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21386800" cy="30279975"/>
  <p:notesSz cx="6797675" cy="9926638"/>
  <p:defaultText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F9F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3" d="100"/>
          <a:sy n="33" d="100"/>
        </p:scale>
        <p:origin x="-924" y="-78"/>
      </p:cViewPr>
      <p:guideLst>
        <p:guide orient="horz" pos="9537"/>
        <p:guide pos="673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712894" y="1453441"/>
            <a:ext cx="19955529" cy="27360677"/>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a:p>
        </p:txBody>
      </p:sp>
      <p:sp>
        <p:nvSpPr>
          <p:cNvPr id="10" name="Rounded Rectangle 9"/>
          <p:cNvSpPr/>
          <p:nvPr/>
        </p:nvSpPr>
        <p:spPr>
          <a:xfrm>
            <a:off x="979051" y="1916946"/>
            <a:ext cx="19428703" cy="13726922"/>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a:p>
        </p:txBody>
      </p:sp>
      <p:sp>
        <p:nvSpPr>
          <p:cNvPr id="5" name="Title 4"/>
          <p:cNvSpPr>
            <a:spLocks noGrp="1"/>
          </p:cNvSpPr>
          <p:nvPr>
            <p:ph type="ctrTitle"/>
          </p:nvPr>
        </p:nvSpPr>
        <p:spPr>
          <a:xfrm>
            <a:off x="1689557" y="8036715"/>
            <a:ext cx="18178780" cy="8074660"/>
          </a:xfrm>
        </p:spPr>
        <p:txBody>
          <a:bodyPr lIns="147616" rIns="147616" bIns="147616"/>
          <a:lstStyle>
            <a:lvl1pPr algn="r">
              <a:defRPr sz="14500" b="1">
                <a:solidFill>
                  <a:schemeClr val="accent1">
                    <a:tint val="88000"/>
                    <a:satMod val="150000"/>
                  </a:schemeClr>
                </a:solidFill>
                <a:effectLst>
                  <a:outerShdw blurRad="53975" dist="22860" dir="5400000" algn="tl" rotWithShape="0">
                    <a:srgbClr val="000000">
                      <a:alpha val="55000"/>
                    </a:srgbClr>
                  </a:outerShdw>
                </a:effectLst>
              </a:defRPr>
            </a:lvl1pPr>
          </a:lstStyle>
          <a:p>
            <a:r>
              <a:rPr kumimoji="0" lang="en-US" smtClean="0"/>
              <a:t>Click to edit Master title style</a:t>
            </a:r>
            <a:endParaRPr kumimoji="0" lang="en-US"/>
          </a:p>
        </p:txBody>
      </p:sp>
      <p:sp>
        <p:nvSpPr>
          <p:cNvPr id="20" name="Subtitle 19"/>
          <p:cNvSpPr>
            <a:spLocks noGrp="1"/>
          </p:cNvSpPr>
          <p:nvPr>
            <p:ph type="subTitle" idx="1"/>
          </p:nvPr>
        </p:nvSpPr>
        <p:spPr>
          <a:xfrm>
            <a:off x="1689557" y="16270440"/>
            <a:ext cx="18178780" cy="4037330"/>
          </a:xfrm>
        </p:spPr>
        <p:txBody>
          <a:bodyPr lIns="590465" tIns="0"/>
          <a:lstStyle>
            <a:lvl1pPr marL="118093" indent="0" algn="r">
              <a:spcBef>
                <a:spcPts val="0"/>
              </a:spcBef>
              <a:buNone/>
              <a:defRPr sz="6500">
                <a:solidFill>
                  <a:schemeClr val="bg2">
                    <a:shade val="25000"/>
                  </a:schemeClr>
                </a:solidFill>
              </a:defRPr>
            </a:lvl1pPr>
            <a:lvl2pPr marL="1476162" indent="0" algn="ctr">
              <a:buNone/>
            </a:lvl2pPr>
            <a:lvl3pPr marL="2952323" indent="0" algn="ctr">
              <a:buNone/>
            </a:lvl3pPr>
            <a:lvl4pPr marL="4428485" indent="0" algn="ctr">
              <a:buNone/>
            </a:lvl4pPr>
            <a:lvl5pPr marL="5904647" indent="0" algn="ctr">
              <a:buNone/>
            </a:lvl5pPr>
            <a:lvl6pPr marL="7380808" indent="0" algn="ctr">
              <a:buNone/>
            </a:lvl6pPr>
            <a:lvl7pPr marL="8856970" indent="0" algn="ctr">
              <a:buNone/>
            </a:lvl7pPr>
            <a:lvl8pPr marL="10333131" indent="0" algn="ctr">
              <a:buNone/>
            </a:lvl8pPr>
            <a:lvl9pPr marL="11809293" indent="0" algn="ctr">
              <a:buNone/>
            </a:lvl9pPr>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p>
            <a:fld id="{9B8AA85C-6302-448E-924E-B171E2A6FD3F}" type="datetimeFigureOut">
              <a:rPr lang="en-US" smtClean="0"/>
              <a:pPr/>
              <a:t>10/3/2009</a:t>
            </a:fld>
            <a:endParaRPr lang="en-GB"/>
          </a:p>
        </p:txBody>
      </p:sp>
      <p:sp>
        <p:nvSpPr>
          <p:cNvPr id="8" name="Footer Placeholder 7"/>
          <p:cNvSpPr>
            <a:spLocks noGrp="1"/>
          </p:cNvSpPr>
          <p:nvPr>
            <p:ph type="ftr" sz="quarter" idx="11"/>
          </p:nvPr>
        </p:nvSpPr>
        <p:spPr/>
        <p:txBody>
          <a:bodyPr/>
          <a:lstStyle/>
          <a:p>
            <a:endParaRPr lang="en-GB"/>
          </a:p>
        </p:txBody>
      </p:sp>
      <p:sp>
        <p:nvSpPr>
          <p:cNvPr id="11" name="Slide Number Placeholder 10"/>
          <p:cNvSpPr>
            <a:spLocks noGrp="1"/>
          </p:cNvSpPr>
          <p:nvPr>
            <p:ph type="sldNum" sz="quarter" idx="12"/>
          </p:nvPr>
        </p:nvSpPr>
        <p:spPr/>
        <p:txBody>
          <a:bodyPr/>
          <a:lstStyle/>
          <a:p>
            <a:fld id="{9CB87CE3-B21F-4C13-965A-43D9C3A89BF2}"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76274" y="22003448"/>
            <a:ext cx="19141186" cy="4642930"/>
          </a:xfrm>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76274" y="2341652"/>
            <a:ext cx="19141186" cy="184909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8AA85C-6302-448E-924E-B171E2A6FD3F}" type="datetimeFigureOut">
              <a:rPr lang="en-US" smtClean="0"/>
              <a:pPr/>
              <a:t>10/3/2009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CB87CE3-B21F-4C13-965A-43D9C3A89BF2}"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505430" y="2355129"/>
            <a:ext cx="4633807" cy="2321464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247563" y="2355120"/>
            <a:ext cx="13901420" cy="23214652"/>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8AA85C-6302-448E-924E-B171E2A6FD3F}" type="datetimeFigureOut">
              <a:rPr lang="en-US" smtClean="0"/>
              <a:pPr/>
              <a:t>10/3/2009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CB87CE3-B21F-4C13-965A-43D9C3A89BF2}"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76274" y="22003448"/>
            <a:ext cx="19141186" cy="4642930"/>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1176274" y="2341652"/>
            <a:ext cx="19141186" cy="18490971"/>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8AA85C-6302-448E-924E-B171E2A6FD3F}" type="datetimeFigureOut">
              <a:rPr lang="en-US" smtClean="0"/>
              <a:pPr/>
              <a:t>10/3/2009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CB87CE3-B21F-4C13-965A-43D9C3A89BF2}"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712894" y="1453441"/>
            <a:ext cx="19955529" cy="27360677"/>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a:p>
        </p:txBody>
      </p:sp>
      <p:sp>
        <p:nvSpPr>
          <p:cNvPr id="11" name="Rounded Rectangle 10"/>
          <p:cNvSpPr/>
          <p:nvPr/>
        </p:nvSpPr>
        <p:spPr>
          <a:xfrm>
            <a:off x="979051" y="1916948"/>
            <a:ext cx="19428703" cy="19168173"/>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a:p>
        </p:txBody>
      </p:sp>
      <p:sp>
        <p:nvSpPr>
          <p:cNvPr id="2" name="Title 1"/>
          <p:cNvSpPr>
            <a:spLocks noGrp="1"/>
          </p:cNvSpPr>
          <p:nvPr>
            <p:ph type="title"/>
          </p:nvPr>
        </p:nvSpPr>
        <p:spPr>
          <a:xfrm>
            <a:off x="1095405" y="21761209"/>
            <a:ext cx="19141186" cy="2987624"/>
          </a:xfrm>
        </p:spPr>
        <p:txBody>
          <a:bodyPr lIns="295232" bIns="0" anchor="b"/>
          <a:lstStyle>
            <a:lvl1pPr algn="l">
              <a:buNone/>
              <a:defRPr sz="11600" b="0" cap="none" baseline="0">
                <a:solidFill>
                  <a:schemeClr val="bg2">
                    <a:shade val="25000"/>
                  </a:schemeClr>
                </a:solidFill>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095405" y="24833659"/>
            <a:ext cx="19141186" cy="1857172"/>
          </a:xfrm>
        </p:spPr>
        <p:txBody>
          <a:bodyPr lIns="383802" tIns="0" anchor="t"/>
          <a:lstStyle>
            <a:lvl1pPr marL="0" marR="118093" indent="0" algn="l">
              <a:spcBef>
                <a:spcPts val="0"/>
              </a:spcBef>
              <a:spcAft>
                <a:spcPts val="0"/>
              </a:spcAft>
              <a:buNone/>
              <a:defRPr sz="5800" b="0">
                <a:solidFill>
                  <a:schemeClr val="accent1">
                    <a:shade val="50000"/>
                    <a:satMod val="110000"/>
                  </a:schemeClr>
                </a:solidFill>
                <a:effectLst/>
              </a:defRPr>
            </a:lvl1pPr>
            <a:lvl2pPr>
              <a:buNone/>
              <a:defRPr sz="5800">
                <a:solidFill>
                  <a:schemeClr val="tx1">
                    <a:tint val="75000"/>
                  </a:schemeClr>
                </a:solidFill>
              </a:defRPr>
            </a:lvl2pPr>
            <a:lvl3pPr>
              <a:buNone/>
              <a:defRPr sz="5200">
                <a:solidFill>
                  <a:schemeClr val="tx1">
                    <a:tint val="75000"/>
                  </a:schemeClr>
                </a:solidFill>
              </a:defRPr>
            </a:lvl3pPr>
            <a:lvl4pPr>
              <a:buNone/>
              <a:defRPr sz="4500">
                <a:solidFill>
                  <a:schemeClr val="tx1">
                    <a:tint val="75000"/>
                  </a:schemeClr>
                </a:solidFill>
              </a:defRPr>
            </a:lvl4pPr>
            <a:lvl5pPr>
              <a:buNone/>
              <a:defRPr sz="45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B8AA85C-6302-448E-924E-B171E2A6FD3F}" type="datetimeFigureOut">
              <a:rPr lang="en-US" smtClean="0"/>
              <a:pPr/>
              <a:t>10/3/2009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CB87CE3-B21F-4C13-965A-43D9C3A89BF2}"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1203012" y="2341651"/>
            <a:ext cx="9196324" cy="19379184"/>
          </a:xfrm>
        </p:spPr>
        <p:txBody>
          <a:bodyPr/>
          <a:lstStyle>
            <a:lvl1pPr>
              <a:defRPr sz="8400"/>
            </a:lvl1pPr>
            <a:lvl2pPr>
              <a:defRPr sz="7100"/>
            </a:lvl2pPr>
            <a:lvl3pPr>
              <a:defRPr sz="6500"/>
            </a:lvl3pPr>
            <a:lvl4pPr>
              <a:defRPr sz="5800"/>
            </a:lvl4pPr>
            <a:lvl5pPr>
              <a:defRPr sz="5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11122259" y="2341651"/>
            <a:ext cx="9196324" cy="19379184"/>
          </a:xfrm>
        </p:spPr>
        <p:txBody>
          <a:bodyPr/>
          <a:lstStyle>
            <a:lvl1pPr>
              <a:defRPr sz="8400"/>
            </a:lvl1pPr>
            <a:lvl2pPr>
              <a:defRPr sz="7100"/>
            </a:lvl2pPr>
            <a:lvl3pPr>
              <a:defRPr sz="6500"/>
            </a:lvl3pPr>
            <a:lvl4pPr>
              <a:defRPr sz="5800"/>
            </a:lvl4pPr>
            <a:lvl5pPr>
              <a:defRPr sz="5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B8AA85C-6302-448E-924E-B171E2A6FD3F}" type="datetimeFigureOut">
              <a:rPr lang="en-US" smtClean="0"/>
              <a:pPr/>
              <a:t>10/3/2009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CB87CE3-B21F-4C13-965A-43D9C3A89BF2}"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76274" y="22003448"/>
            <a:ext cx="19141186" cy="4642930"/>
          </a:xfrm>
        </p:spPr>
        <p:txBody>
          <a:bodyPr anchor="b"/>
          <a:lstStyle>
            <a:lvl1pPr>
              <a:defRPr b="1"/>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420229" y="2558380"/>
            <a:ext cx="9196324" cy="3497615"/>
          </a:xfrm>
        </p:spPr>
        <p:txBody>
          <a:bodyPr lIns="472372" anchor="ctr"/>
          <a:lstStyle>
            <a:lvl1pPr marL="0" indent="0" algn="l">
              <a:buNone/>
              <a:defRPr sz="7700" b="1">
                <a:solidFill>
                  <a:schemeClr val="tx1"/>
                </a:solidFill>
              </a:defRPr>
            </a:lvl1pPr>
            <a:lvl2pPr>
              <a:buNone/>
              <a:defRPr sz="6500" b="1"/>
            </a:lvl2pPr>
            <a:lvl3pPr>
              <a:buNone/>
              <a:defRPr sz="5800" b="1"/>
            </a:lvl3pPr>
            <a:lvl4pPr>
              <a:buNone/>
              <a:defRPr sz="5200" b="1"/>
            </a:lvl4pPr>
            <a:lvl5pPr>
              <a:buNone/>
              <a:defRPr sz="52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0880906" y="2558380"/>
            <a:ext cx="9196324" cy="3497615"/>
          </a:xfrm>
        </p:spPr>
        <p:txBody>
          <a:bodyPr lIns="442848" anchor="ctr"/>
          <a:lstStyle>
            <a:lvl1pPr marL="0" indent="0" algn="l">
              <a:buNone/>
              <a:defRPr sz="7700" b="1">
                <a:solidFill>
                  <a:schemeClr val="tx1"/>
                </a:solidFill>
              </a:defRPr>
            </a:lvl1pPr>
            <a:lvl2pPr>
              <a:buNone/>
              <a:defRPr sz="6500" b="1"/>
            </a:lvl2pPr>
            <a:lvl3pPr>
              <a:buNone/>
              <a:defRPr sz="5800" b="1"/>
            </a:lvl3pPr>
            <a:lvl4pPr>
              <a:buNone/>
              <a:defRPr sz="5200" b="1"/>
            </a:lvl4pPr>
            <a:lvl5pPr>
              <a:buNone/>
              <a:defRPr sz="52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1420229" y="6392439"/>
            <a:ext cx="9196324" cy="15409143"/>
          </a:xfrm>
        </p:spPr>
        <p:txBody>
          <a:bodyPr anchor="t"/>
          <a:lstStyle>
            <a:lvl1pPr algn="l">
              <a:defRPr sz="7700"/>
            </a:lvl1pPr>
            <a:lvl2pPr algn="l">
              <a:defRPr sz="6500"/>
            </a:lvl2pPr>
            <a:lvl3pPr algn="l">
              <a:defRPr sz="5800"/>
            </a:lvl3pPr>
            <a:lvl4pPr algn="l">
              <a:defRPr sz="5200"/>
            </a:lvl4pPr>
            <a:lvl5pPr algn="l">
              <a:defRPr sz="5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10880906" y="6392439"/>
            <a:ext cx="9196324" cy="15409143"/>
          </a:xfrm>
        </p:spPr>
        <p:txBody>
          <a:bodyPr anchor="t"/>
          <a:lstStyle>
            <a:lvl1pPr algn="l">
              <a:defRPr sz="7700"/>
            </a:lvl1pPr>
            <a:lvl2pPr algn="l">
              <a:defRPr sz="6500"/>
            </a:lvl2pPr>
            <a:lvl3pPr algn="l">
              <a:defRPr sz="5800"/>
            </a:lvl3pPr>
            <a:lvl4pPr algn="l">
              <a:defRPr sz="5200"/>
            </a:lvl4pPr>
            <a:lvl5pPr algn="l">
              <a:defRPr sz="5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B8AA85C-6302-448E-924E-B171E2A6FD3F}" type="datetimeFigureOut">
              <a:rPr lang="en-US" smtClean="0"/>
              <a:pPr/>
              <a:t>10/3/2009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CB87CE3-B21F-4C13-965A-43D9C3A89BF2}"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B8AA85C-6302-448E-924E-B171E2A6FD3F}" type="datetimeFigureOut">
              <a:rPr lang="en-US" smtClean="0"/>
              <a:pPr/>
              <a:t>10/3/2009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CB87CE3-B21F-4C13-965A-43D9C3A89BF2}"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712894" y="1453441"/>
            <a:ext cx="19955529" cy="27360677"/>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9B8AA85C-6302-448E-924E-B171E2A6FD3F}" type="datetimeFigureOut">
              <a:rPr lang="en-US" smtClean="0"/>
              <a:pPr/>
              <a:t>10/3/2009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CB87CE3-B21F-4C13-965A-43D9C3A89BF2}"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600" y="2355109"/>
            <a:ext cx="6950710" cy="4037330"/>
          </a:xfrm>
        </p:spPr>
        <p:txBody>
          <a:bodyPr anchor="b"/>
          <a:lstStyle>
            <a:lvl1pPr algn="l">
              <a:buNone/>
              <a:defRPr sz="71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2954748" y="6392448"/>
            <a:ext cx="6950710" cy="18571153"/>
          </a:xfrm>
        </p:spPr>
        <p:txBody>
          <a:bodyPr lIns="295232"/>
          <a:lstStyle>
            <a:lvl1pPr marL="59046" marR="59046" indent="0">
              <a:spcBef>
                <a:spcPts val="0"/>
              </a:spcBef>
              <a:buNone/>
              <a:defRPr sz="4500">
                <a:solidFill>
                  <a:schemeClr val="tx1"/>
                </a:solidFill>
              </a:defRPr>
            </a:lvl1pPr>
            <a:lvl2pPr>
              <a:buNone/>
              <a:defRPr sz="3900">
                <a:solidFill>
                  <a:schemeClr val="tx1"/>
                </a:solidFill>
              </a:defRPr>
            </a:lvl2pPr>
            <a:lvl3pPr>
              <a:buNone/>
              <a:defRPr sz="3200">
                <a:solidFill>
                  <a:schemeClr val="tx1"/>
                </a:solidFill>
              </a:defRPr>
            </a:lvl3pPr>
            <a:lvl4pPr>
              <a:buNone/>
              <a:defRPr sz="2900">
                <a:solidFill>
                  <a:schemeClr val="tx1"/>
                </a:solidFill>
              </a:defRPr>
            </a:lvl4pPr>
            <a:lvl5pPr>
              <a:buNone/>
              <a:defRPr sz="2900">
                <a:solidFill>
                  <a:schemeClr val="tx1"/>
                </a:solidFill>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1780766" y="4106844"/>
            <a:ext cx="10820072" cy="20859547"/>
          </a:xfrm>
        </p:spPr>
        <p:txBody>
          <a:bodyPr/>
          <a:lstStyle>
            <a:lvl1pPr>
              <a:defRPr sz="9000">
                <a:solidFill>
                  <a:schemeClr val="tx1"/>
                </a:solidFill>
              </a:defRPr>
            </a:lvl1pPr>
            <a:lvl2pPr>
              <a:defRPr sz="8400">
                <a:solidFill>
                  <a:schemeClr val="tx1"/>
                </a:solidFill>
              </a:defRPr>
            </a:lvl2pPr>
            <a:lvl3pPr>
              <a:defRPr sz="7700">
                <a:solidFill>
                  <a:schemeClr val="tx1"/>
                </a:solidFill>
              </a:defRPr>
            </a:lvl3pPr>
            <a:lvl4pPr>
              <a:defRPr sz="6500">
                <a:solidFill>
                  <a:schemeClr val="tx1"/>
                </a:solidFill>
              </a:defRPr>
            </a:lvl4pPr>
            <a:lvl5pPr>
              <a:defRPr sz="6500">
                <a:solidFill>
                  <a:schemeClr val="tx1"/>
                </a:solidFill>
              </a:defRPr>
            </a:lvl5pPr>
            <a:lvl6pPr>
              <a:buNone/>
              <a:defRPr/>
            </a:lvl6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B8AA85C-6302-448E-924E-B171E2A6FD3F}" type="datetimeFigureOut">
              <a:rPr lang="en-US" smtClean="0"/>
              <a:pPr/>
              <a:t>10/3/2009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CB87CE3-B21F-4C13-965A-43D9C3A89BF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712894" y="1453441"/>
            <a:ext cx="19955529" cy="27360677"/>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a:p>
        </p:txBody>
      </p:sp>
      <p:sp>
        <p:nvSpPr>
          <p:cNvPr id="11" name="Round Single Corner Rectangle 10"/>
          <p:cNvSpPr/>
          <p:nvPr/>
        </p:nvSpPr>
        <p:spPr>
          <a:xfrm>
            <a:off x="14970761" y="1916946"/>
            <a:ext cx="5436993" cy="19177318"/>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a:p>
        </p:txBody>
      </p:sp>
      <p:sp>
        <p:nvSpPr>
          <p:cNvPr id="2" name="Title 1"/>
          <p:cNvSpPr>
            <a:spLocks noGrp="1"/>
          </p:cNvSpPr>
          <p:nvPr>
            <p:ph type="title"/>
          </p:nvPr>
        </p:nvSpPr>
        <p:spPr>
          <a:xfrm>
            <a:off x="1069340" y="22129619"/>
            <a:ext cx="19248120" cy="4642930"/>
          </a:xfrm>
        </p:spPr>
        <p:txBody>
          <a:bodyPr anchor="t"/>
          <a:lstStyle>
            <a:lvl1pPr algn="l">
              <a:buNone/>
              <a:defRPr sz="11600" b="0">
                <a:solidFill>
                  <a:schemeClr val="bg2">
                    <a:shade val="25000"/>
                  </a:schemeClr>
                </a:solidFill>
                <a:effectLst/>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15115565" y="2355109"/>
            <a:ext cx="5239766" cy="18594854"/>
          </a:xfrm>
        </p:spPr>
        <p:txBody>
          <a:bodyPr lIns="295232"/>
          <a:lstStyle>
            <a:lvl1pPr marL="147616" indent="0" algn="l">
              <a:spcBef>
                <a:spcPts val="0"/>
              </a:spcBef>
              <a:buNone/>
              <a:defRPr sz="4500">
                <a:solidFill>
                  <a:srgbClr val="FFFFFF"/>
                </a:solidFill>
              </a:defRPr>
            </a:lvl1pPr>
            <a:lvl2pPr>
              <a:defRPr sz="3900">
                <a:solidFill>
                  <a:srgbClr val="FFFFFF"/>
                </a:solidFill>
              </a:defRPr>
            </a:lvl2pPr>
            <a:lvl3pPr>
              <a:defRPr sz="3200">
                <a:solidFill>
                  <a:srgbClr val="FFFFFF"/>
                </a:solidFill>
              </a:defRPr>
            </a:lvl3pPr>
            <a:lvl4pPr>
              <a:defRPr sz="2900">
                <a:solidFill>
                  <a:srgbClr val="FFFFFF"/>
                </a:solidFill>
              </a:defRPr>
            </a:lvl4pPr>
            <a:lvl5pPr>
              <a:defRPr sz="2900">
                <a:solidFill>
                  <a:srgbClr val="FFFFFF"/>
                </a:solidFill>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B8AA85C-6302-448E-924E-B171E2A6FD3F}" type="datetimeFigureOut">
              <a:rPr lang="en-US" smtClean="0"/>
              <a:pPr/>
              <a:t>10/3/2009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CB87CE3-B21F-4C13-965A-43D9C3A89BF2}" type="slidenum">
              <a:rPr lang="en-GB" smtClean="0"/>
              <a:pPr/>
              <a:t>‹#›</a:t>
            </a:fld>
            <a:endParaRPr lang="en-GB"/>
          </a:p>
        </p:txBody>
      </p:sp>
      <p:sp>
        <p:nvSpPr>
          <p:cNvPr id="3" name="Picture Placeholder 2"/>
          <p:cNvSpPr>
            <a:spLocks noGrp="1"/>
          </p:cNvSpPr>
          <p:nvPr>
            <p:ph type="pic" idx="1"/>
          </p:nvPr>
        </p:nvSpPr>
        <p:spPr>
          <a:xfrm>
            <a:off x="985795" y="1924037"/>
            <a:ext cx="13858646" cy="19177318"/>
          </a:xfrm>
          <a:prstGeom prst="snipRoundRect">
            <a:avLst>
              <a:gd name="adj1" fmla="val 1040"/>
              <a:gd name="adj2" fmla="val 0"/>
            </a:avLst>
          </a:prstGeom>
          <a:solidFill>
            <a:schemeClr val="bg2">
              <a:shade val="10000"/>
            </a:schemeClr>
          </a:solidFill>
        </p:spPr>
        <p:txBody>
          <a:bodyPr/>
          <a:lstStyle>
            <a:lvl1pPr marL="0" indent="0">
              <a:buNone/>
              <a:defRPr sz="10300"/>
            </a:lvl1pPr>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712894" y="1453441"/>
            <a:ext cx="19955529" cy="27360677"/>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a:p>
        </p:txBody>
      </p:sp>
      <p:sp>
        <p:nvSpPr>
          <p:cNvPr id="9" name="Rounded Rectangle 8"/>
          <p:cNvSpPr/>
          <p:nvPr/>
        </p:nvSpPr>
        <p:spPr>
          <a:xfrm>
            <a:off x="979051" y="1916946"/>
            <a:ext cx="19428703" cy="2422398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p>
            <a:pPr algn="ctr" eaLnBrk="1" latinLnBrk="0" hangingPunct="1"/>
            <a:endParaRPr kumimoji="0" lang="en-US"/>
          </a:p>
        </p:txBody>
      </p:sp>
      <p:sp>
        <p:nvSpPr>
          <p:cNvPr id="13" name="Title Placeholder 12"/>
          <p:cNvSpPr>
            <a:spLocks noGrp="1"/>
          </p:cNvSpPr>
          <p:nvPr>
            <p:ph type="title"/>
          </p:nvPr>
        </p:nvSpPr>
        <p:spPr>
          <a:xfrm>
            <a:off x="1176274" y="22012764"/>
            <a:ext cx="19141186" cy="4642930"/>
          </a:xfrm>
          <a:prstGeom prst="rect">
            <a:avLst/>
          </a:prstGeom>
        </p:spPr>
        <p:txBody>
          <a:bodyPr vert="horz" lIns="295232" tIns="147616" rIns="295232" bIns="147616" anchor="b">
            <a:normAutofit/>
          </a:bodyPr>
          <a:lstStyle/>
          <a:p>
            <a:r>
              <a:rPr kumimoji="0" lang="en-US" smtClean="0"/>
              <a:t>Click to edit Master title style</a:t>
            </a:r>
            <a:endParaRPr kumimoji="0" lang="en-US"/>
          </a:p>
        </p:txBody>
      </p:sp>
      <p:sp>
        <p:nvSpPr>
          <p:cNvPr id="4" name="Text Placeholder 3"/>
          <p:cNvSpPr>
            <a:spLocks noGrp="1"/>
          </p:cNvSpPr>
          <p:nvPr>
            <p:ph type="body" idx="1"/>
          </p:nvPr>
        </p:nvSpPr>
        <p:spPr>
          <a:xfrm>
            <a:off x="1176274" y="2341652"/>
            <a:ext cx="19141186" cy="18490971"/>
          </a:xfrm>
          <a:prstGeom prst="rect">
            <a:avLst/>
          </a:prstGeom>
        </p:spPr>
        <p:txBody>
          <a:bodyPr vert="horz" lIns="590465" tIns="295232" rIns="295232" bIns="147616">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8832412" y="26985628"/>
            <a:ext cx="5346700" cy="1612128"/>
          </a:xfrm>
          <a:prstGeom prst="rect">
            <a:avLst/>
          </a:prstGeom>
        </p:spPr>
        <p:txBody>
          <a:bodyPr vert="horz" lIns="295232" tIns="147616" rIns="295232" bIns="147616" anchor="b"/>
          <a:lstStyle>
            <a:lvl1pPr algn="r" eaLnBrk="1" latinLnBrk="0" hangingPunct="1">
              <a:defRPr kumimoji="0" sz="3200">
                <a:solidFill>
                  <a:schemeClr val="bg2">
                    <a:shade val="50000"/>
                  </a:schemeClr>
                </a:solidFill>
              </a:defRPr>
            </a:lvl1pPr>
          </a:lstStyle>
          <a:p>
            <a:fld id="{9B8AA85C-6302-448E-924E-B171E2A6FD3F}" type="datetimeFigureOut">
              <a:rPr lang="en-US" smtClean="0"/>
              <a:pPr/>
              <a:t>10/3/2009</a:t>
            </a:fld>
            <a:endParaRPr lang="en-GB"/>
          </a:p>
        </p:txBody>
      </p:sp>
      <p:sp>
        <p:nvSpPr>
          <p:cNvPr id="18" name="Footer Placeholder 17"/>
          <p:cNvSpPr>
            <a:spLocks noGrp="1"/>
          </p:cNvSpPr>
          <p:nvPr>
            <p:ph type="ftr" sz="quarter" idx="3"/>
          </p:nvPr>
        </p:nvSpPr>
        <p:spPr>
          <a:xfrm>
            <a:off x="14179112" y="26985628"/>
            <a:ext cx="5346700" cy="1612128"/>
          </a:xfrm>
          <a:prstGeom prst="rect">
            <a:avLst/>
          </a:prstGeom>
        </p:spPr>
        <p:txBody>
          <a:bodyPr vert="horz" lIns="295232" tIns="147616" rIns="295232" bIns="147616" anchor="b"/>
          <a:lstStyle>
            <a:lvl1pPr algn="l" eaLnBrk="1" latinLnBrk="0" hangingPunct="1">
              <a:defRPr kumimoji="0" sz="3200">
                <a:solidFill>
                  <a:schemeClr val="bg2">
                    <a:shade val="50000"/>
                  </a:schemeClr>
                </a:solidFill>
              </a:defRPr>
            </a:lvl1pPr>
          </a:lstStyle>
          <a:p>
            <a:endParaRPr lang="en-GB"/>
          </a:p>
        </p:txBody>
      </p:sp>
      <p:sp>
        <p:nvSpPr>
          <p:cNvPr id="5" name="Slide Number Placeholder 4"/>
          <p:cNvSpPr>
            <a:spLocks noGrp="1"/>
          </p:cNvSpPr>
          <p:nvPr>
            <p:ph type="sldNum" sz="quarter" idx="4"/>
          </p:nvPr>
        </p:nvSpPr>
        <p:spPr>
          <a:xfrm>
            <a:off x="19525812" y="26985628"/>
            <a:ext cx="1069340" cy="1612128"/>
          </a:xfrm>
          <a:prstGeom prst="rect">
            <a:avLst/>
          </a:prstGeom>
        </p:spPr>
        <p:txBody>
          <a:bodyPr vert="horz" lIns="295232" tIns="147616" rIns="295232" bIns="147616" anchor="b"/>
          <a:lstStyle>
            <a:lvl1pPr algn="r" eaLnBrk="1" latinLnBrk="0" hangingPunct="1">
              <a:defRPr kumimoji="0" sz="3200">
                <a:solidFill>
                  <a:schemeClr val="bg2">
                    <a:shade val="50000"/>
                  </a:schemeClr>
                </a:solidFill>
              </a:defRPr>
            </a:lvl1pPr>
          </a:lstStyle>
          <a:p>
            <a:fld id="{9CB87CE3-B21F-4C13-965A-43D9C3A89BF2}"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11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p:titleStyle>
    <p:bodyStyle>
      <a:lvl1pPr marL="856174" indent="-856174" algn="l" rtl="0" eaLnBrk="1" latinLnBrk="0" hangingPunct="1">
        <a:spcBef>
          <a:spcPts val="807"/>
        </a:spcBef>
        <a:buClr>
          <a:schemeClr val="accent1"/>
        </a:buClr>
        <a:buSzPct val="80000"/>
        <a:buFont typeface="Wingdings 2"/>
        <a:buChar char=""/>
        <a:defRPr kumimoji="0" sz="9000" kern="1200">
          <a:solidFill>
            <a:schemeClr val="tx1"/>
          </a:solidFill>
          <a:effectLst/>
          <a:latin typeface="+mn-lt"/>
          <a:ea typeface="+mn-ea"/>
          <a:cs typeface="+mn-cs"/>
        </a:defRPr>
      </a:lvl1pPr>
      <a:lvl2pPr marL="1771394" indent="-649511" algn="l" rtl="0" eaLnBrk="1" latinLnBrk="0" hangingPunct="1">
        <a:spcBef>
          <a:spcPts val="807"/>
        </a:spcBef>
        <a:buClr>
          <a:schemeClr val="accent1"/>
        </a:buClr>
        <a:buSzPct val="100000"/>
        <a:buFont typeface="Verdana"/>
        <a:buChar char="◦"/>
        <a:defRPr kumimoji="0" sz="7700" kern="1200">
          <a:solidFill>
            <a:schemeClr val="tx1"/>
          </a:solidFill>
          <a:latin typeface="+mn-lt"/>
          <a:ea typeface="+mn-ea"/>
          <a:cs typeface="+mn-cs"/>
        </a:defRPr>
      </a:lvl2pPr>
      <a:lvl3pPr marL="2538998" indent="-590465" algn="l" rtl="0" eaLnBrk="1" latinLnBrk="0" hangingPunct="1">
        <a:spcBef>
          <a:spcPts val="807"/>
        </a:spcBef>
        <a:buClr>
          <a:schemeClr val="accent2">
            <a:tint val="85000"/>
            <a:satMod val="285000"/>
          </a:schemeClr>
        </a:buClr>
        <a:buSzPct val="100000"/>
        <a:buFont typeface="Wingdings 2"/>
        <a:buChar char=""/>
        <a:defRPr kumimoji="0" sz="7100" kern="1200">
          <a:solidFill>
            <a:schemeClr val="tx1"/>
          </a:solidFill>
          <a:latin typeface="+mn-lt"/>
          <a:ea typeface="+mn-ea"/>
          <a:cs typeface="+mn-cs"/>
        </a:defRPr>
      </a:lvl3pPr>
      <a:lvl4pPr marL="3306602" indent="-590465" algn="l" rtl="0" eaLnBrk="1" latinLnBrk="0" hangingPunct="1">
        <a:spcBef>
          <a:spcPts val="743"/>
        </a:spcBef>
        <a:buClr>
          <a:schemeClr val="accent2">
            <a:tint val="85000"/>
            <a:satMod val="285000"/>
          </a:schemeClr>
        </a:buClr>
        <a:buSzPct val="112000"/>
        <a:buFont typeface="Verdana"/>
        <a:buChar char="◦"/>
        <a:defRPr kumimoji="0" sz="6100" kern="1200">
          <a:solidFill>
            <a:schemeClr val="tx1"/>
          </a:solidFill>
          <a:latin typeface="+mn-lt"/>
          <a:ea typeface="+mn-ea"/>
          <a:cs typeface="+mn-cs"/>
        </a:defRPr>
      </a:lvl4pPr>
      <a:lvl5pPr marL="4133253" indent="-590465" algn="l" rtl="0" eaLnBrk="1" latinLnBrk="0" hangingPunct="1">
        <a:spcBef>
          <a:spcPts val="807"/>
        </a:spcBef>
        <a:buClr>
          <a:schemeClr val="accent3">
            <a:tint val="85000"/>
            <a:satMod val="275000"/>
          </a:schemeClr>
        </a:buClr>
        <a:buSzPct val="100000"/>
        <a:buFont typeface="Wingdings 2"/>
        <a:buChar char=""/>
        <a:defRPr kumimoji="0" sz="5800" kern="1200">
          <a:solidFill>
            <a:schemeClr val="tx1"/>
          </a:solidFill>
          <a:latin typeface="+mn-lt"/>
          <a:ea typeface="+mn-ea"/>
          <a:cs typeface="+mn-cs"/>
        </a:defRPr>
      </a:lvl5pPr>
      <a:lvl6pPr marL="4812287" indent="-590465" algn="l" rtl="0" eaLnBrk="1" latinLnBrk="0" hangingPunct="1">
        <a:spcBef>
          <a:spcPts val="807"/>
        </a:spcBef>
        <a:buClr>
          <a:schemeClr val="accent3">
            <a:tint val="85000"/>
            <a:satMod val="275000"/>
          </a:schemeClr>
        </a:buClr>
        <a:buSzPct val="100000"/>
        <a:buFont typeface="Verdana"/>
        <a:buChar char="◦"/>
        <a:defRPr kumimoji="0" sz="5500" kern="1200" baseline="0">
          <a:solidFill>
            <a:schemeClr val="tx1"/>
          </a:solidFill>
          <a:latin typeface="+mn-lt"/>
          <a:ea typeface="+mn-ea"/>
          <a:cs typeface="+mn-cs"/>
        </a:defRPr>
      </a:lvl6pPr>
      <a:lvl7pPr marL="5491321" indent="-590465" algn="l" rtl="0" eaLnBrk="1" latinLnBrk="0" hangingPunct="1">
        <a:spcBef>
          <a:spcPts val="823"/>
        </a:spcBef>
        <a:buClr>
          <a:schemeClr val="accent3">
            <a:tint val="85000"/>
            <a:satMod val="275000"/>
          </a:schemeClr>
        </a:buClr>
        <a:buSzPct val="100000"/>
        <a:buFont typeface="Wingdings 2"/>
        <a:buChar char=""/>
        <a:defRPr kumimoji="0" sz="4800" kern="1200">
          <a:solidFill>
            <a:schemeClr val="tx1"/>
          </a:solidFill>
          <a:latin typeface="+mn-lt"/>
          <a:ea typeface="+mn-ea"/>
          <a:cs typeface="+mn-cs"/>
        </a:defRPr>
      </a:lvl7pPr>
      <a:lvl8pPr marL="6199879" indent="-590465" algn="l" rtl="0" eaLnBrk="1" latinLnBrk="0" hangingPunct="1">
        <a:spcBef>
          <a:spcPts val="830"/>
        </a:spcBef>
        <a:buClr>
          <a:schemeClr val="accent3">
            <a:tint val="85000"/>
            <a:satMod val="275000"/>
          </a:schemeClr>
        </a:buClr>
        <a:buSzPct val="100000"/>
        <a:buFont typeface="Verdana"/>
        <a:buChar char="◦"/>
        <a:defRPr kumimoji="0" sz="4800" kern="1200" baseline="0">
          <a:solidFill>
            <a:schemeClr val="tx1"/>
          </a:solidFill>
          <a:latin typeface="+mn-lt"/>
          <a:ea typeface="+mn-ea"/>
          <a:cs typeface="+mn-cs"/>
        </a:defRPr>
      </a:lvl8pPr>
      <a:lvl9pPr marL="6937960" indent="-590465" algn="l" rtl="0" eaLnBrk="1" latinLnBrk="0" hangingPunct="1">
        <a:spcBef>
          <a:spcPts val="823"/>
        </a:spcBef>
        <a:buClr>
          <a:schemeClr val="accent3">
            <a:tint val="85000"/>
            <a:satMod val="275000"/>
          </a:schemeClr>
        </a:buClr>
        <a:buSzPct val="100000"/>
        <a:buFont typeface="Wingdings 2"/>
        <a:buChar char=""/>
        <a:defRPr kumimoji="0" sz="4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1476162" algn="l" rtl="0" eaLnBrk="1" latinLnBrk="0" hangingPunct="1">
        <a:defRPr kumimoji="0" kern="1200">
          <a:solidFill>
            <a:schemeClr val="tx1"/>
          </a:solidFill>
          <a:latin typeface="+mn-lt"/>
          <a:ea typeface="+mn-ea"/>
          <a:cs typeface="+mn-cs"/>
        </a:defRPr>
      </a:lvl2pPr>
      <a:lvl3pPr marL="2952323" algn="l" rtl="0" eaLnBrk="1" latinLnBrk="0" hangingPunct="1">
        <a:defRPr kumimoji="0" kern="1200">
          <a:solidFill>
            <a:schemeClr val="tx1"/>
          </a:solidFill>
          <a:latin typeface="+mn-lt"/>
          <a:ea typeface="+mn-ea"/>
          <a:cs typeface="+mn-cs"/>
        </a:defRPr>
      </a:lvl3pPr>
      <a:lvl4pPr marL="4428485" algn="l" rtl="0" eaLnBrk="1" latinLnBrk="0" hangingPunct="1">
        <a:defRPr kumimoji="0" kern="1200">
          <a:solidFill>
            <a:schemeClr val="tx1"/>
          </a:solidFill>
          <a:latin typeface="+mn-lt"/>
          <a:ea typeface="+mn-ea"/>
          <a:cs typeface="+mn-cs"/>
        </a:defRPr>
      </a:lvl4pPr>
      <a:lvl5pPr marL="5904647" algn="l" rtl="0" eaLnBrk="1" latinLnBrk="0" hangingPunct="1">
        <a:defRPr kumimoji="0" kern="1200">
          <a:solidFill>
            <a:schemeClr val="tx1"/>
          </a:solidFill>
          <a:latin typeface="+mn-lt"/>
          <a:ea typeface="+mn-ea"/>
          <a:cs typeface="+mn-cs"/>
        </a:defRPr>
      </a:lvl5pPr>
      <a:lvl6pPr marL="7380808" algn="l" rtl="0" eaLnBrk="1" latinLnBrk="0" hangingPunct="1">
        <a:defRPr kumimoji="0" kern="1200">
          <a:solidFill>
            <a:schemeClr val="tx1"/>
          </a:solidFill>
          <a:latin typeface="+mn-lt"/>
          <a:ea typeface="+mn-ea"/>
          <a:cs typeface="+mn-cs"/>
        </a:defRPr>
      </a:lvl6pPr>
      <a:lvl7pPr marL="8856970" algn="l" rtl="0" eaLnBrk="1" latinLnBrk="0" hangingPunct="1">
        <a:defRPr kumimoji="0" kern="1200">
          <a:solidFill>
            <a:schemeClr val="tx1"/>
          </a:solidFill>
          <a:latin typeface="+mn-lt"/>
          <a:ea typeface="+mn-ea"/>
          <a:cs typeface="+mn-cs"/>
        </a:defRPr>
      </a:lvl7pPr>
      <a:lvl8pPr marL="10333131" algn="l" rtl="0" eaLnBrk="1" latinLnBrk="0" hangingPunct="1">
        <a:defRPr kumimoji="0" kern="1200">
          <a:solidFill>
            <a:schemeClr val="tx1"/>
          </a:solidFill>
          <a:latin typeface="+mn-lt"/>
          <a:ea typeface="+mn-ea"/>
          <a:cs typeface="+mn-cs"/>
        </a:defRPr>
      </a:lvl8pPr>
      <a:lvl9pPr marL="11809293"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CF9F6"/>
        </a:solidFill>
        <a:effectLst/>
      </p:bgPr>
    </p:bg>
    <p:spTree>
      <p:nvGrpSpPr>
        <p:cNvPr id="1" name=""/>
        <p:cNvGrpSpPr/>
        <p:nvPr/>
      </p:nvGrpSpPr>
      <p:grpSpPr>
        <a:xfrm>
          <a:off x="0" y="0"/>
          <a:ext cx="0" cy="0"/>
          <a:chOff x="0" y="0"/>
          <a:chExt cx="0" cy="0"/>
        </a:xfrm>
      </p:grpSpPr>
      <p:sp>
        <p:nvSpPr>
          <p:cNvPr id="7" name="TextBox 6"/>
          <p:cNvSpPr txBox="1"/>
          <p:nvPr/>
        </p:nvSpPr>
        <p:spPr>
          <a:xfrm>
            <a:off x="1335022" y="7353244"/>
            <a:ext cx="13581128" cy="5791255"/>
          </a:xfrm>
          <a:prstGeom prst="rect">
            <a:avLst/>
          </a:prstGeom>
          <a:solidFill>
            <a:schemeClr val="accent6">
              <a:lumMod val="40000"/>
              <a:lumOff val="60000"/>
            </a:schemeClr>
          </a:solidFill>
          <a:ln w="76200">
            <a:solidFill>
              <a:schemeClr val="tx2">
                <a:lumMod val="75000"/>
              </a:schemeClr>
            </a:solidFill>
          </a:ln>
        </p:spPr>
        <p:txBody>
          <a:bodyPr wrap="square" rtlCol="0">
            <a:noAutofit/>
          </a:bodyPr>
          <a:lstStyle/>
          <a:p>
            <a:r>
              <a:rPr lang="en-GB" sz="3200" b="1" dirty="0" smtClean="0">
                <a:latin typeface="Arial" pitchFamily="34" charset="0"/>
              </a:rPr>
              <a:t>Background</a:t>
            </a:r>
          </a:p>
          <a:p>
            <a:endParaRPr lang="en-GB" sz="2800" dirty="0" smtClean="0">
              <a:latin typeface="Arial" pitchFamily="34" charset="0"/>
            </a:endParaRPr>
          </a:p>
          <a:p>
            <a:r>
              <a:rPr lang="en-GB" sz="2400" dirty="0" smtClean="0">
                <a:latin typeface="Arial" pitchFamily="34" charset="0"/>
              </a:rPr>
              <a:t>’Michael </a:t>
            </a:r>
            <a:r>
              <a:rPr lang="en-GB" sz="2400" dirty="0">
                <a:latin typeface="Arial" pitchFamily="34" charset="0"/>
              </a:rPr>
              <a:t>Field’ was the pseudonym of Katherine Bradley and Edith Cooper – two Victorian poets who </a:t>
            </a:r>
            <a:r>
              <a:rPr lang="en-GB" sz="2400" dirty="0" smtClean="0">
                <a:latin typeface="Arial" pitchFamily="34" charset="0"/>
              </a:rPr>
              <a:t>were aunt and niece, separated by 16 years but living as lovers.  </a:t>
            </a:r>
          </a:p>
          <a:p>
            <a:endParaRPr lang="en-GB" sz="2400" dirty="0">
              <a:latin typeface="Arial" pitchFamily="34" charset="0"/>
            </a:endParaRPr>
          </a:p>
          <a:p>
            <a:r>
              <a:rPr lang="en-GB" sz="2400" dirty="0" smtClean="0">
                <a:latin typeface="Arial" pitchFamily="34" charset="0"/>
              </a:rPr>
              <a:t>Whilst their male pseudonym opened publishing opportunities unavailable to women, it also represented their revolutionary form of feminism  that shrugged off gender altogether.  Whilst presenting in feminine attire, they often referred to </a:t>
            </a:r>
            <a:r>
              <a:rPr lang="en-GB" sz="2400" dirty="0" err="1" smtClean="0">
                <a:latin typeface="Arial" pitchFamily="34" charset="0"/>
              </a:rPr>
              <a:t>eachother</a:t>
            </a:r>
            <a:r>
              <a:rPr lang="en-GB" sz="2400" dirty="0" smtClean="0">
                <a:latin typeface="Arial" pitchFamily="34" charset="0"/>
              </a:rPr>
              <a:t> under nicknames Michael and Henry, and adopted the male pronoun.  </a:t>
            </a:r>
          </a:p>
          <a:p>
            <a:endParaRPr lang="en-GB" sz="2400" dirty="0" smtClean="0">
              <a:latin typeface="Arial" pitchFamily="34" charset="0"/>
            </a:endParaRPr>
          </a:p>
          <a:p>
            <a:r>
              <a:rPr lang="en-GB" sz="2400" dirty="0" smtClean="0">
                <a:latin typeface="Arial" pitchFamily="34" charset="0"/>
              </a:rPr>
              <a:t>Despite the literary merit of their passionate prose and verse, their reputation was scrutinised due to the mystery of the identity of the author(s).  However, with </a:t>
            </a:r>
            <a:r>
              <a:rPr lang="en-GB" sz="2400" dirty="0">
                <a:latin typeface="Arial" pitchFamily="34" charset="0"/>
              </a:rPr>
              <a:t>the help of </a:t>
            </a:r>
            <a:r>
              <a:rPr lang="en-GB" sz="2400" dirty="0" smtClean="0">
                <a:latin typeface="Arial" pitchFamily="34" charset="0"/>
              </a:rPr>
              <a:t>figures </a:t>
            </a:r>
            <a:r>
              <a:rPr lang="en-GB" sz="2400" dirty="0">
                <a:latin typeface="Arial" pitchFamily="34" charset="0"/>
              </a:rPr>
              <a:t>such as Oscar </a:t>
            </a:r>
            <a:r>
              <a:rPr lang="en-GB" sz="2400" dirty="0" smtClean="0">
                <a:latin typeface="Arial" pitchFamily="34" charset="0"/>
              </a:rPr>
              <a:t>Wilde, T. </a:t>
            </a:r>
            <a:r>
              <a:rPr lang="en-GB" sz="2400" dirty="0" err="1" smtClean="0">
                <a:latin typeface="Arial" pitchFamily="34" charset="0"/>
              </a:rPr>
              <a:t>Sturge</a:t>
            </a:r>
            <a:r>
              <a:rPr lang="en-GB" sz="2400" dirty="0" smtClean="0">
                <a:latin typeface="Arial" pitchFamily="34" charset="0"/>
              </a:rPr>
              <a:t> Moore </a:t>
            </a:r>
            <a:r>
              <a:rPr lang="en-GB" sz="2400" dirty="0">
                <a:latin typeface="Arial" pitchFamily="34" charset="0"/>
              </a:rPr>
              <a:t>and Mary Robinson, their collaborative voice was heard and they forged a new way of articulating both a female voice and, more specifically, a lesbian </a:t>
            </a:r>
            <a:r>
              <a:rPr lang="en-GB" sz="2400" dirty="0" smtClean="0">
                <a:latin typeface="Arial" pitchFamily="34" charset="0"/>
              </a:rPr>
              <a:t>one.</a:t>
            </a:r>
          </a:p>
          <a:p>
            <a:endParaRPr lang="en-GB" sz="2800" dirty="0" smtClean="0">
              <a:latin typeface="Arial" pitchFamily="34" charset="0"/>
            </a:endParaRPr>
          </a:p>
          <a:p>
            <a:r>
              <a:rPr lang="en-GB" sz="2800" dirty="0" smtClean="0">
                <a:latin typeface="Arial" pitchFamily="34" charset="0"/>
              </a:rPr>
              <a:t>  </a:t>
            </a:r>
            <a:endParaRPr lang="en-GB" sz="2800" dirty="0">
              <a:latin typeface="Arial" pitchFamily="34" charset="0"/>
            </a:endParaRPr>
          </a:p>
          <a:p>
            <a:endParaRPr lang="en-GB" sz="2800" dirty="0">
              <a:latin typeface="Arial" pitchFamily="34" charset="0"/>
            </a:endParaRPr>
          </a:p>
          <a:p>
            <a:endParaRPr lang="en-GB" sz="2800" dirty="0">
              <a:latin typeface="Arial" pitchFamily="34" charset="0"/>
            </a:endParaRPr>
          </a:p>
        </p:txBody>
      </p:sp>
      <p:pic>
        <p:nvPicPr>
          <p:cNvPr id="8" name="Picture 7" descr="'Michael Field'.jpg"/>
          <p:cNvPicPr>
            <a:picLocks noChangeAspect="1"/>
          </p:cNvPicPr>
          <p:nvPr/>
        </p:nvPicPr>
        <p:blipFill>
          <a:blip r:embed="rId2" cstate="print"/>
          <a:stretch>
            <a:fillRect/>
          </a:stretch>
        </p:blipFill>
        <p:spPr>
          <a:xfrm>
            <a:off x="15787666" y="7315188"/>
            <a:ext cx="3878356" cy="4650676"/>
          </a:xfrm>
          <a:prstGeom prst="rect">
            <a:avLst/>
          </a:prstGeom>
          <a:ln w="76200" cap="sq">
            <a:solidFill>
              <a:schemeClr val="tx2">
                <a:lumMod val="75000"/>
              </a:schemeClr>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10407648" y="13925541"/>
            <a:ext cx="9220200" cy="5816976"/>
          </a:xfrm>
          <a:prstGeom prst="rect">
            <a:avLst/>
          </a:prstGeom>
          <a:solidFill>
            <a:schemeClr val="accent6">
              <a:lumMod val="60000"/>
              <a:lumOff val="40000"/>
            </a:schemeClr>
          </a:solidFill>
          <a:ln w="76200">
            <a:solidFill>
              <a:schemeClr val="tx2">
                <a:lumMod val="75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3200" b="1" dirty="0" smtClean="0">
                <a:latin typeface="Arial" pitchFamily="34" charset="0"/>
              </a:rPr>
              <a:t>Findings</a:t>
            </a:r>
            <a:endParaRPr lang="en-GB" sz="3200" b="1" dirty="0">
              <a:latin typeface="Arial" pitchFamily="34" charset="0"/>
            </a:endParaRPr>
          </a:p>
          <a:p>
            <a:pPr lvl="0"/>
            <a:endParaRPr lang="en-GB" sz="2800" dirty="0" smtClean="0">
              <a:latin typeface="Arial" pitchFamily="34" charset="0"/>
            </a:endParaRPr>
          </a:p>
          <a:p>
            <a:pPr lvl="0"/>
            <a:r>
              <a:rPr lang="en-GB" sz="2400" dirty="0" smtClean="0">
                <a:latin typeface="Arial" pitchFamily="34" charset="0"/>
              </a:rPr>
              <a:t>Through reading their correspondence and analysing the editing they performed on each-other’s work, I became interested in their strategies for reconciling the two voices speaking behind the single, performed identity of ‘Michael Field’.    </a:t>
            </a:r>
          </a:p>
          <a:p>
            <a:pPr lvl="0"/>
            <a:endParaRPr lang="en-GB" sz="2400" dirty="0" smtClean="0">
              <a:latin typeface="Arial" pitchFamily="34" charset="0"/>
            </a:endParaRPr>
          </a:p>
          <a:p>
            <a:pPr lvl="0"/>
            <a:r>
              <a:rPr lang="en-GB" sz="2400" dirty="0" smtClean="0">
                <a:latin typeface="Arial" pitchFamily="34" charset="0"/>
              </a:rPr>
              <a:t>I </a:t>
            </a:r>
            <a:r>
              <a:rPr lang="en-GB" sz="2400" dirty="0">
                <a:latin typeface="Arial" pitchFamily="34" charset="0"/>
              </a:rPr>
              <a:t>became fascinated by the resurrection of Greek lesbian poet Sappho in their </a:t>
            </a:r>
            <a:r>
              <a:rPr lang="en-GB" sz="2400" dirty="0" smtClean="0">
                <a:latin typeface="Arial" pitchFamily="34" charset="0"/>
              </a:rPr>
              <a:t>poetry.  In the collection entitled ‘Long Ago’ they expanded the remaining </a:t>
            </a:r>
            <a:r>
              <a:rPr lang="en-GB" sz="2400" dirty="0">
                <a:latin typeface="Arial" pitchFamily="34" charset="0"/>
              </a:rPr>
              <a:t>fragments of Sappho’s verse into a poetry </a:t>
            </a:r>
            <a:r>
              <a:rPr lang="en-GB" sz="2400" dirty="0" smtClean="0">
                <a:latin typeface="Arial" pitchFamily="34" charset="0"/>
              </a:rPr>
              <a:t>that articulated a voice specifically known for its associations with the ‘</a:t>
            </a:r>
            <a:r>
              <a:rPr lang="en-GB" sz="2400" dirty="0">
                <a:latin typeface="Arial" pitchFamily="34" charset="0"/>
              </a:rPr>
              <a:t>love that dare not speak it’s name</a:t>
            </a:r>
            <a:r>
              <a:rPr lang="en-GB" sz="2400" dirty="0" smtClean="0">
                <a:latin typeface="Arial" pitchFamily="34" charset="0"/>
              </a:rPr>
              <a:t>’.  This led me to research other lesbian poets, and found this </a:t>
            </a:r>
            <a:r>
              <a:rPr lang="en-GB" sz="2400" dirty="0" err="1" smtClean="0">
                <a:latin typeface="Arial" pitchFamily="34" charset="0"/>
              </a:rPr>
              <a:t>Sapphism</a:t>
            </a:r>
            <a:r>
              <a:rPr lang="en-GB" sz="2400" dirty="0" smtClean="0">
                <a:latin typeface="Arial" pitchFamily="34" charset="0"/>
              </a:rPr>
              <a:t> resurrected in the works of Amy Lowell, Natalie Barney and Renee Vivien.</a:t>
            </a:r>
          </a:p>
          <a:p>
            <a:pPr lvl="0"/>
            <a:r>
              <a:rPr lang="en-GB" sz="2400" dirty="0" smtClean="0">
                <a:latin typeface="Arial" pitchFamily="34" charset="0"/>
              </a:rPr>
              <a:t>  </a:t>
            </a:r>
          </a:p>
          <a:p>
            <a:pPr lvl="0"/>
            <a:endParaRPr lang="en-GB" sz="2800" dirty="0">
              <a:latin typeface="Arial" pitchFamily="34" charset="0"/>
            </a:endParaRPr>
          </a:p>
        </p:txBody>
      </p:sp>
      <p:sp>
        <p:nvSpPr>
          <p:cNvPr id="4" name="Horizontal Scroll 3"/>
          <p:cNvSpPr/>
          <p:nvPr/>
        </p:nvSpPr>
        <p:spPr>
          <a:xfrm>
            <a:off x="977832" y="1566767"/>
            <a:ext cx="19288260" cy="2357454"/>
          </a:xfrm>
          <a:prstGeom prst="horizontalScroll">
            <a:avLst/>
          </a:prstGeom>
          <a:solidFill>
            <a:schemeClr val="accent6">
              <a:lumMod val="50000"/>
              <a:alpha val="82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1625600" y="1804987"/>
            <a:ext cx="17287996" cy="1600438"/>
          </a:xfrm>
          <a:prstGeom prst="rect">
            <a:avLst/>
          </a:prstGeom>
          <a:noFill/>
        </p:spPr>
        <p:txBody>
          <a:bodyPr wrap="square" rtlCol="0">
            <a:spAutoFit/>
          </a:bodyPr>
          <a:lstStyle/>
          <a:p>
            <a:pPr algn="ctr"/>
            <a:r>
              <a:rPr lang="en-GB" sz="5000" dirty="0" smtClean="0">
                <a:ln>
                  <a:solidFill>
                    <a:schemeClr val="accent6">
                      <a:lumMod val="20000"/>
                      <a:lumOff val="80000"/>
                    </a:schemeClr>
                  </a:solidFill>
                </a:ln>
                <a:solidFill>
                  <a:schemeClr val="bg1"/>
                </a:solidFill>
                <a:effectLst>
                  <a:outerShdw blurRad="38100" dist="38100" dir="2700000" algn="tl">
                    <a:srgbClr val="000000">
                      <a:alpha val="43137"/>
                    </a:srgbClr>
                  </a:outerShdw>
                </a:effectLst>
              </a:rPr>
              <a:t>Michael Field’s ‘love that dare not speak its name</a:t>
            </a:r>
            <a:r>
              <a:rPr lang="en-GB" sz="5000" dirty="0" smtClean="0">
                <a:ln>
                  <a:solidFill>
                    <a:schemeClr val="accent6">
                      <a:lumMod val="20000"/>
                      <a:lumOff val="80000"/>
                    </a:schemeClr>
                  </a:solidFill>
                </a:ln>
                <a:solidFill>
                  <a:schemeClr val="bg1"/>
                </a:solidFill>
                <a:effectLst>
                  <a:outerShdw blurRad="38100" dist="38100" dir="2700000" algn="tl">
                    <a:srgbClr val="000000">
                      <a:alpha val="43137"/>
                    </a:srgbClr>
                  </a:outerShdw>
                </a:effectLst>
              </a:rPr>
              <a:t>’</a:t>
            </a:r>
          </a:p>
          <a:p>
            <a:pPr algn="ctr"/>
            <a:r>
              <a:rPr lang="en-GB" sz="2400" dirty="0" smtClean="0">
                <a:ln>
                  <a:solidFill>
                    <a:schemeClr val="accent6">
                      <a:lumMod val="20000"/>
                      <a:lumOff val="80000"/>
                    </a:schemeClr>
                  </a:solidFill>
                </a:ln>
                <a:solidFill>
                  <a:schemeClr val="bg1"/>
                </a:solidFill>
                <a:effectLst>
                  <a:outerShdw blurRad="38100" dist="38100" dir="2700000" algn="tl">
                    <a:srgbClr val="000000">
                      <a:alpha val="43137"/>
                    </a:srgbClr>
                  </a:outerShdw>
                </a:effectLst>
              </a:rPr>
              <a:t>Charlie Cosham: c.cosham@warwick.ac.uk</a:t>
            </a:r>
          </a:p>
          <a:p>
            <a:pPr algn="ctr"/>
            <a:r>
              <a:rPr lang="en-GB" sz="2400" dirty="0" smtClean="0">
                <a:ln>
                  <a:solidFill>
                    <a:schemeClr val="accent6">
                      <a:lumMod val="20000"/>
                      <a:lumOff val="80000"/>
                    </a:schemeClr>
                  </a:solidFill>
                </a:ln>
                <a:solidFill>
                  <a:schemeClr val="bg1"/>
                </a:solidFill>
                <a:effectLst>
                  <a:outerShdw blurRad="38100" dist="38100" dir="2700000" algn="tl">
                    <a:srgbClr val="000000">
                      <a:alpha val="43137"/>
                    </a:srgbClr>
                  </a:outerShdw>
                </a:effectLst>
              </a:rPr>
              <a:t>Supervised by Dr. Emma Mason: emma.mason@warwick.ac.uk</a:t>
            </a:r>
            <a:endParaRPr lang="en-GB" sz="2800" dirty="0">
              <a:ln>
                <a:solidFill>
                  <a:schemeClr val="accent6">
                    <a:lumMod val="20000"/>
                    <a:lumOff val="80000"/>
                  </a:schemeClr>
                </a:solidFill>
              </a:ln>
              <a:solidFill>
                <a:schemeClr val="bg1"/>
              </a:solidFill>
              <a:effectLst>
                <a:outerShdw blurRad="38100" dist="38100" dir="2700000" algn="tl">
                  <a:srgbClr val="000000">
                    <a:alpha val="43137"/>
                  </a:srgbClr>
                </a:outerShdw>
              </a:effectLst>
            </a:endParaRPr>
          </a:p>
        </p:txBody>
      </p:sp>
      <p:sp>
        <p:nvSpPr>
          <p:cNvPr id="6" name="TextBox 5"/>
          <p:cNvSpPr txBox="1"/>
          <p:nvPr/>
        </p:nvSpPr>
        <p:spPr>
          <a:xfrm>
            <a:off x="1335022" y="3852783"/>
            <a:ext cx="18897600" cy="3108544"/>
          </a:xfrm>
          <a:prstGeom prst="rect">
            <a:avLst/>
          </a:prstGeom>
          <a:solidFill>
            <a:schemeClr val="accent6">
              <a:lumMod val="20000"/>
              <a:lumOff val="80000"/>
            </a:schemeClr>
          </a:solidFill>
          <a:ln w="76200">
            <a:solidFill>
              <a:schemeClr val="tx2">
                <a:lumMod val="75000"/>
              </a:schemeClr>
            </a:solidFill>
          </a:ln>
        </p:spPr>
        <p:txBody>
          <a:bodyPr wrap="square" rtlCol="0">
            <a:spAutoFit/>
          </a:bodyPr>
          <a:lstStyle/>
          <a:p>
            <a:r>
              <a:rPr lang="en-GB" sz="3200" b="1" dirty="0" smtClean="0">
                <a:latin typeface="Arial" pitchFamily="34" charset="0"/>
              </a:rPr>
              <a:t>Plan</a:t>
            </a:r>
          </a:p>
          <a:p>
            <a:endParaRPr lang="en-GB" sz="3600" b="1" dirty="0" smtClean="0">
              <a:latin typeface="Arial" pitchFamily="34" charset="0"/>
            </a:endParaRPr>
          </a:p>
          <a:p>
            <a:r>
              <a:rPr lang="en-GB" sz="2400" dirty="0" smtClean="0">
                <a:latin typeface="Arial" pitchFamily="34" charset="0"/>
              </a:rPr>
              <a:t>I was keen to study the original manuscripts of ‘Michael </a:t>
            </a:r>
            <a:r>
              <a:rPr lang="en-GB" sz="2400" dirty="0" err="1" smtClean="0">
                <a:latin typeface="Arial" pitchFamily="34" charset="0"/>
              </a:rPr>
              <a:t>Field’’s</a:t>
            </a:r>
            <a:r>
              <a:rPr lang="en-GB" sz="2400" dirty="0" smtClean="0">
                <a:latin typeface="Arial" pitchFamily="34" charset="0"/>
              </a:rPr>
              <a:t> work to discover how the two female poets behind this pseudonym reconciled both their individual voices and their unusual relationship through the performance as a male.  I accessed their poetry and verse dramas in Oxford’s </a:t>
            </a:r>
            <a:r>
              <a:rPr lang="en-GB" sz="2400" dirty="0" err="1" smtClean="0">
                <a:latin typeface="Arial" pitchFamily="34" charset="0"/>
              </a:rPr>
              <a:t>Bodelian</a:t>
            </a:r>
            <a:r>
              <a:rPr lang="en-GB" sz="2400" dirty="0" smtClean="0">
                <a:latin typeface="Arial" pitchFamily="34" charset="0"/>
              </a:rPr>
              <a:t> library, and attended a conference in Victorian Studies at Cambridge University to collaborate with leading academics in the field.</a:t>
            </a:r>
          </a:p>
          <a:p>
            <a:endParaRPr lang="en-GB" sz="2800" dirty="0" smtClean="0">
              <a:latin typeface="Arial" pitchFamily="34" charset="0"/>
            </a:endParaRPr>
          </a:p>
          <a:p>
            <a:endParaRPr lang="en-GB" sz="2800" dirty="0">
              <a:latin typeface="Arial" pitchFamily="34" charset="0"/>
            </a:endParaRPr>
          </a:p>
        </p:txBody>
      </p:sp>
      <p:sp>
        <p:nvSpPr>
          <p:cNvPr id="9" name="TextBox 8"/>
          <p:cNvSpPr txBox="1"/>
          <p:nvPr/>
        </p:nvSpPr>
        <p:spPr>
          <a:xfrm>
            <a:off x="15209747" y="12320602"/>
            <a:ext cx="4486307" cy="830997"/>
          </a:xfrm>
          <a:prstGeom prst="rect">
            <a:avLst/>
          </a:prstGeom>
          <a:noFill/>
          <a:ln w="76200">
            <a:solidFill>
              <a:schemeClr val="tx2">
                <a:lumMod val="75000"/>
              </a:schemeClr>
            </a:solidFill>
          </a:ln>
        </p:spPr>
        <p:txBody>
          <a:bodyPr wrap="square" rtlCol="0">
            <a:spAutoFit/>
          </a:bodyPr>
          <a:lstStyle/>
          <a:p>
            <a:pPr algn="ctr"/>
            <a:r>
              <a:rPr lang="en-GB" sz="2400" dirty="0" smtClean="0"/>
              <a:t>‘Michael Field’: Katherine Bradley and Edith Cooper</a:t>
            </a:r>
            <a:endParaRPr lang="en-GB" sz="2400" dirty="0"/>
          </a:p>
        </p:txBody>
      </p:sp>
      <p:sp>
        <p:nvSpPr>
          <p:cNvPr id="11" name="TextBox 10"/>
          <p:cNvSpPr txBox="1"/>
          <p:nvPr/>
        </p:nvSpPr>
        <p:spPr>
          <a:xfrm>
            <a:off x="1320800" y="21140779"/>
            <a:ext cx="14478000" cy="3970318"/>
          </a:xfrm>
          <a:prstGeom prst="rect">
            <a:avLst/>
          </a:prstGeom>
          <a:solidFill>
            <a:schemeClr val="accent6">
              <a:lumMod val="75000"/>
              <a:alpha val="75000"/>
            </a:schemeClr>
          </a:solidFill>
          <a:ln w="76200">
            <a:solidFill>
              <a:schemeClr val="tx2">
                <a:lumMod val="75000"/>
              </a:schemeClr>
            </a:solidFill>
          </a:ln>
        </p:spPr>
        <p:txBody>
          <a:bodyPr wrap="square" rtlCol="0">
            <a:spAutoFit/>
          </a:bodyPr>
          <a:lstStyle/>
          <a:p>
            <a:r>
              <a:rPr lang="en-GB" sz="3200" b="1" dirty="0" smtClean="0">
                <a:latin typeface="Arial" pitchFamily="34" charset="0"/>
              </a:rPr>
              <a:t>Conference</a:t>
            </a:r>
          </a:p>
          <a:p>
            <a:endParaRPr lang="en-GB" sz="2800" dirty="0">
              <a:latin typeface="Arial" pitchFamily="34" charset="0"/>
            </a:endParaRPr>
          </a:p>
          <a:p>
            <a:pPr lvl="0"/>
            <a:r>
              <a:rPr lang="en-GB" sz="2400" dirty="0">
                <a:latin typeface="Arial" pitchFamily="34" charset="0"/>
              </a:rPr>
              <a:t>I attended a week-long conference at Cambridge University – a revolutionary collaboration between the American and British Associations of Victorian Studies that brought leading academics from around the globe together in a series of </a:t>
            </a:r>
            <a:r>
              <a:rPr lang="en-GB" sz="2400" dirty="0" err="1">
                <a:latin typeface="Arial" pitchFamily="34" charset="0"/>
              </a:rPr>
              <a:t>plenaries</a:t>
            </a:r>
            <a:r>
              <a:rPr lang="en-GB" sz="2400" dirty="0">
                <a:latin typeface="Arial" pitchFamily="34" charset="0"/>
              </a:rPr>
              <a:t>, papers and workshops.  </a:t>
            </a:r>
            <a:endParaRPr lang="en-GB" sz="2400" dirty="0" smtClean="0">
              <a:latin typeface="Arial" pitchFamily="34" charset="0"/>
            </a:endParaRPr>
          </a:p>
          <a:p>
            <a:pPr lvl="0"/>
            <a:endParaRPr lang="en-GB" sz="2400" dirty="0">
              <a:latin typeface="Arial" pitchFamily="34" charset="0"/>
            </a:endParaRPr>
          </a:p>
          <a:p>
            <a:pPr lvl="0"/>
            <a:r>
              <a:rPr lang="en-GB" sz="2400" dirty="0">
                <a:latin typeface="Arial" pitchFamily="34" charset="0"/>
              </a:rPr>
              <a:t>Being the only undergraduate in attendance was both a daunting and a privileged position – but the contacts I made that week and the glimpse into life as an academic was an immensely valuable experience, one which shall greatly influence the work and attitude I carry forward into further study</a:t>
            </a:r>
            <a:r>
              <a:rPr lang="en-GB" sz="2400" dirty="0" smtClean="0">
                <a:latin typeface="Arial" pitchFamily="34" charset="0"/>
              </a:rPr>
              <a:t>.</a:t>
            </a:r>
          </a:p>
          <a:p>
            <a:pPr lvl="0"/>
            <a:r>
              <a:rPr lang="en-GB" sz="2400" dirty="0" smtClean="0">
                <a:latin typeface="Arial" pitchFamily="34" charset="0"/>
              </a:rPr>
              <a:t>        </a:t>
            </a:r>
            <a:endParaRPr lang="en-GB" sz="2400" dirty="0">
              <a:latin typeface="Arial" pitchFamily="34" charset="0"/>
            </a:endParaRPr>
          </a:p>
          <a:p>
            <a:endParaRPr lang="en-GB" sz="2800" dirty="0">
              <a:latin typeface="Arial" pitchFamily="34" charset="0"/>
            </a:endParaRPr>
          </a:p>
        </p:txBody>
      </p:sp>
      <p:sp>
        <p:nvSpPr>
          <p:cNvPr id="13" name="TextBox 12"/>
          <p:cNvSpPr txBox="1"/>
          <p:nvPr/>
        </p:nvSpPr>
        <p:spPr>
          <a:xfrm>
            <a:off x="1320800" y="25426987"/>
            <a:ext cx="18592800" cy="3231654"/>
          </a:xfrm>
          <a:prstGeom prst="rect">
            <a:avLst/>
          </a:prstGeom>
          <a:solidFill>
            <a:schemeClr val="accent6">
              <a:lumMod val="50000"/>
              <a:alpha val="75000"/>
            </a:schemeClr>
          </a:solidFill>
          <a:ln w="76200">
            <a:solidFill>
              <a:schemeClr val="tx2">
                <a:lumMod val="75000"/>
              </a:schemeClr>
            </a:solidFill>
          </a:ln>
        </p:spPr>
        <p:txBody>
          <a:bodyPr wrap="square" rtlCol="0">
            <a:spAutoFit/>
          </a:bodyPr>
          <a:lstStyle/>
          <a:p>
            <a:r>
              <a:rPr lang="en-GB" sz="3200" b="1" dirty="0" smtClean="0">
                <a:latin typeface="Arial" pitchFamily="34" charset="0"/>
              </a:rPr>
              <a:t>Evaluation</a:t>
            </a:r>
          </a:p>
          <a:p>
            <a:endParaRPr lang="en-GB" sz="2800" b="1" dirty="0" smtClean="0">
              <a:latin typeface="Arial" pitchFamily="34" charset="0"/>
            </a:endParaRPr>
          </a:p>
          <a:p>
            <a:r>
              <a:rPr lang="en-GB" sz="2400" dirty="0">
                <a:latin typeface="Arial" pitchFamily="34" charset="0"/>
              </a:rPr>
              <a:t>The URSS scholarship enabled me to push myself into a level of study above what is usually asked of an undergraduate – a challenge which I thoroughly enjoyed and have found immensely useful in </a:t>
            </a:r>
            <a:r>
              <a:rPr lang="en-GB" sz="2400" dirty="0" smtClean="0">
                <a:latin typeface="Arial" pitchFamily="34" charset="0"/>
              </a:rPr>
              <a:t>directing my Masters applications and thesis preparations.  </a:t>
            </a:r>
            <a:r>
              <a:rPr lang="en-GB" sz="2400" dirty="0">
                <a:latin typeface="Arial" pitchFamily="34" charset="0"/>
              </a:rPr>
              <a:t>The chance to conduct first-hand research and forge vital academic connections will no doubt bolster my Masters and </a:t>
            </a:r>
            <a:r>
              <a:rPr lang="en-GB" sz="2400" dirty="0" smtClean="0">
                <a:latin typeface="Arial" pitchFamily="34" charset="0"/>
              </a:rPr>
              <a:t>PhD </a:t>
            </a:r>
            <a:r>
              <a:rPr lang="en-GB" sz="2400" dirty="0">
                <a:latin typeface="Arial" pitchFamily="34" charset="0"/>
              </a:rPr>
              <a:t>applications and </a:t>
            </a:r>
            <a:r>
              <a:rPr lang="en-GB" sz="2400" dirty="0" smtClean="0">
                <a:latin typeface="Arial" pitchFamily="34" charset="0"/>
              </a:rPr>
              <a:t>provided me with a unique field of specialist research.  I shall carry my skills and discoveries forward into both my final year dissertation, and my PhD thesis.</a:t>
            </a:r>
          </a:p>
          <a:p>
            <a:r>
              <a:rPr lang="en-GB" sz="2400" dirty="0" smtClean="0">
                <a:latin typeface="Arial" pitchFamily="34" charset="0"/>
              </a:rPr>
              <a:t>  </a:t>
            </a:r>
            <a:endParaRPr lang="en-GB" sz="2400" dirty="0">
              <a:latin typeface="Arial" pitchFamily="34" charset="0"/>
            </a:endParaRPr>
          </a:p>
          <a:p>
            <a:endParaRPr lang="en-GB" sz="2800" dirty="0">
              <a:latin typeface="Arial" pitchFamily="34" charset="0"/>
            </a:endParaRPr>
          </a:p>
        </p:txBody>
      </p:sp>
      <p:pic>
        <p:nvPicPr>
          <p:cNvPr id="12" name="Picture 11" descr="Michael Field's edited work.jpg"/>
          <p:cNvPicPr>
            <a:picLocks noChangeAspect="1"/>
          </p:cNvPicPr>
          <p:nvPr/>
        </p:nvPicPr>
        <p:blipFill>
          <a:blip r:embed="rId3" cstate="print"/>
          <a:stretch>
            <a:fillRect/>
          </a:stretch>
        </p:blipFill>
        <p:spPr>
          <a:xfrm>
            <a:off x="1320800" y="13463587"/>
            <a:ext cx="8153400" cy="6198048"/>
          </a:xfrm>
          <a:prstGeom prst="rect">
            <a:avLst/>
          </a:prstGeom>
          <a:ln w="76200">
            <a:solidFill>
              <a:schemeClr val="tx2">
                <a:lumMod val="75000"/>
              </a:schemeClr>
            </a:solidFill>
          </a:ln>
        </p:spPr>
      </p:pic>
      <p:pic>
        <p:nvPicPr>
          <p:cNvPr id="14" name="Picture 13" descr="BAVS+NAVSA Conference brochure.jpg"/>
          <p:cNvPicPr>
            <a:picLocks noChangeAspect="1"/>
          </p:cNvPicPr>
          <p:nvPr/>
        </p:nvPicPr>
        <p:blipFill>
          <a:blip r:embed="rId4" cstate="print"/>
          <a:stretch>
            <a:fillRect/>
          </a:stretch>
        </p:blipFill>
        <p:spPr>
          <a:xfrm>
            <a:off x="16332200" y="20397787"/>
            <a:ext cx="3314604" cy="4648200"/>
          </a:xfrm>
          <a:prstGeom prst="rect">
            <a:avLst/>
          </a:prstGeom>
          <a:ln w="76200">
            <a:solidFill>
              <a:schemeClr val="tx2">
                <a:lumMod val="75000"/>
              </a:schemeClr>
            </a:solidFill>
          </a:ln>
        </p:spPr>
      </p:pic>
      <p:sp>
        <p:nvSpPr>
          <p:cNvPr id="15" name="TextBox 14"/>
          <p:cNvSpPr txBox="1"/>
          <p:nvPr/>
        </p:nvSpPr>
        <p:spPr>
          <a:xfrm>
            <a:off x="1320800" y="20016787"/>
            <a:ext cx="8153400" cy="830997"/>
          </a:xfrm>
          <a:prstGeom prst="rect">
            <a:avLst/>
          </a:prstGeom>
          <a:noFill/>
          <a:ln w="76200">
            <a:solidFill>
              <a:schemeClr val="tx2">
                <a:lumMod val="75000"/>
              </a:schemeClr>
            </a:solidFill>
          </a:ln>
        </p:spPr>
        <p:txBody>
          <a:bodyPr wrap="square" rtlCol="0">
            <a:spAutoFit/>
          </a:bodyPr>
          <a:lstStyle/>
          <a:p>
            <a:pPr algn="ctr"/>
            <a:r>
              <a:rPr lang="en-GB" sz="2400" dirty="0" smtClean="0"/>
              <a:t>Edith’s editions to Katherine’s draft of ‘The Father’s Tragedy’</a:t>
            </a:r>
            <a:endParaRPr lang="en-GB" sz="24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1989</TotalTime>
  <Words>578</Words>
  <Application>Microsoft Office PowerPoint</Application>
  <PresentationFormat>Custom</PresentationFormat>
  <Paragraphs>33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Aspect</vt:lpstr>
      <vt:lpstr>Slide 1</vt:lpstr>
    </vt:vector>
  </TitlesOfParts>
  <Company>Inglewood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Windows User</cp:lastModifiedBy>
  <cp:revision>62</cp:revision>
  <dcterms:created xsi:type="dcterms:W3CDTF">2009-10-01T21:29:05Z</dcterms:created>
  <dcterms:modified xsi:type="dcterms:W3CDTF">2009-10-03T17:37:43Z</dcterms:modified>
</cp:coreProperties>
</file>