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383625" cy="30275213"/>
  <p:notesSz cx="7559675" cy="10691813"/>
  <p:defaultTextStyle>
    <a:defPPr>
      <a:defRPr lang="en-GB"/>
    </a:defPPr>
    <a:lvl1pPr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318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6477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8636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0795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1116D1"/>
    <a:srgbClr val="308C65"/>
    <a:srgbClr val="3CB27F"/>
    <a:srgbClr val="45C792"/>
    <a:srgbClr val="97DD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40" d="100"/>
          <a:sy n="40" d="100"/>
        </p:scale>
        <p:origin x="78" y="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style val="3"/>
  <c:chart>
    <c:autoTitleDeleted val="1"/>
    <c:plotArea>
      <c:layout>
        <c:manualLayout>
          <c:layoutTarget val="inner"/>
          <c:xMode val="edge"/>
          <c:yMode val="edge"/>
          <c:x val="5.2638496162950932E-3"/>
          <c:y val="8.6373820277344998E-2"/>
          <c:w val="0.93329740474257394"/>
          <c:h val="0.9080731505603422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Interview Transcripts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Trust</c:v>
                </c:pt>
                <c:pt idx="1">
                  <c:v>Convenience</c:v>
                </c:pt>
                <c:pt idx="2">
                  <c:v>Reassurance</c:v>
                </c:pt>
                <c:pt idx="3">
                  <c:v>Common Sense</c:v>
                </c:pt>
                <c:pt idx="4">
                  <c:v>Component of Health Provision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</cdr:x>
      <cdr:y>0.7027</cdr:y>
    </cdr:from>
    <cdr:to>
      <cdr:x>0.65</cdr:x>
      <cdr:y>0.97297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00594" y="9286940"/>
          <a:ext cx="3857652" cy="357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GB" sz="3200" b="1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Common Sense</a:t>
          </a:r>
        </a:p>
        <a:p xmlns:a="http://schemas.openxmlformats.org/drawingml/2006/main">
          <a:r>
            <a:rPr lang="en-GB" sz="2800" kern="12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T</a:t>
          </a:r>
          <a:r>
            <a:rPr lang="en-GB" sz="2800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hey believe that </a:t>
          </a:r>
          <a:r>
            <a:rPr lang="en-GB" sz="2800" kern="12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they can </a:t>
          </a:r>
          <a:r>
            <a:rPr lang="en-GB" sz="2800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use common sense to </a:t>
          </a:r>
          <a:r>
            <a:rPr lang="en-GB" sz="2800" kern="12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find trustworthy websites and how they do not trust American websites, which they believe are more </a:t>
          </a:r>
          <a:r>
            <a:rPr lang="en-GB" sz="2800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commercial.</a:t>
          </a:r>
          <a:endParaRPr lang="en-GB" sz="2800" kern="1200" dirty="0">
            <a:solidFill>
              <a:srgbClr val="000000"/>
            </a:solidFill>
            <a:latin typeface="Times New Roman" pitchFamily="16" charset="0"/>
            <a:cs typeface="Times New Roman" pitchFamily="16" charset="0"/>
          </a:endParaRPr>
        </a:p>
      </cdr:txBody>
    </cdr:sp>
  </cdr:relSizeAnchor>
  <cdr:relSizeAnchor xmlns:cdr="http://schemas.openxmlformats.org/drawingml/2006/chartDrawing">
    <cdr:from>
      <cdr:x>0.47778</cdr:x>
      <cdr:y>0.14054</cdr:y>
    </cdr:from>
    <cdr:to>
      <cdr:x>0.76111</cdr:x>
      <cdr:y>0.47567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143668" y="1857388"/>
          <a:ext cx="3643295" cy="4429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GB" sz="3200" b="1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Component of Health Provision</a:t>
          </a:r>
        </a:p>
        <a:p xmlns:a="http://schemas.openxmlformats.org/drawingml/2006/main">
          <a:r>
            <a:rPr lang="en-GB" sz="2800" kern="12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M</a:t>
          </a:r>
          <a:r>
            <a:rPr lang="en-GB" sz="2800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any used the </a:t>
          </a:r>
          <a:r>
            <a:rPr lang="en-GB" sz="2800" kern="12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NHS Direct website as a first port of </a:t>
          </a:r>
          <a:r>
            <a:rPr lang="en-GB" sz="2800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call, others preferred </a:t>
          </a:r>
          <a:r>
            <a:rPr lang="en-GB" sz="2800" kern="12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looking to pharmacists, doctors and friends before consulting the NHS Direct </a:t>
          </a:r>
          <a:r>
            <a:rPr lang="en-GB" sz="2800" kern="1200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rPr>
            <a:t>website.</a:t>
          </a:r>
          <a:endParaRPr lang="en-GB" sz="2800" kern="1200" dirty="0">
            <a:solidFill>
              <a:srgbClr val="000000"/>
            </a:solidFill>
            <a:latin typeface="Times New Roman" pitchFamily="16" charset="0"/>
            <a:cs typeface="Times New Roman" pitchFamily="16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fld id="{BB40B588-FB05-47F4-A703-79A667B43A0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285DDC-1A96-48D7-B176-5E5E0CECD29C}" type="slidenum">
              <a:rPr lang="en-GB"/>
              <a:pPr/>
              <a:t>1</a:t>
            </a:fld>
            <a:endParaRPr lang="en-GB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362200" y="812800"/>
            <a:ext cx="2833688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375" y="9404350"/>
            <a:ext cx="18176875" cy="6489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338" y="17156113"/>
            <a:ext cx="14968537" cy="77374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CF877B-0A38-400B-9850-AE61159454F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6BBC434-4892-448A-8C64-4128E2B2D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20975" y="1371600"/>
            <a:ext cx="4729163" cy="2555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0313" y="1371600"/>
            <a:ext cx="14038262" cy="2555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FF946E1-E58F-4F5C-9025-E6E7AF13A3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13" y="1371600"/>
            <a:ext cx="18919825" cy="49926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30313" y="7180263"/>
            <a:ext cx="9383712" cy="19742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0766425" y="7180263"/>
            <a:ext cx="9383713" cy="979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0766425" y="17127538"/>
            <a:ext cx="9383713" cy="979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>
          <a:xfrm>
            <a:off x="1230313" y="27433588"/>
            <a:ext cx="4895850" cy="2062162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>
          <a:xfrm>
            <a:off x="7369175" y="27433588"/>
            <a:ext cx="6662738" cy="2062162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>
          <a:xfrm>
            <a:off x="15254288" y="27433588"/>
            <a:ext cx="4895850" cy="2062162"/>
          </a:xfrm>
        </p:spPr>
        <p:txBody>
          <a:bodyPr/>
          <a:lstStyle>
            <a:lvl1pPr>
              <a:defRPr/>
            </a:lvl1pPr>
          </a:lstStyle>
          <a:p>
            <a:fld id="{AFCA536F-CCBA-4388-A92C-7C87D5A5B62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6A66CE-7333-4B98-A42E-5A60BDBE2D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19454813"/>
            <a:ext cx="18176875" cy="60134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100" y="12831763"/>
            <a:ext cx="18176875" cy="66230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3734944-E895-4359-AD7A-605701C625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0313" y="7180263"/>
            <a:ext cx="9383712" cy="1974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66425" y="7180263"/>
            <a:ext cx="9383713" cy="1974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A05B50-4A09-43FE-BA84-38A1981523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975" y="1212850"/>
            <a:ext cx="19245263" cy="5045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975" y="6777038"/>
            <a:ext cx="9447213" cy="282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975" y="9601200"/>
            <a:ext cx="9447213" cy="17443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3263" y="6777038"/>
            <a:ext cx="9451975" cy="282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3263" y="9601200"/>
            <a:ext cx="9451975" cy="17443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6813572-9707-46AB-A944-44C64E356B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4AD1D2-14AF-4577-83F5-080233D01C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27744A-E90B-4782-BF2F-A1903AA208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975" y="1204913"/>
            <a:ext cx="7034213" cy="51308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59775" y="1204913"/>
            <a:ext cx="11955463" cy="258397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975" y="6335713"/>
            <a:ext cx="7034213" cy="20708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DA935F-10AC-4DBC-8D7E-87AC6C9F63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21193125"/>
            <a:ext cx="12830175" cy="2501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705100"/>
            <a:ext cx="12830175" cy="181657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3695025"/>
            <a:ext cx="12830175" cy="3552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5C6463-83D1-421C-A86D-1899A9B5B47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30313" y="1371600"/>
            <a:ext cx="18919825" cy="4992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0313" y="7180263"/>
            <a:ext cx="18919825" cy="1974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230313" y="27433588"/>
            <a:ext cx="4895850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369175" y="27433588"/>
            <a:ext cx="6662738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15254288" y="27433588"/>
            <a:ext cx="4895850" cy="206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fld id="{E8C28910-2AE7-4FA8-AC53-4390115BAAD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4318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marL="6477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marL="8636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marL="10795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15367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19939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24511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2908300" indent="-215900" algn="ctr" defTabSz="449263" rtl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431800" indent="-323850" algn="l" defTabSz="449263" rtl="0" fontAlgn="base" hangingPunct="0">
        <a:lnSpc>
          <a:spcPct val="96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49263" rtl="0" fontAlgn="base" hangingPunct="0">
        <a:lnSpc>
          <a:spcPct val="96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95400" indent="-215900" algn="l" defTabSz="449263" rtl="0" fontAlgn="base" hangingPunct="0">
        <a:lnSpc>
          <a:spcPct val="96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27200" indent="-215900" algn="l" defTabSz="449263" rtl="0" fontAlgn="base" hangingPunct="0">
        <a:lnSpc>
          <a:spcPct val="96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9000" indent="-215900" algn="l" defTabSz="449263" rtl="0" fontAlgn="base" hangingPunct="0">
        <a:lnSpc>
          <a:spcPct val="96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6200" indent="-215900" algn="l" defTabSz="449263" rtl="0" fontAlgn="base" hangingPunct="0">
        <a:lnSpc>
          <a:spcPct val="96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3400" indent="-215900" algn="l" defTabSz="449263" rtl="0" fontAlgn="base" hangingPunct="0">
        <a:lnSpc>
          <a:spcPct val="96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30600" indent="-215900" algn="l" defTabSz="449263" rtl="0" fontAlgn="base" hangingPunct="0">
        <a:lnSpc>
          <a:spcPct val="96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7800" indent="-215900" algn="l" defTabSz="449263" rtl="0" fontAlgn="base" hangingPunct="0">
        <a:lnSpc>
          <a:spcPct val="96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904806" y="14708978"/>
            <a:ext cx="2357454" cy="505972"/>
          </a:xfrm>
          <a:prstGeom prst="rect">
            <a:avLst/>
          </a:prstGeom>
          <a:solidFill>
            <a:srgbClr val="3CB2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Convenience,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262260" y="14703072"/>
            <a:ext cx="2624436" cy="505972"/>
          </a:xfrm>
          <a:prstGeom prst="rect">
            <a:avLst/>
          </a:prstGeom>
          <a:solidFill>
            <a:srgbClr val="45C792"/>
          </a:solidFill>
        </p:spPr>
        <p:txBody>
          <a:bodyPr wrap="none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Common</a:t>
            </a:r>
            <a:r>
              <a:rPr lang="en-GB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Sense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712402" y="14708978"/>
            <a:ext cx="2246128" cy="505972"/>
          </a:xfrm>
          <a:prstGeom prst="rect">
            <a:avLst/>
          </a:prstGeom>
          <a:solidFill>
            <a:srgbClr val="97DDBD"/>
          </a:solidFill>
        </p:spPr>
        <p:txBody>
          <a:bodyPr wrap="none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Reassurance.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/>
          </p:nvPr>
        </p:nvGraphicFramePr>
        <p:xfrm>
          <a:off x="8191482" y="12494400"/>
          <a:ext cx="12858840" cy="13216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179388" y="884239"/>
            <a:ext cx="21024850" cy="1823155"/>
          </a:xfrm>
          <a:ln/>
        </p:spPr>
        <p:txBody>
          <a:bodyPr anchor="ctr"/>
          <a:lstStyle/>
          <a:p>
            <a:pPr marL="0" indent="0" algn="ctr">
              <a:lnSpc>
                <a:spcPct val="83000"/>
              </a:lnSpc>
              <a:spcAft>
                <a:spcPct val="0"/>
              </a:spcAft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</a:pPr>
            <a:r>
              <a:rPr lang="en-GB" sz="7200" b="1" dirty="0">
                <a:latin typeface="Helvetica" pitchFamily="32" charset="0"/>
              </a:rPr>
              <a:t>NHS Direct</a:t>
            </a:r>
            <a:r>
              <a:rPr lang="en-GB" sz="6600" b="1" dirty="0">
                <a:latin typeface="Helvetica" pitchFamily="32" charset="0"/>
              </a:rPr>
              <a:t/>
            </a:r>
            <a:br>
              <a:rPr lang="en-GB" sz="6600" b="1" dirty="0">
                <a:latin typeface="Helvetica" pitchFamily="32" charset="0"/>
              </a:rPr>
            </a:br>
            <a:r>
              <a:rPr lang="en-GB" sz="5700" b="1" dirty="0">
                <a:latin typeface="Helvetica" pitchFamily="32" charset="0"/>
              </a:rPr>
              <a:t>How the </a:t>
            </a:r>
            <a:r>
              <a:rPr lang="en-GB" sz="5700" b="1" dirty="0" smtClean="0">
                <a:latin typeface="Helvetica" pitchFamily="32" charset="0"/>
              </a:rPr>
              <a:t>Public </a:t>
            </a:r>
            <a:r>
              <a:rPr lang="en-GB" sz="5700" b="1" dirty="0">
                <a:latin typeface="Helvetica" pitchFamily="32" charset="0"/>
              </a:rPr>
              <a:t>use the Internet as a Healthcare Resource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462088" y="2564518"/>
            <a:ext cx="18545175" cy="7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Jennifer Ronnie, </a:t>
            </a:r>
            <a:r>
              <a:rPr lang="en-GB" sz="2400" dirty="0" smtClean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2</a:t>
            </a:r>
            <a:r>
              <a:rPr lang="en-GB" sz="2400" baseline="30000" dirty="0" smtClean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nd</a:t>
            </a:r>
            <a:r>
              <a:rPr lang="en-GB" sz="2400" dirty="0" smtClean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 Year Medical Student, Warwick </a:t>
            </a:r>
            <a:r>
              <a:rPr lang="en-GB" sz="2400" dirty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Medical School: j.ronnie@warwick.ac.uk</a:t>
            </a:r>
            <a:br>
              <a:rPr lang="en-GB" sz="2400" dirty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</a:br>
            <a:r>
              <a:rPr lang="en-GB" sz="2400" dirty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Supervisor: John Powell, Associate Clinical Professor in Epidemiology &amp; Public Health: john.powell@warwick.ac.uk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49728" y="421378"/>
            <a:ext cx="3297238" cy="1246187"/>
          </a:xfrm>
          <a:prstGeom prst="rect">
            <a:avLst/>
          </a:prstGeom>
          <a:noFill/>
          <a:ln w="72000">
            <a:solidFill>
              <a:schemeClr val="accent3">
                <a:lumMod val="50000"/>
              </a:schemeClr>
            </a:solidFill>
            <a:round/>
            <a:headEnd/>
            <a:tailEnd/>
          </a:ln>
          <a:effectLst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33368" y="3707526"/>
            <a:ext cx="19645450" cy="5643602"/>
          </a:xfrm>
          <a:prstGeom prst="rect">
            <a:avLst/>
          </a:prstGeom>
          <a:noFill/>
          <a:ln w="72000">
            <a:solidFill>
              <a:srgbClr val="00B8FF"/>
            </a:solidFill>
            <a:round/>
            <a:headEnd/>
            <a:tailEnd/>
          </a:ln>
          <a:effectLst/>
        </p:spPr>
        <p:txBody>
          <a:bodyPr lIns="126000" tIns="81000" rIns="126000" bIns="81000"/>
          <a:lstStyle/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4000" b="1" dirty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Introduction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 Public access to the internet is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increasing.  In 2009, 70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% of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households in the UK have 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internet access</a:t>
            </a:r>
            <a:r>
              <a:rPr lang="en-GB" sz="2800" baseline="180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1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.  With this rise has come an increase in use of the internet as a tool for patients in their healthcare and health-seeking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behaviour.  Online information for the public can be used to prevent disease, to promote self-care, to support treatment choices and to improve the effectiveness of clinical care</a:t>
            </a:r>
            <a:r>
              <a:rPr lang="en-GB" sz="2800" baseline="180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2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.  The 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proportion of UK internet users using online information on health or medical care was 68% in 2009</a:t>
            </a:r>
            <a:r>
              <a:rPr lang="en-GB" sz="2800" baseline="180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1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.</a:t>
            </a:r>
            <a:endParaRPr lang="en-GB" sz="2800" dirty="0">
              <a:solidFill>
                <a:srgbClr val="000000"/>
              </a:solidFill>
              <a:latin typeface="Palatino" pitchFamily="18" charset="0"/>
              <a:cs typeface="Times New Roman" pitchFamily="16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800" dirty="0">
              <a:solidFill>
                <a:srgbClr val="000000"/>
              </a:solidFill>
              <a:latin typeface="Palatino" pitchFamily="18" charset="0"/>
              <a:cs typeface="Tahoma" pitchFamily="32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In 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the UK, the NHS Direct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website, which has a number of different services to support the public, 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went online in December 1999.  Its aim is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“</a:t>
            </a:r>
            <a:r>
              <a:rPr lang="en-GB" sz="2800" i="1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to be the national </a:t>
            </a:r>
            <a:r>
              <a:rPr lang="en-GB" sz="2800" i="1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healthline, providing expert health advice, information and </a:t>
            </a:r>
            <a:r>
              <a:rPr lang="en-GB" sz="2800" i="1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reassurance… </a:t>
            </a:r>
            <a:r>
              <a:rPr lang="en-GB" sz="2800" i="1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and to be the NHS provider of choice for...digitally delivered health </a:t>
            </a:r>
            <a:r>
              <a:rPr lang="en-GB" sz="2800" i="1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services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”</a:t>
            </a:r>
            <a:r>
              <a:rPr lang="en-GB" sz="2800" baseline="180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3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.  In 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2007, 30 million visits to the NHS Direct website were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made</a:t>
            </a:r>
            <a:r>
              <a:rPr lang="en-GB" sz="2800" baseline="180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3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.</a:t>
            </a:r>
            <a:endParaRPr lang="en-GB" sz="2800" dirty="0">
              <a:solidFill>
                <a:srgbClr val="000000"/>
              </a:solidFill>
              <a:latin typeface="Palatino" pitchFamily="18" charset="0"/>
              <a:ea typeface="MS Gothic" charset="0"/>
              <a:cs typeface="MS Gothic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800" dirty="0">
              <a:solidFill>
                <a:srgbClr val="000000"/>
              </a:solidFill>
              <a:latin typeface="Palatino" pitchFamily="18" charset="0"/>
              <a:ea typeface="MS Gothic" charset="0"/>
              <a:cs typeface="MS Gothic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There were two parts to this research: a survey of 792 users of the NHS Direct website and a qualitative analysis of 26 interview scripts, whose participants were recruited from those that filled in the survey.  The results are summarised below.</a:t>
            </a:r>
            <a:endParaRPr lang="en-GB" sz="2800" dirty="0">
              <a:solidFill>
                <a:srgbClr val="000000"/>
              </a:solidFill>
              <a:latin typeface="Palatino" pitchFamily="18" charset="0"/>
              <a:ea typeface="MS Gothic" charset="0"/>
              <a:cs typeface="MS Gothic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61996" y="421378"/>
            <a:ext cx="3643313" cy="1246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833368" y="15566234"/>
            <a:ext cx="6929486" cy="6572296"/>
          </a:xfrm>
          <a:prstGeom prst="rect">
            <a:avLst/>
          </a:prstGeom>
          <a:noFill/>
          <a:ln w="72000">
            <a:solidFill>
              <a:srgbClr val="00B0F0"/>
            </a:solidFill>
            <a:round/>
            <a:headEnd/>
            <a:tailEnd/>
          </a:ln>
          <a:effectLst/>
        </p:spPr>
        <p:txBody>
          <a:bodyPr lIns="126000" tIns="81000" rIns="126000" bIns="81000"/>
          <a:lstStyle/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4000" b="1" dirty="0" smtClean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Survey Results</a:t>
            </a:r>
          </a:p>
          <a:p>
            <a:pPr>
              <a:lnSpc>
                <a:spcPct val="92000"/>
              </a:lnSpc>
              <a:buSzPct val="132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  72.6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% of respondents were aged under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45 and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64.5% were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female.</a:t>
            </a:r>
          </a:p>
          <a:p>
            <a:pPr>
              <a:lnSpc>
                <a:spcPct val="92000"/>
              </a:lnSpc>
              <a:buSzPct val="132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 37.7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% had a university degree or higher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qualification.</a:t>
            </a:r>
          </a:p>
          <a:p>
            <a:pPr>
              <a:lnSpc>
                <a:spcPct val="92000"/>
              </a:lnSpc>
              <a:buSzPct val="132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 Regarding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reasons for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help-seeking: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69.8% were looking for information for their own health issue, while 22.0% were looking for information for someone else (8.2% were looking for both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).</a:t>
            </a:r>
          </a:p>
          <a:p>
            <a:pPr>
              <a:lnSpc>
                <a:spcPct val="92000"/>
              </a:lnSpc>
              <a:buSzPct val="132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 47.5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% were seeking help for a new health issue, while 19.6% were seeking help for a long standing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issue.</a:t>
            </a:r>
          </a:p>
          <a:p>
            <a:pPr>
              <a:lnSpc>
                <a:spcPct val="92000"/>
              </a:lnSpc>
              <a:buSzPct val="132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 The 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commonest category of user was a person seeking help for a new health issue, regarding their own health (33.4%).</a:t>
            </a:r>
            <a:endParaRPr lang="en-GB" sz="2800" dirty="0">
              <a:solidFill>
                <a:srgbClr val="000000"/>
              </a:solidFill>
              <a:latin typeface="Palatino" pitchFamily="18" charset="0"/>
              <a:ea typeface="MS Gothic" charset="0"/>
              <a:cs typeface="MS Gothic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33368" y="26131809"/>
            <a:ext cx="19645450" cy="3150521"/>
          </a:xfrm>
          <a:prstGeom prst="rect">
            <a:avLst/>
          </a:prstGeom>
          <a:noFill/>
          <a:ln w="72000">
            <a:solidFill>
              <a:srgbClr val="00B0F0"/>
            </a:solidFill>
            <a:round/>
            <a:headEnd/>
            <a:tailEnd/>
          </a:ln>
          <a:effectLst/>
        </p:spPr>
        <p:txBody>
          <a:bodyPr lIns="126000" tIns="81000" rIns="126000" bIns="81000"/>
          <a:lstStyle/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4000" b="1" dirty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References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1	Dutton, WH, </a:t>
            </a:r>
            <a:r>
              <a:rPr lang="en-GB" sz="2800" dirty="0" err="1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Helsper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, EJ, Gerber, MM (2009).  </a:t>
            </a:r>
            <a:r>
              <a:rPr lang="en-GB" sz="2800" i="1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Oxford Internet Survey 2009,  Report: The Internet in Britain.  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(Oxford: Oxford Internet Institute).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2	Coulter A, </a:t>
            </a:r>
            <a:r>
              <a:rPr lang="en-GB" sz="2800" dirty="0" err="1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Entwhistle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 V, Gilbert D. </a:t>
            </a:r>
            <a:r>
              <a:rPr lang="en-GB" sz="2800" i="1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Informing Patients: An Assessment of the Quality of Patient Information Materials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: King's Fund, 1998.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3	</a:t>
            </a:r>
            <a:r>
              <a:rPr lang="en-GB" sz="2800" i="1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History of NHS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. [Online]. (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URL: </a:t>
            </a:r>
            <a:r>
              <a:rPr lang="en-GB" sz="2800" u="sng" dirty="0" smtClean="0">
                <a:solidFill>
                  <a:srgbClr val="1116D1"/>
                </a:solidFill>
                <a:latin typeface="Palatino" pitchFamily="18" charset="0"/>
                <a:ea typeface="MS Gothic" charset="0"/>
                <a:cs typeface="MS Gothic" charset="0"/>
              </a:rPr>
              <a:t>http://www.nhsdirect.nhs.uk/article.aspx?name=HistoryOfNHSDirect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). </a:t>
            </a:r>
            <a:r>
              <a:rPr lang="en-GB" sz="2800" dirty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(Accessed 8 July 2009).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833368" y="22424282"/>
            <a:ext cx="6929486" cy="3429024"/>
          </a:xfrm>
          <a:prstGeom prst="rect">
            <a:avLst/>
          </a:prstGeom>
          <a:noFill/>
          <a:ln w="72000">
            <a:solidFill>
              <a:srgbClr val="00B0F0"/>
            </a:solidFill>
            <a:round/>
            <a:headEnd/>
            <a:tailEnd/>
          </a:ln>
          <a:effectLst/>
        </p:spPr>
        <p:txBody>
          <a:bodyPr lIns="126000" tIns="81000" rIns="126000" bIns="81000"/>
          <a:lstStyle/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4000" b="1" dirty="0" smtClean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The URSS Experience</a:t>
            </a:r>
          </a:p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I gained skills in: qualitative analysis of interview transcripts, quantitative analysis of survey data and paper writing skills.  This has been an invaluable opportunity for me as it has given me a taste of what research could be for me as part of my career in the future.</a:t>
            </a:r>
          </a:p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800" dirty="0" smtClean="0">
              <a:solidFill>
                <a:srgbClr val="000000"/>
              </a:solidFill>
              <a:latin typeface="Times New Roman" pitchFamily="16" charset="0"/>
              <a:ea typeface="MS Gothic" charset="0"/>
              <a:cs typeface="MS Gothic" charset="0"/>
            </a:endParaRPr>
          </a:p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800" dirty="0">
              <a:solidFill>
                <a:srgbClr val="000000"/>
              </a:solidFill>
              <a:latin typeface="Palatino" pitchFamily="16" charset="0"/>
              <a:ea typeface="MS Gothic" charset="0"/>
              <a:cs typeface="MS Gothic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20440" y="14423226"/>
            <a:ext cx="3214710" cy="434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Trust the NHS Brand</a:t>
            </a:r>
            <a:endParaRPr lang="en-GB" sz="3200" b="1" dirty="0" smtClean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r>
              <a:rPr lang="en-GB" sz="2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Many liked the website because they felt it was controlled and they knew the brand.  Also, it was confidential, impartial, </a:t>
            </a:r>
            <a:r>
              <a:rPr lang="en-GB" sz="2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and reliable</a:t>
            </a:r>
            <a:r>
              <a:rPr lang="en-GB" sz="2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.</a:t>
            </a:r>
            <a:endParaRPr lang="en-GB" sz="2800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78290" y="18779384"/>
            <a:ext cx="3786214" cy="428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Convenience</a:t>
            </a:r>
          </a:p>
          <a:p>
            <a:r>
              <a:rPr lang="en-GB" sz="2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Being able to access information 24/7 anywhere.  The clear use of language and the number of languages available.  The amount of information </a:t>
            </a:r>
          </a:p>
          <a:p>
            <a:r>
              <a:rPr lang="en-GB" sz="2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available and </a:t>
            </a:r>
          </a:p>
          <a:p>
            <a:r>
              <a:rPr lang="en-GB" sz="2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ease of use.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20110" y="18780944"/>
            <a:ext cx="3929090" cy="3071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Reassurance</a:t>
            </a:r>
          </a:p>
          <a:p>
            <a:r>
              <a:rPr lang="en-GB" sz="2800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The experience of looking at the NHS Direct website did not change their behaviour and gave them reassurance to go down their path of action.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833368" y="13064316"/>
            <a:ext cx="19645450" cy="1588"/>
          </a:xfrm>
          <a:prstGeom prst="line">
            <a:avLst/>
          </a:prstGeom>
          <a:solidFill>
            <a:srgbClr val="00B8FF"/>
          </a:solidFill>
          <a:ln w="72009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048606" y="25853306"/>
            <a:ext cx="12430212" cy="71438"/>
          </a:xfrm>
          <a:prstGeom prst="line">
            <a:avLst/>
          </a:prstGeom>
          <a:solidFill>
            <a:srgbClr val="00B8FF"/>
          </a:solidFill>
          <a:ln w="72009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833368" y="15278894"/>
            <a:ext cx="7215238" cy="1588"/>
          </a:xfrm>
          <a:prstGeom prst="line">
            <a:avLst/>
          </a:prstGeom>
          <a:solidFill>
            <a:srgbClr val="00B8FF"/>
          </a:solidFill>
          <a:ln w="72009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rot="5400000">
            <a:off x="2762194" y="20566100"/>
            <a:ext cx="10573620" cy="796"/>
          </a:xfrm>
          <a:prstGeom prst="line">
            <a:avLst/>
          </a:prstGeom>
          <a:solidFill>
            <a:srgbClr val="00B8FF"/>
          </a:solidFill>
          <a:ln w="72009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rot="5400000">
            <a:off x="14049001" y="19494927"/>
            <a:ext cx="12859634" cy="1588"/>
          </a:xfrm>
          <a:prstGeom prst="line">
            <a:avLst/>
          </a:prstGeom>
          <a:solidFill>
            <a:srgbClr val="00B8FF"/>
          </a:solidFill>
          <a:ln w="72009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rot="5400000">
            <a:off x="-273921" y="14173193"/>
            <a:ext cx="2214578" cy="1588"/>
          </a:xfrm>
          <a:prstGeom prst="line">
            <a:avLst/>
          </a:prstGeom>
          <a:solidFill>
            <a:srgbClr val="00B8FF"/>
          </a:solidFill>
          <a:ln w="72009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33368" y="9636880"/>
            <a:ext cx="19645450" cy="3143272"/>
          </a:xfrm>
          <a:prstGeom prst="rect">
            <a:avLst/>
          </a:prstGeom>
          <a:noFill/>
          <a:ln w="72000">
            <a:solidFill>
              <a:srgbClr val="00B8FF"/>
            </a:solidFill>
            <a:round/>
            <a:headEnd/>
            <a:tailEnd/>
          </a:ln>
          <a:effectLst/>
        </p:spPr>
        <p:txBody>
          <a:bodyPr lIns="126000" tIns="81000" rIns="126000" bIns="81000"/>
          <a:lstStyle/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4000" b="1" dirty="0" smtClean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Aims</a:t>
            </a:r>
            <a:endParaRPr lang="en-GB" sz="4000" b="1" dirty="0">
              <a:solidFill>
                <a:srgbClr val="000000"/>
              </a:solidFill>
              <a:latin typeface="Palatino" pitchFamily="16" charset="0"/>
              <a:ea typeface="MS Gothic" charset="0"/>
              <a:cs typeface="MS Gothic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This research was undertaken in order to:</a:t>
            </a:r>
          </a:p>
          <a:p>
            <a:pPr>
              <a:buSzPct val="132000"/>
              <a:buFont typeface="Palatino" pitchFamily="18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explore the information needs and information-seeking behaviour of those using the NHS Direct website</a:t>
            </a:r>
          </a:p>
          <a:p>
            <a:pPr>
              <a:buSzPct val="132000"/>
              <a:buFont typeface="Palatino" pitchFamily="18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investigate the relationship between online health information use and other help-seeking behaviour</a:t>
            </a:r>
          </a:p>
          <a:p>
            <a:pPr>
              <a:buSzPct val="132000"/>
              <a:buFont typeface="Palatino" pitchFamily="18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investigate the relationship between health-related internet use and health and social outcomes</a:t>
            </a:r>
          </a:p>
          <a:p>
            <a:pPr>
              <a:buSzPct val="132000"/>
              <a:buFont typeface="Palatino" pitchFamily="18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provide data that may lead to the development of new ways in which to provide healthcare information that best meets the needs of users, online and in the consulting room.</a:t>
            </a: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cs typeface="Times New Roman" pitchFamily="16" charset="0"/>
              </a:rPr>
              <a:t> </a:t>
            </a:r>
            <a:endParaRPr lang="en-GB" sz="2800" dirty="0" smtClean="0">
              <a:solidFill>
                <a:srgbClr val="000000"/>
              </a:solidFill>
              <a:latin typeface="Palatino" pitchFamily="18" charset="0"/>
              <a:ea typeface="MS Gothic" charset="0"/>
              <a:cs typeface="MS Gothic" charset="0"/>
            </a:endParaRPr>
          </a:p>
        </p:txBody>
      </p:sp>
      <p:sp>
        <p:nvSpPr>
          <p:cNvPr id="78" name="Text Box 8"/>
          <p:cNvSpPr txBox="1">
            <a:spLocks noChangeArrowheads="1"/>
          </p:cNvSpPr>
          <p:nvPr/>
        </p:nvSpPr>
        <p:spPr bwMode="auto">
          <a:xfrm>
            <a:off x="904806" y="13137342"/>
            <a:ext cx="7786742" cy="1000132"/>
          </a:xfrm>
          <a:prstGeom prst="rect">
            <a:avLst/>
          </a:prstGeom>
          <a:noFill/>
          <a:ln w="72000">
            <a:noFill/>
            <a:round/>
            <a:headEnd/>
            <a:tailEnd/>
          </a:ln>
          <a:effectLst/>
        </p:spPr>
        <p:txBody>
          <a:bodyPr lIns="126000" tIns="81000" rIns="126000" bIns="81000"/>
          <a:lstStyle/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4000" b="1" dirty="0" smtClean="0">
                <a:solidFill>
                  <a:srgbClr val="000000"/>
                </a:solidFill>
                <a:latin typeface="Palatino" pitchFamily="16" charset="0"/>
                <a:ea typeface="MS Gothic" charset="0"/>
                <a:cs typeface="MS Gothic" charset="0"/>
              </a:rPr>
              <a:t>Interview Transcript Themes</a:t>
            </a:r>
          </a:p>
          <a:p>
            <a:pPr>
              <a:lnSpc>
                <a:spcPct val="9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Analysis allowed five themes to emerge:</a:t>
            </a:r>
            <a:endParaRPr lang="en-GB" sz="2800" dirty="0">
              <a:solidFill>
                <a:srgbClr val="000000"/>
              </a:solidFill>
              <a:latin typeface="Palatino" pitchFamily="18" charset="0"/>
              <a:ea typeface="MS Gothic" charset="0"/>
              <a:cs typeface="MS Gothic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4806" y="14208912"/>
            <a:ext cx="3786214" cy="5059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Trust the NHS Brand,</a:t>
            </a:r>
            <a:endParaRPr lang="en-GB" sz="2800" dirty="0" smtClean="0">
              <a:solidFill>
                <a:srgbClr val="000000"/>
              </a:solidFill>
              <a:latin typeface="Palatino" pitchFamily="18" charset="0"/>
              <a:ea typeface="MS Gothic" charset="0"/>
              <a:cs typeface="MS Gothic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19582" y="14208912"/>
            <a:ext cx="5429288" cy="505972"/>
          </a:xfrm>
          <a:prstGeom prst="rect">
            <a:avLst/>
          </a:prstGeom>
          <a:solidFill>
            <a:srgbClr val="308C6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Component of Health Provision</a:t>
            </a:r>
            <a:r>
              <a:rPr lang="en-GB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,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886696" y="14708978"/>
            <a:ext cx="785818" cy="505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00"/>
                </a:solidFill>
                <a:latin typeface="Palatino" pitchFamily="18" charset="0"/>
                <a:ea typeface="MS Gothic" charset="0"/>
                <a:cs typeface="MS Gothic" charset="0"/>
              </a:rPr>
              <a:t>and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660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NHS Direct How the Public use the Internet as a Healthcare Resource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NHS Direct How the public use the Internet as a Healthcare Resource</dc:title>
  <dc:creator>Jennifer Ronnie</dc:creator>
  <cp:lastModifiedBy>IT Services</cp:lastModifiedBy>
  <cp:revision>25</cp:revision>
  <dcterms:modified xsi:type="dcterms:W3CDTF">2009-09-24T07:27:35Z</dcterms:modified>
</cp:coreProperties>
</file>