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rawings/drawing1.xml" ContentType="application/vnd.openxmlformats-officedocument.drawingml.chartshapes+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0279975" cy="21386800"/>
  <p:notesSz cx="6858000" cy="9144000"/>
  <p:defaultText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99FF66"/>
    <a:srgbClr val="FFFF66"/>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332" autoAdjust="0"/>
  </p:normalViewPr>
  <p:slideViewPr>
    <p:cSldViewPr>
      <p:cViewPr>
        <p:scale>
          <a:sx n="40" d="100"/>
          <a:sy n="40" d="100"/>
        </p:scale>
        <p:origin x="246" y="1512"/>
      </p:cViewPr>
      <p:guideLst>
        <p:guide orient="horz" pos="6736"/>
        <p:guide pos="9537"/>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Emily%20Reeve\My%20Documents\Microbiology%20and%20Virology\URSS\results%20edit%2009-09-09.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1"/>
  <c:chart>
    <c:autoTitleDeleted val="1"/>
    <c:plotArea>
      <c:layout>
        <c:manualLayout>
          <c:layoutTarget val="inner"/>
          <c:xMode val="edge"/>
          <c:yMode val="edge"/>
          <c:x val="0.29462702089361498"/>
          <c:y val="0.3527408965349908"/>
          <c:w val="0.43688994415523924"/>
          <c:h val="0.61892334378528702"/>
        </c:manualLayout>
      </c:layout>
      <c:pieChart>
        <c:varyColors val="1"/>
        <c:ser>
          <c:idx val="0"/>
          <c:order val="0"/>
          <c:dLbls>
            <c:dLbl>
              <c:idx val="3"/>
              <c:delete val="1"/>
            </c:dLbl>
            <c:txPr>
              <a:bodyPr/>
              <a:lstStyle/>
              <a:p>
                <a:pPr>
                  <a:defRPr sz="1600" b="1"/>
                </a:pPr>
                <a:endParaRPr lang="en-US"/>
              </a:p>
            </c:txPr>
            <c:dLblPos val="outEnd"/>
            <c:showCatName val="1"/>
            <c:showLeaderLines val="1"/>
          </c:dLbls>
          <c:cat>
            <c:strRef>
              <c:f>'Epidemic markers PIE'!$A$4:$A$7</c:f>
              <c:strCache>
                <c:ptCount val="4"/>
                <c:pt idx="0">
                  <c:v>Non-Epidemic</c:v>
                </c:pt>
                <c:pt idx="1">
                  <c:v>Liverpool</c:v>
                </c:pt>
                <c:pt idx="2">
                  <c:v>Midlands</c:v>
                </c:pt>
                <c:pt idx="3">
                  <c:v>Manchester</c:v>
                </c:pt>
              </c:strCache>
            </c:strRef>
          </c:cat>
          <c:val>
            <c:numRef>
              <c:f>'Epidemic markers PIE'!$B$4:$B$7</c:f>
              <c:numCache>
                <c:formatCode>General</c:formatCode>
                <c:ptCount val="4"/>
                <c:pt idx="0">
                  <c:v>106</c:v>
                </c:pt>
                <c:pt idx="1">
                  <c:v>43</c:v>
                </c:pt>
                <c:pt idx="2">
                  <c:v>24</c:v>
                </c:pt>
                <c:pt idx="3">
                  <c:v>8</c:v>
                </c:pt>
              </c:numCache>
            </c:numRef>
          </c:val>
        </c:ser>
        <c:dLbls>
          <c:showCatName val="1"/>
        </c:dLbls>
        <c:firstSliceAng val="0"/>
      </c:pieChart>
    </c:plotArea>
    <c:plotVisOnly val="1"/>
  </c:chart>
  <c:spPr>
    <a:solidFill>
      <a:prstClr val="white"/>
    </a:solidFill>
    <a:ln w="19050">
      <a:solidFill>
        <a:schemeClr val="tx1">
          <a:lumMod val="65000"/>
          <a:lumOff val="35000"/>
        </a:schemeClr>
      </a:solidFill>
    </a:ln>
  </c:spPr>
  <c:externalData r:id="rId1"/>
  <c:userShapes r:id="rId2"/>
</c:chartSpace>
</file>

<file path=ppt/drawings/drawing1.xml><?xml version="1.0" encoding="utf-8"?>
<c:userShapes xmlns:c="http://schemas.openxmlformats.org/drawingml/2006/chart">
  <cdr:relSizeAnchor xmlns:cdr="http://schemas.openxmlformats.org/drawingml/2006/chartDrawing">
    <cdr:from>
      <cdr:x>0.01471</cdr:x>
      <cdr:y>0.02083</cdr:y>
    </cdr:from>
    <cdr:to>
      <cdr:x>0.9853</cdr:x>
      <cdr:y>0.2875</cdr:y>
    </cdr:to>
    <cdr:sp macro="" textlink="">
      <cdr:nvSpPr>
        <cdr:cNvPr id="2" name="TextBox 1"/>
        <cdr:cNvSpPr txBox="1"/>
      </cdr:nvSpPr>
      <cdr:spPr>
        <a:xfrm xmlns:a="http://schemas.openxmlformats.org/drawingml/2006/main">
          <a:off x="71438" y="71438"/>
          <a:ext cx="4714908"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0.01471</cdr:x>
      <cdr:y>0.02083</cdr:y>
    </cdr:from>
    <cdr:to>
      <cdr:x>0.9853</cdr:x>
      <cdr:y>0.08333</cdr:y>
    </cdr:to>
    <cdr:sp macro="" textlink="">
      <cdr:nvSpPr>
        <cdr:cNvPr id="3" name="TextBox 2"/>
        <cdr:cNvSpPr txBox="1"/>
      </cdr:nvSpPr>
      <cdr:spPr>
        <a:xfrm xmlns:a="http://schemas.openxmlformats.org/drawingml/2006/main">
          <a:off x="71438" y="71438"/>
          <a:ext cx="4714908" cy="214314"/>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en-US" sz="2400" dirty="0"/>
        </a:p>
      </cdr:txBody>
    </cdr:sp>
  </cdr:relSizeAnchor>
  <cdr:relSizeAnchor xmlns:cdr="http://schemas.openxmlformats.org/drawingml/2006/chartDrawing">
    <cdr:from>
      <cdr:x>0.01471</cdr:x>
      <cdr:y>0.02083</cdr:y>
    </cdr:from>
    <cdr:to>
      <cdr:x>0.9853</cdr:x>
      <cdr:y>0.125</cdr:y>
    </cdr:to>
    <cdr:sp macro="" textlink="">
      <cdr:nvSpPr>
        <cdr:cNvPr id="4" name="TextBox 3"/>
        <cdr:cNvSpPr txBox="1"/>
      </cdr:nvSpPr>
      <cdr:spPr>
        <a:xfrm xmlns:a="http://schemas.openxmlformats.org/drawingml/2006/main">
          <a:off x="71438" y="71438"/>
          <a:ext cx="4714908" cy="35719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en-US" sz="2400" dirty="0"/>
        </a:p>
      </cdr:txBody>
    </cdr:sp>
  </cdr:relSizeAnchor>
  <cdr:relSizeAnchor xmlns:cdr="http://schemas.openxmlformats.org/drawingml/2006/chartDrawing">
    <cdr:from>
      <cdr:x>0</cdr:x>
      <cdr:y>0</cdr:y>
    </cdr:from>
    <cdr:to>
      <cdr:x>1</cdr:x>
      <cdr:y>0.33333</cdr:y>
    </cdr:to>
    <cdr:sp macro="" textlink="">
      <cdr:nvSpPr>
        <cdr:cNvPr id="5" name="TextBox 4"/>
        <cdr:cNvSpPr txBox="1"/>
      </cdr:nvSpPr>
      <cdr:spPr>
        <a:xfrm xmlns:a="http://schemas.openxmlformats.org/drawingml/2006/main">
          <a:off x="0" y="0"/>
          <a:ext cx="4857752" cy="114300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pPr algn="ctr"/>
          <a:r>
            <a:rPr lang="en-GB" sz="2400" b="1" dirty="0" smtClean="0"/>
            <a:t>Proportion of clinical isolates belonging to epidemic strains </a:t>
          </a:r>
          <a:endParaRPr lang="en-US" sz="2400" b="1" dirty="0"/>
        </a:p>
      </cdr:txBody>
    </cdr:sp>
  </cdr:relSizeAnchor>
  <cdr:relSizeAnchor xmlns:cdr="http://schemas.openxmlformats.org/drawingml/2006/chartDrawing">
    <cdr:from>
      <cdr:x>0.64706</cdr:x>
      <cdr:y>0.27083</cdr:y>
    </cdr:from>
    <cdr:to>
      <cdr:x>0.66177</cdr:x>
      <cdr:y>0.29167</cdr:y>
    </cdr:to>
    <cdr:sp macro="" textlink="">
      <cdr:nvSpPr>
        <cdr:cNvPr id="6" name="TextBox 5"/>
        <cdr:cNvSpPr txBox="1"/>
      </cdr:nvSpPr>
      <cdr:spPr>
        <a:xfrm xmlns:a="http://schemas.openxmlformats.org/drawingml/2006/main">
          <a:off x="3143272" y="928694"/>
          <a:ext cx="71438" cy="7143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en-US" sz="1100" dirty="0"/>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98" y="6643771"/>
            <a:ext cx="25737979" cy="4584300"/>
          </a:xfrm>
        </p:spPr>
        <p:txBody>
          <a:bodyPr/>
          <a:lstStyle/>
          <a:p>
            <a:r>
              <a:rPr lang="en-US" smtClean="0"/>
              <a:t>Click to edit Master title style</a:t>
            </a:r>
            <a:endParaRPr lang="en-US"/>
          </a:p>
        </p:txBody>
      </p:sp>
      <p:sp>
        <p:nvSpPr>
          <p:cNvPr id="3" name="Subtitle 2"/>
          <p:cNvSpPr>
            <a:spLocks noGrp="1"/>
          </p:cNvSpPr>
          <p:nvPr>
            <p:ph type="subTitle" idx="1"/>
          </p:nvPr>
        </p:nvSpPr>
        <p:spPr>
          <a:xfrm>
            <a:off x="4541996" y="12119186"/>
            <a:ext cx="21195983" cy="54655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177C3A7-A092-4E43-A858-29E1B23B6185}" type="datetimeFigureOut">
              <a:rPr lang="en-US" smtClean="0"/>
              <a:pPr/>
              <a:t>10/1/2009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05BF1-197B-40EB-8861-E62F30F0FA0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77C3A7-A092-4E43-A858-29E1B23B6185}" type="datetimeFigureOut">
              <a:rPr lang="en-US" smtClean="0"/>
              <a:pPr/>
              <a:t>10/1/2009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05BF1-197B-40EB-8861-E62F30F0FA0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2982" y="856465"/>
            <a:ext cx="6812994" cy="1824808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13999" y="856465"/>
            <a:ext cx="19934317" cy="182480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77C3A7-A092-4E43-A858-29E1B23B6185}" type="datetimeFigureOut">
              <a:rPr lang="en-US" smtClean="0"/>
              <a:pPr/>
              <a:t>10/1/2009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05BF1-197B-40EB-8861-E62F30F0FA0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77C3A7-A092-4E43-A858-29E1B23B6185}" type="datetimeFigureOut">
              <a:rPr lang="en-US" smtClean="0"/>
              <a:pPr/>
              <a:t>10/1/2009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05BF1-197B-40EB-8861-E62F30F0FA0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09" y="13743001"/>
            <a:ext cx="25737979" cy="4247656"/>
          </a:xfrm>
        </p:spPr>
        <p:txBody>
          <a:bodyPr anchor="t"/>
          <a:lstStyle>
            <a:lvl1pPr algn="l">
              <a:defRPr sz="12900" b="1" cap="all"/>
            </a:lvl1pPr>
          </a:lstStyle>
          <a:p>
            <a:r>
              <a:rPr lang="en-US" smtClean="0"/>
              <a:t>Click to edit Master title style</a:t>
            </a:r>
            <a:endParaRPr lang="en-US"/>
          </a:p>
        </p:txBody>
      </p:sp>
      <p:sp>
        <p:nvSpPr>
          <p:cNvPr id="3" name="Text Placeholder 2"/>
          <p:cNvSpPr>
            <a:spLocks noGrp="1"/>
          </p:cNvSpPr>
          <p:nvPr>
            <p:ph type="body" idx="1"/>
          </p:nvPr>
        </p:nvSpPr>
        <p:spPr>
          <a:xfrm>
            <a:off x="2391909" y="9064640"/>
            <a:ext cx="25737979" cy="4678361"/>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77C3A7-A092-4E43-A858-29E1B23B6185}" type="datetimeFigureOut">
              <a:rPr lang="en-US" smtClean="0"/>
              <a:pPr/>
              <a:t>10/1/2009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05BF1-197B-40EB-8861-E62F30F0FA0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13999" y="4990255"/>
            <a:ext cx="13373656" cy="14114299"/>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5392320" y="4990255"/>
            <a:ext cx="13373656" cy="14114299"/>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177C3A7-A092-4E43-A858-29E1B23B6185}" type="datetimeFigureOut">
              <a:rPr lang="en-US" smtClean="0"/>
              <a:pPr/>
              <a:t>10/1/2009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05BF1-197B-40EB-8861-E62F30F0FA0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13999" y="4787278"/>
            <a:ext cx="13378914" cy="1995110"/>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4" name="Content Placeholder 3"/>
          <p:cNvSpPr>
            <a:spLocks noGrp="1"/>
          </p:cNvSpPr>
          <p:nvPr>
            <p:ph sz="half" idx="2"/>
          </p:nvPr>
        </p:nvSpPr>
        <p:spPr>
          <a:xfrm>
            <a:off x="1513999" y="6782388"/>
            <a:ext cx="13378914" cy="12322165"/>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5381808" y="4787278"/>
            <a:ext cx="13384170" cy="1995110"/>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6" name="Content Placeholder 5"/>
          <p:cNvSpPr>
            <a:spLocks noGrp="1"/>
          </p:cNvSpPr>
          <p:nvPr>
            <p:ph sz="quarter" idx="4"/>
          </p:nvPr>
        </p:nvSpPr>
        <p:spPr>
          <a:xfrm>
            <a:off x="15381808" y="6782388"/>
            <a:ext cx="13384170" cy="12322165"/>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177C3A7-A092-4E43-A858-29E1B23B6185}" type="datetimeFigureOut">
              <a:rPr lang="en-US" smtClean="0"/>
              <a:pPr/>
              <a:t>10/1/2009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A05BF1-197B-40EB-8861-E62F30F0FA0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177C3A7-A092-4E43-A858-29E1B23B6185}" type="datetimeFigureOut">
              <a:rPr lang="en-US" smtClean="0"/>
              <a:pPr/>
              <a:t>10/1/2009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A05BF1-197B-40EB-8861-E62F30F0FA0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77C3A7-A092-4E43-A858-29E1B23B6185}" type="datetimeFigureOut">
              <a:rPr lang="en-US" smtClean="0"/>
              <a:pPr/>
              <a:t>10/1/2009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A05BF1-197B-40EB-8861-E62F30F0FA0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000" y="851512"/>
            <a:ext cx="9961903" cy="3623874"/>
          </a:xfrm>
        </p:spPr>
        <p:txBody>
          <a:bodyPr anchor="b"/>
          <a:lstStyle>
            <a:lvl1pPr algn="l">
              <a:defRPr sz="6500" b="1"/>
            </a:lvl1pPr>
          </a:lstStyle>
          <a:p>
            <a:r>
              <a:rPr lang="en-US" smtClean="0"/>
              <a:t>Click to edit Master title style</a:t>
            </a:r>
            <a:endParaRPr lang="en-US"/>
          </a:p>
        </p:txBody>
      </p:sp>
      <p:sp>
        <p:nvSpPr>
          <p:cNvPr id="3" name="Content Placeholder 2"/>
          <p:cNvSpPr>
            <a:spLocks noGrp="1"/>
          </p:cNvSpPr>
          <p:nvPr>
            <p:ph idx="1"/>
          </p:nvPr>
        </p:nvSpPr>
        <p:spPr>
          <a:xfrm>
            <a:off x="11838629" y="851513"/>
            <a:ext cx="16927347" cy="18253041"/>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14000" y="4475387"/>
            <a:ext cx="9961903" cy="14629167"/>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77C3A7-A092-4E43-A858-29E1B23B6185}" type="datetimeFigureOut">
              <a:rPr lang="en-US" smtClean="0"/>
              <a:pPr/>
              <a:t>10/1/2009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05BF1-197B-40EB-8861-E62F30F0FA0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087" y="14970760"/>
            <a:ext cx="18167985" cy="1767383"/>
          </a:xfrm>
        </p:spPr>
        <p:txBody>
          <a:bodyPr anchor="b"/>
          <a:lstStyle>
            <a:lvl1pPr algn="l">
              <a:defRPr sz="6500" b="1"/>
            </a:lvl1pPr>
          </a:lstStyle>
          <a:p>
            <a:r>
              <a:rPr lang="en-US" smtClean="0"/>
              <a:t>Click to edit Master title style</a:t>
            </a:r>
            <a:endParaRPr lang="en-US"/>
          </a:p>
        </p:txBody>
      </p:sp>
      <p:sp>
        <p:nvSpPr>
          <p:cNvPr id="3" name="Picture Placeholder 2"/>
          <p:cNvSpPr>
            <a:spLocks noGrp="1"/>
          </p:cNvSpPr>
          <p:nvPr>
            <p:ph type="pic" idx="1"/>
          </p:nvPr>
        </p:nvSpPr>
        <p:spPr>
          <a:xfrm>
            <a:off x="5935087" y="1910950"/>
            <a:ext cx="18167985" cy="12832080"/>
          </a:xfrm>
        </p:spPr>
        <p:txBody>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endParaRPr lang="en-US"/>
          </a:p>
        </p:txBody>
      </p:sp>
      <p:sp>
        <p:nvSpPr>
          <p:cNvPr id="4" name="Text Placeholder 3"/>
          <p:cNvSpPr>
            <a:spLocks noGrp="1"/>
          </p:cNvSpPr>
          <p:nvPr>
            <p:ph type="body" sz="half" idx="2"/>
          </p:nvPr>
        </p:nvSpPr>
        <p:spPr>
          <a:xfrm>
            <a:off x="5935087" y="16738143"/>
            <a:ext cx="18167985" cy="2509977"/>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77C3A7-A092-4E43-A858-29E1B23B6185}" type="datetimeFigureOut">
              <a:rPr lang="en-US" smtClean="0"/>
              <a:pPr/>
              <a:t>10/1/2009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05BF1-197B-40EB-8861-E62F30F0FA0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999" y="856464"/>
            <a:ext cx="27251978" cy="3564467"/>
          </a:xfrm>
          <a:prstGeom prst="rect">
            <a:avLst/>
          </a:prstGeom>
        </p:spPr>
        <p:txBody>
          <a:bodyPr vert="horz" lIns="295232" tIns="147616" rIns="295232" bIns="14761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13999" y="4990255"/>
            <a:ext cx="27251978" cy="14114299"/>
          </a:xfrm>
          <a:prstGeom prst="rect">
            <a:avLst/>
          </a:prstGeom>
        </p:spPr>
        <p:txBody>
          <a:bodyPr vert="horz" lIns="295232" tIns="147616" rIns="295232" bIns="14761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513999" y="19822397"/>
            <a:ext cx="7065328" cy="1138649"/>
          </a:xfrm>
          <a:prstGeom prst="rect">
            <a:avLst/>
          </a:prstGeom>
        </p:spPr>
        <p:txBody>
          <a:bodyPr vert="horz" lIns="295232" tIns="147616" rIns="295232" bIns="147616" rtlCol="0" anchor="ctr"/>
          <a:lstStyle>
            <a:lvl1pPr algn="l">
              <a:defRPr sz="3900">
                <a:solidFill>
                  <a:schemeClr val="tx1">
                    <a:tint val="75000"/>
                  </a:schemeClr>
                </a:solidFill>
              </a:defRPr>
            </a:lvl1pPr>
          </a:lstStyle>
          <a:p>
            <a:fld id="{E177C3A7-A092-4E43-A858-29E1B23B6185}" type="datetimeFigureOut">
              <a:rPr lang="en-US" smtClean="0"/>
              <a:pPr/>
              <a:t>10/1/2009</a:t>
            </a:fld>
            <a:endParaRPr lang="en-US"/>
          </a:p>
        </p:txBody>
      </p:sp>
      <p:sp>
        <p:nvSpPr>
          <p:cNvPr id="5" name="Footer Placeholder 4"/>
          <p:cNvSpPr>
            <a:spLocks noGrp="1"/>
          </p:cNvSpPr>
          <p:nvPr>
            <p:ph type="ftr" sz="quarter" idx="3"/>
          </p:nvPr>
        </p:nvSpPr>
        <p:spPr>
          <a:xfrm>
            <a:off x="10345658" y="19822397"/>
            <a:ext cx="9588659" cy="1138649"/>
          </a:xfrm>
          <a:prstGeom prst="rect">
            <a:avLst/>
          </a:prstGeom>
        </p:spPr>
        <p:txBody>
          <a:bodyPr vert="horz" lIns="295232" tIns="147616" rIns="295232" bIns="147616" rtlCol="0" anchor="ctr"/>
          <a:lstStyle>
            <a:lvl1pPr algn="ctr">
              <a:defRPr sz="3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700649" y="19822397"/>
            <a:ext cx="7065328" cy="1138649"/>
          </a:xfrm>
          <a:prstGeom prst="rect">
            <a:avLst/>
          </a:prstGeom>
        </p:spPr>
        <p:txBody>
          <a:bodyPr vert="horz" lIns="295232" tIns="147616" rIns="295232" bIns="147616" rtlCol="0" anchor="ctr"/>
          <a:lstStyle>
            <a:lvl1pPr algn="r">
              <a:defRPr sz="3900">
                <a:solidFill>
                  <a:schemeClr val="tx1">
                    <a:tint val="75000"/>
                  </a:schemeClr>
                </a:solidFill>
              </a:defRPr>
            </a:lvl1pPr>
          </a:lstStyle>
          <a:p>
            <a:fld id="{9CA05BF1-197B-40EB-8861-E62F30F0FA0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23" rtl="0" eaLnBrk="1" latinLnBrk="0" hangingPunct="1">
        <a:spcBef>
          <a:spcPct val="0"/>
        </a:spcBef>
        <a:buNone/>
        <a:defRPr sz="14200" kern="1200">
          <a:solidFill>
            <a:schemeClr val="tx1"/>
          </a:solidFill>
          <a:latin typeface="+mj-lt"/>
          <a:ea typeface="+mj-ea"/>
          <a:cs typeface="+mj-cs"/>
        </a:defRPr>
      </a:lvl1pPr>
    </p:titleStyle>
    <p:bodyStyle>
      <a:lvl1pPr marL="1107121" indent="-1107121" algn="l" defTabSz="2952323"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98763" indent="-922601" algn="l" defTabSz="2952323"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90404" indent="-738081" algn="l" defTabSz="2952323"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66566"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4pPr>
      <a:lvl5pPr marL="6642727"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image" Target="../media/image2.jpeg"/><Relationship Id="rId7" Type="http://schemas.openxmlformats.org/officeDocument/2006/relationships/chart" Target="../charts/chart1.xm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Diagonal Corner Rectangle 12"/>
          <p:cNvSpPr/>
          <p:nvPr/>
        </p:nvSpPr>
        <p:spPr>
          <a:xfrm>
            <a:off x="9353509" y="3120972"/>
            <a:ext cx="11501518" cy="17645186"/>
          </a:xfrm>
          <a:prstGeom prst="round2DiagRect">
            <a:avLst/>
          </a:prstGeom>
          <a:gradFill flip="none" rotWithShape="1">
            <a:gsLst>
              <a:gs pos="0">
                <a:srgbClr val="008000">
                  <a:tint val="66000"/>
                  <a:satMod val="160000"/>
                </a:srgbClr>
              </a:gs>
              <a:gs pos="50000">
                <a:srgbClr val="008000">
                  <a:tint val="44500"/>
                  <a:satMod val="160000"/>
                </a:srgbClr>
              </a:gs>
              <a:gs pos="100000">
                <a:srgbClr val="008000">
                  <a:tint val="23500"/>
                  <a:satMod val="160000"/>
                </a:srgbClr>
              </a:gs>
            </a:gsLst>
            <a:lin ang="2700000" scaled="1"/>
            <a:tileRect/>
          </a:gra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13996979" y="16622754"/>
            <a:ext cx="5286412" cy="1200329"/>
          </a:xfrm>
          <a:prstGeom prst="rect">
            <a:avLst/>
          </a:prstGeom>
          <a:solidFill>
            <a:schemeClr val="bg1"/>
          </a:solidFill>
        </p:spPr>
        <p:txBody>
          <a:bodyPr wrap="square" rtlCol="0">
            <a:spAutoFit/>
          </a:bodyPr>
          <a:lstStyle/>
          <a:p>
            <a:pPr algn="ctr"/>
            <a:r>
              <a:rPr lang="en-GB" sz="2400" b="1" dirty="0" smtClean="0"/>
              <a:t>Swimming and Swarming motility of     </a:t>
            </a:r>
            <a:r>
              <a:rPr lang="en-GB" sz="2400" b="1" i="1" dirty="0" smtClean="0"/>
              <a:t>P. aeruginosa</a:t>
            </a:r>
            <a:r>
              <a:rPr lang="en-GB" sz="2400" b="1" dirty="0" smtClean="0"/>
              <a:t> versus non </a:t>
            </a:r>
            <a:r>
              <a:rPr lang="en-GB" sz="2400" b="1" i="1" dirty="0" smtClean="0"/>
              <a:t>P. aeruginosa </a:t>
            </a:r>
            <a:r>
              <a:rPr lang="en-GB" sz="2400" b="1" dirty="0" smtClean="0"/>
              <a:t>environmental isolates </a:t>
            </a:r>
            <a:endParaRPr lang="en-US" sz="2400" b="1" dirty="0"/>
          </a:p>
        </p:txBody>
      </p:sp>
      <p:sp>
        <p:nvSpPr>
          <p:cNvPr id="12" name="Round Diagonal Corner Rectangle 11"/>
          <p:cNvSpPr/>
          <p:nvPr/>
        </p:nvSpPr>
        <p:spPr>
          <a:xfrm>
            <a:off x="709511" y="3120972"/>
            <a:ext cx="7929618" cy="9644130"/>
          </a:xfrm>
          <a:prstGeom prst="round2DiagRect">
            <a:avLst/>
          </a:prstGeom>
          <a:gradFill flip="none" rotWithShape="1">
            <a:gsLst>
              <a:gs pos="0">
                <a:srgbClr val="008000">
                  <a:tint val="66000"/>
                  <a:satMod val="160000"/>
                </a:srgbClr>
              </a:gs>
              <a:gs pos="50000">
                <a:srgbClr val="008000">
                  <a:tint val="44500"/>
                  <a:satMod val="160000"/>
                </a:srgbClr>
              </a:gs>
              <a:gs pos="100000">
                <a:srgbClr val="008000">
                  <a:tint val="23500"/>
                  <a:satMod val="160000"/>
                </a:srgbClr>
              </a:gs>
            </a:gsLst>
            <a:lin ang="2700000" scaled="1"/>
            <a:tileRect/>
          </a:gra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8" name="Rectangle 4"/>
          <p:cNvSpPr>
            <a:spLocks noChangeArrowheads="1"/>
          </p:cNvSpPr>
          <p:nvPr/>
        </p:nvSpPr>
        <p:spPr bwMode="auto">
          <a:xfrm>
            <a:off x="780949" y="4049666"/>
            <a:ext cx="7786742" cy="89562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 bacterium </a:t>
            </a:r>
            <a:r>
              <a:rPr kumimoji="0" lang="en-GB" sz="24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Pseudomonas</a:t>
            </a:r>
          </a:p>
          <a:p>
            <a:pPr marL="0" marR="0" lvl="0" indent="0" algn="l" defTabSz="914400" rtl="0" eaLnBrk="1" fontAlgn="base" latinLnBrk="0" hangingPunct="1">
              <a:lnSpc>
                <a:spcPct val="100000"/>
              </a:lnSpc>
              <a:spcBef>
                <a:spcPct val="0"/>
              </a:spcBef>
              <a:spcAft>
                <a:spcPct val="0"/>
              </a:spcAft>
              <a:buClrTx/>
              <a:buSzTx/>
              <a:buFontTx/>
              <a:buNone/>
              <a:tabLst/>
            </a:pPr>
            <a:r>
              <a:rPr lang="en-GB" sz="2400" i="1" dirty="0" smtClean="0">
                <a:latin typeface="Calibri" pitchFamily="34" charset="0"/>
                <a:ea typeface="Calibri" pitchFamily="34" charset="0"/>
                <a:cs typeface="Times New Roman" pitchFamily="18" charset="0"/>
              </a:rPr>
              <a:t>a</a:t>
            </a:r>
            <a:r>
              <a:rPr kumimoji="0" lang="en-GB" sz="24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eruginosa</a:t>
            </a:r>
            <a:r>
              <a:rPr lang="en-GB" sz="2400" dirty="0" smtClean="0">
                <a:latin typeface="Calibri" pitchFamily="34" charset="0"/>
                <a:ea typeface="Calibri" pitchFamily="34" charset="0"/>
                <a:cs typeface="Times New Roman" pitchFamily="18" charset="0"/>
              </a:rPr>
              <a:t> </a:t>
            </a:r>
            <a:r>
              <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is ubiquitous in the </a:t>
            </a:r>
          </a:p>
          <a:p>
            <a:pPr marL="0" marR="0" lvl="0" indent="0" algn="l" defTabSz="914400" rtl="0" eaLnBrk="1" fontAlgn="base" latinLnBrk="0" hangingPunct="1">
              <a:lnSpc>
                <a:spcPct val="100000"/>
              </a:lnSpc>
              <a:spcBef>
                <a:spcPct val="0"/>
              </a:spcBef>
              <a:spcAft>
                <a:spcPct val="0"/>
              </a:spcAft>
              <a:buClrTx/>
              <a:buSzTx/>
              <a:buFontTx/>
              <a:buNone/>
              <a:tabLst/>
            </a:pPr>
            <a:r>
              <a:rPr lang="en-GB" sz="2400" dirty="0" smtClean="0">
                <a:latin typeface="Calibri" pitchFamily="34" charset="0"/>
                <a:ea typeface="Calibri" pitchFamily="34" charset="0"/>
                <a:cs typeface="Times New Roman" pitchFamily="18" charset="0"/>
              </a:rPr>
              <a:t>e</a:t>
            </a:r>
            <a:r>
              <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nvironment and commonly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causes</a:t>
            </a:r>
            <a:r>
              <a:rPr kumimoji="0" lang="en-GB" sz="24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long term infections in</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people with the genetic disease;				 Cystic Fibrosis</a:t>
            </a:r>
            <a:r>
              <a:rPr kumimoji="0" lang="en-GB" sz="24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r>
              <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(CF).</a:t>
            </a:r>
            <a:r>
              <a:rPr lang="en-GB" sz="2400" dirty="0" smtClean="0">
                <a:latin typeface="Calibri" pitchFamily="34" charset="0"/>
                <a:ea typeface="Calibri" pitchFamily="34" charset="0"/>
                <a:cs typeface="Times New Roman" pitchFamily="18" charset="0"/>
              </a:rPr>
              <a:t> Infect</a:t>
            </a:r>
            <a:r>
              <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occurs in the majority on CF adults</a:t>
            </a:r>
            <a:r>
              <a:rPr lang="en-GB" sz="2400" dirty="0" smtClean="0">
                <a:latin typeface="Calibri" pitchFamily="34" charset="0"/>
                <a:ea typeface="Calibri" pitchFamily="34" charset="0"/>
                <a:cs typeface="Times New Roman" pitchFamily="18" charset="0"/>
              </a:rPr>
              <a:t>, resulting in increased lung destruction and decreased life expectancy.</a:t>
            </a:r>
            <a:r>
              <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lang="en-GB" sz="2400" dirty="0" smtClean="0">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Until recently it was believed that CF patients acquire unique strains of </a:t>
            </a:r>
            <a:r>
              <a:rPr kumimoji="0" lang="en-GB" sz="24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 aeruginosa </a:t>
            </a:r>
            <a:r>
              <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from the environment. However, the discovery of </a:t>
            </a:r>
            <a:r>
              <a:rPr lang="en-GB" sz="2400" dirty="0" smtClean="0">
                <a:latin typeface="Calibri" pitchFamily="34" charset="0"/>
                <a:ea typeface="Calibri" pitchFamily="34" charset="0"/>
                <a:cs typeface="Times New Roman" pitchFamily="18" charset="0"/>
              </a:rPr>
              <a:t>h</a:t>
            </a:r>
            <a:r>
              <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ighly transmissible</a:t>
            </a:r>
            <a:r>
              <a:rPr kumimoji="0" lang="en-GB" sz="24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r>
              <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epidemic strains changed perceptions. Infection </a:t>
            </a:r>
            <a:r>
              <a:rPr lang="en-GB" sz="2400" dirty="0" smtClean="0">
                <a:latin typeface="Calibri" pitchFamily="34" charset="0"/>
                <a:ea typeface="Calibri" pitchFamily="34" charset="0"/>
                <a:cs typeface="Times New Roman" pitchFamily="18" charset="0"/>
              </a:rPr>
              <a:t>with</a:t>
            </a:r>
            <a:r>
              <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epidemic strains from other patients is associated with faster deterioration of lung function. </a:t>
            </a:r>
          </a:p>
          <a:p>
            <a:pPr marL="0" marR="0" lvl="0" indent="0" algn="l" defTabSz="914400" rtl="0" eaLnBrk="1" fontAlgn="base" latinLnBrk="0" hangingPunct="1">
              <a:lnSpc>
                <a:spcPct val="100000"/>
              </a:lnSpc>
              <a:spcBef>
                <a:spcPct val="0"/>
              </a:spcBef>
              <a:spcAft>
                <a:spcPct val="0"/>
              </a:spcAft>
              <a:buClrTx/>
              <a:buSzTx/>
              <a:buFontTx/>
              <a:buNone/>
              <a:tabLst/>
            </a:pPr>
            <a:endParaRPr lang="en-GB" sz="2400" dirty="0" smtClean="0">
              <a:latin typeface="Calibri" pitchFamily="34" charset="0"/>
              <a:ea typeface="Calibri" pitchFamily="34" charset="0"/>
              <a:cs typeface="Times New Roman" pitchFamily="18" charset="0"/>
            </a:endParaRPr>
          </a:p>
          <a:p>
            <a:pPr defTabSz="914400" fontAlgn="base">
              <a:spcBef>
                <a:spcPct val="0"/>
              </a:spcBef>
              <a:spcAft>
                <a:spcPct val="0"/>
              </a:spcAft>
            </a:pPr>
            <a:r>
              <a:rPr lang="en-GB" sz="2400" i="1" dirty="0" smtClean="0"/>
              <a:t>P</a:t>
            </a:r>
            <a:r>
              <a:rPr lang="en-GB" sz="2400" i="1" dirty="0" smtClean="0"/>
              <a:t>. </a:t>
            </a:r>
            <a:r>
              <a:rPr lang="en-GB" sz="2400" i="1" dirty="0" smtClean="0"/>
              <a:t>aeruginosa </a:t>
            </a:r>
            <a:r>
              <a:rPr lang="en-GB" sz="2400" dirty="0" smtClean="0"/>
              <a:t>virulence</a:t>
            </a:r>
            <a:r>
              <a:rPr lang="en-GB" sz="2400" i="1" dirty="0" smtClean="0"/>
              <a:t> </a:t>
            </a:r>
            <a:r>
              <a:rPr lang="en-GB" sz="2400" dirty="0" smtClean="0"/>
              <a:t>is complex and </a:t>
            </a:r>
            <a:r>
              <a:rPr lang="en-GB" sz="2400" dirty="0" err="1" smtClean="0"/>
              <a:t>multifactorial</a:t>
            </a:r>
            <a:r>
              <a:rPr lang="en-GB" sz="2400" dirty="0" smtClean="0"/>
              <a:t>. The bacterium exhibits  three modes of </a:t>
            </a:r>
            <a:r>
              <a:rPr lang="en-GB" sz="2400" dirty="0" smtClean="0"/>
              <a:t>motility (swimming </a:t>
            </a:r>
            <a:r>
              <a:rPr lang="en-GB" sz="2400" dirty="0" smtClean="0"/>
              <a:t>, swarming and </a:t>
            </a:r>
            <a:r>
              <a:rPr lang="en-GB" sz="2400" dirty="0" smtClean="0"/>
              <a:t>twitching) </a:t>
            </a:r>
            <a:r>
              <a:rPr lang="en-GB" sz="2400" dirty="0" smtClean="0"/>
              <a:t>conferred by </a:t>
            </a:r>
            <a:r>
              <a:rPr lang="en-GB" sz="2400" dirty="0" err="1" smtClean="0"/>
              <a:t>pili</a:t>
            </a:r>
            <a:r>
              <a:rPr lang="en-GB" sz="2400" dirty="0" smtClean="0"/>
              <a:t> and </a:t>
            </a:r>
            <a:r>
              <a:rPr lang="en-GB" sz="2400" dirty="0" smtClean="0"/>
              <a:t>flagella, </a:t>
            </a:r>
            <a:r>
              <a:rPr lang="en-GB" sz="2400" dirty="0" smtClean="0"/>
              <a:t>which are thought to be important in </a:t>
            </a:r>
            <a:r>
              <a:rPr lang="en-GB" sz="2400" dirty="0" err="1" smtClean="0"/>
              <a:t>biofilm</a:t>
            </a:r>
            <a:r>
              <a:rPr lang="en-GB" sz="2400" dirty="0" smtClean="0"/>
              <a:t> persistence in the CF lung. </a:t>
            </a:r>
            <a:r>
              <a:rPr lang="en-GB" sz="2400" i="1" dirty="0" smtClean="0"/>
              <a:t>P. aeruginosa </a:t>
            </a:r>
            <a:r>
              <a:rPr lang="en-GB" sz="2400" dirty="0" smtClean="0"/>
              <a:t>also produces many toxins including </a:t>
            </a:r>
            <a:r>
              <a:rPr lang="en-GB" sz="2400" dirty="0" err="1" smtClean="0"/>
              <a:t>ExoS</a:t>
            </a:r>
            <a:r>
              <a:rPr lang="en-GB" sz="2400" dirty="0" smtClean="0"/>
              <a:t> and </a:t>
            </a:r>
            <a:r>
              <a:rPr lang="en-GB" sz="2400" dirty="0" err="1" smtClean="0"/>
              <a:t>ExoU</a:t>
            </a:r>
            <a:r>
              <a:rPr lang="en-GB" sz="2400" dirty="0" smtClean="0"/>
              <a:t>, which are mutually exclusive.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9" name="Round Diagonal Corner Rectangle 38"/>
          <p:cNvSpPr/>
          <p:nvPr/>
        </p:nvSpPr>
        <p:spPr>
          <a:xfrm>
            <a:off x="21569407" y="3120972"/>
            <a:ext cx="8001056" cy="5286412"/>
          </a:xfrm>
          <a:prstGeom prst="round2DiagRect">
            <a:avLst/>
          </a:prstGeom>
          <a:gradFill flip="none" rotWithShape="1">
            <a:gsLst>
              <a:gs pos="0">
                <a:srgbClr val="008000">
                  <a:tint val="66000"/>
                  <a:satMod val="160000"/>
                </a:srgbClr>
              </a:gs>
              <a:gs pos="50000">
                <a:srgbClr val="008000">
                  <a:tint val="44500"/>
                  <a:satMod val="160000"/>
                </a:srgbClr>
              </a:gs>
              <a:gs pos="100000">
                <a:srgbClr val="008000">
                  <a:tint val="23500"/>
                  <a:satMod val="160000"/>
                </a:srgbClr>
              </a:gs>
            </a:gsLst>
            <a:path path="circle">
              <a:fillToRect r="100000" b="100000"/>
            </a:path>
            <a:tileRect l="-100000" t="-100000"/>
          </a:gra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709511" y="620642"/>
            <a:ext cx="28860952" cy="1928826"/>
          </a:xfrm>
          <a:prstGeom prst="roundRect">
            <a:avLst>
              <a:gd name="adj" fmla="val 15482"/>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5400000" scaled="1"/>
            <a:tileRect/>
          </a:gradFill>
          <a:ln>
            <a:solidFill>
              <a:srgbClr val="008000"/>
            </a:solidFill>
          </a:ln>
          <a:effectLst/>
          <a:scene3d>
            <a:camera prst="orthographicFront">
              <a:rot lat="0" lon="0" rev="0"/>
            </a:camera>
            <a:lightRig rig="threePt" dir="t">
              <a:rot lat="0" lon="0" rev="1200000"/>
            </a:lightRig>
          </a:scene3d>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7" name="TextBox 6"/>
          <p:cNvSpPr txBox="1"/>
          <p:nvPr/>
        </p:nvSpPr>
        <p:spPr>
          <a:xfrm>
            <a:off x="780949" y="620642"/>
            <a:ext cx="28860952" cy="1938992"/>
          </a:xfrm>
          <a:prstGeom prst="rect">
            <a:avLst/>
          </a:prstGeom>
          <a:noFill/>
        </p:spPr>
        <p:txBody>
          <a:bodyPr wrap="square" rtlCol="0" anchor="ctr">
            <a:spAutoFit/>
          </a:bodyPr>
          <a:lstStyle/>
          <a:p>
            <a:r>
              <a:rPr lang="en-GB" sz="6000" b="1" dirty="0" smtClean="0">
                <a:solidFill>
                  <a:schemeClr val="bg1"/>
                </a:solidFill>
                <a:effectLst>
                  <a:outerShdw blurRad="38100" dist="38100" dir="2700000" algn="tl">
                    <a:srgbClr val="000000">
                      <a:alpha val="43137"/>
                    </a:srgbClr>
                  </a:outerShdw>
                </a:effectLst>
              </a:rPr>
              <a:t>Comparative virulence of isolates of the opportunistic pathogen </a:t>
            </a:r>
            <a:r>
              <a:rPr lang="en-GB" sz="6000" b="1" i="1" dirty="0" smtClean="0">
                <a:solidFill>
                  <a:schemeClr val="bg1"/>
                </a:solidFill>
                <a:effectLst>
                  <a:outerShdw blurRad="38100" dist="38100" dir="2700000" algn="tl">
                    <a:srgbClr val="000000">
                      <a:alpha val="43137"/>
                    </a:srgbClr>
                  </a:outerShdw>
                </a:effectLst>
              </a:rPr>
              <a:t>Pseudomonas aeruginosa</a:t>
            </a:r>
          </a:p>
          <a:p>
            <a:pPr>
              <a:lnSpc>
                <a:spcPct val="150000"/>
              </a:lnSpc>
            </a:pPr>
            <a:r>
              <a:rPr lang="en-GB" sz="4000" b="1" dirty="0" smtClean="0">
                <a:solidFill>
                  <a:schemeClr val="bg1"/>
                </a:solidFill>
                <a:effectLst>
                  <a:outerShdw blurRad="38100" dist="38100" dir="2700000" algn="tl">
                    <a:srgbClr val="000000">
                      <a:alpha val="43137"/>
                    </a:srgbClr>
                  </a:outerShdw>
                </a:effectLst>
              </a:rPr>
              <a:t>By Emily Reeve: </a:t>
            </a:r>
            <a:r>
              <a:rPr lang="en-GB" sz="4000" b="1" dirty="0" smtClean="0">
                <a:solidFill>
                  <a:schemeClr val="bg1">
                    <a:lumMod val="95000"/>
                  </a:schemeClr>
                </a:solidFill>
                <a:effectLst>
                  <a:outerShdw blurRad="38100" dist="38100" dir="2700000" algn="tl">
                    <a:srgbClr val="000000">
                      <a:alpha val="43137"/>
                    </a:srgbClr>
                  </a:outerShdw>
                </a:effectLst>
              </a:rPr>
              <a:t>e.l.reeve@warwick.ac.uk, </a:t>
            </a:r>
            <a:r>
              <a:rPr lang="en-GB" sz="4000" b="1" dirty="0" smtClean="0">
                <a:solidFill>
                  <a:schemeClr val="bg1"/>
                </a:solidFill>
                <a:effectLst>
                  <a:outerShdw blurRad="38100" dist="38100" dir="2700000" algn="tl">
                    <a:srgbClr val="000000">
                      <a:alpha val="43137"/>
                    </a:srgbClr>
                  </a:outerShdw>
                </a:effectLst>
              </a:rPr>
              <a:t>Department of Biological Sciences, University of Warwick</a:t>
            </a:r>
            <a:endParaRPr lang="en-US" sz="4000" b="1" dirty="0">
              <a:solidFill>
                <a:schemeClr val="bg1"/>
              </a:solidFill>
              <a:effectLst>
                <a:outerShdw blurRad="38100" dist="38100" dir="2700000" algn="tl">
                  <a:srgbClr val="000000">
                    <a:alpha val="43137"/>
                  </a:srgbClr>
                </a:outerShdw>
              </a:effectLst>
            </a:endParaRPr>
          </a:p>
        </p:txBody>
      </p:sp>
      <p:sp>
        <p:nvSpPr>
          <p:cNvPr id="9" name="Round Diagonal Corner Rectangle 8"/>
          <p:cNvSpPr/>
          <p:nvPr/>
        </p:nvSpPr>
        <p:spPr>
          <a:xfrm>
            <a:off x="709511" y="13193730"/>
            <a:ext cx="7929618" cy="2786082"/>
          </a:xfrm>
          <a:prstGeom prst="round2DiagRect">
            <a:avLst/>
          </a:prstGeom>
          <a:gradFill flip="none" rotWithShape="1">
            <a:gsLst>
              <a:gs pos="0">
                <a:srgbClr val="008000">
                  <a:tint val="66000"/>
                  <a:satMod val="160000"/>
                </a:srgbClr>
              </a:gs>
              <a:gs pos="50000">
                <a:srgbClr val="008000">
                  <a:tint val="44500"/>
                  <a:satMod val="160000"/>
                </a:srgbClr>
              </a:gs>
              <a:gs pos="100000">
                <a:srgbClr val="008000">
                  <a:tint val="23500"/>
                  <a:satMod val="160000"/>
                </a:srgbClr>
              </a:gs>
            </a:gsLst>
            <a:lin ang="2700000" scaled="1"/>
            <a:tileRect/>
          </a:gra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 Diagonal Corner Rectangle 10"/>
          <p:cNvSpPr/>
          <p:nvPr/>
        </p:nvSpPr>
        <p:spPr>
          <a:xfrm>
            <a:off x="709511" y="16479878"/>
            <a:ext cx="7929618" cy="4286280"/>
          </a:xfrm>
          <a:prstGeom prst="round2DiagRect">
            <a:avLst/>
          </a:prstGeom>
          <a:gradFill flip="none" rotWithShape="1">
            <a:gsLst>
              <a:gs pos="0">
                <a:srgbClr val="008000">
                  <a:tint val="66000"/>
                  <a:satMod val="160000"/>
                </a:srgbClr>
              </a:gs>
              <a:gs pos="50000">
                <a:srgbClr val="008000">
                  <a:tint val="44500"/>
                  <a:satMod val="160000"/>
                </a:srgbClr>
              </a:gs>
              <a:gs pos="100000">
                <a:srgbClr val="008000">
                  <a:tint val="23500"/>
                  <a:satMod val="160000"/>
                </a:srgbClr>
              </a:gs>
            </a:gsLst>
            <a:lin ang="2700000" scaled="1"/>
            <a:tileRect/>
          </a:gra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 Diagonal Corner Rectangle 13"/>
          <p:cNvSpPr/>
          <p:nvPr/>
        </p:nvSpPr>
        <p:spPr>
          <a:xfrm>
            <a:off x="21569407" y="9050326"/>
            <a:ext cx="7858180" cy="4786346"/>
          </a:xfrm>
          <a:prstGeom prst="round2DiagRect">
            <a:avLst/>
          </a:prstGeom>
          <a:gradFill flip="none" rotWithShape="1">
            <a:gsLst>
              <a:gs pos="0">
                <a:srgbClr val="008000">
                  <a:tint val="66000"/>
                  <a:satMod val="160000"/>
                </a:srgbClr>
              </a:gs>
              <a:gs pos="50000">
                <a:srgbClr val="008000">
                  <a:tint val="44500"/>
                  <a:satMod val="160000"/>
                </a:srgbClr>
              </a:gs>
              <a:gs pos="100000">
                <a:srgbClr val="008000">
                  <a:tint val="23500"/>
                  <a:satMod val="160000"/>
                </a:srgbClr>
              </a:gs>
            </a:gsLst>
            <a:lin ang="2700000" scaled="1"/>
            <a:tileRect/>
          </a:gra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 Diagonal Corner Rectangle 14"/>
          <p:cNvSpPr/>
          <p:nvPr/>
        </p:nvSpPr>
        <p:spPr>
          <a:xfrm>
            <a:off x="21569407" y="14479614"/>
            <a:ext cx="7858180" cy="3786214"/>
          </a:xfrm>
          <a:prstGeom prst="round2DiagRect">
            <a:avLst/>
          </a:prstGeom>
          <a:gradFill flip="none" rotWithShape="1">
            <a:gsLst>
              <a:gs pos="0">
                <a:srgbClr val="008000">
                  <a:tint val="66000"/>
                  <a:satMod val="160000"/>
                </a:srgbClr>
              </a:gs>
              <a:gs pos="50000">
                <a:srgbClr val="008000">
                  <a:tint val="44500"/>
                  <a:satMod val="160000"/>
                </a:srgbClr>
              </a:gs>
              <a:gs pos="100000">
                <a:srgbClr val="008000">
                  <a:tint val="23500"/>
                  <a:satMod val="160000"/>
                </a:srgbClr>
              </a:gs>
            </a:gsLst>
            <a:lin ang="2700000" scaled="1"/>
            <a:tileRect/>
          </a:gra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 Diagonal Corner Rectangle 15"/>
          <p:cNvSpPr/>
          <p:nvPr/>
        </p:nvSpPr>
        <p:spPr>
          <a:xfrm>
            <a:off x="21569407" y="18908770"/>
            <a:ext cx="8001056" cy="1857388"/>
          </a:xfrm>
          <a:prstGeom prst="round2DiagRect">
            <a:avLst/>
          </a:prstGeom>
          <a:gradFill flip="none" rotWithShape="1">
            <a:gsLst>
              <a:gs pos="0">
                <a:srgbClr val="008000">
                  <a:tint val="66000"/>
                  <a:satMod val="160000"/>
                </a:srgbClr>
              </a:gs>
              <a:gs pos="50000">
                <a:srgbClr val="008000">
                  <a:tint val="44500"/>
                  <a:satMod val="160000"/>
                </a:srgbClr>
              </a:gs>
              <a:gs pos="100000">
                <a:srgbClr val="008000">
                  <a:tint val="23500"/>
                  <a:satMod val="160000"/>
                </a:srgbClr>
              </a:gs>
            </a:gsLst>
            <a:lin ang="2700000" scaled="1"/>
            <a:tileRect/>
          </a:gra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descr="urss_logo.jpg"/>
          <p:cNvPicPr>
            <a:picLocks noChangeAspect="1"/>
          </p:cNvPicPr>
          <p:nvPr/>
        </p:nvPicPr>
        <p:blipFill>
          <a:blip r:embed="rId2" cstate="print"/>
          <a:stretch>
            <a:fillRect/>
          </a:stretch>
        </p:blipFill>
        <p:spPr>
          <a:xfrm>
            <a:off x="21640845" y="19480274"/>
            <a:ext cx="1357322" cy="1050309"/>
          </a:xfrm>
          <a:prstGeom prst="rect">
            <a:avLst/>
          </a:prstGeom>
          <a:ln>
            <a:solidFill>
              <a:schemeClr val="tx1"/>
            </a:solidFill>
          </a:ln>
        </p:spPr>
      </p:pic>
      <p:sp>
        <p:nvSpPr>
          <p:cNvPr id="19" name="TextBox 18"/>
          <p:cNvSpPr txBox="1"/>
          <p:nvPr/>
        </p:nvSpPr>
        <p:spPr>
          <a:xfrm>
            <a:off x="709511" y="3192410"/>
            <a:ext cx="7929618" cy="707886"/>
          </a:xfrm>
          <a:prstGeom prst="rect">
            <a:avLst/>
          </a:prstGeom>
          <a:noFill/>
        </p:spPr>
        <p:txBody>
          <a:bodyPr wrap="square" rtlCol="0">
            <a:spAutoFit/>
          </a:bodyPr>
          <a:lstStyle/>
          <a:p>
            <a:pPr algn="ctr"/>
            <a:r>
              <a:rPr lang="en-GB" sz="4000" b="1" i="1" dirty="0" smtClean="0">
                <a:effectLst>
                  <a:outerShdw blurRad="38100" dist="38100" dir="2700000" algn="tl">
                    <a:srgbClr val="000000">
                      <a:alpha val="43137"/>
                    </a:srgbClr>
                  </a:outerShdw>
                </a:effectLst>
              </a:rPr>
              <a:t>1. Introduction</a:t>
            </a:r>
            <a:endParaRPr lang="en-US" sz="4000" b="1" i="1" dirty="0">
              <a:effectLst>
                <a:outerShdw blurRad="38100" dist="38100" dir="2700000" algn="tl">
                  <a:srgbClr val="000000">
                    <a:alpha val="43137"/>
                  </a:srgbClr>
                </a:outerShdw>
              </a:effectLst>
            </a:endParaRPr>
          </a:p>
        </p:txBody>
      </p:sp>
      <p:sp>
        <p:nvSpPr>
          <p:cNvPr id="20" name="TextBox 19"/>
          <p:cNvSpPr txBox="1"/>
          <p:nvPr/>
        </p:nvSpPr>
        <p:spPr>
          <a:xfrm>
            <a:off x="709511" y="13265168"/>
            <a:ext cx="7929618" cy="707886"/>
          </a:xfrm>
          <a:prstGeom prst="rect">
            <a:avLst/>
          </a:prstGeom>
          <a:noFill/>
        </p:spPr>
        <p:txBody>
          <a:bodyPr wrap="square" rtlCol="0">
            <a:spAutoFit/>
          </a:bodyPr>
          <a:lstStyle/>
          <a:p>
            <a:pPr algn="ctr"/>
            <a:r>
              <a:rPr lang="en-GB" sz="4000" b="1" i="1" dirty="0" smtClean="0">
                <a:effectLst>
                  <a:outerShdw blurRad="38100" dist="38100" dir="2700000" algn="tl">
                    <a:srgbClr val="000000">
                      <a:alpha val="43137"/>
                    </a:srgbClr>
                  </a:outerShdw>
                </a:effectLst>
              </a:rPr>
              <a:t>2. Objectives</a:t>
            </a:r>
            <a:endParaRPr lang="en-US" sz="4000" b="1" i="1" dirty="0">
              <a:effectLst>
                <a:outerShdw blurRad="38100" dist="38100" dir="2700000" algn="tl">
                  <a:srgbClr val="000000">
                    <a:alpha val="43137"/>
                  </a:srgbClr>
                </a:outerShdw>
              </a:effectLst>
            </a:endParaRPr>
          </a:p>
        </p:txBody>
      </p:sp>
      <p:sp>
        <p:nvSpPr>
          <p:cNvPr id="21" name="TextBox 20"/>
          <p:cNvSpPr txBox="1"/>
          <p:nvPr/>
        </p:nvSpPr>
        <p:spPr>
          <a:xfrm>
            <a:off x="852387" y="13836672"/>
            <a:ext cx="7858180" cy="1938992"/>
          </a:xfrm>
          <a:prstGeom prst="rect">
            <a:avLst/>
          </a:prstGeom>
          <a:noFill/>
        </p:spPr>
        <p:txBody>
          <a:bodyPr wrap="square" rtlCol="0">
            <a:spAutoFit/>
          </a:bodyPr>
          <a:lstStyle/>
          <a:p>
            <a:pPr marL="266700" indent="-266700">
              <a:buFont typeface="Arial" pitchFamily="34" charset="0"/>
              <a:buChar char="•"/>
            </a:pPr>
            <a:r>
              <a:rPr lang="en-GB" sz="2400" dirty="0" smtClean="0"/>
              <a:t>To genetically </a:t>
            </a:r>
            <a:r>
              <a:rPr lang="en-GB" sz="2400" dirty="0"/>
              <a:t>and </a:t>
            </a:r>
            <a:r>
              <a:rPr lang="en-GB" sz="2400" dirty="0" smtClean="0"/>
              <a:t>phenotypically characterise </a:t>
            </a:r>
            <a:r>
              <a:rPr lang="en-GB" sz="2400" dirty="0"/>
              <a:t>clinical, </a:t>
            </a:r>
            <a:r>
              <a:rPr lang="en-GB" sz="2400" dirty="0" smtClean="0"/>
              <a:t>    veterinary and </a:t>
            </a:r>
            <a:r>
              <a:rPr lang="en-GB" sz="2400" dirty="0"/>
              <a:t>environmental isolates of </a:t>
            </a:r>
            <a:r>
              <a:rPr lang="en-GB" sz="2400" i="1" dirty="0"/>
              <a:t>Pseudomonas </a:t>
            </a:r>
            <a:r>
              <a:rPr lang="en-GB" sz="2400" i="1" dirty="0" smtClean="0"/>
              <a:t>aeruginosa</a:t>
            </a:r>
            <a:r>
              <a:rPr lang="en-GB" sz="2400" dirty="0" smtClean="0"/>
              <a:t>.</a:t>
            </a:r>
          </a:p>
          <a:p>
            <a:pPr marL="266700" indent="-266700">
              <a:buFont typeface="Arial" pitchFamily="34" charset="0"/>
              <a:buChar char="•"/>
            </a:pPr>
            <a:r>
              <a:rPr lang="en-GB" sz="2400" dirty="0" smtClean="0"/>
              <a:t>Construction of phylogenetic trees to illustrate relatedness between environmental, veterinary and clinical isolates.</a:t>
            </a:r>
            <a:endParaRPr lang="en-US" sz="2400" dirty="0"/>
          </a:p>
        </p:txBody>
      </p:sp>
      <p:sp>
        <p:nvSpPr>
          <p:cNvPr id="23" name="TextBox 22"/>
          <p:cNvSpPr txBox="1"/>
          <p:nvPr/>
        </p:nvSpPr>
        <p:spPr>
          <a:xfrm>
            <a:off x="709511" y="16622754"/>
            <a:ext cx="7929618" cy="707886"/>
          </a:xfrm>
          <a:prstGeom prst="rect">
            <a:avLst/>
          </a:prstGeom>
          <a:noFill/>
        </p:spPr>
        <p:txBody>
          <a:bodyPr wrap="square" rtlCol="0">
            <a:spAutoFit/>
          </a:bodyPr>
          <a:lstStyle/>
          <a:p>
            <a:pPr algn="ctr"/>
            <a:r>
              <a:rPr lang="en-GB" sz="4000" b="1" i="1" dirty="0" smtClean="0">
                <a:effectLst>
                  <a:outerShdw blurRad="38100" dist="38100" dir="2700000" algn="tl">
                    <a:srgbClr val="000000">
                      <a:alpha val="43137"/>
                    </a:srgbClr>
                  </a:outerShdw>
                </a:effectLst>
              </a:rPr>
              <a:t>3. Methods</a:t>
            </a:r>
            <a:endParaRPr lang="en-US" sz="4000" b="1" i="1" dirty="0">
              <a:effectLst>
                <a:outerShdw blurRad="38100" dist="38100" dir="2700000" algn="tl">
                  <a:srgbClr val="000000">
                    <a:alpha val="43137"/>
                  </a:srgbClr>
                </a:outerShdw>
              </a:effectLst>
            </a:endParaRPr>
          </a:p>
        </p:txBody>
      </p:sp>
      <p:sp>
        <p:nvSpPr>
          <p:cNvPr id="24" name="TextBox 23"/>
          <p:cNvSpPr txBox="1"/>
          <p:nvPr/>
        </p:nvSpPr>
        <p:spPr>
          <a:xfrm>
            <a:off x="9353509" y="3192410"/>
            <a:ext cx="11501518" cy="707886"/>
          </a:xfrm>
          <a:prstGeom prst="rect">
            <a:avLst/>
          </a:prstGeom>
          <a:noFill/>
        </p:spPr>
        <p:txBody>
          <a:bodyPr wrap="square" rtlCol="0">
            <a:spAutoFit/>
          </a:bodyPr>
          <a:lstStyle/>
          <a:p>
            <a:pPr algn="ctr"/>
            <a:r>
              <a:rPr lang="en-GB" sz="4000" b="1" i="1" dirty="0" smtClean="0">
                <a:effectLst>
                  <a:outerShdw blurRad="38100" dist="38100" dir="2700000" algn="tl">
                    <a:srgbClr val="000000">
                      <a:alpha val="43137"/>
                    </a:srgbClr>
                  </a:outerShdw>
                </a:effectLst>
              </a:rPr>
              <a:t>4. Results</a:t>
            </a:r>
            <a:endParaRPr lang="en-US" sz="4000" b="1" i="1" dirty="0">
              <a:effectLst>
                <a:outerShdw blurRad="38100" dist="38100" dir="2700000" algn="tl">
                  <a:srgbClr val="000000">
                    <a:alpha val="43137"/>
                  </a:srgbClr>
                </a:outerShdw>
              </a:effectLst>
            </a:endParaRPr>
          </a:p>
        </p:txBody>
      </p:sp>
      <p:sp>
        <p:nvSpPr>
          <p:cNvPr id="25" name="TextBox 24"/>
          <p:cNvSpPr txBox="1"/>
          <p:nvPr/>
        </p:nvSpPr>
        <p:spPr>
          <a:xfrm>
            <a:off x="21569407" y="9050326"/>
            <a:ext cx="8001056" cy="707886"/>
          </a:xfrm>
          <a:prstGeom prst="rect">
            <a:avLst/>
          </a:prstGeom>
          <a:noFill/>
        </p:spPr>
        <p:txBody>
          <a:bodyPr wrap="square" rtlCol="0">
            <a:spAutoFit/>
          </a:bodyPr>
          <a:lstStyle/>
          <a:p>
            <a:pPr algn="ctr"/>
            <a:r>
              <a:rPr lang="en-GB" sz="4000" b="1" i="1" dirty="0" smtClean="0">
                <a:effectLst>
                  <a:outerShdw blurRad="38100" dist="38100" dir="2700000" algn="tl">
                    <a:srgbClr val="000000">
                      <a:alpha val="43137"/>
                    </a:srgbClr>
                  </a:outerShdw>
                </a:effectLst>
              </a:rPr>
              <a:t>5. Conclusions</a:t>
            </a:r>
            <a:endParaRPr lang="en-US" sz="4000" b="1" i="1" dirty="0">
              <a:effectLst>
                <a:outerShdw blurRad="38100" dist="38100" dir="2700000" algn="tl">
                  <a:srgbClr val="000000">
                    <a:alpha val="43137"/>
                  </a:srgbClr>
                </a:outerShdw>
              </a:effectLst>
            </a:endParaRPr>
          </a:p>
        </p:txBody>
      </p:sp>
      <p:sp>
        <p:nvSpPr>
          <p:cNvPr id="26" name="TextBox 25"/>
          <p:cNvSpPr txBox="1"/>
          <p:nvPr/>
        </p:nvSpPr>
        <p:spPr>
          <a:xfrm>
            <a:off x="21569407" y="14479614"/>
            <a:ext cx="8001056" cy="707886"/>
          </a:xfrm>
          <a:prstGeom prst="rect">
            <a:avLst/>
          </a:prstGeom>
          <a:noFill/>
        </p:spPr>
        <p:txBody>
          <a:bodyPr wrap="square" rtlCol="0">
            <a:spAutoFit/>
          </a:bodyPr>
          <a:lstStyle/>
          <a:p>
            <a:pPr algn="ctr"/>
            <a:r>
              <a:rPr lang="en-GB" sz="4000" b="1" i="1" dirty="0" smtClean="0">
                <a:effectLst>
                  <a:outerShdw blurRad="38100" dist="38100" dir="2700000" algn="tl">
                    <a:srgbClr val="000000">
                      <a:alpha val="43137"/>
                    </a:srgbClr>
                  </a:outerShdw>
                </a:effectLst>
              </a:rPr>
              <a:t>Bibliography</a:t>
            </a:r>
            <a:endParaRPr lang="en-US" sz="4000" b="1" i="1" dirty="0">
              <a:effectLst>
                <a:outerShdw blurRad="38100" dist="38100" dir="2700000" algn="tl">
                  <a:srgbClr val="000000">
                    <a:alpha val="43137"/>
                  </a:srgbClr>
                </a:outerShdw>
              </a:effectLst>
            </a:endParaRPr>
          </a:p>
        </p:txBody>
      </p:sp>
      <p:sp>
        <p:nvSpPr>
          <p:cNvPr id="27" name="TextBox 26"/>
          <p:cNvSpPr txBox="1"/>
          <p:nvPr/>
        </p:nvSpPr>
        <p:spPr>
          <a:xfrm>
            <a:off x="21640845" y="14979680"/>
            <a:ext cx="7786742" cy="4062651"/>
          </a:xfrm>
          <a:prstGeom prst="rect">
            <a:avLst/>
          </a:prstGeom>
          <a:noFill/>
        </p:spPr>
        <p:txBody>
          <a:bodyPr wrap="square" rtlCol="0">
            <a:spAutoFit/>
          </a:bodyPr>
          <a:lstStyle/>
          <a:p>
            <a:pPr marL="342900" indent="-342900">
              <a:buFont typeface="+mj-lt"/>
              <a:buAutoNum type="arabicPeriod"/>
            </a:pPr>
            <a:r>
              <a:rPr lang="en-GB" sz="1800" dirty="0" smtClean="0"/>
              <a:t>Hall, B G. 2008. </a:t>
            </a:r>
            <a:r>
              <a:rPr lang="en-GB" sz="1800" b="1" dirty="0" smtClean="0"/>
              <a:t>Phylogenetic trees made easy</a:t>
            </a:r>
            <a:r>
              <a:rPr lang="en-GB" sz="1800" dirty="0" smtClean="0"/>
              <a:t>, a how-to manual. 3</a:t>
            </a:r>
            <a:r>
              <a:rPr lang="en-GB" sz="1800" baseline="30000" dirty="0" smtClean="0"/>
              <a:t>rd</a:t>
            </a:r>
            <a:r>
              <a:rPr lang="en-GB" sz="1800" dirty="0" smtClean="0"/>
              <a:t> Edition.</a:t>
            </a:r>
          </a:p>
          <a:p>
            <a:pPr marL="342900" indent="-342900">
              <a:buFont typeface="+mj-lt"/>
              <a:buAutoNum type="arabicPeriod"/>
            </a:pPr>
            <a:r>
              <a:rPr lang="en-GB" sz="1800" dirty="0" smtClean="0"/>
              <a:t>Khan, N H. 2008. </a:t>
            </a:r>
            <a:r>
              <a:rPr lang="en-GB" sz="1800" b="1" dirty="0" err="1" smtClean="0"/>
              <a:t>Multilocus</a:t>
            </a:r>
            <a:r>
              <a:rPr lang="en-GB" sz="1800" b="1" dirty="0" smtClean="0"/>
              <a:t> Sequence Typing and Phylogenetic Analyses of </a:t>
            </a:r>
            <a:r>
              <a:rPr lang="en-GB" sz="1800" b="1" i="1" dirty="0" smtClean="0"/>
              <a:t>Pseudomonas aeruginosa </a:t>
            </a:r>
            <a:r>
              <a:rPr lang="en-GB" sz="1800" b="1" dirty="0" smtClean="0"/>
              <a:t>isolates from the ocean</a:t>
            </a:r>
            <a:r>
              <a:rPr lang="en-GB" sz="1800" dirty="0" smtClean="0"/>
              <a:t>. Applied and Environmental Microbiology </a:t>
            </a:r>
            <a:r>
              <a:rPr lang="en-GB" sz="1800" dirty="0" err="1" smtClean="0"/>
              <a:t>Vol</a:t>
            </a:r>
            <a:r>
              <a:rPr lang="en-GB" sz="1800" dirty="0" smtClean="0"/>
              <a:t> 64 no. 20 6194-6205</a:t>
            </a:r>
          </a:p>
          <a:p>
            <a:pPr marL="342900" indent="-342900">
              <a:buFont typeface="+mj-lt"/>
              <a:buAutoNum type="arabicPeriod"/>
            </a:pPr>
            <a:r>
              <a:rPr lang="en-GB" sz="1800" dirty="0" smtClean="0"/>
              <a:t>Rashid, M H and Kornberg, A. 2000. </a:t>
            </a:r>
            <a:r>
              <a:rPr lang="en-GB" sz="1800" b="1" dirty="0" smtClean="0"/>
              <a:t>Inorganic polyphosphate is needed for swimming, swarming and twitching motilities of Pseudomonas aeruginosa. </a:t>
            </a:r>
            <a:r>
              <a:rPr lang="en-GB" sz="1800" dirty="0" smtClean="0"/>
              <a:t>PNAS </a:t>
            </a:r>
            <a:r>
              <a:rPr lang="en-GB" sz="1800" dirty="0" err="1" smtClean="0"/>
              <a:t>Vol</a:t>
            </a:r>
            <a:r>
              <a:rPr lang="en-GB" sz="1800" dirty="0" smtClean="0"/>
              <a:t> 97 no. 9 4885-4890</a:t>
            </a:r>
          </a:p>
          <a:p>
            <a:pPr marL="342900" indent="-342900">
              <a:buFont typeface="+mj-lt"/>
              <a:buAutoNum type="arabicPeriod"/>
            </a:pPr>
            <a:r>
              <a:rPr lang="en-GB" sz="1800" dirty="0" err="1" smtClean="0"/>
              <a:t>Fothergil</a:t>
            </a:r>
            <a:r>
              <a:rPr lang="en-GB" sz="1800" dirty="0" smtClean="0"/>
              <a:t> J L, Upton A, Pitt T, Hart A, </a:t>
            </a:r>
            <a:r>
              <a:rPr lang="en-GB" sz="1800" dirty="0" err="1" smtClean="0"/>
              <a:t>Winstanley</a:t>
            </a:r>
            <a:r>
              <a:rPr lang="en-GB" sz="1800" dirty="0" smtClean="0"/>
              <a:t> C. 2008. </a:t>
            </a:r>
            <a:r>
              <a:rPr lang="en-GB" sz="1800" b="1" dirty="0" smtClean="0"/>
              <a:t>Diagnostic multiplex PCR assay for the identification of Liverpool, Midlands 1 and Manchester CF Epidemic strains of Pseudomonas aeruginosa</a:t>
            </a:r>
            <a:r>
              <a:rPr lang="en-GB" sz="1800" dirty="0" smtClean="0"/>
              <a:t>. Journal of Cystic Fibrosis. 7 258-261.</a:t>
            </a:r>
          </a:p>
          <a:p>
            <a:pPr>
              <a:buFont typeface="Arial" pitchFamily="34" charset="0"/>
              <a:buChar char="•"/>
            </a:pPr>
            <a:endParaRPr lang="en-GB" sz="2000" dirty="0"/>
          </a:p>
          <a:p>
            <a:pPr>
              <a:buFont typeface="Arial" pitchFamily="34" charset="0"/>
              <a:buChar char="•"/>
            </a:pPr>
            <a:endParaRPr lang="en-GB" sz="2000" dirty="0" smtClean="0"/>
          </a:p>
          <a:p>
            <a:pPr>
              <a:buFont typeface="Arial" pitchFamily="34" charset="0"/>
              <a:buChar char="•"/>
            </a:pPr>
            <a:endParaRPr lang="en-US" sz="2000" dirty="0"/>
          </a:p>
        </p:txBody>
      </p:sp>
      <p:pic>
        <p:nvPicPr>
          <p:cNvPr id="28" name="Picture 27" descr="the_warwick_uni_blue.jpg"/>
          <p:cNvPicPr>
            <a:picLocks noChangeAspect="1"/>
          </p:cNvPicPr>
          <p:nvPr/>
        </p:nvPicPr>
        <p:blipFill>
          <a:blip r:embed="rId3"/>
          <a:stretch>
            <a:fillRect/>
          </a:stretch>
        </p:blipFill>
        <p:spPr>
          <a:xfrm>
            <a:off x="26784381" y="19480274"/>
            <a:ext cx="2643206" cy="1027537"/>
          </a:xfrm>
          <a:prstGeom prst="rect">
            <a:avLst/>
          </a:prstGeom>
          <a:ln>
            <a:solidFill>
              <a:schemeClr val="tx1"/>
            </a:solidFill>
          </a:ln>
        </p:spPr>
      </p:pic>
      <p:sp>
        <p:nvSpPr>
          <p:cNvPr id="29" name="TextBox 28"/>
          <p:cNvSpPr txBox="1"/>
          <p:nvPr/>
        </p:nvSpPr>
        <p:spPr>
          <a:xfrm>
            <a:off x="21640845" y="18837332"/>
            <a:ext cx="7858180" cy="707886"/>
          </a:xfrm>
          <a:prstGeom prst="rect">
            <a:avLst/>
          </a:prstGeom>
          <a:noFill/>
        </p:spPr>
        <p:txBody>
          <a:bodyPr wrap="square" rtlCol="0">
            <a:spAutoFit/>
          </a:bodyPr>
          <a:lstStyle/>
          <a:p>
            <a:pPr algn="ctr"/>
            <a:r>
              <a:rPr lang="en-GB" sz="4000" b="1" i="1" dirty="0" smtClean="0">
                <a:effectLst>
                  <a:outerShdw blurRad="38100" dist="38100" dir="2700000" algn="tl">
                    <a:srgbClr val="000000">
                      <a:alpha val="43137"/>
                    </a:srgbClr>
                  </a:outerShdw>
                </a:effectLst>
              </a:rPr>
              <a:t>Acknowledgements</a:t>
            </a:r>
            <a:endParaRPr lang="en-US" sz="4000" b="1" i="1" dirty="0">
              <a:effectLst>
                <a:outerShdw blurRad="38100" dist="38100" dir="2700000" algn="tl">
                  <a:srgbClr val="000000">
                    <a:alpha val="43137"/>
                  </a:srgbClr>
                </a:outerShdw>
              </a:effectLst>
            </a:endParaRPr>
          </a:p>
        </p:txBody>
      </p:sp>
      <p:sp>
        <p:nvSpPr>
          <p:cNvPr id="30" name="TextBox 29"/>
          <p:cNvSpPr txBox="1"/>
          <p:nvPr/>
        </p:nvSpPr>
        <p:spPr>
          <a:xfrm>
            <a:off x="23069605" y="19480274"/>
            <a:ext cx="4214842" cy="1015663"/>
          </a:xfrm>
          <a:prstGeom prst="rect">
            <a:avLst/>
          </a:prstGeom>
          <a:noFill/>
        </p:spPr>
        <p:txBody>
          <a:bodyPr wrap="square" rtlCol="0">
            <a:spAutoFit/>
          </a:bodyPr>
          <a:lstStyle/>
          <a:p>
            <a:r>
              <a:rPr lang="en-GB" sz="2000" dirty="0" smtClean="0"/>
              <a:t>Professor Christopher Dowson and    Elli </a:t>
            </a:r>
            <a:r>
              <a:rPr lang="en-GB" sz="2000" dirty="0" err="1" smtClean="0"/>
              <a:t>Pinnock</a:t>
            </a:r>
            <a:r>
              <a:rPr lang="en-GB" sz="2000" dirty="0" smtClean="0"/>
              <a:t>, Biological Sciences, University of Warwick</a:t>
            </a:r>
          </a:p>
        </p:txBody>
      </p:sp>
      <p:sp>
        <p:nvSpPr>
          <p:cNvPr id="31" name="TextBox 30"/>
          <p:cNvSpPr txBox="1"/>
          <p:nvPr/>
        </p:nvSpPr>
        <p:spPr>
          <a:xfrm>
            <a:off x="21569407" y="9621830"/>
            <a:ext cx="7858180" cy="4154984"/>
          </a:xfrm>
          <a:prstGeom prst="rect">
            <a:avLst/>
          </a:prstGeom>
          <a:noFill/>
        </p:spPr>
        <p:txBody>
          <a:bodyPr wrap="square" rtlCol="0">
            <a:spAutoFit/>
          </a:bodyPr>
          <a:lstStyle/>
          <a:p>
            <a:pPr marL="266700" indent="-266700">
              <a:buFont typeface="Arial" pitchFamily="34" charset="0"/>
              <a:buChar char="•"/>
            </a:pPr>
            <a:r>
              <a:rPr lang="en-GB" sz="2400" dirty="0" smtClean="0"/>
              <a:t>Epidemic strains were more commonly found amongst clinical isolates compared with plant and canine and feline isolates, thus supporting the hypothesis that these virulent strains are acquired from other humans rather than the environment. </a:t>
            </a:r>
          </a:p>
          <a:p>
            <a:pPr marL="266700" indent="-266700">
              <a:buFont typeface="Arial" pitchFamily="34" charset="0"/>
              <a:buChar char="•"/>
            </a:pPr>
            <a:r>
              <a:rPr lang="en-GB" sz="2400" dirty="0" smtClean="0"/>
              <a:t>Motility between clinical and environmental strains showed no significant differences suggesting clinical isolates have not adapted to greater motility to aid virulence.</a:t>
            </a:r>
          </a:p>
          <a:p>
            <a:pPr marL="266700" indent="-266700">
              <a:buFont typeface="Arial" pitchFamily="34" charset="0"/>
              <a:buChar char="•"/>
            </a:pPr>
            <a:r>
              <a:rPr lang="en-GB" sz="2400" dirty="0" smtClean="0"/>
              <a:t>Based on MLST nucleotide sequences, marine Pseudomonas aeruginosa isolates tend to form distinct phylogenetic groupings based on the site of isolation. </a:t>
            </a:r>
            <a:endParaRPr lang="en-US" sz="2400" dirty="0"/>
          </a:p>
        </p:txBody>
      </p:sp>
      <p:sp>
        <p:nvSpPr>
          <p:cNvPr id="33" name="TextBox 32"/>
          <p:cNvSpPr txBox="1"/>
          <p:nvPr/>
        </p:nvSpPr>
        <p:spPr>
          <a:xfrm>
            <a:off x="9639261" y="3263848"/>
            <a:ext cx="4214842" cy="1077218"/>
          </a:xfrm>
          <a:prstGeom prst="rect">
            <a:avLst/>
          </a:prstGeom>
          <a:noFill/>
        </p:spPr>
        <p:txBody>
          <a:bodyPr wrap="square" rtlCol="0">
            <a:spAutoFit/>
          </a:bodyPr>
          <a:lstStyle/>
          <a:p>
            <a:pPr marL="514350" indent="-514350"/>
            <a:endParaRPr lang="en-GB" sz="3200" u="sng" dirty="0" smtClean="0"/>
          </a:p>
          <a:p>
            <a:pPr marL="514350" indent="-514350"/>
            <a:r>
              <a:rPr lang="en-GB" sz="3200" b="1" i="1" dirty="0" smtClean="0"/>
              <a:t>    A) Epidemic strains</a:t>
            </a:r>
          </a:p>
        </p:txBody>
      </p:sp>
      <p:pic>
        <p:nvPicPr>
          <p:cNvPr id="36" name="Picture 35" descr="DSC00826 (1).JPG"/>
          <p:cNvPicPr>
            <a:picLocks noChangeAspect="1"/>
          </p:cNvPicPr>
          <p:nvPr/>
        </p:nvPicPr>
        <p:blipFill>
          <a:blip r:embed="rId4" cstate="print"/>
          <a:srcRect l="20616" t="10082" r="25433" b="10922"/>
          <a:stretch>
            <a:fillRect/>
          </a:stretch>
        </p:blipFill>
        <p:spPr>
          <a:xfrm>
            <a:off x="25784249" y="3835352"/>
            <a:ext cx="3348000" cy="3197292"/>
          </a:xfrm>
          <a:prstGeom prst="rect">
            <a:avLst/>
          </a:prstGeom>
          <a:ln w="19050" cap="sq">
            <a:solidFill>
              <a:schemeClr val="tx1">
                <a:lumMod val="65000"/>
                <a:lumOff val="35000"/>
              </a:schemeClr>
            </a:solidFill>
            <a:prstDash val="solid"/>
            <a:miter lim="800000"/>
          </a:ln>
          <a:effectLst>
            <a:outerShdw blurRad="50800" dist="38100" dir="2700000" algn="tl" rotWithShape="0">
              <a:srgbClr val="000000">
                <a:alpha val="43000"/>
              </a:srgbClr>
            </a:outerShdw>
          </a:effectLst>
        </p:spPr>
      </p:pic>
      <p:pic>
        <p:nvPicPr>
          <p:cNvPr id="37" name="Picture 36" descr="DSC00819 (1).JPG"/>
          <p:cNvPicPr>
            <a:picLocks noChangeAspect="1"/>
          </p:cNvPicPr>
          <p:nvPr/>
        </p:nvPicPr>
        <p:blipFill>
          <a:blip r:embed="rId5" cstate="print"/>
          <a:srcRect l="26356" t="19831" r="27668" b="21289"/>
          <a:stretch>
            <a:fillRect/>
          </a:stretch>
        </p:blipFill>
        <p:spPr>
          <a:xfrm>
            <a:off x="21855159" y="3835352"/>
            <a:ext cx="3346918" cy="3214710"/>
          </a:xfrm>
          <a:prstGeom prst="rect">
            <a:avLst/>
          </a:prstGeom>
          <a:solidFill>
            <a:srgbClr val="FFFFFF">
              <a:shade val="85000"/>
            </a:srgbClr>
          </a:solidFill>
          <a:ln w="19050" cap="sq">
            <a:solidFill>
              <a:schemeClr val="tx1">
                <a:lumMod val="50000"/>
                <a:lumOff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4" name="TextBox 33"/>
          <p:cNvSpPr txBox="1"/>
          <p:nvPr/>
        </p:nvSpPr>
        <p:spPr>
          <a:xfrm>
            <a:off x="21640845" y="7121500"/>
            <a:ext cx="4143404" cy="1200329"/>
          </a:xfrm>
          <a:prstGeom prst="rect">
            <a:avLst/>
          </a:prstGeom>
          <a:noFill/>
        </p:spPr>
        <p:txBody>
          <a:bodyPr wrap="square" rtlCol="0">
            <a:spAutoFit/>
          </a:bodyPr>
          <a:lstStyle/>
          <a:p>
            <a:r>
              <a:rPr lang="en-GB" sz="2400" b="1" dirty="0" smtClean="0"/>
              <a:t>Swarming motility </a:t>
            </a:r>
            <a:r>
              <a:rPr lang="en-GB" sz="2400" dirty="0" smtClean="0"/>
              <a:t>produces finger-like projections from point of inoculation. </a:t>
            </a:r>
            <a:endParaRPr lang="en-US" sz="2400" dirty="0"/>
          </a:p>
        </p:txBody>
      </p:sp>
      <p:sp>
        <p:nvSpPr>
          <p:cNvPr id="35" name="TextBox 34"/>
          <p:cNvSpPr txBox="1"/>
          <p:nvPr/>
        </p:nvSpPr>
        <p:spPr>
          <a:xfrm>
            <a:off x="25712811" y="7192938"/>
            <a:ext cx="3857652" cy="830997"/>
          </a:xfrm>
          <a:prstGeom prst="rect">
            <a:avLst/>
          </a:prstGeom>
          <a:noFill/>
        </p:spPr>
        <p:txBody>
          <a:bodyPr wrap="square" rtlCol="0">
            <a:spAutoFit/>
          </a:bodyPr>
          <a:lstStyle/>
          <a:p>
            <a:r>
              <a:rPr lang="en-GB" sz="2400" b="1" dirty="0" smtClean="0"/>
              <a:t>Swimming motility </a:t>
            </a:r>
            <a:r>
              <a:rPr lang="en-GB" sz="2400" dirty="0" smtClean="0"/>
              <a:t>creates a circular pattern of growth</a:t>
            </a:r>
            <a:endParaRPr lang="en-US" sz="2400" dirty="0"/>
          </a:p>
        </p:txBody>
      </p:sp>
      <p:sp>
        <p:nvSpPr>
          <p:cNvPr id="41" name="TextBox 40"/>
          <p:cNvSpPr txBox="1"/>
          <p:nvPr/>
        </p:nvSpPr>
        <p:spPr>
          <a:xfrm>
            <a:off x="22212349" y="3192410"/>
            <a:ext cx="4929222" cy="523220"/>
          </a:xfrm>
          <a:prstGeom prst="rect">
            <a:avLst/>
          </a:prstGeom>
          <a:noFill/>
        </p:spPr>
        <p:txBody>
          <a:bodyPr wrap="square" rtlCol="0">
            <a:spAutoFit/>
          </a:bodyPr>
          <a:lstStyle/>
          <a:p>
            <a:r>
              <a:rPr lang="en-GB" sz="2800" b="1" i="1" dirty="0" smtClean="0"/>
              <a:t>C) Motility Continued...</a:t>
            </a:r>
            <a:endParaRPr lang="en-US" sz="2800" b="1" i="1" dirty="0"/>
          </a:p>
        </p:txBody>
      </p:sp>
      <p:pic>
        <p:nvPicPr>
          <p:cNvPr id="1026" name="Picture 2"/>
          <p:cNvPicPr>
            <a:picLocks noChangeAspect="1" noChangeArrowheads="1"/>
          </p:cNvPicPr>
          <p:nvPr/>
        </p:nvPicPr>
        <p:blipFill>
          <a:blip r:embed="rId6"/>
          <a:srcRect/>
          <a:stretch>
            <a:fillRect/>
          </a:stretch>
        </p:blipFill>
        <p:spPr bwMode="auto">
          <a:xfrm>
            <a:off x="14997111" y="7335814"/>
            <a:ext cx="5448300" cy="7315200"/>
          </a:xfrm>
          <a:prstGeom prst="rect">
            <a:avLst/>
          </a:prstGeom>
          <a:solidFill>
            <a:schemeClr val="bg1"/>
          </a:solidFill>
          <a:ln w="19050">
            <a:solidFill>
              <a:schemeClr val="tx1">
                <a:lumMod val="65000"/>
                <a:lumOff val="35000"/>
              </a:schemeClr>
            </a:solidFill>
            <a:miter lim="800000"/>
            <a:headEnd/>
            <a:tailEnd/>
          </a:ln>
          <a:effectLst/>
        </p:spPr>
      </p:pic>
      <p:sp>
        <p:nvSpPr>
          <p:cNvPr id="38" name="TextBox 37"/>
          <p:cNvSpPr txBox="1"/>
          <p:nvPr/>
        </p:nvSpPr>
        <p:spPr>
          <a:xfrm>
            <a:off x="16711623" y="16337002"/>
            <a:ext cx="3357586" cy="984885"/>
          </a:xfrm>
          <a:prstGeom prst="rect">
            <a:avLst/>
          </a:prstGeom>
          <a:noFill/>
        </p:spPr>
        <p:txBody>
          <a:bodyPr wrap="square" rtlCol="0">
            <a:spAutoFit/>
          </a:bodyPr>
          <a:lstStyle/>
          <a:p>
            <a:endParaRPr lang="en-US" dirty="0"/>
          </a:p>
        </p:txBody>
      </p:sp>
      <p:sp>
        <p:nvSpPr>
          <p:cNvPr id="42" name="TextBox 41"/>
          <p:cNvSpPr txBox="1"/>
          <p:nvPr/>
        </p:nvSpPr>
        <p:spPr>
          <a:xfrm>
            <a:off x="14997111" y="14622490"/>
            <a:ext cx="5457600" cy="1569660"/>
          </a:xfrm>
          <a:prstGeom prst="rect">
            <a:avLst/>
          </a:prstGeom>
          <a:solidFill>
            <a:schemeClr val="bg1"/>
          </a:solidFill>
          <a:ln w="19050">
            <a:solidFill>
              <a:schemeClr val="tx1">
                <a:lumMod val="65000"/>
                <a:lumOff val="35000"/>
              </a:schemeClr>
            </a:solidFill>
          </a:ln>
        </p:spPr>
        <p:txBody>
          <a:bodyPr wrap="square" rtlCol="0">
            <a:spAutoFit/>
          </a:bodyPr>
          <a:lstStyle/>
          <a:p>
            <a:r>
              <a:rPr lang="en-GB" sz="2400" b="1" dirty="0" smtClean="0"/>
              <a:t>Neighbour joining bootstrap phylogenetic tree of 16S sequences from environmental isolates using Mega 4.1 software</a:t>
            </a:r>
            <a:endParaRPr lang="en-US" sz="2400" b="1" dirty="0"/>
          </a:p>
        </p:txBody>
      </p:sp>
      <p:graphicFrame>
        <p:nvGraphicFramePr>
          <p:cNvPr id="44" name="Chart 43"/>
          <p:cNvGraphicFramePr/>
          <p:nvPr/>
        </p:nvGraphicFramePr>
        <p:xfrm>
          <a:off x="9567823" y="4406856"/>
          <a:ext cx="5072098" cy="3857652"/>
        </p:xfrm>
        <a:graphic>
          <a:graphicData uri="http://schemas.openxmlformats.org/drawingml/2006/chart">
            <c:chart xmlns:c="http://schemas.openxmlformats.org/drawingml/2006/chart" xmlns:r="http://schemas.openxmlformats.org/officeDocument/2006/relationships" r:id="rId7"/>
          </a:graphicData>
        </a:graphic>
      </p:graphicFrame>
      <p:sp>
        <p:nvSpPr>
          <p:cNvPr id="43" name="Rectangle 42"/>
          <p:cNvSpPr/>
          <p:nvPr/>
        </p:nvSpPr>
        <p:spPr>
          <a:xfrm>
            <a:off x="16068681" y="20123216"/>
            <a:ext cx="357190" cy="1428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p:cNvSpPr txBox="1"/>
          <p:nvPr/>
        </p:nvSpPr>
        <p:spPr>
          <a:xfrm>
            <a:off x="14782797" y="3906790"/>
            <a:ext cx="6072230" cy="3785652"/>
          </a:xfrm>
          <a:prstGeom prst="rect">
            <a:avLst/>
          </a:prstGeom>
          <a:noFill/>
        </p:spPr>
        <p:txBody>
          <a:bodyPr wrap="square" rtlCol="0">
            <a:spAutoFit/>
          </a:bodyPr>
          <a:lstStyle/>
          <a:p>
            <a:r>
              <a:rPr lang="en-GB" sz="2400" dirty="0" smtClean="0"/>
              <a:t>It was found that the proportion of positive clinical strains was significantly higher than for the environmental isolates. This supports the view that epidemic strains are spread between CF patients rather than acquired individually from the environment</a:t>
            </a:r>
            <a:r>
              <a:rPr lang="en-GB" sz="2400" dirty="0" smtClean="0"/>
              <a:t>.</a:t>
            </a:r>
          </a:p>
          <a:p>
            <a:r>
              <a:rPr lang="en-GB" sz="2400" dirty="0" smtClean="0"/>
              <a:t>I also found that the majority of clinical isolates were positive for </a:t>
            </a:r>
            <a:r>
              <a:rPr lang="en-GB" sz="2400" dirty="0" err="1" smtClean="0"/>
              <a:t>ExoS</a:t>
            </a:r>
            <a:r>
              <a:rPr lang="en-GB" sz="2400" dirty="0" smtClean="0"/>
              <a:t>, while environmental were predominantly </a:t>
            </a:r>
            <a:r>
              <a:rPr lang="en-GB" sz="2400" dirty="0" err="1" smtClean="0"/>
              <a:t>ExoU</a:t>
            </a:r>
            <a:r>
              <a:rPr lang="en-GB" sz="2400" dirty="0" smtClean="0"/>
              <a:t> as expected.</a:t>
            </a:r>
          </a:p>
          <a:p>
            <a:endParaRPr lang="en-GB" sz="2400" dirty="0" smtClean="0"/>
          </a:p>
        </p:txBody>
      </p:sp>
      <p:sp>
        <p:nvSpPr>
          <p:cNvPr id="47" name="TextBox 46"/>
          <p:cNvSpPr txBox="1"/>
          <p:nvPr/>
        </p:nvSpPr>
        <p:spPr>
          <a:xfrm>
            <a:off x="9996451" y="8621698"/>
            <a:ext cx="11072890" cy="584775"/>
          </a:xfrm>
          <a:prstGeom prst="rect">
            <a:avLst/>
          </a:prstGeom>
          <a:noFill/>
        </p:spPr>
        <p:txBody>
          <a:bodyPr wrap="square" rtlCol="0">
            <a:spAutoFit/>
          </a:bodyPr>
          <a:lstStyle/>
          <a:p>
            <a:r>
              <a:rPr lang="en-GB" sz="3200" b="1" i="1" dirty="0" smtClean="0"/>
              <a:t>B) Phylogeny</a:t>
            </a:r>
            <a:endParaRPr lang="en-US" sz="3200" b="1" i="1" dirty="0"/>
          </a:p>
        </p:txBody>
      </p:sp>
      <p:sp>
        <p:nvSpPr>
          <p:cNvPr id="48" name="TextBox 47"/>
          <p:cNvSpPr txBox="1"/>
          <p:nvPr/>
        </p:nvSpPr>
        <p:spPr>
          <a:xfrm>
            <a:off x="9925013" y="16051250"/>
            <a:ext cx="5572164" cy="584775"/>
          </a:xfrm>
          <a:prstGeom prst="rect">
            <a:avLst/>
          </a:prstGeom>
          <a:noFill/>
        </p:spPr>
        <p:txBody>
          <a:bodyPr wrap="square" rtlCol="0">
            <a:spAutoFit/>
          </a:bodyPr>
          <a:lstStyle/>
          <a:p>
            <a:r>
              <a:rPr lang="en-GB" sz="3200" b="1" i="1" dirty="0" smtClean="0"/>
              <a:t>C) Motility</a:t>
            </a:r>
            <a:endParaRPr lang="en-US" sz="3200" b="1" i="1" dirty="0"/>
          </a:p>
        </p:txBody>
      </p:sp>
      <p:sp>
        <p:nvSpPr>
          <p:cNvPr id="50" name="TextBox 49"/>
          <p:cNvSpPr txBox="1"/>
          <p:nvPr/>
        </p:nvSpPr>
        <p:spPr>
          <a:xfrm>
            <a:off x="11139459" y="5264112"/>
            <a:ext cx="1357322" cy="338554"/>
          </a:xfrm>
          <a:prstGeom prst="rect">
            <a:avLst/>
          </a:prstGeom>
          <a:solidFill>
            <a:schemeClr val="bg1"/>
          </a:solidFill>
          <a:ln>
            <a:noFill/>
          </a:ln>
        </p:spPr>
        <p:txBody>
          <a:bodyPr wrap="square" rtlCol="0">
            <a:spAutoFit/>
          </a:bodyPr>
          <a:lstStyle/>
          <a:p>
            <a:r>
              <a:rPr lang="en-GB" sz="1600" b="1" dirty="0" smtClean="0"/>
              <a:t>Manchester</a:t>
            </a:r>
            <a:endParaRPr lang="en-US" sz="1600" b="1" dirty="0"/>
          </a:p>
        </p:txBody>
      </p:sp>
      <p:pic>
        <p:nvPicPr>
          <p:cNvPr id="11266" name="Picture 2" descr="Pseudomonas aeruginosa"/>
          <p:cNvPicPr>
            <a:picLocks noChangeAspect="1" noChangeArrowheads="1"/>
          </p:cNvPicPr>
          <p:nvPr/>
        </p:nvPicPr>
        <p:blipFill>
          <a:blip r:embed="rId8"/>
          <a:srcRect b="8399"/>
          <a:stretch>
            <a:fillRect/>
          </a:stretch>
        </p:blipFill>
        <p:spPr bwMode="auto">
          <a:xfrm>
            <a:off x="4924353" y="4049666"/>
            <a:ext cx="3571900" cy="2143140"/>
          </a:xfrm>
          <a:prstGeom prst="rect">
            <a:avLst/>
          </a:prstGeom>
          <a:noFill/>
          <a:ln>
            <a:solidFill>
              <a:schemeClr val="tx1"/>
            </a:solidFill>
          </a:ln>
        </p:spPr>
      </p:pic>
      <p:pic>
        <p:nvPicPr>
          <p:cNvPr id="3" name="Picture 2"/>
          <p:cNvPicPr>
            <a:picLocks noChangeAspect="1" noChangeArrowheads="1"/>
          </p:cNvPicPr>
          <p:nvPr/>
        </p:nvPicPr>
        <p:blipFill>
          <a:blip r:embed="rId9"/>
          <a:srcRect/>
          <a:stretch>
            <a:fillRect/>
          </a:stretch>
        </p:blipFill>
        <p:spPr bwMode="auto">
          <a:xfrm>
            <a:off x="13996979" y="17765762"/>
            <a:ext cx="5286412" cy="2781300"/>
          </a:xfrm>
          <a:prstGeom prst="rect">
            <a:avLst/>
          </a:prstGeom>
          <a:noFill/>
          <a:ln w="9525">
            <a:noFill/>
            <a:miter lim="800000"/>
            <a:headEnd/>
            <a:tailEnd/>
          </a:ln>
        </p:spPr>
      </p:pic>
      <p:sp>
        <p:nvSpPr>
          <p:cNvPr id="52" name="Rectangle 51"/>
          <p:cNvSpPr/>
          <p:nvPr/>
        </p:nvSpPr>
        <p:spPr>
          <a:xfrm>
            <a:off x="16068681" y="20051778"/>
            <a:ext cx="285752" cy="2143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Connector 53"/>
          <p:cNvCxnSpPr/>
          <p:nvPr/>
        </p:nvCxnSpPr>
        <p:spPr>
          <a:xfrm>
            <a:off x="13996979" y="16622754"/>
            <a:ext cx="5286412" cy="1588"/>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17319640" y="18586505"/>
            <a:ext cx="3929090" cy="1588"/>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12033228" y="18586505"/>
            <a:ext cx="3929090" cy="1588"/>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flipH="1" flipV="1">
            <a:off x="9496385" y="20694720"/>
            <a:ext cx="15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10800000">
            <a:off x="13996979" y="20551844"/>
            <a:ext cx="5286412" cy="1588"/>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9639261" y="16694192"/>
            <a:ext cx="4357718" cy="3785652"/>
          </a:xfrm>
          <a:prstGeom prst="rect">
            <a:avLst/>
          </a:prstGeom>
          <a:noFill/>
        </p:spPr>
        <p:txBody>
          <a:bodyPr wrap="square" rtlCol="0">
            <a:spAutoFit/>
          </a:bodyPr>
          <a:lstStyle/>
          <a:p>
            <a:r>
              <a:rPr lang="en-GB" sz="2400" i="1" dirty="0" smtClean="0"/>
              <a:t>P. aeruginosa </a:t>
            </a:r>
            <a:r>
              <a:rPr lang="en-GB" sz="2400" dirty="0" smtClean="0"/>
              <a:t>was more motile than non </a:t>
            </a:r>
            <a:r>
              <a:rPr lang="en-GB" sz="2400" i="1" dirty="0" smtClean="0"/>
              <a:t>P. aeruginosa </a:t>
            </a:r>
            <a:r>
              <a:rPr lang="en-GB" sz="2400" dirty="0" smtClean="0"/>
              <a:t>species environmental species and the bacteria swam further than they swarmed. No significant difference was seen between clinical and environmental motility, but larger sample sizes would be needed for confirmation of this finding. </a:t>
            </a:r>
            <a:endParaRPr lang="en-US" sz="2400" dirty="0"/>
          </a:p>
        </p:txBody>
      </p:sp>
      <p:sp>
        <p:nvSpPr>
          <p:cNvPr id="55" name="Rectangle 54"/>
          <p:cNvSpPr/>
          <p:nvPr/>
        </p:nvSpPr>
        <p:spPr>
          <a:xfrm>
            <a:off x="852387" y="17194258"/>
            <a:ext cx="7715304" cy="3046988"/>
          </a:xfrm>
          <a:prstGeom prst="rect">
            <a:avLst/>
          </a:prstGeom>
        </p:spPr>
        <p:txBody>
          <a:bodyPr wrap="square">
            <a:spAutoFit/>
          </a:bodyPr>
          <a:lstStyle/>
          <a:p>
            <a:r>
              <a:rPr lang="en-GB" sz="2400" dirty="0" smtClean="0"/>
              <a:t>Bacterial strains were sourced from the Dowson Group strain collection and cultured at 37°C on LB agar. Motility assays were carried out on low-agar minimal medium as previously described (3). PCR was carried out on colony </a:t>
            </a:r>
            <a:r>
              <a:rPr lang="en-GB" sz="2400" dirty="0" err="1" smtClean="0"/>
              <a:t>boilates</a:t>
            </a:r>
            <a:r>
              <a:rPr lang="en-GB" sz="2400" dirty="0" smtClean="0"/>
              <a:t> using the </a:t>
            </a:r>
            <a:r>
              <a:rPr lang="en-GB" sz="2400" dirty="0" err="1" smtClean="0"/>
              <a:t>Promega</a:t>
            </a:r>
            <a:r>
              <a:rPr lang="en-GB" sz="2400" dirty="0" smtClean="0"/>
              <a:t> </a:t>
            </a:r>
            <a:r>
              <a:rPr lang="en-GB" sz="2400" dirty="0" err="1" smtClean="0"/>
              <a:t>GoTaq</a:t>
            </a:r>
            <a:r>
              <a:rPr lang="en-GB" sz="2400" dirty="0" smtClean="0"/>
              <a:t> kit and previously published conditions (</a:t>
            </a:r>
            <a:r>
              <a:rPr lang="en-GB" sz="2400" dirty="0" err="1" smtClean="0"/>
              <a:t>Fothergil</a:t>
            </a:r>
            <a:r>
              <a:rPr lang="en-GB" sz="2400" dirty="0" smtClean="0"/>
              <a:t>). 16S and MLST gene sequencing reactions were carried out  by the Molecular Biology Service at the University of Warwick.</a:t>
            </a:r>
            <a:endParaRPr lang="en-US" sz="2400" dirty="0"/>
          </a:p>
        </p:txBody>
      </p:sp>
      <p:sp>
        <p:nvSpPr>
          <p:cNvPr id="59" name="TextBox 58"/>
          <p:cNvSpPr txBox="1"/>
          <p:nvPr/>
        </p:nvSpPr>
        <p:spPr>
          <a:xfrm>
            <a:off x="9496385" y="9407516"/>
            <a:ext cx="5000660" cy="6370975"/>
          </a:xfrm>
          <a:prstGeom prst="rect">
            <a:avLst/>
          </a:prstGeom>
          <a:noFill/>
        </p:spPr>
        <p:txBody>
          <a:bodyPr wrap="square" rtlCol="0">
            <a:spAutoFit/>
          </a:bodyPr>
          <a:lstStyle/>
          <a:p>
            <a:r>
              <a:rPr lang="en-GB" sz="2400" dirty="0" smtClean="0"/>
              <a:t>The phylogenetic tree opposite shows the identities and relatedness of  environmental isolates that were identified as </a:t>
            </a:r>
            <a:r>
              <a:rPr lang="en-GB" sz="2400" i="1" dirty="0" smtClean="0"/>
              <a:t>P. aeruginosa </a:t>
            </a:r>
            <a:r>
              <a:rPr lang="en-GB" sz="2400" dirty="0" smtClean="0"/>
              <a:t>by a vet lab. After sequencing the 16S rRNA of these isolates, it was found that 42% were </a:t>
            </a:r>
            <a:r>
              <a:rPr lang="en-GB" sz="2400" i="1" dirty="0" smtClean="0"/>
              <a:t>P. aeruginosa </a:t>
            </a:r>
            <a:r>
              <a:rPr lang="en-GB" sz="2400" dirty="0" smtClean="0"/>
              <a:t>and the rest belonged to other related species, suggesting current  isolation and identification protocols requires improvement. </a:t>
            </a:r>
          </a:p>
          <a:p>
            <a:endParaRPr lang="en-GB" sz="2400" dirty="0" smtClean="0"/>
          </a:p>
          <a:p>
            <a:r>
              <a:rPr lang="en-GB" sz="2400" dirty="0" smtClean="0"/>
              <a:t>The seven MLST loci were sequenced for environmental </a:t>
            </a:r>
            <a:r>
              <a:rPr lang="en-GB" sz="2400" i="1" dirty="0" smtClean="0"/>
              <a:t>P. aeruginosa </a:t>
            </a:r>
            <a:r>
              <a:rPr lang="en-GB" sz="2400" dirty="0" smtClean="0"/>
              <a:t>isolates and one of which was found to be a previously unidentified  sequence type that was allocated ST824.</a:t>
            </a:r>
            <a:endParaRPr lang="en-US" sz="2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5075</TotalTime>
  <Words>662</Words>
  <Application>Microsoft Office PowerPoint</Application>
  <PresentationFormat>Custom</PresentationFormat>
  <Paragraphs>50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45</cp:revision>
  <dcterms:created xsi:type="dcterms:W3CDTF">2009-09-06T11:22:19Z</dcterms:created>
  <dcterms:modified xsi:type="dcterms:W3CDTF">2009-10-01T09:33:35Z</dcterms:modified>
</cp:coreProperties>
</file>