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29457650" cy="41122600"/>
  <p:defaultTextStyle>
    <a:defPPr>
      <a:defRPr lang="el-GR"/>
    </a:defPPr>
    <a:lvl1pPr algn="l" rtl="0" fontAlgn="base">
      <a:spcBef>
        <a:spcPct val="0"/>
      </a:spcBef>
      <a:spcAft>
        <a:spcPct val="0"/>
      </a:spcAft>
      <a:defRPr sz="5800" kern="1200">
        <a:solidFill>
          <a:schemeClr val="tx1"/>
        </a:solidFill>
        <a:latin typeface="Arial" charset="0"/>
        <a:ea typeface="+mn-ea"/>
        <a:cs typeface="Arial" charset="0"/>
      </a:defRPr>
    </a:lvl1pPr>
    <a:lvl2pPr marL="457200" algn="l" rtl="0" fontAlgn="base">
      <a:spcBef>
        <a:spcPct val="0"/>
      </a:spcBef>
      <a:spcAft>
        <a:spcPct val="0"/>
      </a:spcAft>
      <a:defRPr sz="5800" kern="1200">
        <a:solidFill>
          <a:schemeClr val="tx1"/>
        </a:solidFill>
        <a:latin typeface="Arial" charset="0"/>
        <a:ea typeface="+mn-ea"/>
        <a:cs typeface="Arial" charset="0"/>
      </a:defRPr>
    </a:lvl2pPr>
    <a:lvl3pPr marL="914400" algn="l" rtl="0" fontAlgn="base">
      <a:spcBef>
        <a:spcPct val="0"/>
      </a:spcBef>
      <a:spcAft>
        <a:spcPct val="0"/>
      </a:spcAft>
      <a:defRPr sz="5800" kern="1200">
        <a:solidFill>
          <a:schemeClr val="tx1"/>
        </a:solidFill>
        <a:latin typeface="Arial" charset="0"/>
        <a:ea typeface="+mn-ea"/>
        <a:cs typeface="Arial" charset="0"/>
      </a:defRPr>
    </a:lvl3pPr>
    <a:lvl4pPr marL="1371600" algn="l" rtl="0" fontAlgn="base">
      <a:spcBef>
        <a:spcPct val="0"/>
      </a:spcBef>
      <a:spcAft>
        <a:spcPct val="0"/>
      </a:spcAft>
      <a:defRPr sz="5800" kern="1200">
        <a:solidFill>
          <a:schemeClr val="tx1"/>
        </a:solidFill>
        <a:latin typeface="Arial" charset="0"/>
        <a:ea typeface="+mn-ea"/>
        <a:cs typeface="Arial" charset="0"/>
      </a:defRPr>
    </a:lvl4pPr>
    <a:lvl5pPr marL="1828800" algn="l" rtl="0" fontAlgn="base">
      <a:spcBef>
        <a:spcPct val="0"/>
      </a:spcBef>
      <a:spcAft>
        <a:spcPct val="0"/>
      </a:spcAft>
      <a:defRPr sz="5800" kern="1200">
        <a:solidFill>
          <a:schemeClr val="tx1"/>
        </a:solidFill>
        <a:latin typeface="Arial" charset="0"/>
        <a:ea typeface="+mn-ea"/>
        <a:cs typeface="Arial" charset="0"/>
      </a:defRPr>
    </a:lvl5pPr>
    <a:lvl6pPr marL="2286000" algn="l" defTabSz="914400" rtl="0" eaLnBrk="1" latinLnBrk="0" hangingPunct="1">
      <a:defRPr sz="5800" kern="1200">
        <a:solidFill>
          <a:schemeClr val="tx1"/>
        </a:solidFill>
        <a:latin typeface="Arial" charset="0"/>
        <a:ea typeface="+mn-ea"/>
        <a:cs typeface="Arial" charset="0"/>
      </a:defRPr>
    </a:lvl6pPr>
    <a:lvl7pPr marL="2743200" algn="l" defTabSz="914400" rtl="0" eaLnBrk="1" latinLnBrk="0" hangingPunct="1">
      <a:defRPr sz="5800" kern="1200">
        <a:solidFill>
          <a:schemeClr val="tx1"/>
        </a:solidFill>
        <a:latin typeface="Arial" charset="0"/>
        <a:ea typeface="+mn-ea"/>
        <a:cs typeface="Arial" charset="0"/>
      </a:defRPr>
    </a:lvl7pPr>
    <a:lvl8pPr marL="3200400" algn="l" defTabSz="914400" rtl="0" eaLnBrk="1" latinLnBrk="0" hangingPunct="1">
      <a:defRPr sz="5800" kern="1200">
        <a:solidFill>
          <a:schemeClr val="tx1"/>
        </a:solidFill>
        <a:latin typeface="Arial" charset="0"/>
        <a:ea typeface="+mn-ea"/>
        <a:cs typeface="Arial" charset="0"/>
      </a:defRPr>
    </a:lvl8pPr>
    <a:lvl9pPr marL="3657600" algn="l" defTabSz="914400" rtl="0" eaLnBrk="1" latinLnBrk="0" hangingPunct="1">
      <a:defRPr sz="5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3897" autoAdjust="0"/>
  </p:normalViewPr>
  <p:slideViewPr>
    <p:cSldViewPr>
      <p:cViewPr>
        <p:scale>
          <a:sx n="33" d="100"/>
          <a:sy n="33" d="100"/>
        </p:scale>
        <p:origin x="-1236" y="-72"/>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405938"/>
            <a:ext cx="18180050" cy="6491287"/>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338" y="17159288"/>
            <a:ext cx="14970125" cy="77374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CB97790-6A7D-4F01-B27F-3D60482B3937}" type="slidenum">
              <a:rPr lang="el-G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A968CD1-E18B-4A30-A8A4-3ED47D50BFB3}" type="slidenum">
              <a:rPr lang="el-G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113" y="1212850"/>
            <a:ext cx="4811712" cy="258365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975" y="1212850"/>
            <a:ext cx="14282738" cy="2583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D299232-8E21-4BD8-9053-85193ABD5AA4}" type="slidenum">
              <a:rPr lang="el-G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FF909C4-5656-43F5-804E-2287077EA590}" type="slidenum">
              <a:rPr lang="el-G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57988"/>
            <a:ext cx="18178463" cy="601345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1689100" y="12833350"/>
            <a:ext cx="18178463" cy="66246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E44D295-AC83-494B-AA62-6031EE6966C6}" type="slidenum">
              <a:rPr lang="el-G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975" y="7065963"/>
            <a:ext cx="9547225" cy="19983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769600" y="7065963"/>
            <a:ext cx="9547225" cy="19983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0E8C2DC-E3F3-4EA2-A93F-4C7E049A1EE3}" type="slidenum">
              <a:rPr lang="el-G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975" y="6778625"/>
            <a:ext cx="9448800" cy="28241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975" y="9602788"/>
            <a:ext cx="9448800" cy="174466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850" y="6778625"/>
            <a:ext cx="9451975" cy="28241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0864850" y="9602788"/>
            <a:ext cx="9451975" cy="174466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31C94A7D-A2F2-45D3-BC77-2AC277CBEB9A}" type="slidenum">
              <a:rPr lang="el-G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4590AD74-BA30-4DF7-B451-E410F6C2814C}" type="slidenum">
              <a:rPr lang="el-G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241F9108-8BCE-441E-AE7F-1C4CA45B80A8}" type="slidenum">
              <a:rPr lang="el-G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4913"/>
            <a:ext cx="7035800" cy="51308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8361363" y="1204913"/>
            <a:ext cx="11955462" cy="258445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975" y="6335713"/>
            <a:ext cx="7035800" cy="20713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9700D63-2C13-46FA-83EE-F6ADA1F87CC2}" type="slidenum">
              <a:rPr lang="el-G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2588" y="21196300"/>
            <a:ext cx="12831762" cy="2501900"/>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4192588" y="2705100"/>
            <a:ext cx="12831762" cy="181689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4192588" y="23698200"/>
            <a:ext cx="12831762" cy="3554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287BCBF-72CD-4E24-9738-0D76E84155A7}" type="slidenum">
              <a:rPr lang="el-G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9975" y="1212850"/>
            <a:ext cx="19246850" cy="5046663"/>
          </a:xfrm>
          <a:prstGeom prst="rect">
            <a:avLst/>
          </a:prstGeom>
          <a:noFill/>
          <a:ln w="9525">
            <a:noFill/>
            <a:miter lim="800000"/>
            <a:headEnd/>
            <a:tailEnd/>
          </a:ln>
        </p:spPr>
        <p:txBody>
          <a:bodyPr vert="horz" wrap="square" lIns="295232" tIns="147616" rIns="295232" bIns="147616" numCol="1" anchor="ctr" anchorCtr="0" compatLnSpc="1">
            <a:prstTxWarp prst="textNoShape">
              <a:avLst/>
            </a:prstTxWarp>
          </a:bodyPr>
          <a:lstStyle/>
          <a:p>
            <a:pPr lvl="0"/>
            <a:r>
              <a:rPr lang="el-GR" smtClean="0"/>
              <a:t>Click to edit Master title style</a:t>
            </a:r>
          </a:p>
        </p:txBody>
      </p:sp>
      <p:sp>
        <p:nvSpPr>
          <p:cNvPr id="1027" name="Rectangle 3"/>
          <p:cNvSpPr>
            <a:spLocks noGrp="1" noChangeArrowheads="1"/>
          </p:cNvSpPr>
          <p:nvPr>
            <p:ph type="body" idx="1"/>
          </p:nvPr>
        </p:nvSpPr>
        <p:spPr bwMode="auto">
          <a:xfrm>
            <a:off x="1069975" y="7065963"/>
            <a:ext cx="19246850" cy="19983450"/>
          </a:xfrm>
          <a:prstGeom prst="rect">
            <a:avLst/>
          </a:prstGeom>
          <a:noFill/>
          <a:ln w="9525">
            <a:noFill/>
            <a:miter lim="800000"/>
            <a:headEnd/>
            <a:tailEnd/>
          </a:ln>
        </p:spPr>
        <p:txBody>
          <a:bodyPr vert="horz" wrap="square" lIns="295232" tIns="147616" rIns="295232" bIns="147616" numCol="1" anchor="t" anchorCtr="0" compatLnSpc="1">
            <a:prstTxWarp prst="textNoShape">
              <a:avLst/>
            </a:prstTxWarp>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p>
        </p:txBody>
      </p:sp>
      <p:sp>
        <p:nvSpPr>
          <p:cNvPr id="1028" name="Rectangle 4"/>
          <p:cNvSpPr>
            <a:spLocks noGrp="1" noChangeArrowheads="1"/>
          </p:cNvSpPr>
          <p:nvPr>
            <p:ph type="dt" sz="half" idx="2"/>
          </p:nvPr>
        </p:nvSpPr>
        <p:spPr bwMode="auto">
          <a:xfrm>
            <a:off x="1069975" y="27574875"/>
            <a:ext cx="4989513" cy="2101850"/>
          </a:xfrm>
          <a:prstGeom prst="rect">
            <a:avLst/>
          </a:prstGeom>
          <a:noFill/>
          <a:ln w="9525">
            <a:noFill/>
            <a:miter lim="800000"/>
            <a:headEnd/>
            <a:tailEnd/>
          </a:ln>
          <a:effectLst/>
        </p:spPr>
        <p:txBody>
          <a:bodyPr vert="horz" wrap="square" lIns="295232" tIns="147616" rIns="295232" bIns="147616" numCol="1" anchor="t" anchorCtr="0" compatLnSpc="1">
            <a:prstTxWarp prst="textNoShape">
              <a:avLst/>
            </a:prstTxWarp>
          </a:bodyPr>
          <a:lstStyle>
            <a:lvl1pPr>
              <a:defRPr sz="4500"/>
            </a:lvl1pPr>
          </a:lstStyle>
          <a:p>
            <a:endParaRPr lang="en-US"/>
          </a:p>
        </p:txBody>
      </p:sp>
      <p:sp>
        <p:nvSpPr>
          <p:cNvPr id="1029" name="Rectangle 5"/>
          <p:cNvSpPr>
            <a:spLocks noGrp="1" noChangeArrowheads="1"/>
          </p:cNvSpPr>
          <p:nvPr>
            <p:ph type="ftr" sz="quarter" idx="3"/>
          </p:nvPr>
        </p:nvSpPr>
        <p:spPr bwMode="auto">
          <a:xfrm>
            <a:off x="7307263" y="27574875"/>
            <a:ext cx="6772275" cy="2101850"/>
          </a:xfrm>
          <a:prstGeom prst="rect">
            <a:avLst/>
          </a:prstGeom>
          <a:noFill/>
          <a:ln w="9525">
            <a:noFill/>
            <a:miter lim="800000"/>
            <a:headEnd/>
            <a:tailEnd/>
          </a:ln>
          <a:effectLst/>
        </p:spPr>
        <p:txBody>
          <a:bodyPr vert="horz" wrap="square" lIns="295232" tIns="147616" rIns="295232" bIns="147616" numCol="1" anchor="t" anchorCtr="0" compatLnSpc="1">
            <a:prstTxWarp prst="textNoShape">
              <a:avLst/>
            </a:prstTxWarp>
          </a:bodyPr>
          <a:lstStyle>
            <a:lvl1pPr algn="ctr">
              <a:defRPr sz="4500"/>
            </a:lvl1pPr>
          </a:lstStyle>
          <a:p>
            <a:endParaRPr lang="en-US"/>
          </a:p>
        </p:txBody>
      </p:sp>
      <p:sp>
        <p:nvSpPr>
          <p:cNvPr id="1030" name="Rectangle 6"/>
          <p:cNvSpPr>
            <a:spLocks noGrp="1" noChangeArrowheads="1"/>
          </p:cNvSpPr>
          <p:nvPr>
            <p:ph type="sldNum" sz="quarter" idx="4"/>
          </p:nvPr>
        </p:nvSpPr>
        <p:spPr bwMode="auto">
          <a:xfrm>
            <a:off x="15327313" y="27574875"/>
            <a:ext cx="4989512" cy="2101850"/>
          </a:xfrm>
          <a:prstGeom prst="rect">
            <a:avLst/>
          </a:prstGeom>
          <a:noFill/>
          <a:ln w="9525">
            <a:noFill/>
            <a:miter lim="800000"/>
            <a:headEnd/>
            <a:tailEnd/>
          </a:ln>
          <a:effectLst/>
        </p:spPr>
        <p:txBody>
          <a:bodyPr vert="horz" wrap="square" lIns="295232" tIns="147616" rIns="295232" bIns="147616" numCol="1" anchor="t" anchorCtr="0" compatLnSpc="1">
            <a:prstTxWarp prst="textNoShape">
              <a:avLst/>
            </a:prstTxWarp>
          </a:bodyPr>
          <a:lstStyle>
            <a:lvl1pPr algn="r">
              <a:defRPr sz="4500"/>
            </a:lvl1pPr>
          </a:lstStyle>
          <a:p>
            <a:fld id="{6C4B9DB0-C637-42ED-B3CE-AB7D6A61A66F}" type="slidenum">
              <a:rPr lang="el-GR"/>
              <a:pPr/>
              <a:t>‹#›</a:t>
            </a:fld>
            <a:endParaRPr lang="el-G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952750" rtl="0" eaLnBrk="0" fontAlgn="base" hangingPunct="0">
        <a:spcBef>
          <a:spcPct val="0"/>
        </a:spcBef>
        <a:spcAft>
          <a:spcPct val="0"/>
        </a:spcAft>
        <a:defRPr sz="14200">
          <a:solidFill>
            <a:schemeClr val="tx2"/>
          </a:solidFill>
          <a:latin typeface="+mj-lt"/>
          <a:ea typeface="+mj-ea"/>
          <a:cs typeface="+mj-cs"/>
        </a:defRPr>
      </a:lvl1pPr>
      <a:lvl2pPr algn="ctr" defTabSz="2952750" rtl="0" eaLnBrk="0" fontAlgn="base" hangingPunct="0">
        <a:spcBef>
          <a:spcPct val="0"/>
        </a:spcBef>
        <a:spcAft>
          <a:spcPct val="0"/>
        </a:spcAft>
        <a:defRPr sz="14200">
          <a:solidFill>
            <a:schemeClr val="tx2"/>
          </a:solidFill>
          <a:latin typeface="Arial" charset="0"/>
          <a:cs typeface="Arial" charset="0"/>
        </a:defRPr>
      </a:lvl2pPr>
      <a:lvl3pPr algn="ctr" defTabSz="2952750" rtl="0" eaLnBrk="0" fontAlgn="base" hangingPunct="0">
        <a:spcBef>
          <a:spcPct val="0"/>
        </a:spcBef>
        <a:spcAft>
          <a:spcPct val="0"/>
        </a:spcAft>
        <a:defRPr sz="14200">
          <a:solidFill>
            <a:schemeClr val="tx2"/>
          </a:solidFill>
          <a:latin typeface="Arial" charset="0"/>
          <a:cs typeface="Arial" charset="0"/>
        </a:defRPr>
      </a:lvl3pPr>
      <a:lvl4pPr algn="ctr" defTabSz="2952750" rtl="0" eaLnBrk="0" fontAlgn="base" hangingPunct="0">
        <a:spcBef>
          <a:spcPct val="0"/>
        </a:spcBef>
        <a:spcAft>
          <a:spcPct val="0"/>
        </a:spcAft>
        <a:defRPr sz="14200">
          <a:solidFill>
            <a:schemeClr val="tx2"/>
          </a:solidFill>
          <a:latin typeface="Arial" charset="0"/>
          <a:cs typeface="Arial" charset="0"/>
        </a:defRPr>
      </a:lvl4pPr>
      <a:lvl5pPr algn="ctr" defTabSz="2952750" rtl="0" eaLnBrk="0" fontAlgn="base" hangingPunct="0">
        <a:spcBef>
          <a:spcPct val="0"/>
        </a:spcBef>
        <a:spcAft>
          <a:spcPct val="0"/>
        </a:spcAft>
        <a:defRPr sz="14200">
          <a:solidFill>
            <a:schemeClr val="tx2"/>
          </a:solidFill>
          <a:latin typeface="Arial" charset="0"/>
          <a:cs typeface="Arial" charset="0"/>
        </a:defRPr>
      </a:lvl5pPr>
      <a:lvl6pPr marL="457200" algn="ctr" defTabSz="2952750" rtl="0" fontAlgn="base">
        <a:spcBef>
          <a:spcPct val="0"/>
        </a:spcBef>
        <a:spcAft>
          <a:spcPct val="0"/>
        </a:spcAft>
        <a:defRPr sz="14200">
          <a:solidFill>
            <a:schemeClr val="tx2"/>
          </a:solidFill>
          <a:latin typeface="Arial" charset="0"/>
          <a:cs typeface="Arial" charset="0"/>
        </a:defRPr>
      </a:lvl6pPr>
      <a:lvl7pPr marL="914400" algn="ctr" defTabSz="2952750" rtl="0" fontAlgn="base">
        <a:spcBef>
          <a:spcPct val="0"/>
        </a:spcBef>
        <a:spcAft>
          <a:spcPct val="0"/>
        </a:spcAft>
        <a:defRPr sz="14200">
          <a:solidFill>
            <a:schemeClr val="tx2"/>
          </a:solidFill>
          <a:latin typeface="Arial" charset="0"/>
          <a:cs typeface="Arial" charset="0"/>
        </a:defRPr>
      </a:lvl7pPr>
      <a:lvl8pPr marL="1371600" algn="ctr" defTabSz="2952750" rtl="0" fontAlgn="base">
        <a:spcBef>
          <a:spcPct val="0"/>
        </a:spcBef>
        <a:spcAft>
          <a:spcPct val="0"/>
        </a:spcAft>
        <a:defRPr sz="14200">
          <a:solidFill>
            <a:schemeClr val="tx2"/>
          </a:solidFill>
          <a:latin typeface="Arial" charset="0"/>
          <a:cs typeface="Arial" charset="0"/>
        </a:defRPr>
      </a:lvl8pPr>
      <a:lvl9pPr marL="1828800" algn="ctr" defTabSz="2952750" rtl="0" fontAlgn="base">
        <a:spcBef>
          <a:spcPct val="0"/>
        </a:spcBef>
        <a:spcAft>
          <a:spcPct val="0"/>
        </a:spcAft>
        <a:defRPr sz="14200">
          <a:solidFill>
            <a:schemeClr val="tx2"/>
          </a:solidFill>
          <a:latin typeface="Arial" charset="0"/>
          <a:cs typeface="Arial" charset="0"/>
        </a:defRPr>
      </a:lvl9pPr>
    </p:titleStyle>
    <p:bodyStyle>
      <a:lvl1pPr marL="1106488" indent="-1106488" algn="l" defTabSz="2952750" rtl="0" eaLnBrk="0" fontAlgn="base" hangingPunct="0">
        <a:spcBef>
          <a:spcPct val="20000"/>
        </a:spcBef>
        <a:spcAft>
          <a:spcPct val="0"/>
        </a:spcAft>
        <a:buChar char="•"/>
        <a:defRPr sz="10300">
          <a:solidFill>
            <a:schemeClr val="tx1"/>
          </a:solidFill>
          <a:latin typeface="+mn-lt"/>
          <a:ea typeface="+mn-ea"/>
          <a:cs typeface="+mn-cs"/>
        </a:defRPr>
      </a:lvl1pPr>
      <a:lvl2pPr marL="2398713" indent="-922338" algn="l" defTabSz="2952750" rtl="0" eaLnBrk="0" fontAlgn="base" hangingPunct="0">
        <a:spcBef>
          <a:spcPct val="20000"/>
        </a:spcBef>
        <a:spcAft>
          <a:spcPct val="0"/>
        </a:spcAft>
        <a:buChar char="–"/>
        <a:defRPr sz="9000">
          <a:solidFill>
            <a:schemeClr val="tx1"/>
          </a:solidFill>
          <a:latin typeface="+mn-lt"/>
          <a:cs typeface="+mn-cs"/>
        </a:defRPr>
      </a:lvl2pPr>
      <a:lvl3pPr marL="3690938" indent="-738188" algn="l" defTabSz="2952750" rtl="0" eaLnBrk="0" fontAlgn="base" hangingPunct="0">
        <a:spcBef>
          <a:spcPct val="20000"/>
        </a:spcBef>
        <a:spcAft>
          <a:spcPct val="0"/>
        </a:spcAft>
        <a:buChar char="•"/>
        <a:defRPr sz="7700">
          <a:solidFill>
            <a:schemeClr val="tx1"/>
          </a:solidFill>
          <a:latin typeface="+mn-lt"/>
          <a:cs typeface="+mn-cs"/>
        </a:defRPr>
      </a:lvl3pPr>
      <a:lvl4pPr marL="5167313" indent="-738188" algn="l" defTabSz="2952750" rtl="0" eaLnBrk="0" fontAlgn="base" hangingPunct="0">
        <a:spcBef>
          <a:spcPct val="20000"/>
        </a:spcBef>
        <a:spcAft>
          <a:spcPct val="0"/>
        </a:spcAft>
        <a:buChar char="–"/>
        <a:defRPr sz="6500">
          <a:solidFill>
            <a:schemeClr val="tx1"/>
          </a:solidFill>
          <a:latin typeface="+mn-lt"/>
          <a:cs typeface="+mn-cs"/>
        </a:defRPr>
      </a:lvl4pPr>
      <a:lvl5pPr marL="6642100" indent="-738188" algn="l" defTabSz="2952750" rtl="0" eaLnBrk="0" fontAlgn="base" hangingPunct="0">
        <a:spcBef>
          <a:spcPct val="20000"/>
        </a:spcBef>
        <a:spcAft>
          <a:spcPct val="0"/>
        </a:spcAft>
        <a:buChar char="»"/>
        <a:defRPr sz="6500">
          <a:solidFill>
            <a:schemeClr val="tx1"/>
          </a:solidFill>
          <a:latin typeface="+mn-lt"/>
          <a:cs typeface="+mn-cs"/>
        </a:defRPr>
      </a:lvl5pPr>
      <a:lvl6pPr marL="7099300" indent="-738188" algn="l" defTabSz="2952750" rtl="0" fontAlgn="base">
        <a:spcBef>
          <a:spcPct val="20000"/>
        </a:spcBef>
        <a:spcAft>
          <a:spcPct val="0"/>
        </a:spcAft>
        <a:buChar char="»"/>
        <a:defRPr sz="6500">
          <a:solidFill>
            <a:schemeClr val="tx1"/>
          </a:solidFill>
          <a:latin typeface="+mn-lt"/>
          <a:cs typeface="+mn-cs"/>
        </a:defRPr>
      </a:lvl6pPr>
      <a:lvl7pPr marL="7556500" indent="-738188" algn="l" defTabSz="2952750" rtl="0" fontAlgn="base">
        <a:spcBef>
          <a:spcPct val="20000"/>
        </a:spcBef>
        <a:spcAft>
          <a:spcPct val="0"/>
        </a:spcAft>
        <a:buChar char="»"/>
        <a:defRPr sz="6500">
          <a:solidFill>
            <a:schemeClr val="tx1"/>
          </a:solidFill>
          <a:latin typeface="+mn-lt"/>
          <a:cs typeface="+mn-cs"/>
        </a:defRPr>
      </a:lvl7pPr>
      <a:lvl8pPr marL="8013700" indent="-738188" algn="l" defTabSz="2952750" rtl="0" fontAlgn="base">
        <a:spcBef>
          <a:spcPct val="20000"/>
        </a:spcBef>
        <a:spcAft>
          <a:spcPct val="0"/>
        </a:spcAft>
        <a:buChar char="»"/>
        <a:defRPr sz="6500">
          <a:solidFill>
            <a:schemeClr val="tx1"/>
          </a:solidFill>
          <a:latin typeface="+mn-lt"/>
          <a:cs typeface="+mn-cs"/>
        </a:defRPr>
      </a:lvl8pPr>
      <a:lvl9pPr marL="8470900" indent="-738188" algn="l" defTabSz="2952750" rtl="0" fontAlgn="base">
        <a:spcBef>
          <a:spcPct val="20000"/>
        </a:spcBef>
        <a:spcAft>
          <a:spcPct val="0"/>
        </a:spcAft>
        <a:buChar char="»"/>
        <a:defRPr sz="65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1"/>
            </a:gs>
          </a:gsLst>
          <a:path path="rect">
            <a:fillToRect r="100000" b="100000"/>
          </a:path>
        </a:gradFill>
        <a:effectLst/>
      </p:bgPr>
    </p:bg>
    <p:spTree>
      <p:nvGrpSpPr>
        <p:cNvPr id="1" name=""/>
        <p:cNvGrpSpPr/>
        <p:nvPr/>
      </p:nvGrpSpPr>
      <p:grpSpPr>
        <a:xfrm>
          <a:off x="0" y="0"/>
          <a:ext cx="0" cy="0"/>
          <a:chOff x="0" y="0"/>
          <a:chExt cx="0" cy="0"/>
        </a:xfrm>
      </p:grpSpPr>
      <p:sp>
        <p:nvSpPr>
          <p:cNvPr id="13314" name="Text Box 61"/>
          <p:cNvSpPr txBox="1">
            <a:spLocks noChangeArrowheads="1"/>
          </p:cNvSpPr>
          <p:nvPr/>
        </p:nvSpPr>
        <p:spPr bwMode="auto">
          <a:xfrm>
            <a:off x="12565063" y="18235613"/>
            <a:ext cx="5113337" cy="574675"/>
          </a:xfrm>
          <a:prstGeom prst="rect">
            <a:avLst/>
          </a:prstGeom>
          <a:solidFill>
            <a:srgbClr val="993366"/>
          </a:solidFill>
          <a:ln w="38100">
            <a:solidFill>
              <a:schemeClr val="tx1"/>
            </a:solidFill>
            <a:miter lim="800000"/>
            <a:headEnd/>
            <a:tailEnd/>
          </a:ln>
        </p:spPr>
        <p:txBody>
          <a:bodyPr/>
          <a:lstStyle/>
          <a:p>
            <a:r>
              <a:rPr lang="en-US" sz="2400">
                <a:latin typeface="Palatino Linotype" pitchFamily="18" charset="0"/>
              </a:rPr>
              <a:t>Fig.2: Typical Data</a:t>
            </a:r>
          </a:p>
          <a:p>
            <a:endParaRPr lang="el-GR" sz="2400">
              <a:latin typeface="Palatino Linotype" pitchFamily="18" charset="0"/>
            </a:endParaRPr>
          </a:p>
        </p:txBody>
      </p:sp>
      <p:sp>
        <p:nvSpPr>
          <p:cNvPr id="13315" name="Text Box 73"/>
          <p:cNvSpPr txBox="1">
            <a:spLocks noChangeArrowheads="1"/>
          </p:cNvSpPr>
          <p:nvPr/>
        </p:nvSpPr>
        <p:spPr bwMode="auto">
          <a:xfrm>
            <a:off x="6372225" y="23780750"/>
            <a:ext cx="6049963" cy="4248150"/>
          </a:xfrm>
          <a:prstGeom prst="rect">
            <a:avLst/>
          </a:prstGeom>
          <a:solidFill>
            <a:srgbClr val="CCECFF"/>
          </a:solidFill>
          <a:ln w="6350">
            <a:solidFill>
              <a:schemeClr val="tx1"/>
            </a:solidFill>
            <a:miter lim="800000"/>
            <a:headEnd/>
            <a:tailEnd/>
          </a:ln>
        </p:spPr>
        <p:txBody>
          <a:bodyPr/>
          <a:lstStyle/>
          <a:p>
            <a:pPr defTabSz="2952750">
              <a:lnSpc>
                <a:spcPct val="110000"/>
              </a:lnSpc>
              <a:buFontTx/>
              <a:buChar char="•"/>
            </a:pPr>
            <a:r>
              <a:rPr lang="en-US" sz="2400">
                <a:latin typeface="Palatino Linotype" pitchFamily="18" charset="0"/>
              </a:rPr>
              <a:t>Fig.4 displays the magnetic phase diagram of Gd</a:t>
            </a:r>
            <a:r>
              <a:rPr lang="en-US" sz="1400">
                <a:latin typeface="Palatino Linotype" pitchFamily="18" charset="0"/>
              </a:rPr>
              <a:t>64</a:t>
            </a:r>
            <a:r>
              <a:rPr lang="en-US" sz="2400">
                <a:latin typeface="Palatino Linotype" pitchFamily="18" charset="0"/>
              </a:rPr>
              <a:t>Sc</a:t>
            </a:r>
            <a:r>
              <a:rPr lang="en-US" sz="1400">
                <a:latin typeface="Palatino Linotype" pitchFamily="18" charset="0"/>
              </a:rPr>
              <a:t>36</a:t>
            </a:r>
            <a:r>
              <a:rPr lang="en-US" sz="2400">
                <a:latin typeface="Palatino Linotype" pitchFamily="18" charset="0"/>
              </a:rPr>
              <a:t>, indicating a phase transition from  a distorted helix to a fan phase at around 0.4T and another more obvious field-induced transition from fan to ferromagnetic [1].</a:t>
            </a:r>
          </a:p>
          <a:p>
            <a:pPr defTabSz="2952750">
              <a:lnSpc>
                <a:spcPct val="110000"/>
              </a:lnSpc>
              <a:buFontTx/>
              <a:buChar char="•"/>
            </a:pPr>
            <a:r>
              <a:rPr lang="en-US" sz="2400">
                <a:latin typeface="Palatino Linotype" pitchFamily="18" charset="0"/>
              </a:rPr>
              <a:t>Fig.5 is a modern version of Fig.4 plotted using improved computer software enabling 3D plots.</a:t>
            </a:r>
          </a:p>
          <a:p>
            <a:pPr lvl="1" defTabSz="2952750">
              <a:lnSpc>
                <a:spcPct val="110000"/>
              </a:lnSpc>
            </a:pPr>
            <a:endParaRPr lang="en-US" sz="2400">
              <a:latin typeface="Palatino Linotype" pitchFamily="18" charset="0"/>
            </a:endParaRPr>
          </a:p>
          <a:p>
            <a:pPr lvl="1" defTabSz="2952750">
              <a:lnSpc>
                <a:spcPct val="110000"/>
              </a:lnSpc>
            </a:pPr>
            <a:endParaRPr lang="en-US" sz="2400">
              <a:latin typeface="Palatino Linotype" pitchFamily="18" charset="0"/>
            </a:endParaRPr>
          </a:p>
          <a:p>
            <a:pPr defTabSz="2952750"/>
            <a:endParaRPr lang="el-GR" sz="2400">
              <a:latin typeface="Palatino Linotype" pitchFamily="18" charset="0"/>
            </a:endParaRPr>
          </a:p>
        </p:txBody>
      </p:sp>
      <p:sp>
        <p:nvSpPr>
          <p:cNvPr id="13316" name="Text Box 4"/>
          <p:cNvSpPr txBox="1">
            <a:spLocks noChangeArrowheads="1"/>
          </p:cNvSpPr>
          <p:nvPr/>
        </p:nvSpPr>
        <p:spPr bwMode="auto">
          <a:xfrm>
            <a:off x="2268538" y="450850"/>
            <a:ext cx="16849725" cy="2105025"/>
          </a:xfrm>
          <a:prstGeom prst="rect">
            <a:avLst/>
          </a:prstGeom>
          <a:noFill/>
          <a:ln w="9525">
            <a:noFill/>
            <a:miter lim="800000"/>
            <a:headEnd/>
            <a:tailEnd/>
          </a:ln>
        </p:spPr>
        <p:txBody>
          <a:bodyPr>
            <a:spAutoFit/>
          </a:bodyPr>
          <a:lstStyle/>
          <a:p>
            <a:pPr algn="ctr" defTabSz="2952750">
              <a:spcBef>
                <a:spcPct val="50000"/>
              </a:spcBef>
            </a:pPr>
            <a:r>
              <a:rPr lang="en-US" sz="6600"/>
              <a:t>Low Temperature Ultrasonic    Measurements of Gd</a:t>
            </a:r>
            <a:r>
              <a:rPr lang="en-US" sz="4000"/>
              <a:t>64</a:t>
            </a:r>
            <a:r>
              <a:rPr lang="en-US" sz="6600"/>
              <a:t>Sc</a:t>
            </a:r>
            <a:r>
              <a:rPr lang="en-US" sz="4000"/>
              <a:t>36</a:t>
            </a:r>
            <a:r>
              <a:rPr lang="en-US" sz="6600"/>
              <a:t> Single Crystal</a:t>
            </a:r>
            <a:endParaRPr lang="el-GR" sz="6600"/>
          </a:p>
        </p:txBody>
      </p:sp>
      <p:sp>
        <p:nvSpPr>
          <p:cNvPr id="13317" name="Text Box 6"/>
          <p:cNvSpPr txBox="1">
            <a:spLocks noChangeArrowheads="1"/>
          </p:cNvSpPr>
          <p:nvPr/>
        </p:nvSpPr>
        <p:spPr bwMode="auto">
          <a:xfrm>
            <a:off x="4068763" y="2609850"/>
            <a:ext cx="14762162" cy="576263"/>
          </a:xfrm>
          <a:prstGeom prst="rect">
            <a:avLst/>
          </a:prstGeom>
          <a:noFill/>
          <a:ln w="9525">
            <a:noFill/>
            <a:miter lim="800000"/>
            <a:headEnd/>
            <a:tailEnd/>
          </a:ln>
        </p:spPr>
        <p:txBody>
          <a:bodyPr/>
          <a:lstStyle/>
          <a:p>
            <a:pPr defTabSz="2952750">
              <a:lnSpc>
                <a:spcPct val="80000"/>
              </a:lnSpc>
              <a:spcBef>
                <a:spcPct val="50000"/>
              </a:spcBef>
            </a:pPr>
            <a:r>
              <a:rPr lang="en-US" sz="3200"/>
              <a:t>                        Demetra Cleanthous, Dr. Rachel Edwards</a:t>
            </a:r>
          </a:p>
          <a:p>
            <a:pPr defTabSz="2952750">
              <a:lnSpc>
                <a:spcPct val="110000"/>
              </a:lnSpc>
              <a:spcBef>
                <a:spcPct val="50000"/>
              </a:spcBef>
            </a:pPr>
            <a:r>
              <a:rPr lang="en-US" sz="3200"/>
              <a:t>                                  </a:t>
            </a:r>
            <a:endParaRPr lang="el-GR" sz="3200"/>
          </a:p>
        </p:txBody>
      </p:sp>
      <p:pic>
        <p:nvPicPr>
          <p:cNvPr id="13318" name="Picture 7" descr="the_warwick_uni_blue"/>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3205163" cy="1244600"/>
          </a:xfrm>
          <a:prstGeom prst="rect">
            <a:avLst/>
          </a:prstGeom>
          <a:solidFill>
            <a:schemeClr val="bg1"/>
          </a:solidFill>
          <a:ln w="12700">
            <a:noFill/>
            <a:miter lim="800000"/>
            <a:headEnd/>
            <a:tailEnd/>
          </a:ln>
        </p:spPr>
      </p:pic>
      <p:pic>
        <p:nvPicPr>
          <p:cNvPr id="13319" name="Picture 8" descr="urss_logo"/>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542000" y="0"/>
            <a:ext cx="2376488" cy="1839913"/>
          </a:xfrm>
          <a:prstGeom prst="rect">
            <a:avLst/>
          </a:prstGeom>
          <a:noFill/>
          <a:ln w="9525">
            <a:noFill/>
            <a:miter lim="800000"/>
            <a:headEnd/>
            <a:tailEnd/>
          </a:ln>
        </p:spPr>
      </p:pic>
      <p:pic>
        <p:nvPicPr>
          <p:cNvPr id="13320" name="Picture 9" descr="erc-scientific-small-rvb"/>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8181638" y="2035175"/>
            <a:ext cx="3205162" cy="1697038"/>
          </a:xfrm>
          <a:prstGeom prst="rect">
            <a:avLst/>
          </a:prstGeom>
          <a:noFill/>
          <a:ln w="9525">
            <a:noFill/>
            <a:miter lim="800000"/>
            <a:headEnd/>
            <a:tailEnd/>
          </a:ln>
        </p:spPr>
      </p:pic>
      <p:sp>
        <p:nvSpPr>
          <p:cNvPr id="13321" name="Text Box 10"/>
          <p:cNvSpPr txBox="1">
            <a:spLocks noChangeArrowheads="1"/>
          </p:cNvSpPr>
          <p:nvPr/>
        </p:nvSpPr>
        <p:spPr bwMode="auto">
          <a:xfrm>
            <a:off x="0" y="3475038"/>
            <a:ext cx="21386800" cy="708025"/>
          </a:xfrm>
          <a:prstGeom prst="rect">
            <a:avLst/>
          </a:prstGeom>
          <a:solidFill>
            <a:schemeClr val="accent2"/>
          </a:solidFill>
          <a:ln w="38100">
            <a:solidFill>
              <a:schemeClr val="tx1"/>
            </a:solidFill>
            <a:miter lim="800000"/>
            <a:headEnd/>
            <a:tailEnd/>
          </a:ln>
        </p:spPr>
        <p:txBody>
          <a:bodyPr lIns="122191" tIns="61096" rIns="122191" bIns="61096">
            <a:spAutoFit/>
          </a:bodyPr>
          <a:lstStyle/>
          <a:p>
            <a:pPr marL="458788" indent="-458788" defTabSz="1222375">
              <a:buFontTx/>
              <a:buAutoNum type="arabicPeriod"/>
            </a:pPr>
            <a:r>
              <a:rPr lang="en-US" sz="3600" b="1" i="1" u="sng">
                <a:latin typeface="Harrington" pitchFamily="82" charset="0"/>
              </a:rPr>
              <a:t>Introduction </a:t>
            </a:r>
            <a:endParaRPr lang="el-GR" sz="3600" b="1" i="1" u="sng"/>
          </a:p>
        </p:txBody>
      </p:sp>
      <p:sp>
        <p:nvSpPr>
          <p:cNvPr id="13322" name="Text Box 11"/>
          <p:cNvSpPr txBox="1">
            <a:spLocks noChangeArrowheads="1"/>
          </p:cNvSpPr>
          <p:nvPr/>
        </p:nvSpPr>
        <p:spPr bwMode="auto">
          <a:xfrm>
            <a:off x="0" y="4122738"/>
            <a:ext cx="21386800" cy="3457575"/>
          </a:xfrm>
          <a:prstGeom prst="rect">
            <a:avLst/>
          </a:prstGeom>
          <a:solidFill>
            <a:srgbClr val="CCECFF"/>
          </a:solidFill>
          <a:ln w="38100">
            <a:solidFill>
              <a:schemeClr val="tx1"/>
            </a:solidFill>
            <a:miter lim="800000"/>
            <a:headEnd/>
            <a:tailEnd/>
          </a:ln>
        </p:spPr>
        <p:txBody>
          <a:bodyPr lIns="122191" tIns="61096" rIns="122191" bIns="61096"/>
          <a:lstStyle/>
          <a:p>
            <a:pPr defTabSz="1222375">
              <a:lnSpc>
                <a:spcPct val="125000"/>
              </a:lnSpc>
              <a:spcBef>
                <a:spcPct val="50000"/>
              </a:spcBef>
            </a:pPr>
            <a:r>
              <a:rPr lang="en-US" sz="2400">
                <a:latin typeface="Palatino Linotype" pitchFamily="18" charset="0"/>
              </a:rPr>
              <a:t>The elastic moduli of a material can be determined by measuring the velocity of ultrasound travelling through it. They are dependent both on temperature and the magnetic field. Thus the behavior of the material can be studied by recording the overall change of its elastic moduli over a range of temperatures and magnetic fields. During this experiment the sample used was  Gd</a:t>
            </a:r>
            <a:r>
              <a:rPr lang="en-US" sz="1400">
                <a:latin typeface="Palatino Linotype" pitchFamily="18" charset="0"/>
              </a:rPr>
              <a:t>64</a:t>
            </a:r>
            <a:r>
              <a:rPr lang="en-US" sz="2400">
                <a:latin typeface="Palatino Linotype" pitchFamily="18" charset="0"/>
              </a:rPr>
              <a:t>Sc</a:t>
            </a:r>
            <a:r>
              <a:rPr lang="en-US" sz="1400">
                <a:latin typeface="Palatino Linotype" pitchFamily="18" charset="0"/>
              </a:rPr>
              <a:t>36</a:t>
            </a:r>
            <a:r>
              <a:rPr lang="en-US" sz="2400">
                <a:latin typeface="Palatino Linotype" pitchFamily="18" charset="0"/>
              </a:rPr>
              <a:t>, a rare-earth single crystal with magnetic properties and a hexagonal close-packed (hcp) structure . A 15MHz  x-cut quartz transducer was attached onto the face of the sample which was normal to its c-axis. Since the transducer is piezoelectric, when a small voltage is applied to it, ultrasound propagates through the medium along its c-axis. Due to the symmetry of an hcp crystal propagation of ultrasound along the c-axis using an x-cut transducer (longitudinal wave) enables the determination of C</a:t>
            </a:r>
            <a:r>
              <a:rPr lang="en-US" sz="1400">
                <a:latin typeface="Palatino Linotype" pitchFamily="18" charset="0"/>
              </a:rPr>
              <a:t>33</a:t>
            </a:r>
            <a:r>
              <a:rPr lang="en-US" sz="2400">
                <a:latin typeface="Palatino Linotype" pitchFamily="18" charset="0"/>
              </a:rPr>
              <a:t>; one of the five moduli of elasticity that have to be obtained to  completely describe the  elastic</a:t>
            </a:r>
            <a:r>
              <a:rPr lang="en-US" sz="2800">
                <a:latin typeface="Palatino Linotype" pitchFamily="18" charset="0"/>
              </a:rPr>
              <a:t> </a:t>
            </a:r>
            <a:r>
              <a:rPr lang="en-US" sz="2400">
                <a:latin typeface="Palatino Linotype" pitchFamily="18" charset="0"/>
              </a:rPr>
              <a:t>properties of the crystal.</a:t>
            </a:r>
            <a:endParaRPr lang="el-GR" sz="2800">
              <a:latin typeface="Palatino Linotype" pitchFamily="18" charset="0"/>
            </a:endParaRPr>
          </a:p>
        </p:txBody>
      </p:sp>
      <p:sp>
        <p:nvSpPr>
          <p:cNvPr id="13323" name="Text Box 12"/>
          <p:cNvSpPr txBox="1">
            <a:spLocks noChangeArrowheads="1"/>
          </p:cNvSpPr>
          <p:nvPr/>
        </p:nvSpPr>
        <p:spPr bwMode="auto">
          <a:xfrm>
            <a:off x="0" y="7578725"/>
            <a:ext cx="12565063" cy="679450"/>
          </a:xfrm>
          <a:prstGeom prst="rect">
            <a:avLst/>
          </a:prstGeom>
          <a:solidFill>
            <a:schemeClr val="accent2"/>
          </a:solidFill>
          <a:ln w="38100">
            <a:solidFill>
              <a:schemeClr val="tx1"/>
            </a:solidFill>
            <a:miter lim="800000"/>
            <a:headEnd/>
            <a:tailEnd/>
          </a:ln>
        </p:spPr>
        <p:txBody>
          <a:bodyPr>
            <a:spAutoFit/>
          </a:bodyPr>
          <a:lstStyle/>
          <a:p>
            <a:pPr marL="342900" indent="-342900"/>
            <a:r>
              <a:rPr lang="en-US" sz="3600" b="1" i="1">
                <a:latin typeface="Harrington" pitchFamily="82" charset="0"/>
              </a:rPr>
              <a:t>2.  </a:t>
            </a:r>
            <a:r>
              <a:rPr lang="en-US" sz="3600" b="1" i="1" u="sng">
                <a:latin typeface="Harrington" pitchFamily="82" charset="0"/>
              </a:rPr>
              <a:t>Method</a:t>
            </a:r>
            <a:endParaRPr lang="el-GR" sz="3600" b="1" i="1" u="sng">
              <a:latin typeface="Harrington" pitchFamily="82" charset="0"/>
            </a:endParaRPr>
          </a:p>
        </p:txBody>
      </p:sp>
      <p:sp>
        <p:nvSpPr>
          <p:cNvPr id="13324" name="Text Box 13"/>
          <p:cNvSpPr txBox="1">
            <a:spLocks noChangeArrowheads="1"/>
          </p:cNvSpPr>
          <p:nvPr/>
        </p:nvSpPr>
        <p:spPr bwMode="auto">
          <a:xfrm>
            <a:off x="12565063" y="7580313"/>
            <a:ext cx="8821737" cy="679450"/>
          </a:xfrm>
          <a:prstGeom prst="rect">
            <a:avLst/>
          </a:prstGeom>
          <a:solidFill>
            <a:schemeClr val="accent2"/>
          </a:solidFill>
          <a:ln w="38100">
            <a:solidFill>
              <a:schemeClr val="tx1"/>
            </a:solidFill>
            <a:miter lim="800000"/>
            <a:headEnd/>
            <a:tailEnd/>
          </a:ln>
        </p:spPr>
        <p:txBody>
          <a:bodyPr>
            <a:spAutoFit/>
          </a:bodyPr>
          <a:lstStyle/>
          <a:p>
            <a:pPr marL="342900" indent="-342900" defTabSz="1222375">
              <a:spcBef>
                <a:spcPct val="50000"/>
              </a:spcBef>
            </a:pPr>
            <a:r>
              <a:rPr lang="en-US" sz="3600" b="1" i="1">
                <a:latin typeface="Harrington" pitchFamily="82" charset="0"/>
              </a:rPr>
              <a:t>3. </a:t>
            </a:r>
            <a:r>
              <a:rPr lang="en-US" sz="3600" b="1" i="1" u="sng">
                <a:latin typeface="Harrington" pitchFamily="82" charset="0"/>
              </a:rPr>
              <a:t>Measurements</a:t>
            </a:r>
            <a:endParaRPr lang="el-GR" sz="3600" b="1" i="1" u="sng">
              <a:latin typeface="Harrington" pitchFamily="82" charset="0"/>
            </a:endParaRPr>
          </a:p>
        </p:txBody>
      </p:sp>
      <p:sp>
        <p:nvSpPr>
          <p:cNvPr id="13325" name="Text Box 14"/>
          <p:cNvSpPr txBox="1">
            <a:spLocks noChangeArrowheads="1"/>
          </p:cNvSpPr>
          <p:nvPr/>
        </p:nvSpPr>
        <p:spPr bwMode="auto">
          <a:xfrm>
            <a:off x="0" y="8228013"/>
            <a:ext cx="12565063" cy="2160587"/>
          </a:xfrm>
          <a:prstGeom prst="rect">
            <a:avLst/>
          </a:prstGeom>
          <a:solidFill>
            <a:srgbClr val="CCECFF"/>
          </a:solidFill>
          <a:ln w="38100">
            <a:solidFill>
              <a:schemeClr val="tx1"/>
            </a:solidFill>
            <a:miter lim="800000"/>
            <a:headEnd/>
            <a:tailEnd/>
          </a:ln>
        </p:spPr>
        <p:txBody>
          <a:bodyPr/>
          <a:lstStyle/>
          <a:p>
            <a:pPr defTabSz="1222375">
              <a:lnSpc>
                <a:spcPct val="110000"/>
              </a:lnSpc>
            </a:pPr>
            <a:r>
              <a:rPr lang="en-US" sz="2400">
                <a:latin typeface="Palatino Linotype" pitchFamily="18" charset="0"/>
              </a:rPr>
              <a:t>The sample was mounted on the end of a long probe which had a heater and a  thermistor attached to its end. The probe was then carefully inserted in the variable temperature insert (VTI) situated in a cryostat inside the superconducting magnet. In this way the magnetic field as well as the temperature could be varied and the sample was placed at the centre of the magnetic field.</a:t>
            </a:r>
          </a:p>
        </p:txBody>
      </p:sp>
      <p:sp>
        <p:nvSpPr>
          <p:cNvPr id="13326" name="Text Box 56"/>
          <p:cNvSpPr txBox="1">
            <a:spLocks noChangeArrowheads="1"/>
          </p:cNvSpPr>
          <p:nvPr/>
        </p:nvSpPr>
        <p:spPr bwMode="auto">
          <a:xfrm>
            <a:off x="9324975" y="10387013"/>
            <a:ext cx="3240088" cy="4679950"/>
          </a:xfrm>
          <a:prstGeom prst="rect">
            <a:avLst/>
          </a:prstGeom>
          <a:solidFill>
            <a:srgbClr val="CCECFF"/>
          </a:solidFill>
          <a:ln w="38100">
            <a:solidFill>
              <a:schemeClr val="tx1"/>
            </a:solidFill>
            <a:miter lim="800000"/>
            <a:headEnd/>
            <a:tailEnd/>
          </a:ln>
        </p:spPr>
        <p:txBody>
          <a:bodyPr/>
          <a:lstStyle/>
          <a:p>
            <a:pPr defTabSz="2952750">
              <a:lnSpc>
                <a:spcPct val="110000"/>
              </a:lnSpc>
            </a:pPr>
            <a:r>
              <a:rPr lang="en-US" sz="2400">
                <a:latin typeface="Palatino Linotype" pitchFamily="18" charset="0"/>
              </a:rPr>
              <a:t>Fig.1 displays the equipment used and a simplification of how it was connected. The Pulse Generator sends a 15MHz signal which is converted to ultrasound propagating through the medium.</a:t>
            </a:r>
            <a:endParaRPr lang="el-GR" sz="2400">
              <a:latin typeface="Palatino Linotype" pitchFamily="18" charset="0"/>
            </a:endParaRPr>
          </a:p>
        </p:txBody>
      </p:sp>
      <p:sp>
        <p:nvSpPr>
          <p:cNvPr id="13327" name="Text Box 57"/>
          <p:cNvSpPr txBox="1">
            <a:spLocks noChangeArrowheads="1"/>
          </p:cNvSpPr>
          <p:nvPr/>
        </p:nvSpPr>
        <p:spPr bwMode="auto">
          <a:xfrm>
            <a:off x="0" y="14635163"/>
            <a:ext cx="9324975" cy="495300"/>
          </a:xfrm>
          <a:prstGeom prst="rect">
            <a:avLst/>
          </a:prstGeom>
          <a:solidFill>
            <a:srgbClr val="993366"/>
          </a:solidFill>
          <a:ln w="38100">
            <a:solidFill>
              <a:schemeClr val="tx1"/>
            </a:solidFill>
            <a:miter lim="800000"/>
            <a:headEnd/>
            <a:tailEnd/>
          </a:ln>
        </p:spPr>
        <p:txBody>
          <a:bodyPr>
            <a:spAutoFit/>
          </a:bodyPr>
          <a:lstStyle/>
          <a:p>
            <a:r>
              <a:rPr lang="en-US" sz="2400">
                <a:latin typeface="Palatino Linotype" pitchFamily="18" charset="0"/>
              </a:rPr>
              <a:t>Fig.1: Schematic Diagram of equipment</a:t>
            </a:r>
            <a:endParaRPr lang="el-GR" sz="2400">
              <a:latin typeface="Palatino Linotype" pitchFamily="18" charset="0"/>
            </a:endParaRPr>
          </a:p>
        </p:txBody>
      </p:sp>
      <p:sp>
        <p:nvSpPr>
          <p:cNvPr id="13328" name="Text Box 58"/>
          <p:cNvSpPr txBox="1">
            <a:spLocks noChangeArrowheads="1"/>
          </p:cNvSpPr>
          <p:nvPr/>
        </p:nvSpPr>
        <p:spPr bwMode="auto">
          <a:xfrm>
            <a:off x="0" y="15068550"/>
            <a:ext cx="12565063" cy="3744913"/>
          </a:xfrm>
          <a:prstGeom prst="rect">
            <a:avLst/>
          </a:prstGeom>
          <a:solidFill>
            <a:srgbClr val="CCECFF"/>
          </a:solidFill>
          <a:ln w="38100">
            <a:solidFill>
              <a:schemeClr val="tx1"/>
            </a:solidFill>
            <a:miter lim="800000"/>
            <a:headEnd/>
            <a:tailEnd/>
          </a:ln>
        </p:spPr>
        <p:txBody>
          <a:bodyPr/>
          <a:lstStyle/>
          <a:p>
            <a:pPr>
              <a:lnSpc>
                <a:spcPct val="110000"/>
              </a:lnSpc>
            </a:pPr>
            <a:r>
              <a:rPr lang="en-US" sz="2400">
                <a:latin typeface="Palatino Linotype" pitchFamily="18" charset="0"/>
              </a:rPr>
              <a:t>The transducer then detects reflected pulses, converts them to an  electrical signal which is then amplified and displayed on the oscilloscope. Also, the digital multimeter is connected to the thermistor and  records its resistance which varies with temperature.</a:t>
            </a:r>
          </a:p>
          <a:p>
            <a:pPr>
              <a:lnSpc>
                <a:spcPct val="110000"/>
              </a:lnSpc>
            </a:pPr>
            <a:r>
              <a:rPr lang="en-US" sz="2400">
                <a:latin typeface="Palatino Linotype" pitchFamily="18" charset="0"/>
              </a:rPr>
              <a:t>A program was created using LabVIEW  enabling us to record and save the following directly on the computer while carrying out the experiment;</a:t>
            </a:r>
          </a:p>
          <a:p>
            <a:pPr lvl="1">
              <a:lnSpc>
                <a:spcPct val="110000"/>
              </a:lnSpc>
              <a:buFontTx/>
              <a:buChar char="•"/>
            </a:pPr>
            <a:r>
              <a:rPr lang="en-US" sz="2400">
                <a:latin typeface="Palatino Linotype" pitchFamily="18" charset="0"/>
              </a:rPr>
              <a:t>Data from oscilloscope </a:t>
            </a:r>
          </a:p>
          <a:p>
            <a:pPr lvl="1">
              <a:lnSpc>
                <a:spcPct val="110000"/>
              </a:lnSpc>
              <a:buFontTx/>
              <a:buChar char="•"/>
            </a:pPr>
            <a:r>
              <a:rPr lang="en-US" sz="2400">
                <a:latin typeface="Palatino Linotype" pitchFamily="18" charset="0"/>
              </a:rPr>
              <a:t>Magnetic field</a:t>
            </a:r>
          </a:p>
          <a:p>
            <a:pPr lvl="1">
              <a:lnSpc>
                <a:spcPct val="110000"/>
              </a:lnSpc>
              <a:buFontTx/>
              <a:buChar char="•"/>
            </a:pPr>
            <a:r>
              <a:rPr lang="en-US" sz="2400">
                <a:latin typeface="Palatino Linotype" pitchFamily="18" charset="0"/>
              </a:rPr>
              <a:t>Resistance (Converted to temperature using a calibration curve and a set of programs written in LabVIEW.)</a:t>
            </a:r>
            <a:endParaRPr lang="el-GR" sz="2400">
              <a:latin typeface="Palatino Linotype" pitchFamily="18" charset="0"/>
            </a:endParaRPr>
          </a:p>
          <a:p>
            <a:endParaRPr lang="el-GR" sz="2400">
              <a:latin typeface="Palatino Linotype" pitchFamily="18" charset="0"/>
            </a:endParaRPr>
          </a:p>
        </p:txBody>
      </p:sp>
      <p:sp>
        <p:nvSpPr>
          <p:cNvPr id="13329" name="Text Box 59"/>
          <p:cNvSpPr txBox="1">
            <a:spLocks noChangeArrowheads="1"/>
          </p:cNvSpPr>
          <p:nvPr/>
        </p:nvSpPr>
        <p:spPr bwMode="auto">
          <a:xfrm>
            <a:off x="12565063" y="8228013"/>
            <a:ext cx="8821737" cy="5761037"/>
          </a:xfrm>
          <a:prstGeom prst="rect">
            <a:avLst/>
          </a:prstGeom>
          <a:solidFill>
            <a:srgbClr val="CCECFF"/>
          </a:solidFill>
          <a:ln w="38100">
            <a:solidFill>
              <a:schemeClr val="tx1"/>
            </a:solidFill>
            <a:miter lim="800000"/>
            <a:headEnd/>
            <a:tailEnd/>
          </a:ln>
        </p:spPr>
        <p:txBody>
          <a:bodyPr/>
          <a:lstStyle/>
          <a:p>
            <a:pPr marL="342900" indent="-342900" defTabSz="1222375">
              <a:lnSpc>
                <a:spcPct val="110000"/>
              </a:lnSpc>
            </a:pPr>
            <a:r>
              <a:rPr lang="en-US" sz="2400">
                <a:latin typeface="Palatino Linotype" pitchFamily="18" charset="0"/>
              </a:rPr>
              <a:t>   The following measurements were performed:</a:t>
            </a:r>
          </a:p>
          <a:p>
            <a:pPr marL="800100" lvl="1" indent="-342900" defTabSz="1222375">
              <a:lnSpc>
                <a:spcPct val="110000"/>
              </a:lnSpc>
              <a:buFontTx/>
              <a:buChar char="•"/>
            </a:pPr>
            <a:r>
              <a:rPr lang="en-US" sz="2400">
                <a:latin typeface="Palatino Linotype" pitchFamily="18" charset="0"/>
              </a:rPr>
              <a:t>The magnetic field was set to zero and the temperature was varied from 4.2K to 299K and vice versa. </a:t>
            </a:r>
          </a:p>
          <a:p>
            <a:pPr marL="800100" lvl="1" indent="-342900" defTabSz="1222375">
              <a:lnSpc>
                <a:spcPct val="110000"/>
              </a:lnSpc>
              <a:buFontTx/>
              <a:buChar char="•"/>
            </a:pPr>
            <a:r>
              <a:rPr lang="en-US" sz="2400">
                <a:latin typeface="Palatino Linotype" pitchFamily="18" charset="0"/>
              </a:rPr>
              <a:t>The temperature was kept fixed and the magnetic field was varied from 0T to 6T and back to 0T. The range of temperatures covered was from 10K to 210K. </a:t>
            </a:r>
          </a:p>
          <a:p>
            <a:pPr marL="800100" lvl="1" indent="-342900" defTabSz="1222375">
              <a:lnSpc>
                <a:spcPct val="110000"/>
              </a:lnSpc>
              <a:buFontTx/>
              <a:buChar char="•"/>
            </a:pPr>
            <a:r>
              <a:rPr lang="en-US" sz="2400">
                <a:latin typeface="Palatino Linotype" pitchFamily="18" charset="0"/>
              </a:rPr>
              <a:t>The field was set to 0.5T and the temperature was varied from 5K to 299K.</a:t>
            </a:r>
          </a:p>
          <a:p>
            <a:pPr marL="342900" indent="-342900" defTabSz="1222375">
              <a:lnSpc>
                <a:spcPct val="110000"/>
              </a:lnSpc>
            </a:pPr>
            <a:r>
              <a:rPr lang="en-US" sz="2400">
                <a:latin typeface="Palatino Linotype" pitchFamily="18" charset="0"/>
              </a:rPr>
              <a:t>    In order to obtain the velocity of ultrasound and therefore C</a:t>
            </a:r>
            <a:r>
              <a:rPr lang="en-US" sz="1400">
                <a:latin typeface="Palatino Linotype" pitchFamily="18" charset="0"/>
              </a:rPr>
              <a:t>33</a:t>
            </a:r>
            <a:r>
              <a:rPr lang="en-US" sz="2400">
                <a:latin typeface="Palatino Linotype" pitchFamily="18" charset="0"/>
              </a:rPr>
              <a:t> a technique similar to the pulse-echo overlap method was used. The time delay between the echoes , </a:t>
            </a:r>
            <a:r>
              <a:rPr lang="el-GR" sz="2400">
                <a:latin typeface="Palatino Linotype" pitchFamily="18" charset="0"/>
              </a:rPr>
              <a:t>Δ</a:t>
            </a:r>
            <a:r>
              <a:rPr lang="en-US" sz="2400">
                <a:latin typeface="Palatino Linotype" pitchFamily="18" charset="0"/>
              </a:rPr>
              <a:t>t , as shown in Fig.2 was determined by writing a program in LabVIEW achieving cross correlation of  2 consecutive pulses and finding the time difference between their peaks. </a:t>
            </a:r>
            <a:endParaRPr lang="el-GR" sz="2400">
              <a:latin typeface="Palatino Linotype" pitchFamily="18" charset="0"/>
            </a:endParaRPr>
          </a:p>
          <a:p>
            <a:pPr marL="342900" indent="-342900" defTabSz="1222375">
              <a:lnSpc>
                <a:spcPct val="125000"/>
              </a:lnSpc>
              <a:spcBef>
                <a:spcPct val="50000"/>
              </a:spcBef>
            </a:pPr>
            <a:endParaRPr lang="en-US" sz="2400">
              <a:latin typeface="Palatino Linotype" pitchFamily="18" charset="0"/>
            </a:endParaRPr>
          </a:p>
        </p:txBody>
      </p:sp>
      <p:sp>
        <p:nvSpPr>
          <p:cNvPr id="13330" name="Text Box 62"/>
          <p:cNvSpPr txBox="1">
            <a:spLocks noChangeArrowheads="1"/>
          </p:cNvSpPr>
          <p:nvPr/>
        </p:nvSpPr>
        <p:spPr bwMode="auto">
          <a:xfrm>
            <a:off x="12565063" y="13987463"/>
            <a:ext cx="8821737" cy="1728787"/>
          </a:xfrm>
          <a:prstGeom prst="rect">
            <a:avLst/>
          </a:prstGeom>
          <a:solidFill>
            <a:srgbClr val="CCECFF"/>
          </a:solidFill>
          <a:ln w="38100">
            <a:solidFill>
              <a:schemeClr val="tx1"/>
            </a:solidFill>
            <a:miter lim="800000"/>
            <a:headEnd/>
            <a:tailEnd/>
          </a:ln>
        </p:spPr>
        <p:txBody>
          <a:bodyPr/>
          <a:lstStyle/>
          <a:p>
            <a:pPr defTabSz="1222375">
              <a:lnSpc>
                <a:spcPct val="110000"/>
              </a:lnSpc>
            </a:pPr>
            <a:r>
              <a:rPr lang="en-US" sz="2400">
                <a:latin typeface="Palatino Linotype" pitchFamily="18" charset="0"/>
              </a:rPr>
              <a:t>The velocity of ultrasound, v, is calculated using equation 1 where </a:t>
            </a:r>
            <a:r>
              <a:rPr lang="en-US" sz="2400" i="1">
                <a:latin typeface="Palatino Linotype" pitchFamily="18" charset="0"/>
              </a:rPr>
              <a:t>x</a:t>
            </a:r>
            <a:r>
              <a:rPr lang="en-US" sz="2400">
                <a:latin typeface="Palatino Linotype" pitchFamily="18" charset="0"/>
              </a:rPr>
              <a:t> is the sample’s length and </a:t>
            </a:r>
            <a:r>
              <a:rPr lang="el-GR" sz="2400">
                <a:latin typeface="Palatino Linotype" pitchFamily="18" charset="0"/>
              </a:rPr>
              <a:t>Δ</a:t>
            </a:r>
            <a:r>
              <a:rPr lang="en-US" sz="2400" i="1">
                <a:latin typeface="Palatino Linotype" pitchFamily="18" charset="0"/>
              </a:rPr>
              <a:t>t</a:t>
            </a:r>
            <a:r>
              <a:rPr lang="en-US" sz="2400">
                <a:latin typeface="Palatino Linotype" pitchFamily="18" charset="0"/>
              </a:rPr>
              <a:t> is the time delay between the echoes. Finally, the elastic constant </a:t>
            </a:r>
            <a:r>
              <a:rPr lang="en-US" sz="2400" i="1">
                <a:latin typeface="Palatino Linotype" pitchFamily="18" charset="0"/>
              </a:rPr>
              <a:t>C</a:t>
            </a:r>
            <a:r>
              <a:rPr lang="en-US" sz="1400" i="1">
                <a:latin typeface="Palatino Linotype" pitchFamily="18" charset="0"/>
              </a:rPr>
              <a:t>33</a:t>
            </a:r>
            <a:r>
              <a:rPr lang="en-US" sz="2400">
                <a:latin typeface="Palatino Linotype" pitchFamily="18" charset="0"/>
              </a:rPr>
              <a:t> is calculated using equation 2 where </a:t>
            </a:r>
            <a:r>
              <a:rPr lang="el-GR" sz="2400" i="1">
                <a:latin typeface="Palatino Linotype" pitchFamily="18" charset="0"/>
              </a:rPr>
              <a:t>ρ</a:t>
            </a:r>
            <a:r>
              <a:rPr lang="en-US" sz="2400" i="1">
                <a:latin typeface="Palatino Linotype" pitchFamily="18" charset="0"/>
              </a:rPr>
              <a:t> </a:t>
            </a:r>
            <a:r>
              <a:rPr lang="en-US" sz="2400">
                <a:latin typeface="Palatino Linotype" pitchFamily="18" charset="0"/>
              </a:rPr>
              <a:t>is the density of the sample.</a:t>
            </a:r>
          </a:p>
        </p:txBody>
      </p:sp>
      <p:pic>
        <p:nvPicPr>
          <p:cNvPr id="13331" name="Picture 63" descr="oscilloscope trace2"/>
          <p:cNvPicPr>
            <a:picLocks noChangeAspect="1" noChangeArrowheads="1"/>
          </p:cNvPicPr>
          <p:nvPr/>
        </p:nvPicPr>
        <p:blipFill>
          <a:blip r:embed="rId5"/>
          <a:srcRect/>
          <a:stretch>
            <a:fillRect/>
          </a:stretch>
        </p:blipFill>
        <p:spPr bwMode="auto">
          <a:xfrm>
            <a:off x="12565063" y="15716250"/>
            <a:ext cx="5113337" cy="2584450"/>
          </a:xfrm>
          <a:prstGeom prst="rect">
            <a:avLst/>
          </a:prstGeom>
          <a:noFill/>
          <a:ln w="9525">
            <a:noFill/>
            <a:miter lim="800000"/>
            <a:headEnd/>
            <a:tailEnd/>
          </a:ln>
        </p:spPr>
      </p:pic>
      <p:sp>
        <p:nvSpPr>
          <p:cNvPr id="13332" name="Rectangle 64"/>
          <p:cNvSpPr>
            <a:spLocks noChangeArrowheads="1"/>
          </p:cNvSpPr>
          <p:nvPr/>
        </p:nvSpPr>
        <p:spPr bwMode="auto">
          <a:xfrm>
            <a:off x="17678400" y="15716250"/>
            <a:ext cx="3708400" cy="3097213"/>
          </a:xfrm>
          <a:prstGeom prst="rect">
            <a:avLst/>
          </a:prstGeom>
          <a:solidFill>
            <a:srgbClr val="CCECFF"/>
          </a:solidFill>
          <a:ln w="38100">
            <a:solidFill>
              <a:schemeClr val="tx1"/>
            </a:solidFill>
            <a:miter lim="800000"/>
            <a:headEnd/>
            <a:tailEnd/>
          </a:ln>
        </p:spPr>
        <p:txBody>
          <a:bodyPr/>
          <a:lstStyle/>
          <a:p>
            <a:pPr defTabSz="2952750"/>
            <a:endParaRPr lang="en-US" sz="2400" i="1">
              <a:latin typeface="Palatino Linotype" pitchFamily="18" charset="0"/>
            </a:endParaRPr>
          </a:p>
          <a:p>
            <a:pPr defTabSz="2952750"/>
            <a:r>
              <a:rPr lang="en-US" sz="2400">
                <a:latin typeface="Arial Unicode MS" pitchFamily="34" charset="-128"/>
              </a:rPr>
              <a:t>   </a:t>
            </a:r>
            <a:r>
              <a:rPr lang="en-US" sz="2800" b="1">
                <a:latin typeface="Arial Unicode MS" pitchFamily="34" charset="-128"/>
              </a:rPr>
              <a:t>v = 2x / </a:t>
            </a:r>
            <a:r>
              <a:rPr lang="el-GR" sz="2800" b="1">
                <a:latin typeface="Arial Unicode MS" pitchFamily="34" charset="-128"/>
              </a:rPr>
              <a:t>Δ</a:t>
            </a:r>
            <a:r>
              <a:rPr lang="en-US" sz="2800" b="1">
                <a:latin typeface="Arial Unicode MS" pitchFamily="34" charset="-128"/>
              </a:rPr>
              <a:t>t      (Eq.1)    </a:t>
            </a:r>
            <a:endParaRPr lang="en-US" sz="2800" b="1" i="1">
              <a:latin typeface="Arial Unicode MS" pitchFamily="34" charset="-128"/>
            </a:endParaRPr>
          </a:p>
          <a:p>
            <a:pPr defTabSz="2952750"/>
            <a:endParaRPr lang="en-US" sz="2800" b="1">
              <a:latin typeface="Arial Unicode MS" pitchFamily="34" charset="-128"/>
            </a:endParaRPr>
          </a:p>
          <a:p>
            <a:pPr defTabSz="2952750"/>
            <a:r>
              <a:rPr lang="en-US" sz="2400" b="1">
                <a:latin typeface="Arial Unicode MS" pitchFamily="34" charset="-128"/>
              </a:rPr>
              <a:t>          </a:t>
            </a:r>
          </a:p>
          <a:p>
            <a:pPr defTabSz="2952750"/>
            <a:endParaRPr lang="en-US" sz="2400" b="1">
              <a:latin typeface="Arial Unicode MS" pitchFamily="34" charset="-128"/>
            </a:endParaRPr>
          </a:p>
          <a:p>
            <a:pPr defTabSz="2952750"/>
            <a:r>
              <a:rPr lang="en-US" sz="2400" b="1">
                <a:latin typeface="Arial Unicode MS" pitchFamily="34" charset="-128"/>
              </a:rPr>
              <a:t>  </a:t>
            </a:r>
            <a:r>
              <a:rPr lang="en-US" sz="2800" b="1">
                <a:latin typeface="Arial Unicode MS" pitchFamily="34" charset="-128"/>
              </a:rPr>
              <a:t>C</a:t>
            </a:r>
            <a:r>
              <a:rPr lang="en-US" sz="1800" b="1">
                <a:latin typeface="Arial Unicode MS" pitchFamily="34" charset="-128"/>
              </a:rPr>
              <a:t>33 </a:t>
            </a:r>
            <a:r>
              <a:rPr lang="en-US" sz="2800" b="1">
                <a:latin typeface="Arial Unicode MS" pitchFamily="34" charset="-128"/>
              </a:rPr>
              <a:t>= </a:t>
            </a:r>
            <a:r>
              <a:rPr lang="el-GR" sz="2800" b="1">
                <a:latin typeface="Arial Unicode MS" pitchFamily="34" charset="-128"/>
              </a:rPr>
              <a:t>ρ</a:t>
            </a:r>
            <a:r>
              <a:rPr lang="en-US" sz="2800" b="1">
                <a:latin typeface="Arial Unicode MS" pitchFamily="34" charset="-128"/>
              </a:rPr>
              <a:t>v²</a:t>
            </a:r>
            <a:r>
              <a:rPr lang="en-US" sz="2400" b="1">
                <a:latin typeface="Arial Unicode MS" pitchFamily="34" charset="-128"/>
              </a:rPr>
              <a:t>          </a:t>
            </a:r>
            <a:r>
              <a:rPr lang="en-US" sz="2800" b="1">
                <a:latin typeface="Arial Unicode MS" pitchFamily="34" charset="-128"/>
              </a:rPr>
              <a:t>(Eq.2) </a:t>
            </a:r>
            <a:endParaRPr lang="en-US" sz="2800" b="1" i="1">
              <a:latin typeface="Arial Unicode MS" pitchFamily="34" charset="-128"/>
            </a:endParaRPr>
          </a:p>
          <a:p>
            <a:pPr defTabSz="2952750">
              <a:spcBef>
                <a:spcPct val="50000"/>
              </a:spcBef>
            </a:pPr>
            <a:endParaRPr lang="el-GR" sz="2800">
              <a:latin typeface="Arial Unicode MS" pitchFamily="34" charset="-128"/>
            </a:endParaRPr>
          </a:p>
        </p:txBody>
      </p:sp>
      <p:sp>
        <p:nvSpPr>
          <p:cNvPr id="13333" name="Text Box 65"/>
          <p:cNvSpPr txBox="1">
            <a:spLocks noChangeArrowheads="1"/>
          </p:cNvSpPr>
          <p:nvPr/>
        </p:nvSpPr>
        <p:spPr bwMode="auto">
          <a:xfrm>
            <a:off x="0" y="18811875"/>
            <a:ext cx="21386800" cy="679450"/>
          </a:xfrm>
          <a:prstGeom prst="rect">
            <a:avLst/>
          </a:prstGeom>
          <a:solidFill>
            <a:schemeClr val="accent2"/>
          </a:solidFill>
          <a:ln w="38100">
            <a:solidFill>
              <a:schemeClr val="tx1"/>
            </a:solidFill>
            <a:miter lim="800000"/>
            <a:headEnd/>
            <a:tailEnd/>
          </a:ln>
        </p:spPr>
        <p:txBody>
          <a:bodyPr>
            <a:spAutoFit/>
          </a:bodyPr>
          <a:lstStyle/>
          <a:p>
            <a:r>
              <a:rPr lang="en-US" sz="3600" b="1" i="1">
                <a:latin typeface="Harrington" pitchFamily="82" charset="0"/>
              </a:rPr>
              <a:t>4. </a:t>
            </a:r>
            <a:r>
              <a:rPr lang="en-US" sz="3600" b="1" i="1" u="sng">
                <a:latin typeface="Harrington" pitchFamily="82" charset="0"/>
              </a:rPr>
              <a:t>Analysis &amp; Results</a:t>
            </a:r>
            <a:endParaRPr lang="el-GR" sz="3600" b="1" i="1" u="sng">
              <a:latin typeface="Harrington" pitchFamily="82" charset="0"/>
            </a:endParaRPr>
          </a:p>
        </p:txBody>
      </p:sp>
      <p:sp>
        <p:nvSpPr>
          <p:cNvPr id="13334" name="Text Box 69"/>
          <p:cNvSpPr txBox="1">
            <a:spLocks noChangeArrowheads="1"/>
          </p:cNvSpPr>
          <p:nvPr/>
        </p:nvSpPr>
        <p:spPr bwMode="auto">
          <a:xfrm>
            <a:off x="0" y="23780750"/>
            <a:ext cx="6372225" cy="4176713"/>
          </a:xfrm>
          <a:prstGeom prst="rect">
            <a:avLst/>
          </a:prstGeom>
          <a:solidFill>
            <a:srgbClr val="CCECFF"/>
          </a:solidFill>
          <a:ln w="38100">
            <a:solidFill>
              <a:schemeClr val="tx1"/>
            </a:solidFill>
            <a:miter lim="800000"/>
            <a:headEnd/>
            <a:tailEnd/>
          </a:ln>
        </p:spPr>
        <p:txBody>
          <a:bodyPr/>
          <a:lstStyle/>
          <a:p>
            <a:pPr defTabSz="2952750">
              <a:lnSpc>
                <a:spcPct val="110000"/>
              </a:lnSpc>
            </a:pPr>
            <a:r>
              <a:rPr lang="en-US" sz="2400">
                <a:latin typeface="Palatino Linotype" pitchFamily="18" charset="0"/>
              </a:rPr>
              <a:t>A dramatic change in the ultrasonic velocity and consequently C</a:t>
            </a:r>
            <a:r>
              <a:rPr lang="en-US" sz="1400">
                <a:latin typeface="Palatino Linotype" pitchFamily="18" charset="0"/>
              </a:rPr>
              <a:t>33</a:t>
            </a:r>
            <a:r>
              <a:rPr lang="en-US" sz="2400">
                <a:latin typeface="Palatino Linotype" pitchFamily="18" charset="0"/>
              </a:rPr>
              <a:t> indicates  a phase  change of the crystal. </a:t>
            </a:r>
          </a:p>
          <a:p>
            <a:pPr marL="371475" lvl="1" indent="85725" defTabSz="2952750">
              <a:lnSpc>
                <a:spcPct val="110000"/>
              </a:lnSpc>
              <a:buFontTx/>
              <a:buChar char="•"/>
            </a:pPr>
            <a:r>
              <a:rPr lang="en-US" sz="2400">
                <a:latin typeface="Palatino Linotype" pitchFamily="18" charset="0"/>
              </a:rPr>
              <a:t>In Fig.3 a phase transition occurs at 139K when no field is applied, and shifts to 136K when the field is increased to 0.5T. </a:t>
            </a:r>
          </a:p>
          <a:p>
            <a:pPr marL="371475" lvl="1" indent="85725" defTabSz="2952750">
              <a:lnSpc>
                <a:spcPct val="110000"/>
              </a:lnSpc>
              <a:buFontTx/>
              <a:buChar char="•"/>
            </a:pPr>
            <a:r>
              <a:rPr lang="en-US" sz="2400">
                <a:latin typeface="Palatino Linotype" pitchFamily="18" charset="0"/>
              </a:rPr>
              <a:t>This characteristic temperature is known as the Neel temperature, below which a paramagnetic to ferromagnetic phase transition occurs. </a:t>
            </a:r>
          </a:p>
          <a:p>
            <a:pPr defTabSz="2952750">
              <a:lnSpc>
                <a:spcPct val="110000"/>
              </a:lnSpc>
            </a:pPr>
            <a:endParaRPr lang="el-GR" sz="2400">
              <a:latin typeface="Palatino Linotype" pitchFamily="18" charset="0"/>
            </a:endParaRPr>
          </a:p>
        </p:txBody>
      </p:sp>
      <p:pic>
        <p:nvPicPr>
          <p:cNvPr id="13335" name="Picture 79"/>
          <p:cNvPicPr>
            <a:picLocks noChangeAspect="1" noChangeArrowheads="1"/>
          </p:cNvPicPr>
          <p:nvPr/>
        </p:nvPicPr>
        <p:blipFill>
          <a:blip r:embed="rId6"/>
          <a:srcRect/>
          <a:stretch>
            <a:fillRect/>
          </a:stretch>
        </p:blipFill>
        <p:spPr bwMode="auto">
          <a:xfrm>
            <a:off x="12422188" y="19461163"/>
            <a:ext cx="4175125" cy="3998912"/>
          </a:xfrm>
          <a:prstGeom prst="rect">
            <a:avLst/>
          </a:prstGeom>
          <a:noFill/>
          <a:ln w="9525">
            <a:noFill/>
            <a:miter lim="800000"/>
            <a:headEnd/>
            <a:tailEnd/>
          </a:ln>
        </p:spPr>
      </p:pic>
      <p:pic>
        <p:nvPicPr>
          <p:cNvPr id="13336" name="Picture 80"/>
          <p:cNvPicPr>
            <a:picLocks noChangeAspect="1" noChangeArrowheads="1"/>
          </p:cNvPicPr>
          <p:nvPr/>
        </p:nvPicPr>
        <p:blipFill>
          <a:blip r:embed="rId7"/>
          <a:srcRect/>
          <a:stretch>
            <a:fillRect/>
          </a:stretch>
        </p:blipFill>
        <p:spPr bwMode="auto">
          <a:xfrm>
            <a:off x="12422188" y="23420388"/>
            <a:ext cx="4175125" cy="3744912"/>
          </a:xfrm>
          <a:prstGeom prst="rect">
            <a:avLst/>
          </a:prstGeom>
          <a:noFill/>
          <a:ln w="9525">
            <a:noFill/>
            <a:miter lim="800000"/>
            <a:headEnd/>
            <a:tailEnd/>
          </a:ln>
        </p:spPr>
      </p:pic>
      <p:sp>
        <p:nvSpPr>
          <p:cNvPr id="13337" name="Text Box 81"/>
          <p:cNvSpPr txBox="1">
            <a:spLocks noChangeArrowheads="1"/>
          </p:cNvSpPr>
          <p:nvPr/>
        </p:nvSpPr>
        <p:spPr bwMode="auto">
          <a:xfrm>
            <a:off x="16597313" y="19461163"/>
            <a:ext cx="4789487" cy="9359900"/>
          </a:xfrm>
          <a:prstGeom prst="rect">
            <a:avLst/>
          </a:prstGeom>
          <a:solidFill>
            <a:srgbClr val="CCECFF"/>
          </a:solidFill>
          <a:ln w="38100">
            <a:solidFill>
              <a:schemeClr val="tx1"/>
            </a:solidFill>
            <a:miter lim="800000"/>
            <a:headEnd/>
            <a:tailEnd/>
          </a:ln>
        </p:spPr>
        <p:txBody>
          <a:bodyPr/>
          <a:lstStyle/>
          <a:p>
            <a:pPr marL="179388" lvl="1" defTabSz="2952750">
              <a:lnSpc>
                <a:spcPct val="110000"/>
              </a:lnSpc>
              <a:buFontTx/>
              <a:buChar char="•"/>
            </a:pPr>
            <a:r>
              <a:rPr lang="en-US" sz="2400">
                <a:latin typeface="Palatino Linotype" pitchFamily="18" charset="0"/>
              </a:rPr>
              <a:t>Fig.5 demonstrates two image plots of C</a:t>
            </a:r>
            <a:r>
              <a:rPr lang="en-US" sz="1400">
                <a:latin typeface="Palatino Linotype" pitchFamily="18" charset="0"/>
              </a:rPr>
              <a:t>33</a:t>
            </a:r>
            <a:r>
              <a:rPr lang="en-US" sz="2400">
                <a:latin typeface="Palatino Linotype" pitchFamily="18" charset="0"/>
              </a:rPr>
              <a:t> against applied field and temperature.</a:t>
            </a:r>
          </a:p>
          <a:p>
            <a:pPr marL="179388" lvl="1" defTabSz="2952750">
              <a:lnSpc>
                <a:spcPct val="110000"/>
              </a:lnSpc>
              <a:buFontTx/>
              <a:buChar char="•"/>
            </a:pPr>
            <a:r>
              <a:rPr lang="en-US" sz="2400">
                <a:latin typeface="Palatino Linotype" pitchFamily="18" charset="0"/>
              </a:rPr>
              <a:t>Initially individual plots of C</a:t>
            </a:r>
            <a:r>
              <a:rPr lang="en-US" sz="1400">
                <a:latin typeface="Palatino Linotype" pitchFamily="18" charset="0"/>
              </a:rPr>
              <a:t>33</a:t>
            </a:r>
            <a:r>
              <a:rPr lang="en-US" sz="2400">
                <a:latin typeface="Palatino Linotype" pitchFamily="18" charset="0"/>
              </a:rPr>
              <a:t> against applied field were created for a range of temperatures. On these plots the fan to ferromagnetic transition was identified at a critical field. This critical field together with the corresponding temperature and C</a:t>
            </a:r>
            <a:r>
              <a:rPr lang="en-US" sz="1400">
                <a:latin typeface="Palatino Linotype" pitchFamily="18" charset="0"/>
              </a:rPr>
              <a:t>33 </a:t>
            </a:r>
            <a:r>
              <a:rPr lang="en-US" sz="2400">
                <a:latin typeface="Palatino Linotype" pitchFamily="18" charset="0"/>
              </a:rPr>
              <a:t>were recorded and were then used to plot Fig.5 (A). </a:t>
            </a:r>
          </a:p>
          <a:p>
            <a:pPr marL="179388" lvl="1" defTabSz="2952750">
              <a:lnSpc>
                <a:spcPct val="110000"/>
              </a:lnSpc>
              <a:buFontTx/>
              <a:buChar char="•"/>
            </a:pPr>
            <a:r>
              <a:rPr lang="en-US" sz="2400">
                <a:latin typeface="Palatino Linotype" pitchFamily="18" charset="0"/>
              </a:rPr>
              <a:t>However, Fig.5 (B) was formed after taking the derivatives of these plots and distinguishing where the transition from distorted helix to fan phase also occurred which was not as obvious on the earlier plots. Hence, both transitions are clearly displayed here.</a:t>
            </a:r>
          </a:p>
          <a:p>
            <a:pPr marL="179388" lvl="1" defTabSz="2952750">
              <a:lnSpc>
                <a:spcPct val="110000"/>
              </a:lnSpc>
            </a:pPr>
            <a:endParaRPr lang="en-US" sz="2400">
              <a:latin typeface="Palatino Linotype" pitchFamily="18" charset="0"/>
            </a:endParaRPr>
          </a:p>
        </p:txBody>
      </p:sp>
      <p:sp>
        <p:nvSpPr>
          <p:cNvPr id="13338" name="Text Box 82"/>
          <p:cNvSpPr txBox="1">
            <a:spLocks noChangeArrowheads="1"/>
          </p:cNvSpPr>
          <p:nvPr/>
        </p:nvSpPr>
        <p:spPr bwMode="auto">
          <a:xfrm>
            <a:off x="12422188" y="27165300"/>
            <a:ext cx="4175125" cy="1655763"/>
          </a:xfrm>
          <a:prstGeom prst="rect">
            <a:avLst/>
          </a:prstGeom>
          <a:solidFill>
            <a:srgbClr val="993366"/>
          </a:solidFill>
          <a:ln w="38100">
            <a:solidFill>
              <a:schemeClr val="tx1"/>
            </a:solidFill>
            <a:miter lim="800000"/>
            <a:headEnd/>
            <a:tailEnd/>
          </a:ln>
        </p:spPr>
        <p:txBody>
          <a:bodyPr/>
          <a:lstStyle/>
          <a:p>
            <a:pPr>
              <a:lnSpc>
                <a:spcPct val="110000"/>
              </a:lnSpc>
            </a:pPr>
            <a:r>
              <a:rPr lang="en-US" sz="2400">
                <a:latin typeface="Palatino Linotype" pitchFamily="18" charset="0"/>
              </a:rPr>
              <a:t>Fig.5: Image Plots of C</a:t>
            </a:r>
            <a:r>
              <a:rPr lang="en-US" sz="1400">
                <a:latin typeface="Palatino Linotype" pitchFamily="18" charset="0"/>
              </a:rPr>
              <a:t>33</a:t>
            </a:r>
            <a:r>
              <a:rPr lang="en-US" sz="2400">
                <a:latin typeface="Palatino Linotype" pitchFamily="18" charset="0"/>
              </a:rPr>
              <a:t> against applied field and temperature. </a:t>
            </a:r>
            <a:r>
              <a:rPr lang="en-US" sz="2400" i="1">
                <a:latin typeface="Palatino Linotype" pitchFamily="18" charset="0"/>
              </a:rPr>
              <a:t>(C</a:t>
            </a:r>
            <a:r>
              <a:rPr lang="en-US" sz="1400" i="1">
                <a:latin typeface="Palatino Linotype" pitchFamily="18" charset="0"/>
              </a:rPr>
              <a:t>33  </a:t>
            </a:r>
            <a:r>
              <a:rPr lang="en-US" sz="2400" i="1">
                <a:latin typeface="Palatino Linotype" pitchFamily="18" charset="0"/>
              </a:rPr>
              <a:t>is displayed by the colour on each plot.) </a:t>
            </a:r>
            <a:endParaRPr lang="el-GR" sz="2400" i="1">
              <a:latin typeface="Palatino Linotype" pitchFamily="18" charset="0"/>
            </a:endParaRPr>
          </a:p>
        </p:txBody>
      </p:sp>
      <p:sp>
        <p:nvSpPr>
          <p:cNvPr id="13339" name="Text Box 83"/>
          <p:cNvSpPr txBox="1">
            <a:spLocks noChangeArrowheads="1"/>
          </p:cNvSpPr>
          <p:nvPr/>
        </p:nvSpPr>
        <p:spPr bwMode="auto">
          <a:xfrm>
            <a:off x="0" y="28543250"/>
            <a:ext cx="12422188" cy="1736725"/>
          </a:xfrm>
          <a:prstGeom prst="rect">
            <a:avLst/>
          </a:prstGeom>
          <a:solidFill>
            <a:srgbClr val="CCECFF"/>
          </a:solidFill>
          <a:ln w="38100">
            <a:solidFill>
              <a:schemeClr val="tx1"/>
            </a:solidFill>
            <a:miter lim="800000"/>
            <a:headEnd/>
            <a:tailEnd/>
          </a:ln>
        </p:spPr>
        <p:txBody>
          <a:bodyPr>
            <a:spAutoFit/>
          </a:bodyPr>
          <a:lstStyle/>
          <a:p>
            <a:pPr>
              <a:lnSpc>
                <a:spcPct val="110000"/>
              </a:lnSpc>
            </a:pPr>
            <a:r>
              <a:rPr lang="en-US" sz="2400">
                <a:latin typeface="Palatino Linotype" pitchFamily="18" charset="0"/>
              </a:rPr>
              <a:t>Automation of the experiment has been achieved. This allows it to be carried out much faster and more accurately than previous experiments. This method can be used to examine the magnetic properties of other samples which may be of need to future work such as development of new magnetoelastic devices.</a:t>
            </a:r>
            <a:r>
              <a:rPr lang="el-GR" sz="2400">
                <a:latin typeface="Palatino Linotype" pitchFamily="18" charset="0"/>
              </a:rPr>
              <a:t> </a:t>
            </a:r>
          </a:p>
        </p:txBody>
      </p:sp>
      <p:pic>
        <p:nvPicPr>
          <p:cNvPr id="13340" name="Picture 84" descr="Graph1"/>
          <p:cNvPicPr>
            <a:picLocks noChangeAspect="1" noChangeArrowheads="1"/>
          </p:cNvPicPr>
          <p:nvPr/>
        </p:nvPicPr>
        <p:blipFill>
          <a:blip r:embed="rId8"/>
          <a:srcRect/>
          <a:stretch>
            <a:fillRect/>
          </a:stretch>
        </p:blipFill>
        <p:spPr bwMode="auto">
          <a:xfrm>
            <a:off x="0" y="19461163"/>
            <a:ext cx="6372225" cy="3024187"/>
          </a:xfrm>
          <a:prstGeom prst="rect">
            <a:avLst/>
          </a:prstGeom>
          <a:noFill/>
          <a:ln w="9525">
            <a:noFill/>
            <a:miter lim="800000"/>
            <a:headEnd/>
            <a:tailEnd/>
          </a:ln>
        </p:spPr>
      </p:pic>
      <p:pic>
        <p:nvPicPr>
          <p:cNvPr id="13341" name="Picture 85" descr="Graph1 changed"/>
          <p:cNvPicPr>
            <a:picLocks noChangeAspect="1" noChangeArrowheads="1"/>
          </p:cNvPicPr>
          <p:nvPr/>
        </p:nvPicPr>
        <p:blipFill>
          <a:blip r:embed="rId9"/>
          <a:srcRect/>
          <a:stretch>
            <a:fillRect/>
          </a:stretch>
        </p:blipFill>
        <p:spPr bwMode="auto">
          <a:xfrm>
            <a:off x="6372225" y="19461163"/>
            <a:ext cx="6049963" cy="3024187"/>
          </a:xfrm>
          <a:prstGeom prst="rect">
            <a:avLst/>
          </a:prstGeom>
          <a:noFill/>
          <a:ln w="9525">
            <a:noFill/>
            <a:miter lim="800000"/>
            <a:headEnd/>
            <a:tailEnd/>
          </a:ln>
        </p:spPr>
      </p:pic>
      <p:sp>
        <p:nvSpPr>
          <p:cNvPr id="13342" name="Text Box 88"/>
          <p:cNvSpPr txBox="1">
            <a:spLocks noChangeArrowheads="1"/>
          </p:cNvSpPr>
          <p:nvPr/>
        </p:nvSpPr>
        <p:spPr bwMode="auto">
          <a:xfrm>
            <a:off x="0" y="27957463"/>
            <a:ext cx="12422188" cy="649287"/>
          </a:xfrm>
          <a:prstGeom prst="rect">
            <a:avLst/>
          </a:prstGeom>
          <a:solidFill>
            <a:schemeClr val="accent2"/>
          </a:solidFill>
          <a:ln w="38100">
            <a:solidFill>
              <a:schemeClr val="tx1"/>
            </a:solidFill>
            <a:miter lim="800000"/>
            <a:headEnd/>
            <a:tailEnd/>
          </a:ln>
        </p:spPr>
        <p:txBody>
          <a:bodyPr/>
          <a:lstStyle/>
          <a:p>
            <a:pPr marL="342900" indent="-342900"/>
            <a:r>
              <a:rPr lang="en-US" sz="3600" b="1" i="1">
                <a:latin typeface="Harrington" pitchFamily="82" charset="0"/>
              </a:rPr>
              <a:t>5. </a:t>
            </a:r>
            <a:r>
              <a:rPr lang="en-US" sz="3600" b="1" i="1" u="sng">
                <a:latin typeface="Harrington" pitchFamily="82" charset="0"/>
              </a:rPr>
              <a:t>Conclusion</a:t>
            </a:r>
            <a:endParaRPr lang="el-GR" sz="3600" b="1" i="1" u="sng">
              <a:latin typeface="Harrington" pitchFamily="82" charset="0"/>
            </a:endParaRPr>
          </a:p>
        </p:txBody>
      </p:sp>
      <p:sp>
        <p:nvSpPr>
          <p:cNvPr id="13343" name="Rectangle 89"/>
          <p:cNvSpPr>
            <a:spLocks noChangeArrowheads="1"/>
          </p:cNvSpPr>
          <p:nvPr/>
        </p:nvSpPr>
        <p:spPr bwMode="auto">
          <a:xfrm>
            <a:off x="12422188" y="28821063"/>
            <a:ext cx="5616575" cy="1458912"/>
          </a:xfrm>
          <a:prstGeom prst="rect">
            <a:avLst/>
          </a:prstGeom>
          <a:solidFill>
            <a:srgbClr val="CCECFF"/>
          </a:solidFill>
          <a:ln w="9525">
            <a:solidFill>
              <a:schemeClr val="tx1"/>
            </a:solidFill>
            <a:miter lim="800000"/>
            <a:headEnd/>
            <a:tailEnd/>
          </a:ln>
        </p:spPr>
        <p:txBody>
          <a:bodyPr/>
          <a:lstStyle/>
          <a:p>
            <a:pPr defTabSz="2952750"/>
            <a:r>
              <a:rPr lang="en-US" sz="2400" b="1" u="sng">
                <a:latin typeface="Harrington" pitchFamily="82" charset="0"/>
              </a:rPr>
              <a:t>References:</a:t>
            </a:r>
            <a:r>
              <a:rPr lang="en-US" sz="2400" b="1">
                <a:latin typeface="Harrington" pitchFamily="82" charset="0"/>
              </a:rPr>
              <a:t>  </a:t>
            </a:r>
          </a:p>
          <a:p>
            <a:pPr defTabSz="2952750"/>
            <a:r>
              <a:rPr lang="en-US" sz="2000">
                <a:latin typeface="Palatino Linotype" pitchFamily="18" charset="0"/>
              </a:rPr>
              <a:t>[1]  R.J. Melville et al., </a:t>
            </a:r>
            <a:r>
              <a:rPr lang="en-US" sz="2000" i="1">
                <a:latin typeface="Palatino Linotype" pitchFamily="18" charset="0"/>
              </a:rPr>
              <a:t>Helimagnetism and field-induced phases in random Gd</a:t>
            </a:r>
            <a:r>
              <a:rPr lang="en-US" sz="1000" i="1">
                <a:latin typeface="Palatino Linotype" pitchFamily="18" charset="0"/>
              </a:rPr>
              <a:t>64</a:t>
            </a:r>
            <a:r>
              <a:rPr lang="en-US" sz="2000" i="1">
                <a:latin typeface="Palatino Linotype" pitchFamily="18" charset="0"/>
              </a:rPr>
              <a:t>Sc</a:t>
            </a:r>
            <a:r>
              <a:rPr lang="en-US" sz="1000" i="1">
                <a:latin typeface="Palatino Linotype" pitchFamily="18" charset="0"/>
              </a:rPr>
              <a:t>36</a:t>
            </a:r>
            <a:r>
              <a:rPr lang="en-US" sz="2000" i="1">
                <a:latin typeface="Palatino Linotype" pitchFamily="18" charset="0"/>
              </a:rPr>
              <a:t> single crystals,   </a:t>
            </a:r>
            <a:r>
              <a:rPr lang="en-US" sz="2000">
                <a:latin typeface="Palatino Linotype" pitchFamily="18" charset="0"/>
              </a:rPr>
              <a:t>J. Phys.: Condens. Matter </a:t>
            </a:r>
            <a:r>
              <a:rPr lang="en-US" sz="2000" b="1">
                <a:latin typeface="Palatino Linotype" pitchFamily="18" charset="0"/>
              </a:rPr>
              <a:t>11</a:t>
            </a:r>
            <a:r>
              <a:rPr lang="en-US" sz="2000">
                <a:latin typeface="Palatino Linotype" pitchFamily="18" charset="0"/>
              </a:rPr>
              <a:t>,  7115–7124 (1999).</a:t>
            </a:r>
          </a:p>
          <a:p>
            <a:pPr defTabSz="2952750"/>
            <a:endParaRPr lang="el-GR" sz="2000">
              <a:latin typeface="Palatino Linotype" pitchFamily="18" charset="0"/>
            </a:endParaRPr>
          </a:p>
        </p:txBody>
      </p:sp>
      <p:sp>
        <p:nvSpPr>
          <p:cNvPr id="2138" name="Text Box 90"/>
          <p:cNvSpPr txBox="1">
            <a:spLocks noChangeArrowheads="1"/>
          </p:cNvSpPr>
          <p:nvPr/>
        </p:nvSpPr>
        <p:spPr bwMode="auto">
          <a:xfrm>
            <a:off x="18038763" y="28821063"/>
            <a:ext cx="3348037" cy="1458912"/>
          </a:xfrm>
          <a:prstGeom prst="rect">
            <a:avLst/>
          </a:prstGeom>
          <a:solidFill>
            <a:srgbClr val="CCECFF"/>
          </a:solidFill>
          <a:ln w="9525">
            <a:solidFill>
              <a:schemeClr val="tx1"/>
            </a:solidFill>
            <a:miter lim="800000"/>
            <a:headEnd/>
            <a:tailEnd/>
          </a:ln>
          <a:effectLst/>
        </p:spPr>
        <p:txBody>
          <a:bodyPr/>
          <a:lstStyle/>
          <a:p>
            <a:pPr marL="342900" indent="-342900" defTabSz="2952750">
              <a:defRPr/>
            </a:pPr>
            <a:r>
              <a:rPr lang="en-US" sz="2400" b="1" u="sng" dirty="0">
                <a:latin typeface="Harrington" pitchFamily="82" charset="0"/>
              </a:rPr>
              <a:t>Email</a:t>
            </a:r>
            <a:r>
              <a:rPr lang="en-US" sz="2400" dirty="0">
                <a:latin typeface="Harrington" pitchFamily="82" charset="0"/>
              </a:rPr>
              <a:t>:</a:t>
            </a:r>
          </a:p>
          <a:p>
            <a:pPr marL="342900" indent="-342900" algn="ctr" defTabSz="2952750">
              <a:defRPr/>
            </a:pPr>
            <a:endParaRPr lang="en-US" sz="1800" dirty="0">
              <a:latin typeface="Palatino Linotype" pitchFamily="18" charset="0"/>
            </a:endParaRPr>
          </a:p>
          <a:p>
            <a:pPr marL="342900" indent="-342900" algn="ctr" defTabSz="2952750">
              <a:defRPr/>
            </a:pPr>
            <a:r>
              <a:rPr lang="en-US" sz="2000" i="1">
                <a:effectLst>
                  <a:outerShdw blurRad="38100" dist="38100" dir="2700000" algn="tl">
                    <a:srgbClr val="FFFFFF"/>
                  </a:outerShdw>
                </a:effectLst>
                <a:latin typeface="Palatino Linotype" pitchFamily="18" charset="0"/>
              </a:rPr>
              <a:t>D.Cleanthous@warwick.ac.uk</a:t>
            </a:r>
            <a:endParaRPr lang="el-GR" sz="2000" i="1" dirty="0">
              <a:effectLst>
                <a:outerShdw blurRad="38100" dist="38100" dir="2700000" algn="tl">
                  <a:srgbClr val="FFFFFF"/>
                </a:outerShdw>
              </a:effectLst>
              <a:latin typeface="Harrington" pitchFamily="82" charset="0"/>
            </a:endParaRPr>
          </a:p>
        </p:txBody>
      </p:sp>
      <p:sp>
        <p:nvSpPr>
          <p:cNvPr id="13345" name="Line 95"/>
          <p:cNvSpPr>
            <a:spLocks noChangeShapeType="1"/>
          </p:cNvSpPr>
          <p:nvPr/>
        </p:nvSpPr>
        <p:spPr bwMode="auto">
          <a:xfrm flipH="1">
            <a:off x="0" y="27957463"/>
            <a:ext cx="12422188" cy="0"/>
          </a:xfrm>
          <a:prstGeom prst="line">
            <a:avLst/>
          </a:prstGeom>
          <a:noFill/>
          <a:ln w="76200">
            <a:solidFill>
              <a:schemeClr val="tx1"/>
            </a:solidFill>
            <a:round/>
            <a:headEnd/>
            <a:tailEnd/>
          </a:ln>
        </p:spPr>
        <p:txBody>
          <a:bodyPr/>
          <a:lstStyle/>
          <a:p>
            <a:endParaRPr lang="en-US"/>
          </a:p>
        </p:txBody>
      </p:sp>
      <p:sp>
        <p:nvSpPr>
          <p:cNvPr id="13346" name="Line 96"/>
          <p:cNvSpPr>
            <a:spLocks noChangeShapeType="1"/>
          </p:cNvSpPr>
          <p:nvPr/>
        </p:nvSpPr>
        <p:spPr bwMode="auto">
          <a:xfrm>
            <a:off x="12422188" y="27957463"/>
            <a:ext cx="0" cy="2322512"/>
          </a:xfrm>
          <a:prstGeom prst="line">
            <a:avLst/>
          </a:prstGeom>
          <a:noFill/>
          <a:ln w="76200">
            <a:solidFill>
              <a:schemeClr val="tx1"/>
            </a:solidFill>
            <a:round/>
            <a:headEnd/>
            <a:tailEnd/>
          </a:ln>
        </p:spPr>
        <p:txBody>
          <a:bodyPr/>
          <a:lstStyle/>
          <a:p>
            <a:endParaRPr lang="en-US"/>
          </a:p>
        </p:txBody>
      </p:sp>
      <p:sp>
        <p:nvSpPr>
          <p:cNvPr id="13347" name="Line 100"/>
          <p:cNvSpPr>
            <a:spLocks noChangeShapeType="1"/>
          </p:cNvSpPr>
          <p:nvPr/>
        </p:nvSpPr>
        <p:spPr bwMode="auto">
          <a:xfrm flipV="1">
            <a:off x="12565063" y="7578725"/>
            <a:ext cx="0" cy="11233150"/>
          </a:xfrm>
          <a:prstGeom prst="line">
            <a:avLst/>
          </a:prstGeom>
          <a:noFill/>
          <a:ln w="76200">
            <a:solidFill>
              <a:schemeClr val="tx1"/>
            </a:solidFill>
            <a:round/>
            <a:headEnd/>
            <a:tailEnd/>
          </a:ln>
        </p:spPr>
        <p:txBody>
          <a:bodyPr/>
          <a:lstStyle/>
          <a:p>
            <a:endParaRPr lang="en-US"/>
          </a:p>
        </p:txBody>
      </p:sp>
      <p:sp>
        <p:nvSpPr>
          <p:cNvPr id="13348" name="Line 101"/>
          <p:cNvSpPr>
            <a:spLocks noChangeShapeType="1"/>
          </p:cNvSpPr>
          <p:nvPr/>
        </p:nvSpPr>
        <p:spPr bwMode="auto">
          <a:xfrm>
            <a:off x="0" y="7578725"/>
            <a:ext cx="21386800" cy="0"/>
          </a:xfrm>
          <a:prstGeom prst="line">
            <a:avLst/>
          </a:prstGeom>
          <a:noFill/>
          <a:ln w="76200">
            <a:solidFill>
              <a:schemeClr val="tx1"/>
            </a:solidFill>
            <a:round/>
            <a:headEnd/>
            <a:tailEnd/>
          </a:ln>
        </p:spPr>
        <p:txBody>
          <a:bodyPr/>
          <a:lstStyle/>
          <a:p>
            <a:endParaRPr lang="en-US"/>
          </a:p>
        </p:txBody>
      </p:sp>
      <p:sp>
        <p:nvSpPr>
          <p:cNvPr id="13349" name="Line 102"/>
          <p:cNvSpPr>
            <a:spLocks noChangeShapeType="1"/>
          </p:cNvSpPr>
          <p:nvPr/>
        </p:nvSpPr>
        <p:spPr bwMode="auto">
          <a:xfrm>
            <a:off x="0" y="3475038"/>
            <a:ext cx="21386800" cy="0"/>
          </a:xfrm>
          <a:prstGeom prst="line">
            <a:avLst/>
          </a:prstGeom>
          <a:noFill/>
          <a:ln w="76200">
            <a:solidFill>
              <a:schemeClr val="tx1"/>
            </a:solidFill>
            <a:round/>
            <a:headEnd/>
            <a:tailEnd/>
          </a:ln>
        </p:spPr>
        <p:txBody>
          <a:bodyPr/>
          <a:lstStyle/>
          <a:p>
            <a:endParaRPr lang="en-US"/>
          </a:p>
        </p:txBody>
      </p:sp>
      <p:sp>
        <p:nvSpPr>
          <p:cNvPr id="13350" name="Line 104"/>
          <p:cNvSpPr>
            <a:spLocks noChangeShapeType="1"/>
          </p:cNvSpPr>
          <p:nvPr/>
        </p:nvSpPr>
        <p:spPr bwMode="auto">
          <a:xfrm>
            <a:off x="0" y="18811875"/>
            <a:ext cx="21386800" cy="0"/>
          </a:xfrm>
          <a:prstGeom prst="line">
            <a:avLst/>
          </a:prstGeom>
          <a:noFill/>
          <a:ln w="76200">
            <a:solidFill>
              <a:schemeClr val="tx1"/>
            </a:solidFill>
            <a:round/>
            <a:headEnd/>
            <a:tailEnd/>
          </a:ln>
        </p:spPr>
        <p:txBody>
          <a:bodyPr/>
          <a:lstStyle/>
          <a:p>
            <a:endParaRPr lang="en-US"/>
          </a:p>
        </p:txBody>
      </p:sp>
      <p:sp>
        <p:nvSpPr>
          <p:cNvPr id="13351" name="Line 105"/>
          <p:cNvSpPr>
            <a:spLocks noChangeShapeType="1"/>
          </p:cNvSpPr>
          <p:nvPr/>
        </p:nvSpPr>
        <p:spPr bwMode="auto">
          <a:xfrm flipH="1">
            <a:off x="12422188" y="28821063"/>
            <a:ext cx="8964612" cy="0"/>
          </a:xfrm>
          <a:prstGeom prst="line">
            <a:avLst/>
          </a:prstGeom>
          <a:noFill/>
          <a:ln w="76200">
            <a:solidFill>
              <a:schemeClr val="tx1"/>
            </a:solidFill>
            <a:round/>
            <a:headEnd/>
            <a:tailEnd/>
          </a:ln>
        </p:spPr>
        <p:txBody>
          <a:bodyPr/>
          <a:lstStyle/>
          <a:p>
            <a:endParaRPr lang="en-US"/>
          </a:p>
        </p:txBody>
      </p:sp>
      <p:sp>
        <p:nvSpPr>
          <p:cNvPr id="13352" name="Rectangle 147"/>
          <p:cNvSpPr>
            <a:spLocks noChangeArrowheads="1"/>
          </p:cNvSpPr>
          <p:nvPr/>
        </p:nvSpPr>
        <p:spPr bwMode="auto">
          <a:xfrm>
            <a:off x="0" y="10387013"/>
            <a:ext cx="9324975" cy="4248150"/>
          </a:xfrm>
          <a:prstGeom prst="rect">
            <a:avLst/>
          </a:prstGeom>
          <a:solidFill>
            <a:schemeClr val="bg1"/>
          </a:solidFill>
          <a:ln w="38100">
            <a:solidFill>
              <a:schemeClr val="tx1"/>
            </a:solidFill>
            <a:miter lim="800000"/>
            <a:headEnd/>
            <a:tailEnd/>
          </a:ln>
        </p:spPr>
        <p:txBody>
          <a:bodyPr wrap="none" anchor="ctr"/>
          <a:lstStyle/>
          <a:p>
            <a:endParaRPr lang="en-GB"/>
          </a:p>
        </p:txBody>
      </p:sp>
      <p:sp>
        <p:nvSpPr>
          <p:cNvPr id="13353" name="Rectangle 148"/>
          <p:cNvSpPr>
            <a:spLocks noChangeArrowheads="1"/>
          </p:cNvSpPr>
          <p:nvPr/>
        </p:nvSpPr>
        <p:spPr bwMode="auto">
          <a:xfrm>
            <a:off x="215900" y="11017250"/>
            <a:ext cx="1573213" cy="846138"/>
          </a:xfrm>
          <a:prstGeom prst="rect">
            <a:avLst/>
          </a:prstGeom>
          <a:solidFill>
            <a:schemeClr val="hlink"/>
          </a:solidFill>
          <a:ln w="9525">
            <a:solidFill>
              <a:srgbClr val="000000"/>
            </a:solidFill>
            <a:miter lim="800000"/>
            <a:headEnd/>
            <a:tailEnd/>
          </a:ln>
        </p:spPr>
        <p:txBody>
          <a:bodyPr/>
          <a:lstStyle/>
          <a:p>
            <a:endParaRPr lang="en-GB"/>
          </a:p>
        </p:txBody>
      </p:sp>
      <p:sp>
        <p:nvSpPr>
          <p:cNvPr id="13354" name="Text Box 149"/>
          <p:cNvSpPr txBox="1">
            <a:spLocks noChangeArrowheads="1"/>
          </p:cNvSpPr>
          <p:nvPr/>
        </p:nvSpPr>
        <p:spPr bwMode="auto">
          <a:xfrm>
            <a:off x="431800" y="11164888"/>
            <a:ext cx="1441450" cy="644525"/>
          </a:xfrm>
          <a:prstGeom prst="rect">
            <a:avLst/>
          </a:prstGeom>
          <a:solidFill>
            <a:srgbClr val="FFFFFF">
              <a:alpha val="0"/>
            </a:srgbClr>
          </a:solidFill>
          <a:ln w="9525">
            <a:noFill/>
            <a:miter lim="800000"/>
            <a:headEnd/>
            <a:tailEnd/>
          </a:ln>
        </p:spPr>
        <p:txBody>
          <a:bodyPr lIns="51190" tIns="25595" rIns="51190" bIns="25595"/>
          <a:lstStyle/>
          <a:p>
            <a:pPr defTabSz="512763"/>
            <a:r>
              <a:rPr lang="en-US" sz="2000">
                <a:latin typeface="Times New Roman" pitchFamily="18" charset="0"/>
              </a:rPr>
              <a:t>Digital</a:t>
            </a:r>
          </a:p>
          <a:p>
            <a:pPr defTabSz="512763"/>
            <a:r>
              <a:rPr lang="en-US" sz="2000">
                <a:latin typeface="Times New Roman" pitchFamily="18" charset="0"/>
              </a:rPr>
              <a:t>Multimeter</a:t>
            </a:r>
            <a:endParaRPr lang="el-GR" sz="2000"/>
          </a:p>
        </p:txBody>
      </p:sp>
      <p:pic>
        <p:nvPicPr>
          <p:cNvPr id="13355" name="Picture 150" descr="DSC05098"/>
          <p:cNvPicPr>
            <a:picLocks noChangeAspect="1" noChangeArrowheads="1"/>
          </p:cNvPicPr>
          <p:nvPr/>
        </p:nvPicPr>
        <p:blipFill>
          <a:blip r:embed="rId10"/>
          <a:srcRect/>
          <a:stretch>
            <a:fillRect/>
          </a:stretch>
        </p:blipFill>
        <p:spPr bwMode="auto">
          <a:xfrm>
            <a:off x="2054225" y="10963275"/>
            <a:ext cx="1685925" cy="908050"/>
          </a:xfrm>
          <a:prstGeom prst="rect">
            <a:avLst/>
          </a:prstGeom>
          <a:noFill/>
          <a:ln w="9525">
            <a:noFill/>
            <a:miter lim="800000"/>
            <a:headEnd/>
            <a:tailEnd/>
          </a:ln>
        </p:spPr>
      </p:pic>
      <p:sp>
        <p:nvSpPr>
          <p:cNvPr id="13356" name="Rectangle 151"/>
          <p:cNvSpPr>
            <a:spLocks noChangeArrowheads="1"/>
          </p:cNvSpPr>
          <p:nvPr/>
        </p:nvSpPr>
        <p:spPr bwMode="auto">
          <a:xfrm>
            <a:off x="4176713" y="10944225"/>
            <a:ext cx="2376487" cy="896938"/>
          </a:xfrm>
          <a:prstGeom prst="rect">
            <a:avLst/>
          </a:prstGeom>
          <a:solidFill>
            <a:schemeClr val="hlink"/>
          </a:solidFill>
          <a:ln w="9525">
            <a:solidFill>
              <a:srgbClr val="000000"/>
            </a:solidFill>
            <a:miter lim="800000"/>
            <a:headEnd/>
            <a:tailEnd/>
          </a:ln>
        </p:spPr>
        <p:txBody>
          <a:bodyPr/>
          <a:lstStyle/>
          <a:p>
            <a:endParaRPr lang="en-GB"/>
          </a:p>
        </p:txBody>
      </p:sp>
      <p:sp>
        <p:nvSpPr>
          <p:cNvPr id="13357" name="Text Box 152"/>
          <p:cNvSpPr txBox="1">
            <a:spLocks noChangeArrowheads="1"/>
          </p:cNvSpPr>
          <p:nvPr/>
        </p:nvSpPr>
        <p:spPr bwMode="auto">
          <a:xfrm>
            <a:off x="4465638" y="11088688"/>
            <a:ext cx="2159000" cy="936625"/>
          </a:xfrm>
          <a:prstGeom prst="rect">
            <a:avLst/>
          </a:prstGeom>
          <a:solidFill>
            <a:srgbClr val="3366FF">
              <a:alpha val="0"/>
            </a:srgbClr>
          </a:solidFill>
          <a:ln w="9525">
            <a:noFill/>
            <a:miter lim="800000"/>
            <a:headEnd/>
            <a:tailEnd/>
          </a:ln>
        </p:spPr>
        <p:txBody>
          <a:bodyPr lIns="51190" tIns="25595" rIns="51190" bIns="25595"/>
          <a:lstStyle/>
          <a:p>
            <a:pPr defTabSz="512763"/>
            <a:r>
              <a:rPr lang="en-US" sz="2000">
                <a:latin typeface="Times New Roman" pitchFamily="18" charset="0"/>
              </a:rPr>
              <a:t>Pulse Generator</a:t>
            </a:r>
          </a:p>
          <a:p>
            <a:pPr defTabSz="512763"/>
            <a:r>
              <a:rPr lang="en-US" sz="2000">
                <a:latin typeface="Times New Roman" pitchFamily="18" charset="0"/>
              </a:rPr>
              <a:t>(15MHz)</a:t>
            </a:r>
            <a:endParaRPr lang="el-GR" sz="2000"/>
          </a:p>
        </p:txBody>
      </p:sp>
      <p:pic>
        <p:nvPicPr>
          <p:cNvPr id="13358" name="Picture 153" descr="DSC05097"/>
          <p:cNvPicPr>
            <a:picLocks noChangeAspect="1" noChangeArrowheads="1"/>
          </p:cNvPicPr>
          <p:nvPr/>
        </p:nvPicPr>
        <p:blipFill>
          <a:blip r:embed="rId11"/>
          <a:srcRect/>
          <a:stretch>
            <a:fillRect/>
          </a:stretch>
        </p:blipFill>
        <p:spPr bwMode="auto">
          <a:xfrm>
            <a:off x="288925" y="12960350"/>
            <a:ext cx="1312863" cy="1082675"/>
          </a:xfrm>
          <a:prstGeom prst="rect">
            <a:avLst/>
          </a:prstGeom>
          <a:noFill/>
          <a:ln w="9525">
            <a:noFill/>
            <a:miter lim="800000"/>
            <a:headEnd/>
            <a:tailEnd/>
          </a:ln>
        </p:spPr>
      </p:pic>
      <p:sp>
        <p:nvSpPr>
          <p:cNvPr id="13359" name="Rectangle 154"/>
          <p:cNvSpPr>
            <a:spLocks noChangeArrowheads="1"/>
          </p:cNvSpPr>
          <p:nvPr/>
        </p:nvSpPr>
        <p:spPr bwMode="auto">
          <a:xfrm>
            <a:off x="8569325" y="12096750"/>
            <a:ext cx="576263" cy="1944688"/>
          </a:xfrm>
          <a:prstGeom prst="rect">
            <a:avLst/>
          </a:prstGeom>
          <a:solidFill>
            <a:srgbClr val="333399"/>
          </a:solidFill>
          <a:ln w="9525">
            <a:solidFill>
              <a:srgbClr val="000000"/>
            </a:solidFill>
            <a:miter lim="800000"/>
            <a:headEnd/>
            <a:tailEnd/>
          </a:ln>
        </p:spPr>
        <p:txBody>
          <a:bodyPr/>
          <a:lstStyle/>
          <a:p>
            <a:endParaRPr lang="en-GB"/>
          </a:p>
        </p:txBody>
      </p:sp>
      <p:sp>
        <p:nvSpPr>
          <p:cNvPr id="13360" name="Rectangle 155"/>
          <p:cNvSpPr>
            <a:spLocks noChangeArrowheads="1"/>
          </p:cNvSpPr>
          <p:nvPr/>
        </p:nvSpPr>
        <p:spPr bwMode="auto">
          <a:xfrm>
            <a:off x="8689975" y="12057063"/>
            <a:ext cx="320675" cy="63500"/>
          </a:xfrm>
          <a:prstGeom prst="rect">
            <a:avLst/>
          </a:prstGeom>
          <a:solidFill>
            <a:srgbClr val="333399"/>
          </a:solidFill>
          <a:ln w="9525">
            <a:solidFill>
              <a:srgbClr val="000000"/>
            </a:solidFill>
            <a:miter lim="800000"/>
            <a:headEnd/>
            <a:tailEnd/>
          </a:ln>
        </p:spPr>
        <p:txBody>
          <a:bodyPr/>
          <a:lstStyle/>
          <a:p>
            <a:endParaRPr lang="en-GB"/>
          </a:p>
        </p:txBody>
      </p:sp>
      <p:sp>
        <p:nvSpPr>
          <p:cNvPr id="13361" name="Line 156"/>
          <p:cNvSpPr>
            <a:spLocks noChangeShapeType="1"/>
          </p:cNvSpPr>
          <p:nvPr/>
        </p:nvSpPr>
        <p:spPr bwMode="auto">
          <a:xfrm>
            <a:off x="8851900" y="12096750"/>
            <a:ext cx="0" cy="1573213"/>
          </a:xfrm>
          <a:prstGeom prst="line">
            <a:avLst/>
          </a:prstGeom>
          <a:noFill/>
          <a:ln w="9525">
            <a:solidFill>
              <a:schemeClr val="tx1"/>
            </a:solidFill>
            <a:round/>
            <a:headEnd/>
            <a:tailEnd/>
          </a:ln>
        </p:spPr>
        <p:txBody>
          <a:bodyPr/>
          <a:lstStyle/>
          <a:p>
            <a:endParaRPr lang="en-US"/>
          </a:p>
        </p:txBody>
      </p:sp>
      <p:sp>
        <p:nvSpPr>
          <p:cNvPr id="13362" name="Freeform 157"/>
          <p:cNvSpPr>
            <a:spLocks/>
          </p:cNvSpPr>
          <p:nvPr/>
        </p:nvSpPr>
        <p:spPr bwMode="auto">
          <a:xfrm>
            <a:off x="8840788" y="13669963"/>
            <a:ext cx="19050" cy="12700"/>
          </a:xfrm>
          <a:custGeom>
            <a:avLst/>
            <a:gdLst>
              <a:gd name="T0" fmla="*/ 18 w 22"/>
              <a:gd name="T1" fmla="*/ 0 h 14"/>
              <a:gd name="T2" fmla="*/ 0 w 22"/>
              <a:gd name="T3" fmla="*/ 6 h 14"/>
              <a:gd name="T4" fmla="*/ 18 w 22"/>
              <a:gd name="T5" fmla="*/ 12 h 14"/>
              <a:gd name="T6" fmla="*/ 18 w 22"/>
              <a:gd name="T7" fmla="*/ 0 h 14"/>
              <a:gd name="T8" fmla="*/ 0 60000 65536"/>
              <a:gd name="T9" fmla="*/ 0 60000 65536"/>
              <a:gd name="T10" fmla="*/ 0 60000 65536"/>
              <a:gd name="T11" fmla="*/ 0 60000 65536"/>
              <a:gd name="T12" fmla="*/ 0 w 22"/>
              <a:gd name="T13" fmla="*/ 0 h 14"/>
              <a:gd name="T14" fmla="*/ 22 w 22"/>
              <a:gd name="T15" fmla="*/ 14 h 14"/>
            </a:gdLst>
            <a:ahLst/>
            <a:cxnLst>
              <a:cxn ang="T8">
                <a:pos x="T0" y="T1"/>
              </a:cxn>
              <a:cxn ang="T9">
                <a:pos x="T2" y="T3"/>
              </a:cxn>
              <a:cxn ang="T10">
                <a:pos x="T4" y="T5"/>
              </a:cxn>
              <a:cxn ang="T11">
                <a:pos x="T6" y="T7"/>
              </a:cxn>
            </a:cxnLst>
            <a:rect l="T12" t="T13" r="T14" b="T15"/>
            <a:pathLst>
              <a:path w="22" h="14">
                <a:moveTo>
                  <a:pt x="18" y="0"/>
                </a:moveTo>
                <a:cubicBezTo>
                  <a:pt x="12" y="2"/>
                  <a:pt x="0" y="0"/>
                  <a:pt x="0" y="6"/>
                </a:cubicBezTo>
                <a:cubicBezTo>
                  <a:pt x="0" y="12"/>
                  <a:pt x="12" y="14"/>
                  <a:pt x="18" y="12"/>
                </a:cubicBezTo>
                <a:cubicBezTo>
                  <a:pt x="22" y="11"/>
                  <a:pt x="18" y="4"/>
                  <a:pt x="18" y="0"/>
                </a:cubicBezTo>
                <a:close/>
              </a:path>
            </a:pathLst>
          </a:custGeom>
          <a:solidFill>
            <a:schemeClr val="accent1"/>
          </a:solidFill>
          <a:ln w="9525">
            <a:solidFill>
              <a:schemeClr val="tx1"/>
            </a:solidFill>
            <a:round/>
            <a:headEnd/>
            <a:tailEnd/>
          </a:ln>
        </p:spPr>
        <p:txBody>
          <a:bodyPr/>
          <a:lstStyle/>
          <a:p>
            <a:endParaRPr lang="en-GB"/>
          </a:p>
        </p:txBody>
      </p:sp>
      <p:sp>
        <p:nvSpPr>
          <p:cNvPr id="13363" name="AutoShape 158"/>
          <p:cNvSpPr>
            <a:spLocks noChangeArrowheads="1"/>
          </p:cNvSpPr>
          <p:nvPr/>
        </p:nvSpPr>
        <p:spPr bwMode="auto">
          <a:xfrm>
            <a:off x="5040313" y="12888913"/>
            <a:ext cx="523875" cy="444500"/>
          </a:xfrm>
          <a:prstGeom prst="cube">
            <a:avLst>
              <a:gd name="adj" fmla="val 25000"/>
            </a:avLst>
          </a:prstGeom>
          <a:solidFill>
            <a:srgbClr val="333333"/>
          </a:solidFill>
          <a:ln w="9525">
            <a:solidFill>
              <a:schemeClr val="tx1"/>
            </a:solidFill>
            <a:miter lim="800000"/>
            <a:headEnd/>
            <a:tailEnd/>
          </a:ln>
        </p:spPr>
        <p:txBody>
          <a:bodyPr wrap="none" anchor="ctr"/>
          <a:lstStyle/>
          <a:p>
            <a:endParaRPr lang="en-GB"/>
          </a:p>
        </p:txBody>
      </p:sp>
      <p:sp>
        <p:nvSpPr>
          <p:cNvPr id="13364" name="Oval 159"/>
          <p:cNvSpPr>
            <a:spLocks noChangeArrowheads="1"/>
          </p:cNvSpPr>
          <p:nvPr/>
        </p:nvSpPr>
        <p:spPr bwMode="auto">
          <a:xfrm>
            <a:off x="5192713" y="13106400"/>
            <a:ext cx="80962" cy="79375"/>
          </a:xfrm>
          <a:prstGeom prst="ellipse">
            <a:avLst/>
          </a:prstGeom>
          <a:solidFill>
            <a:srgbClr val="FFCC00"/>
          </a:solidFill>
          <a:ln w="9525">
            <a:solidFill>
              <a:schemeClr val="tx1"/>
            </a:solidFill>
            <a:round/>
            <a:headEnd/>
            <a:tailEnd/>
          </a:ln>
        </p:spPr>
        <p:txBody>
          <a:bodyPr wrap="none" anchor="ctr"/>
          <a:lstStyle/>
          <a:p>
            <a:endParaRPr lang="en-GB"/>
          </a:p>
        </p:txBody>
      </p:sp>
      <p:sp>
        <p:nvSpPr>
          <p:cNvPr id="13365" name="Line 160"/>
          <p:cNvSpPr>
            <a:spLocks noChangeShapeType="1"/>
          </p:cNvSpPr>
          <p:nvPr/>
        </p:nvSpPr>
        <p:spPr bwMode="auto">
          <a:xfrm flipH="1" flipV="1">
            <a:off x="5184775" y="12528550"/>
            <a:ext cx="41275" cy="444500"/>
          </a:xfrm>
          <a:prstGeom prst="line">
            <a:avLst/>
          </a:prstGeom>
          <a:noFill/>
          <a:ln w="9525">
            <a:solidFill>
              <a:schemeClr val="tx1"/>
            </a:solidFill>
            <a:round/>
            <a:headEnd/>
            <a:tailEnd type="triangle" w="med" len="med"/>
          </a:ln>
        </p:spPr>
        <p:txBody>
          <a:bodyPr/>
          <a:lstStyle/>
          <a:p>
            <a:endParaRPr lang="en-US"/>
          </a:p>
        </p:txBody>
      </p:sp>
      <p:sp>
        <p:nvSpPr>
          <p:cNvPr id="13366" name="Text Box 161"/>
          <p:cNvSpPr txBox="1">
            <a:spLocks noChangeArrowheads="1"/>
          </p:cNvSpPr>
          <p:nvPr/>
        </p:nvSpPr>
        <p:spPr bwMode="auto">
          <a:xfrm>
            <a:off x="4313238" y="12309475"/>
            <a:ext cx="1020762" cy="355600"/>
          </a:xfrm>
          <a:prstGeom prst="rect">
            <a:avLst/>
          </a:prstGeom>
          <a:noFill/>
          <a:ln w="9525">
            <a:noFill/>
            <a:miter lim="800000"/>
            <a:headEnd/>
            <a:tailEnd/>
          </a:ln>
        </p:spPr>
        <p:txBody>
          <a:bodyPr lIns="51190" tIns="25595" rIns="51190" bIns="25595">
            <a:spAutoFit/>
          </a:bodyPr>
          <a:lstStyle/>
          <a:p>
            <a:pPr defTabSz="717550">
              <a:spcBef>
                <a:spcPct val="50000"/>
              </a:spcBef>
            </a:pPr>
            <a:r>
              <a:rPr lang="en-US" sz="2000">
                <a:latin typeface="Times New Roman" pitchFamily="18" charset="0"/>
              </a:rPr>
              <a:t>Sample</a:t>
            </a:r>
            <a:endParaRPr lang="el-GR" sz="2000">
              <a:latin typeface="Times New Roman" pitchFamily="18" charset="0"/>
            </a:endParaRPr>
          </a:p>
        </p:txBody>
      </p:sp>
      <p:sp>
        <p:nvSpPr>
          <p:cNvPr id="13367" name="Text Box 162"/>
          <p:cNvSpPr txBox="1">
            <a:spLocks noChangeArrowheads="1"/>
          </p:cNvSpPr>
          <p:nvPr/>
        </p:nvSpPr>
        <p:spPr bwMode="auto">
          <a:xfrm>
            <a:off x="3600450" y="13033375"/>
            <a:ext cx="1243013" cy="355600"/>
          </a:xfrm>
          <a:prstGeom prst="rect">
            <a:avLst/>
          </a:prstGeom>
          <a:noFill/>
          <a:ln w="9525">
            <a:noFill/>
            <a:miter lim="800000"/>
            <a:headEnd/>
            <a:tailEnd/>
          </a:ln>
        </p:spPr>
        <p:txBody>
          <a:bodyPr wrap="none" lIns="51190" tIns="25595" rIns="51190" bIns="25595">
            <a:spAutoFit/>
          </a:bodyPr>
          <a:lstStyle/>
          <a:p>
            <a:pPr defTabSz="717550"/>
            <a:r>
              <a:rPr lang="en-US" sz="2000">
                <a:latin typeface="Times New Roman" pitchFamily="18" charset="0"/>
              </a:rPr>
              <a:t>Transducer</a:t>
            </a:r>
            <a:endParaRPr lang="el-GR" sz="2000">
              <a:latin typeface="Times New Roman" pitchFamily="18" charset="0"/>
            </a:endParaRPr>
          </a:p>
        </p:txBody>
      </p:sp>
      <p:sp>
        <p:nvSpPr>
          <p:cNvPr id="13368" name="Text Box 163"/>
          <p:cNvSpPr txBox="1">
            <a:spLocks noChangeArrowheads="1"/>
          </p:cNvSpPr>
          <p:nvPr/>
        </p:nvSpPr>
        <p:spPr bwMode="auto">
          <a:xfrm>
            <a:off x="7848600" y="11736388"/>
            <a:ext cx="914400" cy="355600"/>
          </a:xfrm>
          <a:prstGeom prst="rect">
            <a:avLst/>
          </a:prstGeom>
          <a:noFill/>
          <a:ln w="9525">
            <a:noFill/>
            <a:miter lim="800000"/>
            <a:headEnd/>
            <a:tailEnd/>
          </a:ln>
        </p:spPr>
        <p:txBody>
          <a:bodyPr wrap="none" lIns="51190" tIns="25595" rIns="51190" bIns="25595">
            <a:spAutoFit/>
          </a:bodyPr>
          <a:lstStyle/>
          <a:p>
            <a:pPr defTabSz="717550"/>
            <a:r>
              <a:rPr lang="en-US" sz="1200">
                <a:latin typeface="Times New Roman" pitchFamily="18" charset="0"/>
              </a:rPr>
              <a:t> </a:t>
            </a:r>
            <a:r>
              <a:rPr lang="en-US" sz="2000">
                <a:latin typeface="Times New Roman" pitchFamily="18" charset="0"/>
              </a:rPr>
              <a:t>Magnet</a:t>
            </a:r>
            <a:endParaRPr lang="el-GR" sz="2000">
              <a:latin typeface="Times New Roman" pitchFamily="18" charset="0"/>
            </a:endParaRPr>
          </a:p>
        </p:txBody>
      </p:sp>
      <p:sp>
        <p:nvSpPr>
          <p:cNvPr id="13369" name="Text Box 164"/>
          <p:cNvSpPr txBox="1">
            <a:spLocks noChangeArrowheads="1"/>
          </p:cNvSpPr>
          <p:nvPr/>
        </p:nvSpPr>
        <p:spPr bwMode="auto">
          <a:xfrm>
            <a:off x="7705725" y="12241213"/>
            <a:ext cx="693738" cy="355600"/>
          </a:xfrm>
          <a:prstGeom prst="rect">
            <a:avLst/>
          </a:prstGeom>
          <a:noFill/>
          <a:ln w="9525">
            <a:noFill/>
            <a:miter lim="800000"/>
            <a:headEnd/>
            <a:tailEnd/>
          </a:ln>
        </p:spPr>
        <p:txBody>
          <a:bodyPr wrap="none" lIns="51190" tIns="25595" rIns="51190" bIns="25595">
            <a:spAutoFit/>
          </a:bodyPr>
          <a:lstStyle/>
          <a:p>
            <a:pPr defTabSz="717550"/>
            <a:r>
              <a:rPr lang="en-US" sz="2000">
                <a:latin typeface="Times New Roman" pitchFamily="18" charset="0"/>
              </a:rPr>
              <a:t>Probe</a:t>
            </a:r>
            <a:endParaRPr lang="el-GR" sz="2000">
              <a:latin typeface="Times New Roman" pitchFamily="18" charset="0"/>
            </a:endParaRPr>
          </a:p>
        </p:txBody>
      </p:sp>
      <p:sp>
        <p:nvSpPr>
          <p:cNvPr id="13370" name="Line 165"/>
          <p:cNvSpPr>
            <a:spLocks noChangeShapeType="1"/>
          </p:cNvSpPr>
          <p:nvPr/>
        </p:nvSpPr>
        <p:spPr bwMode="auto">
          <a:xfrm flipH="1">
            <a:off x="3673475" y="11449050"/>
            <a:ext cx="503238" cy="0"/>
          </a:xfrm>
          <a:prstGeom prst="line">
            <a:avLst/>
          </a:prstGeom>
          <a:noFill/>
          <a:ln w="57150" cmpd="thickThin">
            <a:solidFill>
              <a:srgbClr val="800080"/>
            </a:solidFill>
            <a:round/>
            <a:headEnd/>
            <a:tailEnd type="triangle" w="med" len="med"/>
          </a:ln>
        </p:spPr>
        <p:txBody>
          <a:bodyPr/>
          <a:lstStyle/>
          <a:p>
            <a:endParaRPr lang="en-US"/>
          </a:p>
        </p:txBody>
      </p:sp>
      <p:pic>
        <p:nvPicPr>
          <p:cNvPr id="13371" name="Picture 166"/>
          <p:cNvPicPr>
            <a:picLocks noChangeAspect="1" noChangeArrowheads="1"/>
          </p:cNvPicPr>
          <p:nvPr/>
        </p:nvPicPr>
        <p:blipFill>
          <a:blip r:embed="rId12"/>
          <a:srcRect l="23492" t="29950" r="16714" b="13943"/>
          <a:stretch>
            <a:fillRect/>
          </a:stretch>
        </p:blipFill>
        <p:spPr bwMode="auto">
          <a:xfrm>
            <a:off x="6265863" y="12673013"/>
            <a:ext cx="1727200" cy="923925"/>
          </a:xfrm>
          <a:prstGeom prst="rect">
            <a:avLst/>
          </a:prstGeom>
          <a:noFill/>
          <a:ln w="9525">
            <a:noFill/>
            <a:miter lim="800000"/>
            <a:headEnd/>
            <a:tailEnd/>
          </a:ln>
        </p:spPr>
      </p:pic>
      <p:sp>
        <p:nvSpPr>
          <p:cNvPr id="13372" name="AutoShape 167"/>
          <p:cNvSpPr>
            <a:spLocks/>
          </p:cNvSpPr>
          <p:nvPr/>
        </p:nvSpPr>
        <p:spPr bwMode="auto">
          <a:xfrm>
            <a:off x="3457575" y="12241213"/>
            <a:ext cx="2232025" cy="1150937"/>
          </a:xfrm>
          <a:prstGeom prst="borderCallout2">
            <a:avLst>
              <a:gd name="adj1" fmla="val 9931"/>
              <a:gd name="adj2" fmla="val 103412"/>
              <a:gd name="adj3" fmla="val 9931"/>
              <a:gd name="adj4" fmla="val 133500"/>
              <a:gd name="adj5" fmla="val 71449"/>
              <a:gd name="adj6" fmla="val 164653"/>
            </a:avLst>
          </a:prstGeom>
          <a:solidFill>
            <a:schemeClr val="accent1">
              <a:alpha val="0"/>
            </a:schemeClr>
          </a:solidFill>
          <a:ln w="9525">
            <a:solidFill>
              <a:schemeClr val="tx1"/>
            </a:solidFill>
            <a:miter lim="800000"/>
            <a:headEnd/>
            <a:tailEnd/>
          </a:ln>
        </p:spPr>
        <p:txBody>
          <a:bodyPr lIns="91433" tIns="45717" rIns="91433" bIns="45717"/>
          <a:lstStyle/>
          <a:p>
            <a:pPr algn="ctr" defTabSz="1277938"/>
            <a:endParaRPr lang="en-US" sz="2500"/>
          </a:p>
        </p:txBody>
      </p:sp>
      <p:sp>
        <p:nvSpPr>
          <p:cNvPr id="13373" name="Line 168"/>
          <p:cNvSpPr>
            <a:spLocks noChangeShapeType="1"/>
          </p:cNvSpPr>
          <p:nvPr/>
        </p:nvSpPr>
        <p:spPr bwMode="auto">
          <a:xfrm>
            <a:off x="1008063" y="11880850"/>
            <a:ext cx="0" cy="1079500"/>
          </a:xfrm>
          <a:prstGeom prst="line">
            <a:avLst/>
          </a:prstGeom>
          <a:noFill/>
          <a:ln w="57150" cmpd="thickThin">
            <a:solidFill>
              <a:srgbClr val="800080"/>
            </a:solidFill>
            <a:round/>
            <a:headEnd/>
            <a:tailEnd type="triangle" w="med" len="med"/>
          </a:ln>
        </p:spPr>
        <p:txBody>
          <a:bodyPr/>
          <a:lstStyle/>
          <a:p>
            <a:endParaRPr lang="en-US"/>
          </a:p>
        </p:txBody>
      </p:sp>
      <p:sp>
        <p:nvSpPr>
          <p:cNvPr id="13374" name="Line 169"/>
          <p:cNvSpPr>
            <a:spLocks noChangeShapeType="1"/>
          </p:cNvSpPr>
          <p:nvPr/>
        </p:nvSpPr>
        <p:spPr bwMode="auto">
          <a:xfrm>
            <a:off x="2592388" y="11880850"/>
            <a:ext cx="0" cy="1655763"/>
          </a:xfrm>
          <a:prstGeom prst="line">
            <a:avLst/>
          </a:prstGeom>
          <a:noFill/>
          <a:ln w="57150" cmpd="thickThin">
            <a:solidFill>
              <a:srgbClr val="800080"/>
            </a:solidFill>
            <a:round/>
            <a:headEnd/>
            <a:tailEnd/>
          </a:ln>
        </p:spPr>
        <p:txBody>
          <a:bodyPr/>
          <a:lstStyle/>
          <a:p>
            <a:endParaRPr lang="en-US"/>
          </a:p>
        </p:txBody>
      </p:sp>
      <p:sp>
        <p:nvSpPr>
          <p:cNvPr id="13375" name="Line 170"/>
          <p:cNvSpPr>
            <a:spLocks noChangeShapeType="1"/>
          </p:cNvSpPr>
          <p:nvPr/>
        </p:nvSpPr>
        <p:spPr bwMode="auto">
          <a:xfrm flipH="1">
            <a:off x="1584325" y="13536613"/>
            <a:ext cx="1008063" cy="0"/>
          </a:xfrm>
          <a:prstGeom prst="line">
            <a:avLst/>
          </a:prstGeom>
          <a:noFill/>
          <a:ln w="57150" cmpd="thickThin">
            <a:solidFill>
              <a:srgbClr val="800080"/>
            </a:solidFill>
            <a:round/>
            <a:headEnd/>
            <a:tailEnd type="triangle" w="med" len="med"/>
          </a:ln>
        </p:spPr>
        <p:txBody>
          <a:bodyPr/>
          <a:lstStyle/>
          <a:p>
            <a:endParaRPr lang="en-US"/>
          </a:p>
        </p:txBody>
      </p:sp>
      <p:sp>
        <p:nvSpPr>
          <p:cNvPr id="13376" name="Line 171"/>
          <p:cNvSpPr>
            <a:spLocks noChangeShapeType="1"/>
          </p:cNvSpPr>
          <p:nvPr/>
        </p:nvSpPr>
        <p:spPr bwMode="auto">
          <a:xfrm>
            <a:off x="8856663" y="11377613"/>
            <a:ext cx="0" cy="0"/>
          </a:xfrm>
          <a:prstGeom prst="line">
            <a:avLst/>
          </a:prstGeom>
          <a:noFill/>
          <a:ln w="9525">
            <a:solidFill>
              <a:schemeClr val="tx1"/>
            </a:solidFill>
            <a:round/>
            <a:headEnd/>
            <a:tailEnd/>
          </a:ln>
        </p:spPr>
        <p:txBody>
          <a:bodyPr/>
          <a:lstStyle/>
          <a:p>
            <a:endParaRPr lang="en-US"/>
          </a:p>
        </p:txBody>
      </p:sp>
      <p:sp>
        <p:nvSpPr>
          <p:cNvPr id="13377" name="AutoShape 172"/>
          <p:cNvSpPr>
            <a:spLocks/>
          </p:cNvSpPr>
          <p:nvPr/>
        </p:nvSpPr>
        <p:spPr bwMode="auto">
          <a:xfrm>
            <a:off x="6265863" y="12673013"/>
            <a:ext cx="1727200" cy="936625"/>
          </a:xfrm>
          <a:prstGeom prst="borderCallout1">
            <a:avLst>
              <a:gd name="adj1" fmla="val 12204"/>
              <a:gd name="adj2" fmla="val 104412"/>
              <a:gd name="adj3" fmla="val 106102"/>
              <a:gd name="adj4" fmla="val 147519"/>
            </a:avLst>
          </a:prstGeom>
          <a:solidFill>
            <a:schemeClr val="bg1">
              <a:alpha val="0"/>
            </a:schemeClr>
          </a:solidFill>
          <a:ln w="9525">
            <a:solidFill>
              <a:schemeClr val="tx1"/>
            </a:solidFill>
            <a:miter lim="800000"/>
            <a:headEnd/>
            <a:tailEnd/>
          </a:ln>
        </p:spPr>
        <p:txBody>
          <a:bodyPr/>
          <a:lstStyle/>
          <a:p>
            <a:pPr algn="ctr" defTabSz="1277938"/>
            <a:endParaRPr lang="en-US" sz="2500"/>
          </a:p>
        </p:txBody>
      </p:sp>
      <p:sp>
        <p:nvSpPr>
          <p:cNvPr id="13378" name="Text Box 173"/>
          <p:cNvSpPr txBox="1">
            <a:spLocks noChangeArrowheads="1"/>
          </p:cNvSpPr>
          <p:nvPr/>
        </p:nvSpPr>
        <p:spPr bwMode="auto">
          <a:xfrm>
            <a:off x="3168650" y="13393738"/>
            <a:ext cx="2811463" cy="406400"/>
          </a:xfrm>
          <a:prstGeom prst="rect">
            <a:avLst/>
          </a:prstGeom>
          <a:noFill/>
          <a:ln w="9525">
            <a:solidFill>
              <a:schemeClr val="tx1"/>
            </a:solidFill>
            <a:miter lim="800000"/>
            <a:headEnd/>
            <a:tailEnd/>
          </a:ln>
        </p:spPr>
        <p:txBody>
          <a:bodyPr wrap="none">
            <a:spAutoFit/>
          </a:bodyPr>
          <a:lstStyle/>
          <a:p>
            <a:pPr defTabSz="1277938"/>
            <a:r>
              <a:rPr lang="en-US" sz="2000" i="1">
                <a:latin typeface="Times New Roman" pitchFamily="18" charset="0"/>
              </a:rPr>
              <a:t>Rotated Clockwise by 90°</a:t>
            </a:r>
          </a:p>
        </p:txBody>
      </p:sp>
      <p:sp>
        <p:nvSpPr>
          <p:cNvPr id="13379" name="Line 174"/>
          <p:cNvSpPr>
            <a:spLocks noChangeShapeType="1"/>
          </p:cNvSpPr>
          <p:nvPr/>
        </p:nvSpPr>
        <p:spPr bwMode="auto">
          <a:xfrm flipV="1">
            <a:off x="8416925" y="12382500"/>
            <a:ext cx="431800" cy="71438"/>
          </a:xfrm>
          <a:prstGeom prst="line">
            <a:avLst/>
          </a:prstGeom>
          <a:noFill/>
          <a:ln w="9525">
            <a:solidFill>
              <a:schemeClr val="tx1"/>
            </a:solidFill>
            <a:round/>
            <a:headEnd/>
            <a:tailEnd type="triangle" w="med" len="med"/>
          </a:ln>
        </p:spPr>
        <p:txBody>
          <a:bodyPr/>
          <a:lstStyle/>
          <a:p>
            <a:endParaRPr lang="en-US"/>
          </a:p>
        </p:txBody>
      </p:sp>
      <p:sp>
        <p:nvSpPr>
          <p:cNvPr id="13380" name="Line 175"/>
          <p:cNvSpPr>
            <a:spLocks noChangeShapeType="1"/>
          </p:cNvSpPr>
          <p:nvPr/>
        </p:nvSpPr>
        <p:spPr bwMode="auto">
          <a:xfrm flipV="1">
            <a:off x="4816475" y="13173075"/>
            <a:ext cx="360363" cy="71438"/>
          </a:xfrm>
          <a:prstGeom prst="line">
            <a:avLst/>
          </a:prstGeom>
          <a:noFill/>
          <a:ln w="9525">
            <a:solidFill>
              <a:schemeClr val="tx1"/>
            </a:solidFill>
            <a:round/>
            <a:headEnd/>
            <a:tailEnd type="triangle" w="med" len="med"/>
          </a:ln>
        </p:spPr>
        <p:txBody>
          <a:bodyPr/>
          <a:lstStyle/>
          <a:p>
            <a:endParaRPr lang="en-US"/>
          </a:p>
        </p:txBody>
      </p:sp>
      <p:sp>
        <p:nvSpPr>
          <p:cNvPr id="13381" name="Line 176"/>
          <p:cNvSpPr>
            <a:spLocks noChangeShapeType="1"/>
          </p:cNvSpPr>
          <p:nvPr/>
        </p:nvSpPr>
        <p:spPr bwMode="auto">
          <a:xfrm>
            <a:off x="6553200" y="11377613"/>
            <a:ext cx="2303463" cy="0"/>
          </a:xfrm>
          <a:prstGeom prst="line">
            <a:avLst/>
          </a:prstGeom>
          <a:noFill/>
          <a:ln w="57150" cmpd="thickThin">
            <a:solidFill>
              <a:srgbClr val="800080"/>
            </a:solidFill>
            <a:round/>
            <a:headEnd/>
            <a:tailEnd/>
          </a:ln>
        </p:spPr>
        <p:txBody>
          <a:bodyPr/>
          <a:lstStyle/>
          <a:p>
            <a:endParaRPr lang="en-US"/>
          </a:p>
        </p:txBody>
      </p:sp>
      <p:sp>
        <p:nvSpPr>
          <p:cNvPr id="13382" name="Line 177"/>
          <p:cNvSpPr>
            <a:spLocks noChangeShapeType="1"/>
          </p:cNvSpPr>
          <p:nvPr/>
        </p:nvSpPr>
        <p:spPr bwMode="auto">
          <a:xfrm>
            <a:off x="8856663" y="11377613"/>
            <a:ext cx="0" cy="719137"/>
          </a:xfrm>
          <a:prstGeom prst="line">
            <a:avLst/>
          </a:prstGeom>
          <a:noFill/>
          <a:ln w="57150" cmpd="thickThin">
            <a:solidFill>
              <a:srgbClr val="800080"/>
            </a:solidFill>
            <a:round/>
            <a:headEnd/>
            <a:tailEnd type="triangle" w="med" len="med"/>
          </a:ln>
        </p:spPr>
        <p:txBody>
          <a:bodyPr/>
          <a:lstStyle/>
          <a:p>
            <a:endParaRPr lang="en-US"/>
          </a:p>
        </p:txBody>
      </p:sp>
      <p:sp>
        <p:nvSpPr>
          <p:cNvPr id="13383" name="Line 178"/>
          <p:cNvSpPr>
            <a:spLocks noChangeShapeType="1"/>
          </p:cNvSpPr>
          <p:nvPr/>
        </p:nvSpPr>
        <p:spPr bwMode="auto">
          <a:xfrm flipH="1">
            <a:off x="1584325" y="13968413"/>
            <a:ext cx="4608513" cy="0"/>
          </a:xfrm>
          <a:prstGeom prst="line">
            <a:avLst/>
          </a:prstGeom>
          <a:noFill/>
          <a:ln w="57150" cmpd="thickThin">
            <a:solidFill>
              <a:srgbClr val="800080"/>
            </a:solidFill>
            <a:round/>
            <a:headEnd/>
            <a:tailEnd type="triangle" w="med" len="med"/>
          </a:ln>
        </p:spPr>
        <p:txBody>
          <a:bodyPr/>
          <a:lstStyle/>
          <a:p>
            <a:endParaRPr lang="en-US"/>
          </a:p>
        </p:txBody>
      </p:sp>
      <p:sp>
        <p:nvSpPr>
          <p:cNvPr id="13384" name="Line 179"/>
          <p:cNvSpPr>
            <a:spLocks noChangeShapeType="1"/>
          </p:cNvSpPr>
          <p:nvPr/>
        </p:nvSpPr>
        <p:spPr bwMode="auto">
          <a:xfrm flipH="1">
            <a:off x="6913563" y="12457113"/>
            <a:ext cx="144462" cy="360362"/>
          </a:xfrm>
          <a:prstGeom prst="line">
            <a:avLst/>
          </a:prstGeom>
          <a:noFill/>
          <a:ln w="9525">
            <a:solidFill>
              <a:schemeClr val="tx1"/>
            </a:solidFill>
            <a:round/>
            <a:headEnd/>
            <a:tailEnd type="triangle" w="med" len="med"/>
          </a:ln>
        </p:spPr>
        <p:txBody>
          <a:bodyPr/>
          <a:lstStyle/>
          <a:p>
            <a:endParaRPr lang="en-US"/>
          </a:p>
        </p:txBody>
      </p:sp>
      <p:sp>
        <p:nvSpPr>
          <p:cNvPr id="13385" name="Text Box 180"/>
          <p:cNvSpPr txBox="1">
            <a:spLocks noChangeArrowheads="1"/>
          </p:cNvSpPr>
          <p:nvPr/>
        </p:nvSpPr>
        <p:spPr bwMode="auto">
          <a:xfrm>
            <a:off x="6697663" y="12096750"/>
            <a:ext cx="860425" cy="396875"/>
          </a:xfrm>
          <a:prstGeom prst="rect">
            <a:avLst/>
          </a:prstGeom>
          <a:noFill/>
          <a:ln w="9525">
            <a:noFill/>
            <a:miter lim="800000"/>
            <a:headEnd/>
            <a:tailEnd/>
          </a:ln>
        </p:spPr>
        <p:txBody>
          <a:bodyPr wrap="none">
            <a:spAutoFit/>
          </a:bodyPr>
          <a:lstStyle/>
          <a:p>
            <a:r>
              <a:rPr lang="en-US" sz="2000">
                <a:latin typeface="Times New Roman" pitchFamily="18" charset="0"/>
              </a:rPr>
              <a:t>Heater</a:t>
            </a:r>
            <a:endParaRPr lang="el-GR" sz="2000">
              <a:latin typeface="Times New Roman" pitchFamily="18" charset="0"/>
            </a:endParaRPr>
          </a:p>
        </p:txBody>
      </p:sp>
      <p:sp>
        <p:nvSpPr>
          <p:cNvPr id="13386" name="Rectangle 181"/>
          <p:cNvSpPr>
            <a:spLocks noChangeArrowheads="1"/>
          </p:cNvSpPr>
          <p:nvPr/>
        </p:nvSpPr>
        <p:spPr bwMode="auto">
          <a:xfrm>
            <a:off x="6192838" y="13681075"/>
            <a:ext cx="1798637" cy="792163"/>
          </a:xfrm>
          <a:prstGeom prst="rect">
            <a:avLst/>
          </a:prstGeom>
          <a:solidFill>
            <a:schemeClr val="hlink"/>
          </a:solidFill>
          <a:ln w="9525">
            <a:solidFill>
              <a:schemeClr val="tx1"/>
            </a:solidFill>
            <a:miter lim="800000"/>
            <a:headEnd/>
            <a:tailEnd/>
          </a:ln>
        </p:spPr>
        <p:txBody>
          <a:bodyPr wrap="none" anchor="ctr"/>
          <a:lstStyle/>
          <a:p>
            <a:pPr algn="ctr"/>
            <a:endParaRPr lang="en-US" sz="1800"/>
          </a:p>
        </p:txBody>
      </p:sp>
      <p:sp>
        <p:nvSpPr>
          <p:cNvPr id="13387" name="Text Box 182"/>
          <p:cNvSpPr txBox="1">
            <a:spLocks noChangeArrowheads="1"/>
          </p:cNvSpPr>
          <p:nvPr/>
        </p:nvSpPr>
        <p:spPr bwMode="auto">
          <a:xfrm>
            <a:off x="6316663" y="13750925"/>
            <a:ext cx="1616075" cy="701675"/>
          </a:xfrm>
          <a:prstGeom prst="rect">
            <a:avLst/>
          </a:prstGeom>
          <a:noFill/>
          <a:ln w="9525">
            <a:noFill/>
            <a:miter lim="800000"/>
            <a:headEnd/>
            <a:tailEnd/>
          </a:ln>
        </p:spPr>
        <p:txBody>
          <a:bodyPr wrap="none">
            <a:spAutoFit/>
          </a:bodyPr>
          <a:lstStyle/>
          <a:p>
            <a:r>
              <a:rPr lang="en-US" sz="2000">
                <a:latin typeface="Times New Roman" pitchFamily="18" charset="0"/>
              </a:rPr>
              <a:t>Magnet </a:t>
            </a:r>
          </a:p>
          <a:p>
            <a:r>
              <a:rPr lang="en-US" sz="2000">
                <a:latin typeface="Times New Roman" pitchFamily="18" charset="0"/>
              </a:rPr>
              <a:t>Power Supply</a:t>
            </a:r>
            <a:endParaRPr lang="el-GR" sz="2000">
              <a:latin typeface="Times New Roman" pitchFamily="18" charset="0"/>
            </a:endParaRPr>
          </a:p>
        </p:txBody>
      </p:sp>
      <p:sp>
        <p:nvSpPr>
          <p:cNvPr id="13388" name="Line 183"/>
          <p:cNvSpPr>
            <a:spLocks noChangeShapeType="1"/>
          </p:cNvSpPr>
          <p:nvPr/>
        </p:nvSpPr>
        <p:spPr bwMode="auto">
          <a:xfrm>
            <a:off x="7993063" y="13968413"/>
            <a:ext cx="647700" cy="0"/>
          </a:xfrm>
          <a:prstGeom prst="line">
            <a:avLst/>
          </a:prstGeom>
          <a:noFill/>
          <a:ln w="57150" cmpd="thickThin">
            <a:solidFill>
              <a:srgbClr val="800080"/>
            </a:solidFill>
            <a:round/>
            <a:headEnd/>
            <a:tailEnd type="triangle" w="med" len="med"/>
          </a:ln>
        </p:spPr>
        <p:txBody>
          <a:bodyPr/>
          <a:lstStyle/>
          <a:p>
            <a:endParaRPr lang="en-US"/>
          </a:p>
        </p:txBody>
      </p:sp>
      <p:sp>
        <p:nvSpPr>
          <p:cNvPr id="13389" name="Line 184"/>
          <p:cNvSpPr>
            <a:spLocks noChangeShapeType="1"/>
          </p:cNvSpPr>
          <p:nvPr/>
        </p:nvSpPr>
        <p:spPr bwMode="auto">
          <a:xfrm flipV="1">
            <a:off x="9001125" y="10656888"/>
            <a:ext cx="0" cy="1441450"/>
          </a:xfrm>
          <a:prstGeom prst="line">
            <a:avLst/>
          </a:prstGeom>
          <a:noFill/>
          <a:ln w="57150" cmpd="thickThin">
            <a:solidFill>
              <a:srgbClr val="800080"/>
            </a:solidFill>
            <a:round/>
            <a:headEnd/>
            <a:tailEnd/>
          </a:ln>
        </p:spPr>
        <p:txBody>
          <a:bodyPr/>
          <a:lstStyle/>
          <a:p>
            <a:endParaRPr lang="en-US"/>
          </a:p>
        </p:txBody>
      </p:sp>
      <p:sp>
        <p:nvSpPr>
          <p:cNvPr id="13390" name="Line 185"/>
          <p:cNvSpPr>
            <a:spLocks noChangeShapeType="1"/>
          </p:cNvSpPr>
          <p:nvPr/>
        </p:nvSpPr>
        <p:spPr bwMode="auto">
          <a:xfrm flipH="1">
            <a:off x="1008063" y="10656888"/>
            <a:ext cx="7994650" cy="0"/>
          </a:xfrm>
          <a:prstGeom prst="line">
            <a:avLst/>
          </a:prstGeom>
          <a:noFill/>
          <a:ln w="57150" cmpd="thickThin">
            <a:solidFill>
              <a:srgbClr val="800080"/>
            </a:solidFill>
            <a:round/>
            <a:headEnd/>
            <a:tailEnd/>
          </a:ln>
        </p:spPr>
        <p:txBody>
          <a:bodyPr/>
          <a:lstStyle/>
          <a:p>
            <a:endParaRPr lang="en-US"/>
          </a:p>
        </p:txBody>
      </p:sp>
      <p:sp>
        <p:nvSpPr>
          <p:cNvPr id="13391" name="Line 186"/>
          <p:cNvSpPr>
            <a:spLocks noChangeShapeType="1"/>
          </p:cNvSpPr>
          <p:nvPr/>
        </p:nvSpPr>
        <p:spPr bwMode="auto">
          <a:xfrm>
            <a:off x="1008063" y="10656888"/>
            <a:ext cx="0" cy="360362"/>
          </a:xfrm>
          <a:prstGeom prst="line">
            <a:avLst/>
          </a:prstGeom>
          <a:noFill/>
          <a:ln w="57150" cmpd="thickThin">
            <a:solidFill>
              <a:srgbClr val="800080"/>
            </a:solidFill>
            <a:round/>
            <a:headEnd/>
            <a:tailEnd type="triangle" w="med" len="med"/>
          </a:ln>
        </p:spPr>
        <p:txBody>
          <a:bodyPr/>
          <a:lstStyle/>
          <a:p>
            <a:endParaRPr lang="en-US"/>
          </a:p>
        </p:txBody>
      </p:sp>
      <p:sp>
        <p:nvSpPr>
          <p:cNvPr id="13392" name="Line 187"/>
          <p:cNvSpPr>
            <a:spLocks noChangeShapeType="1"/>
          </p:cNvSpPr>
          <p:nvPr/>
        </p:nvSpPr>
        <p:spPr bwMode="auto">
          <a:xfrm>
            <a:off x="18038763" y="28821063"/>
            <a:ext cx="0" cy="1458912"/>
          </a:xfrm>
          <a:prstGeom prst="line">
            <a:avLst/>
          </a:prstGeom>
          <a:noFill/>
          <a:ln w="76200">
            <a:solidFill>
              <a:schemeClr val="tx1"/>
            </a:solidFill>
            <a:round/>
            <a:headEnd/>
            <a:tailEnd/>
          </a:ln>
        </p:spPr>
        <p:txBody>
          <a:bodyPr/>
          <a:lstStyle/>
          <a:p>
            <a:endParaRPr lang="en-US"/>
          </a:p>
        </p:txBody>
      </p:sp>
      <p:sp>
        <p:nvSpPr>
          <p:cNvPr id="13393" name="Line 188"/>
          <p:cNvSpPr>
            <a:spLocks noChangeShapeType="1"/>
          </p:cNvSpPr>
          <p:nvPr/>
        </p:nvSpPr>
        <p:spPr bwMode="auto">
          <a:xfrm>
            <a:off x="0" y="3475038"/>
            <a:ext cx="0" cy="26804937"/>
          </a:xfrm>
          <a:prstGeom prst="line">
            <a:avLst/>
          </a:prstGeom>
          <a:noFill/>
          <a:ln w="38100">
            <a:solidFill>
              <a:schemeClr val="tx1"/>
            </a:solidFill>
            <a:round/>
            <a:headEnd/>
            <a:tailEnd/>
          </a:ln>
        </p:spPr>
        <p:txBody>
          <a:bodyPr/>
          <a:lstStyle/>
          <a:p>
            <a:endParaRPr lang="en-US"/>
          </a:p>
        </p:txBody>
      </p:sp>
      <p:sp>
        <p:nvSpPr>
          <p:cNvPr id="13394" name="Line 189"/>
          <p:cNvSpPr>
            <a:spLocks noChangeShapeType="1"/>
          </p:cNvSpPr>
          <p:nvPr/>
        </p:nvSpPr>
        <p:spPr bwMode="auto">
          <a:xfrm>
            <a:off x="0" y="30279975"/>
            <a:ext cx="21386800" cy="0"/>
          </a:xfrm>
          <a:prstGeom prst="line">
            <a:avLst/>
          </a:prstGeom>
          <a:noFill/>
          <a:ln w="38100">
            <a:solidFill>
              <a:schemeClr val="tx1"/>
            </a:solidFill>
            <a:round/>
            <a:headEnd/>
            <a:tailEnd/>
          </a:ln>
        </p:spPr>
        <p:txBody>
          <a:bodyPr/>
          <a:lstStyle/>
          <a:p>
            <a:endParaRPr lang="en-US"/>
          </a:p>
        </p:txBody>
      </p:sp>
      <p:sp>
        <p:nvSpPr>
          <p:cNvPr id="13395" name="Line 190"/>
          <p:cNvSpPr>
            <a:spLocks noChangeShapeType="1"/>
          </p:cNvSpPr>
          <p:nvPr/>
        </p:nvSpPr>
        <p:spPr bwMode="auto">
          <a:xfrm flipV="1">
            <a:off x="21386800" y="3475038"/>
            <a:ext cx="0" cy="26804937"/>
          </a:xfrm>
          <a:prstGeom prst="line">
            <a:avLst/>
          </a:prstGeom>
          <a:noFill/>
          <a:ln w="38100">
            <a:solidFill>
              <a:schemeClr val="tx1"/>
            </a:solidFill>
            <a:round/>
            <a:headEnd/>
            <a:tailEnd/>
          </a:ln>
        </p:spPr>
        <p:txBody>
          <a:bodyPr/>
          <a:lstStyle/>
          <a:p>
            <a:endParaRPr lang="en-US"/>
          </a:p>
        </p:txBody>
      </p:sp>
      <p:sp>
        <p:nvSpPr>
          <p:cNvPr id="13396" name="Line 191"/>
          <p:cNvSpPr>
            <a:spLocks noChangeShapeType="1"/>
          </p:cNvSpPr>
          <p:nvPr/>
        </p:nvSpPr>
        <p:spPr bwMode="auto">
          <a:xfrm>
            <a:off x="0" y="30279975"/>
            <a:ext cx="21386800" cy="0"/>
          </a:xfrm>
          <a:prstGeom prst="line">
            <a:avLst/>
          </a:prstGeom>
          <a:noFill/>
          <a:ln w="38100">
            <a:solidFill>
              <a:schemeClr val="tx1"/>
            </a:solidFill>
            <a:round/>
            <a:headEnd/>
            <a:tailEnd/>
          </a:ln>
        </p:spPr>
        <p:txBody>
          <a:bodyPr/>
          <a:lstStyle/>
          <a:p>
            <a:endParaRPr lang="en-US"/>
          </a:p>
        </p:txBody>
      </p:sp>
      <p:sp>
        <p:nvSpPr>
          <p:cNvPr id="13397" name="Text Box 67"/>
          <p:cNvSpPr txBox="1">
            <a:spLocks noChangeArrowheads="1"/>
          </p:cNvSpPr>
          <p:nvPr/>
        </p:nvSpPr>
        <p:spPr bwMode="auto">
          <a:xfrm>
            <a:off x="0" y="22485350"/>
            <a:ext cx="6372225" cy="1335088"/>
          </a:xfrm>
          <a:prstGeom prst="rect">
            <a:avLst/>
          </a:prstGeom>
          <a:solidFill>
            <a:srgbClr val="993366"/>
          </a:solidFill>
          <a:ln w="38100">
            <a:solidFill>
              <a:schemeClr val="tx1"/>
            </a:solidFill>
            <a:miter lim="800000"/>
            <a:headEnd/>
            <a:tailEnd/>
          </a:ln>
        </p:spPr>
        <p:txBody>
          <a:bodyPr>
            <a:spAutoFit/>
          </a:bodyPr>
          <a:lstStyle/>
          <a:p>
            <a:pPr>
              <a:lnSpc>
                <a:spcPct val="110000"/>
              </a:lnSpc>
            </a:pPr>
            <a:r>
              <a:rPr lang="en-US" sz="2400">
                <a:latin typeface="Palatino Linotype" pitchFamily="18" charset="0"/>
              </a:rPr>
              <a:t>Fig.3:  Graph of C</a:t>
            </a:r>
            <a:r>
              <a:rPr lang="en-US" sz="1400">
                <a:latin typeface="Palatino Linotype" pitchFamily="18" charset="0"/>
              </a:rPr>
              <a:t>33 </a:t>
            </a:r>
            <a:r>
              <a:rPr lang="en-US" sz="2400">
                <a:latin typeface="Palatino Linotype" pitchFamily="18" charset="0"/>
              </a:rPr>
              <a:t>against Temperature with</a:t>
            </a:r>
          </a:p>
          <a:p>
            <a:pPr>
              <a:lnSpc>
                <a:spcPct val="110000"/>
              </a:lnSpc>
            </a:pPr>
            <a:r>
              <a:rPr lang="en-US" sz="2400">
                <a:latin typeface="Palatino Linotype" pitchFamily="18" charset="0"/>
              </a:rPr>
              <a:t>No field applied (red) and 0.5T field applied (black). </a:t>
            </a:r>
            <a:endParaRPr lang="el-GR" sz="2400">
              <a:latin typeface="Palatino Linotype" pitchFamily="18" charset="0"/>
            </a:endParaRPr>
          </a:p>
        </p:txBody>
      </p:sp>
      <p:sp>
        <p:nvSpPr>
          <p:cNvPr id="13398" name="Text Box 71"/>
          <p:cNvSpPr txBox="1">
            <a:spLocks noChangeArrowheads="1"/>
          </p:cNvSpPr>
          <p:nvPr/>
        </p:nvSpPr>
        <p:spPr bwMode="auto">
          <a:xfrm>
            <a:off x="6372225" y="22485350"/>
            <a:ext cx="6049963" cy="1335088"/>
          </a:xfrm>
          <a:prstGeom prst="rect">
            <a:avLst/>
          </a:prstGeom>
          <a:solidFill>
            <a:srgbClr val="993366"/>
          </a:solidFill>
          <a:ln w="38100">
            <a:solidFill>
              <a:schemeClr val="tx1"/>
            </a:solidFill>
            <a:miter lim="800000"/>
            <a:headEnd/>
            <a:tailEnd/>
          </a:ln>
        </p:spPr>
        <p:txBody>
          <a:bodyPr>
            <a:spAutoFit/>
          </a:bodyPr>
          <a:lstStyle/>
          <a:p>
            <a:pPr>
              <a:lnSpc>
                <a:spcPct val="110000"/>
              </a:lnSpc>
            </a:pPr>
            <a:r>
              <a:rPr lang="en-US" sz="2400">
                <a:latin typeface="Palatino Linotype" pitchFamily="18" charset="0"/>
              </a:rPr>
              <a:t>Fig.4:  Magnetic Phase Diagram of Gd</a:t>
            </a:r>
            <a:r>
              <a:rPr lang="en-US" sz="1400">
                <a:latin typeface="Palatino Linotype" pitchFamily="18" charset="0"/>
              </a:rPr>
              <a:t>64</a:t>
            </a:r>
            <a:r>
              <a:rPr lang="en-US" sz="2400">
                <a:latin typeface="Palatino Linotype" pitchFamily="18" charset="0"/>
              </a:rPr>
              <a:t>Sc</a:t>
            </a:r>
            <a:r>
              <a:rPr lang="en-US" sz="1400">
                <a:latin typeface="Palatino Linotype" pitchFamily="18" charset="0"/>
              </a:rPr>
              <a:t>36</a:t>
            </a:r>
          </a:p>
          <a:p>
            <a:pPr>
              <a:lnSpc>
                <a:spcPct val="110000"/>
              </a:lnSpc>
            </a:pPr>
            <a:r>
              <a:rPr lang="en-US" sz="2400">
                <a:latin typeface="Palatino Linotype" pitchFamily="18" charset="0"/>
              </a:rPr>
              <a:t>as a function of applied field and temperature.</a:t>
            </a:r>
            <a:endParaRPr lang="el-GR" sz="2400">
              <a:latin typeface="Palatino Linotype" pitchFamily="18" charset="0"/>
            </a:endParaRPr>
          </a:p>
        </p:txBody>
      </p:sp>
      <p:sp>
        <p:nvSpPr>
          <p:cNvPr id="13399" name="Line 192"/>
          <p:cNvSpPr>
            <a:spLocks noChangeShapeType="1"/>
          </p:cNvSpPr>
          <p:nvPr/>
        </p:nvSpPr>
        <p:spPr bwMode="auto">
          <a:xfrm flipV="1">
            <a:off x="12422188" y="23780750"/>
            <a:ext cx="0" cy="3384550"/>
          </a:xfrm>
          <a:prstGeom prst="line">
            <a:avLst/>
          </a:prstGeom>
          <a:noFill/>
          <a:ln w="38100">
            <a:solidFill>
              <a:schemeClr val="tx1"/>
            </a:solidFill>
            <a:round/>
            <a:headEnd/>
            <a:tailEnd/>
          </a:ln>
        </p:spPr>
        <p:txBody>
          <a:bodyPr/>
          <a:lstStyle/>
          <a:p>
            <a:endParaRPr lang="en-US"/>
          </a:p>
        </p:txBody>
      </p:sp>
      <p:sp>
        <p:nvSpPr>
          <p:cNvPr id="13400" name="Line 193"/>
          <p:cNvSpPr>
            <a:spLocks noChangeShapeType="1"/>
          </p:cNvSpPr>
          <p:nvPr/>
        </p:nvSpPr>
        <p:spPr bwMode="auto">
          <a:xfrm flipV="1">
            <a:off x="12422188" y="19461163"/>
            <a:ext cx="0" cy="3024187"/>
          </a:xfrm>
          <a:prstGeom prst="line">
            <a:avLst/>
          </a:prstGeom>
          <a:noFill/>
          <a:ln w="38100">
            <a:solidFill>
              <a:schemeClr val="tx1"/>
            </a:solidFill>
            <a:round/>
            <a:headEnd/>
            <a:tailEnd/>
          </a:ln>
        </p:spPr>
        <p:txBody>
          <a:bodyPr/>
          <a:lstStyle/>
          <a:p>
            <a:endParaRPr lang="en-US"/>
          </a:p>
        </p:txBody>
      </p:sp>
      <p:sp>
        <p:nvSpPr>
          <p:cNvPr id="13401" name="Line 194"/>
          <p:cNvSpPr>
            <a:spLocks noChangeShapeType="1"/>
          </p:cNvSpPr>
          <p:nvPr/>
        </p:nvSpPr>
        <p:spPr bwMode="auto">
          <a:xfrm flipH="1">
            <a:off x="0" y="19461163"/>
            <a:ext cx="16597313" cy="0"/>
          </a:xfrm>
          <a:prstGeom prst="line">
            <a:avLst/>
          </a:prstGeom>
          <a:noFill/>
          <a:ln w="38100">
            <a:solidFill>
              <a:schemeClr val="tx1"/>
            </a:solidFill>
            <a:round/>
            <a:headEnd/>
            <a:tailEnd/>
          </a:ln>
        </p:spPr>
        <p:txBody>
          <a:bodyPr/>
          <a:lstStyle/>
          <a:p>
            <a:endParaRPr lang="en-US"/>
          </a:p>
        </p:txBody>
      </p:sp>
      <p:sp>
        <p:nvSpPr>
          <p:cNvPr id="13402" name="Line 197"/>
          <p:cNvSpPr>
            <a:spLocks noChangeShapeType="1"/>
          </p:cNvSpPr>
          <p:nvPr/>
        </p:nvSpPr>
        <p:spPr bwMode="auto">
          <a:xfrm flipV="1">
            <a:off x="6372225" y="19461163"/>
            <a:ext cx="0" cy="3024187"/>
          </a:xfrm>
          <a:prstGeom prst="line">
            <a:avLst/>
          </a:prstGeom>
          <a:noFill/>
          <a:ln w="38100">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952750" rtl="0" eaLnBrk="1" fontAlgn="base" latinLnBrk="0" hangingPunct="1">
          <a:lnSpc>
            <a:spcPct val="100000"/>
          </a:lnSpc>
          <a:spcBef>
            <a:spcPct val="0"/>
          </a:spcBef>
          <a:spcAft>
            <a:spcPct val="0"/>
          </a:spcAft>
          <a:buClrTx/>
          <a:buSzTx/>
          <a:buFontTx/>
          <a:buNone/>
          <a:tabLst/>
          <a:defRPr kumimoji="0" lang="el-GR" sz="5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952750" rtl="0" eaLnBrk="1" fontAlgn="base" latinLnBrk="0" hangingPunct="1">
          <a:lnSpc>
            <a:spcPct val="100000"/>
          </a:lnSpc>
          <a:spcBef>
            <a:spcPct val="0"/>
          </a:spcBef>
          <a:spcAft>
            <a:spcPct val="0"/>
          </a:spcAft>
          <a:buClrTx/>
          <a:buSzTx/>
          <a:buFontTx/>
          <a:buNone/>
          <a:tabLst/>
          <a:defRPr kumimoji="0" lang="el-GR" sz="5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545</TotalTime>
  <Words>898</Words>
  <Application>Microsoft Office PowerPoint</Application>
  <PresentationFormat>Custom</PresentationFormat>
  <Paragraphs>62</Paragraphs>
  <Slides>1</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vt:i4>
      </vt:variant>
    </vt:vector>
  </HeadingPairs>
  <TitlesOfParts>
    <vt:vector size="8" baseType="lpstr">
      <vt:lpstr>Arial</vt:lpstr>
      <vt:lpstr>Calibri</vt:lpstr>
      <vt:lpstr>Palatino Linotype</vt:lpstr>
      <vt:lpstr>Harrington</vt:lpstr>
      <vt:lpstr>Arial Unicode MS</vt:lpstr>
      <vt:lpstr>Times New Roman</vt:lpstr>
      <vt:lpstr>Default Design</vt:lpstr>
      <vt:lpstr>Slide 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39</cp:revision>
  <dcterms:created xsi:type="dcterms:W3CDTF">2009-09-28T17:10:50Z</dcterms:created>
  <dcterms:modified xsi:type="dcterms:W3CDTF">2009-10-01T17:41:56Z</dcterms:modified>
</cp:coreProperties>
</file>