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62A9"/>
    <a:srgbClr val="3333FF"/>
    <a:srgbClr val="6666FF"/>
    <a:srgbClr val="0498B1"/>
    <a:srgbClr val="5B92E6"/>
    <a:srgbClr val="0434B1"/>
    <a:srgbClr val="4F817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86500" autoAdjust="0"/>
  </p:normalViewPr>
  <p:slideViewPr>
    <p:cSldViewPr>
      <p:cViewPr>
        <p:scale>
          <a:sx n="20" d="100"/>
          <a:sy n="20" d="100"/>
        </p:scale>
        <p:origin x="-1362" y="-78"/>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B3356-9DD5-4C64-A830-4C54E02D0F08}" type="datetimeFigureOut">
              <a:rPr lang="en-US" smtClean="0"/>
              <a:pPr/>
              <a:t>10/3/2009</a:t>
            </a:fld>
            <a:endParaRPr lang="en-US"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941418-0E8D-49EC-A950-90B302AC7D5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941418-0E8D-49EC-A950-90B302AC7D56}"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US"/>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US"/>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US"/>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US"/>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US" dirty="0"/>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F3A138-D11B-4159-BE1F-9A6444953BBF}" type="datetimeFigureOut">
              <a:rPr lang="en-US" smtClean="0"/>
              <a:pPr/>
              <a:t>10/3/2009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AC5B72-AC03-49C9-A7DE-8B041EFF0BE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6EF3A138-D11B-4159-BE1F-9A6444953BBF}" type="datetimeFigureOut">
              <a:rPr lang="en-US" smtClean="0"/>
              <a:pPr/>
              <a:t>10/3/2009</a:t>
            </a:fld>
            <a:endParaRPr lang="en-US" dirty="0"/>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A3AC5B72-AC03-49C9-A7DE-8B041EFF0BE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3" Type="http://schemas.openxmlformats.org/officeDocument/2006/relationships/image" Target="../media/image1.gif"/><Relationship Id="rId7" Type="http://schemas.openxmlformats.org/officeDocument/2006/relationships/image" Target="../media/image5.pn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10872513" y="5637981"/>
            <a:ext cx="10116335" cy="21860779"/>
          </a:xfrm>
          <a:prstGeom prst="roundRect">
            <a:avLst>
              <a:gd name="adj" fmla="val 6379"/>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GB" sz="2800" b="1" dirty="0" smtClean="0">
                <a:solidFill>
                  <a:schemeClr val="tx1"/>
                </a:solidFill>
              </a:rPr>
              <a:t>4. Results</a:t>
            </a: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just"/>
            <a:endParaRPr lang="en-GB" sz="3000" dirty="0" smtClean="0">
              <a:solidFill>
                <a:schemeClr val="tx1"/>
              </a:solidFill>
            </a:endParaRPr>
          </a:p>
          <a:p>
            <a:pPr algn="ctr"/>
            <a:endParaRPr lang="en-GB" sz="2000" b="1" dirty="0" smtClean="0">
              <a:solidFill>
                <a:schemeClr val="tx1"/>
              </a:solidFill>
            </a:endParaRPr>
          </a:p>
          <a:p>
            <a:pPr algn="ctr"/>
            <a:r>
              <a:rPr lang="en-GB" sz="2400" b="1" dirty="0" smtClean="0">
                <a:solidFill>
                  <a:schemeClr val="tx1"/>
                </a:solidFill>
              </a:rPr>
              <a:t>Figure 2.</a:t>
            </a:r>
            <a:r>
              <a:rPr lang="en-GB" sz="2400" dirty="0" smtClean="0">
                <a:solidFill>
                  <a:schemeClr val="tx1"/>
                </a:solidFill>
              </a:rPr>
              <a:t> XPS spectra of the C1s signal (above) and O1s signal (below). Red is the (10x2), green is the (6x2) and blue is the TPA multilayer samp</a:t>
            </a:r>
            <a:r>
              <a:rPr lang="en-GB" sz="2000" dirty="0" smtClean="0">
                <a:solidFill>
                  <a:schemeClr val="tx1"/>
                </a:solidFill>
              </a:rPr>
              <a:t>le.</a:t>
            </a:r>
            <a:endParaRPr lang="en-GB" sz="2400" dirty="0" smtClean="0">
              <a:solidFill>
                <a:schemeClr val="tx1"/>
              </a:solidFill>
            </a:endParaRPr>
          </a:p>
          <a:p>
            <a:pPr algn="just"/>
            <a:endParaRPr lang="en-GB" sz="30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r>
              <a:rPr lang="en-GB" sz="2800" dirty="0" smtClean="0">
                <a:solidFill>
                  <a:schemeClr val="tx1"/>
                </a:solidFill>
              </a:rPr>
              <a:t>The data is in good agreement with data for similar systems [2,3]. Both spectra demonstrate that there is little difference between the two monolayer nanostructures; in both cases, the molecules are fully deprotonated. The peaks </a:t>
            </a:r>
            <a:r>
              <a:rPr lang="en-GB" sz="2800" dirty="0" smtClean="0">
                <a:solidFill>
                  <a:schemeClr val="tx1"/>
                </a:solidFill>
              </a:rPr>
              <a:t>signals are </a:t>
            </a:r>
            <a:r>
              <a:rPr lang="en-GB" sz="2800" dirty="0" smtClean="0">
                <a:solidFill>
                  <a:schemeClr val="tx1"/>
                </a:solidFill>
              </a:rPr>
              <a:t>detailed below:</a:t>
            </a:r>
          </a:p>
          <a:p>
            <a:pPr algn="just" defTabSz="792000"/>
            <a:endParaRPr lang="en-GB" sz="2800" dirty="0" smtClean="0">
              <a:solidFill>
                <a:schemeClr val="tx1"/>
              </a:solidFill>
            </a:endParaRPr>
          </a:p>
          <a:p>
            <a:pPr algn="just" defTabSz="792000"/>
            <a:r>
              <a:rPr lang="en-GB" sz="2800" dirty="0" smtClean="0">
                <a:solidFill>
                  <a:schemeClr val="tx1"/>
                </a:solidFill>
              </a:rPr>
              <a:t>		284eV			288eV			290eV</a:t>
            </a:r>
          </a:p>
          <a:p>
            <a:pPr algn="just" defTabSz="792000"/>
            <a:endParaRPr lang="en-GB" sz="2800" dirty="0" smtClean="0">
              <a:solidFill>
                <a:schemeClr val="tx1"/>
              </a:solidFill>
            </a:endParaRPr>
          </a:p>
          <a:p>
            <a:pPr algn="just" defTabSz="792000"/>
            <a:endParaRPr lang="en-GB" sz="2800" dirty="0" smtClean="0">
              <a:solidFill>
                <a:schemeClr val="tx1"/>
              </a:solidFill>
            </a:endParaRPr>
          </a:p>
          <a:p>
            <a:pPr algn="just" defTabSz="792000"/>
            <a:r>
              <a:rPr lang="en-GB" sz="2800" dirty="0" smtClean="0">
                <a:solidFill>
                  <a:schemeClr val="tx1"/>
                </a:solidFill>
              </a:rPr>
              <a:t>		531eV			533eV			534eV</a:t>
            </a:r>
          </a:p>
          <a:p>
            <a:pPr algn="just" defTabSz="792000"/>
            <a:r>
              <a:rPr lang="en-GB" sz="2800" dirty="0" smtClean="0">
                <a:solidFill>
                  <a:schemeClr val="tx1"/>
                </a:solidFill>
              </a:rPr>
              <a:t>										</a:t>
            </a:r>
          </a:p>
          <a:p>
            <a:pPr algn="just" defTabSz="792000"/>
            <a:endParaRPr lang="en-GB" sz="2800" dirty="0" smtClean="0">
              <a:solidFill>
                <a:schemeClr val="tx1"/>
              </a:solidFill>
            </a:endParaRPr>
          </a:p>
          <a:p>
            <a:pPr algn="ctr" defTabSz="792000"/>
            <a:r>
              <a:rPr lang="en-GB" sz="2400" b="1" dirty="0" smtClean="0">
                <a:solidFill>
                  <a:schemeClr val="tx1"/>
                </a:solidFill>
              </a:rPr>
              <a:t>Figure 3. </a:t>
            </a:r>
            <a:r>
              <a:rPr lang="en-GB" sz="2400" dirty="0" smtClean="0">
                <a:solidFill>
                  <a:schemeClr val="tx1"/>
                </a:solidFill>
              </a:rPr>
              <a:t>C1s (top) and O1s (bottom) XPS signals</a:t>
            </a:r>
          </a:p>
          <a:p>
            <a:pPr algn="ctr" defTabSz="792000"/>
            <a:endParaRPr lang="en-GB" sz="2400" dirty="0" smtClean="0">
              <a:solidFill>
                <a:schemeClr val="tx1"/>
              </a:solidFill>
            </a:endParaRPr>
          </a:p>
          <a:p>
            <a:pPr algn="just" defTabSz="792000"/>
            <a:r>
              <a:rPr lang="en-GB" sz="2800" dirty="0" smtClean="0">
                <a:solidFill>
                  <a:schemeClr val="tx1"/>
                </a:solidFill>
              </a:rPr>
              <a:t>This work, coupled with LEED findings (not shown), is in good agreement with the STM and DFT data </a:t>
            </a:r>
            <a:r>
              <a:rPr lang="en-GB" sz="2800" dirty="0" smtClean="0">
                <a:solidFill>
                  <a:schemeClr val="tx1"/>
                </a:solidFill>
              </a:rPr>
              <a:t>of</a:t>
            </a:r>
            <a:r>
              <a:rPr lang="en-GB" sz="2800" dirty="0" smtClean="0">
                <a:solidFill>
                  <a:schemeClr val="tx1"/>
                </a:solidFill>
              </a:rPr>
              <a:t> these systems, </a:t>
            </a:r>
            <a:r>
              <a:rPr lang="en-GB" sz="2800" dirty="0" smtClean="0">
                <a:solidFill>
                  <a:schemeClr val="tx1"/>
                </a:solidFill>
              </a:rPr>
              <a:t>giving a coherent picture of the adsorbates’ chemistry. Further work is required to analyse the subtle differences in the spectra, possibly attributable to the presence of adatoms within the network.</a:t>
            </a:r>
          </a:p>
          <a:p>
            <a:pPr algn="just" defTabSz="792000"/>
            <a:endParaRPr lang="en-GB" sz="2800" dirty="0" smtClean="0">
              <a:solidFill>
                <a:schemeClr val="tx1"/>
              </a:solidFill>
            </a:endParaRPr>
          </a:p>
          <a:p>
            <a:pPr algn="just" defTabSz="792000"/>
            <a:endParaRPr lang="en-GB" sz="2800" dirty="0" smtClean="0">
              <a:solidFill>
                <a:schemeClr val="tx1"/>
              </a:solidFill>
            </a:endParaRPr>
          </a:p>
        </p:txBody>
      </p:sp>
      <p:sp>
        <p:nvSpPr>
          <p:cNvPr id="16" name="Rounded Rectangle 15"/>
          <p:cNvSpPr/>
          <p:nvPr/>
        </p:nvSpPr>
        <p:spPr>
          <a:xfrm>
            <a:off x="374797" y="5638733"/>
            <a:ext cx="10116335" cy="10787138"/>
          </a:xfrm>
          <a:prstGeom prst="roundRect">
            <a:avLst>
              <a:gd name="adj" fmla="val 6379"/>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GB" sz="2800" b="1" dirty="0" smtClean="0">
                <a:solidFill>
                  <a:schemeClr val="tx1"/>
                </a:solidFill>
              </a:rPr>
              <a:t>2.</a:t>
            </a:r>
            <a:r>
              <a:rPr lang="en-GB" sz="2800" dirty="0" smtClean="0">
                <a:solidFill>
                  <a:schemeClr val="tx1"/>
                </a:solidFill>
              </a:rPr>
              <a:t> </a:t>
            </a:r>
            <a:r>
              <a:rPr lang="en-GB" sz="2800" b="1" dirty="0" smtClean="0">
                <a:solidFill>
                  <a:schemeClr val="tx1"/>
                </a:solidFill>
              </a:rPr>
              <a:t>Observed Nanostructures</a:t>
            </a:r>
          </a:p>
          <a:p>
            <a:pPr algn="just"/>
            <a:r>
              <a:rPr lang="en-GB" sz="2800" dirty="0" smtClean="0">
                <a:solidFill>
                  <a:schemeClr val="tx1"/>
                </a:solidFill>
              </a:rPr>
              <a:t>The Cu(110) substrate demonstrates a strong </a:t>
            </a:r>
            <a:r>
              <a:rPr lang="en-GB" sz="2800" dirty="0" smtClean="0">
                <a:solidFill>
                  <a:schemeClr val="tx1"/>
                </a:solidFill>
              </a:rPr>
              <a:t>templating</a:t>
            </a:r>
            <a:r>
              <a:rPr lang="en-GB" sz="2800" dirty="0" smtClean="0">
                <a:solidFill>
                  <a:schemeClr val="tx1"/>
                </a:solidFill>
              </a:rPr>
              <a:t> </a:t>
            </a:r>
            <a:r>
              <a:rPr lang="en-GB" sz="2800" dirty="0" smtClean="0">
                <a:solidFill>
                  <a:schemeClr val="tx1"/>
                </a:solidFill>
              </a:rPr>
              <a:t>effect and, above </a:t>
            </a:r>
            <a:r>
              <a:rPr lang="en-GB" sz="2800" dirty="0" smtClean="0">
                <a:solidFill>
                  <a:schemeClr val="tx1"/>
                </a:solidFill>
              </a:rPr>
              <a:t>a </a:t>
            </a:r>
            <a:r>
              <a:rPr lang="en-GB" sz="2800" dirty="0" smtClean="0">
                <a:solidFill>
                  <a:schemeClr val="tx1"/>
                </a:solidFill>
              </a:rPr>
              <a:t>certain threshold temperature, </a:t>
            </a:r>
            <a:r>
              <a:rPr lang="en-GB" sz="2800" dirty="0" smtClean="0">
                <a:solidFill>
                  <a:schemeClr val="tx1"/>
                </a:solidFill>
              </a:rPr>
              <a:t>provides </a:t>
            </a:r>
            <a:r>
              <a:rPr lang="en-GB" sz="2800" dirty="0" smtClean="0">
                <a:solidFill>
                  <a:schemeClr val="tx1"/>
                </a:solidFill>
              </a:rPr>
              <a:t>surface </a:t>
            </a:r>
            <a:r>
              <a:rPr lang="en-GB" sz="2800" dirty="0" smtClean="0">
                <a:solidFill>
                  <a:schemeClr val="tx1"/>
                </a:solidFill>
              </a:rPr>
              <a:t>adatoms </a:t>
            </a:r>
            <a:r>
              <a:rPr lang="en-GB" sz="2800" dirty="0" smtClean="0">
                <a:solidFill>
                  <a:schemeClr val="tx1"/>
                </a:solidFill>
              </a:rPr>
              <a:t>essential </a:t>
            </a:r>
            <a:r>
              <a:rPr lang="en-GB" sz="2800" dirty="0" smtClean="0">
                <a:solidFill>
                  <a:schemeClr val="tx1"/>
                </a:solidFill>
              </a:rPr>
              <a:t>in fabrication </a:t>
            </a:r>
            <a:r>
              <a:rPr lang="en-GB" sz="2800" dirty="0" smtClean="0">
                <a:solidFill>
                  <a:schemeClr val="tx1"/>
                </a:solidFill>
              </a:rPr>
              <a:t>of </a:t>
            </a:r>
            <a:r>
              <a:rPr lang="en-GB" sz="2800" dirty="0" smtClean="0">
                <a:solidFill>
                  <a:schemeClr val="tx1"/>
                </a:solidFill>
              </a:rPr>
              <a:t>the </a:t>
            </a:r>
            <a:r>
              <a:rPr lang="en-GB" sz="2800" dirty="0" smtClean="0">
                <a:solidFill>
                  <a:schemeClr val="tx1"/>
                </a:solidFill>
              </a:rPr>
              <a:t>metal-organic system [1]. TPA was selected as the organic linker molecule due to its planar geometry and its functional moieties which strongly interact with copper atoms. Two </a:t>
            </a:r>
            <a:r>
              <a:rPr lang="en-GB" sz="2800" dirty="0" smtClean="0">
                <a:solidFill>
                  <a:schemeClr val="tx1"/>
                </a:solidFill>
              </a:rPr>
              <a:t>TPA monolayer </a:t>
            </a:r>
            <a:r>
              <a:rPr lang="en-GB" sz="2800" dirty="0" smtClean="0">
                <a:solidFill>
                  <a:schemeClr val="tx1"/>
                </a:solidFill>
              </a:rPr>
              <a:t>nanostructures have been previously identified; the </a:t>
            </a:r>
            <a:r>
              <a:rPr lang="en-GB" sz="2800" dirty="0" smtClean="0">
                <a:solidFill>
                  <a:schemeClr val="tx1"/>
                </a:solidFill>
              </a:rPr>
              <a:t>(10x2)</a:t>
            </a:r>
            <a:r>
              <a:rPr lang="en-GB" sz="2800" dirty="0" smtClean="0">
                <a:solidFill>
                  <a:schemeClr val="tx1"/>
                </a:solidFill>
              </a:rPr>
              <a:t> </a:t>
            </a:r>
            <a:r>
              <a:rPr lang="en-GB" sz="2800" dirty="0" smtClean="0">
                <a:solidFill>
                  <a:schemeClr val="tx1"/>
                </a:solidFill>
              </a:rPr>
              <a:t>consisting of metal-organic chains held together by inter-chain hydrogen </a:t>
            </a:r>
            <a:r>
              <a:rPr lang="en-GB" sz="2800" dirty="0" smtClean="0">
                <a:solidFill>
                  <a:schemeClr val="tx1"/>
                </a:solidFill>
              </a:rPr>
              <a:t>bonds. </a:t>
            </a:r>
            <a:r>
              <a:rPr lang="en-GB" sz="2800" dirty="0" smtClean="0">
                <a:solidFill>
                  <a:schemeClr val="tx1"/>
                </a:solidFill>
              </a:rPr>
              <a:t>Increased TPA coverage results in the formation of the (6x2) phase, an organic hydrogen-bonded network. Both networks have previously been </a:t>
            </a:r>
            <a:r>
              <a:rPr lang="en-GB" sz="2800" dirty="0" smtClean="0">
                <a:solidFill>
                  <a:schemeClr val="tx1"/>
                </a:solidFill>
              </a:rPr>
              <a:t>characterised </a:t>
            </a:r>
            <a:r>
              <a:rPr lang="en-GB" sz="2800" dirty="0" smtClean="0">
                <a:solidFill>
                  <a:schemeClr val="tx1"/>
                </a:solidFill>
              </a:rPr>
              <a:t>by STM and DFT, but further investigation is required to determine the chemical properties and charging state. </a:t>
            </a: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just"/>
            <a:endParaRPr lang="en-GB" sz="2800" dirty="0" smtClean="0">
              <a:solidFill>
                <a:schemeClr val="tx1"/>
              </a:solidFill>
            </a:endParaRPr>
          </a:p>
          <a:p>
            <a:pPr algn="ctr"/>
            <a:r>
              <a:rPr lang="en-GB" sz="2400" b="1" dirty="0" smtClean="0">
                <a:solidFill>
                  <a:schemeClr val="tx1"/>
                </a:solidFill>
              </a:rPr>
              <a:t>Figure 1. </a:t>
            </a:r>
            <a:r>
              <a:rPr lang="en-GB" sz="2400" dirty="0" smtClean="0">
                <a:solidFill>
                  <a:schemeClr val="tx1"/>
                </a:solidFill>
              </a:rPr>
              <a:t>The (10x2) metal-organic (left) and (6x2) organic network (right)</a:t>
            </a:r>
            <a:endParaRPr lang="en-US" sz="2400" b="1" dirty="0">
              <a:solidFill>
                <a:schemeClr val="tx1"/>
              </a:solidFill>
            </a:endParaRPr>
          </a:p>
        </p:txBody>
      </p:sp>
      <p:grpSp>
        <p:nvGrpSpPr>
          <p:cNvPr id="26" name="Group 25"/>
          <p:cNvGrpSpPr/>
          <p:nvPr/>
        </p:nvGrpSpPr>
        <p:grpSpPr>
          <a:xfrm>
            <a:off x="625875" y="11710963"/>
            <a:ext cx="4709675" cy="3851279"/>
            <a:chOff x="342900" y="1800225"/>
            <a:chExt cx="4010791" cy="3279775"/>
          </a:xfrm>
        </p:grpSpPr>
        <p:sp>
          <p:nvSpPr>
            <p:cNvPr id="27" name="Rectangle 143"/>
            <p:cNvSpPr>
              <a:spLocks noChangeArrowheads="1"/>
            </p:cNvSpPr>
            <p:nvPr/>
          </p:nvSpPr>
          <p:spPr bwMode="auto">
            <a:xfrm>
              <a:off x="444500" y="1892300"/>
              <a:ext cx="3783013" cy="3124200"/>
            </a:xfrm>
            <a:prstGeom prst="rect">
              <a:avLst/>
            </a:prstGeom>
            <a:solidFill>
              <a:srgbClr val="993300"/>
            </a:solidFill>
            <a:ln w="9525">
              <a:solidFill>
                <a:schemeClr val="tx1"/>
              </a:solidFill>
              <a:miter lim="800000"/>
              <a:headEnd/>
              <a:tailEnd/>
            </a:ln>
            <a:effectLst/>
          </p:spPr>
          <p:txBody>
            <a:bodyPr wrap="none" anchor="ctr"/>
            <a:lstStyle/>
            <a:p>
              <a:pPr algn="ctr"/>
              <a:endParaRPr lang="en-US" dirty="0"/>
            </a:p>
          </p:txBody>
        </p:sp>
        <p:sp>
          <p:nvSpPr>
            <p:cNvPr id="28" name="Oval 127"/>
            <p:cNvSpPr>
              <a:spLocks noChangeAspect="1" noChangeArrowheads="1"/>
            </p:cNvSpPr>
            <p:nvPr/>
          </p:nvSpPr>
          <p:spPr bwMode="auto">
            <a:xfrm>
              <a:off x="3810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29" name="Oval 128"/>
            <p:cNvSpPr>
              <a:spLocks noChangeAspect="1" noChangeArrowheads="1"/>
            </p:cNvSpPr>
            <p:nvPr/>
          </p:nvSpPr>
          <p:spPr bwMode="auto">
            <a:xfrm>
              <a:off x="6254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0" name="Oval 129"/>
            <p:cNvSpPr>
              <a:spLocks noChangeAspect="1" noChangeArrowheads="1"/>
            </p:cNvSpPr>
            <p:nvPr/>
          </p:nvSpPr>
          <p:spPr bwMode="auto">
            <a:xfrm>
              <a:off x="8699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1" name="Oval 132"/>
            <p:cNvSpPr>
              <a:spLocks noChangeAspect="1" noChangeArrowheads="1"/>
            </p:cNvSpPr>
            <p:nvPr/>
          </p:nvSpPr>
          <p:spPr bwMode="auto">
            <a:xfrm>
              <a:off x="16033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2" name="Oval 133"/>
            <p:cNvSpPr>
              <a:spLocks noChangeAspect="1" noChangeArrowheads="1"/>
            </p:cNvSpPr>
            <p:nvPr/>
          </p:nvSpPr>
          <p:spPr bwMode="auto">
            <a:xfrm>
              <a:off x="18478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3" name="Oval 134"/>
            <p:cNvSpPr>
              <a:spLocks noChangeAspect="1" noChangeArrowheads="1"/>
            </p:cNvSpPr>
            <p:nvPr/>
          </p:nvSpPr>
          <p:spPr bwMode="auto">
            <a:xfrm>
              <a:off x="20923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4" name="Oval 135"/>
            <p:cNvSpPr>
              <a:spLocks noChangeAspect="1" noChangeArrowheads="1"/>
            </p:cNvSpPr>
            <p:nvPr/>
          </p:nvSpPr>
          <p:spPr bwMode="auto">
            <a:xfrm>
              <a:off x="23368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5" name="Oval 136"/>
            <p:cNvSpPr>
              <a:spLocks noChangeAspect="1" noChangeArrowheads="1"/>
            </p:cNvSpPr>
            <p:nvPr/>
          </p:nvSpPr>
          <p:spPr bwMode="auto">
            <a:xfrm>
              <a:off x="25812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6" name="Oval 137"/>
            <p:cNvSpPr>
              <a:spLocks noChangeAspect="1" noChangeArrowheads="1"/>
            </p:cNvSpPr>
            <p:nvPr/>
          </p:nvSpPr>
          <p:spPr bwMode="auto">
            <a:xfrm>
              <a:off x="28257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7" name="Oval 138"/>
            <p:cNvSpPr>
              <a:spLocks noChangeAspect="1" noChangeArrowheads="1"/>
            </p:cNvSpPr>
            <p:nvPr/>
          </p:nvSpPr>
          <p:spPr bwMode="auto">
            <a:xfrm>
              <a:off x="30702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8" name="Oval 139"/>
            <p:cNvSpPr>
              <a:spLocks noChangeAspect="1" noChangeArrowheads="1"/>
            </p:cNvSpPr>
            <p:nvPr/>
          </p:nvSpPr>
          <p:spPr bwMode="auto">
            <a:xfrm>
              <a:off x="33147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nvGrpSpPr>
            <p:cNvPr id="39" name="Group 23"/>
            <p:cNvGrpSpPr>
              <a:grpSpLocks/>
            </p:cNvGrpSpPr>
            <p:nvPr/>
          </p:nvGrpSpPr>
          <p:grpSpPr bwMode="auto">
            <a:xfrm>
              <a:off x="381000" y="4648200"/>
              <a:ext cx="3911600" cy="244475"/>
              <a:chOff x="240" y="2928"/>
              <a:chExt cx="2464" cy="154"/>
            </a:xfrm>
          </p:grpSpPr>
          <p:sp>
            <p:nvSpPr>
              <p:cNvPr id="484" name="Oval 5"/>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5" name="Oval 6"/>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6" name="Oval 7"/>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7" name="Oval 8"/>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8" name="Oval 9"/>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9" name="Oval 10"/>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0" name="Oval 11"/>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1" name="Oval 12"/>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2" name="Oval 13"/>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3" name="Oval 14"/>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4" name="Oval 15"/>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5" name="Oval 16"/>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6" name="Oval 17"/>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7" name="Oval 18"/>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8" name="Oval 19"/>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99" name="Oval 20"/>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0" name="Group 24"/>
            <p:cNvGrpSpPr>
              <a:grpSpLocks/>
            </p:cNvGrpSpPr>
            <p:nvPr/>
          </p:nvGrpSpPr>
          <p:grpSpPr bwMode="auto">
            <a:xfrm>
              <a:off x="381000" y="4267200"/>
              <a:ext cx="3911600" cy="244475"/>
              <a:chOff x="240" y="2928"/>
              <a:chExt cx="2464" cy="154"/>
            </a:xfrm>
          </p:grpSpPr>
          <p:sp>
            <p:nvSpPr>
              <p:cNvPr id="468" name="Oval 25"/>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9" name="Oval 26"/>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0" name="Oval 27"/>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1" name="Oval 28"/>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2" name="Oval 29"/>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3" name="Oval 30"/>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4" name="Oval 31"/>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5" name="Oval 32"/>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6" name="Oval 33"/>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7" name="Oval 34"/>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8" name="Oval 35"/>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79" name="Oval 36"/>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0" name="Oval 37"/>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1" name="Oval 38"/>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2" name="Oval 39"/>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83" name="Oval 40"/>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1" name="Group 41"/>
            <p:cNvGrpSpPr>
              <a:grpSpLocks/>
            </p:cNvGrpSpPr>
            <p:nvPr/>
          </p:nvGrpSpPr>
          <p:grpSpPr bwMode="auto">
            <a:xfrm>
              <a:off x="381000" y="3886200"/>
              <a:ext cx="3911600" cy="244475"/>
              <a:chOff x="240" y="2928"/>
              <a:chExt cx="2464" cy="154"/>
            </a:xfrm>
          </p:grpSpPr>
          <p:sp>
            <p:nvSpPr>
              <p:cNvPr id="452" name="Oval 42"/>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3" name="Oval 43"/>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4" name="Oval 44"/>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5" name="Oval 45"/>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6" name="Oval 46"/>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7" name="Oval 47"/>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8" name="Oval 48"/>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9" name="Oval 49"/>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0" name="Oval 50"/>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1" name="Oval 51"/>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2" name="Oval 52"/>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3" name="Oval 53"/>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4" name="Oval 54"/>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5" name="Oval 55"/>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6" name="Oval 56"/>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67" name="Oval 57"/>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2" name="Group 58"/>
            <p:cNvGrpSpPr>
              <a:grpSpLocks/>
            </p:cNvGrpSpPr>
            <p:nvPr/>
          </p:nvGrpSpPr>
          <p:grpSpPr bwMode="auto">
            <a:xfrm>
              <a:off x="381000" y="3505200"/>
              <a:ext cx="3911600" cy="244475"/>
              <a:chOff x="240" y="2928"/>
              <a:chExt cx="2464" cy="154"/>
            </a:xfrm>
          </p:grpSpPr>
          <p:sp>
            <p:nvSpPr>
              <p:cNvPr id="436" name="Oval 59"/>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7" name="Oval 60"/>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8" name="Oval 61"/>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9" name="Oval 62"/>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0" name="Oval 63"/>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1" name="Oval 64"/>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2" name="Oval 65"/>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3" name="Oval 66"/>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4" name="Oval 67"/>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5" name="Oval 68"/>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6" name="Oval 69"/>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7" name="Oval 70"/>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8" name="Oval 71"/>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49" name="Oval 72"/>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0" name="Oval 73"/>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51" name="Oval 74"/>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3" name="Group 75"/>
            <p:cNvGrpSpPr>
              <a:grpSpLocks/>
            </p:cNvGrpSpPr>
            <p:nvPr/>
          </p:nvGrpSpPr>
          <p:grpSpPr bwMode="auto">
            <a:xfrm>
              <a:off x="381000" y="3124200"/>
              <a:ext cx="3911600" cy="244475"/>
              <a:chOff x="240" y="2928"/>
              <a:chExt cx="2464" cy="154"/>
            </a:xfrm>
          </p:grpSpPr>
          <p:sp>
            <p:nvSpPr>
              <p:cNvPr id="420" name="Oval 76"/>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1" name="Oval 77"/>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2" name="Oval 78"/>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3" name="Oval 79"/>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4" name="Oval 80"/>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5" name="Oval 81"/>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6" name="Oval 82"/>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7" name="Oval 83"/>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8" name="Oval 84"/>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29" name="Oval 85"/>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0" name="Oval 86"/>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1" name="Oval 87"/>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2" name="Oval 88"/>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3" name="Oval 89"/>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4" name="Oval 90"/>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35" name="Oval 91"/>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4" name="Group 92"/>
            <p:cNvGrpSpPr>
              <a:grpSpLocks/>
            </p:cNvGrpSpPr>
            <p:nvPr/>
          </p:nvGrpSpPr>
          <p:grpSpPr bwMode="auto">
            <a:xfrm>
              <a:off x="381000" y="2743200"/>
              <a:ext cx="3911600" cy="244475"/>
              <a:chOff x="240" y="2928"/>
              <a:chExt cx="2464" cy="154"/>
            </a:xfrm>
          </p:grpSpPr>
          <p:sp>
            <p:nvSpPr>
              <p:cNvPr id="404" name="Oval 93"/>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5" name="Oval 94"/>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6" name="Oval 95"/>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7" name="Oval 96"/>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8" name="Oval 97"/>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9" name="Oval 98"/>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0" name="Oval 99"/>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1" name="Oval 100"/>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2" name="Oval 101"/>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3" name="Oval 102"/>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4" name="Oval 103"/>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5" name="Oval 104"/>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6" name="Oval 105"/>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7" name="Oval 106"/>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8" name="Oval 107"/>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19" name="Oval 108"/>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45" name="Group 109"/>
            <p:cNvGrpSpPr>
              <a:grpSpLocks/>
            </p:cNvGrpSpPr>
            <p:nvPr/>
          </p:nvGrpSpPr>
          <p:grpSpPr bwMode="auto">
            <a:xfrm>
              <a:off x="381000" y="2362200"/>
              <a:ext cx="3911600" cy="244475"/>
              <a:chOff x="240" y="2928"/>
              <a:chExt cx="2464" cy="154"/>
            </a:xfrm>
          </p:grpSpPr>
          <p:sp>
            <p:nvSpPr>
              <p:cNvPr id="388" name="Oval 110"/>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89" name="Oval 111"/>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0" name="Oval 112"/>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1" name="Oval 113"/>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2" name="Oval 114"/>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3" name="Oval 115"/>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4" name="Oval 116"/>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5" name="Oval 117"/>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6" name="Oval 118"/>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7" name="Oval 119"/>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8" name="Oval 120"/>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399" name="Oval 121"/>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0" name="Oval 122"/>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1" name="Oval 123"/>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2" name="Oval 124"/>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403" name="Oval 125"/>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sp>
          <p:nvSpPr>
            <p:cNvPr id="46" name="Oval 142"/>
            <p:cNvSpPr>
              <a:spLocks noChangeAspect="1" noChangeArrowheads="1"/>
            </p:cNvSpPr>
            <p:nvPr/>
          </p:nvSpPr>
          <p:spPr bwMode="auto">
            <a:xfrm>
              <a:off x="40481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nvGrpSpPr>
            <p:cNvPr id="47" name="Group 161"/>
            <p:cNvGrpSpPr>
              <a:grpSpLocks/>
            </p:cNvGrpSpPr>
            <p:nvPr/>
          </p:nvGrpSpPr>
          <p:grpSpPr bwMode="auto">
            <a:xfrm>
              <a:off x="498475" y="4835525"/>
              <a:ext cx="3667125" cy="244475"/>
              <a:chOff x="323" y="3083"/>
              <a:chExt cx="2310" cy="154"/>
            </a:xfrm>
          </p:grpSpPr>
          <p:sp>
            <p:nvSpPr>
              <p:cNvPr id="373" name="Oval 14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4" name="Oval 14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5" name="Oval 14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6" name="Oval 14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7" name="Oval 14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8" name="Oval 15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9" name="Oval 15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0" name="Oval 15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1" name="Oval 15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2" name="Oval 15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3" name="Oval 15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4" name="Oval 15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5" name="Oval 15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6" name="Oval 15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87" name="Oval 15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48" name="Group 162"/>
            <p:cNvGrpSpPr>
              <a:grpSpLocks/>
            </p:cNvGrpSpPr>
            <p:nvPr/>
          </p:nvGrpSpPr>
          <p:grpSpPr bwMode="auto">
            <a:xfrm>
              <a:off x="498475" y="4457700"/>
              <a:ext cx="3667125" cy="244475"/>
              <a:chOff x="323" y="3083"/>
              <a:chExt cx="2310" cy="154"/>
            </a:xfrm>
          </p:grpSpPr>
          <p:sp>
            <p:nvSpPr>
              <p:cNvPr id="358" name="Oval 163"/>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9" name="Oval 164"/>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0" name="Oval 165"/>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1" name="Oval 166"/>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2" name="Oval 167"/>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3" name="Oval 168"/>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4" name="Oval 169"/>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5" name="Oval 170"/>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6" name="Oval 171"/>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7" name="Oval 172"/>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8" name="Oval 173"/>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69" name="Oval 174"/>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0" name="Oval 175"/>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1" name="Oval 176"/>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72" name="Oval 177"/>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49" name="Group 178"/>
            <p:cNvGrpSpPr>
              <a:grpSpLocks/>
            </p:cNvGrpSpPr>
            <p:nvPr/>
          </p:nvGrpSpPr>
          <p:grpSpPr bwMode="auto">
            <a:xfrm>
              <a:off x="495300" y="4073525"/>
              <a:ext cx="3667125" cy="244475"/>
              <a:chOff x="323" y="3083"/>
              <a:chExt cx="2310" cy="154"/>
            </a:xfrm>
          </p:grpSpPr>
          <p:sp>
            <p:nvSpPr>
              <p:cNvPr id="343" name="Oval 179"/>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4" name="Oval 180"/>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5" name="Oval 181"/>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6" name="Oval 182"/>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7" name="Oval 183"/>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8" name="Oval 184"/>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9" name="Oval 185"/>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0" name="Oval 186"/>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1" name="Oval 187"/>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2" name="Oval 188"/>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3" name="Oval 189"/>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4" name="Oval 190"/>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5" name="Oval 191"/>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6" name="Oval 192"/>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57" name="Oval 193"/>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0" name="Group 194"/>
            <p:cNvGrpSpPr>
              <a:grpSpLocks/>
            </p:cNvGrpSpPr>
            <p:nvPr/>
          </p:nvGrpSpPr>
          <p:grpSpPr bwMode="auto">
            <a:xfrm>
              <a:off x="495300" y="3695700"/>
              <a:ext cx="3667125" cy="244475"/>
              <a:chOff x="323" y="3083"/>
              <a:chExt cx="2310" cy="154"/>
            </a:xfrm>
          </p:grpSpPr>
          <p:sp>
            <p:nvSpPr>
              <p:cNvPr id="328" name="Oval 19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9" name="Oval 19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0" name="Oval 19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1" name="Oval 19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2" name="Oval 19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3" name="Oval 20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4" name="Oval 20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5" name="Oval 20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6" name="Oval 20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7" name="Oval 20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8" name="Oval 20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39" name="Oval 20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0" name="Oval 20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1" name="Oval 20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42" name="Oval 20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 name="Group 210"/>
            <p:cNvGrpSpPr>
              <a:grpSpLocks/>
            </p:cNvGrpSpPr>
            <p:nvPr/>
          </p:nvGrpSpPr>
          <p:grpSpPr bwMode="auto">
            <a:xfrm>
              <a:off x="498475" y="3311525"/>
              <a:ext cx="3667125" cy="244475"/>
              <a:chOff x="323" y="3083"/>
              <a:chExt cx="2310" cy="154"/>
            </a:xfrm>
          </p:grpSpPr>
          <p:sp>
            <p:nvSpPr>
              <p:cNvPr id="313" name="Oval 211"/>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4" name="Oval 212"/>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5" name="Oval 213"/>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6" name="Oval 214"/>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7" name="Oval 215"/>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8" name="Oval 216"/>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9" name="Oval 217"/>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0" name="Oval 218"/>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1" name="Oval 219"/>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2" name="Oval 220"/>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3" name="Oval 221"/>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4" name="Oval 222"/>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5" name="Oval 223"/>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6" name="Oval 224"/>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27" name="Oval 225"/>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2" name="Group 226"/>
            <p:cNvGrpSpPr>
              <a:grpSpLocks/>
            </p:cNvGrpSpPr>
            <p:nvPr/>
          </p:nvGrpSpPr>
          <p:grpSpPr bwMode="auto">
            <a:xfrm>
              <a:off x="498475" y="2933700"/>
              <a:ext cx="3667125" cy="244475"/>
              <a:chOff x="323" y="3083"/>
              <a:chExt cx="2310" cy="154"/>
            </a:xfrm>
          </p:grpSpPr>
          <p:sp>
            <p:nvSpPr>
              <p:cNvPr id="298" name="Oval 227"/>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9" name="Oval 228"/>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0" name="Oval 229"/>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1" name="Oval 230"/>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2" name="Oval 231"/>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3" name="Oval 232"/>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4" name="Oval 233"/>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5" name="Oval 234"/>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6" name="Oval 235"/>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7" name="Oval 236"/>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8" name="Oval 237"/>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09" name="Oval 238"/>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0" name="Oval 239"/>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1" name="Oval 240"/>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312" name="Oval 241"/>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3" name="Group 242"/>
            <p:cNvGrpSpPr>
              <a:grpSpLocks/>
            </p:cNvGrpSpPr>
            <p:nvPr/>
          </p:nvGrpSpPr>
          <p:grpSpPr bwMode="auto">
            <a:xfrm>
              <a:off x="498475" y="2549525"/>
              <a:ext cx="3667125" cy="244475"/>
              <a:chOff x="323" y="3083"/>
              <a:chExt cx="2310" cy="154"/>
            </a:xfrm>
          </p:grpSpPr>
          <p:sp>
            <p:nvSpPr>
              <p:cNvPr id="283" name="Oval 243"/>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4" name="Oval 244"/>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5" name="Oval 245"/>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6" name="Oval 246"/>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7" name="Oval 247"/>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8" name="Oval 248"/>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9" name="Oval 249"/>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0" name="Oval 250"/>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1" name="Oval 251"/>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2" name="Oval 252"/>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3" name="Oval 253"/>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4" name="Oval 254"/>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5" name="Oval 255"/>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6" name="Oval 256"/>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97" name="Oval 257"/>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4" name="Group 258"/>
            <p:cNvGrpSpPr>
              <a:grpSpLocks/>
            </p:cNvGrpSpPr>
            <p:nvPr/>
          </p:nvGrpSpPr>
          <p:grpSpPr bwMode="auto">
            <a:xfrm>
              <a:off x="498475" y="2171700"/>
              <a:ext cx="3667125" cy="244475"/>
              <a:chOff x="323" y="3083"/>
              <a:chExt cx="2310" cy="154"/>
            </a:xfrm>
          </p:grpSpPr>
          <p:sp>
            <p:nvSpPr>
              <p:cNvPr id="268" name="Oval 259"/>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9" name="Oval 260"/>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0" name="Oval 261"/>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1" name="Oval 262"/>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2" name="Oval 263"/>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3" name="Oval 264"/>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4" name="Oval 265"/>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5" name="Oval 266"/>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6" name="Oval 267"/>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7" name="Oval 268"/>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8" name="Oval 269"/>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79" name="Oval 270"/>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0" name="Oval 271"/>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1" name="Oval 272"/>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82" name="Oval 273"/>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5" name="Group 274"/>
            <p:cNvGrpSpPr>
              <a:grpSpLocks/>
            </p:cNvGrpSpPr>
            <p:nvPr/>
          </p:nvGrpSpPr>
          <p:grpSpPr bwMode="auto">
            <a:xfrm>
              <a:off x="498475" y="1800225"/>
              <a:ext cx="3667125" cy="244475"/>
              <a:chOff x="323" y="3083"/>
              <a:chExt cx="2310" cy="154"/>
            </a:xfrm>
          </p:grpSpPr>
          <p:sp>
            <p:nvSpPr>
              <p:cNvPr id="253" name="Oval 27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4" name="Oval 27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5" name="Oval 27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6" name="Oval 27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7" name="Oval 27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8" name="Oval 28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59" name="Oval 28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0" name="Oval 28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1" name="Oval 28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2" name="Oval 28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3" name="Oval 28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4" name="Oval 28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5" name="Oval 28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6" name="Oval 28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267" name="Oval 28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sp>
          <p:nvSpPr>
            <p:cNvPr id="56" name="Oval 136"/>
            <p:cNvSpPr>
              <a:spLocks noChangeAspect="1" noChangeArrowheads="1"/>
            </p:cNvSpPr>
            <p:nvPr/>
          </p:nvSpPr>
          <p:spPr bwMode="auto">
            <a:xfrm>
              <a:off x="3563934" y="1989129"/>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57" name="Oval 137"/>
            <p:cNvSpPr>
              <a:spLocks noChangeAspect="1" noChangeArrowheads="1"/>
            </p:cNvSpPr>
            <p:nvPr/>
          </p:nvSpPr>
          <p:spPr bwMode="auto">
            <a:xfrm>
              <a:off x="3808409" y="1989129"/>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58" name="Oval 130"/>
            <p:cNvSpPr>
              <a:spLocks noChangeAspect="1" noChangeArrowheads="1"/>
            </p:cNvSpPr>
            <p:nvPr/>
          </p:nvSpPr>
          <p:spPr bwMode="auto">
            <a:xfrm>
              <a:off x="11144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59" name="Oval 131"/>
            <p:cNvSpPr>
              <a:spLocks noChangeAspect="1" noChangeArrowheads="1"/>
            </p:cNvSpPr>
            <p:nvPr/>
          </p:nvSpPr>
          <p:spPr bwMode="auto">
            <a:xfrm>
              <a:off x="13589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60" name="Oval 321"/>
            <p:cNvSpPr>
              <a:spLocks noChangeAspect="1" noChangeArrowheads="1"/>
            </p:cNvSpPr>
            <p:nvPr/>
          </p:nvSpPr>
          <p:spPr bwMode="auto">
            <a:xfrm>
              <a:off x="1104900" y="1981200"/>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61" name="Oval 336"/>
            <p:cNvSpPr>
              <a:spLocks noChangeAspect="1" noChangeArrowheads="1"/>
            </p:cNvSpPr>
            <p:nvPr/>
          </p:nvSpPr>
          <p:spPr bwMode="auto">
            <a:xfrm>
              <a:off x="2327261" y="2352675"/>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62" name="Oval 337"/>
            <p:cNvSpPr>
              <a:spLocks noChangeAspect="1" noChangeArrowheads="1"/>
            </p:cNvSpPr>
            <p:nvPr/>
          </p:nvSpPr>
          <p:spPr bwMode="auto">
            <a:xfrm>
              <a:off x="2571736" y="235266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nvGrpSpPr>
            <p:cNvPr id="63" name="Group 351"/>
            <p:cNvGrpSpPr>
              <a:grpSpLocks/>
            </p:cNvGrpSpPr>
            <p:nvPr/>
          </p:nvGrpSpPr>
          <p:grpSpPr bwMode="auto">
            <a:xfrm>
              <a:off x="1595427" y="1920915"/>
              <a:ext cx="752478" cy="741369"/>
              <a:chOff x="1830" y="3558"/>
              <a:chExt cx="474" cy="467"/>
            </a:xfrm>
          </p:grpSpPr>
          <p:sp>
            <p:nvSpPr>
              <p:cNvPr id="241"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2"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3"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4"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5"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6"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7"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8"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49"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50"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51"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52"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64" name="Group 352"/>
            <p:cNvGrpSpPr>
              <a:grpSpLocks/>
            </p:cNvGrpSpPr>
            <p:nvPr/>
          </p:nvGrpSpPr>
          <p:grpSpPr bwMode="auto">
            <a:xfrm flipH="1">
              <a:off x="2786040" y="1914571"/>
              <a:ext cx="771527" cy="741369"/>
              <a:chOff x="1830" y="3558"/>
              <a:chExt cx="474" cy="467"/>
            </a:xfrm>
          </p:grpSpPr>
          <p:sp>
            <p:nvSpPr>
              <p:cNvPr id="229" name="Oval 353"/>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0" name="Oval 354"/>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1" name="Oval 355"/>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2" name="Oval 356"/>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3" name="Oval 357"/>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4" name="Oval 358"/>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5" name="Oval 359"/>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6" name="Oval 360"/>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37" name="Oval 361"/>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38" name="Oval 362"/>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39" name="Oval 363"/>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40" name="Oval 364"/>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65" name="Group 379"/>
            <p:cNvGrpSpPr>
              <a:grpSpLocks/>
            </p:cNvGrpSpPr>
            <p:nvPr/>
          </p:nvGrpSpPr>
          <p:grpSpPr bwMode="auto">
            <a:xfrm flipH="1">
              <a:off x="342890" y="1914571"/>
              <a:ext cx="771527" cy="741369"/>
              <a:chOff x="1830" y="3558"/>
              <a:chExt cx="474" cy="467"/>
            </a:xfrm>
          </p:grpSpPr>
          <p:sp>
            <p:nvSpPr>
              <p:cNvPr id="217"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8"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9"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0"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1"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2"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3"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4"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25"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26"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27"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28"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66" name="Oval 321"/>
            <p:cNvSpPr>
              <a:spLocks noChangeAspect="1" noChangeArrowheads="1"/>
            </p:cNvSpPr>
            <p:nvPr/>
          </p:nvSpPr>
          <p:spPr bwMode="auto">
            <a:xfrm>
              <a:off x="1350942" y="197960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67" name="Oval 345"/>
            <p:cNvSpPr>
              <a:spLocks noChangeAspect="1" noChangeArrowheads="1"/>
            </p:cNvSpPr>
            <p:nvPr/>
          </p:nvSpPr>
          <p:spPr bwMode="auto">
            <a:xfrm rot="2700000">
              <a:off x="4162426" y="2036752"/>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 name="Oval 346"/>
            <p:cNvSpPr>
              <a:spLocks noChangeAspect="1" noChangeArrowheads="1"/>
            </p:cNvSpPr>
            <p:nvPr/>
          </p:nvSpPr>
          <p:spPr bwMode="auto">
            <a:xfrm rot="2700000">
              <a:off x="4041776" y="2055802"/>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9" name="Oval 347"/>
            <p:cNvSpPr>
              <a:spLocks noChangeAspect="1" noChangeArrowheads="1"/>
            </p:cNvSpPr>
            <p:nvPr/>
          </p:nvSpPr>
          <p:spPr bwMode="auto">
            <a:xfrm rot="2700000">
              <a:off x="4217989" y="1930390"/>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0" name="Oval 140"/>
            <p:cNvSpPr>
              <a:spLocks noChangeAspect="1" noChangeArrowheads="1"/>
            </p:cNvSpPr>
            <p:nvPr/>
          </p:nvSpPr>
          <p:spPr bwMode="auto">
            <a:xfrm>
              <a:off x="3560757" y="199547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71" name="Oval 140"/>
            <p:cNvSpPr>
              <a:spLocks noChangeAspect="1" noChangeArrowheads="1"/>
            </p:cNvSpPr>
            <p:nvPr/>
          </p:nvSpPr>
          <p:spPr bwMode="auto">
            <a:xfrm>
              <a:off x="3805232" y="199865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nvGrpSpPr>
            <p:cNvPr id="72" name="Group 771"/>
            <p:cNvGrpSpPr/>
            <p:nvPr/>
          </p:nvGrpSpPr>
          <p:grpSpPr>
            <a:xfrm>
              <a:off x="357148" y="2681339"/>
              <a:ext cx="3996543" cy="747713"/>
              <a:chOff x="495290" y="2066971"/>
              <a:chExt cx="3996543" cy="747713"/>
            </a:xfrm>
          </p:grpSpPr>
          <p:sp>
            <p:nvSpPr>
              <p:cNvPr id="169" name="Oval 321"/>
              <p:cNvSpPr>
                <a:spLocks noChangeAspect="1" noChangeArrowheads="1"/>
              </p:cNvSpPr>
              <p:nvPr/>
            </p:nvSpPr>
            <p:spPr bwMode="auto">
              <a:xfrm>
                <a:off x="1257300" y="2133600"/>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170" name="Oval 336"/>
              <p:cNvSpPr>
                <a:spLocks noChangeAspect="1" noChangeArrowheads="1"/>
              </p:cNvSpPr>
              <p:nvPr/>
            </p:nvSpPr>
            <p:spPr bwMode="auto">
              <a:xfrm>
                <a:off x="2479661" y="2505075"/>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171" name="Oval 337"/>
              <p:cNvSpPr>
                <a:spLocks noChangeAspect="1" noChangeArrowheads="1"/>
              </p:cNvSpPr>
              <p:nvPr/>
            </p:nvSpPr>
            <p:spPr bwMode="auto">
              <a:xfrm>
                <a:off x="2724136" y="250506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nvGrpSpPr>
              <p:cNvPr id="172" name="Group 351"/>
              <p:cNvGrpSpPr>
                <a:grpSpLocks/>
              </p:cNvGrpSpPr>
              <p:nvPr/>
            </p:nvGrpSpPr>
            <p:grpSpPr bwMode="auto">
              <a:xfrm>
                <a:off x="1747827" y="2073315"/>
                <a:ext cx="752478" cy="741369"/>
                <a:chOff x="1830" y="3558"/>
                <a:chExt cx="474" cy="467"/>
              </a:xfrm>
            </p:grpSpPr>
            <p:sp>
              <p:nvSpPr>
                <p:cNvPr id="205"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6"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7"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8"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9"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0"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1"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2"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13"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14"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15"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16"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173" name="Group 352"/>
              <p:cNvGrpSpPr>
                <a:grpSpLocks/>
              </p:cNvGrpSpPr>
              <p:nvPr/>
            </p:nvGrpSpPr>
            <p:grpSpPr bwMode="auto">
              <a:xfrm flipH="1">
                <a:off x="2938440" y="2066971"/>
                <a:ext cx="771527" cy="741369"/>
                <a:chOff x="1830" y="3558"/>
                <a:chExt cx="474" cy="467"/>
              </a:xfrm>
            </p:grpSpPr>
            <p:sp>
              <p:nvSpPr>
                <p:cNvPr id="193" name="Oval 353"/>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4" name="Oval 354"/>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5" name="Oval 355"/>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6" name="Oval 356"/>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7" name="Oval 357"/>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8" name="Oval 358"/>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99" name="Oval 359"/>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0" name="Oval 360"/>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201" name="Oval 361"/>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02" name="Oval 362"/>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03" name="Oval 363"/>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204" name="Oval 364"/>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174" name="Group 379"/>
              <p:cNvGrpSpPr>
                <a:grpSpLocks/>
              </p:cNvGrpSpPr>
              <p:nvPr/>
            </p:nvGrpSpPr>
            <p:grpSpPr bwMode="auto">
              <a:xfrm flipH="1">
                <a:off x="495290" y="2066971"/>
                <a:ext cx="771527" cy="741369"/>
                <a:chOff x="1830" y="3558"/>
                <a:chExt cx="474" cy="467"/>
              </a:xfrm>
            </p:grpSpPr>
            <p:sp>
              <p:nvSpPr>
                <p:cNvPr id="181"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2"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3"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4"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5"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6"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7"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8"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89"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90"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91"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92"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175" name="Oval 321"/>
              <p:cNvSpPr>
                <a:spLocks noChangeAspect="1" noChangeArrowheads="1"/>
              </p:cNvSpPr>
              <p:nvPr/>
            </p:nvSpPr>
            <p:spPr bwMode="auto">
              <a:xfrm>
                <a:off x="1503342" y="213200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176" name="Oval 345"/>
              <p:cNvSpPr>
                <a:spLocks noChangeAspect="1" noChangeArrowheads="1"/>
              </p:cNvSpPr>
              <p:nvPr/>
            </p:nvSpPr>
            <p:spPr bwMode="auto">
              <a:xfrm rot="2700000">
                <a:off x="4314826" y="2189152"/>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77" name="Oval 346"/>
              <p:cNvSpPr>
                <a:spLocks noChangeAspect="1" noChangeArrowheads="1"/>
              </p:cNvSpPr>
              <p:nvPr/>
            </p:nvSpPr>
            <p:spPr bwMode="auto">
              <a:xfrm rot="2700000">
                <a:off x="4194176" y="2208202"/>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78" name="Oval 347"/>
              <p:cNvSpPr>
                <a:spLocks noChangeAspect="1" noChangeArrowheads="1"/>
              </p:cNvSpPr>
              <p:nvPr/>
            </p:nvSpPr>
            <p:spPr bwMode="auto">
              <a:xfrm rot="2700000">
                <a:off x="4370389" y="2082790"/>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79" name="Oval 140"/>
              <p:cNvSpPr>
                <a:spLocks noChangeAspect="1" noChangeArrowheads="1"/>
              </p:cNvSpPr>
              <p:nvPr/>
            </p:nvSpPr>
            <p:spPr bwMode="auto">
              <a:xfrm>
                <a:off x="3713157" y="214787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180" name="Oval 140"/>
              <p:cNvSpPr>
                <a:spLocks noChangeAspect="1" noChangeArrowheads="1"/>
              </p:cNvSpPr>
              <p:nvPr/>
            </p:nvSpPr>
            <p:spPr bwMode="auto">
              <a:xfrm>
                <a:off x="3957632" y="215105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sp>
          <p:nvSpPr>
            <p:cNvPr id="73" name="Oval 321"/>
            <p:cNvSpPr>
              <a:spLocks noChangeAspect="1" noChangeArrowheads="1"/>
            </p:cNvSpPr>
            <p:nvPr/>
          </p:nvSpPr>
          <p:spPr bwMode="auto">
            <a:xfrm>
              <a:off x="1119158" y="3505359"/>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74" name="Oval 336"/>
            <p:cNvSpPr>
              <a:spLocks noChangeAspect="1" noChangeArrowheads="1"/>
            </p:cNvSpPr>
            <p:nvPr/>
          </p:nvSpPr>
          <p:spPr bwMode="auto">
            <a:xfrm>
              <a:off x="2341519" y="387683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75" name="Oval 337"/>
            <p:cNvSpPr>
              <a:spLocks noChangeAspect="1" noChangeArrowheads="1"/>
            </p:cNvSpPr>
            <p:nvPr/>
          </p:nvSpPr>
          <p:spPr bwMode="auto">
            <a:xfrm>
              <a:off x="2585994" y="3876827"/>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nvGrpSpPr>
            <p:cNvPr id="76" name="Group 351"/>
            <p:cNvGrpSpPr>
              <a:grpSpLocks/>
            </p:cNvGrpSpPr>
            <p:nvPr/>
          </p:nvGrpSpPr>
          <p:grpSpPr bwMode="auto">
            <a:xfrm>
              <a:off x="1609685" y="3445074"/>
              <a:ext cx="752478" cy="741369"/>
              <a:chOff x="1830" y="3558"/>
              <a:chExt cx="474" cy="467"/>
            </a:xfrm>
          </p:grpSpPr>
          <p:sp>
            <p:nvSpPr>
              <p:cNvPr id="157"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8"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9"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0"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1"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2"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3"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4"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65"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66"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67"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68"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77" name="Group 352"/>
            <p:cNvGrpSpPr>
              <a:grpSpLocks/>
            </p:cNvGrpSpPr>
            <p:nvPr/>
          </p:nvGrpSpPr>
          <p:grpSpPr bwMode="auto">
            <a:xfrm flipH="1">
              <a:off x="2800298" y="3438730"/>
              <a:ext cx="771527" cy="741369"/>
              <a:chOff x="1830" y="3558"/>
              <a:chExt cx="474" cy="467"/>
            </a:xfrm>
          </p:grpSpPr>
          <p:sp>
            <p:nvSpPr>
              <p:cNvPr id="145" name="Oval 353"/>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6" name="Oval 354"/>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7" name="Oval 355"/>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8" name="Oval 356"/>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9" name="Oval 357"/>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0" name="Oval 358"/>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1" name="Oval 359"/>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2" name="Oval 360"/>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53" name="Oval 361"/>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54" name="Oval 362"/>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55" name="Oval 363"/>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56" name="Oval 364"/>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78" name="Group 379"/>
            <p:cNvGrpSpPr>
              <a:grpSpLocks/>
            </p:cNvGrpSpPr>
            <p:nvPr/>
          </p:nvGrpSpPr>
          <p:grpSpPr bwMode="auto">
            <a:xfrm flipH="1">
              <a:off x="357148" y="3438730"/>
              <a:ext cx="771527" cy="741369"/>
              <a:chOff x="1830" y="3558"/>
              <a:chExt cx="474" cy="467"/>
            </a:xfrm>
          </p:grpSpPr>
          <p:sp>
            <p:nvSpPr>
              <p:cNvPr id="133"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4"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5"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6"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7"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8"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39"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0"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41"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42"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43"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44"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79" name="Oval 321"/>
            <p:cNvSpPr>
              <a:spLocks noChangeAspect="1" noChangeArrowheads="1"/>
            </p:cNvSpPr>
            <p:nvPr/>
          </p:nvSpPr>
          <p:spPr bwMode="auto">
            <a:xfrm>
              <a:off x="1365200" y="3503763"/>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80" name="Oval 345"/>
            <p:cNvSpPr>
              <a:spLocks noChangeAspect="1" noChangeArrowheads="1"/>
            </p:cNvSpPr>
            <p:nvPr/>
          </p:nvSpPr>
          <p:spPr bwMode="auto">
            <a:xfrm rot="2700000">
              <a:off x="4176684" y="3560911"/>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81" name="Oval 346"/>
            <p:cNvSpPr>
              <a:spLocks noChangeAspect="1" noChangeArrowheads="1"/>
            </p:cNvSpPr>
            <p:nvPr/>
          </p:nvSpPr>
          <p:spPr bwMode="auto">
            <a:xfrm rot="2700000">
              <a:off x="4056034" y="3579961"/>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82" name="Oval 347"/>
            <p:cNvSpPr>
              <a:spLocks noChangeAspect="1" noChangeArrowheads="1"/>
            </p:cNvSpPr>
            <p:nvPr/>
          </p:nvSpPr>
          <p:spPr bwMode="auto">
            <a:xfrm rot="2700000">
              <a:off x="4232247" y="3454549"/>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83" name="Oval 140"/>
            <p:cNvSpPr>
              <a:spLocks noChangeAspect="1" noChangeArrowheads="1"/>
            </p:cNvSpPr>
            <p:nvPr/>
          </p:nvSpPr>
          <p:spPr bwMode="auto">
            <a:xfrm>
              <a:off x="3575015" y="3519637"/>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84" name="Oval 140"/>
            <p:cNvSpPr>
              <a:spLocks noChangeAspect="1" noChangeArrowheads="1"/>
            </p:cNvSpPr>
            <p:nvPr/>
          </p:nvSpPr>
          <p:spPr bwMode="auto">
            <a:xfrm>
              <a:off x="3819490" y="3522813"/>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85" name="Oval 321"/>
            <p:cNvSpPr>
              <a:spLocks noChangeAspect="1" noChangeArrowheads="1"/>
            </p:cNvSpPr>
            <p:nvPr/>
          </p:nvSpPr>
          <p:spPr bwMode="auto">
            <a:xfrm>
              <a:off x="1107129" y="4267364"/>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86" name="Oval 336"/>
            <p:cNvSpPr>
              <a:spLocks noChangeAspect="1" noChangeArrowheads="1"/>
            </p:cNvSpPr>
            <p:nvPr/>
          </p:nvSpPr>
          <p:spPr bwMode="auto">
            <a:xfrm>
              <a:off x="2329490" y="4638839"/>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87" name="Oval 337"/>
            <p:cNvSpPr>
              <a:spLocks noChangeAspect="1" noChangeArrowheads="1"/>
            </p:cNvSpPr>
            <p:nvPr/>
          </p:nvSpPr>
          <p:spPr bwMode="auto">
            <a:xfrm>
              <a:off x="2573965" y="4638832"/>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nvGrpSpPr>
            <p:cNvPr id="88" name="Group 351"/>
            <p:cNvGrpSpPr>
              <a:grpSpLocks/>
            </p:cNvGrpSpPr>
            <p:nvPr/>
          </p:nvGrpSpPr>
          <p:grpSpPr bwMode="auto">
            <a:xfrm>
              <a:off x="1597656" y="4207079"/>
              <a:ext cx="752478" cy="741369"/>
              <a:chOff x="1830" y="3558"/>
              <a:chExt cx="474" cy="467"/>
            </a:xfrm>
          </p:grpSpPr>
          <p:sp>
            <p:nvSpPr>
              <p:cNvPr id="121"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2"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3"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4"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5"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6"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7"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8"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29"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30"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31"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32"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89" name="Group 352"/>
            <p:cNvGrpSpPr>
              <a:grpSpLocks/>
            </p:cNvGrpSpPr>
            <p:nvPr/>
          </p:nvGrpSpPr>
          <p:grpSpPr bwMode="auto">
            <a:xfrm flipH="1">
              <a:off x="2788269" y="4200735"/>
              <a:ext cx="771527" cy="741369"/>
              <a:chOff x="1830" y="3558"/>
              <a:chExt cx="474" cy="467"/>
            </a:xfrm>
          </p:grpSpPr>
          <p:sp>
            <p:nvSpPr>
              <p:cNvPr id="109" name="Oval 353"/>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0" name="Oval 354"/>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1" name="Oval 355"/>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2" name="Oval 356"/>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3" name="Oval 357"/>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4" name="Oval 358"/>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5" name="Oval 359"/>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6" name="Oval 360"/>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17" name="Oval 361"/>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18" name="Oval 362"/>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19" name="Oval 363"/>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20" name="Oval 364"/>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90" name="Group 379"/>
            <p:cNvGrpSpPr>
              <a:grpSpLocks/>
            </p:cNvGrpSpPr>
            <p:nvPr/>
          </p:nvGrpSpPr>
          <p:grpSpPr bwMode="auto">
            <a:xfrm flipH="1">
              <a:off x="345119" y="4200735"/>
              <a:ext cx="771527" cy="741369"/>
              <a:chOff x="1830" y="3558"/>
              <a:chExt cx="474" cy="467"/>
            </a:xfrm>
          </p:grpSpPr>
          <p:sp>
            <p:nvSpPr>
              <p:cNvPr id="97"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98"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99"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0"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1"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2"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3"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4"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105"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06"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07"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108"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91" name="Oval 321"/>
            <p:cNvSpPr>
              <a:spLocks noChangeAspect="1" noChangeArrowheads="1"/>
            </p:cNvSpPr>
            <p:nvPr/>
          </p:nvSpPr>
          <p:spPr bwMode="auto">
            <a:xfrm>
              <a:off x="1353171" y="426576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92" name="Oval 345"/>
            <p:cNvSpPr>
              <a:spLocks noChangeAspect="1" noChangeArrowheads="1"/>
            </p:cNvSpPr>
            <p:nvPr/>
          </p:nvSpPr>
          <p:spPr bwMode="auto">
            <a:xfrm rot="2700000">
              <a:off x="4164655" y="4322916"/>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93" name="Oval 346"/>
            <p:cNvSpPr>
              <a:spLocks noChangeAspect="1" noChangeArrowheads="1"/>
            </p:cNvSpPr>
            <p:nvPr/>
          </p:nvSpPr>
          <p:spPr bwMode="auto">
            <a:xfrm rot="2700000">
              <a:off x="4044005" y="4341966"/>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94" name="Oval 347"/>
            <p:cNvSpPr>
              <a:spLocks noChangeAspect="1" noChangeArrowheads="1"/>
            </p:cNvSpPr>
            <p:nvPr/>
          </p:nvSpPr>
          <p:spPr bwMode="auto">
            <a:xfrm rot="2700000">
              <a:off x="4220218" y="4216554"/>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95" name="Oval 140"/>
            <p:cNvSpPr>
              <a:spLocks noChangeAspect="1" noChangeArrowheads="1"/>
            </p:cNvSpPr>
            <p:nvPr/>
          </p:nvSpPr>
          <p:spPr bwMode="auto">
            <a:xfrm>
              <a:off x="3562986" y="4281642"/>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sp>
          <p:nvSpPr>
            <p:cNvPr id="96" name="Oval 140"/>
            <p:cNvSpPr>
              <a:spLocks noChangeAspect="1" noChangeArrowheads="1"/>
            </p:cNvSpPr>
            <p:nvPr/>
          </p:nvSpPr>
          <p:spPr bwMode="auto">
            <a:xfrm>
              <a:off x="3807461" y="4284818"/>
              <a:ext cx="244475" cy="244475"/>
            </a:xfrm>
            <a:prstGeom prst="ellipse">
              <a:avLst/>
            </a:prstGeom>
            <a:solidFill>
              <a:schemeClr val="accent1"/>
            </a:solidFill>
            <a:ln w="9525">
              <a:solidFill>
                <a:schemeClr val="tx1"/>
              </a:solidFill>
              <a:round/>
              <a:headEnd/>
              <a:tailEnd/>
            </a:ln>
            <a:effectLst/>
          </p:spPr>
          <p:txBody>
            <a:bodyPr wrap="none" anchor="ctr"/>
            <a:lstStyle/>
            <a:p>
              <a:endParaRPr lang="en-US" dirty="0"/>
            </a:p>
          </p:txBody>
        </p:sp>
      </p:grpSp>
      <p:grpSp>
        <p:nvGrpSpPr>
          <p:cNvPr id="500" name="Group 499"/>
          <p:cNvGrpSpPr>
            <a:grpSpLocks noChangeAspect="1"/>
          </p:cNvGrpSpPr>
          <p:nvPr/>
        </p:nvGrpSpPr>
        <p:grpSpPr>
          <a:xfrm>
            <a:off x="5621302" y="11710963"/>
            <a:ext cx="4589927" cy="3852000"/>
            <a:chOff x="342900" y="1800225"/>
            <a:chExt cx="3949700" cy="3314703"/>
          </a:xfrm>
        </p:grpSpPr>
        <p:sp>
          <p:nvSpPr>
            <p:cNvPr id="501" name="Rectangle 143"/>
            <p:cNvSpPr>
              <a:spLocks noChangeArrowheads="1"/>
            </p:cNvSpPr>
            <p:nvPr/>
          </p:nvSpPr>
          <p:spPr bwMode="auto">
            <a:xfrm>
              <a:off x="444500" y="1892300"/>
              <a:ext cx="3783013" cy="3124200"/>
            </a:xfrm>
            <a:prstGeom prst="rect">
              <a:avLst/>
            </a:prstGeom>
            <a:solidFill>
              <a:srgbClr val="993300"/>
            </a:solidFill>
            <a:ln w="9525">
              <a:solidFill>
                <a:schemeClr val="tx1"/>
              </a:solidFill>
              <a:miter lim="800000"/>
              <a:headEnd/>
              <a:tailEnd/>
            </a:ln>
            <a:effectLst/>
          </p:spPr>
          <p:txBody>
            <a:bodyPr wrap="none" anchor="ctr"/>
            <a:lstStyle/>
            <a:p>
              <a:pPr algn="ctr"/>
              <a:endParaRPr lang="en-US" dirty="0"/>
            </a:p>
          </p:txBody>
        </p:sp>
        <p:grpSp>
          <p:nvGrpSpPr>
            <p:cNvPr id="502" name="Group 23"/>
            <p:cNvGrpSpPr>
              <a:grpSpLocks/>
            </p:cNvGrpSpPr>
            <p:nvPr/>
          </p:nvGrpSpPr>
          <p:grpSpPr bwMode="auto">
            <a:xfrm>
              <a:off x="381000" y="4648200"/>
              <a:ext cx="3911600" cy="244475"/>
              <a:chOff x="240" y="2928"/>
              <a:chExt cx="2464" cy="154"/>
            </a:xfrm>
          </p:grpSpPr>
          <p:sp>
            <p:nvSpPr>
              <p:cNvPr id="1018" name="Oval 5"/>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9" name="Oval 6"/>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0" name="Oval 7"/>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1" name="Oval 8"/>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2" name="Oval 9"/>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3" name="Oval 10"/>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4" name="Oval 11"/>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5" name="Oval 12"/>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6" name="Oval 13"/>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7" name="Oval 14"/>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8" name="Oval 15"/>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29" name="Oval 16"/>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30" name="Oval 17"/>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31" name="Oval 18"/>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32" name="Oval 19"/>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33" name="Oval 20"/>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3" name="Group 24"/>
            <p:cNvGrpSpPr>
              <a:grpSpLocks/>
            </p:cNvGrpSpPr>
            <p:nvPr/>
          </p:nvGrpSpPr>
          <p:grpSpPr bwMode="auto">
            <a:xfrm>
              <a:off x="381000" y="4267200"/>
              <a:ext cx="3911600" cy="244475"/>
              <a:chOff x="240" y="2928"/>
              <a:chExt cx="2464" cy="154"/>
            </a:xfrm>
          </p:grpSpPr>
          <p:sp>
            <p:nvSpPr>
              <p:cNvPr id="1002" name="Oval 25"/>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3" name="Oval 26"/>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4" name="Oval 27"/>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5" name="Oval 28"/>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6" name="Oval 29"/>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7" name="Oval 30"/>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8" name="Oval 31"/>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9" name="Oval 32"/>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0" name="Oval 33"/>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1" name="Oval 34"/>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2" name="Oval 35"/>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3" name="Oval 36"/>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4" name="Oval 37"/>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5" name="Oval 38"/>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6" name="Oval 39"/>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17" name="Oval 40"/>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4" name="Group 41"/>
            <p:cNvGrpSpPr>
              <a:grpSpLocks/>
            </p:cNvGrpSpPr>
            <p:nvPr/>
          </p:nvGrpSpPr>
          <p:grpSpPr bwMode="auto">
            <a:xfrm>
              <a:off x="381000" y="3886200"/>
              <a:ext cx="3911600" cy="244475"/>
              <a:chOff x="240" y="2928"/>
              <a:chExt cx="2464" cy="154"/>
            </a:xfrm>
          </p:grpSpPr>
          <p:sp>
            <p:nvSpPr>
              <p:cNvPr id="986" name="Oval 42"/>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7" name="Oval 43"/>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8" name="Oval 44"/>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9" name="Oval 45"/>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0" name="Oval 46"/>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1" name="Oval 47"/>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2" name="Oval 48"/>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3" name="Oval 49"/>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4" name="Oval 50"/>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5" name="Oval 51"/>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6" name="Oval 52"/>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7" name="Oval 53"/>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8" name="Oval 54"/>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99" name="Oval 55"/>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0" name="Oval 56"/>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1001" name="Oval 57"/>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5" name="Group 58"/>
            <p:cNvGrpSpPr>
              <a:grpSpLocks/>
            </p:cNvGrpSpPr>
            <p:nvPr/>
          </p:nvGrpSpPr>
          <p:grpSpPr bwMode="auto">
            <a:xfrm>
              <a:off x="381000" y="3505200"/>
              <a:ext cx="3911600" cy="244475"/>
              <a:chOff x="240" y="2928"/>
              <a:chExt cx="2464" cy="154"/>
            </a:xfrm>
          </p:grpSpPr>
          <p:sp>
            <p:nvSpPr>
              <p:cNvPr id="970" name="Oval 59"/>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1" name="Oval 60"/>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2" name="Oval 61"/>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3" name="Oval 62"/>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4" name="Oval 63"/>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5" name="Oval 64"/>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6" name="Oval 65"/>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7" name="Oval 66"/>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8" name="Oval 67"/>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79" name="Oval 68"/>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0" name="Oval 69"/>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1" name="Oval 70"/>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2" name="Oval 71"/>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3" name="Oval 72"/>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4" name="Oval 73"/>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85" name="Oval 74"/>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6" name="Group 75"/>
            <p:cNvGrpSpPr>
              <a:grpSpLocks/>
            </p:cNvGrpSpPr>
            <p:nvPr/>
          </p:nvGrpSpPr>
          <p:grpSpPr bwMode="auto">
            <a:xfrm>
              <a:off x="381000" y="3124200"/>
              <a:ext cx="3911600" cy="244475"/>
              <a:chOff x="240" y="2928"/>
              <a:chExt cx="2464" cy="154"/>
            </a:xfrm>
          </p:grpSpPr>
          <p:sp>
            <p:nvSpPr>
              <p:cNvPr id="954" name="Oval 76"/>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5" name="Oval 77"/>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6" name="Oval 78"/>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7" name="Oval 79"/>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8" name="Oval 80"/>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9" name="Oval 81"/>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0" name="Oval 82"/>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1" name="Oval 83"/>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2" name="Oval 84"/>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3" name="Oval 85"/>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4" name="Oval 86"/>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5" name="Oval 87"/>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6" name="Oval 88"/>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7" name="Oval 89"/>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8" name="Oval 90"/>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69" name="Oval 91"/>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7" name="Group 92"/>
            <p:cNvGrpSpPr>
              <a:grpSpLocks/>
            </p:cNvGrpSpPr>
            <p:nvPr/>
          </p:nvGrpSpPr>
          <p:grpSpPr bwMode="auto">
            <a:xfrm>
              <a:off x="381000" y="2743200"/>
              <a:ext cx="3911600" cy="244475"/>
              <a:chOff x="240" y="2928"/>
              <a:chExt cx="2464" cy="154"/>
            </a:xfrm>
          </p:grpSpPr>
          <p:sp>
            <p:nvSpPr>
              <p:cNvPr id="938" name="Oval 93"/>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9" name="Oval 94"/>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0" name="Oval 95"/>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1" name="Oval 96"/>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2" name="Oval 97"/>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3" name="Oval 98"/>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4" name="Oval 99"/>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5" name="Oval 100"/>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6" name="Oval 101"/>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7" name="Oval 102"/>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8" name="Oval 103"/>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49" name="Oval 104"/>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0" name="Oval 105"/>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1" name="Oval 106"/>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2" name="Oval 107"/>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53" name="Oval 108"/>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8" name="Group 109"/>
            <p:cNvGrpSpPr>
              <a:grpSpLocks/>
            </p:cNvGrpSpPr>
            <p:nvPr/>
          </p:nvGrpSpPr>
          <p:grpSpPr bwMode="auto">
            <a:xfrm>
              <a:off x="381000" y="2362200"/>
              <a:ext cx="3911600" cy="244475"/>
              <a:chOff x="240" y="2928"/>
              <a:chExt cx="2464" cy="154"/>
            </a:xfrm>
          </p:grpSpPr>
          <p:sp>
            <p:nvSpPr>
              <p:cNvPr id="922" name="Oval 110"/>
              <p:cNvSpPr>
                <a:spLocks noChangeAspect="1" noChangeArrowheads="1"/>
              </p:cNvSpPr>
              <p:nvPr/>
            </p:nvSpPr>
            <p:spPr bwMode="auto">
              <a:xfrm>
                <a:off x="24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3" name="Oval 111"/>
              <p:cNvSpPr>
                <a:spLocks noChangeAspect="1" noChangeArrowheads="1"/>
              </p:cNvSpPr>
              <p:nvPr/>
            </p:nvSpPr>
            <p:spPr bwMode="auto">
              <a:xfrm>
                <a:off x="39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4" name="Oval 112"/>
              <p:cNvSpPr>
                <a:spLocks noChangeAspect="1" noChangeArrowheads="1"/>
              </p:cNvSpPr>
              <p:nvPr/>
            </p:nvSpPr>
            <p:spPr bwMode="auto">
              <a:xfrm>
                <a:off x="54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5" name="Oval 113"/>
              <p:cNvSpPr>
                <a:spLocks noChangeAspect="1" noChangeArrowheads="1"/>
              </p:cNvSpPr>
              <p:nvPr/>
            </p:nvSpPr>
            <p:spPr bwMode="auto">
              <a:xfrm>
                <a:off x="70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6" name="Oval 114"/>
              <p:cNvSpPr>
                <a:spLocks noChangeAspect="1" noChangeArrowheads="1"/>
              </p:cNvSpPr>
              <p:nvPr/>
            </p:nvSpPr>
            <p:spPr bwMode="auto">
              <a:xfrm>
                <a:off x="85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7" name="Oval 115"/>
              <p:cNvSpPr>
                <a:spLocks noChangeAspect="1" noChangeArrowheads="1"/>
              </p:cNvSpPr>
              <p:nvPr/>
            </p:nvSpPr>
            <p:spPr bwMode="auto">
              <a:xfrm>
                <a:off x="101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8" name="Oval 116"/>
              <p:cNvSpPr>
                <a:spLocks noChangeAspect="1" noChangeArrowheads="1"/>
              </p:cNvSpPr>
              <p:nvPr/>
            </p:nvSpPr>
            <p:spPr bwMode="auto">
              <a:xfrm>
                <a:off x="116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9" name="Oval 117"/>
              <p:cNvSpPr>
                <a:spLocks noChangeAspect="1" noChangeArrowheads="1"/>
              </p:cNvSpPr>
              <p:nvPr/>
            </p:nvSpPr>
            <p:spPr bwMode="auto">
              <a:xfrm>
                <a:off x="131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0" name="Oval 118"/>
              <p:cNvSpPr>
                <a:spLocks noChangeAspect="1" noChangeArrowheads="1"/>
              </p:cNvSpPr>
              <p:nvPr/>
            </p:nvSpPr>
            <p:spPr bwMode="auto">
              <a:xfrm>
                <a:off x="147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1" name="Oval 119"/>
              <p:cNvSpPr>
                <a:spLocks noChangeAspect="1" noChangeArrowheads="1"/>
              </p:cNvSpPr>
              <p:nvPr/>
            </p:nvSpPr>
            <p:spPr bwMode="auto">
              <a:xfrm>
                <a:off x="162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2" name="Oval 120"/>
              <p:cNvSpPr>
                <a:spLocks noChangeAspect="1" noChangeArrowheads="1"/>
              </p:cNvSpPr>
              <p:nvPr/>
            </p:nvSpPr>
            <p:spPr bwMode="auto">
              <a:xfrm>
                <a:off x="178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3" name="Oval 121"/>
              <p:cNvSpPr>
                <a:spLocks noChangeAspect="1" noChangeArrowheads="1"/>
              </p:cNvSpPr>
              <p:nvPr/>
            </p:nvSpPr>
            <p:spPr bwMode="auto">
              <a:xfrm>
                <a:off x="1934"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4" name="Oval 122"/>
              <p:cNvSpPr>
                <a:spLocks noChangeAspect="1" noChangeArrowheads="1"/>
              </p:cNvSpPr>
              <p:nvPr/>
            </p:nvSpPr>
            <p:spPr bwMode="auto">
              <a:xfrm>
                <a:off x="2088"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5" name="Oval 123"/>
              <p:cNvSpPr>
                <a:spLocks noChangeAspect="1" noChangeArrowheads="1"/>
              </p:cNvSpPr>
              <p:nvPr/>
            </p:nvSpPr>
            <p:spPr bwMode="auto">
              <a:xfrm>
                <a:off x="2242"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6" name="Oval 124"/>
              <p:cNvSpPr>
                <a:spLocks noChangeAspect="1" noChangeArrowheads="1"/>
              </p:cNvSpPr>
              <p:nvPr/>
            </p:nvSpPr>
            <p:spPr bwMode="auto">
              <a:xfrm>
                <a:off x="2396"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37" name="Oval 125"/>
              <p:cNvSpPr>
                <a:spLocks noChangeAspect="1" noChangeArrowheads="1"/>
              </p:cNvSpPr>
              <p:nvPr/>
            </p:nvSpPr>
            <p:spPr bwMode="auto">
              <a:xfrm>
                <a:off x="2550" y="2928"/>
                <a:ext cx="154" cy="154"/>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09" name="Group 871"/>
            <p:cNvGrpSpPr/>
            <p:nvPr/>
          </p:nvGrpSpPr>
          <p:grpSpPr>
            <a:xfrm>
              <a:off x="381000" y="1981200"/>
              <a:ext cx="3911600" cy="252404"/>
              <a:chOff x="381000" y="1981200"/>
              <a:chExt cx="3911600" cy="252404"/>
            </a:xfrm>
          </p:grpSpPr>
          <p:sp>
            <p:nvSpPr>
              <p:cNvPr id="906" name="Oval 136"/>
              <p:cNvSpPr>
                <a:spLocks noChangeAspect="1" noChangeArrowheads="1"/>
              </p:cNvSpPr>
              <p:nvPr/>
            </p:nvSpPr>
            <p:spPr bwMode="auto">
              <a:xfrm>
                <a:off x="3563934" y="1989129"/>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07" name="Oval 137"/>
              <p:cNvSpPr>
                <a:spLocks noChangeAspect="1" noChangeArrowheads="1"/>
              </p:cNvSpPr>
              <p:nvPr/>
            </p:nvSpPr>
            <p:spPr bwMode="auto">
              <a:xfrm>
                <a:off x="3808409" y="1989129"/>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08" name="Oval 130"/>
              <p:cNvSpPr>
                <a:spLocks noChangeAspect="1" noChangeArrowheads="1"/>
              </p:cNvSpPr>
              <p:nvPr/>
            </p:nvSpPr>
            <p:spPr bwMode="auto">
              <a:xfrm>
                <a:off x="11144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09" name="Oval 131"/>
              <p:cNvSpPr>
                <a:spLocks noChangeAspect="1" noChangeArrowheads="1"/>
              </p:cNvSpPr>
              <p:nvPr/>
            </p:nvSpPr>
            <p:spPr bwMode="auto">
              <a:xfrm>
                <a:off x="13589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0" name="Oval 127"/>
              <p:cNvSpPr>
                <a:spLocks noChangeAspect="1" noChangeArrowheads="1"/>
              </p:cNvSpPr>
              <p:nvPr/>
            </p:nvSpPr>
            <p:spPr bwMode="auto">
              <a:xfrm>
                <a:off x="3810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1" name="Oval 128"/>
              <p:cNvSpPr>
                <a:spLocks noChangeAspect="1" noChangeArrowheads="1"/>
              </p:cNvSpPr>
              <p:nvPr/>
            </p:nvSpPr>
            <p:spPr bwMode="auto">
              <a:xfrm>
                <a:off x="6254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2" name="Oval 129"/>
              <p:cNvSpPr>
                <a:spLocks noChangeAspect="1" noChangeArrowheads="1"/>
              </p:cNvSpPr>
              <p:nvPr/>
            </p:nvSpPr>
            <p:spPr bwMode="auto">
              <a:xfrm>
                <a:off x="8699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3" name="Oval 132"/>
              <p:cNvSpPr>
                <a:spLocks noChangeAspect="1" noChangeArrowheads="1"/>
              </p:cNvSpPr>
              <p:nvPr/>
            </p:nvSpPr>
            <p:spPr bwMode="auto">
              <a:xfrm>
                <a:off x="16033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4" name="Oval 133"/>
              <p:cNvSpPr>
                <a:spLocks noChangeAspect="1" noChangeArrowheads="1"/>
              </p:cNvSpPr>
              <p:nvPr/>
            </p:nvSpPr>
            <p:spPr bwMode="auto">
              <a:xfrm>
                <a:off x="18478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5" name="Oval 134"/>
              <p:cNvSpPr>
                <a:spLocks noChangeAspect="1" noChangeArrowheads="1"/>
              </p:cNvSpPr>
              <p:nvPr/>
            </p:nvSpPr>
            <p:spPr bwMode="auto">
              <a:xfrm>
                <a:off x="20923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6" name="Oval 135"/>
              <p:cNvSpPr>
                <a:spLocks noChangeAspect="1" noChangeArrowheads="1"/>
              </p:cNvSpPr>
              <p:nvPr/>
            </p:nvSpPr>
            <p:spPr bwMode="auto">
              <a:xfrm>
                <a:off x="23368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7" name="Oval 136"/>
              <p:cNvSpPr>
                <a:spLocks noChangeAspect="1" noChangeArrowheads="1"/>
              </p:cNvSpPr>
              <p:nvPr/>
            </p:nvSpPr>
            <p:spPr bwMode="auto">
              <a:xfrm>
                <a:off x="258127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8" name="Oval 137"/>
              <p:cNvSpPr>
                <a:spLocks noChangeAspect="1" noChangeArrowheads="1"/>
              </p:cNvSpPr>
              <p:nvPr/>
            </p:nvSpPr>
            <p:spPr bwMode="auto">
              <a:xfrm>
                <a:off x="282575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19" name="Oval 138"/>
              <p:cNvSpPr>
                <a:spLocks noChangeAspect="1" noChangeArrowheads="1"/>
              </p:cNvSpPr>
              <p:nvPr/>
            </p:nvSpPr>
            <p:spPr bwMode="auto">
              <a:xfrm>
                <a:off x="30702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0" name="Oval 139"/>
              <p:cNvSpPr>
                <a:spLocks noChangeAspect="1" noChangeArrowheads="1"/>
              </p:cNvSpPr>
              <p:nvPr/>
            </p:nvSpPr>
            <p:spPr bwMode="auto">
              <a:xfrm>
                <a:off x="3314700"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sp>
            <p:nvSpPr>
              <p:cNvPr id="921" name="Oval 142"/>
              <p:cNvSpPr>
                <a:spLocks noChangeAspect="1" noChangeArrowheads="1"/>
              </p:cNvSpPr>
              <p:nvPr/>
            </p:nvSpPr>
            <p:spPr bwMode="auto">
              <a:xfrm>
                <a:off x="4048125" y="1981200"/>
                <a:ext cx="244475" cy="244475"/>
              </a:xfrm>
              <a:prstGeom prst="ellipse">
                <a:avLst/>
              </a:prstGeom>
              <a:solidFill>
                <a:srgbClr val="993300"/>
              </a:solidFill>
              <a:ln w="9525">
                <a:solidFill>
                  <a:schemeClr val="tx1"/>
                </a:solidFill>
                <a:round/>
                <a:headEnd/>
                <a:tailEnd/>
              </a:ln>
              <a:effectLst/>
            </p:spPr>
            <p:txBody>
              <a:bodyPr wrap="none" anchor="ctr"/>
              <a:lstStyle/>
              <a:p>
                <a:endParaRPr lang="en-US" dirty="0"/>
              </a:p>
            </p:txBody>
          </p:sp>
        </p:grpSp>
        <p:grpSp>
          <p:nvGrpSpPr>
            <p:cNvPr id="510" name="Group 161"/>
            <p:cNvGrpSpPr>
              <a:grpSpLocks/>
            </p:cNvGrpSpPr>
            <p:nvPr/>
          </p:nvGrpSpPr>
          <p:grpSpPr bwMode="auto">
            <a:xfrm>
              <a:off x="498475" y="4835525"/>
              <a:ext cx="3667125" cy="244475"/>
              <a:chOff x="323" y="3083"/>
              <a:chExt cx="2310" cy="154"/>
            </a:xfrm>
          </p:grpSpPr>
          <p:sp>
            <p:nvSpPr>
              <p:cNvPr id="891" name="Oval 14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2" name="Oval 14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3" name="Oval 14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4" name="Oval 14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5" name="Oval 14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6" name="Oval 15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7" name="Oval 15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8" name="Oval 15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9" name="Oval 15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0" name="Oval 15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1" name="Oval 15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2" name="Oval 15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3" name="Oval 15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4" name="Oval 15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905" name="Oval 15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1" name="Group 162"/>
            <p:cNvGrpSpPr>
              <a:grpSpLocks/>
            </p:cNvGrpSpPr>
            <p:nvPr/>
          </p:nvGrpSpPr>
          <p:grpSpPr bwMode="auto">
            <a:xfrm>
              <a:off x="498475" y="4457700"/>
              <a:ext cx="3667125" cy="244475"/>
              <a:chOff x="323" y="3083"/>
              <a:chExt cx="2310" cy="154"/>
            </a:xfrm>
          </p:grpSpPr>
          <p:sp>
            <p:nvSpPr>
              <p:cNvPr id="876" name="Oval 163"/>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7" name="Oval 164"/>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8" name="Oval 165"/>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9" name="Oval 166"/>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0" name="Oval 167"/>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1" name="Oval 168"/>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2" name="Oval 169"/>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3" name="Oval 170"/>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4" name="Oval 171"/>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5" name="Oval 172"/>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6" name="Oval 173"/>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7" name="Oval 174"/>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8" name="Oval 175"/>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89" name="Oval 176"/>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90" name="Oval 177"/>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2" name="Group 178"/>
            <p:cNvGrpSpPr>
              <a:grpSpLocks/>
            </p:cNvGrpSpPr>
            <p:nvPr/>
          </p:nvGrpSpPr>
          <p:grpSpPr bwMode="auto">
            <a:xfrm>
              <a:off x="495300" y="4073525"/>
              <a:ext cx="3667125" cy="244475"/>
              <a:chOff x="323" y="3083"/>
              <a:chExt cx="2310" cy="154"/>
            </a:xfrm>
          </p:grpSpPr>
          <p:sp>
            <p:nvSpPr>
              <p:cNvPr id="861" name="Oval 179"/>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2" name="Oval 180"/>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3" name="Oval 181"/>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4" name="Oval 182"/>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5" name="Oval 183"/>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6" name="Oval 184"/>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7" name="Oval 185"/>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8" name="Oval 186"/>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9" name="Oval 187"/>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0" name="Oval 188"/>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1" name="Oval 189"/>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2" name="Oval 190"/>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3" name="Oval 191"/>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4" name="Oval 192"/>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75" name="Oval 193"/>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3" name="Group 194"/>
            <p:cNvGrpSpPr>
              <a:grpSpLocks/>
            </p:cNvGrpSpPr>
            <p:nvPr/>
          </p:nvGrpSpPr>
          <p:grpSpPr bwMode="auto">
            <a:xfrm>
              <a:off x="495300" y="3695700"/>
              <a:ext cx="3667125" cy="244475"/>
              <a:chOff x="323" y="3083"/>
              <a:chExt cx="2310" cy="154"/>
            </a:xfrm>
          </p:grpSpPr>
          <p:sp>
            <p:nvSpPr>
              <p:cNvPr id="846" name="Oval 19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7" name="Oval 19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8" name="Oval 19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9" name="Oval 19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0" name="Oval 19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1" name="Oval 20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2" name="Oval 20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3" name="Oval 20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4" name="Oval 20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5" name="Oval 20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6" name="Oval 20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7" name="Oval 20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8" name="Oval 20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59" name="Oval 20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60" name="Oval 20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4" name="Group 210"/>
            <p:cNvGrpSpPr>
              <a:grpSpLocks/>
            </p:cNvGrpSpPr>
            <p:nvPr/>
          </p:nvGrpSpPr>
          <p:grpSpPr bwMode="auto">
            <a:xfrm>
              <a:off x="498475" y="3311525"/>
              <a:ext cx="3667125" cy="244475"/>
              <a:chOff x="323" y="3083"/>
              <a:chExt cx="2310" cy="154"/>
            </a:xfrm>
          </p:grpSpPr>
          <p:sp>
            <p:nvSpPr>
              <p:cNvPr id="831" name="Oval 211"/>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2" name="Oval 212"/>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3" name="Oval 213"/>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4" name="Oval 214"/>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5" name="Oval 215"/>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6" name="Oval 216"/>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7" name="Oval 217"/>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8" name="Oval 218"/>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9" name="Oval 219"/>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0" name="Oval 220"/>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1" name="Oval 221"/>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2" name="Oval 222"/>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3" name="Oval 223"/>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4" name="Oval 224"/>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45" name="Oval 225"/>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5" name="Group 226"/>
            <p:cNvGrpSpPr>
              <a:grpSpLocks/>
            </p:cNvGrpSpPr>
            <p:nvPr/>
          </p:nvGrpSpPr>
          <p:grpSpPr bwMode="auto">
            <a:xfrm>
              <a:off x="498475" y="2933700"/>
              <a:ext cx="3667125" cy="244475"/>
              <a:chOff x="323" y="3083"/>
              <a:chExt cx="2310" cy="154"/>
            </a:xfrm>
          </p:grpSpPr>
          <p:sp>
            <p:nvSpPr>
              <p:cNvPr id="816" name="Oval 227"/>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7" name="Oval 228"/>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8" name="Oval 229"/>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9" name="Oval 230"/>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0" name="Oval 231"/>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1" name="Oval 232"/>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2" name="Oval 233"/>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3" name="Oval 234"/>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4" name="Oval 235"/>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5" name="Oval 236"/>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6" name="Oval 237"/>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7" name="Oval 238"/>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8" name="Oval 239"/>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29" name="Oval 240"/>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30" name="Oval 241"/>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6" name="Group 242"/>
            <p:cNvGrpSpPr>
              <a:grpSpLocks/>
            </p:cNvGrpSpPr>
            <p:nvPr/>
          </p:nvGrpSpPr>
          <p:grpSpPr bwMode="auto">
            <a:xfrm>
              <a:off x="498475" y="2549525"/>
              <a:ext cx="3667125" cy="244475"/>
              <a:chOff x="323" y="3083"/>
              <a:chExt cx="2310" cy="154"/>
            </a:xfrm>
          </p:grpSpPr>
          <p:sp>
            <p:nvSpPr>
              <p:cNvPr id="801" name="Oval 243"/>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2" name="Oval 244"/>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3" name="Oval 245"/>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4" name="Oval 246"/>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5" name="Oval 247"/>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6" name="Oval 248"/>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7" name="Oval 249"/>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8" name="Oval 250"/>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9" name="Oval 251"/>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0" name="Oval 252"/>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1" name="Oval 253"/>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2" name="Oval 254"/>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3" name="Oval 255"/>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4" name="Oval 256"/>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15" name="Oval 257"/>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7" name="Group 258"/>
            <p:cNvGrpSpPr>
              <a:grpSpLocks/>
            </p:cNvGrpSpPr>
            <p:nvPr/>
          </p:nvGrpSpPr>
          <p:grpSpPr bwMode="auto">
            <a:xfrm>
              <a:off x="498475" y="2171700"/>
              <a:ext cx="3667125" cy="244475"/>
              <a:chOff x="323" y="3083"/>
              <a:chExt cx="2310" cy="154"/>
            </a:xfrm>
          </p:grpSpPr>
          <p:sp>
            <p:nvSpPr>
              <p:cNvPr id="786" name="Oval 259"/>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7" name="Oval 260"/>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8" name="Oval 261"/>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9" name="Oval 262"/>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0" name="Oval 263"/>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1" name="Oval 264"/>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2" name="Oval 265"/>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3" name="Oval 266"/>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4" name="Oval 267"/>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5" name="Oval 268"/>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6" name="Oval 269"/>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7" name="Oval 270"/>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8" name="Oval 271"/>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99" name="Oval 272"/>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800" name="Oval 273"/>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8" name="Group 274"/>
            <p:cNvGrpSpPr>
              <a:grpSpLocks/>
            </p:cNvGrpSpPr>
            <p:nvPr/>
          </p:nvGrpSpPr>
          <p:grpSpPr bwMode="auto">
            <a:xfrm>
              <a:off x="498475" y="1800225"/>
              <a:ext cx="3667125" cy="244475"/>
              <a:chOff x="323" y="3083"/>
              <a:chExt cx="2310" cy="154"/>
            </a:xfrm>
          </p:grpSpPr>
          <p:sp>
            <p:nvSpPr>
              <p:cNvPr id="771" name="Oval 275"/>
              <p:cNvSpPr>
                <a:spLocks noChangeAspect="1" noChangeArrowheads="1"/>
              </p:cNvSpPr>
              <p:nvPr/>
            </p:nvSpPr>
            <p:spPr bwMode="auto">
              <a:xfrm>
                <a:off x="32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2" name="Oval 276"/>
              <p:cNvSpPr>
                <a:spLocks noChangeAspect="1" noChangeArrowheads="1"/>
              </p:cNvSpPr>
              <p:nvPr/>
            </p:nvSpPr>
            <p:spPr bwMode="auto">
              <a:xfrm>
                <a:off x="47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3" name="Oval 277"/>
              <p:cNvSpPr>
                <a:spLocks noChangeAspect="1" noChangeArrowheads="1"/>
              </p:cNvSpPr>
              <p:nvPr/>
            </p:nvSpPr>
            <p:spPr bwMode="auto">
              <a:xfrm>
                <a:off x="63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4" name="Oval 278"/>
              <p:cNvSpPr>
                <a:spLocks noChangeAspect="1" noChangeArrowheads="1"/>
              </p:cNvSpPr>
              <p:nvPr/>
            </p:nvSpPr>
            <p:spPr bwMode="auto">
              <a:xfrm>
                <a:off x="78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5" name="Oval 279"/>
              <p:cNvSpPr>
                <a:spLocks noChangeAspect="1" noChangeArrowheads="1"/>
              </p:cNvSpPr>
              <p:nvPr/>
            </p:nvSpPr>
            <p:spPr bwMode="auto">
              <a:xfrm>
                <a:off x="93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6" name="Oval 280"/>
              <p:cNvSpPr>
                <a:spLocks noChangeAspect="1" noChangeArrowheads="1"/>
              </p:cNvSpPr>
              <p:nvPr/>
            </p:nvSpPr>
            <p:spPr bwMode="auto">
              <a:xfrm>
                <a:off x="109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7" name="Oval 281"/>
              <p:cNvSpPr>
                <a:spLocks noChangeAspect="1" noChangeArrowheads="1"/>
              </p:cNvSpPr>
              <p:nvPr/>
            </p:nvSpPr>
            <p:spPr bwMode="auto">
              <a:xfrm>
                <a:off x="124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8" name="Oval 282"/>
              <p:cNvSpPr>
                <a:spLocks noChangeAspect="1" noChangeArrowheads="1"/>
              </p:cNvSpPr>
              <p:nvPr/>
            </p:nvSpPr>
            <p:spPr bwMode="auto">
              <a:xfrm>
                <a:off x="140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79" name="Oval 283"/>
              <p:cNvSpPr>
                <a:spLocks noChangeAspect="1" noChangeArrowheads="1"/>
              </p:cNvSpPr>
              <p:nvPr/>
            </p:nvSpPr>
            <p:spPr bwMode="auto">
              <a:xfrm>
                <a:off x="155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0" name="Oval 284"/>
              <p:cNvSpPr>
                <a:spLocks noChangeAspect="1" noChangeArrowheads="1"/>
              </p:cNvSpPr>
              <p:nvPr/>
            </p:nvSpPr>
            <p:spPr bwMode="auto">
              <a:xfrm>
                <a:off x="170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1" name="Oval 285"/>
              <p:cNvSpPr>
                <a:spLocks noChangeAspect="1" noChangeArrowheads="1"/>
              </p:cNvSpPr>
              <p:nvPr/>
            </p:nvSpPr>
            <p:spPr bwMode="auto">
              <a:xfrm>
                <a:off x="1863"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2" name="Oval 286"/>
              <p:cNvSpPr>
                <a:spLocks noChangeAspect="1" noChangeArrowheads="1"/>
              </p:cNvSpPr>
              <p:nvPr/>
            </p:nvSpPr>
            <p:spPr bwMode="auto">
              <a:xfrm>
                <a:off x="2017"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3" name="Oval 287"/>
              <p:cNvSpPr>
                <a:spLocks noChangeAspect="1" noChangeArrowheads="1"/>
              </p:cNvSpPr>
              <p:nvPr/>
            </p:nvSpPr>
            <p:spPr bwMode="auto">
              <a:xfrm>
                <a:off x="2171"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4" name="Oval 288"/>
              <p:cNvSpPr>
                <a:spLocks noChangeAspect="1" noChangeArrowheads="1"/>
              </p:cNvSpPr>
              <p:nvPr/>
            </p:nvSpPr>
            <p:spPr bwMode="auto">
              <a:xfrm>
                <a:off x="2325"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sp>
            <p:nvSpPr>
              <p:cNvPr id="785" name="Oval 289"/>
              <p:cNvSpPr>
                <a:spLocks noChangeAspect="1" noChangeArrowheads="1"/>
              </p:cNvSpPr>
              <p:nvPr/>
            </p:nvSpPr>
            <p:spPr bwMode="auto">
              <a:xfrm>
                <a:off x="2479" y="3083"/>
                <a:ext cx="154" cy="154"/>
              </a:xfrm>
              <a:prstGeom prst="ellipse">
                <a:avLst/>
              </a:prstGeom>
              <a:solidFill>
                <a:srgbClr val="FF9900"/>
              </a:solidFill>
              <a:ln w="9525">
                <a:solidFill>
                  <a:schemeClr val="tx1"/>
                </a:solidFill>
                <a:round/>
                <a:headEnd/>
                <a:tailEnd/>
              </a:ln>
              <a:effectLst/>
            </p:spPr>
            <p:txBody>
              <a:bodyPr wrap="none" anchor="ctr"/>
              <a:lstStyle/>
              <a:p>
                <a:endParaRPr lang="en-US" dirty="0"/>
              </a:p>
            </p:txBody>
          </p:sp>
        </p:grpSp>
        <p:grpSp>
          <p:nvGrpSpPr>
            <p:cNvPr id="519" name="Group 351"/>
            <p:cNvGrpSpPr>
              <a:grpSpLocks/>
            </p:cNvGrpSpPr>
            <p:nvPr/>
          </p:nvGrpSpPr>
          <p:grpSpPr bwMode="auto">
            <a:xfrm>
              <a:off x="1090633" y="2258907"/>
              <a:ext cx="752478" cy="741369"/>
              <a:chOff x="1830" y="3558"/>
              <a:chExt cx="474" cy="467"/>
            </a:xfrm>
          </p:grpSpPr>
          <p:sp>
            <p:nvSpPr>
              <p:cNvPr id="759"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0"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1"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2"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3"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4"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5"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6"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67"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68"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69"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70"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20" name="Group 379"/>
            <p:cNvGrpSpPr>
              <a:grpSpLocks/>
            </p:cNvGrpSpPr>
            <p:nvPr/>
          </p:nvGrpSpPr>
          <p:grpSpPr bwMode="auto">
            <a:xfrm flipH="1">
              <a:off x="342890" y="1914571"/>
              <a:ext cx="771527" cy="741369"/>
              <a:chOff x="1830" y="3558"/>
              <a:chExt cx="474" cy="467"/>
            </a:xfrm>
          </p:grpSpPr>
          <p:sp>
            <p:nvSpPr>
              <p:cNvPr id="747"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8"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9"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0"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1"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2"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3"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4"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55"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56"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57"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58"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21" name="Group 351"/>
            <p:cNvGrpSpPr>
              <a:grpSpLocks/>
            </p:cNvGrpSpPr>
            <p:nvPr/>
          </p:nvGrpSpPr>
          <p:grpSpPr bwMode="auto">
            <a:xfrm>
              <a:off x="1104891" y="3025675"/>
              <a:ext cx="752478" cy="741369"/>
              <a:chOff x="1830" y="3558"/>
              <a:chExt cx="474" cy="467"/>
            </a:xfrm>
          </p:grpSpPr>
          <p:sp>
            <p:nvSpPr>
              <p:cNvPr id="735"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6"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7"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8"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9"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0"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1"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2"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43"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44"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45"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46"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22" name="Group 379"/>
            <p:cNvGrpSpPr>
              <a:grpSpLocks/>
            </p:cNvGrpSpPr>
            <p:nvPr/>
          </p:nvGrpSpPr>
          <p:grpSpPr bwMode="auto">
            <a:xfrm flipH="1">
              <a:off x="357148" y="2681339"/>
              <a:ext cx="771527" cy="741369"/>
              <a:chOff x="1830" y="3558"/>
              <a:chExt cx="474" cy="467"/>
            </a:xfrm>
          </p:grpSpPr>
          <p:sp>
            <p:nvSpPr>
              <p:cNvPr id="723"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4"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5"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6"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7"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8"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29"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0"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31"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32"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33"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34"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23" name="Group 351"/>
            <p:cNvGrpSpPr>
              <a:grpSpLocks/>
            </p:cNvGrpSpPr>
            <p:nvPr/>
          </p:nvGrpSpPr>
          <p:grpSpPr bwMode="auto">
            <a:xfrm>
              <a:off x="1104891" y="3783066"/>
              <a:ext cx="752478" cy="741369"/>
              <a:chOff x="1830" y="3558"/>
              <a:chExt cx="474" cy="467"/>
            </a:xfrm>
          </p:grpSpPr>
          <p:sp>
            <p:nvSpPr>
              <p:cNvPr id="711"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2"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3"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4"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5"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6"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7"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8"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19"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20"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21"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22"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24" name="Group 379"/>
            <p:cNvGrpSpPr>
              <a:grpSpLocks/>
            </p:cNvGrpSpPr>
            <p:nvPr/>
          </p:nvGrpSpPr>
          <p:grpSpPr bwMode="auto">
            <a:xfrm flipH="1">
              <a:off x="357148" y="3438730"/>
              <a:ext cx="771527" cy="741369"/>
              <a:chOff x="1830" y="3558"/>
              <a:chExt cx="474" cy="467"/>
            </a:xfrm>
          </p:grpSpPr>
          <p:sp>
            <p:nvSpPr>
              <p:cNvPr id="699"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0"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1"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2"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3"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4"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5"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6"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707"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08"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09"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710"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525" name="Oval 338"/>
            <p:cNvSpPr>
              <a:spLocks noChangeAspect="1" noChangeArrowheads="1"/>
            </p:cNvSpPr>
            <p:nvPr/>
          </p:nvSpPr>
          <p:spPr bwMode="auto">
            <a:xfrm rot="2700000">
              <a:off x="1435752" y="4718063"/>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26" name="Oval 339"/>
            <p:cNvSpPr>
              <a:spLocks noChangeAspect="1" noChangeArrowheads="1"/>
            </p:cNvSpPr>
            <p:nvPr/>
          </p:nvSpPr>
          <p:spPr bwMode="auto">
            <a:xfrm rot="2700000">
              <a:off x="1307164" y="4745050"/>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27" name="Oval 340"/>
            <p:cNvSpPr>
              <a:spLocks noChangeAspect="1" noChangeArrowheads="1"/>
            </p:cNvSpPr>
            <p:nvPr/>
          </p:nvSpPr>
          <p:spPr bwMode="auto">
            <a:xfrm rot="2700000">
              <a:off x="1527827" y="4808550"/>
              <a:ext cx="134938" cy="133350"/>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28" name="Oval 341"/>
            <p:cNvSpPr>
              <a:spLocks noChangeAspect="1" noChangeArrowheads="1"/>
            </p:cNvSpPr>
            <p:nvPr/>
          </p:nvSpPr>
          <p:spPr bwMode="auto">
            <a:xfrm rot="2700000">
              <a:off x="1497664" y="4937138"/>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29" name="Oval 342"/>
            <p:cNvSpPr>
              <a:spLocks noChangeAspect="1" noChangeArrowheads="1"/>
            </p:cNvSpPr>
            <p:nvPr/>
          </p:nvSpPr>
          <p:spPr bwMode="auto">
            <a:xfrm rot="2700000">
              <a:off x="1275414" y="4876813"/>
              <a:ext cx="133350"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30" name="Oval 343"/>
            <p:cNvSpPr>
              <a:spLocks noChangeAspect="1" noChangeArrowheads="1"/>
            </p:cNvSpPr>
            <p:nvPr/>
          </p:nvSpPr>
          <p:spPr bwMode="auto">
            <a:xfrm rot="2700000">
              <a:off x="1362727" y="4965713"/>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31" name="Oval 345"/>
            <p:cNvSpPr>
              <a:spLocks noChangeAspect="1" noChangeArrowheads="1"/>
            </p:cNvSpPr>
            <p:nvPr/>
          </p:nvSpPr>
          <p:spPr bwMode="auto">
            <a:xfrm rot="2700000">
              <a:off x="1211914" y="4652975"/>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32" name="Oval 346"/>
            <p:cNvSpPr>
              <a:spLocks noChangeAspect="1" noChangeArrowheads="1"/>
            </p:cNvSpPr>
            <p:nvPr/>
          </p:nvSpPr>
          <p:spPr bwMode="auto">
            <a:xfrm rot="2700000">
              <a:off x="1091264" y="4672025"/>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33" name="Oval 347"/>
            <p:cNvSpPr>
              <a:spLocks noChangeAspect="1" noChangeArrowheads="1"/>
            </p:cNvSpPr>
            <p:nvPr/>
          </p:nvSpPr>
          <p:spPr bwMode="auto">
            <a:xfrm rot="2700000">
              <a:off x="1267477" y="4546613"/>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nvGrpSpPr>
            <p:cNvPr id="534" name="Group 379"/>
            <p:cNvGrpSpPr>
              <a:grpSpLocks/>
            </p:cNvGrpSpPr>
            <p:nvPr/>
          </p:nvGrpSpPr>
          <p:grpSpPr bwMode="auto">
            <a:xfrm flipH="1">
              <a:off x="345119" y="4200735"/>
              <a:ext cx="771527" cy="741369"/>
              <a:chOff x="1830" y="3558"/>
              <a:chExt cx="474" cy="467"/>
            </a:xfrm>
          </p:grpSpPr>
          <p:sp>
            <p:nvSpPr>
              <p:cNvPr id="687"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8"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9"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0"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1"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2"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3"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4"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95"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96"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97"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98"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35" name="Group 351"/>
            <p:cNvGrpSpPr>
              <a:grpSpLocks/>
            </p:cNvGrpSpPr>
            <p:nvPr/>
          </p:nvGrpSpPr>
          <p:grpSpPr bwMode="auto">
            <a:xfrm>
              <a:off x="2533651" y="2273184"/>
              <a:ext cx="752478" cy="741369"/>
              <a:chOff x="1830" y="3558"/>
              <a:chExt cx="474" cy="467"/>
            </a:xfrm>
          </p:grpSpPr>
          <p:sp>
            <p:nvSpPr>
              <p:cNvPr id="675"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6"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7"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8"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9"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0"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1"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2"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83"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84"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85"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86"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36" name="Group 379"/>
            <p:cNvGrpSpPr>
              <a:grpSpLocks/>
            </p:cNvGrpSpPr>
            <p:nvPr/>
          </p:nvGrpSpPr>
          <p:grpSpPr bwMode="auto">
            <a:xfrm flipH="1">
              <a:off x="1785908" y="1928848"/>
              <a:ext cx="771527" cy="741369"/>
              <a:chOff x="1830" y="3558"/>
              <a:chExt cx="474" cy="467"/>
            </a:xfrm>
          </p:grpSpPr>
          <p:sp>
            <p:nvSpPr>
              <p:cNvPr id="663"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4"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5"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6"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7"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8"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69"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0"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71"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72"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73"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74"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37" name="Group 351"/>
            <p:cNvGrpSpPr>
              <a:grpSpLocks/>
            </p:cNvGrpSpPr>
            <p:nvPr/>
          </p:nvGrpSpPr>
          <p:grpSpPr bwMode="auto">
            <a:xfrm>
              <a:off x="2547909" y="3039952"/>
              <a:ext cx="752478" cy="741369"/>
              <a:chOff x="1830" y="3558"/>
              <a:chExt cx="474" cy="467"/>
            </a:xfrm>
          </p:grpSpPr>
          <p:sp>
            <p:nvSpPr>
              <p:cNvPr id="651"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2"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3"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4"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5"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6"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7"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8"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59"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60"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61"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62"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38" name="Group 379"/>
            <p:cNvGrpSpPr>
              <a:grpSpLocks/>
            </p:cNvGrpSpPr>
            <p:nvPr/>
          </p:nvGrpSpPr>
          <p:grpSpPr bwMode="auto">
            <a:xfrm flipH="1">
              <a:off x="1800166" y="2695616"/>
              <a:ext cx="771527" cy="741369"/>
              <a:chOff x="1830" y="3558"/>
              <a:chExt cx="474" cy="467"/>
            </a:xfrm>
          </p:grpSpPr>
          <p:sp>
            <p:nvSpPr>
              <p:cNvPr id="639"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0"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1"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2"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3"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4"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5"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6"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47"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48"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49"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50"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39" name="Group 351"/>
            <p:cNvGrpSpPr>
              <a:grpSpLocks/>
            </p:cNvGrpSpPr>
            <p:nvPr/>
          </p:nvGrpSpPr>
          <p:grpSpPr bwMode="auto">
            <a:xfrm>
              <a:off x="2547909" y="3797343"/>
              <a:ext cx="752478" cy="741369"/>
              <a:chOff x="1830" y="3558"/>
              <a:chExt cx="474" cy="467"/>
            </a:xfrm>
          </p:grpSpPr>
          <p:sp>
            <p:nvSpPr>
              <p:cNvPr id="627" name="Oval 338"/>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8" name="Oval 339"/>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9" name="Oval 340"/>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0" name="Oval 341"/>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1" name="Oval 342"/>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2" name="Oval 343"/>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3" name="Oval 344"/>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4" name="Oval 345"/>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35" name="Oval 346"/>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36" name="Oval 347"/>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37" name="Oval 348"/>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38" name="Oval 349"/>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40" name="Group 379"/>
            <p:cNvGrpSpPr>
              <a:grpSpLocks/>
            </p:cNvGrpSpPr>
            <p:nvPr/>
          </p:nvGrpSpPr>
          <p:grpSpPr bwMode="auto">
            <a:xfrm flipH="1">
              <a:off x="1800166" y="3453007"/>
              <a:ext cx="771527" cy="741369"/>
              <a:chOff x="1830" y="3558"/>
              <a:chExt cx="474" cy="467"/>
            </a:xfrm>
          </p:grpSpPr>
          <p:sp>
            <p:nvSpPr>
              <p:cNvPr id="615"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6"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7"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8"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9"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0"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1"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2"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23"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24"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25"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26"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sp>
          <p:nvSpPr>
            <p:cNvPr id="541" name="Oval 338"/>
            <p:cNvSpPr>
              <a:spLocks noChangeAspect="1" noChangeArrowheads="1"/>
            </p:cNvSpPr>
            <p:nvPr/>
          </p:nvSpPr>
          <p:spPr bwMode="auto">
            <a:xfrm rot="2700000">
              <a:off x="2878770" y="4732340"/>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2" name="Oval 339"/>
            <p:cNvSpPr>
              <a:spLocks noChangeAspect="1" noChangeArrowheads="1"/>
            </p:cNvSpPr>
            <p:nvPr/>
          </p:nvSpPr>
          <p:spPr bwMode="auto">
            <a:xfrm rot="2700000">
              <a:off x="2750182" y="4759327"/>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3" name="Oval 340"/>
            <p:cNvSpPr>
              <a:spLocks noChangeAspect="1" noChangeArrowheads="1"/>
            </p:cNvSpPr>
            <p:nvPr/>
          </p:nvSpPr>
          <p:spPr bwMode="auto">
            <a:xfrm rot="2700000">
              <a:off x="2970845" y="4822827"/>
              <a:ext cx="134938" cy="133350"/>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4" name="Oval 341"/>
            <p:cNvSpPr>
              <a:spLocks noChangeAspect="1" noChangeArrowheads="1"/>
            </p:cNvSpPr>
            <p:nvPr/>
          </p:nvSpPr>
          <p:spPr bwMode="auto">
            <a:xfrm rot="2700000">
              <a:off x="2940682" y="4951415"/>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5" name="Oval 342"/>
            <p:cNvSpPr>
              <a:spLocks noChangeAspect="1" noChangeArrowheads="1"/>
            </p:cNvSpPr>
            <p:nvPr/>
          </p:nvSpPr>
          <p:spPr bwMode="auto">
            <a:xfrm rot="2700000">
              <a:off x="2718432" y="4891090"/>
              <a:ext cx="133350"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6" name="Oval 343"/>
            <p:cNvSpPr>
              <a:spLocks noChangeAspect="1" noChangeArrowheads="1"/>
            </p:cNvSpPr>
            <p:nvPr/>
          </p:nvSpPr>
          <p:spPr bwMode="auto">
            <a:xfrm rot="2700000">
              <a:off x="2805745" y="4979990"/>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7" name="Oval 345"/>
            <p:cNvSpPr>
              <a:spLocks noChangeAspect="1" noChangeArrowheads="1"/>
            </p:cNvSpPr>
            <p:nvPr/>
          </p:nvSpPr>
          <p:spPr bwMode="auto">
            <a:xfrm rot="2700000">
              <a:off x="2654932" y="4667252"/>
              <a:ext cx="134938" cy="134938"/>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48" name="Oval 346"/>
            <p:cNvSpPr>
              <a:spLocks noChangeAspect="1" noChangeArrowheads="1"/>
            </p:cNvSpPr>
            <p:nvPr/>
          </p:nvSpPr>
          <p:spPr bwMode="auto">
            <a:xfrm rot="2700000">
              <a:off x="2534282" y="4686302"/>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49" name="Oval 347"/>
            <p:cNvSpPr>
              <a:spLocks noChangeAspect="1" noChangeArrowheads="1"/>
            </p:cNvSpPr>
            <p:nvPr/>
          </p:nvSpPr>
          <p:spPr bwMode="auto">
            <a:xfrm rot="2700000">
              <a:off x="2710495" y="4560890"/>
              <a:ext cx="122238" cy="120650"/>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nvGrpSpPr>
            <p:cNvPr id="550" name="Group 379"/>
            <p:cNvGrpSpPr>
              <a:grpSpLocks/>
            </p:cNvGrpSpPr>
            <p:nvPr/>
          </p:nvGrpSpPr>
          <p:grpSpPr bwMode="auto">
            <a:xfrm flipH="1">
              <a:off x="1788137" y="4215012"/>
              <a:ext cx="771527" cy="741369"/>
              <a:chOff x="1830" y="3558"/>
              <a:chExt cx="474" cy="467"/>
            </a:xfrm>
          </p:grpSpPr>
          <p:sp>
            <p:nvSpPr>
              <p:cNvPr id="603"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4"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5"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6"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7"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8"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09"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0"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611"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12"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13"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14"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51" name="Group 379"/>
            <p:cNvGrpSpPr>
              <a:grpSpLocks/>
            </p:cNvGrpSpPr>
            <p:nvPr/>
          </p:nvGrpSpPr>
          <p:grpSpPr bwMode="auto">
            <a:xfrm flipH="1">
              <a:off x="3248041" y="1919323"/>
              <a:ext cx="771527" cy="741369"/>
              <a:chOff x="1830" y="3558"/>
              <a:chExt cx="474" cy="467"/>
            </a:xfrm>
          </p:grpSpPr>
          <p:sp>
            <p:nvSpPr>
              <p:cNvPr id="591"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2"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3"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4"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5"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6"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7"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8"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99"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00"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01"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602"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52" name="Group 379"/>
            <p:cNvGrpSpPr>
              <a:grpSpLocks/>
            </p:cNvGrpSpPr>
            <p:nvPr/>
          </p:nvGrpSpPr>
          <p:grpSpPr bwMode="auto">
            <a:xfrm flipH="1">
              <a:off x="3262299" y="2686091"/>
              <a:ext cx="771527" cy="741369"/>
              <a:chOff x="1830" y="3558"/>
              <a:chExt cx="474" cy="467"/>
            </a:xfrm>
          </p:grpSpPr>
          <p:sp>
            <p:nvSpPr>
              <p:cNvPr id="579"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0"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1"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2"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3"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4"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5"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6"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87"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88"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89"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90"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53" name="Group 379"/>
            <p:cNvGrpSpPr>
              <a:grpSpLocks/>
            </p:cNvGrpSpPr>
            <p:nvPr/>
          </p:nvGrpSpPr>
          <p:grpSpPr bwMode="auto">
            <a:xfrm flipH="1">
              <a:off x="3262299" y="3443482"/>
              <a:ext cx="771527" cy="741369"/>
              <a:chOff x="1830" y="3558"/>
              <a:chExt cx="474" cy="467"/>
            </a:xfrm>
          </p:grpSpPr>
          <p:sp>
            <p:nvSpPr>
              <p:cNvPr id="567"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8"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9"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0"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1"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2"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3"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4"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75"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76"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77"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78"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nvGrpSpPr>
            <p:cNvPr id="554" name="Group 379"/>
            <p:cNvGrpSpPr>
              <a:grpSpLocks/>
            </p:cNvGrpSpPr>
            <p:nvPr/>
          </p:nvGrpSpPr>
          <p:grpSpPr bwMode="auto">
            <a:xfrm flipH="1">
              <a:off x="3250270" y="4205487"/>
              <a:ext cx="771527" cy="741369"/>
              <a:chOff x="1830" y="3558"/>
              <a:chExt cx="474" cy="467"/>
            </a:xfrm>
          </p:grpSpPr>
          <p:sp>
            <p:nvSpPr>
              <p:cNvPr id="555" name="Oval 380"/>
              <p:cNvSpPr>
                <a:spLocks noChangeAspect="1" noChangeArrowheads="1"/>
              </p:cNvSpPr>
              <p:nvPr/>
            </p:nvSpPr>
            <p:spPr bwMode="auto">
              <a:xfrm rot="2700000">
                <a:off x="2046" y="3667"/>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56" name="Oval 381"/>
              <p:cNvSpPr>
                <a:spLocks noChangeAspect="1" noChangeArrowheads="1"/>
              </p:cNvSpPr>
              <p:nvPr/>
            </p:nvSpPr>
            <p:spPr bwMode="auto">
              <a:xfrm rot="2700000">
                <a:off x="1965" y="3684"/>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57" name="Oval 382"/>
              <p:cNvSpPr>
                <a:spLocks noChangeAspect="1" noChangeArrowheads="1"/>
              </p:cNvSpPr>
              <p:nvPr/>
            </p:nvSpPr>
            <p:spPr bwMode="auto">
              <a:xfrm rot="2700000">
                <a:off x="2104" y="3724"/>
                <a:ext cx="85" cy="84"/>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58" name="Oval 383"/>
              <p:cNvSpPr>
                <a:spLocks noChangeAspect="1" noChangeArrowheads="1"/>
              </p:cNvSpPr>
              <p:nvPr/>
            </p:nvSpPr>
            <p:spPr bwMode="auto">
              <a:xfrm rot="2700000">
                <a:off x="2085" y="3805"/>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59" name="Oval 384"/>
              <p:cNvSpPr>
                <a:spLocks noChangeAspect="1" noChangeArrowheads="1"/>
              </p:cNvSpPr>
              <p:nvPr/>
            </p:nvSpPr>
            <p:spPr bwMode="auto">
              <a:xfrm rot="2700000">
                <a:off x="1945" y="3767"/>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0" name="Oval 385"/>
              <p:cNvSpPr>
                <a:spLocks noChangeAspect="1" noChangeArrowheads="1"/>
              </p:cNvSpPr>
              <p:nvPr/>
            </p:nvSpPr>
            <p:spPr bwMode="auto">
              <a:xfrm rot="2700000">
                <a:off x="2000" y="3823"/>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1" name="Oval 386"/>
              <p:cNvSpPr>
                <a:spLocks noChangeAspect="1" noChangeArrowheads="1"/>
              </p:cNvSpPr>
              <p:nvPr/>
            </p:nvSpPr>
            <p:spPr bwMode="auto">
              <a:xfrm rot="2700000">
                <a:off x="2145" y="3864"/>
                <a:ext cx="84"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2" name="Oval 387"/>
              <p:cNvSpPr>
                <a:spLocks noChangeAspect="1" noChangeArrowheads="1"/>
              </p:cNvSpPr>
              <p:nvPr/>
            </p:nvSpPr>
            <p:spPr bwMode="auto">
              <a:xfrm rot="2700000">
                <a:off x="1905" y="3626"/>
                <a:ext cx="85" cy="85"/>
              </a:xfrm>
              <a:prstGeom prst="ellipse">
                <a:avLst/>
              </a:prstGeom>
              <a:solidFill>
                <a:srgbClr val="C0C0C0"/>
              </a:solidFill>
              <a:ln w="9525">
                <a:solidFill>
                  <a:schemeClr val="tx1"/>
                </a:solidFill>
                <a:round/>
                <a:headEnd/>
                <a:tailEnd/>
              </a:ln>
              <a:effectLst/>
            </p:spPr>
            <p:txBody>
              <a:bodyPr wrap="none" anchor="ctr"/>
              <a:lstStyle/>
              <a:p>
                <a:endParaRPr lang="en-US" dirty="0"/>
              </a:p>
            </p:txBody>
          </p:sp>
          <p:sp>
            <p:nvSpPr>
              <p:cNvPr id="563" name="Oval 388"/>
              <p:cNvSpPr>
                <a:spLocks noChangeAspect="1" noChangeArrowheads="1"/>
              </p:cNvSpPr>
              <p:nvPr/>
            </p:nvSpPr>
            <p:spPr bwMode="auto">
              <a:xfrm rot="2700000">
                <a:off x="1829" y="3638"/>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64" name="Oval 389"/>
              <p:cNvSpPr>
                <a:spLocks noChangeAspect="1" noChangeArrowheads="1"/>
              </p:cNvSpPr>
              <p:nvPr/>
            </p:nvSpPr>
            <p:spPr bwMode="auto">
              <a:xfrm rot="2700000">
                <a:off x="1940" y="355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65" name="Oval 390"/>
              <p:cNvSpPr>
                <a:spLocks noChangeAspect="1" noChangeArrowheads="1"/>
              </p:cNvSpPr>
              <p:nvPr/>
            </p:nvSpPr>
            <p:spPr bwMode="auto">
              <a:xfrm rot="2700000">
                <a:off x="2122" y="3948"/>
                <a:ext cx="77" cy="77"/>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566" name="Oval 391"/>
              <p:cNvSpPr>
                <a:spLocks noChangeAspect="1" noChangeArrowheads="1"/>
              </p:cNvSpPr>
              <p:nvPr/>
            </p:nvSpPr>
            <p:spPr bwMode="auto">
              <a:xfrm rot="2700000">
                <a:off x="2227" y="3869"/>
                <a:ext cx="77" cy="76"/>
              </a:xfrm>
              <a:prstGeom prst="ellipse">
                <a:avLst/>
              </a:prstGeom>
              <a:solidFill>
                <a:srgbClr val="FF0000"/>
              </a:solidFill>
              <a:ln w="9525">
                <a:solidFill>
                  <a:schemeClr val="tx1"/>
                </a:solidFill>
                <a:round/>
                <a:headEnd/>
                <a:tailEnd/>
              </a:ln>
              <a:effectLst/>
            </p:spPr>
            <p:txBody>
              <a:bodyPr wrap="none" anchor="ctr"/>
              <a:lstStyle/>
              <a:p>
                <a:endParaRPr lang="en-US" dirty="0"/>
              </a:p>
            </p:txBody>
          </p:sp>
        </p:grpSp>
      </p:grpSp>
      <p:sp>
        <p:nvSpPr>
          <p:cNvPr id="5" name="Rectangle 4"/>
          <p:cNvSpPr/>
          <p:nvPr/>
        </p:nvSpPr>
        <p:spPr>
          <a:xfrm>
            <a:off x="0" y="27927389"/>
            <a:ext cx="21386800" cy="2352586"/>
          </a:xfrm>
          <a:prstGeom prst="rect">
            <a:avLst/>
          </a:prstGeom>
          <a:solidFill>
            <a:srgbClr val="1062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Warwick Logo.gif"/>
          <p:cNvPicPr>
            <a:picLocks noChangeAspect="1"/>
          </p:cNvPicPr>
          <p:nvPr/>
        </p:nvPicPr>
        <p:blipFill>
          <a:blip r:embed="rId3"/>
          <a:stretch>
            <a:fillRect/>
          </a:stretch>
        </p:blipFill>
        <p:spPr>
          <a:xfrm>
            <a:off x="15884562" y="27927389"/>
            <a:ext cx="5489368" cy="2352586"/>
          </a:xfrm>
          <a:prstGeom prst="rect">
            <a:avLst/>
          </a:prstGeom>
        </p:spPr>
      </p:pic>
      <p:sp>
        <p:nvSpPr>
          <p:cNvPr id="6" name="Rectangle 5"/>
          <p:cNvSpPr/>
          <p:nvPr/>
        </p:nvSpPr>
        <p:spPr>
          <a:xfrm>
            <a:off x="0" y="-4869"/>
            <a:ext cx="21386800" cy="2357454"/>
          </a:xfrm>
          <a:prstGeom prst="rect">
            <a:avLst/>
          </a:prstGeom>
          <a:solidFill>
            <a:srgbClr val="1062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42876" y="127841"/>
            <a:ext cx="19980340" cy="1938992"/>
          </a:xfrm>
          <a:prstGeom prst="rect">
            <a:avLst/>
          </a:prstGeom>
          <a:noFill/>
        </p:spPr>
        <p:txBody>
          <a:bodyPr wrap="square" rtlCol="0">
            <a:spAutoFit/>
          </a:bodyPr>
          <a:lstStyle/>
          <a:p>
            <a:r>
              <a:rPr lang="en-GB" sz="6000" b="1" dirty="0" smtClean="0">
                <a:solidFill>
                  <a:schemeClr val="bg1"/>
                </a:solidFill>
              </a:rPr>
              <a:t>Characterisation of 2-Dimensional TPA-Cu Nanostructures using X-Ray Photoemission Spectroscopy</a:t>
            </a:r>
            <a:endParaRPr lang="en-US" sz="6000" b="1" dirty="0">
              <a:solidFill>
                <a:schemeClr val="bg1"/>
              </a:solidFill>
            </a:endParaRPr>
          </a:p>
        </p:txBody>
      </p:sp>
      <p:sp>
        <p:nvSpPr>
          <p:cNvPr id="9" name="TextBox 8"/>
          <p:cNvSpPr txBox="1"/>
          <p:nvPr/>
        </p:nvSpPr>
        <p:spPr>
          <a:xfrm>
            <a:off x="49138" y="27927389"/>
            <a:ext cx="19980340" cy="2477601"/>
          </a:xfrm>
          <a:prstGeom prst="rect">
            <a:avLst/>
          </a:prstGeom>
          <a:noFill/>
        </p:spPr>
        <p:txBody>
          <a:bodyPr wrap="square" rtlCol="0">
            <a:spAutoFit/>
          </a:bodyPr>
          <a:lstStyle/>
          <a:p>
            <a:r>
              <a:rPr lang="en-GB" sz="3600" dirty="0" smtClean="0">
                <a:solidFill>
                  <a:schemeClr val="bg1"/>
                </a:solidFill>
              </a:rPr>
              <a:t>Thomas White</a:t>
            </a:r>
          </a:p>
          <a:p>
            <a:r>
              <a:rPr lang="en-GB" sz="3600" dirty="0" smtClean="0">
                <a:solidFill>
                  <a:schemeClr val="bg1"/>
                </a:solidFill>
              </a:rPr>
              <a:t>Supervisor: Dr Giovanni </a:t>
            </a:r>
            <a:r>
              <a:rPr lang="en-GB" sz="3600" dirty="0" smtClean="0">
                <a:solidFill>
                  <a:schemeClr val="bg1"/>
                </a:solidFill>
              </a:rPr>
              <a:t>Costantini</a:t>
            </a:r>
            <a:endParaRPr lang="en-GB" sz="3600" dirty="0" smtClean="0">
              <a:solidFill>
                <a:schemeClr val="bg1"/>
              </a:solidFill>
            </a:endParaRPr>
          </a:p>
          <a:p>
            <a:endParaRPr lang="en-GB" sz="900" dirty="0" smtClean="0">
              <a:solidFill>
                <a:schemeClr val="bg1"/>
              </a:solidFill>
            </a:endParaRPr>
          </a:p>
          <a:p>
            <a:r>
              <a:rPr lang="en-GB" sz="2000" dirty="0" smtClean="0">
                <a:solidFill>
                  <a:schemeClr val="bg1"/>
                </a:solidFill>
              </a:rPr>
              <a:t>[1]  </a:t>
            </a:r>
            <a:r>
              <a:rPr lang="fr-FR" sz="2000" dirty="0" smtClean="0">
                <a:solidFill>
                  <a:schemeClr val="bg1"/>
                </a:solidFill>
              </a:rPr>
              <a:t>C. Perry et al, </a:t>
            </a:r>
            <a:r>
              <a:rPr lang="fr-FR" sz="2000" i="1" dirty="0" smtClean="0">
                <a:solidFill>
                  <a:schemeClr val="bg1"/>
                </a:solidFill>
              </a:rPr>
              <a:t>Surface Science, </a:t>
            </a:r>
            <a:r>
              <a:rPr lang="fr-FR" sz="2000" b="1" dirty="0" smtClean="0">
                <a:solidFill>
                  <a:schemeClr val="bg1"/>
                </a:solidFill>
              </a:rPr>
              <a:t>1998,</a:t>
            </a:r>
            <a:r>
              <a:rPr lang="fr-FR" sz="2000" b="1" i="1" dirty="0" smtClean="0">
                <a:solidFill>
                  <a:schemeClr val="bg1"/>
                </a:solidFill>
              </a:rPr>
              <a:t> </a:t>
            </a:r>
            <a:r>
              <a:rPr lang="fr-FR" sz="2000" i="1" dirty="0" smtClean="0">
                <a:solidFill>
                  <a:schemeClr val="bg1"/>
                </a:solidFill>
              </a:rPr>
              <a:t>409, </a:t>
            </a:r>
            <a:r>
              <a:rPr lang="fr-FR" sz="2000" dirty="0" smtClean="0">
                <a:solidFill>
                  <a:schemeClr val="bg1"/>
                </a:solidFill>
              </a:rPr>
              <a:t>512–520</a:t>
            </a:r>
          </a:p>
          <a:p>
            <a:r>
              <a:rPr lang="en-GB" sz="2000" dirty="0" smtClean="0">
                <a:solidFill>
                  <a:schemeClr val="bg1"/>
                </a:solidFill>
              </a:rPr>
              <a:t>[2]  T. </a:t>
            </a:r>
            <a:r>
              <a:rPr lang="en-GB" sz="2000" dirty="0" smtClean="0">
                <a:solidFill>
                  <a:schemeClr val="bg1"/>
                </a:solidFill>
              </a:rPr>
              <a:t>Classen</a:t>
            </a:r>
            <a:r>
              <a:rPr lang="en-GB" sz="2000" dirty="0" smtClean="0">
                <a:solidFill>
                  <a:schemeClr val="bg1"/>
                </a:solidFill>
              </a:rPr>
              <a:t> et al, </a:t>
            </a:r>
            <a:r>
              <a:rPr lang="en-GB" sz="2000" i="1" dirty="0" smtClean="0">
                <a:solidFill>
                  <a:schemeClr val="bg1"/>
                </a:solidFill>
              </a:rPr>
              <a:t>J. Phys. Chem. A, </a:t>
            </a:r>
            <a:r>
              <a:rPr lang="en-GB" sz="2000" b="1" dirty="0" smtClean="0">
                <a:solidFill>
                  <a:schemeClr val="bg1"/>
                </a:solidFill>
              </a:rPr>
              <a:t>2007,</a:t>
            </a:r>
            <a:r>
              <a:rPr lang="en-GB" sz="2000" b="1" i="1" dirty="0" smtClean="0">
                <a:solidFill>
                  <a:schemeClr val="bg1"/>
                </a:solidFill>
              </a:rPr>
              <a:t> </a:t>
            </a:r>
            <a:r>
              <a:rPr lang="en-GB" sz="2000" i="1" dirty="0" smtClean="0">
                <a:solidFill>
                  <a:schemeClr val="bg1"/>
                </a:solidFill>
              </a:rPr>
              <a:t>111, </a:t>
            </a:r>
            <a:r>
              <a:rPr lang="en-GB" sz="2000" dirty="0" smtClean="0">
                <a:solidFill>
                  <a:schemeClr val="bg1"/>
                </a:solidFill>
              </a:rPr>
              <a:t>12589-12603</a:t>
            </a:r>
          </a:p>
          <a:p>
            <a:r>
              <a:rPr lang="en-GB" sz="2000" dirty="0" smtClean="0">
                <a:solidFill>
                  <a:schemeClr val="bg1"/>
                </a:solidFill>
              </a:rPr>
              <a:t>[3]  S. </a:t>
            </a:r>
            <a:r>
              <a:rPr lang="en-GB" sz="2000" dirty="0" smtClean="0">
                <a:solidFill>
                  <a:schemeClr val="bg1"/>
                </a:solidFill>
              </a:rPr>
              <a:t>Stepanow</a:t>
            </a:r>
            <a:r>
              <a:rPr lang="en-GB" sz="2000" dirty="0" smtClean="0">
                <a:solidFill>
                  <a:schemeClr val="bg1"/>
                </a:solidFill>
              </a:rPr>
              <a:t> et al, </a:t>
            </a:r>
            <a:r>
              <a:rPr lang="en-US" sz="2000" i="1" dirty="0" smtClean="0">
                <a:solidFill>
                  <a:schemeClr val="bg1"/>
                </a:solidFill>
              </a:rPr>
              <a:t>J. Phys. Chem. B, </a:t>
            </a:r>
            <a:r>
              <a:rPr lang="en-US" sz="2000" b="1" i="1" dirty="0" smtClean="0">
                <a:solidFill>
                  <a:schemeClr val="bg1"/>
                </a:solidFill>
              </a:rPr>
              <a:t>2004, </a:t>
            </a:r>
            <a:r>
              <a:rPr lang="en-US" sz="2000" i="1" dirty="0" smtClean="0">
                <a:solidFill>
                  <a:schemeClr val="bg1"/>
                </a:solidFill>
              </a:rPr>
              <a:t>108</a:t>
            </a:r>
            <a:r>
              <a:rPr lang="en-US" sz="2000" b="1" dirty="0" smtClean="0">
                <a:solidFill>
                  <a:schemeClr val="bg1"/>
                </a:solidFill>
              </a:rPr>
              <a:t>,</a:t>
            </a:r>
            <a:r>
              <a:rPr lang="en-US" sz="2000" b="1" i="1" dirty="0" smtClean="0">
                <a:solidFill>
                  <a:schemeClr val="bg1"/>
                </a:solidFill>
              </a:rPr>
              <a:t> </a:t>
            </a:r>
            <a:r>
              <a:rPr lang="en-US" sz="2000" dirty="0" smtClean="0">
                <a:solidFill>
                  <a:schemeClr val="bg1"/>
                </a:solidFill>
              </a:rPr>
              <a:t>19392-19397</a:t>
            </a:r>
          </a:p>
          <a:p>
            <a:endParaRPr lang="en-GB" sz="1400" dirty="0" smtClean="0">
              <a:solidFill>
                <a:schemeClr val="bg1"/>
              </a:solidFill>
            </a:endParaRPr>
          </a:p>
        </p:txBody>
      </p:sp>
      <p:sp>
        <p:nvSpPr>
          <p:cNvPr id="15" name="Rounded Rectangle 14"/>
          <p:cNvSpPr/>
          <p:nvPr/>
        </p:nvSpPr>
        <p:spPr>
          <a:xfrm>
            <a:off x="406328" y="23712547"/>
            <a:ext cx="10116335" cy="3786214"/>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GB" sz="2800" b="1" dirty="0" smtClean="0">
                <a:solidFill>
                  <a:schemeClr val="tx1"/>
                </a:solidFill>
              </a:rPr>
              <a:t>5. My Experience of the URSS</a:t>
            </a:r>
          </a:p>
          <a:p>
            <a:pPr algn="just"/>
            <a:r>
              <a:rPr lang="en-GB" sz="2800" dirty="0" smtClean="0">
                <a:solidFill>
                  <a:schemeClr val="tx1"/>
                </a:solidFill>
              </a:rPr>
              <a:t>Throughout the process of this investigation, I have vastly improved my research skills and gained a practical experience of data handling and data interpretation. I have also had the opportunity to improve my working knowledge of the surface science field, something that will prove invaluable  in my future. In particular, this project has cemented my conviction in pursuing a PhD in this field.</a:t>
            </a:r>
          </a:p>
          <a:p>
            <a:endParaRPr lang="en-US" sz="2800" dirty="0">
              <a:solidFill>
                <a:schemeClr val="tx1"/>
              </a:solidFill>
            </a:endParaRPr>
          </a:p>
        </p:txBody>
      </p:sp>
      <p:sp>
        <p:nvSpPr>
          <p:cNvPr id="12" name="Rounded Rectangle 11"/>
          <p:cNvSpPr/>
          <p:nvPr/>
        </p:nvSpPr>
        <p:spPr>
          <a:xfrm>
            <a:off x="374797" y="2709775"/>
            <a:ext cx="20645582" cy="2571768"/>
          </a:xfrm>
          <a:prstGeom prst="roundRect">
            <a:avLst/>
          </a:prstGeom>
          <a:solidFill>
            <a:schemeClr val="bg1"/>
          </a:solid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514350" indent="-514350" algn="just">
              <a:buAutoNum type="arabicPeriod"/>
            </a:pPr>
            <a:r>
              <a:rPr lang="en-GB" sz="2800" b="1" dirty="0" smtClean="0">
                <a:solidFill>
                  <a:schemeClr val="tx1"/>
                </a:solidFill>
              </a:rPr>
              <a:t>Abstract</a:t>
            </a:r>
          </a:p>
          <a:p>
            <a:pPr algn="just"/>
            <a:r>
              <a:rPr lang="en-GB" sz="2800" dirty="0" smtClean="0">
                <a:solidFill>
                  <a:schemeClr val="tx1"/>
                </a:solidFill>
              </a:rPr>
              <a:t>The careful design and fabrication of organic molecular nanostructures on metal surfaces offers a wealth of potential technological advances, particularly in the fields of microelectronics, catalysis and biotechnology. </a:t>
            </a:r>
            <a:r>
              <a:rPr lang="en-GB" sz="2800" dirty="0" smtClean="0">
                <a:solidFill>
                  <a:schemeClr val="tx1"/>
                </a:solidFill>
              </a:rPr>
              <a:t>The study of such</a:t>
            </a:r>
            <a:r>
              <a:rPr lang="en-GB" sz="2800" dirty="0" smtClean="0">
                <a:solidFill>
                  <a:schemeClr val="tx1"/>
                </a:solidFill>
              </a:rPr>
              <a:t> </a:t>
            </a:r>
            <a:r>
              <a:rPr lang="en-GB" sz="2800" dirty="0" smtClean="0">
                <a:solidFill>
                  <a:schemeClr val="tx1"/>
                </a:solidFill>
              </a:rPr>
              <a:t>networks </a:t>
            </a:r>
            <a:r>
              <a:rPr lang="en-GB" sz="2800" dirty="0" smtClean="0">
                <a:solidFill>
                  <a:schemeClr val="tx1"/>
                </a:solidFill>
              </a:rPr>
              <a:t>routinely involves characterisation with </a:t>
            </a:r>
            <a:r>
              <a:rPr lang="en-GB" sz="2800" dirty="0" smtClean="0">
                <a:solidFill>
                  <a:schemeClr val="tx1"/>
                </a:solidFill>
              </a:rPr>
              <a:t>X-ray Photoemission Spectroscopy (XPS) thanks to its </a:t>
            </a:r>
            <a:r>
              <a:rPr lang="en-GB" sz="2800" dirty="0" smtClean="0">
                <a:solidFill>
                  <a:schemeClr val="tx1"/>
                </a:solidFill>
              </a:rPr>
              <a:t>ability to characterise </a:t>
            </a:r>
            <a:r>
              <a:rPr lang="en-GB" sz="2800" dirty="0" smtClean="0">
                <a:solidFill>
                  <a:schemeClr val="tx1"/>
                </a:solidFill>
              </a:rPr>
              <a:t>the chemical state of adsorbed molecules. </a:t>
            </a:r>
            <a:r>
              <a:rPr lang="en-GB" sz="2800" dirty="0" smtClean="0">
                <a:solidFill>
                  <a:schemeClr val="tx1"/>
                </a:solidFill>
              </a:rPr>
              <a:t>Presently</a:t>
            </a:r>
            <a:r>
              <a:rPr lang="en-GB" sz="2800" dirty="0" smtClean="0">
                <a:solidFill>
                  <a:schemeClr val="tx1"/>
                </a:solidFill>
              </a:rPr>
              <a:t>, </a:t>
            </a:r>
            <a:r>
              <a:rPr lang="en-GB" sz="2800" dirty="0" smtClean="0">
                <a:solidFill>
                  <a:schemeClr val="tx1"/>
                </a:solidFill>
              </a:rPr>
              <a:t>XPS has been used to study two such monolayer networks fabricated using Terephthalic Acid (TPA</a:t>
            </a:r>
            <a:r>
              <a:rPr lang="en-GB" sz="2800" dirty="0" smtClean="0">
                <a:solidFill>
                  <a:schemeClr val="tx1"/>
                </a:solidFill>
              </a:rPr>
              <a:t>) on a Cu(110) substrate.</a:t>
            </a:r>
            <a:endParaRPr lang="en-US" sz="2800" dirty="0">
              <a:solidFill>
                <a:schemeClr val="tx1"/>
              </a:solidFill>
            </a:endParaRPr>
          </a:p>
        </p:txBody>
      </p:sp>
      <p:sp>
        <p:nvSpPr>
          <p:cNvPr id="17" name="Rounded Rectangle 16"/>
          <p:cNvSpPr/>
          <p:nvPr/>
        </p:nvSpPr>
        <p:spPr>
          <a:xfrm>
            <a:off x="406328" y="16783061"/>
            <a:ext cx="10116335" cy="6572296"/>
          </a:xfrm>
          <a:prstGeom prst="roundRect">
            <a:avLst>
              <a:gd name="adj" fmla="val 6379"/>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GB" sz="2800" b="1" dirty="0" smtClean="0">
                <a:solidFill>
                  <a:schemeClr val="tx1"/>
                </a:solidFill>
              </a:rPr>
              <a:t>3.Methods</a:t>
            </a:r>
          </a:p>
          <a:p>
            <a:pPr algn="just"/>
            <a:r>
              <a:rPr lang="en-GB" sz="2800" dirty="0" smtClean="0">
                <a:solidFill>
                  <a:schemeClr val="tx1"/>
                </a:solidFill>
              </a:rPr>
              <a:t>The samples were prepared by depositing different amounts of TPA onto a Cu(110) crystal under UHV conditions, using LEED to determine the structure. XPS measurements were performed on these systems, due to their surface sensitivity and ability to determine different chemical environments of the adsorbed molecules. The measurements were undertaken at the ELETTRA synchrotron in Trieste, Italy, in 2008 as part of a previous EPSRC funded project.  Besides the two monolayer structures, a multilayer system was also prepared, </a:t>
            </a:r>
            <a:r>
              <a:rPr lang="en-GB" sz="2800" dirty="0" smtClean="0">
                <a:solidFill>
                  <a:schemeClr val="tx1"/>
                </a:solidFill>
              </a:rPr>
              <a:t>such as to probe the unperturbed </a:t>
            </a:r>
            <a:r>
              <a:rPr lang="en-GB" sz="2800" dirty="0" smtClean="0">
                <a:solidFill>
                  <a:schemeClr val="tx1"/>
                </a:solidFill>
              </a:rPr>
              <a:t>TPA </a:t>
            </a:r>
            <a:r>
              <a:rPr lang="en-GB" sz="2800" dirty="0" smtClean="0">
                <a:solidFill>
                  <a:schemeClr val="tx1"/>
                </a:solidFill>
              </a:rPr>
              <a:t>molecules. This </a:t>
            </a:r>
            <a:r>
              <a:rPr lang="en-GB" sz="2800" dirty="0" smtClean="0">
                <a:solidFill>
                  <a:schemeClr val="tx1"/>
                </a:solidFill>
              </a:rPr>
              <a:t>project deals with the analysis of the XPS data relative to the carbon and oxygen signals measured for each sample. Its aim is to determine the charging state of the molecular units and to correlate this information with the already existing STM and DFT data.</a:t>
            </a:r>
            <a:endParaRPr lang="en-US" sz="2400" dirty="0">
              <a:solidFill>
                <a:schemeClr val="tx1"/>
              </a:solidFill>
            </a:endParaRPr>
          </a:p>
        </p:txBody>
      </p:sp>
      <p:pic>
        <p:nvPicPr>
          <p:cNvPr id="22" name="Picture 21" descr="C1s signals.emf"/>
          <p:cNvPicPr>
            <a:picLocks noChangeAspect="1"/>
          </p:cNvPicPr>
          <p:nvPr/>
        </p:nvPicPr>
        <p:blipFill>
          <a:blip r:embed="rId4"/>
          <a:stretch>
            <a:fillRect/>
          </a:stretch>
        </p:blipFill>
        <p:spPr>
          <a:xfrm>
            <a:off x="11016524" y="6210237"/>
            <a:ext cx="10178262" cy="6286543"/>
          </a:xfrm>
          <a:prstGeom prst="rect">
            <a:avLst/>
          </a:prstGeom>
        </p:spPr>
      </p:pic>
      <p:pic>
        <p:nvPicPr>
          <p:cNvPr id="24" name="Picture 23" descr="O1s signals.emf"/>
          <p:cNvPicPr>
            <a:picLocks/>
          </p:cNvPicPr>
          <p:nvPr/>
        </p:nvPicPr>
        <p:blipFill>
          <a:blip r:embed="rId5"/>
          <a:stretch>
            <a:fillRect/>
          </a:stretch>
        </p:blipFill>
        <p:spPr>
          <a:xfrm>
            <a:off x="10998202" y="13282599"/>
            <a:ext cx="10177200" cy="6285600"/>
          </a:xfrm>
          <a:prstGeom prst="rect">
            <a:avLst/>
          </a:prstGeom>
        </p:spPr>
      </p:pic>
      <p:pic>
        <p:nvPicPr>
          <p:cNvPr id="1044" name="Picture 3"/>
          <p:cNvPicPr>
            <a:picLocks noChangeAspect="1" noChangeArrowheads="1"/>
          </p:cNvPicPr>
          <p:nvPr/>
        </p:nvPicPr>
        <p:blipFill>
          <a:blip r:embed="rId6" cstate="print"/>
          <a:srcRect/>
          <a:stretch>
            <a:fillRect/>
          </a:stretch>
        </p:blipFill>
        <p:spPr bwMode="auto">
          <a:xfrm>
            <a:off x="14408176" y="21753227"/>
            <a:ext cx="1404000" cy="1037047"/>
          </a:xfrm>
          <a:prstGeom prst="rect">
            <a:avLst/>
          </a:prstGeom>
          <a:noFill/>
          <a:ln w="9525">
            <a:noFill/>
            <a:miter lim="800000"/>
            <a:headEnd/>
            <a:tailEnd/>
          </a:ln>
        </p:spPr>
      </p:pic>
      <p:pic>
        <p:nvPicPr>
          <p:cNvPr id="1045" name="Picture 4"/>
          <p:cNvPicPr>
            <a:picLocks noChangeAspect="1" noChangeArrowheads="1"/>
          </p:cNvPicPr>
          <p:nvPr/>
        </p:nvPicPr>
        <p:blipFill>
          <a:blip r:embed="rId7" cstate="print"/>
          <a:srcRect/>
          <a:stretch>
            <a:fillRect/>
          </a:stretch>
        </p:blipFill>
        <p:spPr bwMode="auto">
          <a:xfrm>
            <a:off x="17656224" y="21654073"/>
            <a:ext cx="1404000" cy="1112934"/>
          </a:xfrm>
          <a:prstGeom prst="rect">
            <a:avLst/>
          </a:prstGeom>
          <a:noFill/>
          <a:ln w="9525">
            <a:noFill/>
            <a:miter lim="800000"/>
            <a:headEnd/>
            <a:tailEnd/>
          </a:ln>
        </p:spPr>
      </p:pic>
      <p:pic>
        <p:nvPicPr>
          <p:cNvPr id="1046" name="Picture 2"/>
          <p:cNvPicPr>
            <a:picLocks noChangeAspect="1" noChangeArrowheads="1"/>
          </p:cNvPicPr>
          <p:nvPr/>
        </p:nvPicPr>
        <p:blipFill>
          <a:blip r:embed="rId8"/>
          <a:srcRect/>
          <a:stretch>
            <a:fillRect/>
          </a:stretch>
        </p:blipFill>
        <p:spPr bwMode="auto">
          <a:xfrm>
            <a:off x="11264904" y="21497969"/>
            <a:ext cx="1432007" cy="1500198"/>
          </a:xfrm>
          <a:prstGeom prst="rect">
            <a:avLst/>
          </a:prstGeom>
          <a:noFill/>
          <a:ln w="9525">
            <a:noFill/>
            <a:miter lim="800000"/>
            <a:headEnd/>
            <a:tailEnd/>
          </a:ln>
        </p:spPr>
      </p:pic>
      <p:pic>
        <p:nvPicPr>
          <p:cNvPr id="2" name="Picture 2"/>
          <p:cNvPicPr>
            <a:picLocks noChangeAspect="1" noChangeArrowheads="1"/>
          </p:cNvPicPr>
          <p:nvPr/>
        </p:nvPicPr>
        <p:blipFill>
          <a:blip r:embed="rId9" cstate="print"/>
          <a:srcRect/>
          <a:stretch>
            <a:fillRect/>
          </a:stretch>
        </p:blipFill>
        <p:spPr bwMode="auto">
          <a:xfrm>
            <a:off x="17657172" y="23004603"/>
            <a:ext cx="1404000" cy="1136572"/>
          </a:xfrm>
          <a:prstGeom prst="rect">
            <a:avLst/>
          </a:prstGeom>
          <a:noFill/>
          <a:ln w="9525">
            <a:noFill/>
            <a:miter lim="800000"/>
            <a:headEnd/>
            <a:tailEnd/>
          </a:ln>
        </p:spPr>
      </p:pic>
      <p:pic>
        <p:nvPicPr>
          <p:cNvPr id="8" name="Picture 3"/>
          <p:cNvPicPr>
            <a:picLocks noChangeAspect="1" noChangeArrowheads="1"/>
          </p:cNvPicPr>
          <p:nvPr/>
        </p:nvPicPr>
        <p:blipFill>
          <a:blip r:embed="rId10" cstate="print"/>
          <a:srcRect/>
          <a:stretch>
            <a:fillRect/>
          </a:stretch>
        </p:blipFill>
        <p:spPr bwMode="auto">
          <a:xfrm>
            <a:off x="14336738" y="22967673"/>
            <a:ext cx="1404000" cy="1081241"/>
          </a:xfrm>
          <a:prstGeom prst="rect">
            <a:avLst/>
          </a:prstGeom>
          <a:noFill/>
          <a:ln w="9525">
            <a:noFill/>
            <a:miter lim="800000"/>
            <a:headEnd/>
            <a:tailEnd/>
          </a:ln>
        </p:spPr>
      </p:pic>
      <p:pic>
        <p:nvPicPr>
          <p:cNvPr id="10" name="Picture 4"/>
          <p:cNvPicPr>
            <a:picLocks noChangeAspect="1" noChangeArrowheads="1"/>
          </p:cNvPicPr>
          <p:nvPr/>
        </p:nvPicPr>
        <p:blipFill>
          <a:blip r:embed="rId11" cstate="print"/>
          <a:srcRect/>
          <a:stretch>
            <a:fillRect/>
          </a:stretch>
        </p:blipFill>
        <p:spPr bwMode="auto">
          <a:xfrm>
            <a:off x="11434226" y="22999262"/>
            <a:ext cx="1188000" cy="1097771"/>
          </a:xfrm>
          <a:prstGeom prst="rect">
            <a:avLst/>
          </a:prstGeom>
          <a:noFill/>
          <a:ln w="9525">
            <a:noFill/>
            <a:miter lim="800000"/>
            <a:headEnd/>
            <a:tailEnd/>
          </a:ln>
        </p:spPr>
      </p:pic>
      <p:pic>
        <p:nvPicPr>
          <p:cNvPr id="1034" name="Picture 1033" descr="urss_logo.jpg"/>
          <p:cNvPicPr>
            <a:picLocks noChangeAspect="1"/>
          </p:cNvPicPr>
          <p:nvPr/>
        </p:nvPicPr>
        <p:blipFill>
          <a:blip r:embed="rId12" cstate="print"/>
          <a:stretch>
            <a:fillRect/>
          </a:stretch>
        </p:blipFill>
        <p:spPr>
          <a:xfrm>
            <a:off x="10502900" y="15052357"/>
            <a:ext cx="381000" cy="175260"/>
          </a:xfrm>
          <a:prstGeom prst="rect">
            <a:avLst/>
          </a:prstGeom>
        </p:spPr>
      </p:pic>
      <p:pic>
        <p:nvPicPr>
          <p:cNvPr id="1035" name="Picture 1034" descr="urss_logo.jpg"/>
          <p:cNvPicPr>
            <a:picLocks noChangeAspect="1"/>
          </p:cNvPicPr>
          <p:nvPr/>
        </p:nvPicPr>
        <p:blipFill>
          <a:blip r:embed="rId13"/>
          <a:stretch>
            <a:fillRect/>
          </a:stretch>
        </p:blipFill>
        <p:spPr>
          <a:xfrm>
            <a:off x="12050722" y="28427455"/>
            <a:ext cx="3021100" cy="138970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50800"/>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TotalTime>
  <Words>617</Words>
  <Application>Microsoft Office PowerPoint</Application>
  <PresentationFormat>Custom</PresentationFormat>
  <Paragraphs>69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T1</dc:creator>
  <cp:lastModifiedBy>Thomas White</cp:lastModifiedBy>
  <cp:revision>90</cp:revision>
  <dcterms:created xsi:type="dcterms:W3CDTF">2009-09-27T12:13:11Z</dcterms:created>
  <dcterms:modified xsi:type="dcterms:W3CDTF">2009-10-03T14:57:05Z</dcterms:modified>
</cp:coreProperties>
</file>