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9" r:id="rId2"/>
  </p:sldIdLst>
  <p:sldSz cx="30279975" cy="21386800"/>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66" d="100"/>
          <a:sy n="66" d="100"/>
        </p:scale>
        <p:origin x="379" y="5376"/>
      </p:cViewPr>
      <p:guideLst>
        <p:guide orient="horz" pos="6736"/>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513999" y="11537907"/>
            <a:ext cx="27504311" cy="3564467"/>
          </a:xfrm>
        </p:spPr>
        <p:txBody>
          <a:bodyPr>
            <a:noAutofit/>
          </a:bodyPr>
          <a:lstStyle>
            <a:lvl1pPr marL="0" indent="0" algn="ctr">
              <a:buNone/>
              <a:defRPr sz="7100" spc="323" baseline="0">
                <a:solidFill>
                  <a:schemeClr val="tx2"/>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1513999" y="4471120"/>
            <a:ext cx="27504311" cy="6178409"/>
          </a:xfrm>
          <a:ln w="6350" cap="rnd">
            <a:noFill/>
          </a:ln>
        </p:spPr>
        <p:txBody>
          <a:bodyPr anchor="b" anchorCtr="0">
            <a:noAutofit/>
          </a:bodyPr>
          <a:lstStyle>
            <a:lvl1pPr algn="ctr">
              <a:defRPr lang="en-US" sz="155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4846736" y="11071134"/>
            <a:ext cx="9840992" cy="4952"/>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5592247" y="11071134"/>
            <a:ext cx="9840992" cy="4952"/>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5035173" y="10996838"/>
            <a:ext cx="151400" cy="142579"/>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lIns="295232" tIns="147616" rIns="295232" bIns="147616"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16" name="Slide Number Placeholder 15"/>
          <p:cNvSpPr>
            <a:spLocks noGrp="1"/>
          </p:cNvSpPr>
          <p:nvPr>
            <p:ph type="sldNum" sz="quarter" idx="11"/>
          </p:nvPr>
        </p:nvSpPr>
        <p:spPr/>
        <p:txBody>
          <a:bodyPr/>
          <a:lstStyle/>
          <a:p>
            <a:fld id="{FB6416E3-79F9-44AC-B39D-4AC348D5257E}"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416E3-79F9-44AC-B39D-4AC348D5257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5"/>
            <a:ext cx="6812994" cy="18248089"/>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13999" y="856465"/>
            <a:ext cx="19934317" cy="18248089"/>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416E3-79F9-44AC-B39D-4AC348D5257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1513999" y="4752622"/>
            <a:ext cx="27251978" cy="1425786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808F8F3-8651-400B-B2EE-635CE254C574}" type="datetimeFigureOut">
              <a:rPr lang="en-US" smtClean="0"/>
              <a:pPr/>
              <a:t>10/25/2009</a:t>
            </a:fld>
            <a:endParaRPr lang="en-GB"/>
          </a:p>
        </p:txBody>
      </p:sp>
      <p:sp>
        <p:nvSpPr>
          <p:cNvPr id="15" name="Slide Number Placeholder 14"/>
          <p:cNvSpPr>
            <a:spLocks noGrp="1"/>
          </p:cNvSpPr>
          <p:nvPr>
            <p:ph type="sldNum" sz="quarter" idx="15"/>
          </p:nvPr>
        </p:nvSpPr>
        <p:spPr/>
        <p:txBody>
          <a:bodyPr/>
          <a:lstStyle>
            <a:lvl1pPr algn="ctr">
              <a:defRPr/>
            </a:lvl1pPr>
          </a:lstStyle>
          <a:p>
            <a:fld id="{FB6416E3-79F9-44AC-B39D-4AC348D5257E}"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416E3-79F9-44AC-B39D-4AC348D5257E}" type="slidenum">
              <a:rPr lang="en-GB" smtClean="0"/>
              <a:pPr/>
              <a:t>‹#›</a:t>
            </a:fld>
            <a:endParaRPr lang="en-GB"/>
          </a:p>
        </p:txBody>
      </p:sp>
      <p:sp>
        <p:nvSpPr>
          <p:cNvPr id="2" name="Title 1"/>
          <p:cNvSpPr>
            <a:spLocks noGrp="1"/>
          </p:cNvSpPr>
          <p:nvPr>
            <p:ph type="title"/>
          </p:nvPr>
        </p:nvSpPr>
        <p:spPr>
          <a:xfrm>
            <a:off x="2270998" y="10931031"/>
            <a:ext cx="26242645" cy="4277360"/>
          </a:xfrm>
        </p:spPr>
        <p:txBody>
          <a:bodyPr>
            <a:noAutofit/>
          </a:bodyPr>
          <a:lstStyle>
            <a:lvl1pPr algn="l" rtl="0">
              <a:spcBef>
                <a:spcPct val="0"/>
              </a:spcBef>
              <a:buNone/>
              <a:defRPr lang="en-US" sz="155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70998" y="15464309"/>
            <a:ext cx="26242645" cy="3070917"/>
          </a:xfrm>
        </p:spPr>
        <p:txBody>
          <a:bodyPr anchor="t"/>
          <a:lstStyle>
            <a:lvl1pPr marL="0" indent="0">
              <a:buNone/>
              <a:defRPr sz="6500" spc="323" baseline="0">
                <a:solidFill>
                  <a:schemeClr val="tx2"/>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2270998" y="15333732"/>
            <a:ext cx="26242645" cy="13413"/>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6416E3-79F9-44AC-B39D-4AC348D5257E}"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1513999" y="4752622"/>
            <a:ext cx="13444309" cy="1425786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15392321" y="4752622"/>
            <a:ext cx="13444309" cy="1425786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FB6416E3-79F9-44AC-B39D-4AC348D5257E}"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3" name="Text Placeholder 2"/>
          <p:cNvSpPr>
            <a:spLocks noGrp="1"/>
          </p:cNvSpPr>
          <p:nvPr>
            <p:ph type="body" idx="1"/>
          </p:nvPr>
        </p:nvSpPr>
        <p:spPr>
          <a:xfrm>
            <a:off x="1513999" y="4364657"/>
            <a:ext cx="13378914" cy="2376311"/>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295232" tIns="147616" rIns="295232" bIns="147616" anchor="b">
            <a:noAutofit/>
          </a:bodyPr>
          <a:lstStyle>
            <a:lvl1pPr marL="0" indent="0" algn="l">
              <a:spcBef>
                <a:spcPts val="0"/>
              </a:spcBef>
              <a:buNone/>
              <a:defRPr sz="8400" b="1">
                <a:solidFill>
                  <a:schemeClr val="tx2"/>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1513999" y="6866653"/>
            <a:ext cx="13373656" cy="1220473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15397579" y="6866653"/>
            <a:ext cx="13373656" cy="1220473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1513999" y="484767"/>
            <a:ext cx="27251978" cy="3564467"/>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15392321" y="4364657"/>
            <a:ext cx="13378914" cy="2376311"/>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295232" tIns="147616" rIns="295232" bIns="147616" anchor="b">
            <a:noAutofit/>
          </a:bodyPr>
          <a:lstStyle>
            <a:lvl1pPr marL="0" indent="0" algn="l">
              <a:spcBef>
                <a:spcPts val="0"/>
              </a:spcBef>
              <a:buNone/>
              <a:defRPr sz="8400" b="1" baseline="0">
                <a:solidFill>
                  <a:schemeClr val="tx2"/>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cxnSp>
        <p:nvCxnSpPr>
          <p:cNvPr id="10" name="Straight Connector 9"/>
          <p:cNvCxnSpPr/>
          <p:nvPr/>
        </p:nvCxnSpPr>
        <p:spPr>
          <a:xfrm>
            <a:off x="1864169" y="6799053"/>
            <a:ext cx="12414790" cy="4952"/>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745587" y="6799053"/>
            <a:ext cx="12414790" cy="4952"/>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6416E3-79F9-44AC-B39D-4AC348D5257E}"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6416E3-79F9-44AC-B39D-4AC348D5257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1513999" y="1425787"/>
            <a:ext cx="20691316" cy="1782233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22457648" y="4990254"/>
            <a:ext cx="6570755" cy="11643924"/>
          </a:xfrm>
        </p:spPr>
        <p:txBody>
          <a:bodyPr tIns="147616" bIns="147616" anchor="t" anchorCtr="0"/>
          <a:lstStyle>
            <a:lvl1pPr marL="0" indent="0">
              <a:lnSpc>
                <a:spcPct val="125000"/>
              </a:lnSpc>
              <a:spcAft>
                <a:spcPts val="3229"/>
              </a:spcAft>
              <a:buNone/>
              <a:defRPr sz="5200">
                <a:solidFill>
                  <a:schemeClr val="tx2"/>
                </a:solidFill>
              </a:defRPr>
            </a:lvl1pPr>
            <a:lvl2pPr>
              <a:buNone/>
              <a:defRPr sz="3900"/>
            </a:lvl2pPr>
            <a:lvl3pPr>
              <a:buNone/>
              <a:defRPr sz="3200"/>
            </a:lvl3pPr>
            <a:lvl4pPr>
              <a:buNone/>
              <a:defRPr sz="2900"/>
            </a:lvl4pPr>
            <a:lvl5pPr>
              <a:buNone/>
              <a:defRPr sz="2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22457648" y="1425786"/>
            <a:ext cx="6560661" cy="3326836"/>
          </a:xfrm>
        </p:spPr>
        <p:txBody>
          <a:bodyPr lIns="295232" tIns="295232" anchor="b" anchorCtr="0"/>
          <a:lstStyle>
            <a:lvl1pPr algn="l">
              <a:buNone/>
              <a:defRPr sz="5800" b="1" spc="-161"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808F8F3-8651-400B-B2EE-635CE254C574}" type="datetimeFigureOut">
              <a:rPr lang="en-US" smtClean="0"/>
              <a:pPr/>
              <a:t>10/25/2009</a:t>
            </a:fld>
            <a:endParaRPr lang="en-GB"/>
          </a:p>
        </p:txBody>
      </p:sp>
      <p:sp>
        <p:nvSpPr>
          <p:cNvPr id="9" name="Slide Number Placeholder 8"/>
          <p:cNvSpPr>
            <a:spLocks noGrp="1"/>
          </p:cNvSpPr>
          <p:nvPr>
            <p:ph type="sldNum" sz="quarter" idx="15"/>
          </p:nvPr>
        </p:nvSpPr>
        <p:spPr/>
        <p:txBody>
          <a:bodyPr/>
          <a:lstStyle/>
          <a:p>
            <a:fld id="{FB6416E3-79F9-44AC-B39D-4AC348D5257E}"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52982" y="1425786"/>
            <a:ext cx="6812994" cy="3326836"/>
          </a:xfrm>
        </p:spPr>
        <p:txBody>
          <a:bodyPr lIns="295232" tIns="295232" anchor="b" anchorCtr="0"/>
          <a:lstStyle>
            <a:lvl1pPr algn="l">
              <a:buNone/>
              <a:defRPr sz="5800" b="1" spc="-161"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513999" y="1425787"/>
            <a:ext cx="19934317" cy="17347071"/>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103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21952982" y="4990254"/>
            <a:ext cx="6812994" cy="13782604"/>
          </a:xfrm>
        </p:spPr>
        <p:txBody>
          <a:bodyPr anchor="t" anchorCtr="0"/>
          <a:lstStyle>
            <a:lvl1pPr marL="0" indent="0">
              <a:lnSpc>
                <a:spcPct val="125000"/>
              </a:lnSpc>
              <a:spcAft>
                <a:spcPts val="3229"/>
              </a:spcAft>
              <a:buFontTx/>
              <a:buNone/>
              <a:defRPr sz="5200" b="0">
                <a:solidFill>
                  <a:schemeClr val="tx2"/>
                </a:solidFill>
              </a:defRPr>
            </a:lvl1pPr>
            <a:lvl2pPr>
              <a:defRPr sz="3900"/>
            </a:lvl2pPr>
            <a:lvl3pPr>
              <a:defRPr sz="3200"/>
            </a:lvl3pPr>
            <a:lvl4pPr>
              <a:defRPr sz="2900"/>
            </a:lvl4pPr>
            <a:lvl5pPr>
              <a:defRPr sz="2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808F8F3-8651-400B-B2EE-635CE254C574}" type="datetimeFigureOut">
              <a:rPr lang="en-US" smtClean="0"/>
              <a:pPr/>
              <a:t>10/25/2009</a:t>
            </a:fld>
            <a:endParaRPr lang="en-GB"/>
          </a:p>
        </p:txBody>
      </p:sp>
      <p:sp>
        <p:nvSpPr>
          <p:cNvPr id="9" name="Slide Number Placeholder 8"/>
          <p:cNvSpPr>
            <a:spLocks noGrp="1"/>
          </p:cNvSpPr>
          <p:nvPr>
            <p:ph type="sldNum" sz="quarter" idx="11"/>
          </p:nvPr>
        </p:nvSpPr>
        <p:spPr/>
        <p:txBody>
          <a:bodyPr/>
          <a:lstStyle/>
          <a:p>
            <a:fld id="{FB6416E3-79F9-44AC-B39D-4AC348D5257E}"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bg2">
                <a:shade val="12000"/>
                <a:satMod val="240000"/>
              </a:schemeClr>
              <a:schemeClr val="bg2">
                <a:tint val="65000"/>
              </a:schemeClr>
            </a:duotone>
            <a:lum contrast="63000"/>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1513999" y="4514992"/>
            <a:ext cx="27251978" cy="14589562"/>
          </a:xfrm>
          <a:prstGeom prst="rect">
            <a:avLst/>
          </a:prstGeom>
        </p:spPr>
        <p:txBody>
          <a:bodyPr vert="horz" lIns="295232" tIns="147616" rIns="295232" bIns="147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19177318" y="19346250"/>
            <a:ext cx="8579326" cy="1197661"/>
          </a:xfrm>
          <a:prstGeom prst="rect">
            <a:avLst/>
          </a:prstGeom>
        </p:spPr>
        <p:txBody>
          <a:bodyPr vert="horz" lIns="295232" tIns="147616" rIns="295232" bIns="147616" anchor="ctr" anchorCtr="0"/>
          <a:lstStyle>
            <a:lvl1pPr algn="l" eaLnBrk="1" latinLnBrk="0" hangingPunct="1">
              <a:defRPr kumimoji="0" sz="3900">
                <a:solidFill>
                  <a:schemeClr val="tx2"/>
                </a:solidFill>
              </a:defRPr>
            </a:lvl1pPr>
          </a:lstStyle>
          <a:p>
            <a:fld id="{E808F8F3-8651-400B-B2EE-635CE254C574}" type="datetimeFigureOut">
              <a:rPr lang="en-US" smtClean="0"/>
              <a:pPr/>
              <a:t>10/25/2009</a:t>
            </a:fld>
            <a:endParaRPr lang="en-GB"/>
          </a:p>
        </p:txBody>
      </p:sp>
      <p:sp>
        <p:nvSpPr>
          <p:cNvPr id="10" name="Footer Placeholder 9"/>
          <p:cNvSpPr>
            <a:spLocks noGrp="1"/>
          </p:cNvSpPr>
          <p:nvPr>
            <p:ph type="ftr" sz="quarter" idx="3"/>
          </p:nvPr>
        </p:nvSpPr>
        <p:spPr>
          <a:xfrm>
            <a:off x="7065327" y="19346250"/>
            <a:ext cx="11859657" cy="1197661"/>
          </a:xfrm>
          <a:prstGeom prst="rect">
            <a:avLst/>
          </a:prstGeom>
        </p:spPr>
        <p:txBody>
          <a:bodyPr vert="horz" lIns="295232" tIns="147616" rIns="295232" bIns="147616" anchor="ctr" anchorCtr="0"/>
          <a:lstStyle>
            <a:lvl1pPr algn="r" eaLnBrk="1" latinLnBrk="0" hangingPunct="1">
              <a:defRPr kumimoji="0" sz="3900">
                <a:solidFill>
                  <a:schemeClr val="tx2"/>
                </a:solidFill>
              </a:defRPr>
            </a:lvl1pPr>
          </a:lstStyle>
          <a:p>
            <a:endParaRPr lang="en-GB"/>
          </a:p>
        </p:txBody>
      </p:sp>
      <p:sp>
        <p:nvSpPr>
          <p:cNvPr id="22" name="Slide Number Placeholder 21"/>
          <p:cNvSpPr>
            <a:spLocks noGrp="1"/>
          </p:cNvSpPr>
          <p:nvPr>
            <p:ph type="sldNum" sz="quarter" idx="4"/>
          </p:nvPr>
        </p:nvSpPr>
        <p:spPr>
          <a:xfrm>
            <a:off x="27851269" y="19277219"/>
            <a:ext cx="2018665" cy="1425787"/>
          </a:xfrm>
          <a:prstGeom prst="rect">
            <a:avLst/>
          </a:prstGeom>
          <a:noFill/>
        </p:spPr>
        <p:txBody>
          <a:bodyPr vert="horz" lIns="0" tIns="0" rIns="0" bIns="0" anchor="ctr" anchorCtr="0">
            <a:noAutofit/>
          </a:bodyPr>
          <a:lstStyle>
            <a:lvl1pPr algn="ctr" eaLnBrk="1" latinLnBrk="0" hangingPunct="1">
              <a:defRPr kumimoji="0" sz="5200" baseline="0">
                <a:solidFill>
                  <a:schemeClr val="tx2"/>
                </a:solidFill>
              </a:defRPr>
            </a:lvl1pPr>
          </a:lstStyle>
          <a:p>
            <a:fld id="{FB6416E3-79F9-44AC-B39D-4AC348D5257E}" type="slidenum">
              <a:rPr lang="en-GB" smtClean="0"/>
              <a:pPr/>
              <a:t>‹#›</a:t>
            </a:fld>
            <a:endParaRPr lang="en-GB"/>
          </a:p>
        </p:txBody>
      </p:sp>
      <p:sp>
        <p:nvSpPr>
          <p:cNvPr id="5" name="Title Placeholder 4"/>
          <p:cNvSpPr>
            <a:spLocks noGrp="1"/>
          </p:cNvSpPr>
          <p:nvPr>
            <p:ph type="title"/>
          </p:nvPr>
        </p:nvSpPr>
        <p:spPr>
          <a:xfrm>
            <a:off x="1513999" y="475262"/>
            <a:ext cx="27251978" cy="3802098"/>
          </a:xfrm>
          <a:prstGeom prst="rect">
            <a:avLst/>
          </a:prstGeom>
          <a:ln w="6350" cap="rnd">
            <a:noFill/>
          </a:ln>
        </p:spPr>
        <p:txBody>
          <a:bodyPr vert="horz" lIns="295232" tIns="147616" rIns="295232" bIns="147616"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13600" b="0" kern="1200" spc="-323"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885697" indent="-885697" algn="l" rtl="0" eaLnBrk="1" latinLnBrk="0" hangingPunct="1">
        <a:spcBef>
          <a:spcPts val="1937"/>
        </a:spcBef>
        <a:buClr>
          <a:schemeClr val="accent2"/>
        </a:buClr>
        <a:buSzPct val="85000"/>
        <a:buFont typeface="Wingdings 2"/>
        <a:buChar char=""/>
        <a:defRPr kumimoji="0" sz="8400" kern="1200">
          <a:solidFill>
            <a:schemeClr val="tx1"/>
          </a:solidFill>
          <a:latin typeface="+mn-lt"/>
          <a:ea typeface="+mn-ea"/>
          <a:cs typeface="+mn-cs"/>
        </a:defRPr>
      </a:lvl1pPr>
      <a:lvl2pPr marL="2066626" indent="-885697" algn="l" rtl="0" eaLnBrk="1" latinLnBrk="0" hangingPunct="1">
        <a:spcBef>
          <a:spcPts val="969"/>
        </a:spcBef>
        <a:buClr>
          <a:schemeClr val="accent2">
            <a:shade val="75000"/>
          </a:schemeClr>
        </a:buClr>
        <a:buSzPct val="85000"/>
        <a:buFont typeface="Wingdings 2"/>
        <a:buChar char=""/>
        <a:defRPr kumimoji="0" sz="7700" kern="1200">
          <a:solidFill>
            <a:schemeClr val="tx2"/>
          </a:solidFill>
          <a:latin typeface="+mn-lt"/>
          <a:ea typeface="+mn-ea"/>
          <a:cs typeface="+mn-cs"/>
        </a:defRPr>
      </a:lvl2pPr>
      <a:lvl3pPr marL="3247556" indent="-738081" algn="l" rtl="0" eaLnBrk="1" latinLnBrk="0" hangingPunct="1">
        <a:spcBef>
          <a:spcPts val="969"/>
        </a:spcBef>
        <a:buClr>
          <a:schemeClr val="accent2">
            <a:shade val="50000"/>
          </a:schemeClr>
        </a:buClr>
        <a:buSzPct val="85000"/>
        <a:buFont typeface="Wingdings 2"/>
        <a:buChar char=""/>
        <a:defRPr kumimoji="0" sz="6800" kern="1200">
          <a:solidFill>
            <a:schemeClr val="tx1"/>
          </a:solidFill>
          <a:latin typeface="+mn-lt"/>
          <a:ea typeface="+mn-ea"/>
          <a:cs typeface="+mn-cs"/>
        </a:defRPr>
      </a:lvl3pPr>
      <a:lvl4pPr marL="4133253" indent="-738081" algn="l" rtl="0" eaLnBrk="1" latinLnBrk="0" hangingPunct="1">
        <a:spcBef>
          <a:spcPts val="969"/>
        </a:spcBef>
        <a:buClr>
          <a:schemeClr val="accent2">
            <a:shade val="75000"/>
          </a:schemeClr>
        </a:buClr>
        <a:buSzPct val="85000"/>
        <a:buFont typeface="Wingdings 2" pitchFamily="18" charset="2"/>
        <a:buChar char=""/>
        <a:defRPr kumimoji="0" sz="6100" kern="1200">
          <a:solidFill>
            <a:schemeClr val="tx1"/>
          </a:solidFill>
          <a:latin typeface="+mn-lt"/>
          <a:ea typeface="+mn-ea"/>
          <a:cs typeface="+mn-cs"/>
        </a:defRPr>
      </a:lvl4pPr>
      <a:lvl5pPr marL="5018950" indent="-738081" algn="l" rtl="0" eaLnBrk="1" latinLnBrk="0" hangingPunct="1">
        <a:spcBef>
          <a:spcPts val="1098"/>
        </a:spcBef>
        <a:buClr>
          <a:schemeClr val="accent2">
            <a:shade val="75000"/>
          </a:schemeClr>
        </a:buClr>
        <a:buSzPct val="85000"/>
        <a:buFont typeface="Wingdings 2" pitchFamily="18" charset="2"/>
        <a:buChar char=""/>
        <a:defRPr kumimoji="0" sz="5200" kern="1200">
          <a:solidFill>
            <a:schemeClr val="tx1"/>
          </a:solidFill>
          <a:latin typeface="+mn-lt"/>
          <a:ea typeface="+mn-ea"/>
          <a:cs typeface="+mn-cs"/>
        </a:defRPr>
      </a:lvl5pPr>
      <a:lvl6pPr marL="5904647" indent="-738081" algn="l" rtl="0" eaLnBrk="1" latinLnBrk="0" hangingPunct="1">
        <a:spcBef>
          <a:spcPts val="1098"/>
        </a:spcBef>
        <a:buClr>
          <a:schemeClr val="accent2">
            <a:shade val="75000"/>
          </a:schemeClr>
        </a:buClr>
        <a:buSzPct val="85000"/>
        <a:buFont typeface="Wingdings 2" pitchFamily="18" charset="2"/>
        <a:buChar char="?"/>
        <a:defRPr kumimoji="0" sz="5500" kern="1200">
          <a:solidFill>
            <a:schemeClr val="tx1"/>
          </a:solidFill>
          <a:latin typeface="+mn-lt"/>
          <a:ea typeface="+mn-ea"/>
          <a:cs typeface="+mn-cs"/>
        </a:defRPr>
      </a:lvl6pPr>
      <a:lvl7pPr marL="6495111" indent="-590465" algn="l" rtl="0" eaLnBrk="1" latinLnBrk="0" hangingPunct="1">
        <a:spcBef>
          <a:spcPts val="1098"/>
        </a:spcBef>
        <a:buClr>
          <a:schemeClr val="accent2">
            <a:shade val="75000"/>
          </a:schemeClr>
        </a:buClr>
        <a:buSzPct val="85000"/>
        <a:buFont typeface="Wingdings 2" pitchFamily="18" charset="2"/>
        <a:buChar char="?"/>
        <a:defRPr kumimoji="0" sz="5200" kern="1200" baseline="0">
          <a:solidFill>
            <a:schemeClr val="tx1"/>
          </a:solidFill>
          <a:latin typeface="+mn-lt"/>
          <a:ea typeface="+mn-ea"/>
          <a:cs typeface="+mn-cs"/>
        </a:defRPr>
      </a:lvl7pPr>
      <a:lvl8pPr marL="7380808" indent="-590465" algn="l" rtl="0" eaLnBrk="1" latinLnBrk="0" hangingPunct="1">
        <a:spcBef>
          <a:spcPts val="1098"/>
        </a:spcBef>
        <a:buClr>
          <a:schemeClr val="accent2">
            <a:shade val="75000"/>
          </a:schemeClr>
        </a:buClr>
        <a:buSzPct val="85000"/>
        <a:buFont typeface="Wingdings 2" pitchFamily="18" charset="2"/>
        <a:buChar char="?"/>
        <a:defRPr kumimoji="0" sz="4800" kern="1200">
          <a:solidFill>
            <a:schemeClr val="tx1"/>
          </a:solidFill>
          <a:latin typeface="+mn-lt"/>
          <a:ea typeface="+mn-ea"/>
          <a:cs typeface="+mn-cs"/>
        </a:defRPr>
      </a:lvl8pPr>
      <a:lvl9pPr marL="8266505" indent="-590465" algn="l" rtl="0" eaLnBrk="1" latinLnBrk="0" hangingPunct="1">
        <a:spcBef>
          <a:spcPts val="1098"/>
        </a:spcBef>
        <a:buClr>
          <a:schemeClr val="accent2">
            <a:shade val="75000"/>
          </a:schemeClr>
        </a:buClr>
        <a:buSzPct val="85000"/>
        <a:buFont typeface="Wingdings 2" pitchFamily="18" charset="2"/>
        <a:buChar char="?"/>
        <a:defRPr kumimoji="0" sz="4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5135.JPG"/>
          <p:cNvPicPr>
            <a:picLocks noChangeAspect="1"/>
          </p:cNvPicPr>
          <p:nvPr/>
        </p:nvPicPr>
        <p:blipFill>
          <a:blip r:embed="rId2" cstate="print"/>
          <a:stretch>
            <a:fillRect/>
          </a:stretch>
        </p:blipFill>
        <p:spPr>
          <a:xfrm>
            <a:off x="18283259" y="16551316"/>
            <a:ext cx="6858922" cy="3851930"/>
          </a:xfrm>
          <a:prstGeom prst="rect">
            <a:avLst/>
          </a:prstGeom>
          <a:ln>
            <a:noFill/>
          </a:ln>
          <a:effectLst>
            <a:softEdge rad="112500"/>
          </a:effectLst>
        </p:spPr>
      </p:pic>
      <p:pic>
        <p:nvPicPr>
          <p:cNvPr id="3" name="Picture 2" descr="IMG_5246.JPG"/>
          <p:cNvPicPr>
            <a:picLocks noChangeAspect="1"/>
          </p:cNvPicPr>
          <p:nvPr/>
        </p:nvPicPr>
        <p:blipFill>
          <a:blip r:embed="rId3" cstate="print">
            <a:lum contrast="20000"/>
          </a:blip>
          <a:stretch>
            <a:fillRect/>
          </a:stretch>
        </p:blipFill>
        <p:spPr>
          <a:xfrm>
            <a:off x="923825" y="834957"/>
            <a:ext cx="17288870" cy="9348256"/>
          </a:xfrm>
          <a:prstGeom prst="rect">
            <a:avLst/>
          </a:prstGeom>
          <a:ln>
            <a:noFill/>
          </a:ln>
          <a:effectLst>
            <a:softEdge rad="112500"/>
          </a:effectLst>
        </p:spPr>
      </p:pic>
      <p:sp>
        <p:nvSpPr>
          <p:cNvPr id="5" name="Rectangle 4"/>
          <p:cNvSpPr/>
          <p:nvPr/>
        </p:nvSpPr>
        <p:spPr>
          <a:xfrm>
            <a:off x="995263" y="1049270"/>
            <a:ext cx="16997375" cy="2800767"/>
          </a:xfrm>
          <a:prstGeom prst="rect">
            <a:avLst/>
          </a:prstGeom>
          <a:noFill/>
        </p:spPr>
        <p:txBody>
          <a:bodyPr wrap="square" lIns="91440" tIns="45720" rIns="91440" bIns="45720">
            <a:spAutoFit/>
          </a:bodyPr>
          <a:lstStyle/>
          <a:p>
            <a:pPr algn="ctr"/>
            <a:r>
              <a:rPr lang="en-US" sz="8800" b="1" dirty="0" smtClean="0">
                <a:ln w="10541" cmpd="sng">
                  <a:solidFill>
                    <a:schemeClr val="accent1">
                      <a:shade val="88000"/>
                      <a:satMod val="110000"/>
                    </a:schemeClr>
                  </a:solidFill>
                  <a:prstDash val="solid"/>
                </a:ln>
                <a:solidFill>
                  <a:schemeClr val="accent1">
                    <a:lumMod val="50000"/>
                  </a:schemeClr>
                </a:solidFill>
              </a:rPr>
              <a:t>Writing Women’s Rights in Law The Afghan Experience</a:t>
            </a:r>
            <a:endParaRPr lang="en-US" sz="8800" b="1" cap="none" spc="0" dirty="0">
              <a:ln w="10541" cmpd="sng">
                <a:solidFill>
                  <a:schemeClr val="accent1">
                    <a:shade val="88000"/>
                    <a:satMod val="110000"/>
                  </a:schemeClr>
                </a:solidFill>
                <a:prstDash val="solid"/>
              </a:ln>
              <a:solidFill>
                <a:schemeClr val="accent1">
                  <a:lumMod val="50000"/>
                </a:schemeClr>
              </a:solidFill>
              <a:effectLst/>
            </a:endParaRPr>
          </a:p>
        </p:txBody>
      </p:sp>
      <p:sp>
        <p:nvSpPr>
          <p:cNvPr id="7" name="Rectangle 6"/>
          <p:cNvSpPr/>
          <p:nvPr/>
        </p:nvSpPr>
        <p:spPr>
          <a:xfrm>
            <a:off x="16068681" y="977832"/>
            <a:ext cx="15138400" cy="1569660"/>
          </a:xfrm>
          <a:prstGeom prst="rect">
            <a:avLst/>
          </a:prstGeom>
          <a:ln>
            <a:noFill/>
          </a:ln>
          <a:effectLst>
            <a:softEdge rad="12700"/>
          </a:effectLst>
        </p:spPr>
        <p:txBody>
          <a:bodyPr>
            <a:spAutoFit/>
          </a:bodyPr>
          <a:lstStyle/>
          <a:p>
            <a:pPr algn="ctr"/>
            <a:r>
              <a:rPr lang="en-US" sz="9600" b="1" dirty="0" smtClean="0">
                <a:ln w="10541" cmpd="sng">
                  <a:solidFill>
                    <a:schemeClr val="accent1">
                      <a:shade val="88000"/>
                      <a:satMod val="110000"/>
                    </a:schemeClr>
                  </a:solidFill>
                  <a:prstDash val="solid"/>
                </a:ln>
                <a:solidFill>
                  <a:schemeClr val="tx2">
                    <a:lumMod val="10000"/>
                  </a:schemeClr>
                </a:solidFill>
              </a:rPr>
              <a:t>Introduction</a:t>
            </a:r>
            <a:endParaRPr lang="en-US" sz="9600" b="1" cap="none" spc="0" dirty="0">
              <a:ln w="10541" cmpd="sng">
                <a:solidFill>
                  <a:schemeClr val="accent1">
                    <a:shade val="88000"/>
                    <a:satMod val="110000"/>
                  </a:schemeClr>
                </a:solidFill>
                <a:prstDash val="solid"/>
              </a:ln>
              <a:solidFill>
                <a:schemeClr val="tx2">
                  <a:lumMod val="10000"/>
                </a:schemeClr>
              </a:solidFill>
              <a:effectLst/>
            </a:endParaRPr>
          </a:p>
        </p:txBody>
      </p:sp>
      <p:sp>
        <p:nvSpPr>
          <p:cNvPr id="8" name="TextBox 7"/>
          <p:cNvSpPr txBox="1"/>
          <p:nvPr/>
        </p:nvSpPr>
        <p:spPr>
          <a:xfrm>
            <a:off x="18354697" y="2478030"/>
            <a:ext cx="10787138" cy="4832092"/>
          </a:xfrm>
          <a:prstGeom prst="rect">
            <a:avLst/>
          </a:prstGeom>
          <a:noFill/>
        </p:spPr>
        <p:txBody>
          <a:bodyPr wrap="square" rtlCol="0">
            <a:spAutoFit/>
          </a:bodyPr>
          <a:lstStyle/>
          <a:p>
            <a:r>
              <a:rPr lang="en-GB" sz="1400" dirty="0">
                <a:solidFill>
                  <a:schemeClr val="tx2">
                    <a:lumMod val="10000"/>
                  </a:schemeClr>
                </a:solidFill>
              </a:rPr>
              <a:t>In early 2009, I made a decision to travel to Afghanistan to document a historical episode of law-making to protect and promote the rights of women in Afghanistan. As a law student, I was very interested in understanding the process in which an idea is first conceptualised by women’s rights activists and then gradually presented in legal form. This took me through the birth and creation of a potentially important piece of legislation that may have far-reaching effects for the security and autonomy of Afghan women </a:t>
            </a:r>
            <a:r>
              <a:rPr lang="en-GB" sz="1400" i="1" dirty="0">
                <a:solidFill>
                  <a:schemeClr val="tx2">
                    <a:lumMod val="10000"/>
                  </a:schemeClr>
                </a:solidFill>
              </a:rPr>
              <a:t>if</a:t>
            </a:r>
            <a:r>
              <a:rPr lang="en-GB" sz="1400" dirty="0">
                <a:solidFill>
                  <a:schemeClr val="tx2">
                    <a:lumMod val="10000"/>
                  </a:schemeClr>
                </a:solidFill>
              </a:rPr>
              <a:t> accompanied by effective implementation throughout the country. No doubt Afghanistan was a difficult example to work on and in but it was an important one for my understanding as a lawyer of what role the law plays in post-conflict reconstruction and in peace-building. Women make up 50% of Afghanistan’s population but yet comprise of one of Afghanistan’s most vulnerable groups. Emerging from a history of 30 yrs of continuous warfare, the legal system struggles to live up to the needs of the Afghan women. Child marriage, forced marriage, sexual harassment and domestic violence are everyday occurrences in many homes. Shelters and women centres as well as women-backed movements and initiatives have existed for a long time even before international presence but it is only now that we are seeing a pro-active civil society engage at the </a:t>
            </a:r>
            <a:r>
              <a:rPr lang="en-GB" sz="1400" dirty="0" smtClean="0">
                <a:solidFill>
                  <a:schemeClr val="tx2">
                    <a:lumMod val="10000"/>
                  </a:schemeClr>
                </a:solidFill>
              </a:rPr>
              <a:t>legal level </a:t>
            </a:r>
            <a:r>
              <a:rPr lang="en-GB" sz="1400" dirty="0">
                <a:solidFill>
                  <a:schemeClr val="tx2">
                    <a:lumMod val="10000"/>
                  </a:schemeClr>
                </a:solidFill>
              </a:rPr>
              <a:t>with law makers, donors and the government; officially representing the </a:t>
            </a:r>
            <a:r>
              <a:rPr lang="en-GB" sz="1400" i="1" dirty="0">
                <a:solidFill>
                  <a:schemeClr val="tx2">
                    <a:lumMod val="10000"/>
                  </a:schemeClr>
                </a:solidFill>
              </a:rPr>
              <a:t>legal</a:t>
            </a:r>
            <a:r>
              <a:rPr lang="en-GB" sz="1400" dirty="0">
                <a:solidFill>
                  <a:schemeClr val="tx2">
                    <a:lumMod val="10000"/>
                  </a:schemeClr>
                </a:solidFill>
              </a:rPr>
              <a:t> interests of Afghan women at large. From a legal perspective this is interesting because the content of women rights laws is being debated and constructed in the offices of women’s groups. </a:t>
            </a:r>
            <a:r>
              <a:rPr lang="en-GB" sz="1400" dirty="0" smtClean="0">
                <a:solidFill>
                  <a:schemeClr val="tx2">
                    <a:lumMod val="10000"/>
                  </a:schemeClr>
                </a:solidFill>
              </a:rPr>
              <a:t>They are developing their own technical expertise in legal research and drafting. Though </a:t>
            </a:r>
            <a:r>
              <a:rPr lang="en-GB" sz="1400" dirty="0">
                <a:solidFill>
                  <a:schemeClr val="tx2">
                    <a:lumMod val="10000"/>
                  </a:schemeClr>
                </a:solidFill>
              </a:rPr>
              <a:t>a legislative drafting department exists in the Ministry of Justice, to a large </a:t>
            </a:r>
            <a:r>
              <a:rPr lang="en-GB" sz="1400" dirty="0" smtClean="0">
                <a:solidFill>
                  <a:schemeClr val="tx2">
                    <a:lumMod val="10000"/>
                  </a:schemeClr>
                </a:solidFill>
              </a:rPr>
              <a:t>part, </a:t>
            </a:r>
            <a:r>
              <a:rPr lang="en-GB" sz="1400" dirty="0">
                <a:solidFill>
                  <a:schemeClr val="tx2">
                    <a:lumMod val="10000"/>
                  </a:schemeClr>
                </a:solidFill>
              </a:rPr>
              <a:t>the legal workability and effectiveness of this law lies in the </a:t>
            </a:r>
            <a:r>
              <a:rPr lang="en-GB" sz="1400" dirty="0" smtClean="0">
                <a:solidFill>
                  <a:schemeClr val="tx2">
                    <a:lumMod val="10000"/>
                  </a:schemeClr>
                </a:solidFill>
              </a:rPr>
              <a:t>original drafts </a:t>
            </a:r>
            <a:r>
              <a:rPr lang="en-GB" sz="1400" dirty="0">
                <a:solidFill>
                  <a:schemeClr val="tx2">
                    <a:lumMod val="10000"/>
                  </a:schemeClr>
                </a:solidFill>
              </a:rPr>
              <a:t>of civil society groups. </a:t>
            </a:r>
            <a:r>
              <a:rPr lang="en-GB" sz="1400" dirty="0" smtClean="0">
                <a:solidFill>
                  <a:schemeClr val="tx2">
                    <a:lumMod val="10000"/>
                  </a:schemeClr>
                </a:solidFill>
              </a:rPr>
              <a:t>It </a:t>
            </a:r>
            <a:r>
              <a:rPr lang="en-GB" sz="1400" dirty="0">
                <a:solidFill>
                  <a:schemeClr val="tx2">
                    <a:lumMod val="10000"/>
                  </a:schemeClr>
                </a:solidFill>
              </a:rPr>
              <a:t>is this that I am interested in. I want to understand who drafts them, who are consulted during the drafting, what resources are used, what method of drafting is followed, what standard criteria is there for reviewing and amending these drafts. These questions are important because the answers reflect the legal workability of these drafts; </a:t>
            </a:r>
            <a:r>
              <a:rPr lang="en-GB" sz="1400" dirty="0" smtClean="0">
                <a:solidFill>
                  <a:schemeClr val="tx2">
                    <a:lumMod val="10000"/>
                  </a:schemeClr>
                </a:solidFill>
              </a:rPr>
              <a:t>that is, the </a:t>
            </a:r>
            <a:r>
              <a:rPr lang="en-GB" sz="1400" dirty="0">
                <a:solidFill>
                  <a:schemeClr val="tx2">
                    <a:lumMod val="10000"/>
                  </a:schemeClr>
                </a:solidFill>
              </a:rPr>
              <a:t>extent </a:t>
            </a:r>
            <a:r>
              <a:rPr lang="en-GB" sz="1400" dirty="0" smtClean="0">
                <a:solidFill>
                  <a:schemeClr val="tx2">
                    <a:lumMod val="10000"/>
                  </a:schemeClr>
                </a:solidFill>
              </a:rPr>
              <a:t>to </a:t>
            </a:r>
            <a:r>
              <a:rPr lang="en-GB" sz="1400" dirty="0">
                <a:solidFill>
                  <a:schemeClr val="tx2">
                    <a:lumMod val="10000"/>
                  </a:schemeClr>
                </a:solidFill>
              </a:rPr>
              <a:t>which the police, prosecutors and judges can understand </a:t>
            </a:r>
            <a:r>
              <a:rPr lang="en-GB" sz="1400" dirty="0" smtClean="0">
                <a:solidFill>
                  <a:schemeClr val="tx2">
                    <a:lumMod val="10000"/>
                  </a:schemeClr>
                </a:solidFill>
              </a:rPr>
              <a:t>it, use </a:t>
            </a:r>
            <a:r>
              <a:rPr lang="en-GB" sz="1400" dirty="0">
                <a:solidFill>
                  <a:schemeClr val="tx2">
                    <a:lumMod val="10000"/>
                  </a:schemeClr>
                </a:solidFill>
              </a:rPr>
              <a:t>it </a:t>
            </a:r>
            <a:r>
              <a:rPr lang="en-GB" sz="1400" dirty="0" smtClean="0">
                <a:solidFill>
                  <a:schemeClr val="tx2">
                    <a:lumMod val="10000"/>
                  </a:schemeClr>
                </a:solidFill>
              </a:rPr>
              <a:t>and be pressured to respond fairly in situations where a woman’s right is concerned. </a:t>
            </a:r>
          </a:p>
          <a:p>
            <a:endParaRPr lang="en-GB" sz="1400" dirty="0" smtClean="0">
              <a:solidFill>
                <a:schemeClr val="tx2">
                  <a:lumMod val="10000"/>
                </a:schemeClr>
              </a:solidFill>
            </a:endParaRPr>
          </a:p>
          <a:p>
            <a:r>
              <a:rPr lang="en-GB" sz="1400" dirty="0" smtClean="0">
                <a:solidFill>
                  <a:schemeClr val="tx2">
                    <a:lumMod val="10000"/>
                  </a:schemeClr>
                </a:solidFill>
              </a:rPr>
              <a:t>Thus my mission here is to produce a resource book for civil society groups and individuals  working in gender and legal reform on: </a:t>
            </a:r>
            <a:r>
              <a:rPr lang="en-GB" sz="1400" b="1" dirty="0" smtClean="0">
                <a:solidFill>
                  <a:schemeClr val="tx2">
                    <a:lumMod val="10000"/>
                  </a:schemeClr>
                </a:solidFill>
              </a:rPr>
              <a:t>Strategic </a:t>
            </a:r>
            <a:r>
              <a:rPr lang="en-GB" sz="1400" b="1" dirty="0">
                <a:solidFill>
                  <a:schemeClr val="tx2">
                    <a:lumMod val="10000"/>
                  </a:schemeClr>
                </a:solidFill>
              </a:rPr>
              <a:t>Thinking in Legislative Drafting of Gender Law in Afghanistan: </a:t>
            </a:r>
            <a:r>
              <a:rPr lang="en-GB" sz="1400" b="1" i="1" dirty="0">
                <a:solidFill>
                  <a:schemeClr val="tx2">
                    <a:lumMod val="10000"/>
                  </a:schemeClr>
                </a:solidFill>
              </a:rPr>
              <a:t>A Historical Documentation of Experiences </a:t>
            </a:r>
            <a:r>
              <a:rPr lang="en-GB" sz="1400" b="1" i="1" dirty="0" smtClean="0">
                <a:solidFill>
                  <a:schemeClr val="tx2">
                    <a:lumMod val="10000"/>
                  </a:schemeClr>
                </a:solidFill>
              </a:rPr>
              <a:t>with the </a:t>
            </a:r>
            <a:r>
              <a:rPr lang="en-GB" sz="1400" b="1" i="1" dirty="0" err="1" smtClean="0">
                <a:solidFill>
                  <a:schemeClr val="tx2">
                    <a:lumMod val="10000"/>
                  </a:schemeClr>
                </a:solidFill>
              </a:rPr>
              <a:t>Shia</a:t>
            </a:r>
            <a:r>
              <a:rPr lang="en-GB" sz="1400" b="1" i="1" dirty="0" smtClean="0">
                <a:solidFill>
                  <a:schemeClr val="tx2">
                    <a:lumMod val="10000"/>
                  </a:schemeClr>
                </a:solidFill>
              </a:rPr>
              <a:t> Personal Status  Law and Elimination of Violence Against Women Law and </a:t>
            </a:r>
            <a:r>
              <a:rPr lang="en-GB" sz="1400" b="1" i="1" dirty="0">
                <a:solidFill>
                  <a:schemeClr val="tx2">
                    <a:lumMod val="10000"/>
                  </a:schemeClr>
                </a:solidFill>
              </a:rPr>
              <a:t>Future Improvements</a:t>
            </a:r>
            <a:endParaRPr lang="en-GB" sz="1400" dirty="0">
              <a:solidFill>
                <a:schemeClr val="tx2">
                  <a:lumMod val="10000"/>
                </a:schemeClr>
              </a:solidFill>
            </a:endParaRPr>
          </a:p>
        </p:txBody>
      </p:sp>
      <p:sp>
        <p:nvSpPr>
          <p:cNvPr id="9" name="Rectangle 8"/>
          <p:cNvSpPr/>
          <p:nvPr/>
        </p:nvSpPr>
        <p:spPr>
          <a:xfrm>
            <a:off x="22140911" y="7264376"/>
            <a:ext cx="2659447"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solidFill>
                  <a:schemeClr val="tx2">
                    <a:lumMod val="10000"/>
                  </a:schemeClr>
                </a:solidFill>
              </a:rPr>
              <a:t>Process</a:t>
            </a:r>
            <a:endParaRPr lang="en-US" sz="5400" b="1" cap="none" spc="0" dirty="0">
              <a:ln w="10541" cmpd="sng">
                <a:solidFill>
                  <a:schemeClr val="accent1">
                    <a:shade val="88000"/>
                    <a:satMod val="110000"/>
                  </a:schemeClr>
                </a:solidFill>
                <a:prstDash val="solid"/>
              </a:ln>
              <a:solidFill>
                <a:schemeClr val="tx2">
                  <a:lumMod val="10000"/>
                </a:schemeClr>
              </a:solidFill>
              <a:effectLst/>
            </a:endParaRPr>
          </a:p>
        </p:txBody>
      </p:sp>
      <p:sp>
        <p:nvSpPr>
          <p:cNvPr id="12" name="TextBox 11"/>
          <p:cNvSpPr txBox="1"/>
          <p:nvPr/>
        </p:nvSpPr>
        <p:spPr>
          <a:xfrm>
            <a:off x="18354697" y="8121632"/>
            <a:ext cx="10858576" cy="8956298"/>
          </a:xfrm>
          <a:prstGeom prst="rect">
            <a:avLst/>
          </a:prstGeom>
          <a:noFill/>
        </p:spPr>
        <p:txBody>
          <a:bodyPr wrap="square" rtlCol="0">
            <a:spAutoFit/>
          </a:bodyPr>
          <a:lstStyle/>
          <a:p>
            <a:r>
              <a:rPr lang="en-GB" sz="1200" b="1" dirty="0">
                <a:solidFill>
                  <a:schemeClr val="tx2">
                    <a:lumMod val="10000"/>
                  </a:schemeClr>
                </a:solidFill>
              </a:rPr>
              <a:t>Understanding my </a:t>
            </a:r>
            <a:r>
              <a:rPr lang="en-GB" sz="1200" b="1" dirty="0" smtClean="0">
                <a:solidFill>
                  <a:schemeClr val="tx2">
                    <a:lumMod val="10000"/>
                  </a:schemeClr>
                </a:solidFill>
              </a:rPr>
              <a:t>context</a:t>
            </a:r>
          </a:p>
          <a:p>
            <a:endParaRPr lang="en-GB" sz="1200" dirty="0">
              <a:solidFill>
                <a:schemeClr val="tx2">
                  <a:lumMod val="10000"/>
                </a:schemeClr>
              </a:solidFill>
            </a:endParaRPr>
          </a:p>
          <a:p>
            <a:pPr lvl="0">
              <a:buFont typeface="Arial" pitchFamily="34" charset="0"/>
              <a:buChar char="•"/>
            </a:pPr>
            <a:r>
              <a:rPr lang="en-GB" sz="1200" dirty="0">
                <a:solidFill>
                  <a:schemeClr val="tx2">
                    <a:lumMod val="10000"/>
                  </a:schemeClr>
                </a:solidFill>
              </a:rPr>
              <a:t>Spoke to activists and lawyers about the history of both the </a:t>
            </a:r>
            <a:r>
              <a:rPr lang="en-GB" sz="1200" dirty="0" err="1">
                <a:solidFill>
                  <a:schemeClr val="tx2">
                    <a:lumMod val="10000"/>
                  </a:schemeClr>
                </a:solidFill>
              </a:rPr>
              <a:t>Shia</a:t>
            </a:r>
            <a:r>
              <a:rPr lang="en-GB" sz="1200" dirty="0">
                <a:solidFill>
                  <a:schemeClr val="tx2">
                    <a:lumMod val="10000"/>
                  </a:schemeClr>
                </a:solidFill>
              </a:rPr>
              <a:t> </a:t>
            </a:r>
            <a:r>
              <a:rPr lang="en-GB" sz="1200" dirty="0" smtClean="0">
                <a:solidFill>
                  <a:schemeClr val="tx2">
                    <a:lumMod val="10000"/>
                  </a:schemeClr>
                </a:solidFill>
              </a:rPr>
              <a:t>Personal Status Law and Elimination of Violence Against Women </a:t>
            </a:r>
            <a:r>
              <a:rPr lang="en-GB" sz="1200" dirty="0">
                <a:solidFill>
                  <a:schemeClr val="tx2">
                    <a:lumMod val="10000"/>
                  </a:schemeClr>
                </a:solidFill>
              </a:rPr>
              <a:t>law – the content, process of developing the content, who were involved, what they did, the process it took in the legislature, the politics behind the law, getting familiar with the legislative process and the role of civil society groups in law reform and their relationship with the government and </a:t>
            </a:r>
            <a:r>
              <a:rPr lang="en-GB" sz="1200" dirty="0" smtClean="0">
                <a:solidFill>
                  <a:schemeClr val="tx2">
                    <a:lumMod val="10000"/>
                  </a:schemeClr>
                </a:solidFill>
              </a:rPr>
              <a:t>parliament</a:t>
            </a:r>
            <a:endParaRPr lang="en-GB" sz="1200" dirty="0">
              <a:solidFill>
                <a:schemeClr val="tx2">
                  <a:lumMod val="10000"/>
                </a:schemeClr>
              </a:solidFill>
            </a:endParaRPr>
          </a:p>
          <a:p>
            <a:pPr lvl="0">
              <a:buFont typeface="Arial" pitchFamily="34" charset="0"/>
              <a:buChar char="•"/>
            </a:pPr>
            <a:r>
              <a:rPr lang="en-GB" sz="1200" dirty="0">
                <a:solidFill>
                  <a:schemeClr val="tx2">
                    <a:lumMod val="10000"/>
                  </a:schemeClr>
                </a:solidFill>
              </a:rPr>
              <a:t>Became familiar with existing family law and penal law provisions, the sources of law in Afghanistan and the implications of Constitutional provisions on laws</a:t>
            </a:r>
          </a:p>
          <a:p>
            <a:pPr lvl="0">
              <a:buFont typeface="Arial" pitchFamily="34" charset="0"/>
              <a:buChar char="•"/>
            </a:pPr>
            <a:r>
              <a:rPr lang="en-GB" sz="1200" dirty="0">
                <a:solidFill>
                  <a:schemeClr val="tx2">
                    <a:lumMod val="10000"/>
                  </a:schemeClr>
                </a:solidFill>
              </a:rPr>
              <a:t>Analysed the drafts of the </a:t>
            </a:r>
            <a:r>
              <a:rPr lang="en-GB" sz="1200" dirty="0" err="1">
                <a:solidFill>
                  <a:schemeClr val="tx2">
                    <a:lumMod val="10000"/>
                  </a:schemeClr>
                </a:solidFill>
              </a:rPr>
              <a:t>Shia</a:t>
            </a:r>
            <a:r>
              <a:rPr lang="en-GB" sz="1200" dirty="0">
                <a:solidFill>
                  <a:schemeClr val="tx2">
                    <a:lumMod val="10000"/>
                  </a:schemeClr>
                </a:solidFill>
              </a:rPr>
              <a:t> and EVAW law submitted by various stakeholders</a:t>
            </a:r>
          </a:p>
          <a:p>
            <a:pPr lvl="0">
              <a:buFont typeface="Arial" pitchFamily="34" charset="0"/>
              <a:buChar char="•"/>
            </a:pPr>
            <a:r>
              <a:rPr lang="en-GB" sz="1200" dirty="0">
                <a:solidFill>
                  <a:schemeClr val="tx2">
                    <a:lumMod val="10000"/>
                  </a:schemeClr>
                </a:solidFill>
              </a:rPr>
              <a:t>Understood the role of civil society groups in the </a:t>
            </a:r>
            <a:r>
              <a:rPr lang="en-GB" sz="1200" dirty="0" smtClean="0">
                <a:solidFill>
                  <a:schemeClr val="tx2">
                    <a:lumMod val="10000"/>
                  </a:schemeClr>
                </a:solidFill>
              </a:rPr>
              <a:t>amendment of the law </a:t>
            </a:r>
            <a:r>
              <a:rPr lang="en-GB" sz="1200" dirty="0">
                <a:solidFill>
                  <a:schemeClr val="tx2">
                    <a:lumMod val="10000"/>
                  </a:schemeClr>
                </a:solidFill>
              </a:rPr>
              <a:t>and how they contributed towards the drafts </a:t>
            </a:r>
          </a:p>
          <a:p>
            <a:pPr lvl="0">
              <a:buFont typeface="Arial" pitchFamily="34" charset="0"/>
              <a:buChar char="•"/>
            </a:pPr>
            <a:r>
              <a:rPr lang="en-GB" sz="1200" dirty="0">
                <a:solidFill>
                  <a:schemeClr val="tx2">
                    <a:lumMod val="10000"/>
                  </a:schemeClr>
                </a:solidFill>
              </a:rPr>
              <a:t>Collected reports that have been published on </a:t>
            </a:r>
            <a:r>
              <a:rPr lang="en-GB" sz="1200" dirty="0" smtClean="0">
                <a:solidFill>
                  <a:schemeClr val="tx2">
                    <a:lumMod val="10000"/>
                  </a:schemeClr>
                </a:solidFill>
              </a:rPr>
              <a:t>these laws to make sure that </a:t>
            </a:r>
            <a:r>
              <a:rPr lang="en-GB" sz="1200" dirty="0">
                <a:solidFill>
                  <a:schemeClr val="tx2">
                    <a:lumMod val="10000"/>
                  </a:schemeClr>
                </a:solidFill>
              </a:rPr>
              <a:t>I am not replicating anything already produced</a:t>
            </a:r>
          </a:p>
          <a:p>
            <a:pPr lvl="0">
              <a:buFont typeface="Arial" pitchFamily="34" charset="0"/>
              <a:buChar char="•"/>
            </a:pPr>
            <a:r>
              <a:rPr lang="en-GB" sz="1200" dirty="0">
                <a:solidFill>
                  <a:schemeClr val="tx2">
                    <a:lumMod val="10000"/>
                  </a:schemeClr>
                </a:solidFill>
              </a:rPr>
              <a:t>Spoke to an active Afghan lawyer about what would be useful, going through with him the themes I was going to explore and the kind of questions the paper would answer</a:t>
            </a:r>
          </a:p>
          <a:p>
            <a:pPr lvl="0">
              <a:buFont typeface="Arial" pitchFamily="34" charset="0"/>
              <a:buChar char="•"/>
            </a:pPr>
            <a:r>
              <a:rPr lang="en-GB" sz="1200" dirty="0">
                <a:solidFill>
                  <a:schemeClr val="tx2">
                    <a:lumMod val="10000"/>
                  </a:schemeClr>
                </a:solidFill>
              </a:rPr>
              <a:t>Developed a research proposal and as the interviews progressed I redefined the scope of my research and the questions the paper would answer</a:t>
            </a:r>
          </a:p>
          <a:p>
            <a:pPr lvl="0">
              <a:buFont typeface="Arial" pitchFamily="34" charset="0"/>
              <a:buChar char="•"/>
            </a:pPr>
            <a:r>
              <a:rPr lang="en-GB" sz="1200" dirty="0">
                <a:solidFill>
                  <a:schemeClr val="tx2">
                    <a:lumMod val="10000"/>
                  </a:schemeClr>
                </a:solidFill>
              </a:rPr>
              <a:t>Tried to find the right supervisors and an organisation to parent this research (here I learnt about working within and through existing networks and informal relationships</a:t>
            </a:r>
            <a:r>
              <a:rPr lang="en-GB" sz="1200" dirty="0" smtClean="0">
                <a:solidFill>
                  <a:schemeClr val="tx2">
                    <a:lumMod val="10000"/>
                  </a:schemeClr>
                </a:solidFill>
              </a:rPr>
              <a:t>)</a:t>
            </a:r>
          </a:p>
          <a:p>
            <a:pPr lvl="0">
              <a:buFont typeface="Arial" pitchFamily="34" charset="0"/>
              <a:buChar char="•"/>
            </a:pPr>
            <a:endParaRPr lang="en-GB" sz="1200" dirty="0">
              <a:solidFill>
                <a:schemeClr val="tx2">
                  <a:lumMod val="10000"/>
                </a:schemeClr>
              </a:solidFill>
            </a:endParaRPr>
          </a:p>
          <a:p>
            <a:r>
              <a:rPr lang="en-GB" sz="1200" b="1" dirty="0">
                <a:solidFill>
                  <a:schemeClr val="tx2">
                    <a:lumMod val="10000"/>
                  </a:schemeClr>
                </a:solidFill>
              </a:rPr>
              <a:t>Reading </a:t>
            </a:r>
            <a:r>
              <a:rPr lang="en-GB" sz="1200" b="1" dirty="0" smtClean="0">
                <a:solidFill>
                  <a:schemeClr val="tx2">
                    <a:lumMod val="10000"/>
                  </a:schemeClr>
                </a:solidFill>
              </a:rPr>
              <a:t>Preparations: Analysis of the drafts and Literature Review</a:t>
            </a:r>
          </a:p>
          <a:p>
            <a:endParaRPr lang="en-GB" sz="1200" dirty="0">
              <a:solidFill>
                <a:schemeClr val="tx2">
                  <a:lumMod val="10000"/>
                </a:schemeClr>
              </a:solidFill>
            </a:endParaRPr>
          </a:p>
          <a:p>
            <a:pPr lvl="0">
              <a:buFont typeface="Arial" pitchFamily="34" charset="0"/>
              <a:buChar char="•"/>
            </a:pPr>
            <a:r>
              <a:rPr lang="en-GB" sz="1200" dirty="0">
                <a:solidFill>
                  <a:schemeClr val="tx2">
                    <a:lumMod val="10000"/>
                  </a:schemeClr>
                </a:solidFill>
              </a:rPr>
              <a:t>My first step was to collect all the drafts on amendments of the EVAW </a:t>
            </a:r>
            <a:r>
              <a:rPr lang="en-GB" sz="1200" dirty="0" smtClean="0">
                <a:solidFill>
                  <a:schemeClr val="tx2">
                    <a:lumMod val="10000"/>
                  </a:schemeClr>
                </a:solidFill>
              </a:rPr>
              <a:t>Bill and </a:t>
            </a:r>
            <a:r>
              <a:rPr lang="en-GB" sz="1200" dirty="0" err="1" smtClean="0">
                <a:solidFill>
                  <a:schemeClr val="tx2">
                    <a:lumMod val="10000"/>
                  </a:schemeClr>
                </a:solidFill>
              </a:rPr>
              <a:t>Shia</a:t>
            </a:r>
            <a:r>
              <a:rPr lang="en-GB" sz="1200" dirty="0" smtClean="0">
                <a:solidFill>
                  <a:schemeClr val="tx2">
                    <a:lumMod val="10000"/>
                  </a:schemeClr>
                </a:solidFill>
              </a:rPr>
              <a:t> Personal Status Bill </a:t>
            </a:r>
            <a:r>
              <a:rPr lang="en-GB" sz="1200" dirty="0">
                <a:solidFill>
                  <a:schemeClr val="tx2">
                    <a:lumMod val="10000"/>
                  </a:schemeClr>
                </a:solidFill>
              </a:rPr>
              <a:t>in English. </a:t>
            </a:r>
            <a:r>
              <a:rPr lang="en-GB" sz="1200" dirty="0" smtClean="0">
                <a:solidFill>
                  <a:schemeClr val="tx2">
                    <a:lumMod val="10000"/>
                  </a:schemeClr>
                </a:solidFill>
              </a:rPr>
              <a:t>These drafts were submitted by various individuals from both local and international organisations.</a:t>
            </a:r>
            <a:endParaRPr lang="en-GB" sz="1200" dirty="0">
              <a:solidFill>
                <a:schemeClr val="tx2">
                  <a:lumMod val="10000"/>
                </a:schemeClr>
              </a:solidFill>
            </a:endParaRPr>
          </a:p>
          <a:p>
            <a:pPr lvl="0">
              <a:buFont typeface="Arial" pitchFamily="34" charset="0"/>
              <a:buChar char="•"/>
            </a:pPr>
            <a:r>
              <a:rPr lang="en-GB" sz="1200" dirty="0">
                <a:solidFill>
                  <a:schemeClr val="tx2">
                    <a:lumMod val="10000"/>
                  </a:schemeClr>
                </a:solidFill>
              </a:rPr>
              <a:t>Analysed the different drafts and </a:t>
            </a:r>
            <a:r>
              <a:rPr lang="en-GB" sz="1200" dirty="0" smtClean="0">
                <a:solidFill>
                  <a:schemeClr val="tx2">
                    <a:lumMod val="10000"/>
                  </a:schemeClr>
                </a:solidFill>
              </a:rPr>
              <a:t>noted how </a:t>
            </a:r>
            <a:r>
              <a:rPr lang="en-GB" sz="1200" dirty="0">
                <a:solidFill>
                  <a:schemeClr val="tx2">
                    <a:lumMod val="10000"/>
                  </a:schemeClr>
                </a:solidFill>
              </a:rPr>
              <a:t>it developed as more individuals and groups became involved in suggesting amendments to </a:t>
            </a:r>
            <a:r>
              <a:rPr lang="en-GB" sz="1200" dirty="0" smtClean="0">
                <a:solidFill>
                  <a:schemeClr val="tx2">
                    <a:lumMod val="10000"/>
                  </a:schemeClr>
                </a:solidFill>
              </a:rPr>
              <a:t>each Bill.</a:t>
            </a:r>
            <a:endParaRPr lang="en-GB" sz="1200" dirty="0">
              <a:solidFill>
                <a:schemeClr val="tx2">
                  <a:lumMod val="10000"/>
                </a:schemeClr>
              </a:solidFill>
            </a:endParaRPr>
          </a:p>
          <a:p>
            <a:pPr lvl="0">
              <a:buFont typeface="Arial" pitchFamily="34" charset="0"/>
              <a:buChar char="•"/>
            </a:pPr>
            <a:r>
              <a:rPr lang="en-GB" sz="1200" dirty="0" smtClean="0">
                <a:solidFill>
                  <a:schemeClr val="tx2">
                    <a:lumMod val="10000"/>
                  </a:schemeClr>
                </a:solidFill>
              </a:rPr>
              <a:t>Noted what </a:t>
            </a:r>
            <a:r>
              <a:rPr lang="en-GB" sz="1200" dirty="0">
                <a:solidFill>
                  <a:schemeClr val="tx2">
                    <a:lumMod val="10000"/>
                  </a:schemeClr>
                </a:solidFill>
              </a:rPr>
              <a:t>provisions was changed and how it was changed after </a:t>
            </a:r>
            <a:r>
              <a:rPr lang="en-GB" sz="1200" dirty="0" err="1">
                <a:solidFill>
                  <a:schemeClr val="tx2">
                    <a:lumMod val="10000"/>
                  </a:schemeClr>
                </a:solidFill>
              </a:rPr>
              <a:t>Taqnin</a:t>
            </a:r>
            <a:r>
              <a:rPr lang="en-GB" sz="1200" dirty="0">
                <a:solidFill>
                  <a:schemeClr val="tx2">
                    <a:lumMod val="10000"/>
                  </a:schemeClr>
                </a:solidFill>
              </a:rPr>
              <a:t> (legislative department of the Ministry of Justice) watered it down</a:t>
            </a:r>
          </a:p>
          <a:p>
            <a:pPr lvl="0">
              <a:buFont typeface="Arial" pitchFamily="34" charset="0"/>
              <a:buChar char="•"/>
            </a:pPr>
            <a:r>
              <a:rPr lang="en-GB" sz="1200" dirty="0">
                <a:solidFill>
                  <a:schemeClr val="tx2">
                    <a:lumMod val="10000"/>
                  </a:schemeClr>
                </a:solidFill>
              </a:rPr>
              <a:t>To analyse the Afghan law critically, I had to make comparisons with </a:t>
            </a:r>
            <a:r>
              <a:rPr lang="en-GB" sz="1200" dirty="0" smtClean="0">
                <a:solidFill>
                  <a:schemeClr val="tx2">
                    <a:lumMod val="10000"/>
                  </a:schemeClr>
                </a:solidFill>
              </a:rPr>
              <a:t>similar laws in other countries. I read </a:t>
            </a:r>
            <a:r>
              <a:rPr lang="en-GB" sz="1200" dirty="0">
                <a:solidFill>
                  <a:schemeClr val="tx2">
                    <a:lumMod val="10000"/>
                  </a:schemeClr>
                </a:solidFill>
              </a:rPr>
              <a:t>documents about good legislative practises </a:t>
            </a:r>
            <a:r>
              <a:rPr lang="en-GB" sz="1200" dirty="0" smtClean="0">
                <a:solidFill>
                  <a:schemeClr val="tx2">
                    <a:lumMod val="10000"/>
                  </a:schemeClr>
                </a:solidFill>
              </a:rPr>
              <a:t>when </a:t>
            </a:r>
            <a:r>
              <a:rPr lang="en-GB" sz="1200" dirty="0">
                <a:solidFill>
                  <a:schemeClr val="tx2">
                    <a:lumMod val="10000"/>
                  </a:schemeClr>
                </a:solidFill>
              </a:rPr>
              <a:t>drafting laws on violence against </a:t>
            </a:r>
            <a:r>
              <a:rPr lang="en-GB" sz="1200" dirty="0" smtClean="0">
                <a:solidFill>
                  <a:schemeClr val="tx2">
                    <a:lumMod val="10000"/>
                  </a:schemeClr>
                </a:solidFill>
              </a:rPr>
              <a:t>women. These were based on the tested experiences </a:t>
            </a:r>
            <a:r>
              <a:rPr lang="en-GB" sz="1200" dirty="0">
                <a:solidFill>
                  <a:schemeClr val="tx2">
                    <a:lumMod val="10000"/>
                  </a:schemeClr>
                </a:solidFill>
              </a:rPr>
              <a:t>of other countries around the </a:t>
            </a:r>
            <a:r>
              <a:rPr lang="en-GB" sz="1200" dirty="0" smtClean="0">
                <a:solidFill>
                  <a:schemeClr val="tx2">
                    <a:lumMod val="10000"/>
                  </a:schemeClr>
                </a:solidFill>
              </a:rPr>
              <a:t>world</a:t>
            </a:r>
            <a:r>
              <a:rPr lang="en-GB" sz="1200" dirty="0">
                <a:solidFill>
                  <a:schemeClr val="tx2">
                    <a:lumMod val="10000"/>
                  </a:schemeClr>
                </a:solidFill>
              </a:rPr>
              <a:t> </a:t>
            </a:r>
            <a:r>
              <a:rPr lang="en-GB" sz="1200" dirty="0" smtClean="0">
                <a:solidFill>
                  <a:schemeClr val="tx2">
                    <a:lumMod val="10000"/>
                  </a:schemeClr>
                </a:solidFill>
              </a:rPr>
              <a:t>and </a:t>
            </a:r>
            <a:r>
              <a:rPr lang="en-GB" sz="1200" dirty="0">
                <a:solidFill>
                  <a:schemeClr val="tx2">
                    <a:lumMod val="10000"/>
                  </a:schemeClr>
                </a:solidFill>
              </a:rPr>
              <a:t>comprised mostly of the entire series of expert papers submitted during the 2008 conference organised by the UN Division for the Advancement of Women (UNODC) in Vienna. </a:t>
            </a:r>
            <a:endParaRPr lang="en-GB" sz="1200" dirty="0" smtClean="0">
              <a:solidFill>
                <a:schemeClr val="tx2">
                  <a:lumMod val="10000"/>
                </a:schemeClr>
              </a:solidFill>
            </a:endParaRPr>
          </a:p>
          <a:p>
            <a:pPr lvl="0">
              <a:buFont typeface="Arial" pitchFamily="34" charset="0"/>
              <a:buChar char="•"/>
            </a:pPr>
            <a:endParaRPr lang="en-GB" sz="1200" dirty="0">
              <a:solidFill>
                <a:schemeClr val="tx2">
                  <a:lumMod val="10000"/>
                </a:schemeClr>
              </a:solidFill>
            </a:endParaRPr>
          </a:p>
          <a:p>
            <a:r>
              <a:rPr lang="en-GB" sz="1200" b="1" dirty="0" smtClean="0">
                <a:solidFill>
                  <a:schemeClr val="tx2">
                    <a:lumMod val="10000"/>
                  </a:schemeClr>
                </a:solidFill>
              </a:rPr>
              <a:t>Present preparations</a:t>
            </a:r>
          </a:p>
          <a:p>
            <a:endParaRPr lang="en-GB" sz="1200" dirty="0">
              <a:solidFill>
                <a:schemeClr val="tx2">
                  <a:lumMod val="10000"/>
                </a:schemeClr>
              </a:solidFill>
            </a:endParaRPr>
          </a:p>
          <a:p>
            <a:pPr lvl="0">
              <a:buFont typeface="Arial" pitchFamily="34" charset="0"/>
              <a:buChar char="•"/>
            </a:pPr>
            <a:r>
              <a:rPr lang="en-GB" sz="1200" dirty="0" smtClean="0">
                <a:solidFill>
                  <a:schemeClr val="tx2">
                    <a:lumMod val="10000"/>
                  </a:schemeClr>
                </a:solidFill>
              </a:rPr>
              <a:t> From </a:t>
            </a:r>
            <a:r>
              <a:rPr lang="en-GB" sz="1200" dirty="0">
                <a:solidFill>
                  <a:schemeClr val="tx2">
                    <a:lumMod val="10000"/>
                  </a:schemeClr>
                </a:solidFill>
              </a:rPr>
              <a:t>this analysis (just the prior point above), I will develop a criteria for analysing the different drafts (format, language, consistency with drafting rules, extent to which it strategically thinks about its phraseology to ensure optimal receptivity, extent to which it follows the best legislative practices of other laws tested by the experience of other countries</a:t>
            </a:r>
            <a:r>
              <a:rPr lang="en-GB" sz="1200" dirty="0" smtClean="0">
                <a:solidFill>
                  <a:schemeClr val="tx2">
                    <a:lumMod val="10000"/>
                  </a:schemeClr>
                </a:solidFill>
              </a:rPr>
              <a:t>)</a:t>
            </a:r>
          </a:p>
          <a:p>
            <a:pPr>
              <a:buFont typeface="Arial" pitchFamily="34" charset="0"/>
              <a:buChar char="•"/>
            </a:pPr>
            <a:r>
              <a:rPr lang="en-GB" sz="1200" dirty="0" smtClean="0">
                <a:solidFill>
                  <a:schemeClr val="tx2">
                    <a:lumMod val="10000"/>
                  </a:schemeClr>
                </a:solidFill>
              </a:rPr>
              <a:t> I will develop a contact sheet of all the key people I need to speak to. This involves finding out and noting down who these individuals and groups were.</a:t>
            </a:r>
            <a:endParaRPr lang="en-GB" sz="1200" dirty="0">
              <a:solidFill>
                <a:schemeClr val="tx2">
                  <a:lumMod val="10000"/>
                </a:schemeClr>
              </a:solidFill>
            </a:endParaRPr>
          </a:p>
          <a:p>
            <a:pPr lvl="0">
              <a:buFont typeface="Arial" pitchFamily="34" charset="0"/>
              <a:buChar char="•"/>
            </a:pPr>
            <a:r>
              <a:rPr lang="en-GB" sz="1200" dirty="0" smtClean="0">
                <a:solidFill>
                  <a:schemeClr val="tx2">
                    <a:lumMod val="10000"/>
                  </a:schemeClr>
                </a:solidFill>
              </a:rPr>
              <a:t> I </a:t>
            </a:r>
            <a:r>
              <a:rPr lang="en-GB" sz="1200" dirty="0">
                <a:solidFill>
                  <a:schemeClr val="tx2">
                    <a:lumMod val="10000"/>
                  </a:schemeClr>
                </a:solidFill>
              </a:rPr>
              <a:t>will interview the individuals who contributed to these drafts. I want to get the sense of how many individuals actually drafted these amendments and who they were (not just their names but their qualifications and their experience)</a:t>
            </a:r>
          </a:p>
          <a:p>
            <a:pPr lvl="0">
              <a:buFont typeface="Arial" pitchFamily="34" charset="0"/>
              <a:buChar char="•"/>
            </a:pPr>
            <a:r>
              <a:rPr lang="en-GB" sz="1200" dirty="0" smtClean="0">
                <a:solidFill>
                  <a:schemeClr val="tx2">
                    <a:lumMod val="10000"/>
                  </a:schemeClr>
                </a:solidFill>
              </a:rPr>
              <a:t> The interviews will allow me to understand why </a:t>
            </a:r>
            <a:r>
              <a:rPr lang="en-GB" sz="1200" dirty="0">
                <a:solidFill>
                  <a:schemeClr val="tx2">
                    <a:lumMod val="10000"/>
                  </a:schemeClr>
                </a:solidFill>
              </a:rPr>
              <a:t>were certain provisions phrased in a certain way? Why were some offences left out? What preparations were done before drafting (study of credible statistical data and case studies, research and comparative reviews of laws and experiences of other countries, understanding of proper legislative drafting rules, consultation with legal advisors, human rights law advisors, legislative drafters)? Was there any strategic thinking involved when deciding the phraseology and language of the law to make sure to the best extent possible it would be well-received by conservative members of parliament (assuming the opposition would be an </a:t>
            </a:r>
            <a:r>
              <a:rPr lang="en-GB" sz="1200" dirty="0" smtClean="0">
                <a:solidFill>
                  <a:schemeClr val="tx2">
                    <a:lumMod val="10000"/>
                  </a:schemeClr>
                </a:solidFill>
              </a:rPr>
              <a:t>‘Islamic </a:t>
            </a:r>
            <a:r>
              <a:rPr lang="en-GB" sz="1200" dirty="0">
                <a:solidFill>
                  <a:schemeClr val="tx2">
                    <a:lumMod val="10000"/>
                  </a:schemeClr>
                </a:solidFill>
              </a:rPr>
              <a:t>opposition’)?</a:t>
            </a:r>
          </a:p>
          <a:p>
            <a:pPr lvl="0">
              <a:buFont typeface="Arial" pitchFamily="34" charset="0"/>
              <a:buChar char="•"/>
            </a:pPr>
            <a:r>
              <a:rPr lang="en-GB" sz="1200" dirty="0" smtClean="0">
                <a:solidFill>
                  <a:schemeClr val="tx2">
                    <a:lumMod val="10000"/>
                  </a:schemeClr>
                </a:solidFill>
              </a:rPr>
              <a:t> I </a:t>
            </a:r>
            <a:r>
              <a:rPr lang="en-GB" sz="1200" dirty="0">
                <a:solidFill>
                  <a:schemeClr val="tx2">
                    <a:lumMod val="10000"/>
                  </a:schemeClr>
                </a:solidFill>
              </a:rPr>
              <a:t>will read and understand </a:t>
            </a:r>
            <a:r>
              <a:rPr lang="en-GB" sz="1200" dirty="0" err="1">
                <a:solidFill>
                  <a:schemeClr val="tx2">
                    <a:lumMod val="10000"/>
                  </a:schemeClr>
                </a:solidFill>
              </a:rPr>
              <a:t>Taqnin’s</a:t>
            </a:r>
            <a:r>
              <a:rPr lang="en-GB" sz="1200" dirty="0">
                <a:solidFill>
                  <a:schemeClr val="tx2">
                    <a:lumMod val="10000"/>
                  </a:schemeClr>
                </a:solidFill>
              </a:rPr>
              <a:t> (legislative department of the Ministry of Justice) role in legislative review and drafting. </a:t>
            </a:r>
          </a:p>
          <a:p>
            <a:pPr lvl="0">
              <a:buFont typeface="Arial" pitchFamily="34" charset="0"/>
              <a:buChar char="•"/>
            </a:pPr>
            <a:r>
              <a:rPr lang="en-GB" sz="1200" dirty="0" smtClean="0">
                <a:solidFill>
                  <a:schemeClr val="tx2">
                    <a:lumMod val="10000"/>
                  </a:schemeClr>
                </a:solidFill>
              </a:rPr>
              <a:t>I  </a:t>
            </a:r>
            <a:r>
              <a:rPr lang="en-GB" sz="1200" dirty="0">
                <a:solidFill>
                  <a:schemeClr val="tx2">
                    <a:lumMod val="10000"/>
                  </a:schemeClr>
                </a:solidFill>
              </a:rPr>
              <a:t>will interview members from </a:t>
            </a:r>
            <a:r>
              <a:rPr lang="en-GB" sz="1200" dirty="0" err="1">
                <a:solidFill>
                  <a:schemeClr val="tx2">
                    <a:lumMod val="10000"/>
                  </a:schemeClr>
                </a:solidFill>
              </a:rPr>
              <a:t>Taqnin</a:t>
            </a:r>
            <a:r>
              <a:rPr lang="en-GB" sz="1200" dirty="0">
                <a:solidFill>
                  <a:schemeClr val="tx2">
                    <a:lumMod val="10000"/>
                  </a:schemeClr>
                </a:solidFill>
              </a:rPr>
              <a:t> who were involved in </a:t>
            </a:r>
            <a:r>
              <a:rPr lang="en-GB" sz="1200" dirty="0" smtClean="0">
                <a:solidFill>
                  <a:schemeClr val="tx2">
                    <a:lumMod val="10000"/>
                  </a:schemeClr>
                </a:solidFill>
              </a:rPr>
              <a:t>each </a:t>
            </a:r>
            <a:r>
              <a:rPr lang="en-GB" sz="1200" dirty="0">
                <a:solidFill>
                  <a:schemeClr val="tx2">
                    <a:lumMod val="10000"/>
                  </a:schemeClr>
                </a:solidFill>
              </a:rPr>
              <a:t>Bill about the process by which they reviewed </a:t>
            </a:r>
            <a:r>
              <a:rPr lang="en-GB" sz="1200" dirty="0" smtClean="0">
                <a:solidFill>
                  <a:schemeClr val="tx2">
                    <a:lumMod val="10000"/>
                  </a:schemeClr>
                </a:solidFill>
              </a:rPr>
              <a:t>the Bills </a:t>
            </a:r>
            <a:r>
              <a:rPr lang="en-GB" sz="1200" dirty="0">
                <a:solidFill>
                  <a:schemeClr val="tx2">
                    <a:lumMod val="10000"/>
                  </a:schemeClr>
                </a:solidFill>
              </a:rPr>
              <a:t>– what standard procedure of review or protocol was followed (if there is one) or if not (or in addition to) what criteria of review did they undertake, what provisions were changed (either amended, repealed or added) and for what reason?</a:t>
            </a:r>
          </a:p>
          <a:p>
            <a:pPr lvl="0">
              <a:buFont typeface="Arial" pitchFamily="34" charset="0"/>
              <a:buChar char="•"/>
            </a:pPr>
            <a:r>
              <a:rPr lang="en-GB" sz="1200" dirty="0" smtClean="0">
                <a:solidFill>
                  <a:schemeClr val="tx2">
                    <a:lumMod val="10000"/>
                  </a:schemeClr>
                </a:solidFill>
              </a:rPr>
              <a:t> I </a:t>
            </a:r>
            <a:r>
              <a:rPr lang="en-GB" sz="1200" dirty="0">
                <a:solidFill>
                  <a:schemeClr val="tx2">
                    <a:lumMod val="10000"/>
                  </a:schemeClr>
                </a:solidFill>
              </a:rPr>
              <a:t>will interview members of the Women’s Commission in Parliament about their general and specific impressions of the drafts of amendments submitted to them by international organisations and civil society groups. </a:t>
            </a:r>
          </a:p>
          <a:p>
            <a:pPr lvl="0">
              <a:buFont typeface="Arial" pitchFamily="34" charset="0"/>
              <a:buChar char="•"/>
            </a:pPr>
            <a:r>
              <a:rPr lang="en-GB" sz="1200" dirty="0" smtClean="0">
                <a:solidFill>
                  <a:schemeClr val="tx2">
                    <a:lumMod val="10000"/>
                  </a:schemeClr>
                </a:solidFill>
              </a:rPr>
              <a:t> I </a:t>
            </a:r>
            <a:r>
              <a:rPr lang="en-GB" sz="1200" dirty="0">
                <a:solidFill>
                  <a:schemeClr val="tx2">
                    <a:lumMod val="10000"/>
                  </a:schemeClr>
                </a:solidFill>
              </a:rPr>
              <a:t>will ask what preparations (Shariah arguments) have been made and submitted to the Women’s Commission to counter the Islamic opposition?</a:t>
            </a:r>
          </a:p>
          <a:p>
            <a:pPr lvl="0">
              <a:buFont typeface="Arial" pitchFamily="34" charset="0"/>
              <a:buChar char="•"/>
            </a:pPr>
            <a:endParaRPr lang="en-GB" sz="1200" dirty="0">
              <a:solidFill>
                <a:schemeClr val="tx2">
                  <a:lumMod val="10000"/>
                </a:schemeClr>
              </a:solidFill>
            </a:endParaRPr>
          </a:p>
          <a:p>
            <a:endParaRPr lang="en-GB" sz="1200" dirty="0">
              <a:solidFill>
                <a:schemeClr val="tx2">
                  <a:lumMod val="10000"/>
                </a:schemeClr>
              </a:solidFill>
            </a:endParaRPr>
          </a:p>
        </p:txBody>
      </p:sp>
      <p:pic>
        <p:nvPicPr>
          <p:cNvPr id="13" name="Picture 12" descr="IMG_5755.JPG"/>
          <p:cNvPicPr>
            <a:picLocks noChangeAspect="1"/>
          </p:cNvPicPr>
          <p:nvPr/>
        </p:nvPicPr>
        <p:blipFill>
          <a:blip r:embed="rId4" cstate="print"/>
          <a:stretch>
            <a:fillRect/>
          </a:stretch>
        </p:blipFill>
        <p:spPr>
          <a:xfrm>
            <a:off x="12996847" y="10836276"/>
            <a:ext cx="5215492" cy="9286940"/>
          </a:xfrm>
          <a:prstGeom prst="rect">
            <a:avLst/>
          </a:prstGeom>
          <a:ln>
            <a:noFill/>
          </a:ln>
          <a:effectLst>
            <a:softEdge rad="112500"/>
          </a:effectLst>
        </p:spPr>
      </p:pic>
      <p:sp>
        <p:nvSpPr>
          <p:cNvPr id="11" name="Rectangle 10"/>
          <p:cNvSpPr/>
          <p:nvPr/>
        </p:nvSpPr>
        <p:spPr>
          <a:xfrm>
            <a:off x="24498365" y="16479878"/>
            <a:ext cx="5807311" cy="646331"/>
          </a:xfrm>
          <a:prstGeom prst="rect">
            <a:avLst/>
          </a:prstGeom>
          <a:noFill/>
        </p:spPr>
        <p:txBody>
          <a:bodyPr wrap="square" lIns="91440" tIns="45720" rIns="91440" bIns="45720">
            <a:spAutoFit/>
          </a:bodyPr>
          <a:lstStyle/>
          <a:p>
            <a:pPr algn="ctr"/>
            <a:r>
              <a:rPr lang="en-US" sz="3600" b="1" dirty="0" smtClean="0">
                <a:ln w="10541" cmpd="sng">
                  <a:solidFill>
                    <a:schemeClr val="accent1">
                      <a:shade val="88000"/>
                      <a:satMod val="110000"/>
                    </a:schemeClr>
                  </a:solidFill>
                  <a:prstDash val="solid"/>
                </a:ln>
                <a:solidFill>
                  <a:schemeClr val="tx2">
                    <a:lumMod val="10000"/>
                  </a:schemeClr>
                </a:solidFill>
              </a:rPr>
              <a:t>Acknowledgments</a:t>
            </a:r>
            <a:endParaRPr lang="en-US" sz="3600" b="1" cap="none" spc="0" dirty="0">
              <a:ln w="10541" cmpd="sng">
                <a:solidFill>
                  <a:schemeClr val="accent1">
                    <a:shade val="88000"/>
                    <a:satMod val="110000"/>
                  </a:schemeClr>
                </a:solidFill>
                <a:prstDash val="solid"/>
              </a:ln>
              <a:solidFill>
                <a:schemeClr val="tx2">
                  <a:lumMod val="10000"/>
                </a:schemeClr>
              </a:solidFill>
              <a:effectLst/>
            </a:endParaRPr>
          </a:p>
        </p:txBody>
      </p:sp>
      <p:pic>
        <p:nvPicPr>
          <p:cNvPr id="17" name="Picture 16" descr="the_warwick_uni_black.jpg"/>
          <p:cNvPicPr>
            <a:picLocks noChangeAspect="1"/>
          </p:cNvPicPr>
          <p:nvPr/>
        </p:nvPicPr>
        <p:blipFill>
          <a:blip r:embed="rId5" cstate="print"/>
          <a:stretch>
            <a:fillRect/>
          </a:stretch>
        </p:blipFill>
        <p:spPr>
          <a:xfrm>
            <a:off x="25141307" y="17122820"/>
            <a:ext cx="2979420" cy="1158240"/>
          </a:xfrm>
          <a:prstGeom prst="rect">
            <a:avLst/>
          </a:prstGeom>
          <a:ln>
            <a:noFill/>
          </a:ln>
          <a:effectLst>
            <a:softEdge rad="112500"/>
          </a:effectLst>
        </p:spPr>
      </p:pic>
      <p:pic>
        <p:nvPicPr>
          <p:cNvPr id="18" name="Picture 17" descr="FI LOGO.jpg"/>
          <p:cNvPicPr>
            <a:picLocks noChangeAspect="1"/>
          </p:cNvPicPr>
          <p:nvPr/>
        </p:nvPicPr>
        <p:blipFill>
          <a:blip r:embed="rId6" cstate="print"/>
          <a:stretch>
            <a:fillRect/>
          </a:stretch>
        </p:blipFill>
        <p:spPr>
          <a:xfrm>
            <a:off x="25141307" y="19265960"/>
            <a:ext cx="2086926" cy="1033098"/>
          </a:xfrm>
          <a:prstGeom prst="rect">
            <a:avLst/>
          </a:prstGeom>
          <a:ln>
            <a:noFill/>
          </a:ln>
          <a:effectLst>
            <a:softEdge rad="112500"/>
          </a:effectLst>
        </p:spPr>
      </p:pic>
      <p:sp>
        <p:nvSpPr>
          <p:cNvPr id="19" name="TextBox 18"/>
          <p:cNvSpPr txBox="1"/>
          <p:nvPr/>
        </p:nvSpPr>
        <p:spPr>
          <a:xfrm>
            <a:off x="25141307" y="18337266"/>
            <a:ext cx="4714908" cy="954107"/>
          </a:xfrm>
          <a:prstGeom prst="rect">
            <a:avLst/>
          </a:prstGeom>
          <a:noFill/>
        </p:spPr>
        <p:txBody>
          <a:bodyPr wrap="square" rtlCol="0">
            <a:spAutoFit/>
          </a:bodyPr>
          <a:lstStyle/>
          <a:p>
            <a:r>
              <a:rPr lang="en-GB" sz="1400" dirty="0" smtClean="0">
                <a:solidFill>
                  <a:schemeClr val="tx2">
                    <a:lumMod val="10000"/>
                  </a:schemeClr>
                </a:solidFill>
              </a:rPr>
              <a:t>Professor Andrew Williams (Warwick Law School)</a:t>
            </a:r>
          </a:p>
          <a:p>
            <a:r>
              <a:rPr lang="en-GB" sz="1400" dirty="0" smtClean="0">
                <a:solidFill>
                  <a:schemeClr val="tx2">
                    <a:lumMod val="10000"/>
                  </a:schemeClr>
                </a:solidFill>
              </a:rPr>
              <a:t>Professor Ann Stewart (Warwick Law School)</a:t>
            </a:r>
          </a:p>
          <a:p>
            <a:r>
              <a:rPr lang="en-GB" sz="1400" dirty="0" smtClean="0">
                <a:solidFill>
                  <a:schemeClr val="tx2">
                    <a:lumMod val="10000"/>
                  </a:schemeClr>
                </a:solidFill>
              </a:rPr>
              <a:t>Zia </a:t>
            </a:r>
            <a:r>
              <a:rPr lang="en-GB" sz="1400" dirty="0" err="1" smtClean="0">
                <a:solidFill>
                  <a:schemeClr val="tx2">
                    <a:lumMod val="10000"/>
                  </a:schemeClr>
                </a:solidFill>
              </a:rPr>
              <a:t>Moballegh</a:t>
            </a:r>
            <a:r>
              <a:rPr lang="en-GB" sz="1400" dirty="0" smtClean="0">
                <a:solidFill>
                  <a:schemeClr val="tx2">
                    <a:lumMod val="10000"/>
                  </a:schemeClr>
                </a:solidFill>
              </a:rPr>
              <a:t> (Rights and Democracy)</a:t>
            </a:r>
          </a:p>
          <a:p>
            <a:r>
              <a:rPr lang="en-GB" sz="1400" dirty="0" smtClean="0">
                <a:solidFill>
                  <a:schemeClr val="tx2">
                    <a:lumMod val="10000"/>
                  </a:schemeClr>
                </a:solidFill>
              </a:rPr>
              <a:t>DED (German Development Service)</a:t>
            </a:r>
            <a:endParaRPr lang="en-GB" sz="1400" dirty="0">
              <a:solidFill>
                <a:schemeClr val="tx2">
                  <a:lumMod val="10000"/>
                </a:schemeClr>
              </a:solidFill>
            </a:endParaRPr>
          </a:p>
        </p:txBody>
      </p:sp>
      <p:sp>
        <p:nvSpPr>
          <p:cNvPr id="21" name="TextBox 20"/>
          <p:cNvSpPr txBox="1"/>
          <p:nvPr/>
        </p:nvSpPr>
        <p:spPr>
          <a:xfrm>
            <a:off x="27141571" y="19337398"/>
            <a:ext cx="2428892" cy="738664"/>
          </a:xfrm>
          <a:prstGeom prst="rect">
            <a:avLst/>
          </a:prstGeom>
          <a:noFill/>
        </p:spPr>
        <p:txBody>
          <a:bodyPr wrap="square" rtlCol="0">
            <a:spAutoFit/>
          </a:bodyPr>
          <a:lstStyle/>
          <a:p>
            <a:r>
              <a:rPr lang="en-GB" sz="1400" dirty="0" smtClean="0">
                <a:solidFill>
                  <a:schemeClr val="tx2">
                    <a:lumMod val="10000"/>
                  </a:schemeClr>
                </a:solidFill>
              </a:rPr>
              <a:t>Research conducted by:</a:t>
            </a:r>
          </a:p>
          <a:p>
            <a:r>
              <a:rPr lang="en-GB" sz="1400" dirty="0" smtClean="0">
                <a:solidFill>
                  <a:schemeClr val="tx2">
                    <a:lumMod val="10000"/>
                  </a:schemeClr>
                </a:solidFill>
              </a:rPr>
              <a:t>Natasha </a:t>
            </a:r>
            <a:r>
              <a:rPr lang="en-GB" sz="1400" dirty="0" err="1" smtClean="0">
                <a:solidFill>
                  <a:schemeClr val="tx2">
                    <a:lumMod val="10000"/>
                  </a:schemeClr>
                </a:solidFill>
              </a:rPr>
              <a:t>Latiff</a:t>
            </a:r>
            <a:endParaRPr lang="en-GB" sz="1400" dirty="0" smtClean="0">
              <a:solidFill>
                <a:schemeClr val="tx2">
                  <a:lumMod val="10000"/>
                </a:schemeClr>
              </a:solidFill>
            </a:endParaRPr>
          </a:p>
          <a:p>
            <a:r>
              <a:rPr lang="en-GB" sz="1400" dirty="0" smtClean="0">
                <a:solidFill>
                  <a:schemeClr val="tx2">
                    <a:lumMod val="10000"/>
                  </a:schemeClr>
                </a:solidFill>
              </a:rPr>
              <a:t>www.feminijtihad.webs.com</a:t>
            </a:r>
            <a:endParaRPr lang="en-GB" sz="1400" dirty="0">
              <a:solidFill>
                <a:schemeClr val="tx2">
                  <a:lumMod val="10000"/>
                </a:schemeClr>
              </a:solidFill>
            </a:endParaRPr>
          </a:p>
        </p:txBody>
      </p:sp>
      <p:sp>
        <p:nvSpPr>
          <p:cNvPr id="22" name="TextBox 21"/>
          <p:cNvSpPr txBox="1"/>
          <p:nvPr/>
        </p:nvSpPr>
        <p:spPr>
          <a:xfrm>
            <a:off x="852387" y="10193334"/>
            <a:ext cx="12358774" cy="10864513"/>
          </a:xfrm>
          <a:prstGeom prst="rect">
            <a:avLst/>
          </a:prstGeom>
          <a:noFill/>
        </p:spPr>
        <p:txBody>
          <a:bodyPr wrap="square" rtlCol="0">
            <a:spAutoFit/>
          </a:bodyPr>
          <a:lstStyle/>
          <a:p>
            <a:r>
              <a:rPr lang="en-GB" sz="1600" b="1" dirty="0" smtClean="0">
                <a:solidFill>
                  <a:schemeClr val="tx2">
                    <a:lumMod val="10000"/>
                  </a:schemeClr>
                </a:solidFill>
              </a:rPr>
              <a:t>Brief Findings (this is only based on an evaluation of the Violence Against Women Bill)</a:t>
            </a:r>
          </a:p>
          <a:p>
            <a:r>
              <a:rPr lang="en-GB" sz="1200" b="1" dirty="0" smtClean="0">
                <a:solidFill>
                  <a:schemeClr val="tx2">
                    <a:lumMod val="10000"/>
                  </a:schemeClr>
                </a:solidFill>
              </a:rPr>
              <a:t> </a:t>
            </a:r>
          </a:p>
          <a:p>
            <a:pPr marL="228600" lvl="0" indent="-228600">
              <a:buFont typeface="+mj-lt"/>
              <a:buAutoNum type="arabicPeriod"/>
            </a:pPr>
            <a:r>
              <a:rPr lang="en-GB" sz="1200" b="1" dirty="0" smtClean="0">
                <a:solidFill>
                  <a:schemeClr val="tx2">
                    <a:lumMod val="10000"/>
                  </a:schemeClr>
                </a:solidFill>
              </a:rPr>
              <a:t>Many procedural guarantees (some necessary, some recommended) for the protection of victims are missing or otherwise incomplete</a:t>
            </a:r>
          </a:p>
          <a:p>
            <a:pPr lvl="0">
              <a:buFont typeface="Arial" pitchFamily="34" charset="0"/>
              <a:buChar char="•"/>
            </a:pPr>
            <a:r>
              <a:rPr lang="en-GB" sz="1200" b="1" dirty="0" smtClean="0">
                <a:solidFill>
                  <a:schemeClr val="tx2">
                    <a:lumMod val="10000"/>
                  </a:schemeClr>
                </a:solidFill>
              </a:rPr>
              <a:t>Equal application of legislation to all women and measures to address multiple discrimination;</a:t>
            </a:r>
          </a:p>
          <a:p>
            <a:pPr lvl="0">
              <a:buFont typeface="Arial" pitchFamily="34" charset="0"/>
              <a:buChar char="•"/>
            </a:pPr>
            <a:r>
              <a:rPr lang="en-GB" sz="1200" b="1" dirty="0" smtClean="0">
                <a:solidFill>
                  <a:schemeClr val="tx2">
                    <a:lumMod val="10000"/>
                  </a:schemeClr>
                </a:solidFill>
              </a:rPr>
              <a:t>Duties of police officers, duties of prosecutors, pro-arrest and pro-prosecution policies; </a:t>
            </a:r>
          </a:p>
          <a:p>
            <a:pPr lvl="0">
              <a:buFont typeface="Arial" pitchFamily="34" charset="0"/>
              <a:buChar char="•"/>
            </a:pPr>
            <a:r>
              <a:rPr lang="en-GB" sz="1200" b="1" dirty="0" smtClean="0">
                <a:solidFill>
                  <a:schemeClr val="tx2">
                    <a:lumMod val="10000"/>
                  </a:schemeClr>
                </a:solidFill>
              </a:rPr>
              <a:t>Rights of the complainant during legal proceedings </a:t>
            </a:r>
          </a:p>
          <a:p>
            <a:pPr lvl="0">
              <a:buFont typeface="Arial" pitchFamily="34" charset="0"/>
              <a:buChar char="•"/>
            </a:pPr>
            <a:r>
              <a:rPr lang="en-GB" sz="1200" b="1" dirty="0" smtClean="0">
                <a:solidFill>
                  <a:schemeClr val="tx2">
                    <a:lumMod val="10000"/>
                  </a:schemeClr>
                </a:solidFill>
              </a:rPr>
              <a:t>Issues related to the collection and submission of evidence </a:t>
            </a:r>
          </a:p>
          <a:p>
            <a:pPr lvl="0">
              <a:buFont typeface="Arial" pitchFamily="34" charset="0"/>
              <a:buChar char="•"/>
            </a:pPr>
            <a:r>
              <a:rPr lang="en-GB" sz="1200" b="1" dirty="0" smtClean="0">
                <a:solidFill>
                  <a:schemeClr val="tx2">
                    <a:lumMod val="10000"/>
                  </a:schemeClr>
                </a:solidFill>
              </a:rPr>
              <a:t>No adverse interference from delay in reporting </a:t>
            </a:r>
          </a:p>
          <a:p>
            <a:pPr lvl="0">
              <a:buFont typeface="Arial" pitchFamily="34" charset="0"/>
              <a:buChar char="•"/>
            </a:pPr>
            <a:r>
              <a:rPr lang="en-GB" sz="1200" b="1" dirty="0" smtClean="0">
                <a:solidFill>
                  <a:schemeClr val="tx2">
                    <a:lumMod val="10000"/>
                  </a:schemeClr>
                </a:solidFill>
              </a:rPr>
              <a:t>Removing the cautionary warning/corroboration rule/practice </a:t>
            </a:r>
          </a:p>
          <a:p>
            <a:pPr lvl="0">
              <a:buFont typeface="Arial" pitchFamily="34" charset="0"/>
              <a:buChar char="•"/>
            </a:pPr>
            <a:r>
              <a:rPr lang="en-GB" sz="1200" b="1" dirty="0" smtClean="0">
                <a:solidFill>
                  <a:schemeClr val="tx2">
                    <a:lumMod val="10000"/>
                  </a:schemeClr>
                </a:solidFill>
              </a:rPr>
              <a:t>Emergency orders </a:t>
            </a:r>
          </a:p>
          <a:p>
            <a:pPr lvl="0">
              <a:buFont typeface="Arial" pitchFamily="34" charset="0"/>
              <a:buChar char="•"/>
            </a:pPr>
            <a:r>
              <a:rPr lang="en-GB" sz="1200" b="1" dirty="0" smtClean="0">
                <a:solidFill>
                  <a:schemeClr val="tx2">
                    <a:lumMod val="10000"/>
                  </a:schemeClr>
                </a:solidFill>
              </a:rPr>
              <a:t>Consideration of fines in cases of domestic violence in impoverished households </a:t>
            </a:r>
          </a:p>
          <a:p>
            <a:pPr lvl="0">
              <a:buFont typeface="Arial" pitchFamily="34" charset="0"/>
              <a:buChar char="•"/>
            </a:pPr>
            <a:r>
              <a:rPr lang="en-GB" sz="1200" b="1" dirty="0" smtClean="0">
                <a:solidFill>
                  <a:schemeClr val="tx2">
                    <a:lumMod val="10000"/>
                  </a:schemeClr>
                </a:solidFill>
              </a:rPr>
              <a:t>Enhanced sanctions for repeated offences </a:t>
            </a:r>
          </a:p>
          <a:p>
            <a:pPr lvl="0">
              <a:buFont typeface="Arial" pitchFamily="34" charset="0"/>
              <a:buChar char="•"/>
            </a:pPr>
            <a:r>
              <a:rPr lang="en-GB" sz="1200" b="1" dirty="0" smtClean="0">
                <a:solidFill>
                  <a:schemeClr val="tx2">
                    <a:lumMod val="10000"/>
                  </a:schemeClr>
                </a:solidFill>
              </a:rPr>
              <a:t>Restitution and compensation for survivors </a:t>
            </a:r>
          </a:p>
          <a:p>
            <a:pPr lvl="0">
              <a:buFont typeface="Arial" pitchFamily="34" charset="0"/>
              <a:buChar char="•"/>
            </a:pPr>
            <a:r>
              <a:rPr lang="en-GB" sz="1200" b="1" dirty="0" smtClean="0">
                <a:solidFill>
                  <a:schemeClr val="tx2">
                    <a:lumMod val="10000"/>
                  </a:schemeClr>
                </a:solidFill>
              </a:rPr>
              <a:t>Alternative sentencing </a:t>
            </a:r>
          </a:p>
          <a:p>
            <a:pPr lvl="0">
              <a:buFont typeface="Arial" pitchFamily="34" charset="0"/>
              <a:buChar char="•"/>
            </a:pPr>
            <a:r>
              <a:rPr lang="en-GB" sz="1200" b="1" dirty="0" smtClean="0">
                <a:solidFill>
                  <a:schemeClr val="tx2">
                    <a:lumMod val="10000"/>
                  </a:schemeClr>
                </a:solidFill>
              </a:rPr>
              <a:t>Making effective use of a range of areas of the law, including civil redress and administration protection and prevention;</a:t>
            </a:r>
          </a:p>
          <a:p>
            <a:pPr lvl="0">
              <a:buFont typeface="Arial" pitchFamily="34" charset="0"/>
              <a:buChar char="•"/>
            </a:pPr>
            <a:r>
              <a:rPr lang="en-GB" sz="1200" b="1" dirty="0" smtClean="0">
                <a:solidFill>
                  <a:schemeClr val="tx2">
                    <a:lumMod val="10000"/>
                  </a:schemeClr>
                </a:solidFill>
              </a:rPr>
              <a:t>Allocation of adequate budget;</a:t>
            </a:r>
          </a:p>
          <a:p>
            <a:pPr lvl="0">
              <a:buFont typeface="Arial" pitchFamily="34" charset="0"/>
              <a:buChar char="•"/>
            </a:pPr>
            <a:r>
              <a:rPr lang="en-GB" sz="1200" b="1" dirty="0" smtClean="0">
                <a:solidFill>
                  <a:schemeClr val="tx2">
                    <a:lumMod val="10000"/>
                  </a:schemeClr>
                </a:solidFill>
              </a:rPr>
              <a:t>Specific provisions on training;</a:t>
            </a:r>
          </a:p>
          <a:p>
            <a:pPr lvl="0">
              <a:buFont typeface="Arial" pitchFamily="34" charset="0"/>
              <a:buChar char="•"/>
            </a:pPr>
            <a:r>
              <a:rPr lang="en-GB" sz="1200" b="1" dirty="0" smtClean="0">
                <a:solidFill>
                  <a:schemeClr val="tx2">
                    <a:lumMod val="10000"/>
                  </a:schemeClr>
                </a:solidFill>
              </a:rPr>
              <a:t>Protocols, guidelines, standards and regulations;</a:t>
            </a:r>
          </a:p>
          <a:p>
            <a:pPr lvl="0">
              <a:buFont typeface="Arial" pitchFamily="34" charset="0"/>
              <a:buChar char="•"/>
            </a:pPr>
            <a:r>
              <a:rPr lang="en-GB" sz="1200" b="1" dirty="0" smtClean="0">
                <a:solidFill>
                  <a:schemeClr val="tx2">
                    <a:lumMod val="10000"/>
                  </a:schemeClr>
                </a:solidFill>
              </a:rPr>
              <a:t>Penalties for non-compliance by relevant authorities;</a:t>
            </a:r>
          </a:p>
          <a:p>
            <a:pPr lvl="0">
              <a:buFont typeface="Arial" pitchFamily="34" charset="0"/>
              <a:buChar char="•"/>
            </a:pPr>
            <a:r>
              <a:rPr lang="en-GB" sz="1200" b="1" dirty="0" smtClean="0">
                <a:solidFill>
                  <a:schemeClr val="tx2">
                    <a:lumMod val="10000"/>
                  </a:schemeClr>
                </a:solidFill>
              </a:rPr>
              <a:t>Careful and regular monitoring to ensure that legislation in implemented effectively and does not have any adverse unanticipated effects, reveal gaps in the scope and effectiveness of the law, the need for training, lack of coordinated response etc;</a:t>
            </a:r>
          </a:p>
          <a:p>
            <a:pPr lvl="0">
              <a:buFont typeface="Arial" pitchFamily="34" charset="0"/>
              <a:buChar char="•"/>
            </a:pPr>
            <a:r>
              <a:rPr lang="en-GB" sz="1200" b="1" dirty="0" smtClean="0">
                <a:solidFill>
                  <a:schemeClr val="tx2">
                    <a:lumMod val="10000"/>
                  </a:schemeClr>
                </a:solidFill>
              </a:rPr>
              <a:t>Collection of statistical data disaggregated by sex, race, age, ethnicity etc.</a:t>
            </a:r>
          </a:p>
          <a:p>
            <a:pPr lvl="0"/>
            <a:endParaRPr lang="en-GB" sz="1200" b="1" dirty="0" smtClean="0">
              <a:solidFill>
                <a:schemeClr val="tx2">
                  <a:lumMod val="10000"/>
                </a:schemeClr>
              </a:solidFill>
            </a:endParaRPr>
          </a:p>
          <a:p>
            <a:pPr lvl="0"/>
            <a:r>
              <a:rPr lang="en-GB" sz="1200" b="1" dirty="0" smtClean="0">
                <a:solidFill>
                  <a:schemeClr val="tx2">
                    <a:lumMod val="10000"/>
                  </a:schemeClr>
                </a:solidFill>
              </a:rPr>
              <a:t>2. The provision on rape still adopts the definition of an act that violates the victim’s chastity rather than her bodily integrity and sexual autonomy. This makes rape a crime of immorality (adultery) rather than an act of intrusion of autonomy or violence.</a:t>
            </a:r>
          </a:p>
          <a:p>
            <a:r>
              <a:rPr lang="en-GB" sz="1200" b="1" dirty="0" smtClean="0">
                <a:solidFill>
                  <a:schemeClr val="tx2">
                    <a:lumMod val="10000"/>
                  </a:schemeClr>
                </a:solidFill>
              </a:rPr>
              <a:t> </a:t>
            </a:r>
          </a:p>
          <a:p>
            <a:pPr lvl="0"/>
            <a:r>
              <a:rPr lang="en-GB" sz="1200" b="1" dirty="0" smtClean="0">
                <a:solidFill>
                  <a:schemeClr val="tx2">
                    <a:lumMod val="10000"/>
                  </a:schemeClr>
                </a:solidFill>
              </a:rPr>
              <a:t>3. The Bill creates offences that already exist in the Penal Code; parallel criminal provisions exist simultaneously. It was recommended that the Bill amends/repeals existing provisions of the Penal Code to ensure the coherency and consistency of the criminal law system.</a:t>
            </a:r>
          </a:p>
          <a:p>
            <a:r>
              <a:rPr lang="en-GB" sz="1200" b="1" dirty="0" smtClean="0">
                <a:solidFill>
                  <a:schemeClr val="tx2">
                    <a:lumMod val="10000"/>
                  </a:schemeClr>
                </a:solidFill>
              </a:rPr>
              <a:t> </a:t>
            </a:r>
          </a:p>
          <a:p>
            <a:pPr lvl="0"/>
            <a:r>
              <a:rPr lang="en-GB" sz="1200" b="1" dirty="0" smtClean="0">
                <a:solidFill>
                  <a:schemeClr val="tx2">
                    <a:lumMod val="10000"/>
                  </a:schemeClr>
                </a:solidFill>
              </a:rPr>
              <a:t>4. It is better to amend through the Penal Code because the articles in the Penal Code are already exhaustive, they have an integral place in Afghanistan’s laws, they have developed jurisprudence, familiarity and tested practice and they are gender-neutral to the most part (in this case, not biased against men).</a:t>
            </a:r>
          </a:p>
          <a:p>
            <a:r>
              <a:rPr lang="en-GB" sz="1200" b="1" dirty="0" smtClean="0">
                <a:solidFill>
                  <a:schemeClr val="tx2">
                    <a:lumMod val="10000"/>
                  </a:schemeClr>
                </a:solidFill>
              </a:rPr>
              <a:t> </a:t>
            </a:r>
          </a:p>
          <a:p>
            <a:pPr lvl="0"/>
            <a:r>
              <a:rPr lang="en-GB" sz="1200" b="1" dirty="0" smtClean="0">
                <a:solidFill>
                  <a:schemeClr val="tx2">
                    <a:lumMod val="10000"/>
                  </a:schemeClr>
                </a:solidFill>
              </a:rPr>
              <a:t>5. The Bill, having been drafted to protect women creates unequal consequences for men and boys that need similar protection. </a:t>
            </a:r>
          </a:p>
          <a:p>
            <a:r>
              <a:rPr lang="en-GB" sz="1200" b="1" dirty="0" smtClean="0">
                <a:solidFill>
                  <a:schemeClr val="tx2">
                    <a:lumMod val="10000"/>
                  </a:schemeClr>
                </a:solidFill>
              </a:rPr>
              <a:t> </a:t>
            </a:r>
          </a:p>
          <a:p>
            <a:pPr lvl="0"/>
            <a:r>
              <a:rPr lang="en-GB" sz="1200" b="1" dirty="0" smtClean="0">
                <a:solidFill>
                  <a:schemeClr val="tx2">
                    <a:lumMod val="10000"/>
                  </a:schemeClr>
                </a:solidFill>
              </a:rPr>
              <a:t>6. The material elements of certain crimes were not specified in sufficient detail and makes it difficult to prove the crime.</a:t>
            </a:r>
          </a:p>
          <a:p>
            <a:r>
              <a:rPr lang="en-GB" sz="1200" b="1" dirty="0" smtClean="0">
                <a:solidFill>
                  <a:schemeClr val="tx2">
                    <a:lumMod val="10000"/>
                  </a:schemeClr>
                </a:solidFill>
              </a:rPr>
              <a:t> </a:t>
            </a:r>
          </a:p>
          <a:p>
            <a:pPr lvl="0"/>
            <a:r>
              <a:rPr lang="en-GB" sz="1200" b="1" dirty="0" smtClean="0">
                <a:solidFill>
                  <a:schemeClr val="tx2">
                    <a:lumMod val="10000"/>
                  </a:schemeClr>
                </a:solidFill>
              </a:rPr>
              <a:t>7. Some provisions in the draft makes unrealistic promises to victims of violence without consideration of finite state resources as well as the constitutionality of the protected rights of others in non violence-against-women related cases (for e.g. the Bill demands that all violence against women cases take priority over all other cases. But a man who has been in prison without trial for 20 years should be taken priority over a woman who has not been seriously hit by her husband).</a:t>
            </a:r>
          </a:p>
          <a:p>
            <a:r>
              <a:rPr lang="en-GB" sz="1200" b="1" dirty="0" smtClean="0">
                <a:solidFill>
                  <a:schemeClr val="tx2">
                    <a:lumMod val="10000"/>
                  </a:schemeClr>
                </a:solidFill>
              </a:rPr>
              <a:t> </a:t>
            </a:r>
          </a:p>
          <a:p>
            <a:pPr lvl="0"/>
            <a:r>
              <a:rPr lang="en-GB" sz="1200" b="1" dirty="0" smtClean="0">
                <a:solidFill>
                  <a:schemeClr val="tx2">
                    <a:lumMod val="10000"/>
                  </a:schemeClr>
                </a:solidFill>
              </a:rPr>
              <a:t>8. Some behaviour like ‘verbal degradation’ and ‘deprivation of inheritance’ are not criminal behaviours and should not fall within the definition of ‘violence’. These behaviours are better corrected through educational and not criminal means. </a:t>
            </a:r>
          </a:p>
          <a:p>
            <a:r>
              <a:rPr lang="en-GB" sz="1200" b="1" dirty="0" smtClean="0">
                <a:solidFill>
                  <a:schemeClr val="tx2">
                    <a:lumMod val="10000"/>
                  </a:schemeClr>
                </a:solidFill>
              </a:rPr>
              <a:t> </a:t>
            </a:r>
          </a:p>
          <a:p>
            <a:pPr lvl="0"/>
            <a:r>
              <a:rPr lang="en-GB" sz="1200" b="1" dirty="0" smtClean="0">
                <a:solidFill>
                  <a:schemeClr val="tx2">
                    <a:lumMod val="10000"/>
                  </a:schemeClr>
                </a:solidFill>
              </a:rPr>
              <a:t>9. Civil society groups are not clear what terms in law are to be defined under ‘Definitions’ and what terms do not require definition. In particular, the definition of crimes should not fall under ‘Definitions’ but should be defined within the provision of the crime itself.</a:t>
            </a:r>
          </a:p>
          <a:p>
            <a:r>
              <a:rPr lang="en-GB" sz="1200" b="1" dirty="0" smtClean="0">
                <a:solidFill>
                  <a:schemeClr val="tx2">
                    <a:lumMod val="10000"/>
                  </a:schemeClr>
                </a:solidFill>
              </a:rPr>
              <a:t> </a:t>
            </a:r>
          </a:p>
          <a:p>
            <a:pPr lvl="0"/>
            <a:r>
              <a:rPr lang="en-GB" sz="1200" b="1" dirty="0" smtClean="0">
                <a:solidFill>
                  <a:schemeClr val="tx2">
                    <a:lumMod val="10000"/>
                  </a:schemeClr>
                </a:solidFill>
              </a:rPr>
              <a:t>10. The entire chapter on the ‘Obligations of the Ministries’ consist of very vague ineffective provisions with no due time or process included.</a:t>
            </a:r>
          </a:p>
          <a:p>
            <a:r>
              <a:rPr lang="en-GB" sz="1200" b="1" dirty="0" smtClean="0">
                <a:solidFill>
                  <a:schemeClr val="tx2">
                    <a:lumMod val="10000"/>
                  </a:schemeClr>
                </a:solidFill>
              </a:rPr>
              <a:t> </a:t>
            </a:r>
          </a:p>
          <a:p>
            <a:pPr lvl="0"/>
            <a:r>
              <a:rPr lang="en-GB" sz="1200" b="1" dirty="0" smtClean="0">
                <a:solidFill>
                  <a:schemeClr val="tx2">
                    <a:lumMod val="10000"/>
                  </a:schemeClr>
                </a:solidFill>
              </a:rPr>
              <a:t>11. Some criminal offences have not been included: virginity testing, honour killings and accusation of zina (adultery).</a:t>
            </a:r>
          </a:p>
          <a:p>
            <a:r>
              <a:rPr lang="en-GB" sz="1200" b="1" dirty="0" smtClean="0">
                <a:solidFill>
                  <a:schemeClr val="tx2">
                    <a:lumMod val="10000"/>
                  </a:schemeClr>
                </a:solidFill>
              </a:rPr>
              <a:t> </a:t>
            </a:r>
          </a:p>
          <a:p>
            <a:pPr lvl="0"/>
            <a:r>
              <a:rPr lang="en-GB" sz="1200" b="1" dirty="0" smtClean="0">
                <a:solidFill>
                  <a:schemeClr val="tx2">
                    <a:lumMod val="10000"/>
                  </a:schemeClr>
                </a:solidFill>
              </a:rPr>
              <a:t>12. The offence of rape is incomplete. There is no guidance as to the material elements of the crime; (mainly, what penetrates and what is being penetrated).</a:t>
            </a:r>
          </a:p>
          <a:p>
            <a:r>
              <a:rPr lang="en-GB" sz="1200" b="1" dirty="0" smtClean="0">
                <a:solidFill>
                  <a:schemeClr val="tx2">
                    <a:lumMod val="10000"/>
                  </a:schemeClr>
                </a:solidFill>
              </a:rPr>
              <a:t> </a:t>
            </a:r>
          </a:p>
          <a:p>
            <a:pPr lvl="0"/>
            <a:r>
              <a:rPr lang="en-GB" sz="1200" b="1" dirty="0" smtClean="0">
                <a:solidFill>
                  <a:schemeClr val="tx2">
                    <a:lumMod val="10000"/>
                  </a:schemeClr>
                </a:solidFill>
              </a:rPr>
              <a:t>13. The material elements of other acts of sexual assault (short of rape) are not defined.</a:t>
            </a:r>
          </a:p>
          <a:p>
            <a:r>
              <a:rPr lang="en-GB" sz="1200" b="1" dirty="0" smtClean="0">
                <a:solidFill>
                  <a:schemeClr val="tx2">
                    <a:lumMod val="10000"/>
                  </a:schemeClr>
                </a:solidFill>
              </a:rPr>
              <a:t> </a:t>
            </a:r>
          </a:p>
          <a:p>
            <a:pPr lvl="0"/>
            <a:r>
              <a:rPr lang="en-GB" sz="1200" b="1" dirty="0" smtClean="0">
                <a:solidFill>
                  <a:schemeClr val="tx2">
                    <a:lumMod val="10000"/>
                  </a:schemeClr>
                </a:solidFill>
              </a:rPr>
              <a:t> </a:t>
            </a:r>
          </a:p>
          <a:p>
            <a:r>
              <a:rPr lang="en-GB" sz="1200" b="1" dirty="0" smtClean="0">
                <a:solidFill>
                  <a:schemeClr val="tx2">
                    <a:lumMod val="10000"/>
                  </a:schemeClr>
                </a:solidFill>
              </a:rPr>
              <a:t> </a:t>
            </a:r>
          </a:p>
          <a:p>
            <a:r>
              <a:rPr lang="en-GB" sz="1200" b="1" dirty="0" smtClean="0">
                <a:solidFill>
                  <a:schemeClr val="tx2">
                    <a:lumMod val="10000"/>
                  </a:schemeClr>
                </a:solidFill>
              </a:rPr>
              <a:t> </a:t>
            </a:r>
          </a:p>
          <a:p>
            <a:endParaRPr lang="en-GB" sz="1200" b="1" dirty="0">
              <a:solidFill>
                <a:schemeClr val="tx2">
                  <a:lumMod val="1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416</TotalTime>
  <Words>1351</Words>
  <Application>Microsoft Office PowerPoint</Application>
  <PresentationFormat>Custom</PresentationFormat>
  <Paragraphs>91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Paper</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Natasha Latiff</dc:creator>
  <cp:lastModifiedBy>Natasha Latiff</cp:lastModifiedBy>
  <cp:revision>35</cp:revision>
  <dcterms:created xsi:type="dcterms:W3CDTF">2009-10-22T09:20:48Z</dcterms:created>
  <dcterms:modified xsi:type="dcterms:W3CDTF">2009-10-25T11:10:36Z</dcterms:modified>
</cp:coreProperties>
</file>