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7" r:id="rId2"/>
  </p:sldIdLst>
  <p:sldSz cx="32004000" cy="45262800"/>
  <p:notesSz cx="6797675" cy="9928225"/>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a:srgbClr val="CC99FF"/>
    <a:srgbClr val="CC66FF"/>
    <a:srgbClr val="0000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p:restoredLeft sz="15620"/>
    <p:restoredTop sz="99000" autoAdjust="0"/>
  </p:normalViewPr>
  <p:slideViewPr>
    <p:cSldViewPr>
      <p:cViewPr>
        <p:scale>
          <a:sx n="10" d="100"/>
          <a:sy n="10" d="100"/>
        </p:scale>
        <p:origin x="-2532" y="-300"/>
      </p:cViewPr>
      <p:guideLst>
        <p:guide orient="horz" pos="22103"/>
        <p:guide orient="horz" pos="26520"/>
        <p:guide orient="horz" pos="26328"/>
        <p:guide orient="horz" pos="28080"/>
        <p:guide orient="horz" pos="10400"/>
        <p:guide orient="horz" pos="21922"/>
        <p:guide orient="horz" pos="15072"/>
        <p:guide orient="horz" pos="16252"/>
        <p:guide pos="9984"/>
        <p:guide pos="-1392"/>
        <p:guide pos="384"/>
        <p:guide pos="19787"/>
        <p:guide pos="17610"/>
        <p:guide pos="100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026"/>
          <p:cNvSpPr>
            <a:spLocks noGrp="1" noChangeArrowheads="1"/>
          </p:cNvSpPr>
          <p:nvPr>
            <p:ph type="hdr" sz="quarter"/>
          </p:nvPr>
        </p:nvSpPr>
        <p:spPr bwMode="auto">
          <a:xfrm>
            <a:off x="0" y="0"/>
            <a:ext cx="2944813" cy="496888"/>
          </a:xfrm>
          <a:prstGeom prst="rect">
            <a:avLst/>
          </a:prstGeom>
          <a:noFill/>
          <a:ln w="9525">
            <a:noFill/>
            <a:miter lim="800000"/>
            <a:headEnd/>
            <a:tailEnd/>
          </a:ln>
        </p:spPr>
        <p:txBody>
          <a:bodyPr vert="horz" wrap="square" lIns="95566" tIns="47783" rIns="95566" bIns="47783" numCol="1" anchor="t" anchorCtr="0" compatLnSpc="1">
            <a:prstTxWarp prst="textNoShape">
              <a:avLst/>
            </a:prstTxWarp>
          </a:bodyPr>
          <a:lstStyle>
            <a:lvl1pPr defTabSz="955675">
              <a:defRPr sz="1200"/>
            </a:lvl1pPr>
          </a:lstStyle>
          <a:p>
            <a:endParaRPr lang="en-US"/>
          </a:p>
        </p:txBody>
      </p:sp>
      <p:sp>
        <p:nvSpPr>
          <p:cNvPr id="4099" name="Rectangle 1027"/>
          <p:cNvSpPr>
            <a:spLocks noGrp="1" noChangeArrowheads="1"/>
          </p:cNvSpPr>
          <p:nvPr>
            <p:ph type="dt" sz="quarter" idx="1"/>
          </p:nvPr>
        </p:nvSpPr>
        <p:spPr bwMode="auto">
          <a:xfrm>
            <a:off x="3852863" y="0"/>
            <a:ext cx="2944812" cy="496888"/>
          </a:xfrm>
          <a:prstGeom prst="rect">
            <a:avLst/>
          </a:prstGeom>
          <a:noFill/>
          <a:ln w="9525">
            <a:noFill/>
            <a:miter lim="800000"/>
            <a:headEnd/>
            <a:tailEnd/>
          </a:ln>
        </p:spPr>
        <p:txBody>
          <a:bodyPr vert="horz" wrap="square" lIns="95566" tIns="47783" rIns="95566" bIns="47783" numCol="1" anchor="t" anchorCtr="0" compatLnSpc="1">
            <a:prstTxWarp prst="textNoShape">
              <a:avLst/>
            </a:prstTxWarp>
          </a:bodyPr>
          <a:lstStyle>
            <a:lvl1pPr algn="r" defTabSz="955675">
              <a:defRPr sz="1200"/>
            </a:lvl1pPr>
          </a:lstStyle>
          <a:p>
            <a:endParaRPr lang="en-US"/>
          </a:p>
        </p:txBody>
      </p:sp>
      <p:sp>
        <p:nvSpPr>
          <p:cNvPr id="4100" name="Rectangle 1028"/>
          <p:cNvSpPr>
            <a:spLocks noGrp="1" noChangeArrowheads="1"/>
          </p:cNvSpPr>
          <p:nvPr>
            <p:ph type="ftr" sz="quarter" idx="2"/>
          </p:nvPr>
        </p:nvSpPr>
        <p:spPr bwMode="auto">
          <a:xfrm>
            <a:off x="0" y="9431338"/>
            <a:ext cx="2944813" cy="496887"/>
          </a:xfrm>
          <a:prstGeom prst="rect">
            <a:avLst/>
          </a:prstGeom>
          <a:noFill/>
          <a:ln w="9525">
            <a:noFill/>
            <a:miter lim="800000"/>
            <a:headEnd/>
            <a:tailEnd/>
          </a:ln>
        </p:spPr>
        <p:txBody>
          <a:bodyPr vert="horz" wrap="square" lIns="95566" tIns="47783" rIns="95566" bIns="47783" numCol="1" anchor="b" anchorCtr="0" compatLnSpc="1">
            <a:prstTxWarp prst="textNoShape">
              <a:avLst/>
            </a:prstTxWarp>
          </a:bodyPr>
          <a:lstStyle>
            <a:lvl1pPr defTabSz="955675">
              <a:defRPr sz="1200"/>
            </a:lvl1pPr>
          </a:lstStyle>
          <a:p>
            <a:endParaRPr lang="en-US"/>
          </a:p>
        </p:txBody>
      </p:sp>
      <p:sp>
        <p:nvSpPr>
          <p:cNvPr id="4101" name="Rectangle 1029"/>
          <p:cNvSpPr>
            <a:spLocks noGrp="1" noChangeArrowheads="1"/>
          </p:cNvSpPr>
          <p:nvPr>
            <p:ph type="sldNum" sz="quarter" idx="3"/>
          </p:nvPr>
        </p:nvSpPr>
        <p:spPr bwMode="auto">
          <a:xfrm>
            <a:off x="3852863" y="9431338"/>
            <a:ext cx="2944812" cy="496887"/>
          </a:xfrm>
          <a:prstGeom prst="rect">
            <a:avLst/>
          </a:prstGeom>
          <a:noFill/>
          <a:ln w="9525">
            <a:noFill/>
            <a:miter lim="800000"/>
            <a:headEnd/>
            <a:tailEnd/>
          </a:ln>
        </p:spPr>
        <p:txBody>
          <a:bodyPr vert="horz" wrap="square" lIns="95566" tIns="47783" rIns="95566" bIns="47783" numCol="1" anchor="b" anchorCtr="0" compatLnSpc="1">
            <a:prstTxWarp prst="textNoShape">
              <a:avLst/>
            </a:prstTxWarp>
          </a:bodyPr>
          <a:lstStyle>
            <a:lvl1pPr algn="r" defTabSz="955675">
              <a:defRPr sz="1200"/>
            </a:lvl1pPr>
          </a:lstStyle>
          <a:p>
            <a:fld id="{30C1D962-32F9-4FE1-8ABF-CA726A6155B1}" type="slidenum">
              <a:rPr lang="en-GB"/>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2944813" cy="496888"/>
          </a:xfrm>
          <a:prstGeom prst="rect">
            <a:avLst/>
          </a:prstGeom>
          <a:noFill/>
          <a:ln w="9525">
            <a:noFill/>
            <a:miter lim="800000"/>
            <a:headEnd/>
            <a:tailEnd/>
          </a:ln>
        </p:spPr>
        <p:txBody>
          <a:bodyPr vert="horz" wrap="square" lIns="63377" tIns="31689" rIns="63377" bIns="31689" numCol="1" anchor="t" anchorCtr="0" compatLnSpc="1">
            <a:prstTxWarp prst="textNoShape">
              <a:avLst/>
            </a:prstTxWarp>
          </a:bodyPr>
          <a:lstStyle>
            <a:lvl1pPr defTabSz="633413">
              <a:defRPr sz="800"/>
            </a:lvl1pPr>
          </a:lstStyle>
          <a:p>
            <a:endParaRPr lang="en-US"/>
          </a:p>
        </p:txBody>
      </p:sp>
      <p:sp>
        <p:nvSpPr>
          <p:cNvPr id="3" name="Date Placeholder 2"/>
          <p:cNvSpPr>
            <a:spLocks noGrp="1"/>
          </p:cNvSpPr>
          <p:nvPr>
            <p:ph type="dt" idx="1"/>
          </p:nvPr>
        </p:nvSpPr>
        <p:spPr bwMode="auto">
          <a:xfrm>
            <a:off x="3849688" y="0"/>
            <a:ext cx="2946400" cy="496888"/>
          </a:xfrm>
          <a:prstGeom prst="rect">
            <a:avLst/>
          </a:prstGeom>
          <a:noFill/>
          <a:ln w="9525">
            <a:noFill/>
            <a:miter lim="800000"/>
            <a:headEnd/>
            <a:tailEnd/>
          </a:ln>
        </p:spPr>
        <p:txBody>
          <a:bodyPr vert="horz" wrap="square" lIns="63377" tIns="31689" rIns="63377" bIns="31689" numCol="1" anchor="t" anchorCtr="0" compatLnSpc="1">
            <a:prstTxWarp prst="textNoShape">
              <a:avLst/>
            </a:prstTxWarp>
          </a:bodyPr>
          <a:lstStyle>
            <a:lvl1pPr algn="r" defTabSz="633413">
              <a:defRPr sz="800"/>
            </a:lvl1pPr>
          </a:lstStyle>
          <a:p>
            <a:fld id="{25697404-C3AF-4E66-B27A-097B5351C4E1}" type="datetimeFigureOut">
              <a:rPr lang="en-US"/>
              <a:pPr/>
              <a:t>9/20/2009</a:t>
            </a:fld>
            <a:endParaRPr lang="en-GB"/>
          </a:p>
        </p:txBody>
      </p:sp>
      <p:sp>
        <p:nvSpPr>
          <p:cNvPr id="4" name="Slide Image Placeholder 3"/>
          <p:cNvSpPr>
            <a:spLocks noGrp="1" noRot="1" noChangeAspect="1"/>
          </p:cNvSpPr>
          <p:nvPr>
            <p:ph type="sldImg" idx="2"/>
          </p:nvPr>
        </p:nvSpPr>
        <p:spPr>
          <a:xfrm>
            <a:off x="2082800" y="744538"/>
            <a:ext cx="2632075" cy="3722687"/>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bwMode="auto">
          <a:xfrm>
            <a:off x="679450" y="4716463"/>
            <a:ext cx="5438775" cy="4467225"/>
          </a:xfrm>
          <a:prstGeom prst="rect">
            <a:avLst/>
          </a:prstGeom>
          <a:noFill/>
          <a:ln w="9525">
            <a:noFill/>
            <a:miter lim="800000"/>
            <a:headEnd/>
            <a:tailEnd/>
          </a:ln>
        </p:spPr>
        <p:txBody>
          <a:bodyPr vert="horz" wrap="square" lIns="63377" tIns="31689" rIns="63377" bIns="316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bwMode="auto">
          <a:xfrm>
            <a:off x="0" y="9429750"/>
            <a:ext cx="2944813" cy="496888"/>
          </a:xfrm>
          <a:prstGeom prst="rect">
            <a:avLst/>
          </a:prstGeom>
          <a:noFill/>
          <a:ln w="9525">
            <a:noFill/>
            <a:miter lim="800000"/>
            <a:headEnd/>
            <a:tailEnd/>
          </a:ln>
        </p:spPr>
        <p:txBody>
          <a:bodyPr vert="horz" wrap="square" lIns="63377" tIns="31689" rIns="63377" bIns="31689" numCol="1" anchor="b" anchorCtr="0" compatLnSpc="1">
            <a:prstTxWarp prst="textNoShape">
              <a:avLst/>
            </a:prstTxWarp>
          </a:bodyPr>
          <a:lstStyle>
            <a:lvl1pPr defTabSz="633413">
              <a:defRPr sz="800"/>
            </a:lvl1pPr>
          </a:lstStyle>
          <a:p>
            <a:endParaRPr lang="en-US"/>
          </a:p>
        </p:txBody>
      </p:sp>
      <p:sp>
        <p:nvSpPr>
          <p:cNvPr id="7" name="Slide Number Placeholder 6"/>
          <p:cNvSpPr>
            <a:spLocks noGrp="1"/>
          </p:cNvSpPr>
          <p:nvPr>
            <p:ph type="sldNum" sz="quarter" idx="5"/>
          </p:nvPr>
        </p:nvSpPr>
        <p:spPr bwMode="auto">
          <a:xfrm>
            <a:off x="3849688" y="9429750"/>
            <a:ext cx="2946400" cy="496888"/>
          </a:xfrm>
          <a:prstGeom prst="rect">
            <a:avLst/>
          </a:prstGeom>
          <a:noFill/>
          <a:ln w="9525">
            <a:noFill/>
            <a:miter lim="800000"/>
            <a:headEnd/>
            <a:tailEnd/>
          </a:ln>
        </p:spPr>
        <p:txBody>
          <a:bodyPr vert="horz" wrap="square" lIns="63377" tIns="31689" rIns="63377" bIns="31689" numCol="1" anchor="b" anchorCtr="0" compatLnSpc="1">
            <a:prstTxWarp prst="textNoShape">
              <a:avLst/>
            </a:prstTxWarp>
          </a:bodyPr>
          <a:lstStyle>
            <a:lvl1pPr algn="r" defTabSz="633413">
              <a:defRPr sz="800"/>
            </a:lvl1pPr>
          </a:lstStyle>
          <a:p>
            <a:fld id="{EF08FAF0-5F0B-4C6E-AD0D-CC9F1B631BDA}" type="slidenum">
              <a:rPr lang="en-GB"/>
              <a:pPr/>
              <a:t>‹#›</a:t>
            </a:fld>
            <a:endParaRPr lang="en-GB"/>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p:txBody>
          <a:bodyPr/>
          <a:lstStyle/>
          <a:p>
            <a:pPr>
              <a:spcBef>
                <a:spcPct val="0"/>
              </a:spcBef>
            </a:pPr>
            <a:endParaRPr lang="en-US" smtClean="0"/>
          </a:p>
        </p:txBody>
      </p:sp>
      <p:sp>
        <p:nvSpPr>
          <p:cNvPr id="16387" name="Slide Number Placeholder 3"/>
          <p:cNvSpPr>
            <a:spLocks noGrp="1"/>
          </p:cNvSpPr>
          <p:nvPr>
            <p:ph type="sldNum" sz="quarter" idx="5"/>
          </p:nvPr>
        </p:nvSpPr>
        <p:spPr>
          <a:noFill/>
        </p:spPr>
        <p:txBody>
          <a:bodyPr/>
          <a:lstStyle/>
          <a:p>
            <a:fld id="{4C54D047-C62F-45E3-AB47-E41376B6BF93}" type="slidenum">
              <a:rPr lang="en-GB"/>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00300" y="14060488"/>
            <a:ext cx="27203400" cy="9702800"/>
          </a:xfrm>
        </p:spPr>
        <p:txBody>
          <a:bodyPr/>
          <a:lstStyle/>
          <a:p>
            <a:r>
              <a:rPr lang="en-US" smtClean="0"/>
              <a:t>Click to edit Master title style</a:t>
            </a:r>
            <a:endParaRPr lang="en-GB"/>
          </a:p>
        </p:txBody>
      </p:sp>
      <p:sp>
        <p:nvSpPr>
          <p:cNvPr id="3" name="Subtitle 2"/>
          <p:cNvSpPr>
            <a:spLocks noGrp="1"/>
          </p:cNvSpPr>
          <p:nvPr>
            <p:ph type="subTitle" idx="1"/>
          </p:nvPr>
        </p:nvSpPr>
        <p:spPr>
          <a:xfrm>
            <a:off x="4800600" y="25649238"/>
            <a:ext cx="22402800" cy="1156652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A6F0C4C-1B2E-4626-B225-C2CD23717BE7}"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748B758-3D99-4E5F-922D-BC1B14436E17}"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802850" y="4022725"/>
            <a:ext cx="6800850" cy="362108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2400300" y="4022725"/>
            <a:ext cx="20250150" cy="36210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1B083FF-7D0F-4B35-B724-FC14EC0A2C4B}"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58EF0B3-D780-4B6B-BDA5-865FA44A9F48}"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28888" y="29086175"/>
            <a:ext cx="27203400" cy="898842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2528888" y="19184938"/>
            <a:ext cx="27203400" cy="99012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1F59306-2F0B-45F4-A5FC-0E4B42207C3E}"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2400300" y="13074650"/>
            <a:ext cx="13525500" cy="271589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16078200" y="13074650"/>
            <a:ext cx="13525500" cy="271589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96A6D60-76F8-4C0A-8309-CD2EF03D21B3}"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00200" y="1812925"/>
            <a:ext cx="28803600" cy="75438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600200" y="10131425"/>
            <a:ext cx="14141450" cy="42227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00200" y="14354175"/>
            <a:ext cx="14141450" cy="26077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6257588" y="10131425"/>
            <a:ext cx="14146212" cy="42227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6257588" y="14354175"/>
            <a:ext cx="14146212" cy="26077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3817949-ECF8-43B8-9AF3-1AB450B7FEF3}"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A86E5E8-B87D-4198-9F62-2E9A404DA3F6}"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451853B1-6E2D-4CD6-A36B-B3171F31BD35}"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00200" y="1801813"/>
            <a:ext cx="10529888" cy="7669212"/>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12512675" y="1801813"/>
            <a:ext cx="17891125" cy="386302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600200" y="9471025"/>
            <a:ext cx="10529888" cy="309610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04D5175-0744-46C3-9286-AA4C6882415C}"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73800" y="31683325"/>
            <a:ext cx="19202400" cy="3741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6273800" y="4044950"/>
            <a:ext cx="19202400" cy="2715736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273800" y="35425063"/>
            <a:ext cx="19202400" cy="53117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4554768-03FE-456E-82F2-6F12567B2F57}"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00300" y="4022725"/>
            <a:ext cx="27203400" cy="7543800"/>
          </a:xfrm>
          <a:prstGeom prst="rect">
            <a:avLst/>
          </a:prstGeom>
          <a:noFill/>
          <a:ln w="9525">
            <a:noFill/>
            <a:miter lim="800000"/>
            <a:headEnd/>
            <a:tailEnd/>
          </a:ln>
        </p:spPr>
        <p:txBody>
          <a:bodyPr vert="horz" wrap="square" lIns="441475" tIns="220738" rIns="441475" bIns="220738"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2400300" y="13074650"/>
            <a:ext cx="27203400" cy="27158950"/>
          </a:xfrm>
          <a:prstGeom prst="rect">
            <a:avLst/>
          </a:prstGeom>
          <a:noFill/>
          <a:ln w="9525">
            <a:noFill/>
            <a:miter lim="800000"/>
            <a:headEnd/>
            <a:tailEnd/>
          </a:ln>
        </p:spPr>
        <p:txBody>
          <a:bodyPr vert="horz" wrap="square" lIns="441475" tIns="220738" rIns="441475" bIns="2207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2400300" y="41240075"/>
            <a:ext cx="6667500" cy="3016250"/>
          </a:xfrm>
          <a:prstGeom prst="rect">
            <a:avLst/>
          </a:prstGeom>
          <a:noFill/>
          <a:ln w="9525">
            <a:noFill/>
            <a:miter lim="800000"/>
            <a:headEnd/>
            <a:tailEnd/>
          </a:ln>
          <a:effectLst/>
        </p:spPr>
        <p:txBody>
          <a:bodyPr vert="horz" wrap="square" lIns="441475" tIns="220738" rIns="441475" bIns="220738" numCol="1" anchor="t" anchorCtr="0" compatLnSpc="1">
            <a:prstTxWarp prst="textNoShape">
              <a:avLst/>
            </a:prstTxWarp>
          </a:bodyPr>
          <a:lstStyle>
            <a:lvl1pPr>
              <a:defRPr sz="6700">
                <a:cs typeface="+mn-cs"/>
              </a:defRPr>
            </a:lvl1pPr>
          </a:lstStyle>
          <a:p>
            <a:pPr>
              <a:defRPr/>
            </a:pPr>
            <a:endParaRPr lang="en-US"/>
          </a:p>
        </p:txBody>
      </p:sp>
      <p:sp>
        <p:nvSpPr>
          <p:cNvPr id="1029" name="Rectangle 5"/>
          <p:cNvSpPr>
            <a:spLocks noGrp="1" noChangeArrowheads="1"/>
          </p:cNvSpPr>
          <p:nvPr>
            <p:ph type="ftr" sz="quarter" idx="3"/>
          </p:nvPr>
        </p:nvSpPr>
        <p:spPr bwMode="auto">
          <a:xfrm>
            <a:off x="10934700" y="41240075"/>
            <a:ext cx="10134600" cy="3016250"/>
          </a:xfrm>
          <a:prstGeom prst="rect">
            <a:avLst/>
          </a:prstGeom>
          <a:noFill/>
          <a:ln w="9525">
            <a:noFill/>
            <a:miter lim="800000"/>
            <a:headEnd/>
            <a:tailEnd/>
          </a:ln>
          <a:effectLst/>
        </p:spPr>
        <p:txBody>
          <a:bodyPr vert="horz" wrap="square" lIns="441475" tIns="220738" rIns="441475" bIns="220738" numCol="1" anchor="t" anchorCtr="0" compatLnSpc="1">
            <a:prstTxWarp prst="textNoShape">
              <a:avLst/>
            </a:prstTxWarp>
          </a:bodyPr>
          <a:lstStyle>
            <a:lvl1pPr algn="ctr">
              <a:defRPr sz="6700">
                <a:cs typeface="+mn-cs"/>
              </a:defRPr>
            </a:lvl1pPr>
          </a:lstStyle>
          <a:p>
            <a:pPr>
              <a:defRPr/>
            </a:pPr>
            <a:endParaRPr lang="en-US"/>
          </a:p>
        </p:txBody>
      </p:sp>
      <p:sp>
        <p:nvSpPr>
          <p:cNvPr id="1030" name="Rectangle 6"/>
          <p:cNvSpPr>
            <a:spLocks noGrp="1" noChangeArrowheads="1"/>
          </p:cNvSpPr>
          <p:nvPr>
            <p:ph type="sldNum" sz="quarter" idx="4"/>
          </p:nvPr>
        </p:nvSpPr>
        <p:spPr bwMode="auto">
          <a:xfrm>
            <a:off x="22936200" y="41240075"/>
            <a:ext cx="6667500" cy="3016250"/>
          </a:xfrm>
          <a:prstGeom prst="rect">
            <a:avLst/>
          </a:prstGeom>
          <a:noFill/>
          <a:ln w="9525">
            <a:noFill/>
            <a:miter lim="800000"/>
            <a:headEnd/>
            <a:tailEnd/>
          </a:ln>
          <a:effectLst/>
        </p:spPr>
        <p:txBody>
          <a:bodyPr vert="horz" wrap="square" lIns="441475" tIns="220738" rIns="441475" bIns="220738" numCol="1" anchor="t" anchorCtr="0" compatLnSpc="1">
            <a:prstTxWarp prst="textNoShape">
              <a:avLst/>
            </a:prstTxWarp>
          </a:bodyPr>
          <a:lstStyle>
            <a:lvl1pPr algn="r">
              <a:defRPr sz="6700">
                <a:cs typeface="+mn-cs"/>
              </a:defRPr>
            </a:lvl1pPr>
          </a:lstStyle>
          <a:p>
            <a:pPr>
              <a:defRPr/>
            </a:pPr>
            <a:fld id="{E2873868-6352-45FD-B0FA-E1BD93C0447D}"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4414838" rtl="0" eaLnBrk="0" fontAlgn="base" hangingPunct="0">
        <a:spcBef>
          <a:spcPct val="0"/>
        </a:spcBef>
        <a:spcAft>
          <a:spcPct val="0"/>
        </a:spcAft>
        <a:defRPr sz="21300">
          <a:solidFill>
            <a:schemeClr val="tx2"/>
          </a:solidFill>
          <a:latin typeface="+mj-lt"/>
          <a:ea typeface="+mj-ea"/>
          <a:cs typeface="+mj-cs"/>
        </a:defRPr>
      </a:lvl1pPr>
      <a:lvl2pPr algn="ctr" defTabSz="4414838" rtl="0" eaLnBrk="0" fontAlgn="base" hangingPunct="0">
        <a:spcBef>
          <a:spcPct val="0"/>
        </a:spcBef>
        <a:spcAft>
          <a:spcPct val="0"/>
        </a:spcAft>
        <a:defRPr sz="21300">
          <a:solidFill>
            <a:schemeClr val="tx2"/>
          </a:solidFill>
          <a:latin typeface="Verdana" pitchFamily="34" charset="0"/>
        </a:defRPr>
      </a:lvl2pPr>
      <a:lvl3pPr algn="ctr" defTabSz="4414838" rtl="0" eaLnBrk="0" fontAlgn="base" hangingPunct="0">
        <a:spcBef>
          <a:spcPct val="0"/>
        </a:spcBef>
        <a:spcAft>
          <a:spcPct val="0"/>
        </a:spcAft>
        <a:defRPr sz="21300">
          <a:solidFill>
            <a:schemeClr val="tx2"/>
          </a:solidFill>
          <a:latin typeface="Verdana" pitchFamily="34" charset="0"/>
        </a:defRPr>
      </a:lvl3pPr>
      <a:lvl4pPr algn="ctr" defTabSz="4414838" rtl="0" eaLnBrk="0" fontAlgn="base" hangingPunct="0">
        <a:spcBef>
          <a:spcPct val="0"/>
        </a:spcBef>
        <a:spcAft>
          <a:spcPct val="0"/>
        </a:spcAft>
        <a:defRPr sz="21300">
          <a:solidFill>
            <a:schemeClr val="tx2"/>
          </a:solidFill>
          <a:latin typeface="Verdana" pitchFamily="34" charset="0"/>
        </a:defRPr>
      </a:lvl4pPr>
      <a:lvl5pPr algn="ctr" defTabSz="4414838" rtl="0" eaLnBrk="0" fontAlgn="base" hangingPunct="0">
        <a:spcBef>
          <a:spcPct val="0"/>
        </a:spcBef>
        <a:spcAft>
          <a:spcPct val="0"/>
        </a:spcAft>
        <a:defRPr sz="21300">
          <a:solidFill>
            <a:schemeClr val="tx2"/>
          </a:solidFill>
          <a:latin typeface="Verdana" pitchFamily="34" charset="0"/>
        </a:defRPr>
      </a:lvl5pPr>
      <a:lvl6pPr marL="457200" algn="ctr" defTabSz="4414838" rtl="0" fontAlgn="base">
        <a:spcBef>
          <a:spcPct val="0"/>
        </a:spcBef>
        <a:spcAft>
          <a:spcPct val="0"/>
        </a:spcAft>
        <a:defRPr sz="21300">
          <a:solidFill>
            <a:schemeClr val="tx2"/>
          </a:solidFill>
          <a:latin typeface="Times New Roman" pitchFamily="18" charset="0"/>
        </a:defRPr>
      </a:lvl6pPr>
      <a:lvl7pPr marL="914400" algn="ctr" defTabSz="4414838" rtl="0" fontAlgn="base">
        <a:spcBef>
          <a:spcPct val="0"/>
        </a:spcBef>
        <a:spcAft>
          <a:spcPct val="0"/>
        </a:spcAft>
        <a:defRPr sz="21300">
          <a:solidFill>
            <a:schemeClr val="tx2"/>
          </a:solidFill>
          <a:latin typeface="Times New Roman" pitchFamily="18" charset="0"/>
        </a:defRPr>
      </a:lvl7pPr>
      <a:lvl8pPr marL="1371600" algn="ctr" defTabSz="4414838" rtl="0" fontAlgn="base">
        <a:spcBef>
          <a:spcPct val="0"/>
        </a:spcBef>
        <a:spcAft>
          <a:spcPct val="0"/>
        </a:spcAft>
        <a:defRPr sz="21300">
          <a:solidFill>
            <a:schemeClr val="tx2"/>
          </a:solidFill>
          <a:latin typeface="Times New Roman" pitchFamily="18" charset="0"/>
        </a:defRPr>
      </a:lvl8pPr>
      <a:lvl9pPr marL="1828800" algn="ctr" defTabSz="4414838" rtl="0" fontAlgn="base">
        <a:spcBef>
          <a:spcPct val="0"/>
        </a:spcBef>
        <a:spcAft>
          <a:spcPct val="0"/>
        </a:spcAft>
        <a:defRPr sz="21300">
          <a:solidFill>
            <a:schemeClr val="tx2"/>
          </a:solidFill>
          <a:latin typeface="Times New Roman" pitchFamily="18" charset="0"/>
        </a:defRPr>
      </a:lvl9pPr>
    </p:titleStyle>
    <p:bodyStyle>
      <a:lvl1pPr marL="1654175" indent="-1654175" algn="l" defTabSz="4414838" rtl="0" eaLnBrk="0" fontAlgn="base" hangingPunct="0">
        <a:spcBef>
          <a:spcPct val="20000"/>
        </a:spcBef>
        <a:spcAft>
          <a:spcPct val="0"/>
        </a:spcAft>
        <a:buChar char="•"/>
        <a:defRPr sz="15500">
          <a:solidFill>
            <a:schemeClr val="tx1"/>
          </a:solidFill>
          <a:latin typeface="+mn-lt"/>
          <a:ea typeface="+mn-ea"/>
          <a:cs typeface="+mn-cs"/>
        </a:defRPr>
      </a:lvl1pPr>
      <a:lvl2pPr marL="3587750" indent="-1381125" algn="l" defTabSz="4414838" rtl="0" eaLnBrk="0" fontAlgn="base" hangingPunct="0">
        <a:spcBef>
          <a:spcPct val="20000"/>
        </a:spcBef>
        <a:spcAft>
          <a:spcPct val="0"/>
        </a:spcAft>
        <a:buChar char="–"/>
        <a:defRPr sz="13500">
          <a:solidFill>
            <a:schemeClr val="tx1"/>
          </a:solidFill>
          <a:latin typeface="+mn-lt"/>
        </a:defRPr>
      </a:lvl2pPr>
      <a:lvl3pPr marL="5518150" indent="-1103313" algn="l" defTabSz="4414838" rtl="0" eaLnBrk="0" fontAlgn="base" hangingPunct="0">
        <a:spcBef>
          <a:spcPct val="20000"/>
        </a:spcBef>
        <a:spcAft>
          <a:spcPct val="0"/>
        </a:spcAft>
        <a:buChar char="•"/>
        <a:defRPr sz="11600">
          <a:solidFill>
            <a:schemeClr val="tx1"/>
          </a:solidFill>
          <a:latin typeface="+mn-lt"/>
        </a:defRPr>
      </a:lvl3pPr>
      <a:lvl4pPr marL="7726363" indent="-1103313" algn="l" defTabSz="4414838" rtl="0" eaLnBrk="0" fontAlgn="base" hangingPunct="0">
        <a:spcBef>
          <a:spcPct val="20000"/>
        </a:spcBef>
        <a:spcAft>
          <a:spcPct val="0"/>
        </a:spcAft>
        <a:buChar char="–"/>
        <a:defRPr sz="9700">
          <a:solidFill>
            <a:schemeClr val="tx1"/>
          </a:solidFill>
          <a:latin typeface="+mn-lt"/>
        </a:defRPr>
      </a:lvl4pPr>
      <a:lvl5pPr marL="9932988" indent="-1103313" algn="l" defTabSz="4414838" rtl="0" eaLnBrk="0" fontAlgn="base" hangingPunct="0">
        <a:spcBef>
          <a:spcPct val="20000"/>
        </a:spcBef>
        <a:spcAft>
          <a:spcPct val="0"/>
        </a:spcAft>
        <a:buChar char="»"/>
        <a:defRPr sz="9700">
          <a:solidFill>
            <a:schemeClr val="tx1"/>
          </a:solidFill>
          <a:latin typeface="+mn-lt"/>
        </a:defRPr>
      </a:lvl5pPr>
      <a:lvl6pPr marL="10390188" indent="-1103313" algn="l" defTabSz="4414838" rtl="0" fontAlgn="base">
        <a:spcBef>
          <a:spcPct val="20000"/>
        </a:spcBef>
        <a:spcAft>
          <a:spcPct val="0"/>
        </a:spcAft>
        <a:buChar char="»"/>
        <a:defRPr sz="9700">
          <a:solidFill>
            <a:schemeClr val="tx1"/>
          </a:solidFill>
          <a:latin typeface="+mn-lt"/>
        </a:defRPr>
      </a:lvl6pPr>
      <a:lvl7pPr marL="10847388" indent="-1103313" algn="l" defTabSz="4414838" rtl="0" fontAlgn="base">
        <a:spcBef>
          <a:spcPct val="20000"/>
        </a:spcBef>
        <a:spcAft>
          <a:spcPct val="0"/>
        </a:spcAft>
        <a:buChar char="»"/>
        <a:defRPr sz="9700">
          <a:solidFill>
            <a:schemeClr val="tx1"/>
          </a:solidFill>
          <a:latin typeface="+mn-lt"/>
        </a:defRPr>
      </a:lvl7pPr>
      <a:lvl8pPr marL="11304588" indent="-1103313" algn="l" defTabSz="4414838" rtl="0" fontAlgn="base">
        <a:spcBef>
          <a:spcPct val="20000"/>
        </a:spcBef>
        <a:spcAft>
          <a:spcPct val="0"/>
        </a:spcAft>
        <a:buChar char="»"/>
        <a:defRPr sz="9700">
          <a:solidFill>
            <a:schemeClr val="tx1"/>
          </a:solidFill>
          <a:latin typeface="+mn-lt"/>
        </a:defRPr>
      </a:lvl8pPr>
      <a:lvl9pPr marL="11761788" indent="-1103313" algn="l" defTabSz="4414838" rtl="0" fontAlgn="base">
        <a:spcBef>
          <a:spcPct val="20000"/>
        </a:spcBef>
        <a:spcAft>
          <a:spcPct val="0"/>
        </a:spcAft>
        <a:buChar char="»"/>
        <a:defRPr sz="97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jpeg"/><Relationship Id="rId3" Type="http://schemas.openxmlformats.org/officeDocument/2006/relationships/image" Target="../media/image1.png"/><Relationship Id="rId7" Type="http://schemas.openxmlformats.org/officeDocument/2006/relationships/image" Target="../media/image5.jpeg"/><Relationship Id="rId12" Type="http://schemas.openxmlformats.org/officeDocument/2006/relationships/image" Target="../media/image10.jpeg"/><Relationship Id="rId2" Type="http://schemas.openxmlformats.org/officeDocument/2006/relationships/notesSlide" Target="../notesSlides/notesSlide1.xml"/><Relationship Id="rId16" Type="http://schemas.openxmlformats.org/officeDocument/2006/relationships/image" Target="../media/image14.jpeg"/><Relationship Id="rId1" Type="http://schemas.openxmlformats.org/officeDocument/2006/relationships/slideLayout" Target="../slideLayouts/slideLayout7.xml"/><Relationship Id="rId6" Type="http://schemas.openxmlformats.org/officeDocument/2006/relationships/image" Target="../media/image4.jpe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jpeg"/><Relationship Id="rId10" Type="http://schemas.openxmlformats.org/officeDocument/2006/relationships/image" Target="../media/image8.png"/><Relationship Id="rId4" Type="http://schemas.openxmlformats.org/officeDocument/2006/relationships/image" Target="../media/image2.jpeg"/><Relationship Id="rId9" Type="http://schemas.openxmlformats.org/officeDocument/2006/relationships/image" Target="../media/image7.jpeg"/><Relationship Id="rId1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8" name="TextBox 7"/>
          <p:cNvSpPr txBox="1"/>
          <p:nvPr/>
        </p:nvSpPr>
        <p:spPr>
          <a:xfrm>
            <a:off x="928688" y="5557838"/>
            <a:ext cx="30218062" cy="2651125"/>
          </a:xfrm>
          <a:prstGeom prst="rect">
            <a:avLst/>
          </a:prstGeom>
          <a:solidFill>
            <a:schemeClr val="lt1"/>
          </a:solidFill>
          <a:ln w="57150">
            <a:solidFill>
              <a:schemeClr val="accent1">
                <a:lumMod val="50000"/>
              </a:schemeClr>
            </a:solidFill>
          </a:ln>
        </p:spPr>
        <p:txBody>
          <a:bodyPr>
            <a:spAutoFit/>
          </a:bodyPr>
          <a:lstStyle/>
          <a:p>
            <a:r>
              <a:rPr lang="en-GB" sz="3600" b="1" dirty="0">
                <a:solidFill>
                  <a:srgbClr val="00664D"/>
                </a:solidFill>
              </a:rPr>
              <a:t>Introduction</a:t>
            </a:r>
          </a:p>
          <a:p>
            <a:endParaRPr lang="en-GB" sz="2600" dirty="0"/>
          </a:p>
          <a:p>
            <a:r>
              <a:rPr lang="en-GB" sz="2600" dirty="0"/>
              <a:t>How a </a:t>
            </a:r>
            <a:r>
              <a:rPr lang="en-GB" sz="2600" dirty="0" smtClean="0"/>
              <a:t>cluster of </a:t>
            </a:r>
            <a:r>
              <a:rPr lang="en-GB" sz="2600" dirty="0"/>
              <a:t>cells </a:t>
            </a:r>
            <a:r>
              <a:rPr lang="en-GB" sz="2600" dirty="0" smtClean="0"/>
              <a:t>develops to </a:t>
            </a:r>
            <a:r>
              <a:rPr lang="en-GB" sz="2600" dirty="0"/>
              <a:t>become a fully functioning complex organism is one of the key problems in </a:t>
            </a:r>
            <a:r>
              <a:rPr lang="en-GB" sz="2600" dirty="0" smtClean="0"/>
              <a:t>determining the origins humans (as </a:t>
            </a:r>
            <a:r>
              <a:rPr lang="en-GB" sz="2600" dirty="0"/>
              <a:t>well as </a:t>
            </a:r>
            <a:r>
              <a:rPr lang="en-GB" sz="2600" dirty="0" smtClean="0"/>
              <a:t>all other life forms). </a:t>
            </a:r>
            <a:r>
              <a:rPr lang="en-GB" sz="2600" dirty="0"/>
              <a:t>Developmental biology aims to study this phenomenon using model organisms such as the chick, mouse or frog. However, the frog being an amphibian is evolutionarily very distant relative to humans, has a </a:t>
            </a:r>
            <a:r>
              <a:rPr lang="en-GB" sz="2600" dirty="0" smtClean="0"/>
              <a:t>especially dissimilar </a:t>
            </a:r>
            <a:r>
              <a:rPr lang="en-GB" sz="2600" dirty="0"/>
              <a:t>development pattern but develops by conserved mechanisms. In order to demonstrate the use of the frog in developmental research, the role of a particular gene (</a:t>
            </a:r>
            <a:r>
              <a:rPr lang="en-GB" sz="2600" i="1" dirty="0"/>
              <a:t>talpid3</a:t>
            </a:r>
            <a:r>
              <a:rPr lang="en-GB" sz="2600" dirty="0"/>
              <a:t>) </a:t>
            </a:r>
            <a:r>
              <a:rPr lang="en-GB" sz="2600" dirty="0" smtClean="0"/>
              <a:t>involved in </a:t>
            </a:r>
            <a:r>
              <a:rPr lang="en-GB" sz="2600" i="1" dirty="0" err="1"/>
              <a:t>Xenopus</a:t>
            </a:r>
            <a:r>
              <a:rPr lang="en-GB" sz="2600" dirty="0"/>
              <a:t> development was investigated.</a:t>
            </a:r>
          </a:p>
          <a:p>
            <a:endParaRPr lang="en-GB" dirty="0"/>
          </a:p>
        </p:txBody>
      </p:sp>
      <p:sp>
        <p:nvSpPr>
          <p:cNvPr id="10" name="Text Box 3"/>
          <p:cNvSpPr txBox="1">
            <a:spLocks noChangeArrowheads="1"/>
          </p:cNvSpPr>
          <p:nvPr/>
        </p:nvSpPr>
        <p:spPr bwMode="auto">
          <a:xfrm>
            <a:off x="928582" y="9772560"/>
            <a:ext cx="10072687" cy="6596062"/>
          </a:xfrm>
          <a:prstGeom prst="rect">
            <a:avLst/>
          </a:prstGeom>
          <a:solidFill>
            <a:schemeClr val="bg1"/>
          </a:solidFill>
          <a:ln w="57150">
            <a:solidFill>
              <a:schemeClr val="accent1">
                <a:lumMod val="50000"/>
              </a:schemeClr>
            </a:solidFill>
            <a:miter lim="800000"/>
            <a:headEnd/>
            <a:tailEnd/>
          </a:ln>
        </p:spPr>
        <p:txBody>
          <a:bodyPr lIns="180000" tIns="180000" rIns="180000" bIns="180000">
            <a:spAutoFit/>
          </a:bodyPr>
          <a:lstStyle/>
          <a:p>
            <a:pPr marL="742950" indent="-742950" defTabSz="790575">
              <a:spcBef>
                <a:spcPct val="50000"/>
              </a:spcBef>
              <a:defRPr/>
            </a:pPr>
            <a:r>
              <a:rPr lang="en-GB" sz="3200" b="1" dirty="0">
                <a:cs typeface="Times New Roman" pitchFamily="18" charset="0"/>
              </a:rPr>
              <a:t>1.1. What are the advantages of using the frog?</a:t>
            </a:r>
          </a:p>
          <a:p>
            <a:pPr marL="742950" indent="-742950" defTabSz="790575">
              <a:spcBef>
                <a:spcPct val="50000"/>
              </a:spcBef>
              <a:buFont typeface="Arial" pitchFamily="34" charset="0"/>
              <a:buChar char="•"/>
              <a:defRPr/>
            </a:pPr>
            <a:r>
              <a:rPr lang="en-GB" sz="2600" dirty="0">
                <a:cs typeface="Times New Roman" pitchFamily="18" charset="0"/>
              </a:rPr>
              <a:t>Vertebrates</a:t>
            </a:r>
          </a:p>
          <a:p>
            <a:pPr marL="742950" indent="-742950" defTabSz="790575">
              <a:spcBef>
                <a:spcPct val="50000"/>
              </a:spcBef>
              <a:buFont typeface="Arial" pitchFamily="34" charset="0"/>
              <a:buChar char="•"/>
              <a:defRPr/>
            </a:pPr>
            <a:r>
              <a:rPr lang="en-GB" sz="2600" dirty="0">
                <a:cs typeface="Times New Roman" pitchFamily="18" charset="0"/>
              </a:rPr>
              <a:t>Can be induced to lay a large number of eggs by human hormones HCG and FSH.</a:t>
            </a:r>
          </a:p>
          <a:p>
            <a:pPr marL="742950" indent="-742950" defTabSz="790575">
              <a:spcBef>
                <a:spcPct val="50000"/>
              </a:spcBef>
              <a:buFont typeface="Arial" pitchFamily="34" charset="0"/>
              <a:buChar char="•"/>
              <a:defRPr/>
            </a:pPr>
            <a:r>
              <a:rPr lang="en-GB" sz="2600" dirty="0">
                <a:cs typeface="Times New Roman" pitchFamily="18" charset="0"/>
              </a:rPr>
              <a:t>Rapid development (only a few days to reach tadpole stage)</a:t>
            </a:r>
          </a:p>
          <a:p>
            <a:pPr marL="742950" indent="-742950" defTabSz="790575">
              <a:spcBef>
                <a:spcPct val="50000"/>
              </a:spcBef>
              <a:buFont typeface="Arial" pitchFamily="34" charset="0"/>
              <a:buChar char="•"/>
              <a:defRPr/>
            </a:pPr>
            <a:r>
              <a:rPr lang="en-GB" sz="2600" dirty="0">
                <a:cs typeface="Times New Roman" pitchFamily="18" charset="0"/>
              </a:rPr>
              <a:t>Easy to maintain (aquatic, eat dead food)</a:t>
            </a:r>
          </a:p>
          <a:p>
            <a:pPr marL="742950" indent="-742950" defTabSz="790575">
              <a:spcBef>
                <a:spcPct val="50000"/>
              </a:spcBef>
              <a:buFont typeface="Arial" pitchFamily="34" charset="0"/>
              <a:buChar char="•"/>
              <a:defRPr/>
            </a:pPr>
            <a:r>
              <a:rPr lang="en-GB" sz="2600" dirty="0">
                <a:cs typeface="Times New Roman" pitchFamily="18" charset="0"/>
              </a:rPr>
              <a:t>External fertilisation and development</a:t>
            </a:r>
          </a:p>
          <a:p>
            <a:pPr marL="742950" indent="-742950" defTabSz="790575">
              <a:spcBef>
                <a:spcPct val="50000"/>
              </a:spcBef>
              <a:defRPr/>
            </a:pPr>
            <a:r>
              <a:rPr lang="en-GB" sz="3200" b="1" dirty="0">
                <a:cs typeface="Times New Roman" pitchFamily="18" charset="0"/>
              </a:rPr>
              <a:t>      A few disadvantages...</a:t>
            </a:r>
          </a:p>
          <a:p>
            <a:pPr marL="742950" indent="-742950" defTabSz="790575">
              <a:spcBef>
                <a:spcPct val="50000"/>
              </a:spcBef>
              <a:buFont typeface="Arial" pitchFamily="34" charset="0"/>
              <a:buChar char="•"/>
              <a:defRPr/>
            </a:pPr>
            <a:r>
              <a:rPr lang="en-GB" sz="2600" dirty="0">
                <a:cs typeface="Times New Roman" pitchFamily="18" charset="0"/>
              </a:rPr>
              <a:t>Not a mammal</a:t>
            </a:r>
          </a:p>
          <a:p>
            <a:pPr marL="742950" indent="-742950" defTabSz="790575">
              <a:spcBef>
                <a:spcPct val="50000"/>
              </a:spcBef>
              <a:buFont typeface="Arial" pitchFamily="34" charset="0"/>
              <a:buChar char="•"/>
              <a:defRPr/>
            </a:pPr>
            <a:r>
              <a:rPr lang="en-GB" sz="2600" dirty="0">
                <a:cs typeface="Times New Roman" pitchFamily="18" charset="0"/>
              </a:rPr>
              <a:t>Genetics are not as developed as other model organisms but more and more information is now becoming available</a:t>
            </a:r>
            <a:endParaRPr lang="en-GB" sz="2600" b="1" dirty="0">
              <a:cs typeface="Times New Roman" pitchFamily="18" charset="0"/>
            </a:endParaRPr>
          </a:p>
        </p:txBody>
      </p:sp>
      <p:sp>
        <p:nvSpPr>
          <p:cNvPr id="11" name="Rectangle 10"/>
          <p:cNvSpPr/>
          <p:nvPr/>
        </p:nvSpPr>
        <p:spPr>
          <a:xfrm>
            <a:off x="21645602" y="9772560"/>
            <a:ext cx="9501254" cy="6643733"/>
          </a:xfrm>
          <a:prstGeom prst="rect">
            <a:avLst/>
          </a:prstGeom>
          <a:solidFill>
            <a:schemeClr val="bg1"/>
          </a:solidFill>
          <a:ln w="571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742950" indent="-742950" defTabSz="790575">
              <a:spcBef>
                <a:spcPct val="50000"/>
              </a:spcBef>
            </a:pPr>
            <a:r>
              <a:rPr lang="en-GB" sz="3200" b="1" dirty="0">
                <a:solidFill>
                  <a:schemeClr val="tx1"/>
                </a:solidFill>
                <a:latin typeface="Times New Roman" pitchFamily="18" charset="0"/>
                <a:cs typeface="Times New Roman" pitchFamily="18" charset="0"/>
              </a:rPr>
              <a:t>1.3. Experiments that can be performed on the frog</a:t>
            </a:r>
            <a:r>
              <a:rPr lang="en-GB" sz="2600" b="1" dirty="0">
                <a:solidFill>
                  <a:schemeClr val="tx1"/>
                </a:solidFill>
                <a:latin typeface="Times New Roman" pitchFamily="18" charset="0"/>
                <a:cs typeface="Times New Roman" pitchFamily="18" charset="0"/>
              </a:rPr>
              <a:t>:</a:t>
            </a:r>
          </a:p>
          <a:p>
            <a:pPr marL="742950" indent="-742950" defTabSz="790575">
              <a:spcBef>
                <a:spcPts val="1563"/>
              </a:spcBef>
              <a:buFont typeface="Arial" charset="0"/>
              <a:buChar char="•"/>
            </a:pPr>
            <a:r>
              <a:rPr lang="en-GB" sz="2600" dirty="0">
                <a:solidFill>
                  <a:schemeClr val="tx1"/>
                </a:solidFill>
                <a:latin typeface="Times New Roman" pitchFamily="18" charset="0"/>
                <a:cs typeface="Times New Roman" pitchFamily="18" charset="0"/>
              </a:rPr>
              <a:t>In vitro fertilisation (artificial fertilisation of frog eggs).</a:t>
            </a:r>
          </a:p>
          <a:p>
            <a:pPr marL="742950" indent="-742950" defTabSz="790575">
              <a:spcBef>
                <a:spcPts val="1563"/>
              </a:spcBef>
              <a:buFont typeface="Arial" charset="0"/>
              <a:buChar char="•"/>
            </a:pPr>
            <a:r>
              <a:rPr lang="en-GB" sz="2600" dirty="0">
                <a:solidFill>
                  <a:schemeClr val="tx1"/>
                </a:solidFill>
                <a:latin typeface="Times New Roman" pitchFamily="18" charset="0"/>
                <a:cs typeface="Times New Roman" pitchFamily="18" charset="0"/>
              </a:rPr>
              <a:t>Microinjection: injection of RNA, DNA or </a:t>
            </a:r>
            <a:r>
              <a:rPr lang="en-GB" sz="2600" dirty="0" err="1">
                <a:solidFill>
                  <a:schemeClr val="tx1"/>
                </a:solidFill>
                <a:latin typeface="Times New Roman" pitchFamily="18" charset="0"/>
                <a:cs typeface="Times New Roman" pitchFamily="18" charset="0"/>
              </a:rPr>
              <a:t>Morpholino</a:t>
            </a:r>
            <a:r>
              <a:rPr lang="en-GB" sz="2600" dirty="0">
                <a:solidFill>
                  <a:schemeClr val="tx1"/>
                </a:solidFill>
                <a:latin typeface="Times New Roman" pitchFamily="18" charset="0"/>
                <a:cs typeface="Times New Roman" pitchFamily="18" charset="0"/>
              </a:rPr>
              <a:t> </a:t>
            </a:r>
          </a:p>
          <a:p>
            <a:pPr marL="742950" indent="-742950" defTabSz="790575"/>
            <a:r>
              <a:rPr lang="en-GB" sz="2600" dirty="0">
                <a:solidFill>
                  <a:schemeClr val="tx1"/>
                </a:solidFill>
                <a:latin typeface="Times New Roman" pitchFamily="18" charset="0"/>
                <a:cs typeface="Times New Roman" pitchFamily="18" charset="0"/>
              </a:rPr>
              <a:t>	(see below) into developing embryos</a:t>
            </a:r>
          </a:p>
          <a:p>
            <a:pPr marL="742950" indent="-742950" defTabSz="790575">
              <a:spcBef>
                <a:spcPct val="50000"/>
              </a:spcBef>
              <a:buFont typeface="Arial" charset="0"/>
              <a:buChar char="•"/>
            </a:pPr>
            <a:r>
              <a:rPr lang="en-GB" sz="2600" dirty="0">
                <a:solidFill>
                  <a:schemeClr val="tx1"/>
                </a:solidFill>
                <a:latin typeface="Times New Roman" pitchFamily="18" charset="0"/>
                <a:cs typeface="Times New Roman" pitchFamily="18" charset="0"/>
              </a:rPr>
              <a:t>In situ hybridisation: injection of labelled RNA or                                                                   complementary DNA into embryos which bind to                                                                                       the target DNA allowing it to be localised.</a:t>
            </a:r>
          </a:p>
          <a:p>
            <a:pPr marL="742950" indent="-742950" defTabSz="790575">
              <a:spcBef>
                <a:spcPct val="50000"/>
              </a:spcBef>
              <a:buFont typeface="Arial" charset="0"/>
              <a:buChar char="•"/>
            </a:pPr>
            <a:r>
              <a:rPr lang="en-GB" sz="2600" dirty="0">
                <a:solidFill>
                  <a:schemeClr val="tx1"/>
                </a:solidFill>
                <a:latin typeface="Times New Roman" pitchFamily="18" charset="0"/>
                <a:cs typeface="Times New Roman" pitchFamily="18" charset="0"/>
              </a:rPr>
              <a:t>Knock-out studies: inhibition of  a gene by injection of a </a:t>
            </a:r>
            <a:r>
              <a:rPr lang="en-GB" sz="2600" dirty="0" err="1">
                <a:solidFill>
                  <a:schemeClr val="tx1"/>
                </a:solidFill>
                <a:latin typeface="Times New Roman" pitchFamily="18" charset="0"/>
                <a:cs typeface="Times New Roman" pitchFamily="18" charset="0"/>
              </a:rPr>
              <a:t>Morpholino</a:t>
            </a:r>
            <a:r>
              <a:rPr lang="en-GB" sz="2600" dirty="0">
                <a:solidFill>
                  <a:schemeClr val="tx1"/>
                </a:solidFill>
                <a:latin typeface="Times New Roman" pitchFamily="18" charset="0"/>
                <a:cs typeface="Times New Roman" pitchFamily="18" charset="0"/>
              </a:rPr>
              <a:t> </a:t>
            </a:r>
            <a:r>
              <a:rPr lang="en-GB" sz="2600" dirty="0" err="1">
                <a:solidFill>
                  <a:schemeClr val="tx1"/>
                </a:solidFill>
                <a:latin typeface="Times New Roman" pitchFamily="18" charset="0"/>
                <a:cs typeface="Times New Roman" pitchFamily="18" charset="0"/>
              </a:rPr>
              <a:t>oligonucleotides</a:t>
            </a:r>
            <a:r>
              <a:rPr lang="en-GB" sz="2600" dirty="0">
                <a:solidFill>
                  <a:schemeClr val="tx1"/>
                </a:solidFill>
                <a:latin typeface="Times New Roman" pitchFamily="18" charset="0"/>
                <a:cs typeface="Times New Roman" pitchFamily="18" charset="0"/>
              </a:rPr>
              <a:t> that can bind to a specific RNA thus inhibiting the expression of a particular gene. The </a:t>
            </a:r>
            <a:r>
              <a:rPr lang="en-GB" sz="2600" dirty="0" err="1">
                <a:solidFill>
                  <a:schemeClr val="tx1"/>
                </a:solidFill>
                <a:latin typeface="Times New Roman" pitchFamily="18" charset="0"/>
                <a:cs typeface="Times New Roman" pitchFamily="18" charset="0"/>
              </a:rPr>
              <a:t>Morpholino</a:t>
            </a:r>
            <a:r>
              <a:rPr lang="en-GB" sz="2600" dirty="0">
                <a:solidFill>
                  <a:schemeClr val="tx1"/>
                </a:solidFill>
                <a:latin typeface="Times New Roman" pitchFamily="18" charset="0"/>
                <a:cs typeface="Times New Roman" pitchFamily="18" charset="0"/>
              </a:rPr>
              <a:t> is made up of </a:t>
            </a:r>
            <a:r>
              <a:rPr lang="en-GB" sz="2600" dirty="0" err="1">
                <a:solidFill>
                  <a:schemeClr val="tx1"/>
                </a:solidFill>
                <a:latin typeface="Times New Roman" pitchFamily="18" charset="0"/>
                <a:cs typeface="Times New Roman" pitchFamily="18" charset="0"/>
              </a:rPr>
              <a:t>morpholine</a:t>
            </a:r>
            <a:r>
              <a:rPr lang="en-GB" sz="2600" dirty="0">
                <a:solidFill>
                  <a:schemeClr val="tx1"/>
                </a:solidFill>
                <a:latin typeface="Times New Roman" pitchFamily="18" charset="0"/>
                <a:cs typeface="Times New Roman" pitchFamily="18" charset="0"/>
              </a:rPr>
              <a:t> modified </a:t>
            </a:r>
            <a:r>
              <a:rPr lang="en-GB" sz="2600" dirty="0" err="1">
                <a:solidFill>
                  <a:schemeClr val="tx1"/>
                </a:solidFill>
                <a:latin typeface="Times New Roman" pitchFamily="18" charset="0"/>
                <a:cs typeface="Times New Roman" pitchFamily="18" charset="0"/>
              </a:rPr>
              <a:t>oligo</a:t>
            </a:r>
            <a:r>
              <a:rPr lang="en-GB" sz="2600" dirty="0">
                <a:solidFill>
                  <a:schemeClr val="tx1"/>
                </a:solidFill>
                <a:latin typeface="Times New Roman" pitchFamily="18" charset="0"/>
                <a:cs typeface="Times New Roman" pitchFamily="18" charset="0"/>
              </a:rPr>
              <a:t> nucleotides which are nucleic acid base </a:t>
            </a:r>
            <a:r>
              <a:rPr lang="en-GB" sz="2600" dirty="0" err="1">
                <a:solidFill>
                  <a:schemeClr val="tx1"/>
                </a:solidFill>
                <a:latin typeface="Times New Roman" pitchFamily="18" charset="0"/>
                <a:cs typeface="Times New Roman" pitchFamily="18" charset="0"/>
              </a:rPr>
              <a:t>analogs</a:t>
            </a:r>
            <a:r>
              <a:rPr lang="en-GB" sz="2600" dirty="0">
                <a:solidFill>
                  <a:schemeClr val="tx1"/>
                </a:solidFill>
                <a:latin typeface="Times New Roman" pitchFamily="18" charset="0"/>
                <a:cs typeface="Times New Roman" pitchFamily="18" charset="0"/>
              </a:rPr>
              <a:t>.</a:t>
            </a:r>
            <a:endParaRPr lang="en-GB" sz="2600" b="1" dirty="0">
              <a:solidFill>
                <a:schemeClr val="tx1"/>
              </a:solidFill>
              <a:latin typeface="Times New Roman" pitchFamily="18" charset="0"/>
              <a:cs typeface="Times New Roman" pitchFamily="18" charset="0"/>
            </a:endParaRPr>
          </a:p>
          <a:p>
            <a:pPr marL="742950" indent="-742950" algn="ctr" defTabSz="790575"/>
            <a:endParaRPr lang="en-GB" dirty="0">
              <a:solidFill>
                <a:srgbClr val="FFFFFF"/>
              </a:solidFill>
              <a:cs typeface="Arial" charset="0"/>
            </a:endParaRPr>
          </a:p>
        </p:txBody>
      </p:sp>
      <p:sp>
        <p:nvSpPr>
          <p:cNvPr id="12" name="Rectangle 11"/>
          <p:cNvSpPr/>
          <p:nvPr/>
        </p:nvSpPr>
        <p:spPr>
          <a:xfrm>
            <a:off x="11215654" y="9986874"/>
            <a:ext cx="10144125" cy="6286499"/>
          </a:xfrm>
          <a:prstGeom prst="rect">
            <a:avLst/>
          </a:prstGeom>
          <a:solidFill>
            <a:schemeClr val="bg1"/>
          </a:solidFill>
          <a:ln w="571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742950" indent="-742950" defTabSz="790575">
              <a:spcBef>
                <a:spcPct val="50000"/>
              </a:spcBef>
            </a:pPr>
            <a:r>
              <a:rPr lang="en-GB" sz="3200" b="1" dirty="0">
                <a:solidFill>
                  <a:schemeClr val="tx1"/>
                </a:solidFill>
                <a:latin typeface="Times New Roman" pitchFamily="18" charset="0"/>
                <a:cs typeface="Times New Roman" pitchFamily="18" charset="0"/>
              </a:rPr>
              <a:t>1.2. Why use </a:t>
            </a:r>
            <a:r>
              <a:rPr lang="en-GB" sz="3200" b="1" i="1" dirty="0" err="1">
                <a:solidFill>
                  <a:schemeClr val="tx1"/>
                </a:solidFill>
                <a:latin typeface="Times New Roman" pitchFamily="18" charset="0"/>
                <a:cs typeface="Times New Roman" pitchFamily="18" charset="0"/>
              </a:rPr>
              <a:t>Xenopus</a:t>
            </a:r>
            <a:r>
              <a:rPr lang="en-GB" sz="3200" b="1" dirty="0">
                <a:solidFill>
                  <a:schemeClr val="tx1"/>
                </a:solidFill>
                <a:latin typeface="Times New Roman" pitchFamily="18" charset="0"/>
                <a:cs typeface="Times New Roman" pitchFamily="18" charset="0"/>
              </a:rPr>
              <a:t> frog?</a:t>
            </a:r>
            <a:endParaRPr lang="en-GB" sz="3200" dirty="0">
              <a:solidFill>
                <a:schemeClr val="tx1"/>
              </a:solidFill>
              <a:latin typeface="Times New Roman" pitchFamily="18" charset="0"/>
              <a:cs typeface="Times New Roman" pitchFamily="18" charset="0"/>
            </a:endParaRPr>
          </a:p>
          <a:p>
            <a:pPr marL="742950" indent="-742950" defTabSz="790575">
              <a:spcBef>
                <a:spcPct val="50000"/>
              </a:spcBef>
              <a:buFont typeface="Arial" charset="0"/>
              <a:buChar char="•"/>
            </a:pPr>
            <a:r>
              <a:rPr lang="en-GB" sz="2600" dirty="0">
                <a:solidFill>
                  <a:schemeClr val="tx1"/>
                </a:solidFill>
                <a:latin typeface="Times New Roman" pitchFamily="18" charset="0"/>
                <a:cs typeface="Times New Roman" pitchFamily="18" charset="0"/>
              </a:rPr>
              <a:t>Common</a:t>
            </a:r>
          </a:p>
          <a:p>
            <a:pPr marL="742950" indent="-742950" defTabSz="790575">
              <a:spcBef>
                <a:spcPct val="50000"/>
              </a:spcBef>
              <a:buFont typeface="Arial" charset="0"/>
              <a:buChar char="•"/>
            </a:pPr>
            <a:r>
              <a:rPr lang="en-GB" sz="2600" dirty="0">
                <a:solidFill>
                  <a:schemeClr val="tx1"/>
                </a:solidFill>
                <a:latin typeface="Times New Roman" pitchFamily="18" charset="0"/>
                <a:cs typeface="Times New Roman" pitchFamily="18" charset="0"/>
              </a:rPr>
              <a:t>Large eggs (1mm), easy to manipulate</a:t>
            </a:r>
          </a:p>
          <a:p>
            <a:pPr marL="742950" indent="-742950" defTabSz="790575">
              <a:spcBef>
                <a:spcPct val="50000"/>
              </a:spcBef>
              <a:buFont typeface="Arial" charset="0"/>
              <a:buChar char="•"/>
            </a:pPr>
            <a:r>
              <a:rPr lang="en-GB" sz="2600" dirty="0">
                <a:solidFill>
                  <a:schemeClr val="tx1"/>
                </a:solidFill>
                <a:latin typeface="Times New Roman" pitchFamily="18" charset="0"/>
                <a:cs typeface="Times New Roman" pitchFamily="18" charset="0"/>
              </a:rPr>
              <a:t>Reproduce all year round</a:t>
            </a:r>
          </a:p>
          <a:p>
            <a:pPr marL="742950" indent="-742950" defTabSz="790575">
              <a:spcBef>
                <a:spcPct val="50000"/>
              </a:spcBef>
              <a:buFont typeface="Arial" charset="0"/>
              <a:buChar char="•"/>
            </a:pPr>
            <a:r>
              <a:rPr lang="en-GB" sz="2600" dirty="0">
                <a:solidFill>
                  <a:schemeClr val="tx1"/>
                </a:solidFill>
                <a:latin typeface="Times New Roman" pitchFamily="18" charset="0"/>
                <a:cs typeface="Times New Roman" pitchFamily="18" charset="0"/>
              </a:rPr>
              <a:t>Two main species are </a:t>
            </a:r>
            <a:r>
              <a:rPr lang="en-GB" sz="2600" i="1" dirty="0" err="1">
                <a:solidFill>
                  <a:schemeClr val="tx1"/>
                </a:solidFill>
                <a:latin typeface="Times New Roman" pitchFamily="18" charset="0"/>
                <a:cs typeface="Times New Roman" pitchFamily="18" charset="0"/>
              </a:rPr>
              <a:t>Xenopus</a:t>
            </a:r>
            <a:r>
              <a:rPr lang="en-GB" sz="2600" i="1" dirty="0">
                <a:solidFill>
                  <a:schemeClr val="tx1"/>
                </a:solidFill>
                <a:latin typeface="Times New Roman" pitchFamily="18" charset="0"/>
                <a:cs typeface="Times New Roman" pitchFamily="18" charset="0"/>
              </a:rPr>
              <a:t> </a:t>
            </a:r>
            <a:r>
              <a:rPr lang="en-GB" sz="2600" i="1" dirty="0" err="1">
                <a:solidFill>
                  <a:schemeClr val="tx1"/>
                </a:solidFill>
                <a:latin typeface="Times New Roman" pitchFamily="18" charset="0"/>
                <a:cs typeface="Times New Roman" pitchFamily="18" charset="0"/>
              </a:rPr>
              <a:t>laevis</a:t>
            </a:r>
            <a:r>
              <a:rPr lang="en-GB" sz="2600" dirty="0">
                <a:solidFill>
                  <a:schemeClr val="tx1"/>
                </a:solidFill>
                <a:latin typeface="Times New Roman" pitchFamily="18" charset="0"/>
                <a:cs typeface="Times New Roman" pitchFamily="18" charset="0"/>
              </a:rPr>
              <a:t>  and </a:t>
            </a:r>
            <a:r>
              <a:rPr lang="en-GB" sz="2600" i="1" dirty="0" err="1">
                <a:solidFill>
                  <a:schemeClr val="tx1"/>
                </a:solidFill>
                <a:latin typeface="Times New Roman" pitchFamily="18" charset="0"/>
                <a:cs typeface="Times New Roman" pitchFamily="18" charset="0"/>
              </a:rPr>
              <a:t>tropicalis</a:t>
            </a:r>
            <a:endParaRPr lang="en-GB" sz="2600" i="1" dirty="0">
              <a:solidFill>
                <a:schemeClr val="tx1"/>
              </a:solidFill>
              <a:latin typeface="Times New Roman" pitchFamily="18" charset="0"/>
              <a:cs typeface="Times New Roman" pitchFamily="18" charset="0"/>
            </a:endParaRPr>
          </a:p>
          <a:p>
            <a:pPr marL="742950" indent="-742950" defTabSz="790575">
              <a:spcBef>
                <a:spcPct val="50000"/>
              </a:spcBef>
              <a:buFont typeface="Arial" charset="0"/>
              <a:buChar char="•"/>
            </a:pPr>
            <a:r>
              <a:rPr lang="en-GB" sz="2600" i="1" dirty="0" err="1">
                <a:solidFill>
                  <a:schemeClr val="tx1"/>
                </a:solidFill>
                <a:latin typeface="Times New Roman" pitchFamily="18" charset="0"/>
                <a:cs typeface="Times New Roman" pitchFamily="18" charset="0"/>
              </a:rPr>
              <a:t>Xenopus</a:t>
            </a:r>
            <a:r>
              <a:rPr lang="en-GB" sz="2600" dirty="0">
                <a:solidFill>
                  <a:schemeClr val="tx1"/>
                </a:solidFill>
                <a:latin typeface="Times New Roman" pitchFamily="18" charset="0"/>
                <a:cs typeface="Times New Roman" pitchFamily="18" charset="0"/>
              </a:rPr>
              <a:t> </a:t>
            </a:r>
            <a:r>
              <a:rPr lang="en-GB" sz="2600" i="1" dirty="0" err="1">
                <a:solidFill>
                  <a:schemeClr val="tx1"/>
                </a:solidFill>
                <a:latin typeface="Times New Roman" pitchFamily="18" charset="0"/>
                <a:cs typeface="Times New Roman" pitchFamily="18" charset="0"/>
              </a:rPr>
              <a:t>laevis</a:t>
            </a:r>
            <a:r>
              <a:rPr lang="en-GB" sz="2600" dirty="0">
                <a:solidFill>
                  <a:schemeClr val="tx1"/>
                </a:solidFill>
                <a:latin typeface="Times New Roman" pitchFamily="18" charset="0"/>
                <a:cs typeface="Times New Roman" pitchFamily="18" charset="0"/>
              </a:rPr>
              <a:t> : most common and  largest of </a:t>
            </a:r>
            <a:r>
              <a:rPr lang="en-GB" sz="2600" i="1" dirty="0" err="1">
                <a:solidFill>
                  <a:schemeClr val="tx1"/>
                </a:solidFill>
                <a:latin typeface="Times New Roman" pitchFamily="18" charset="0"/>
                <a:cs typeface="Times New Roman" pitchFamily="18" charset="0"/>
              </a:rPr>
              <a:t>Xenopus</a:t>
            </a:r>
            <a:r>
              <a:rPr lang="en-GB" sz="2600" dirty="0">
                <a:solidFill>
                  <a:schemeClr val="tx1"/>
                </a:solidFill>
                <a:latin typeface="Times New Roman" pitchFamily="18" charset="0"/>
                <a:cs typeface="Times New Roman" pitchFamily="18" charset="0"/>
              </a:rPr>
              <a:t> species, it is </a:t>
            </a:r>
            <a:r>
              <a:rPr lang="en-GB" sz="2600" dirty="0" err="1">
                <a:solidFill>
                  <a:schemeClr val="tx1"/>
                </a:solidFill>
                <a:latin typeface="Times New Roman" pitchFamily="18" charset="0"/>
                <a:cs typeface="Times New Roman" pitchFamily="18" charset="0"/>
              </a:rPr>
              <a:t>tetraploid</a:t>
            </a:r>
            <a:r>
              <a:rPr lang="en-GB" sz="2600" dirty="0">
                <a:solidFill>
                  <a:schemeClr val="tx1"/>
                </a:solidFill>
                <a:latin typeface="Times New Roman" pitchFamily="18" charset="0"/>
                <a:cs typeface="Times New Roman" pitchFamily="18" charset="0"/>
              </a:rPr>
              <a:t> (has four sets of chromosomes)  and so genetic studies are difficult.</a:t>
            </a:r>
          </a:p>
          <a:p>
            <a:pPr marL="742950" indent="-742950" defTabSz="790575">
              <a:spcBef>
                <a:spcPct val="50000"/>
              </a:spcBef>
              <a:buFont typeface="Arial" charset="0"/>
              <a:buChar char="•"/>
            </a:pPr>
            <a:r>
              <a:rPr lang="en-GB" sz="2600" i="1" dirty="0" err="1">
                <a:solidFill>
                  <a:schemeClr val="tx1"/>
                </a:solidFill>
                <a:latin typeface="Times New Roman" pitchFamily="18" charset="0"/>
                <a:cs typeface="Times New Roman" pitchFamily="18" charset="0"/>
              </a:rPr>
              <a:t>Xenopus</a:t>
            </a:r>
            <a:r>
              <a:rPr lang="en-GB" sz="2600" dirty="0">
                <a:solidFill>
                  <a:schemeClr val="tx1"/>
                </a:solidFill>
                <a:latin typeface="Times New Roman" pitchFamily="18" charset="0"/>
                <a:cs typeface="Times New Roman" pitchFamily="18" charset="0"/>
              </a:rPr>
              <a:t> </a:t>
            </a:r>
            <a:r>
              <a:rPr lang="en-GB" sz="2600" i="1" dirty="0" err="1">
                <a:solidFill>
                  <a:schemeClr val="tx1"/>
                </a:solidFill>
                <a:latin typeface="Times New Roman" pitchFamily="18" charset="0"/>
                <a:cs typeface="Times New Roman" pitchFamily="18" charset="0"/>
              </a:rPr>
              <a:t>tropicalis</a:t>
            </a:r>
            <a:r>
              <a:rPr lang="en-GB" sz="2600" dirty="0">
                <a:solidFill>
                  <a:schemeClr val="tx1"/>
                </a:solidFill>
                <a:latin typeface="Times New Roman" pitchFamily="18" charset="0"/>
                <a:cs typeface="Times New Roman" pitchFamily="18" charset="0"/>
              </a:rPr>
              <a:t>: good genetic model as it is diploid (two sets of chromosomes as in humans).</a:t>
            </a:r>
            <a:endParaRPr lang="en-GB" sz="2600" b="1" dirty="0">
              <a:solidFill>
                <a:schemeClr val="tx1"/>
              </a:solidFill>
              <a:latin typeface="Times New Roman" pitchFamily="18" charset="0"/>
              <a:cs typeface="Times New Roman" pitchFamily="18" charset="0"/>
            </a:endParaRPr>
          </a:p>
          <a:p>
            <a:pPr marL="742950" indent="-742950" algn="ctr" defTabSz="790575"/>
            <a:endParaRPr lang="en-GB" sz="2800" dirty="0">
              <a:solidFill>
                <a:schemeClr val="tx1"/>
              </a:solidFill>
              <a:latin typeface="Times New Roman" pitchFamily="18" charset="0"/>
              <a:cs typeface="Times New Roman" pitchFamily="18" charset="0"/>
            </a:endParaRPr>
          </a:p>
        </p:txBody>
      </p:sp>
      <p:sp>
        <p:nvSpPr>
          <p:cNvPr id="13" name="Rectangle 12"/>
          <p:cNvSpPr/>
          <p:nvPr/>
        </p:nvSpPr>
        <p:spPr>
          <a:xfrm>
            <a:off x="857250" y="8486676"/>
            <a:ext cx="30289500" cy="1071562"/>
          </a:xfrm>
          <a:prstGeom prst="rect">
            <a:avLst/>
          </a:prstGeom>
          <a:solidFill>
            <a:schemeClr val="bg1"/>
          </a:solidFill>
          <a:ln w="571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ctr">
              <a:defRPr/>
            </a:pPr>
            <a:r>
              <a:rPr lang="en-GB" sz="4800" b="1" i="1" dirty="0">
                <a:solidFill>
                  <a:schemeClr val="accent1">
                    <a:lumMod val="50000"/>
                  </a:schemeClr>
                </a:solidFill>
                <a:latin typeface="Times New Roman" pitchFamily="18" charset="0"/>
                <a:cs typeface="Times New Roman" pitchFamily="18" charset="0"/>
              </a:rPr>
              <a:t>1. </a:t>
            </a:r>
            <a:r>
              <a:rPr lang="en-GB" sz="4800" b="1" i="1" dirty="0" err="1">
                <a:solidFill>
                  <a:schemeClr val="accent1">
                    <a:lumMod val="50000"/>
                  </a:schemeClr>
                </a:solidFill>
                <a:latin typeface="Times New Roman" pitchFamily="18" charset="0"/>
                <a:cs typeface="Times New Roman" pitchFamily="18" charset="0"/>
              </a:rPr>
              <a:t>Xenopus</a:t>
            </a:r>
            <a:r>
              <a:rPr lang="en-GB" sz="4800" b="1" dirty="0">
                <a:solidFill>
                  <a:schemeClr val="accent1">
                    <a:lumMod val="50000"/>
                  </a:schemeClr>
                </a:solidFill>
                <a:latin typeface="Times New Roman" pitchFamily="18" charset="0"/>
                <a:cs typeface="Times New Roman" pitchFamily="18" charset="0"/>
              </a:rPr>
              <a:t> as a model organism</a:t>
            </a:r>
          </a:p>
          <a:p>
            <a:pPr algn="ctr">
              <a:defRPr/>
            </a:pPr>
            <a:endParaRPr lang="en-GB" dirty="0">
              <a:solidFill>
                <a:schemeClr val="tx1"/>
              </a:solidFill>
            </a:endParaRPr>
          </a:p>
        </p:txBody>
      </p:sp>
      <p:sp>
        <p:nvSpPr>
          <p:cNvPr id="14" name="Rectangle 13"/>
          <p:cNvSpPr/>
          <p:nvPr/>
        </p:nvSpPr>
        <p:spPr>
          <a:xfrm>
            <a:off x="928688" y="18059368"/>
            <a:ext cx="14787563" cy="4786313"/>
          </a:xfrm>
          <a:prstGeom prst="rect">
            <a:avLst/>
          </a:prstGeom>
          <a:ln w="57150">
            <a:solidFill>
              <a:schemeClr val="accent1">
                <a:lumMod val="50000"/>
              </a:schemeClr>
            </a:solidFill>
          </a:ln>
        </p:spPr>
        <p:style>
          <a:lnRef idx="2">
            <a:schemeClr val="accent6"/>
          </a:lnRef>
          <a:fillRef idx="1">
            <a:schemeClr val="lt1"/>
          </a:fillRef>
          <a:effectRef idx="0">
            <a:schemeClr val="accent6"/>
          </a:effectRef>
          <a:fontRef idx="minor">
            <a:schemeClr val="dk1"/>
          </a:fontRef>
        </p:style>
        <p:txBody>
          <a:bodyPr/>
          <a:lstStyle/>
          <a:p>
            <a:r>
              <a:rPr lang="en-GB" sz="3200" b="1" dirty="0">
                <a:solidFill>
                  <a:schemeClr val="tx1"/>
                </a:solidFill>
                <a:latin typeface="Times New Roman" pitchFamily="18" charset="0"/>
                <a:cs typeface="Times New Roman" pitchFamily="18" charset="0"/>
              </a:rPr>
              <a:t>2.1. The </a:t>
            </a:r>
            <a:r>
              <a:rPr lang="en-GB" sz="3200" b="1" i="1" dirty="0">
                <a:solidFill>
                  <a:schemeClr val="tx1"/>
                </a:solidFill>
                <a:latin typeface="Times New Roman" pitchFamily="18" charset="0"/>
                <a:cs typeface="Times New Roman" pitchFamily="18" charset="0"/>
              </a:rPr>
              <a:t>Talpid3</a:t>
            </a:r>
            <a:r>
              <a:rPr lang="en-GB" sz="3200" b="1" dirty="0">
                <a:solidFill>
                  <a:schemeClr val="tx1"/>
                </a:solidFill>
                <a:latin typeface="Times New Roman" pitchFamily="18" charset="0"/>
                <a:cs typeface="Times New Roman" pitchFamily="18" charset="0"/>
              </a:rPr>
              <a:t> gene</a:t>
            </a:r>
          </a:p>
          <a:p>
            <a:endParaRPr lang="en-GB" sz="3200" b="1" dirty="0">
              <a:solidFill>
                <a:schemeClr val="tx1"/>
              </a:solidFill>
              <a:latin typeface="Times New Roman" pitchFamily="18" charset="0"/>
              <a:cs typeface="Times New Roman" pitchFamily="18" charset="0"/>
            </a:endParaRPr>
          </a:p>
          <a:p>
            <a:pPr>
              <a:buFont typeface="Arial" charset="0"/>
              <a:buChar char="•"/>
            </a:pPr>
            <a:r>
              <a:rPr lang="en-GB" sz="2600" dirty="0">
                <a:solidFill>
                  <a:srgbClr val="000000"/>
                </a:solidFill>
                <a:latin typeface="Times New Roman" pitchFamily="18" charset="0"/>
                <a:cs typeface="Times New Roman" pitchFamily="18" charset="0"/>
              </a:rPr>
              <a:t> </a:t>
            </a:r>
            <a:r>
              <a:rPr lang="en-GB" sz="2600" i="1" dirty="0">
                <a:solidFill>
                  <a:srgbClr val="000000"/>
                </a:solidFill>
                <a:latin typeface="Times New Roman" pitchFamily="18" charset="0"/>
                <a:cs typeface="Times New Roman" pitchFamily="18" charset="0"/>
              </a:rPr>
              <a:t>Talpid3</a:t>
            </a:r>
            <a:r>
              <a:rPr lang="en-GB" sz="2600" dirty="0">
                <a:solidFill>
                  <a:srgbClr val="000000"/>
                </a:solidFill>
                <a:latin typeface="Times New Roman" pitchFamily="18" charset="0"/>
                <a:cs typeface="Times New Roman" pitchFamily="18" charset="0"/>
              </a:rPr>
              <a:t> is a lethal chicken mutation in an </a:t>
            </a:r>
            <a:r>
              <a:rPr lang="en-GB" sz="2600" dirty="0" err="1">
                <a:solidFill>
                  <a:srgbClr val="000000"/>
                </a:solidFill>
                <a:latin typeface="Times New Roman" pitchFamily="18" charset="0"/>
                <a:cs typeface="Times New Roman" pitchFamily="18" charset="0"/>
              </a:rPr>
              <a:t>autosomal</a:t>
            </a:r>
            <a:r>
              <a:rPr lang="en-GB" sz="2600" dirty="0">
                <a:solidFill>
                  <a:srgbClr val="000000"/>
                </a:solidFill>
                <a:latin typeface="Times New Roman" pitchFamily="18" charset="0"/>
                <a:cs typeface="Times New Roman" pitchFamily="18" charset="0"/>
              </a:rPr>
              <a:t> gene (the </a:t>
            </a:r>
            <a:r>
              <a:rPr lang="en-GB" sz="2600" i="1" dirty="0">
                <a:solidFill>
                  <a:srgbClr val="000000"/>
                </a:solidFill>
                <a:latin typeface="Times New Roman" pitchFamily="18" charset="0"/>
                <a:cs typeface="Times New Roman" pitchFamily="18" charset="0"/>
              </a:rPr>
              <a:t>talpid3</a:t>
            </a:r>
            <a:r>
              <a:rPr lang="en-GB" sz="2600" dirty="0">
                <a:solidFill>
                  <a:srgbClr val="000000"/>
                </a:solidFill>
                <a:latin typeface="Times New Roman" pitchFamily="18" charset="0"/>
                <a:cs typeface="Times New Roman" pitchFamily="18" charset="0"/>
              </a:rPr>
              <a:t> gene) leading to a </a:t>
            </a:r>
            <a:r>
              <a:rPr lang="en-GB" sz="2600" dirty="0" smtClean="0">
                <a:solidFill>
                  <a:srgbClr val="000000"/>
                </a:solidFill>
                <a:latin typeface="Times New Roman" pitchFamily="18" charset="0"/>
                <a:cs typeface="Times New Roman" pitchFamily="18" charset="0"/>
              </a:rPr>
              <a:t>recessive phenotype (</a:t>
            </a:r>
            <a:r>
              <a:rPr lang="en-GB" sz="2600" dirty="0">
                <a:solidFill>
                  <a:srgbClr val="000000"/>
                </a:solidFill>
                <a:latin typeface="Times New Roman" pitchFamily="18" charset="0"/>
                <a:cs typeface="Times New Roman" pitchFamily="18" charset="0"/>
              </a:rPr>
              <a:t>the mutation must be present on both chromosomes to give a phenotype) </a:t>
            </a:r>
            <a:r>
              <a:rPr lang="en-GB" sz="2600" dirty="0" smtClean="0">
                <a:solidFill>
                  <a:srgbClr val="000000"/>
                </a:solidFill>
                <a:latin typeface="Times New Roman" pitchFamily="18" charset="0"/>
                <a:cs typeface="Times New Roman" pitchFamily="18" charset="0"/>
              </a:rPr>
              <a:t>of  </a:t>
            </a:r>
            <a:r>
              <a:rPr lang="en-GB" sz="2600" dirty="0" err="1">
                <a:solidFill>
                  <a:srgbClr val="000000"/>
                </a:solidFill>
                <a:latin typeface="Times New Roman" pitchFamily="18" charset="0"/>
                <a:cs typeface="Times New Roman" pitchFamily="18" charset="0"/>
              </a:rPr>
              <a:t>polydactylous</a:t>
            </a:r>
            <a:r>
              <a:rPr lang="en-GB" sz="2600" dirty="0">
                <a:solidFill>
                  <a:srgbClr val="000000"/>
                </a:solidFill>
                <a:latin typeface="Times New Roman" pitchFamily="18" charset="0"/>
                <a:cs typeface="Times New Roman" pitchFamily="18" charset="0"/>
              </a:rPr>
              <a:t> limbs with morphologically similar digits and abnormalities in other parts of the embryo due to a lack of primary cilia and deficient Sonic Hedgehog signalling (</a:t>
            </a:r>
            <a:r>
              <a:rPr lang="en-GB" sz="2600" dirty="0" err="1">
                <a:solidFill>
                  <a:srgbClr val="000000"/>
                </a:solidFill>
                <a:latin typeface="Times New Roman" pitchFamily="18" charset="0"/>
                <a:cs typeface="Times New Roman" pitchFamily="18" charset="0"/>
              </a:rPr>
              <a:t>Shh</a:t>
            </a:r>
            <a:r>
              <a:rPr lang="en-GB" sz="2600" dirty="0">
                <a:solidFill>
                  <a:srgbClr val="000000"/>
                </a:solidFill>
                <a:latin typeface="Times New Roman" pitchFamily="18" charset="0"/>
                <a:cs typeface="Times New Roman" pitchFamily="18" charset="0"/>
              </a:rPr>
              <a:t>).</a:t>
            </a:r>
          </a:p>
          <a:p>
            <a:endParaRPr lang="en-GB" sz="2600" dirty="0">
              <a:solidFill>
                <a:srgbClr val="000000"/>
              </a:solidFill>
              <a:latin typeface="Times New Roman" pitchFamily="18" charset="0"/>
              <a:cs typeface="Times New Roman" pitchFamily="18" charset="0"/>
            </a:endParaRPr>
          </a:p>
          <a:p>
            <a:pPr>
              <a:buFont typeface="Arial" charset="0"/>
              <a:buChar char="•"/>
            </a:pPr>
            <a:r>
              <a:rPr lang="en-GB" sz="2600" dirty="0">
                <a:solidFill>
                  <a:srgbClr val="000000"/>
                </a:solidFill>
                <a:latin typeface="Times New Roman" pitchFamily="18" charset="0"/>
                <a:cs typeface="Times New Roman" pitchFamily="18" charset="0"/>
              </a:rPr>
              <a:t> A </a:t>
            </a:r>
            <a:r>
              <a:rPr lang="en-GB" sz="2600" i="1" dirty="0">
                <a:solidFill>
                  <a:srgbClr val="000000"/>
                </a:solidFill>
                <a:latin typeface="Times New Roman" pitchFamily="18" charset="0"/>
                <a:cs typeface="Times New Roman" pitchFamily="18" charset="0"/>
              </a:rPr>
              <a:t>talpid3</a:t>
            </a:r>
            <a:r>
              <a:rPr lang="en-GB" sz="2600" dirty="0">
                <a:solidFill>
                  <a:srgbClr val="000000"/>
                </a:solidFill>
                <a:latin typeface="Times New Roman" pitchFamily="18" charset="0"/>
                <a:cs typeface="Times New Roman" pitchFamily="18" charset="0"/>
              </a:rPr>
              <a:t> gene homologue (</a:t>
            </a:r>
            <a:r>
              <a:rPr lang="en-GB" sz="2600" i="1" dirty="0">
                <a:solidFill>
                  <a:srgbClr val="000000"/>
                </a:solidFill>
                <a:latin typeface="Times New Roman" pitchFamily="18" charset="0"/>
                <a:cs typeface="Times New Roman" pitchFamily="18" charset="0"/>
              </a:rPr>
              <a:t>7BH2</a:t>
            </a:r>
            <a:r>
              <a:rPr lang="en-GB" sz="2600" dirty="0">
                <a:solidFill>
                  <a:srgbClr val="000000"/>
                </a:solidFill>
                <a:latin typeface="Times New Roman" pitchFamily="18" charset="0"/>
                <a:cs typeface="Times New Roman" pitchFamily="18" charset="0"/>
              </a:rPr>
              <a:t>) has been identified in the </a:t>
            </a:r>
            <a:r>
              <a:rPr lang="en-GB" sz="2600" i="1" dirty="0" err="1">
                <a:solidFill>
                  <a:srgbClr val="000000"/>
                </a:solidFill>
                <a:latin typeface="Times New Roman" pitchFamily="18" charset="0"/>
                <a:cs typeface="Times New Roman" pitchFamily="18" charset="0"/>
              </a:rPr>
              <a:t>Xenopus</a:t>
            </a:r>
            <a:r>
              <a:rPr lang="en-GB" sz="2600" dirty="0">
                <a:solidFill>
                  <a:srgbClr val="000000"/>
                </a:solidFill>
                <a:latin typeface="Times New Roman" pitchFamily="18" charset="0"/>
                <a:cs typeface="Times New Roman" pitchFamily="18" charset="0"/>
              </a:rPr>
              <a:t> frog, altered levels of gene expression leads to irregularities in </a:t>
            </a:r>
            <a:r>
              <a:rPr lang="en-GB" sz="2600" dirty="0" err="1">
                <a:solidFill>
                  <a:srgbClr val="000000"/>
                </a:solidFill>
                <a:latin typeface="Times New Roman" pitchFamily="18" charset="0"/>
                <a:cs typeface="Times New Roman" pitchFamily="18" charset="0"/>
              </a:rPr>
              <a:t>pronephros</a:t>
            </a:r>
            <a:r>
              <a:rPr lang="en-GB" sz="2600" dirty="0">
                <a:solidFill>
                  <a:srgbClr val="000000"/>
                </a:solidFill>
                <a:latin typeface="Times New Roman" pitchFamily="18" charset="0"/>
                <a:cs typeface="Times New Roman" pitchFamily="18" charset="0"/>
              </a:rPr>
              <a:t> development, presumably by </a:t>
            </a:r>
            <a:r>
              <a:rPr lang="en-GB" sz="2600" dirty="0" smtClean="0">
                <a:solidFill>
                  <a:srgbClr val="000000"/>
                </a:solidFill>
                <a:latin typeface="Times New Roman" pitchFamily="18" charset="0"/>
                <a:cs typeface="Times New Roman" pitchFamily="18" charset="0"/>
              </a:rPr>
              <a:t>affecting </a:t>
            </a:r>
            <a:r>
              <a:rPr lang="en-GB" sz="2600" dirty="0" err="1">
                <a:solidFill>
                  <a:srgbClr val="000000"/>
                </a:solidFill>
                <a:latin typeface="Times New Roman" pitchFamily="18" charset="0"/>
                <a:cs typeface="Times New Roman" pitchFamily="18" charset="0"/>
              </a:rPr>
              <a:t>ciliogenesis</a:t>
            </a:r>
            <a:r>
              <a:rPr lang="en-GB" sz="2600" dirty="0">
                <a:solidFill>
                  <a:srgbClr val="000000"/>
                </a:solidFill>
                <a:latin typeface="Times New Roman" pitchFamily="18" charset="0"/>
                <a:cs typeface="Times New Roman" pitchFamily="18" charset="0"/>
              </a:rPr>
              <a:t> in this organ. The aim of this study is to determine the relationship between </a:t>
            </a:r>
            <a:r>
              <a:rPr lang="en-GB" sz="2600" i="1" dirty="0">
                <a:solidFill>
                  <a:srgbClr val="000000"/>
                </a:solidFill>
                <a:latin typeface="Times New Roman" pitchFamily="18" charset="0"/>
                <a:cs typeface="Times New Roman" pitchFamily="18" charset="0"/>
              </a:rPr>
              <a:t>7BH2</a:t>
            </a:r>
            <a:r>
              <a:rPr lang="en-GB" sz="2600" dirty="0">
                <a:solidFill>
                  <a:srgbClr val="000000"/>
                </a:solidFill>
                <a:latin typeface="Times New Roman" pitchFamily="18" charset="0"/>
                <a:cs typeface="Times New Roman" pitchFamily="18" charset="0"/>
              </a:rPr>
              <a:t> and the </a:t>
            </a:r>
            <a:r>
              <a:rPr lang="en-GB" sz="2600" dirty="0" err="1">
                <a:solidFill>
                  <a:srgbClr val="000000"/>
                </a:solidFill>
                <a:latin typeface="Times New Roman" pitchFamily="18" charset="0"/>
                <a:cs typeface="Times New Roman" pitchFamily="18" charset="0"/>
              </a:rPr>
              <a:t>Shh</a:t>
            </a:r>
            <a:r>
              <a:rPr lang="en-GB" sz="2600" dirty="0">
                <a:solidFill>
                  <a:srgbClr val="000000"/>
                </a:solidFill>
                <a:latin typeface="Times New Roman" pitchFamily="18" charset="0"/>
                <a:cs typeface="Times New Roman" pitchFamily="18" charset="0"/>
              </a:rPr>
              <a:t> pathway. </a:t>
            </a:r>
          </a:p>
          <a:p>
            <a:pPr>
              <a:lnSpc>
                <a:spcPct val="150000"/>
              </a:lnSpc>
            </a:pPr>
            <a:r>
              <a:rPr lang="en-GB" sz="2600" baseline="30000" dirty="0">
                <a:solidFill>
                  <a:srgbClr val="000000"/>
                </a:solidFill>
                <a:latin typeface="Times New Roman" pitchFamily="18" charset="0"/>
                <a:cs typeface="Times New Roman" pitchFamily="18" charset="0"/>
              </a:rPr>
              <a:t>	</a:t>
            </a:r>
          </a:p>
          <a:p>
            <a:pPr>
              <a:lnSpc>
                <a:spcPct val="150000"/>
              </a:lnSpc>
            </a:pPr>
            <a:r>
              <a:rPr lang="en-GB" sz="2600" baseline="30000" dirty="0">
                <a:solidFill>
                  <a:srgbClr val="000000"/>
                </a:solidFill>
                <a:latin typeface="Times New Roman" pitchFamily="18" charset="0"/>
                <a:cs typeface="Times New Roman" pitchFamily="18" charset="0"/>
              </a:rPr>
              <a:t>	</a:t>
            </a:r>
            <a:endParaRPr lang="en-GB" sz="2600" dirty="0">
              <a:solidFill>
                <a:srgbClr val="000000"/>
              </a:solidFill>
              <a:latin typeface="Times New Roman" pitchFamily="18" charset="0"/>
              <a:cs typeface="Times New Roman" pitchFamily="18" charset="0"/>
            </a:endParaRPr>
          </a:p>
        </p:txBody>
      </p:sp>
      <p:sp>
        <p:nvSpPr>
          <p:cNvPr id="17" name="Rectangle 16"/>
          <p:cNvSpPr/>
          <p:nvPr/>
        </p:nvSpPr>
        <p:spPr>
          <a:xfrm>
            <a:off x="928688" y="23059993"/>
            <a:ext cx="14716125" cy="8001000"/>
          </a:xfrm>
          <a:prstGeom prst="rect">
            <a:avLst/>
          </a:prstGeom>
          <a:solidFill>
            <a:schemeClr val="bg1"/>
          </a:solidFill>
          <a:ln w="571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en-GB" sz="3200" b="1" dirty="0">
              <a:solidFill>
                <a:schemeClr val="tx1"/>
              </a:solidFill>
              <a:latin typeface="Times New Roman" pitchFamily="18" charset="0"/>
              <a:cs typeface="Times New Roman" pitchFamily="18" charset="0"/>
            </a:endParaRPr>
          </a:p>
          <a:p>
            <a:r>
              <a:rPr lang="en-GB" sz="3200" b="1" dirty="0">
                <a:solidFill>
                  <a:schemeClr val="tx1"/>
                </a:solidFill>
                <a:latin typeface="Times New Roman" pitchFamily="18" charset="0"/>
                <a:cs typeface="Times New Roman" pitchFamily="18" charset="0"/>
              </a:rPr>
              <a:t>2.2. Development of the Kidney in the Frog</a:t>
            </a:r>
          </a:p>
          <a:p>
            <a:endParaRPr lang="en-GB" sz="2800" b="1" dirty="0">
              <a:solidFill>
                <a:schemeClr val="tx1"/>
              </a:solidFill>
              <a:latin typeface="Times New Roman" pitchFamily="18" charset="0"/>
              <a:cs typeface="Times New Roman" pitchFamily="18" charset="0"/>
            </a:endParaRPr>
          </a:p>
          <a:p>
            <a:pPr>
              <a:buFont typeface="Arial" charset="0"/>
              <a:buChar char="•"/>
            </a:pPr>
            <a:r>
              <a:rPr lang="en-GB" sz="2600" dirty="0">
                <a:solidFill>
                  <a:schemeClr val="tx1"/>
                </a:solidFill>
                <a:latin typeface="Times New Roman" pitchFamily="18" charset="0"/>
                <a:cs typeface="Times New Roman" pitchFamily="18" charset="0"/>
              </a:rPr>
              <a:t>After fertilisation, the eggs undergo a series of cleavage steps</a:t>
            </a:r>
          </a:p>
          <a:p>
            <a:r>
              <a:rPr lang="en-GB" sz="2600" dirty="0">
                <a:solidFill>
                  <a:schemeClr val="tx1"/>
                </a:solidFill>
                <a:latin typeface="Times New Roman" pitchFamily="18" charset="0"/>
                <a:cs typeface="Times New Roman" pitchFamily="18" charset="0"/>
              </a:rPr>
              <a:t> to form a blastula (ball of cells).</a:t>
            </a:r>
          </a:p>
          <a:p>
            <a:endParaRPr lang="en-GB" sz="2600" dirty="0">
              <a:solidFill>
                <a:schemeClr val="tx1"/>
              </a:solidFill>
              <a:latin typeface="Times New Roman" pitchFamily="18" charset="0"/>
              <a:cs typeface="Times New Roman" pitchFamily="18" charset="0"/>
            </a:endParaRPr>
          </a:p>
          <a:p>
            <a:pPr>
              <a:buFont typeface="Arial" charset="0"/>
              <a:buChar char="•"/>
            </a:pPr>
            <a:r>
              <a:rPr lang="en-GB" sz="2600" dirty="0">
                <a:solidFill>
                  <a:schemeClr val="tx1"/>
                </a:solidFill>
                <a:latin typeface="Times New Roman" pitchFamily="18" charset="0"/>
                <a:cs typeface="Times New Roman" pitchFamily="18" charset="0"/>
              </a:rPr>
              <a:t>The Blastula has the organisation to form the tissues and the organs of the complete                                tadpole.</a:t>
            </a:r>
          </a:p>
          <a:p>
            <a:endParaRPr lang="en-GB" sz="2600" dirty="0">
              <a:solidFill>
                <a:schemeClr val="tx1"/>
              </a:solidFill>
              <a:latin typeface="Times New Roman" pitchFamily="18" charset="0"/>
              <a:cs typeface="Times New Roman" pitchFamily="18" charset="0"/>
            </a:endParaRPr>
          </a:p>
          <a:p>
            <a:pPr>
              <a:buFont typeface="Arial" charset="0"/>
              <a:buChar char="•"/>
            </a:pPr>
            <a:r>
              <a:rPr lang="en-GB" sz="2600" dirty="0">
                <a:solidFill>
                  <a:schemeClr val="tx1"/>
                </a:solidFill>
                <a:latin typeface="Times New Roman" pitchFamily="18" charset="0"/>
                <a:cs typeface="Times New Roman" pitchFamily="18" charset="0"/>
              </a:rPr>
              <a:t>Fate map: diagram of the blastula showing the specification of </a:t>
            </a:r>
            <a:r>
              <a:rPr lang="en-GB" sz="2600" dirty="0" smtClean="0">
                <a:solidFill>
                  <a:schemeClr val="tx1"/>
                </a:solidFill>
                <a:latin typeface="Times New Roman" pitchFamily="18" charset="0"/>
                <a:cs typeface="Times New Roman" pitchFamily="18" charset="0"/>
              </a:rPr>
              <a:t>the various cells</a:t>
            </a:r>
            <a:r>
              <a:rPr lang="en-GB" sz="2600" dirty="0">
                <a:solidFill>
                  <a:schemeClr val="tx1"/>
                </a:solidFill>
                <a:latin typeface="Times New Roman" pitchFamily="18" charset="0"/>
                <a:cs typeface="Times New Roman" pitchFamily="18" charset="0"/>
              </a:rPr>
              <a:t>. </a:t>
            </a:r>
          </a:p>
          <a:p>
            <a:r>
              <a:rPr lang="en-GB" sz="2600" dirty="0">
                <a:solidFill>
                  <a:schemeClr val="tx1"/>
                </a:solidFill>
                <a:latin typeface="Times New Roman" pitchFamily="18" charset="0"/>
                <a:cs typeface="Times New Roman" pitchFamily="18" charset="0"/>
              </a:rPr>
              <a:t>Microinjection in specific areas of the blastula can target particular organs.</a:t>
            </a:r>
          </a:p>
          <a:p>
            <a:endParaRPr lang="en-GB" sz="2600" dirty="0">
              <a:solidFill>
                <a:schemeClr val="tx1"/>
              </a:solidFill>
              <a:latin typeface="Times New Roman" pitchFamily="18" charset="0"/>
              <a:cs typeface="Times New Roman" pitchFamily="18" charset="0"/>
            </a:endParaRPr>
          </a:p>
          <a:p>
            <a:pPr>
              <a:buFont typeface="Arial" charset="0"/>
              <a:buChar char="•"/>
            </a:pPr>
            <a:r>
              <a:rPr lang="en-GB" sz="2600" dirty="0">
                <a:solidFill>
                  <a:schemeClr val="tx1"/>
                </a:solidFill>
                <a:latin typeface="Times New Roman" pitchFamily="18" charset="0"/>
                <a:cs typeface="Times New Roman" pitchFamily="18" charset="0"/>
              </a:rPr>
              <a:t>The </a:t>
            </a:r>
            <a:r>
              <a:rPr lang="en-GB" sz="2600" dirty="0" err="1">
                <a:solidFill>
                  <a:schemeClr val="tx1"/>
                </a:solidFill>
                <a:latin typeface="Times New Roman" pitchFamily="18" charset="0"/>
                <a:cs typeface="Times New Roman" pitchFamily="18" charset="0"/>
              </a:rPr>
              <a:t>pronephros</a:t>
            </a:r>
            <a:r>
              <a:rPr lang="en-GB" sz="2600" dirty="0">
                <a:solidFill>
                  <a:schemeClr val="tx1"/>
                </a:solidFill>
                <a:latin typeface="Times New Roman" pitchFamily="18" charset="0"/>
                <a:cs typeface="Times New Roman" pitchFamily="18" charset="0"/>
              </a:rPr>
              <a:t> is the kidney in the frog: only one </a:t>
            </a:r>
            <a:r>
              <a:rPr lang="en-GB" sz="2600" dirty="0" err="1">
                <a:solidFill>
                  <a:schemeClr val="tx1"/>
                </a:solidFill>
                <a:latin typeface="Times New Roman" pitchFamily="18" charset="0"/>
                <a:cs typeface="Times New Roman" pitchFamily="18" charset="0"/>
              </a:rPr>
              <a:t>nephron</a:t>
            </a:r>
            <a:r>
              <a:rPr lang="en-GB" sz="2600" dirty="0">
                <a:solidFill>
                  <a:schemeClr val="tx1"/>
                </a:solidFill>
                <a:latin typeface="Times New Roman" pitchFamily="18" charset="0"/>
                <a:cs typeface="Times New Roman" pitchFamily="18" charset="0"/>
              </a:rPr>
              <a:t>, </a:t>
            </a:r>
          </a:p>
          <a:p>
            <a:r>
              <a:rPr lang="en-GB" sz="2600" dirty="0">
                <a:solidFill>
                  <a:schemeClr val="tx1"/>
                </a:solidFill>
                <a:latin typeface="Times New Roman" pitchFamily="18" charset="0"/>
                <a:cs typeface="Times New Roman" pitchFamily="18" charset="0"/>
              </a:rPr>
              <a:t>so simpler model of the human kidney</a:t>
            </a:r>
          </a:p>
          <a:p>
            <a:endParaRPr lang="en-GB" sz="2600" dirty="0">
              <a:solidFill>
                <a:schemeClr val="tx1"/>
              </a:solidFill>
              <a:latin typeface="Times New Roman" pitchFamily="18" charset="0"/>
              <a:cs typeface="Times New Roman" pitchFamily="18" charset="0"/>
            </a:endParaRPr>
          </a:p>
          <a:p>
            <a:pPr>
              <a:buFont typeface="Arial" charset="0"/>
              <a:buChar char="•"/>
            </a:pPr>
            <a:r>
              <a:rPr lang="en-GB" sz="2600" dirty="0">
                <a:solidFill>
                  <a:schemeClr val="tx1"/>
                </a:solidFill>
                <a:latin typeface="Times New Roman" pitchFamily="18" charset="0"/>
                <a:cs typeface="Times New Roman" pitchFamily="18" charset="0"/>
              </a:rPr>
              <a:t>Different markers target the various areas of the </a:t>
            </a:r>
            <a:r>
              <a:rPr lang="en-GB" sz="2600" dirty="0" err="1">
                <a:solidFill>
                  <a:schemeClr val="tx1"/>
                </a:solidFill>
                <a:latin typeface="Times New Roman" pitchFamily="18" charset="0"/>
                <a:cs typeface="Times New Roman" pitchFamily="18" charset="0"/>
              </a:rPr>
              <a:t>pronephros</a:t>
            </a:r>
            <a:r>
              <a:rPr lang="en-GB" sz="2600" dirty="0">
                <a:solidFill>
                  <a:schemeClr val="tx1"/>
                </a:solidFill>
                <a:latin typeface="Times New Roman" pitchFamily="18" charset="0"/>
                <a:cs typeface="Times New Roman" pitchFamily="18" charset="0"/>
              </a:rPr>
              <a:t>.</a:t>
            </a:r>
          </a:p>
          <a:p>
            <a:r>
              <a:rPr lang="en-GB" sz="2600" dirty="0">
                <a:solidFill>
                  <a:schemeClr val="tx1"/>
                </a:solidFill>
                <a:latin typeface="Times New Roman" pitchFamily="18" charset="0"/>
                <a:cs typeface="Times New Roman" pitchFamily="18" charset="0"/>
              </a:rPr>
              <a:t>These include : 1) Lim1 targets the early kidney</a:t>
            </a:r>
          </a:p>
          <a:p>
            <a:r>
              <a:rPr lang="en-GB" sz="2600" dirty="0">
                <a:solidFill>
                  <a:schemeClr val="tx1"/>
                </a:solidFill>
                <a:latin typeface="Times New Roman" pitchFamily="18" charset="0"/>
                <a:cs typeface="Times New Roman" pitchFamily="18" charset="0"/>
              </a:rPr>
              <a:t>                          2) WT1  targets the </a:t>
            </a:r>
            <a:r>
              <a:rPr lang="en-GB" sz="2600" dirty="0" err="1">
                <a:solidFill>
                  <a:schemeClr val="tx1"/>
                </a:solidFill>
                <a:latin typeface="Times New Roman" pitchFamily="18" charset="0"/>
                <a:cs typeface="Times New Roman" pitchFamily="18" charset="0"/>
              </a:rPr>
              <a:t>glomus</a:t>
            </a:r>
            <a:endParaRPr lang="en-GB" sz="2600" dirty="0">
              <a:solidFill>
                <a:schemeClr val="tx1"/>
              </a:solidFill>
              <a:latin typeface="Times New Roman" pitchFamily="18" charset="0"/>
              <a:cs typeface="Times New Roman" pitchFamily="18" charset="0"/>
            </a:endParaRPr>
          </a:p>
          <a:p>
            <a:r>
              <a:rPr lang="en-GB" sz="2600" dirty="0">
                <a:solidFill>
                  <a:schemeClr val="tx1"/>
                </a:solidFill>
                <a:latin typeface="Times New Roman" pitchFamily="18" charset="0"/>
                <a:cs typeface="Times New Roman" pitchFamily="18" charset="0"/>
              </a:rPr>
              <a:t>                          3) Odf-3 targets ciliated cells in the </a:t>
            </a:r>
            <a:r>
              <a:rPr lang="en-GB" sz="2600" dirty="0" err="1">
                <a:solidFill>
                  <a:schemeClr val="tx1"/>
                </a:solidFill>
                <a:latin typeface="Times New Roman" pitchFamily="18" charset="0"/>
                <a:cs typeface="Times New Roman" pitchFamily="18" charset="0"/>
              </a:rPr>
              <a:t>nephrostomes</a:t>
            </a:r>
            <a:endParaRPr lang="en-GB" sz="2600" dirty="0">
              <a:solidFill>
                <a:schemeClr val="tx1"/>
              </a:solidFill>
              <a:latin typeface="Times New Roman" pitchFamily="18" charset="0"/>
              <a:cs typeface="Times New Roman" pitchFamily="18" charset="0"/>
            </a:endParaRPr>
          </a:p>
          <a:p>
            <a:r>
              <a:rPr lang="en-GB" sz="2600" dirty="0">
                <a:solidFill>
                  <a:schemeClr val="tx1"/>
                </a:solidFill>
                <a:latin typeface="Times New Roman" pitchFamily="18" charset="0"/>
                <a:cs typeface="Times New Roman" pitchFamily="18" charset="0"/>
              </a:rPr>
              <a:t>                          4) Na/K- </a:t>
            </a:r>
            <a:r>
              <a:rPr lang="en-GB" sz="2600" dirty="0" err="1">
                <a:solidFill>
                  <a:schemeClr val="tx1"/>
                </a:solidFill>
                <a:latin typeface="Times New Roman" pitchFamily="18" charset="0"/>
                <a:cs typeface="Times New Roman" pitchFamily="18" charset="0"/>
              </a:rPr>
              <a:t>ATPase</a:t>
            </a:r>
            <a:r>
              <a:rPr lang="en-GB" sz="2600" dirty="0">
                <a:solidFill>
                  <a:schemeClr val="tx1"/>
                </a:solidFill>
                <a:latin typeface="Times New Roman" pitchFamily="18" charset="0"/>
                <a:cs typeface="Times New Roman" pitchFamily="18" charset="0"/>
              </a:rPr>
              <a:t> targets the tubules.</a:t>
            </a:r>
          </a:p>
          <a:p>
            <a:pPr algn="ctr"/>
            <a:endParaRPr lang="en-GB" sz="2600" dirty="0">
              <a:solidFill>
                <a:schemeClr val="tx1"/>
              </a:solidFill>
              <a:latin typeface="Times New Roman" pitchFamily="18" charset="0"/>
              <a:cs typeface="Times New Roman" pitchFamily="18" charset="0"/>
            </a:endParaRPr>
          </a:p>
        </p:txBody>
      </p:sp>
      <p:pic>
        <p:nvPicPr>
          <p:cNvPr id="15369" name="Picture 1027" descr="kidcomp"/>
          <p:cNvPicPr>
            <a:picLocks noChangeAspect="1" noChangeArrowheads="1"/>
          </p:cNvPicPr>
          <p:nvPr/>
        </p:nvPicPr>
        <p:blipFill>
          <a:blip r:embed="rId3">
            <a:lum bright="6000"/>
          </a:blip>
          <a:srcRect l="4691" t="15402" r="9427" b="14258"/>
          <a:stretch>
            <a:fillRect/>
          </a:stretch>
        </p:blipFill>
        <p:spPr bwMode="auto">
          <a:xfrm>
            <a:off x="10072646" y="27989250"/>
            <a:ext cx="5357812" cy="2767012"/>
          </a:xfrm>
          <a:prstGeom prst="rect">
            <a:avLst/>
          </a:prstGeom>
          <a:noFill/>
          <a:ln w="9525">
            <a:solidFill>
              <a:schemeClr val="tx1"/>
            </a:solidFill>
            <a:miter lim="800000"/>
            <a:headEnd/>
            <a:tailEnd/>
          </a:ln>
        </p:spPr>
      </p:pic>
      <p:pic>
        <p:nvPicPr>
          <p:cNvPr id="15370" name="Picture 1027" descr="auto0"/>
          <p:cNvPicPr>
            <a:picLocks noChangeAspect="1" noChangeArrowheads="1"/>
          </p:cNvPicPr>
          <p:nvPr/>
        </p:nvPicPr>
        <p:blipFill>
          <a:blip r:embed="rId4"/>
          <a:srcRect l="2187" t="3511" r="1572" b="8705"/>
          <a:stretch>
            <a:fillRect/>
          </a:stretch>
        </p:blipFill>
        <p:spPr bwMode="auto">
          <a:xfrm>
            <a:off x="9715501" y="23417181"/>
            <a:ext cx="4714875" cy="1339850"/>
          </a:xfrm>
          <a:prstGeom prst="rect">
            <a:avLst/>
          </a:prstGeom>
          <a:noFill/>
          <a:ln w="9525">
            <a:solidFill>
              <a:schemeClr val="tx1"/>
            </a:solidFill>
            <a:miter lim="800000"/>
            <a:headEnd/>
            <a:tailEnd/>
          </a:ln>
        </p:spPr>
      </p:pic>
      <p:sp>
        <p:nvSpPr>
          <p:cNvPr id="20" name="Rectangle 19"/>
          <p:cNvSpPr/>
          <p:nvPr/>
        </p:nvSpPr>
        <p:spPr>
          <a:xfrm>
            <a:off x="928582" y="16702046"/>
            <a:ext cx="30218274" cy="1142999"/>
          </a:xfrm>
          <a:prstGeom prst="rect">
            <a:avLst/>
          </a:prstGeom>
          <a:solidFill>
            <a:schemeClr val="bg1"/>
          </a:solidFill>
          <a:ln w="571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4800" b="1" dirty="0">
                <a:solidFill>
                  <a:schemeClr val="accent1">
                    <a:lumMod val="50000"/>
                  </a:schemeClr>
                </a:solidFill>
                <a:latin typeface="Times New Roman" pitchFamily="18" charset="0"/>
                <a:cs typeface="Times New Roman" pitchFamily="18" charset="0"/>
              </a:rPr>
              <a:t>2. Case Study: The role of </a:t>
            </a:r>
            <a:r>
              <a:rPr lang="en-GB" sz="4800" b="1" i="1" dirty="0">
                <a:solidFill>
                  <a:schemeClr val="accent1">
                    <a:lumMod val="50000"/>
                  </a:schemeClr>
                </a:solidFill>
                <a:latin typeface="Times New Roman" pitchFamily="18" charset="0"/>
                <a:cs typeface="Times New Roman" pitchFamily="18" charset="0"/>
              </a:rPr>
              <a:t>Talpid3</a:t>
            </a:r>
            <a:r>
              <a:rPr lang="en-GB" sz="4800" b="1" dirty="0">
                <a:solidFill>
                  <a:schemeClr val="accent1">
                    <a:lumMod val="50000"/>
                  </a:schemeClr>
                </a:solidFill>
                <a:latin typeface="Times New Roman" pitchFamily="18" charset="0"/>
                <a:cs typeface="Times New Roman" pitchFamily="18" charset="0"/>
              </a:rPr>
              <a:t> in the </a:t>
            </a:r>
            <a:r>
              <a:rPr lang="en-GB" sz="4800" b="1" i="1" dirty="0" err="1">
                <a:solidFill>
                  <a:schemeClr val="accent1">
                    <a:lumMod val="50000"/>
                  </a:schemeClr>
                </a:solidFill>
                <a:latin typeface="Times New Roman" pitchFamily="18" charset="0"/>
                <a:cs typeface="Times New Roman" pitchFamily="18" charset="0"/>
              </a:rPr>
              <a:t>Xenopus</a:t>
            </a:r>
            <a:r>
              <a:rPr lang="en-GB" sz="4800" b="1" i="1" dirty="0">
                <a:solidFill>
                  <a:schemeClr val="accent1">
                    <a:lumMod val="50000"/>
                  </a:schemeClr>
                </a:solidFill>
                <a:latin typeface="Times New Roman" pitchFamily="18" charset="0"/>
                <a:cs typeface="Times New Roman" pitchFamily="18" charset="0"/>
              </a:rPr>
              <a:t> </a:t>
            </a:r>
            <a:r>
              <a:rPr lang="en-GB" sz="4800" b="1" dirty="0">
                <a:solidFill>
                  <a:schemeClr val="accent1">
                    <a:lumMod val="50000"/>
                  </a:schemeClr>
                </a:solidFill>
                <a:latin typeface="Times New Roman" pitchFamily="18" charset="0"/>
                <a:cs typeface="Times New Roman" pitchFamily="18" charset="0"/>
              </a:rPr>
              <a:t>kidney development</a:t>
            </a:r>
            <a:endParaRPr lang="en-GB" sz="4800" b="1" i="1" dirty="0">
              <a:solidFill>
                <a:schemeClr val="accent1">
                  <a:lumMod val="50000"/>
                </a:schemeClr>
              </a:solidFill>
              <a:latin typeface="Times New Roman" pitchFamily="18" charset="0"/>
              <a:cs typeface="Times New Roman" pitchFamily="18" charset="0"/>
            </a:endParaRPr>
          </a:p>
        </p:txBody>
      </p:sp>
      <p:sp>
        <p:nvSpPr>
          <p:cNvPr id="21" name="Rectangle 20"/>
          <p:cNvSpPr/>
          <p:nvPr/>
        </p:nvSpPr>
        <p:spPr>
          <a:xfrm>
            <a:off x="16144876" y="18059368"/>
            <a:ext cx="14930437" cy="7929563"/>
          </a:xfrm>
          <a:prstGeom prst="rect">
            <a:avLst/>
          </a:prstGeom>
          <a:solidFill>
            <a:schemeClr val="bg1"/>
          </a:solidFill>
          <a:ln w="571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GB" sz="3200" b="1" dirty="0">
                <a:solidFill>
                  <a:schemeClr val="tx1"/>
                </a:solidFill>
                <a:latin typeface="Times New Roman" pitchFamily="18" charset="0"/>
                <a:cs typeface="Times New Roman" pitchFamily="18" charset="0"/>
              </a:rPr>
              <a:t>2.5. </a:t>
            </a:r>
            <a:r>
              <a:rPr lang="en-GB" sz="3200" b="1" i="1" dirty="0">
                <a:solidFill>
                  <a:schemeClr val="tx1"/>
                </a:solidFill>
                <a:latin typeface="Times New Roman" pitchFamily="18" charset="0"/>
                <a:cs typeface="Times New Roman" pitchFamily="18" charset="0"/>
              </a:rPr>
              <a:t>Talpid3</a:t>
            </a:r>
            <a:r>
              <a:rPr lang="en-GB" sz="3200" b="1" dirty="0">
                <a:solidFill>
                  <a:schemeClr val="tx1"/>
                </a:solidFill>
                <a:latin typeface="Times New Roman" pitchFamily="18" charset="0"/>
                <a:cs typeface="Times New Roman" pitchFamily="18" charset="0"/>
              </a:rPr>
              <a:t> expression is located in ciliated cells of the </a:t>
            </a:r>
            <a:r>
              <a:rPr lang="en-GB" sz="3200" b="1" dirty="0" err="1">
                <a:solidFill>
                  <a:schemeClr val="tx1"/>
                </a:solidFill>
                <a:latin typeface="Times New Roman" pitchFamily="18" charset="0"/>
                <a:cs typeface="Times New Roman" pitchFamily="18" charset="0"/>
              </a:rPr>
              <a:t>nephrostomes</a:t>
            </a:r>
            <a:r>
              <a:rPr lang="en-GB" sz="3200" b="1" dirty="0">
                <a:solidFill>
                  <a:schemeClr val="tx1"/>
                </a:solidFill>
                <a:latin typeface="Times New Roman" pitchFamily="18" charset="0"/>
                <a:cs typeface="Times New Roman" pitchFamily="18" charset="0"/>
              </a:rPr>
              <a:t> in the </a:t>
            </a:r>
            <a:r>
              <a:rPr lang="en-GB" sz="3200" b="1" i="1" dirty="0" err="1">
                <a:solidFill>
                  <a:schemeClr val="tx1"/>
                </a:solidFill>
                <a:latin typeface="Times New Roman" pitchFamily="18" charset="0"/>
                <a:cs typeface="Times New Roman" pitchFamily="18" charset="0"/>
              </a:rPr>
              <a:t>Xenopus</a:t>
            </a:r>
            <a:r>
              <a:rPr lang="en-GB" sz="3200" b="1" dirty="0">
                <a:solidFill>
                  <a:schemeClr val="tx1"/>
                </a:solidFill>
                <a:latin typeface="Times New Roman" pitchFamily="18" charset="0"/>
                <a:cs typeface="Times New Roman" pitchFamily="18" charset="0"/>
              </a:rPr>
              <a:t> </a:t>
            </a:r>
            <a:r>
              <a:rPr lang="en-GB" sz="3200" b="1" dirty="0" err="1">
                <a:solidFill>
                  <a:schemeClr val="tx1"/>
                </a:solidFill>
                <a:latin typeface="Times New Roman" pitchFamily="18" charset="0"/>
                <a:cs typeface="Times New Roman" pitchFamily="18" charset="0"/>
              </a:rPr>
              <a:t>pronephros</a:t>
            </a:r>
            <a:r>
              <a:rPr lang="en-GB" sz="3200" b="1" dirty="0">
                <a:solidFill>
                  <a:schemeClr val="tx1"/>
                </a:solidFill>
                <a:latin typeface="Times New Roman" pitchFamily="18" charset="0"/>
                <a:cs typeface="Times New Roman" pitchFamily="18" charset="0"/>
              </a:rPr>
              <a:t> using whole-mount in situ hybridisation</a:t>
            </a:r>
          </a:p>
          <a:p>
            <a:pPr>
              <a:defRPr/>
            </a:pPr>
            <a:endParaRPr lang="en-GB" sz="3200" b="1" dirty="0">
              <a:solidFill>
                <a:schemeClr val="tx1"/>
              </a:solidFill>
              <a:latin typeface="Times New Roman" pitchFamily="18" charset="0"/>
              <a:cs typeface="Times New Roman" pitchFamily="18" charset="0"/>
            </a:endParaRPr>
          </a:p>
          <a:p>
            <a:pPr>
              <a:defRPr/>
            </a:pPr>
            <a:endParaRPr lang="en-GB" sz="3200" b="1" dirty="0">
              <a:solidFill>
                <a:schemeClr val="tx1"/>
              </a:solidFill>
              <a:latin typeface="Times New Roman" pitchFamily="18" charset="0"/>
              <a:cs typeface="Times New Roman" pitchFamily="18" charset="0"/>
            </a:endParaRPr>
          </a:p>
        </p:txBody>
      </p:sp>
      <p:sp>
        <p:nvSpPr>
          <p:cNvPr id="15373" name="TextBox 27"/>
          <p:cNvSpPr txBox="1">
            <a:spLocks noChangeArrowheads="1"/>
          </p:cNvSpPr>
          <p:nvPr/>
        </p:nvSpPr>
        <p:spPr bwMode="auto">
          <a:xfrm>
            <a:off x="26074688" y="20702556"/>
            <a:ext cx="4929188" cy="2492375"/>
          </a:xfrm>
          <a:prstGeom prst="rect">
            <a:avLst/>
          </a:prstGeom>
          <a:noFill/>
          <a:ln w="9525">
            <a:noFill/>
            <a:miter lim="800000"/>
            <a:headEnd/>
            <a:tailEnd/>
          </a:ln>
        </p:spPr>
        <p:txBody>
          <a:bodyPr>
            <a:spAutoFit/>
          </a:bodyPr>
          <a:lstStyle/>
          <a:p>
            <a:r>
              <a:rPr lang="en-GB" sz="2600"/>
              <a:t>Fig5. In situ hybridisation of whole embryos to localise </a:t>
            </a:r>
            <a:r>
              <a:rPr lang="en-GB" sz="2600" i="1"/>
              <a:t>Talpid3</a:t>
            </a:r>
            <a:r>
              <a:rPr lang="en-GB" sz="2600"/>
              <a:t> gene expression in the </a:t>
            </a:r>
            <a:r>
              <a:rPr lang="en-GB" sz="2600" i="1"/>
              <a:t>Xenopus</a:t>
            </a:r>
            <a:r>
              <a:rPr lang="en-GB" sz="2600"/>
              <a:t> frog using  the full length clones. </a:t>
            </a:r>
          </a:p>
          <a:p>
            <a:r>
              <a:rPr lang="en-GB" sz="2600"/>
              <a:t>A: in </a:t>
            </a:r>
            <a:r>
              <a:rPr lang="en-GB" sz="2600" i="1"/>
              <a:t>Xenopus</a:t>
            </a:r>
            <a:r>
              <a:rPr lang="en-GB" sz="2600"/>
              <a:t> </a:t>
            </a:r>
            <a:r>
              <a:rPr lang="en-GB" sz="2600" i="1"/>
              <a:t>laevis</a:t>
            </a:r>
          </a:p>
          <a:p>
            <a:r>
              <a:rPr lang="en-GB" sz="2600"/>
              <a:t>B: in </a:t>
            </a:r>
            <a:r>
              <a:rPr lang="en-GB" sz="2600" i="1"/>
              <a:t>Xenopus tropicalis</a:t>
            </a:r>
          </a:p>
        </p:txBody>
      </p:sp>
      <p:sp>
        <p:nvSpPr>
          <p:cNvPr id="29" name="Rectangle 28"/>
          <p:cNvSpPr/>
          <p:nvPr/>
        </p:nvSpPr>
        <p:spPr>
          <a:xfrm>
            <a:off x="16144876" y="26274738"/>
            <a:ext cx="14930542" cy="7429552"/>
          </a:xfrm>
          <a:prstGeom prst="rect">
            <a:avLst/>
          </a:prstGeom>
          <a:solidFill>
            <a:schemeClr val="bg1"/>
          </a:solidFill>
          <a:ln w="571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GB" sz="3200" b="1" dirty="0">
                <a:solidFill>
                  <a:schemeClr val="tx1"/>
                </a:solidFill>
                <a:latin typeface="Times New Roman" pitchFamily="18" charset="0"/>
                <a:cs typeface="Times New Roman" pitchFamily="18" charset="0"/>
              </a:rPr>
              <a:t>2.6. </a:t>
            </a:r>
            <a:r>
              <a:rPr lang="en-GB" sz="3200" b="1" dirty="0" err="1">
                <a:solidFill>
                  <a:schemeClr val="tx1"/>
                </a:solidFill>
                <a:latin typeface="Times New Roman" pitchFamily="18" charset="0"/>
                <a:cs typeface="Times New Roman" pitchFamily="18" charset="0"/>
              </a:rPr>
              <a:t>Overexpression</a:t>
            </a:r>
            <a:r>
              <a:rPr lang="en-GB" sz="3200" b="1" dirty="0">
                <a:solidFill>
                  <a:schemeClr val="tx1"/>
                </a:solidFill>
                <a:latin typeface="Times New Roman" pitchFamily="18" charset="0"/>
                <a:cs typeface="Times New Roman" pitchFamily="18" charset="0"/>
              </a:rPr>
              <a:t> of </a:t>
            </a:r>
            <a:r>
              <a:rPr lang="en-GB" sz="3200" b="1" i="1" dirty="0">
                <a:solidFill>
                  <a:schemeClr val="tx1"/>
                </a:solidFill>
                <a:latin typeface="Times New Roman" pitchFamily="18" charset="0"/>
                <a:cs typeface="Times New Roman" pitchFamily="18" charset="0"/>
              </a:rPr>
              <a:t>Talpid3</a:t>
            </a:r>
            <a:r>
              <a:rPr lang="en-GB" sz="3200" b="1" dirty="0">
                <a:solidFill>
                  <a:schemeClr val="tx1"/>
                </a:solidFill>
                <a:latin typeface="Times New Roman" pitchFamily="18" charset="0"/>
                <a:cs typeface="Times New Roman" pitchFamily="18" charset="0"/>
              </a:rPr>
              <a:t> appears to reduce the number of ciliated cells leading to  a loss of </a:t>
            </a:r>
            <a:r>
              <a:rPr lang="en-GB" sz="3200" b="1" dirty="0" err="1">
                <a:solidFill>
                  <a:schemeClr val="tx1"/>
                </a:solidFill>
                <a:latin typeface="Times New Roman" pitchFamily="18" charset="0"/>
                <a:cs typeface="Times New Roman" pitchFamily="18" charset="0"/>
              </a:rPr>
              <a:t>nephrostomes</a:t>
            </a:r>
            <a:r>
              <a:rPr lang="en-GB" sz="3200" b="1" dirty="0">
                <a:solidFill>
                  <a:schemeClr val="tx1"/>
                </a:solidFill>
                <a:latin typeface="Times New Roman" pitchFamily="18" charset="0"/>
                <a:cs typeface="Times New Roman" pitchFamily="18" charset="0"/>
              </a:rPr>
              <a:t>.</a:t>
            </a:r>
          </a:p>
        </p:txBody>
      </p:sp>
      <p:sp>
        <p:nvSpPr>
          <p:cNvPr id="15375" name="TextBox 32"/>
          <p:cNvSpPr txBox="1">
            <a:spLocks noChangeArrowheads="1"/>
          </p:cNvSpPr>
          <p:nvPr/>
        </p:nvSpPr>
        <p:spPr bwMode="auto">
          <a:xfrm>
            <a:off x="16573504" y="27489184"/>
            <a:ext cx="307975" cy="461962"/>
          </a:xfrm>
          <a:prstGeom prst="rect">
            <a:avLst/>
          </a:prstGeom>
          <a:noFill/>
          <a:ln w="9525">
            <a:noFill/>
            <a:miter lim="800000"/>
            <a:headEnd/>
            <a:tailEnd/>
          </a:ln>
        </p:spPr>
        <p:txBody>
          <a:bodyPr>
            <a:spAutoFit/>
          </a:bodyPr>
          <a:lstStyle/>
          <a:p>
            <a:r>
              <a:rPr lang="en-GB" b="1" dirty="0"/>
              <a:t>A</a:t>
            </a:r>
          </a:p>
        </p:txBody>
      </p:sp>
      <p:sp>
        <p:nvSpPr>
          <p:cNvPr id="15376" name="TextBox 34"/>
          <p:cNvSpPr txBox="1">
            <a:spLocks noChangeArrowheads="1"/>
          </p:cNvSpPr>
          <p:nvPr/>
        </p:nvSpPr>
        <p:spPr bwMode="auto">
          <a:xfrm flipH="1">
            <a:off x="25288940" y="26989118"/>
            <a:ext cx="1835150" cy="461963"/>
          </a:xfrm>
          <a:prstGeom prst="rect">
            <a:avLst/>
          </a:prstGeom>
          <a:noFill/>
          <a:ln w="9525">
            <a:noFill/>
            <a:miter lim="800000"/>
            <a:headEnd/>
            <a:tailEnd/>
          </a:ln>
        </p:spPr>
        <p:txBody>
          <a:bodyPr>
            <a:spAutoFit/>
          </a:bodyPr>
          <a:lstStyle/>
          <a:p>
            <a:pPr algn="r"/>
            <a:r>
              <a:rPr lang="en-GB" b="1" dirty="0"/>
              <a:t>B</a:t>
            </a:r>
          </a:p>
        </p:txBody>
      </p:sp>
      <p:sp>
        <p:nvSpPr>
          <p:cNvPr id="15377" name="TextBox 35"/>
          <p:cNvSpPr txBox="1">
            <a:spLocks noChangeArrowheads="1"/>
          </p:cNvSpPr>
          <p:nvPr/>
        </p:nvSpPr>
        <p:spPr bwMode="auto">
          <a:xfrm>
            <a:off x="16430628" y="31418274"/>
            <a:ext cx="7143750" cy="2092325"/>
          </a:xfrm>
          <a:prstGeom prst="rect">
            <a:avLst/>
          </a:prstGeom>
          <a:noFill/>
          <a:ln w="9525">
            <a:noFill/>
            <a:miter lim="800000"/>
            <a:headEnd/>
            <a:tailEnd/>
          </a:ln>
        </p:spPr>
        <p:txBody>
          <a:bodyPr>
            <a:spAutoFit/>
          </a:bodyPr>
          <a:lstStyle/>
          <a:p>
            <a:r>
              <a:rPr lang="en-GB" sz="2600" dirty="0"/>
              <a:t>Fig6. In situ hybridisation of whole embryos after microinjection of </a:t>
            </a:r>
            <a:r>
              <a:rPr lang="en-GB" sz="2600" i="1" dirty="0"/>
              <a:t>Talpid3 </a:t>
            </a:r>
            <a:r>
              <a:rPr lang="en-GB" sz="2600" dirty="0"/>
              <a:t>mRNA  in one </a:t>
            </a:r>
            <a:r>
              <a:rPr lang="en-GB" sz="2600" dirty="0" err="1"/>
              <a:t>ventro</a:t>
            </a:r>
            <a:r>
              <a:rPr lang="en-GB" sz="2600" dirty="0"/>
              <a:t>-animal </a:t>
            </a:r>
            <a:r>
              <a:rPr lang="en-GB" sz="2600" dirty="0" err="1" smtClean="0"/>
              <a:t>blastomere</a:t>
            </a:r>
            <a:r>
              <a:rPr lang="en-GB" sz="2600" dirty="0"/>
              <a:t> </a:t>
            </a:r>
            <a:r>
              <a:rPr lang="en-GB" sz="2600" dirty="0" smtClean="0"/>
              <a:t>(C</a:t>
            </a:r>
            <a:r>
              <a:rPr lang="en-GB" sz="2600" dirty="0"/>
              <a:t>).</a:t>
            </a:r>
          </a:p>
          <a:p>
            <a:r>
              <a:rPr lang="en-GB" sz="2600" dirty="0"/>
              <a:t>A: using partial clone mRNA in </a:t>
            </a:r>
            <a:r>
              <a:rPr lang="en-GB" sz="2600" i="1" dirty="0" err="1"/>
              <a:t>X.laevis</a:t>
            </a:r>
            <a:r>
              <a:rPr lang="en-GB" sz="2600" dirty="0"/>
              <a:t> </a:t>
            </a:r>
          </a:p>
          <a:p>
            <a:r>
              <a:rPr lang="en-GB" sz="2600" dirty="0"/>
              <a:t>B: using full length clone  mRNA in </a:t>
            </a:r>
            <a:r>
              <a:rPr lang="en-GB" sz="2600" i="1" dirty="0" err="1"/>
              <a:t>X.tropicalis</a:t>
            </a:r>
            <a:endParaRPr lang="en-GB" sz="2600" i="1" dirty="0"/>
          </a:p>
        </p:txBody>
      </p:sp>
      <p:sp>
        <p:nvSpPr>
          <p:cNvPr id="37" name="Rectangle 36"/>
          <p:cNvSpPr/>
          <p:nvPr/>
        </p:nvSpPr>
        <p:spPr>
          <a:xfrm>
            <a:off x="16144876" y="33918493"/>
            <a:ext cx="14930437" cy="4857750"/>
          </a:xfrm>
          <a:prstGeom prst="rect">
            <a:avLst/>
          </a:prstGeom>
          <a:solidFill>
            <a:schemeClr val="bg1"/>
          </a:solidFill>
          <a:ln w="571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GB" sz="3200" b="1" dirty="0">
                <a:solidFill>
                  <a:schemeClr val="tx1"/>
                </a:solidFill>
                <a:latin typeface="Times New Roman" pitchFamily="18" charset="0"/>
                <a:cs typeface="Times New Roman" pitchFamily="18" charset="0"/>
              </a:rPr>
              <a:t>2.7. Knock-out studies using </a:t>
            </a:r>
            <a:r>
              <a:rPr lang="en-GB" sz="3200" b="1" dirty="0" err="1">
                <a:solidFill>
                  <a:schemeClr val="tx1"/>
                </a:solidFill>
                <a:latin typeface="Times New Roman" pitchFamily="18" charset="0"/>
                <a:cs typeface="Times New Roman" pitchFamily="18" charset="0"/>
              </a:rPr>
              <a:t>Morpholino</a:t>
            </a:r>
            <a:r>
              <a:rPr lang="en-GB" sz="3200" b="1" dirty="0">
                <a:solidFill>
                  <a:schemeClr val="tx1"/>
                </a:solidFill>
                <a:latin typeface="Times New Roman" pitchFamily="18" charset="0"/>
                <a:cs typeface="Times New Roman" pitchFamily="18" charset="0"/>
              </a:rPr>
              <a:t> </a:t>
            </a:r>
            <a:r>
              <a:rPr lang="en-GB" sz="3200" b="1" dirty="0" err="1">
                <a:solidFill>
                  <a:schemeClr val="tx1"/>
                </a:solidFill>
                <a:latin typeface="Times New Roman" pitchFamily="18" charset="0"/>
                <a:cs typeface="Times New Roman" pitchFamily="18" charset="0"/>
              </a:rPr>
              <a:t>oligonucleotides</a:t>
            </a:r>
            <a:r>
              <a:rPr lang="en-GB" sz="3200" b="1" dirty="0">
                <a:solidFill>
                  <a:schemeClr val="tx1"/>
                </a:solidFill>
                <a:latin typeface="Times New Roman" pitchFamily="18" charset="0"/>
                <a:cs typeface="Times New Roman" pitchFamily="18" charset="0"/>
              </a:rPr>
              <a:t> </a:t>
            </a:r>
            <a:r>
              <a:rPr lang="en-GB" sz="3200" b="1" dirty="0" err="1">
                <a:solidFill>
                  <a:schemeClr val="tx1"/>
                </a:solidFill>
                <a:latin typeface="Times New Roman" pitchFamily="18" charset="0"/>
                <a:cs typeface="Times New Roman" pitchFamily="18" charset="0"/>
              </a:rPr>
              <a:t>targetting</a:t>
            </a:r>
            <a:r>
              <a:rPr lang="en-GB" sz="3200" b="1" dirty="0">
                <a:solidFill>
                  <a:schemeClr val="tx1"/>
                </a:solidFill>
                <a:latin typeface="Times New Roman" pitchFamily="18" charset="0"/>
                <a:cs typeface="Times New Roman" pitchFamily="18" charset="0"/>
              </a:rPr>
              <a:t> </a:t>
            </a:r>
            <a:r>
              <a:rPr lang="en-GB" sz="3200" b="1" i="1" dirty="0">
                <a:solidFill>
                  <a:schemeClr val="tx1"/>
                </a:solidFill>
                <a:latin typeface="Times New Roman" pitchFamily="18" charset="0"/>
                <a:cs typeface="Times New Roman" pitchFamily="18" charset="0"/>
              </a:rPr>
              <a:t>Talpid3 </a:t>
            </a:r>
            <a:r>
              <a:rPr lang="en-GB" sz="3200" b="1" dirty="0">
                <a:solidFill>
                  <a:schemeClr val="tx1"/>
                </a:solidFill>
                <a:latin typeface="Times New Roman" pitchFamily="18" charset="0"/>
                <a:cs typeface="Times New Roman" pitchFamily="18" charset="0"/>
              </a:rPr>
              <a:t>confirm its role in </a:t>
            </a:r>
            <a:r>
              <a:rPr lang="en-GB" sz="3200" b="1" dirty="0" err="1">
                <a:solidFill>
                  <a:schemeClr val="tx1"/>
                </a:solidFill>
                <a:latin typeface="Times New Roman" pitchFamily="18" charset="0"/>
                <a:cs typeface="Times New Roman" pitchFamily="18" charset="0"/>
              </a:rPr>
              <a:t>ciliogenesis</a:t>
            </a:r>
            <a:r>
              <a:rPr lang="en-GB" sz="3200" b="1" dirty="0">
                <a:solidFill>
                  <a:schemeClr val="tx1"/>
                </a:solidFill>
                <a:latin typeface="Times New Roman" pitchFamily="18" charset="0"/>
                <a:cs typeface="Times New Roman" pitchFamily="18" charset="0"/>
              </a:rPr>
              <a:t>.</a:t>
            </a:r>
          </a:p>
          <a:p>
            <a:pPr>
              <a:defRPr/>
            </a:pPr>
            <a:endParaRPr lang="en-GB" sz="3200" b="1" dirty="0">
              <a:solidFill>
                <a:schemeClr val="tx1"/>
              </a:solidFill>
              <a:latin typeface="Times New Roman" pitchFamily="18" charset="0"/>
              <a:cs typeface="Times New Roman" pitchFamily="18" charset="0"/>
            </a:endParaRPr>
          </a:p>
          <a:p>
            <a:pPr>
              <a:defRPr/>
            </a:pPr>
            <a:endParaRPr lang="en-GB" sz="3200" b="1" i="1" dirty="0">
              <a:solidFill>
                <a:schemeClr val="tx1"/>
              </a:solidFill>
              <a:latin typeface="Times New Roman" pitchFamily="18" charset="0"/>
              <a:cs typeface="Times New Roman" pitchFamily="18" charset="0"/>
            </a:endParaRPr>
          </a:p>
          <a:p>
            <a:pPr>
              <a:defRPr/>
            </a:pPr>
            <a:endParaRPr lang="en-GB" sz="3200" b="1" i="1" dirty="0">
              <a:solidFill>
                <a:schemeClr val="tx1"/>
              </a:solidFill>
              <a:latin typeface="Times New Roman" pitchFamily="18" charset="0"/>
              <a:cs typeface="Times New Roman" pitchFamily="18" charset="0"/>
            </a:endParaRPr>
          </a:p>
        </p:txBody>
      </p:sp>
      <p:sp>
        <p:nvSpPr>
          <p:cNvPr id="38" name="Text Box 2"/>
          <p:cNvSpPr txBox="1">
            <a:spLocks noChangeArrowheads="1"/>
          </p:cNvSpPr>
          <p:nvPr/>
        </p:nvSpPr>
        <p:spPr bwMode="auto">
          <a:xfrm>
            <a:off x="928582" y="485620"/>
            <a:ext cx="30075398" cy="4824000"/>
          </a:xfrm>
          <a:prstGeom prst="rect">
            <a:avLst/>
          </a:prstGeom>
          <a:solidFill>
            <a:schemeClr val="bg1"/>
          </a:solidFill>
          <a:ln w="76200">
            <a:solidFill>
              <a:schemeClr val="accent1">
                <a:lumMod val="50000"/>
              </a:schemeClr>
            </a:solidFill>
            <a:headEnd/>
            <a:tailEnd/>
          </a:ln>
        </p:spPr>
        <p:style>
          <a:lnRef idx="2">
            <a:schemeClr val="dk1"/>
          </a:lnRef>
          <a:fillRef idx="1">
            <a:schemeClr val="lt1"/>
          </a:fillRef>
          <a:effectRef idx="0">
            <a:schemeClr val="dk1"/>
          </a:effectRef>
          <a:fontRef idx="minor">
            <a:schemeClr val="dk1"/>
          </a:fontRef>
        </p:style>
        <p:txBody>
          <a:bodyPr lIns="360000" tIns="39552" rIns="360000" bIns="39552">
            <a:spAutoFit/>
          </a:bodyPr>
          <a:lstStyle/>
          <a:p>
            <a:pPr algn="ctr" defTabSz="790575">
              <a:spcBef>
                <a:spcPct val="50000"/>
              </a:spcBef>
              <a:defRPr/>
            </a:pPr>
            <a:endParaRPr lang="en-GB" b="1" dirty="0">
              <a:ln w="12700">
                <a:solidFill>
                  <a:schemeClr val="tx2">
                    <a:satMod val="155000"/>
                  </a:schemeClr>
                </a:solidFill>
                <a:prstDash val="solid"/>
              </a:ln>
              <a:solidFill>
                <a:schemeClr val="accent1">
                  <a:lumMod val="50000"/>
                </a:schemeClr>
              </a:solidFill>
              <a:effectLst>
                <a:outerShdw blurRad="41275" dist="20320" dir="1800000" algn="tl" rotWithShape="0">
                  <a:srgbClr val="000000">
                    <a:alpha val="40000"/>
                  </a:srgbClr>
                </a:outerShdw>
              </a:effectLst>
              <a:latin typeface="Aharoni" pitchFamily="2" charset="-79"/>
              <a:cs typeface="Aharoni" pitchFamily="2" charset="-79"/>
            </a:endParaRPr>
          </a:p>
          <a:p>
            <a:pPr algn="just" defTabSz="790575">
              <a:spcBef>
                <a:spcPct val="50000"/>
              </a:spcBef>
              <a:defRPr/>
            </a:pPr>
            <a:r>
              <a:rPr lang="en-GB" sz="7200" b="1" dirty="0">
                <a:ln w="12700">
                  <a:noFill/>
                  <a:prstDash val="solid"/>
                </a:ln>
                <a:solidFill>
                  <a:schemeClr val="accent1">
                    <a:lumMod val="50000"/>
                  </a:schemeClr>
                </a:solidFill>
                <a:latin typeface="Calibri" pitchFamily="34" charset="0"/>
                <a:cs typeface="Aharoni" pitchFamily="2" charset="-79"/>
              </a:rPr>
              <a:t>     The frog as a research tool in developmental biology...</a:t>
            </a:r>
          </a:p>
          <a:p>
            <a:pPr algn="ctr" defTabSz="790575">
              <a:spcBef>
                <a:spcPct val="50000"/>
              </a:spcBef>
              <a:defRPr/>
            </a:pPr>
            <a:endParaRPr lang="en-GB" sz="4800" b="1" dirty="0">
              <a:latin typeface="Aharoni" pitchFamily="2" charset="-79"/>
              <a:cs typeface="Aharoni" pitchFamily="2" charset="-79"/>
            </a:endParaRPr>
          </a:p>
          <a:p>
            <a:pPr algn="ctr" defTabSz="790575">
              <a:spcBef>
                <a:spcPct val="50000"/>
              </a:spcBef>
              <a:defRPr/>
            </a:pPr>
            <a:endParaRPr lang="en-GB" sz="4800" b="1" dirty="0">
              <a:latin typeface="Aharoni" pitchFamily="2" charset="-79"/>
              <a:cs typeface="Aharoni" pitchFamily="2" charset="-79"/>
            </a:endParaRPr>
          </a:p>
          <a:p>
            <a:pPr algn="ctr" defTabSz="790575">
              <a:spcBef>
                <a:spcPct val="50000"/>
              </a:spcBef>
              <a:defRPr/>
            </a:pPr>
            <a:endParaRPr lang="en-GB" sz="4800" b="1" dirty="0">
              <a:latin typeface="Aharoni" pitchFamily="2" charset="-79"/>
              <a:cs typeface="Aharoni" pitchFamily="2" charset="-79"/>
            </a:endParaRPr>
          </a:p>
        </p:txBody>
      </p:sp>
      <p:sp>
        <p:nvSpPr>
          <p:cNvPr id="15380" name="Text Box 446"/>
          <p:cNvSpPr txBox="1">
            <a:spLocks noChangeArrowheads="1"/>
          </p:cNvSpPr>
          <p:nvPr/>
        </p:nvSpPr>
        <p:spPr bwMode="auto">
          <a:xfrm>
            <a:off x="8786813" y="2914512"/>
            <a:ext cx="7643815" cy="2443916"/>
          </a:xfrm>
          <a:prstGeom prst="rect">
            <a:avLst/>
          </a:prstGeom>
          <a:noFill/>
          <a:ln w="9525">
            <a:noFill/>
            <a:miter lim="800000"/>
            <a:headEnd/>
            <a:tailEnd/>
          </a:ln>
        </p:spPr>
        <p:txBody>
          <a:bodyPr wrap="square" lIns="180000" rIns="180000" bIns="180000">
            <a:spAutoFit/>
          </a:bodyPr>
          <a:lstStyle/>
          <a:p>
            <a:pPr algn="ctr">
              <a:spcBef>
                <a:spcPct val="50000"/>
              </a:spcBef>
            </a:pPr>
            <a:r>
              <a:rPr lang="en-GB" sz="3600" b="1" dirty="0" err="1">
                <a:cs typeface="Times New Roman" pitchFamily="18" charset="0"/>
              </a:rPr>
              <a:t>Saroor</a:t>
            </a:r>
            <a:r>
              <a:rPr lang="en-GB" sz="3600" b="1" dirty="0">
                <a:cs typeface="Times New Roman" pitchFamily="18" charset="0"/>
              </a:rPr>
              <a:t> PATEL</a:t>
            </a:r>
          </a:p>
          <a:p>
            <a:pPr algn="ctr">
              <a:spcBef>
                <a:spcPct val="50000"/>
              </a:spcBef>
            </a:pPr>
            <a:r>
              <a:rPr lang="en-GB" sz="3600" b="1" dirty="0">
                <a:cs typeface="Times New Roman" pitchFamily="18" charset="0"/>
              </a:rPr>
              <a:t>Department of Biological Sciences</a:t>
            </a:r>
          </a:p>
          <a:p>
            <a:pPr algn="ctr">
              <a:spcBef>
                <a:spcPct val="50000"/>
              </a:spcBef>
            </a:pPr>
            <a:r>
              <a:rPr lang="en-GB" sz="3600" b="1" dirty="0">
                <a:cs typeface="Times New Roman" pitchFamily="18" charset="0"/>
              </a:rPr>
              <a:t>s.a.a.patel@warwick.ac.uk</a:t>
            </a:r>
            <a:endParaRPr lang="en-GB" sz="3600" b="1" dirty="0"/>
          </a:p>
        </p:txBody>
      </p:sp>
      <p:pic>
        <p:nvPicPr>
          <p:cNvPr id="15381" name="Picture 499"/>
          <p:cNvPicPr>
            <a:picLocks noChangeAspect="1" noChangeArrowheads="1"/>
          </p:cNvPicPr>
          <p:nvPr/>
        </p:nvPicPr>
        <p:blipFill>
          <a:blip r:embed="rId5"/>
          <a:srcRect/>
          <a:stretch>
            <a:fillRect/>
          </a:stretch>
        </p:blipFill>
        <p:spPr bwMode="auto">
          <a:xfrm>
            <a:off x="20288250" y="3557588"/>
            <a:ext cx="4233863" cy="1238250"/>
          </a:xfrm>
          <a:prstGeom prst="rect">
            <a:avLst/>
          </a:prstGeom>
          <a:noFill/>
          <a:ln w="9525">
            <a:noFill/>
            <a:miter lim="800000"/>
            <a:headEnd/>
            <a:tailEnd/>
          </a:ln>
        </p:spPr>
      </p:pic>
      <p:pic>
        <p:nvPicPr>
          <p:cNvPr id="15382" name="Picture 501" descr="URSS logo"/>
          <p:cNvPicPr>
            <a:picLocks noChangeAspect="1" noChangeArrowheads="1"/>
          </p:cNvPicPr>
          <p:nvPr/>
        </p:nvPicPr>
        <p:blipFill>
          <a:blip r:embed="rId6"/>
          <a:srcRect/>
          <a:stretch>
            <a:fillRect/>
          </a:stretch>
        </p:blipFill>
        <p:spPr bwMode="auto">
          <a:xfrm>
            <a:off x="1571625" y="3771900"/>
            <a:ext cx="2571750" cy="977900"/>
          </a:xfrm>
          <a:prstGeom prst="rect">
            <a:avLst/>
          </a:prstGeom>
          <a:noFill/>
          <a:ln w="9525">
            <a:noFill/>
            <a:miter lim="800000"/>
            <a:headEnd/>
            <a:tailEnd/>
          </a:ln>
        </p:spPr>
      </p:pic>
      <p:sp>
        <p:nvSpPr>
          <p:cNvPr id="44" name="Rectangle 43"/>
          <p:cNvSpPr/>
          <p:nvPr/>
        </p:nvSpPr>
        <p:spPr>
          <a:xfrm>
            <a:off x="785813" y="39062140"/>
            <a:ext cx="30432481" cy="5643448"/>
          </a:xfrm>
          <a:prstGeom prst="rect">
            <a:avLst/>
          </a:prstGeom>
          <a:solidFill>
            <a:schemeClr val="bg1"/>
          </a:solidFill>
          <a:ln w="571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r>
              <a:rPr lang="en-GB" sz="3600" b="1" dirty="0">
                <a:solidFill>
                  <a:srgbClr val="32946A"/>
                </a:solidFill>
                <a:latin typeface="Times New Roman" pitchFamily="18" charset="0"/>
                <a:cs typeface="Times New Roman" pitchFamily="18" charset="0"/>
              </a:rPr>
              <a:t>Conclusion</a:t>
            </a:r>
            <a:endParaRPr lang="en-GB" sz="3200" b="1" i="1" dirty="0">
              <a:solidFill>
                <a:schemeClr val="tx1"/>
              </a:solidFill>
              <a:latin typeface="Times New Roman" pitchFamily="18" charset="0"/>
              <a:cs typeface="Times New Roman" pitchFamily="18" charset="0"/>
            </a:endParaRPr>
          </a:p>
          <a:p>
            <a:endParaRPr lang="en-GB" sz="2800" i="1" dirty="0">
              <a:solidFill>
                <a:schemeClr val="tx1"/>
              </a:solidFill>
              <a:latin typeface="Times New Roman" pitchFamily="18" charset="0"/>
              <a:cs typeface="Times New Roman" pitchFamily="18" charset="0"/>
            </a:endParaRPr>
          </a:p>
          <a:p>
            <a:r>
              <a:rPr lang="en-GB" sz="2600" i="1" dirty="0">
                <a:solidFill>
                  <a:schemeClr val="tx1"/>
                </a:solidFill>
                <a:latin typeface="Times New Roman" pitchFamily="18" charset="0"/>
                <a:cs typeface="Times New Roman" pitchFamily="18" charset="0"/>
              </a:rPr>
              <a:t>Talpid3</a:t>
            </a:r>
            <a:r>
              <a:rPr lang="en-GB" sz="2600" dirty="0">
                <a:solidFill>
                  <a:schemeClr val="tx1"/>
                </a:solidFill>
                <a:latin typeface="Times New Roman" pitchFamily="18" charset="0"/>
                <a:cs typeface="Times New Roman" pitchFamily="18" charset="0"/>
              </a:rPr>
              <a:t> is expressed in the ciliated cells of the </a:t>
            </a:r>
            <a:r>
              <a:rPr lang="en-GB" sz="2600" dirty="0" err="1">
                <a:solidFill>
                  <a:schemeClr val="tx1"/>
                </a:solidFill>
                <a:latin typeface="Times New Roman" pitchFamily="18" charset="0"/>
                <a:cs typeface="Times New Roman" pitchFamily="18" charset="0"/>
              </a:rPr>
              <a:t>pronephros</a:t>
            </a:r>
            <a:r>
              <a:rPr lang="en-GB" sz="2600" dirty="0">
                <a:solidFill>
                  <a:schemeClr val="tx1"/>
                </a:solidFill>
                <a:latin typeface="Times New Roman" pitchFamily="18" charset="0"/>
                <a:cs typeface="Times New Roman" pitchFamily="18" charset="0"/>
              </a:rPr>
              <a:t> located in the </a:t>
            </a:r>
            <a:r>
              <a:rPr lang="en-GB" sz="2600" dirty="0" err="1">
                <a:solidFill>
                  <a:schemeClr val="tx1"/>
                </a:solidFill>
                <a:latin typeface="Times New Roman" pitchFamily="18" charset="0"/>
                <a:cs typeface="Times New Roman" pitchFamily="18" charset="0"/>
              </a:rPr>
              <a:t>nephrostomes</a:t>
            </a:r>
            <a:r>
              <a:rPr lang="en-GB" sz="2600" dirty="0">
                <a:solidFill>
                  <a:schemeClr val="tx1"/>
                </a:solidFill>
                <a:latin typeface="Times New Roman" pitchFamily="18" charset="0"/>
                <a:cs typeface="Times New Roman" pitchFamily="18" charset="0"/>
              </a:rPr>
              <a:t>; the involvement of </a:t>
            </a:r>
            <a:r>
              <a:rPr lang="en-GB" sz="2600" i="1" dirty="0">
                <a:solidFill>
                  <a:schemeClr val="tx1"/>
                </a:solidFill>
                <a:latin typeface="Times New Roman" pitchFamily="18" charset="0"/>
                <a:cs typeface="Times New Roman" pitchFamily="18" charset="0"/>
              </a:rPr>
              <a:t>Talpid3</a:t>
            </a:r>
            <a:r>
              <a:rPr lang="en-GB" sz="2600" dirty="0">
                <a:solidFill>
                  <a:schemeClr val="tx1"/>
                </a:solidFill>
                <a:latin typeface="Times New Roman" pitchFamily="18" charset="0"/>
                <a:cs typeface="Times New Roman" pitchFamily="18" charset="0"/>
              </a:rPr>
              <a:t> in </a:t>
            </a:r>
            <a:r>
              <a:rPr lang="en-GB" sz="2600" dirty="0" err="1">
                <a:solidFill>
                  <a:schemeClr val="tx1"/>
                </a:solidFill>
                <a:latin typeface="Times New Roman" pitchFamily="18" charset="0"/>
                <a:cs typeface="Times New Roman" pitchFamily="18" charset="0"/>
              </a:rPr>
              <a:t>ciliogenesis</a:t>
            </a:r>
            <a:r>
              <a:rPr lang="en-GB" sz="2600" dirty="0">
                <a:solidFill>
                  <a:schemeClr val="tx1"/>
                </a:solidFill>
                <a:latin typeface="Times New Roman" pitchFamily="18" charset="0"/>
                <a:cs typeface="Times New Roman" pitchFamily="18" charset="0"/>
              </a:rPr>
              <a:t> confirms its relationship with the </a:t>
            </a:r>
            <a:r>
              <a:rPr lang="en-GB" sz="2600" dirty="0" err="1">
                <a:solidFill>
                  <a:schemeClr val="tx1"/>
                </a:solidFill>
                <a:latin typeface="Times New Roman" pitchFamily="18" charset="0"/>
                <a:cs typeface="Times New Roman" pitchFamily="18" charset="0"/>
              </a:rPr>
              <a:t>Shh</a:t>
            </a:r>
            <a:r>
              <a:rPr lang="en-GB" sz="2600" dirty="0">
                <a:solidFill>
                  <a:schemeClr val="tx1"/>
                </a:solidFill>
                <a:latin typeface="Times New Roman" pitchFamily="18" charset="0"/>
                <a:cs typeface="Times New Roman" pitchFamily="18" charset="0"/>
              </a:rPr>
              <a:t> pathway (since </a:t>
            </a:r>
            <a:r>
              <a:rPr lang="en-GB" dirty="0">
                <a:solidFill>
                  <a:schemeClr val="tx1"/>
                </a:solidFill>
                <a:latin typeface="Times New Roman" pitchFamily="18" charset="0"/>
                <a:cs typeface="Arial" charset="0"/>
              </a:rPr>
              <a:t>Hedgehog</a:t>
            </a:r>
            <a:r>
              <a:rPr lang="en-GB" sz="2600" dirty="0">
                <a:solidFill>
                  <a:schemeClr val="tx1"/>
                </a:solidFill>
                <a:latin typeface="Times New Roman" pitchFamily="18" charset="0"/>
                <a:cs typeface="Times New Roman" pitchFamily="18" charset="0"/>
              </a:rPr>
              <a:t> signalling is dependent on </a:t>
            </a:r>
            <a:r>
              <a:rPr lang="en-GB" sz="2600" dirty="0" err="1">
                <a:solidFill>
                  <a:schemeClr val="tx1"/>
                </a:solidFill>
                <a:latin typeface="Times New Roman" pitchFamily="18" charset="0"/>
                <a:cs typeface="Times New Roman" pitchFamily="18" charset="0"/>
              </a:rPr>
              <a:t>ciliogenesis</a:t>
            </a:r>
            <a:r>
              <a:rPr lang="en-GB" sz="2600" dirty="0">
                <a:solidFill>
                  <a:schemeClr val="tx1"/>
                </a:solidFill>
                <a:latin typeface="Times New Roman" pitchFamily="18" charset="0"/>
                <a:cs typeface="Times New Roman" pitchFamily="18" charset="0"/>
              </a:rPr>
              <a:t>). </a:t>
            </a:r>
            <a:r>
              <a:rPr lang="en-GB" sz="2600" dirty="0" err="1">
                <a:solidFill>
                  <a:schemeClr val="tx1"/>
                </a:solidFill>
                <a:latin typeface="Times New Roman" pitchFamily="18" charset="0"/>
                <a:cs typeface="Times New Roman" pitchFamily="18" charset="0"/>
              </a:rPr>
              <a:t>Overexpression</a:t>
            </a:r>
            <a:r>
              <a:rPr lang="en-GB" sz="2600" dirty="0">
                <a:solidFill>
                  <a:schemeClr val="tx1"/>
                </a:solidFill>
                <a:latin typeface="Times New Roman" pitchFamily="18" charset="0"/>
                <a:cs typeface="Times New Roman" pitchFamily="18" charset="0"/>
              </a:rPr>
              <a:t> and knock-out of the gene causes loss of cilia in the </a:t>
            </a:r>
            <a:r>
              <a:rPr lang="en-GB" sz="2600" dirty="0" err="1">
                <a:solidFill>
                  <a:schemeClr val="tx1"/>
                </a:solidFill>
                <a:latin typeface="Times New Roman" pitchFamily="18" charset="0"/>
                <a:cs typeface="Times New Roman" pitchFamily="18" charset="0"/>
              </a:rPr>
              <a:t>nephrostomes</a:t>
            </a:r>
            <a:r>
              <a:rPr lang="en-GB" sz="2600" dirty="0">
                <a:solidFill>
                  <a:schemeClr val="tx1"/>
                </a:solidFill>
                <a:latin typeface="Times New Roman" pitchFamily="18" charset="0"/>
                <a:cs typeface="Times New Roman" pitchFamily="18" charset="0"/>
              </a:rPr>
              <a:t> suggesting that </a:t>
            </a:r>
            <a:r>
              <a:rPr lang="en-GB" sz="2600" dirty="0" err="1">
                <a:solidFill>
                  <a:schemeClr val="tx1"/>
                </a:solidFill>
                <a:latin typeface="Times New Roman" pitchFamily="18" charset="0"/>
                <a:cs typeface="Times New Roman" pitchFamily="18" charset="0"/>
              </a:rPr>
              <a:t>Talpid</a:t>
            </a:r>
            <a:r>
              <a:rPr lang="en-GB" sz="2600" dirty="0">
                <a:solidFill>
                  <a:schemeClr val="tx1"/>
                </a:solidFill>
                <a:latin typeface="Times New Roman" pitchFamily="18" charset="0"/>
                <a:cs typeface="Times New Roman" pitchFamily="18" charset="0"/>
              </a:rPr>
              <a:t> protein is required for proper development of the </a:t>
            </a:r>
            <a:r>
              <a:rPr lang="en-GB" sz="2600" dirty="0" err="1">
                <a:solidFill>
                  <a:schemeClr val="tx1"/>
                </a:solidFill>
                <a:latin typeface="Times New Roman" pitchFamily="18" charset="0"/>
                <a:cs typeface="Times New Roman" pitchFamily="18" charset="0"/>
              </a:rPr>
              <a:t>nephrostomes</a:t>
            </a:r>
            <a:r>
              <a:rPr lang="en-GB" sz="2600" dirty="0">
                <a:solidFill>
                  <a:schemeClr val="tx1"/>
                </a:solidFill>
                <a:latin typeface="Times New Roman" pitchFamily="18" charset="0"/>
                <a:cs typeface="Times New Roman" pitchFamily="18" charset="0"/>
              </a:rPr>
              <a:t> in the kidney. </a:t>
            </a:r>
            <a:r>
              <a:rPr lang="en-GB" sz="2600" i="1" dirty="0" err="1">
                <a:solidFill>
                  <a:schemeClr val="tx1"/>
                </a:solidFill>
                <a:latin typeface="Times New Roman" pitchFamily="18" charset="0"/>
                <a:cs typeface="Times New Roman" pitchFamily="18" charset="0"/>
              </a:rPr>
              <a:t>Talpid</a:t>
            </a:r>
            <a:r>
              <a:rPr lang="en-GB" sz="2600" dirty="0">
                <a:solidFill>
                  <a:schemeClr val="tx1"/>
                </a:solidFill>
                <a:latin typeface="Times New Roman" pitchFamily="18" charset="0"/>
                <a:cs typeface="Times New Roman" pitchFamily="18" charset="0"/>
              </a:rPr>
              <a:t> being a highly conserved gene (c.f. Sequence analysis), the above may apply to Human kidney development.</a:t>
            </a:r>
          </a:p>
          <a:p>
            <a:r>
              <a:rPr lang="en-GB" sz="2600" dirty="0">
                <a:solidFill>
                  <a:schemeClr val="tx1"/>
                </a:solidFill>
                <a:latin typeface="Times New Roman" pitchFamily="18" charset="0"/>
                <a:cs typeface="Times New Roman" pitchFamily="18" charset="0"/>
              </a:rPr>
              <a:t>Therefore, using the frog as model organism, it was possible to determine a relationship between </a:t>
            </a:r>
            <a:r>
              <a:rPr lang="en-GB" sz="2600" i="1" dirty="0">
                <a:solidFill>
                  <a:schemeClr val="tx1"/>
                </a:solidFill>
                <a:latin typeface="Times New Roman" pitchFamily="18" charset="0"/>
                <a:cs typeface="Times New Roman" pitchFamily="18" charset="0"/>
              </a:rPr>
              <a:t>Talpid3</a:t>
            </a:r>
            <a:r>
              <a:rPr lang="en-GB" sz="2600" dirty="0">
                <a:solidFill>
                  <a:schemeClr val="tx1"/>
                </a:solidFill>
                <a:latin typeface="Times New Roman" pitchFamily="18" charset="0"/>
                <a:cs typeface="Times New Roman" pitchFamily="18" charset="0"/>
              </a:rPr>
              <a:t> and Hedgehog signalling. Further studies are however required in order to find the precise role of the </a:t>
            </a:r>
            <a:r>
              <a:rPr lang="en-GB" sz="2600" i="1" dirty="0" err="1">
                <a:solidFill>
                  <a:schemeClr val="tx1"/>
                </a:solidFill>
                <a:latin typeface="Times New Roman" pitchFamily="18" charset="0"/>
                <a:cs typeface="Times New Roman" pitchFamily="18" charset="0"/>
              </a:rPr>
              <a:t>Talpid</a:t>
            </a:r>
            <a:r>
              <a:rPr lang="en-GB" sz="2600" i="1" dirty="0">
                <a:solidFill>
                  <a:schemeClr val="tx1"/>
                </a:solidFill>
                <a:latin typeface="Times New Roman" pitchFamily="18" charset="0"/>
                <a:cs typeface="Times New Roman" pitchFamily="18" charset="0"/>
              </a:rPr>
              <a:t> </a:t>
            </a:r>
            <a:r>
              <a:rPr lang="en-GB" sz="2600" dirty="0">
                <a:solidFill>
                  <a:schemeClr val="tx1"/>
                </a:solidFill>
                <a:latin typeface="Times New Roman" pitchFamily="18" charset="0"/>
                <a:cs typeface="Times New Roman" pitchFamily="18" charset="0"/>
              </a:rPr>
              <a:t>gene.</a:t>
            </a:r>
          </a:p>
          <a:p>
            <a:endParaRPr lang="en-GB" sz="2600" dirty="0">
              <a:solidFill>
                <a:schemeClr val="tx1"/>
              </a:solidFill>
              <a:latin typeface="Times New Roman" pitchFamily="18" charset="0"/>
              <a:cs typeface="Times New Roman" pitchFamily="18" charset="0"/>
            </a:endParaRPr>
          </a:p>
          <a:p>
            <a:r>
              <a:rPr lang="en-GB" i="1" dirty="0">
                <a:solidFill>
                  <a:schemeClr val="tx1"/>
                </a:solidFill>
                <a:latin typeface="Times New Roman" pitchFamily="18" charset="0"/>
                <a:cs typeface="Times New Roman" pitchFamily="18" charset="0"/>
              </a:rPr>
              <a:t>References</a:t>
            </a:r>
          </a:p>
          <a:p>
            <a:r>
              <a:rPr lang="en-GB" i="1" dirty="0">
                <a:solidFill>
                  <a:schemeClr val="tx1"/>
                </a:solidFill>
                <a:latin typeface="Times New Roman" pitchFamily="18" charset="0"/>
                <a:cs typeface="Times New Roman" pitchFamily="18" charset="0"/>
              </a:rPr>
              <a:t>Jun-</a:t>
            </a:r>
            <a:r>
              <a:rPr lang="en-GB" i="1" dirty="0" err="1">
                <a:solidFill>
                  <a:schemeClr val="tx1"/>
                </a:solidFill>
                <a:latin typeface="Times New Roman" pitchFamily="18" charset="0"/>
                <a:cs typeface="Times New Roman" pitchFamily="18" charset="0"/>
              </a:rPr>
              <a:t>ichi</a:t>
            </a:r>
            <a:r>
              <a:rPr lang="en-GB" i="1" dirty="0">
                <a:solidFill>
                  <a:schemeClr val="tx1"/>
                </a:solidFill>
                <a:latin typeface="Times New Roman" pitchFamily="18" charset="0"/>
                <a:cs typeface="Times New Roman" pitchFamily="18" charset="0"/>
              </a:rPr>
              <a:t> </a:t>
            </a:r>
            <a:r>
              <a:rPr lang="en-GB" i="1" dirty="0" err="1">
                <a:solidFill>
                  <a:schemeClr val="tx1"/>
                </a:solidFill>
                <a:latin typeface="Times New Roman" pitchFamily="18" charset="0"/>
                <a:cs typeface="Times New Roman" pitchFamily="18" charset="0"/>
              </a:rPr>
              <a:t>Kyuno</a:t>
            </a:r>
            <a:r>
              <a:rPr lang="en-GB" i="1" dirty="0">
                <a:solidFill>
                  <a:schemeClr val="tx1"/>
                </a:solidFill>
                <a:latin typeface="Times New Roman" pitchFamily="18" charset="0"/>
                <a:cs typeface="Times New Roman" pitchFamily="18" charset="0"/>
              </a:rPr>
              <a:t>, </a:t>
            </a:r>
            <a:r>
              <a:rPr lang="en-GB" i="1" dirty="0" err="1">
                <a:solidFill>
                  <a:schemeClr val="tx1"/>
                </a:solidFill>
                <a:latin typeface="Times New Roman" pitchFamily="18" charset="0"/>
                <a:cs typeface="Times New Roman" pitchFamily="18" charset="0"/>
              </a:rPr>
              <a:t>Karine</a:t>
            </a:r>
            <a:r>
              <a:rPr lang="en-GB" i="1" dirty="0">
                <a:solidFill>
                  <a:schemeClr val="tx1"/>
                </a:solidFill>
                <a:latin typeface="Times New Roman" pitchFamily="18" charset="0"/>
                <a:cs typeface="Times New Roman" pitchFamily="18" charset="0"/>
              </a:rPr>
              <a:t> Masse, Elizabeth A. Jones (2008). Mechanisms of Development 125, 571-586.</a:t>
            </a:r>
          </a:p>
          <a:p>
            <a:r>
              <a:rPr lang="en-GB" i="1" dirty="0" err="1">
                <a:solidFill>
                  <a:schemeClr val="tx1"/>
                </a:solidFill>
                <a:latin typeface="Times New Roman" pitchFamily="18" charset="0"/>
                <a:cs typeface="Times New Roman" pitchFamily="18" charset="0"/>
              </a:rPr>
              <a:t>Yili</a:t>
            </a:r>
            <a:r>
              <a:rPr lang="en-GB" i="1" dirty="0">
                <a:solidFill>
                  <a:schemeClr val="tx1"/>
                </a:solidFill>
                <a:latin typeface="Times New Roman" pitchFamily="18" charset="0"/>
                <a:cs typeface="Times New Roman" pitchFamily="18" charset="0"/>
              </a:rPr>
              <a:t> Yin, Fiona Bangs, Alan Prescott et al. (2009). Development 136, 655-664.</a:t>
            </a:r>
          </a:p>
          <a:p>
            <a:endParaRPr lang="en-GB" i="1" dirty="0">
              <a:solidFill>
                <a:schemeClr val="tx1"/>
              </a:solidFill>
              <a:latin typeface="Times New Roman" pitchFamily="18" charset="0"/>
              <a:cs typeface="Times New Roman" pitchFamily="18" charset="0"/>
            </a:endParaRPr>
          </a:p>
          <a:p>
            <a:r>
              <a:rPr lang="en-GB" b="1" i="1" dirty="0" err="1">
                <a:solidFill>
                  <a:schemeClr val="tx1"/>
                </a:solidFill>
                <a:latin typeface="Times New Roman" pitchFamily="18" charset="0"/>
                <a:cs typeface="Times New Roman" pitchFamily="18" charset="0"/>
              </a:rPr>
              <a:t>Acknowlegdements</a:t>
            </a:r>
            <a:endParaRPr lang="en-GB" b="1" i="1" dirty="0">
              <a:solidFill>
                <a:schemeClr val="tx1"/>
              </a:solidFill>
              <a:latin typeface="Times New Roman" pitchFamily="18" charset="0"/>
              <a:cs typeface="Times New Roman" pitchFamily="18" charset="0"/>
            </a:endParaRPr>
          </a:p>
          <a:p>
            <a:r>
              <a:rPr lang="en-GB" b="1" i="1" dirty="0">
                <a:solidFill>
                  <a:schemeClr val="tx1"/>
                </a:solidFill>
                <a:latin typeface="Times New Roman" pitchFamily="18" charset="0"/>
                <a:cs typeface="Times New Roman" pitchFamily="18" charset="0"/>
              </a:rPr>
              <a:t>Special thanks to my supervisor Prof. Elizabeth Jones, Dr. Richard Naylor who worked with me on this project, the lab technician </a:t>
            </a:r>
            <a:r>
              <a:rPr lang="en-GB" b="1" i="1" dirty="0" err="1">
                <a:solidFill>
                  <a:schemeClr val="tx1"/>
                </a:solidFill>
                <a:latin typeface="Times New Roman" pitchFamily="18" charset="0"/>
                <a:cs typeface="Times New Roman" pitchFamily="18" charset="0"/>
              </a:rPr>
              <a:t>Surinder</a:t>
            </a:r>
            <a:r>
              <a:rPr lang="en-GB" b="1" i="1" dirty="0">
                <a:solidFill>
                  <a:schemeClr val="tx1"/>
                </a:solidFill>
                <a:latin typeface="Times New Roman" pitchFamily="18" charset="0"/>
                <a:cs typeface="Times New Roman" pitchFamily="18" charset="0"/>
              </a:rPr>
              <a:t> </a:t>
            </a:r>
            <a:r>
              <a:rPr lang="en-GB" b="1" i="1" dirty="0" err="1" smtClean="0">
                <a:solidFill>
                  <a:schemeClr val="tx1"/>
                </a:solidFill>
                <a:latin typeface="Times New Roman" pitchFamily="18" charset="0"/>
                <a:cs typeface="Times New Roman" pitchFamily="18" charset="0"/>
              </a:rPr>
              <a:t>Bhamra</a:t>
            </a:r>
            <a:r>
              <a:rPr lang="en-GB" b="1" i="1" dirty="0">
                <a:solidFill>
                  <a:schemeClr val="tx1"/>
                </a:solidFill>
                <a:latin typeface="Times New Roman" pitchFamily="18" charset="0"/>
                <a:cs typeface="Times New Roman" pitchFamily="18" charset="0"/>
              </a:rPr>
              <a:t>,</a:t>
            </a:r>
            <a:r>
              <a:rPr lang="en-GB" b="1" i="1" dirty="0" smtClean="0">
                <a:solidFill>
                  <a:schemeClr val="tx1"/>
                </a:solidFill>
                <a:latin typeface="Times New Roman" pitchFamily="18" charset="0"/>
                <a:cs typeface="Times New Roman" pitchFamily="18" charset="0"/>
              </a:rPr>
              <a:t> </a:t>
            </a:r>
            <a:r>
              <a:rPr lang="en-GB" b="1" i="1" dirty="0">
                <a:solidFill>
                  <a:schemeClr val="tx1"/>
                </a:solidFill>
                <a:latin typeface="Times New Roman" pitchFamily="18" charset="0"/>
                <a:cs typeface="Times New Roman" pitchFamily="18" charset="0"/>
              </a:rPr>
              <a:t>Paul Jarrett for preparing the </a:t>
            </a:r>
            <a:r>
              <a:rPr lang="en-GB" b="1" i="1" dirty="0" smtClean="0">
                <a:solidFill>
                  <a:schemeClr val="tx1"/>
                </a:solidFill>
                <a:latin typeface="Times New Roman" pitchFamily="18" charset="0"/>
                <a:cs typeface="Times New Roman" pitchFamily="18" charset="0"/>
              </a:rPr>
              <a:t>frogs and all the other lab members for their support throughout this project.</a:t>
            </a:r>
            <a:endParaRPr lang="en-GB" b="1" i="1" dirty="0">
              <a:solidFill>
                <a:schemeClr val="tx1"/>
              </a:solidFill>
              <a:latin typeface="Times New Roman" pitchFamily="18" charset="0"/>
              <a:cs typeface="Times New Roman" pitchFamily="18" charset="0"/>
            </a:endParaRPr>
          </a:p>
        </p:txBody>
      </p:sp>
      <p:pic>
        <p:nvPicPr>
          <p:cNvPr id="15384" name="Picture 38" descr="OE.jpg"/>
          <p:cNvPicPr>
            <a:picLocks noChangeAspect="1"/>
          </p:cNvPicPr>
          <p:nvPr/>
        </p:nvPicPr>
        <p:blipFill>
          <a:blip r:embed="rId7"/>
          <a:srcRect/>
          <a:stretch>
            <a:fillRect/>
          </a:stretch>
        </p:blipFill>
        <p:spPr bwMode="auto">
          <a:xfrm>
            <a:off x="16573501" y="19488118"/>
            <a:ext cx="9236075" cy="6215063"/>
          </a:xfrm>
          <a:prstGeom prst="rect">
            <a:avLst/>
          </a:prstGeom>
          <a:noFill/>
          <a:ln w="9525">
            <a:solidFill>
              <a:schemeClr val="tx1"/>
            </a:solidFill>
            <a:miter lim="800000"/>
            <a:headEnd/>
            <a:tailEnd/>
          </a:ln>
        </p:spPr>
      </p:pic>
      <p:sp>
        <p:nvSpPr>
          <p:cNvPr id="15385" name="TextBox 39"/>
          <p:cNvSpPr txBox="1">
            <a:spLocks noChangeArrowheads="1"/>
          </p:cNvSpPr>
          <p:nvPr/>
        </p:nvSpPr>
        <p:spPr bwMode="auto">
          <a:xfrm>
            <a:off x="16644938" y="19559556"/>
            <a:ext cx="571500" cy="523875"/>
          </a:xfrm>
          <a:prstGeom prst="rect">
            <a:avLst/>
          </a:prstGeom>
          <a:noFill/>
          <a:ln w="9525">
            <a:noFill/>
            <a:miter lim="800000"/>
            <a:headEnd/>
            <a:tailEnd/>
          </a:ln>
        </p:spPr>
        <p:txBody>
          <a:bodyPr>
            <a:spAutoFit/>
          </a:bodyPr>
          <a:lstStyle/>
          <a:p>
            <a:r>
              <a:rPr lang="en-GB" sz="2800" b="1"/>
              <a:t>A</a:t>
            </a:r>
          </a:p>
        </p:txBody>
      </p:sp>
      <p:sp>
        <p:nvSpPr>
          <p:cNvPr id="15386" name="TextBox 44"/>
          <p:cNvSpPr txBox="1">
            <a:spLocks noChangeArrowheads="1"/>
          </p:cNvSpPr>
          <p:nvPr/>
        </p:nvSpPr>
        <p:spPr bwMode="auto">
          <a:xfrm>
            <a:off x="20073938" y="19630993"/>
            <a:ext cx="571500" cy="523875"/>
          </a:xfrm>
          <a:prstGeom prst="rect">
            <a:avLst/>
          </a:prstGeom>
          <a:noFill/>
          <a:ln w="9525">
            <a:noFill/>
            <a:miter lim="800000"/>
            <a:headEnd/>
            <a:tailEnd/>
          </a:ln>
        </p:spPr>
        <p:txBody>
          <a:bodyPr>
            <a:spAutoFit/>
          </a:bodyPr>
          <a:lstStyle/>
          <a:p>
            <a:r>
              <a:rPr lang="en-GB" sz="2800" b="1"/>
              <a:t>B</a:t>
            </a:r>
          </a:p>
        </p:txBody>
      </p:sp>
      <p:pic>
        <p:nvPicPr>
          <p:cNvPr id="15389" name="Picture 49" descr="morpholino.jpg"/>
          <p:cNvPicPr>
            <a:picLocks noChangeAspect="1"/>
          </p:cNvPicPr>
          <p:nvPr/>
        </p:nvPicPr>
        <p:blipFill>
          <a:blip r:embed="rId8"/>
          <a:srcRect/>
          <a:stretch>
            <a:fillRect/>
          </a:stretch>
        </p:blipFill>
        <p:spPr bwMode="auto">
          <a:xfrm>
            <a:off x="16430626" y="35061493"/>
            <a:ext cx="8001000" cy="3429000"/>
          </a:xfrm>
          <a:prstGeom prst="rect">
            <a:avLst/>
          </a:prstGeom>
          <a:noFill/>
          <a:ln w="9525">
            <a:solidFill>
              <a:schemeClr val="tx1"/>
            </a:solidFill>
            <a:miter lim="800000"/>
            <a:headEnd/>
            <a:tailEnd/>
          </a:ln>
        </p:spPr>
      </p:pic>
      <p:sp>
        <p:nvSpPr>
          <p:cNvPr id="15390" name="TextBox 50"/>
          <p:cNvSpPr txBox="1">
            <a:spLocks noChangeArrowheads="1"/>
          </p:cNvSpPr>
          <p:nvPr/>
        </p:nvSpPr>
        <p:spPr bwMode="auto">
          <a:xfrm>
            <a:off x="24645938" y="35704431"/>
            <a:ext cx="5857875" cy="2076450"/>
          </a:xfrm>
          <a:prstGeom prst="rect">
            <a:avLst/>
          </a:prstGeom>
          <a:noFill/>
          <a:ln w="9525">
            <a:noFill/>
            <a:miter lim="800000"/>
            <a:headEnd/>
            <a:tailEnd/>
          </a:ln>
        </p:spPr>
        <p:txBody>
          <a:bodyPr>
            <a:spAutoFit/>
          </a:bodyPr>
          <a:lstStyle/>
          <a:p>
            <a:r>
              <a:rPr lang="en-GB" sz="2600"/>
              <a:t>Fig7. Stage32 </a:t>
            </a:r>
            <a:r>
              <a:rPr lang="en-GB" sz="2600" i="1"/>
              <a:t>Xenopus tropicalis </a:t>
            </a:r>
            <a:r>
              <a:rPr lang="en-GB" sz="2600"/>
              <a:t>embryos injected with </a:t>
            </a:r>
            <a:r>
              <a:rPr lang="en-GB" sz="2600" i="1"/>
              <a:t>Talpid3</a:t>
            </a:r>
            <a:r>
              <a:rPr lang="en-GB" sz="2600"/>
              <a:t> Morpholino</a:t>
            </a:r>
          </a:p>
          <a:p>
            <a:endParaRPr lang="en-GB" sz="2600"/>
          </a:p>
          <a:p>
            <a:r>
              <a:rPr lang="en-GB" sz="2600"/>
              <a:t>Phenotype: loss of ciliated cells on the injected side of the embryo</a:t>
            </a:r>
          </a:p>
        </p:txBody>
      </p:sp>
      <p:sp>
        <p:nvSpPr>
          <p:cNvPr id="56" name="Rectangle 55"/>
          <p:cNvSpPr/>
          <p:nvPr/>
        </p:nvSpPr>
        <p:spPr>
          <a:xfrm>
            <a:off x="785813" y="34561431"/>
            <a:ext cx="14858998" cy="4286364"/>
          </a:xfrm>
          <a:prstGeom prst="rect">
            <a:avLst/>
          </a:prstGeom>
          <a:solidFill>
            <a:schemeClr val="bg1"/>
          </a:solidFill>
          <a:ln w="571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5392" name="TextBox 56"/>
          <p:cNvSpPr txBox="1">
            <a:spLocks noChangeArrowheads="1"/>
          </p:cNvSpPr>
          <p:nvPr/>
        </p:nvSpPr>
        <p:spPr bwMode="auto">
          <a:xfrm>
            <a:off x="857251" y="34561431"/>
            <a:ext cx="14787562" cy="584200"/>
          </a:xfrm>
          <a:prstGeom prst="rect">
            <a:avLst/>
          </a:prstGeom>
          <a:noFill/>
          <a:ln w="9525">
            <a:noFill/>
            <a:miter lim="800000"/>
            <a:headEnd/>
            <a:tailEnd/>
          </a:ln>
        </p:spPr>
        <p:txBody>
          <a:bodyPr>
            <a:spAutoFit/>
          </a:bodyPr>
          <a:lstStyle/>
          <a:p>
            <a:r>
              <a:rPr lang="en-GB" sz="3200" b="1"/>
              <a:t>2.4. Temporal expression  pattern of </a:t>
            </a:r>
            <a:r>
              <a:rPr lang="en-GB" sz="3200" b="1" i="1"/>
              <a:t>Talpid3 </a:t>
            </a:r>
            <a:r>
              <a:rPr lang="en-GB" sz="3200" b="1"/>
              <a:t>in</a:t>
            </a:r>
            <a:r>
              <a:rPr lang="en-GB" sz="3200" b="1" i="1"/>
              <a:t> Xenopus</a:t>
            </a:r>
          </a:p>
        </p:txBody>
      </p:sp>
      <p:sp>
        <p:nvSpPr>
          <p:cNvPr id="15393" name="TextBox 57"/>
          <p:cNvSpPr txBox="1">
            <a:spLocks noChangeArrowheads="1"/>
          </p:cNvSpPr>
          <p:nvPr/>
        </p:nvSpPr>
        <p:spPr bwMode="auto">
          <a:xfrm>
            <a:off x="10929938" y="35775868"/>
            <a:ext cx="4643438" cy="2473325"/>
          </a:xfrm>
          <a:prstGeom prst="rect">
            <a:avLst/>
          </a:prstGeom>
          <a:noFill/>
          <a:ln w="9525">
            <a:noFill/>
            <a:miter lim="800000"/>
            <a:headEnd/>
            <a:tailEnd/>
          </a:ln>
        </p:spPr>
        <p:txBody>
          <a:bodyPr>
            <a:spAutoFit/>
          </a:bodyPr>
          <a:lstStyle/>
          <a:p>
            <a:r>
              <a:rPr lang="en-GB" sz="2600"/>
              <a:t>Fig4. RT-PCR on whole embryo stage series detects continuous </a:t>
            </a:r>
            <a:r>
              <a:rPr lang="en-GB" sz="2600" i="1"/>
              <a:t>Talpid3</a:t>
            </a:r>
            <a:r>
              <a:rPr lang="en-GB" sz="2600"/>
              <a:t> expression in </a:t>
            </a:r>
            <a:r>
              <a:rPr lang="en-GB" sz="2600" i="1"/>
              <a:t>X.</a:t>
            </a:r>
            <a:r>
              <a:rPr lang="en-GB" sz="2600"/>
              <a:t> </a:t>
            </a:r>
            <a:r>
              <a:rPr lang="en-GB" sz="2600" i="1"/>
              <a:t>laevis</a:t>
            </a:r>
            <a:r>
              <a:rPr lang="en-GB" sz="2600"/>
              <a:t> and </a:t>
            </a:r>
            <a:r>
              <a:rPr lang="en-GB" sz="2600" i="1"/>
              <a:t>tropicalis </a:t>
            </a:r>
            <a:r>
              <a:rPr lang="en-GB" sz="2600"/>
              <a:t>(using identical cross-species primers for </a:t>
            </a:r>
            <a:r>
              <a:rPr lang="en-GB" sz="2600" i="1"/>
              <a:t>ODC</a:t>
            </a:r>
            <a:r>
              <a:rPr lang="en-GB" sz="2600"/>
              <a:t> and </a:t>
            </a:r>
            <a:r>
              <a:rPr lang="en-GB" sz="2600" i="1"/>
              <a:t>Talpid3</a:t>
            </a:r>
            <a:r>
              <a:rPr lang="en-GB" sz="2600"/>
              <a:t>).</a:t>
            </a:r>
          </a:p>
        </p:txBody>
      </p:sp>
      <p:sp>
        <p:nvSpPr>
          <p:cNvPr id="59" name="Rectangle 58"/>
          <p:cNvSpPr/>
          <p:nvPr/>
        </p:nvSpPr>
        <p:spPr>
          <a:xfrm>
            <a:off x="857251" y="31275306"/>
            <a:ext cx="14787562" cy="3071812"/>
          </a:xfrm>
          <a:prstGeom prst="rect">
            <a:avLst/>
          </a:prstGeom>
          <a:solidFill>
            <a:schemeClr val="bg1"/>
          </a:solidFill>
          <a:ln w="571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5395" name="TextBox 59"/>
          <p:cNvSpPr txBox="1">
            <a:spLocks noChangeArrowheads="1"/>
          </p:cNvSpPr>
          <p:nvPr/>
        </p:nvSpPr>
        <p:spPr bwMode="auto">
          <a:xfrm>
            <a:off x="857251" y="31275306"/>
            <a:ext cx="13930312" cy="584200"/>
          </a:xfrm>
          <a:prstGeom prst="rect">
            <a:avLst/>
          </a:prstGeom>
          <a:noFill/>
          <a:ln w="9525">
            <a:noFill/>
            <a:miter lim="800000"/>
            <a:headEnd/>
            <a:tailEnd/>
          </a:ln>
        </p:spPr>
        <p:txBody>
          <a:bodyPr>
            <a:spAutoFit/>
          </a:bodyPr>
          <a:lstStyle/>
          <a:p>
            <a:r>
              <a:rPr lang="en-GB" sz="3200" b="1"/>
              <a:t>2.3. Multiple alignment of  </a:t>
            </a:r>
            <a:r>
              <a:rPr lang="en-GB" sz="3200" b="1" i="1"/>
              <a:t>Talpid3</a:t>
            </a:r>
            <a:r>
              <a:rPr lang="en-GB" sz="3200" b="1"/>
              <a:t> sequences in the Chick and </a:t>
            </a:r>
            <a:r>
              <a:rPr lang="en-GB" sz="3200" b="1" i="1"/>
              <a:t>Xenopus.</a:t>
            </a:r>
          </a:p>
        </p:txBody>
      </p:sp>
      <p:sp>
        <p:nvSpPr>
          <p:cNvPr id="15396" name="TextBox 60"/>
          <p:cNvSpPr txBox="1">
            <a:spLocks noChangeArrowheads="1"/>
          </p:cNvSpPr>
          <p:nvPr/>
        </p:nvSpPr>
        <p:spPr bwMode="auto">
          <a:xfrm>
            <a:off x="9001126" y="31775368"/>
            <a:ext cx="6500812" cy="2473325"/>
          </a:xfrm>
          <a:prstGeom prst="rect">
            <a:avLst/>
          </a:prstGeom>
          <a:noFill/>
          <a:ln w="9525">
            <a:noFill/>
            <a:miter lim="800000"/>
            <a:headEnd/>
            <a:tailEnd/>
          </a:ln>
        </p:spPr>
        <p:txBody>
          <a:bodyPr>
            <a:spAutoFit/>
          </a:bodyPr>
          <a:lstStyle/>
          <a:p>
            <a:r>
              <a:rPr lang="en-GB" sz="2600"/>
              <a:t>Fig3. Schematic representation of sequence alignment of </a:t>
            </a:r>
            <a:r>
              <a:rPr lang="en-GB" sz="2600" i="1"/>
              <a:t>Talpid3</a:t>
            </a:r>
            <a:r>
              <a:rPr lang="en-GB" sz="2600"/>
              <a:t> in the Chick and </a:t>
            </a:r>
            <a:r>
              <a:rPr lang="en-GB" sz="2600" i="1"/>
              <a:t>Xenopus.</a:t>
            </a:r>
          </a:p>
          <a:p>
            <a:r>
              <a:rPr lang="en-GB" sz="2600" i="1"/>
              <a:t>7BH2 </a:t>
            </a:r>
            <a:r>
              <a:rPr lang="en-GB" sz="2600"/>
              <a:t>was the initial clone, it was found to be only a partial sequence of </a:t>
            </a:r>
            <a:r>
              <a:rPr lang="en-GB" sz="2600" i="1"/>
              <a:t>Talpid3 </a:t>
            </a:r>
            <a:r>
              <a:rPr lang="en-GB" sz="2600"/>
              <a:t>and the full length clone was then determined.</a:t>
            </a:r>
            <a:endParaRPr lang="en-GB" sz="2600" i="1"/>
          </a:p>
        </p:txBody>
      </p:sp>
      <p:pic>
        <p:nvPicPr>
          <p:cNvPr id="15397" name="Picture 61" descr="rt-pcr.jpg"/>
          <p:cNvPicPr>
            <a:picLocks noChangeAspect="1"/>
          </p:cNvPicPr>
          <p:nvPr/>
        </p:nvPicPr>
        <p:blipFill>
          <a:blip r:embed="rId9"/>
          <a:srcRect/>
          <a:stretch>
            <a:fillRect/>
          </a:stretch>
        </p:blipFill>
        <p:spPr bwMode="auto">
          <a:xfrm>
            <a:off x="1500188" y="35275806"/>
            <a:ext cx="9286875" cy="3143250"/>
          </a:xfrm>
          <a:prstGeom prst="rect">
            <a:avLst/>
          </a:prstGeom>
          <a:noFill/>
          <a:ln w="9525">
            <a:solidFill>
              <a:schemeClr val="tx1"/>
            </a:solidFill>
            <a:miter lim="800000"/>
            <a:headEnd/>
            <a:tailEnd/>
          </a:ln>
        </p:spPr>
      </p:pic>
      <p:pic>
        <p:nvPicPr>
          <p:cNvPr id="15398" name="Picture 2"/>
          <p:cNvPicPr>
            <a:picLocks noChangeAspect="1" noChangeArrowheads="1"/>
          </p:cNvPicPr>
          <p:nvPr/>
        </p:nvPicPr>
        <p:blipFill>
          <a:blip r:embed="rId10"/>
          <a:srcRect/>
          <a:stretch>
            <a:fillRect/>
          </a:stretch>
        </p:blipFill>
        <p:spPr bwMode="auto">
          <a:xfrm>
            <a:off x="928688" y="32203993"/>
            <a:ext cx="7500938" cy="1528763"/>
          </a:xfrm>
          <a:prstGeom prst="rect">
            <a:avLst/>
          </a:prstGeom>
          <a:noFill/>
          <a:ln w="9525">
            <a:noFill/>
            <a:miter lim="800000"/>
            <a:headEnd/>
            <a:tailEnd/>
          </a:ln>
        </p:spPr>
      </p:pic>
      <p:pic>
        <p:nvPicPr>
          <p:cNvPr id="15399" name="Picture 3"/>
          <p:cNvPicPr>
            <a:picLocks noChangeAspect="1" noChangeArrowheads="1"/>
          </p:cNvPicPr>
          <p:nvPr/>
        </p:nvPicPr>
        <p:blipFill>
          <a:blip r:embed="rId11"/>
          <a:srcRect/>
          <a:stretch>
            <a:fillRect/>
          </a:stretch>
        </p:blipFill>
        <p:spPr bwMode="auto">
          <a:xfrm>
            <a:off x="24788874" y="31775464"/>
            <a:ext cx="2341562" cy="1500188"/>
          </a:xfrm>
          <a:prstGeom prst="rect">
            <a:avLst/>
          </a:prstGeom>
          <a:noFill/>
          <a:ln w="9525">
            <a:noFill/>
            <a:miter lim="800000"/>
            <a:headEnd/>
            <a:tailEnd/>
          </a:ln>
        </p:spPr>
      </p:pic>
      <p:sp>
        <p:nvSpPr>
          <p:cNvPr id="15400" name="TextBox 64"/>
          <p:cNvSpPr txBox="1">
            <a:spLocks noChangeArrowheads="1"/>
          </p:cNvSpPr>
          <p:nvPr/>
        </p:nvSpPr>
        <p:spPr bwMode="auto">
          <a:xfrm flipH="1">
            <a:off x="23217238" y="31632588"/>
            <a:ext cx="1835150" cy="461962"/>
          </a:xfrm>
          <a:prstGeom prst="rect">
            <a:avLst/>
          </a:prstGeom>
          <a:noFill/>
          <a:ln w="9525">
            <a:noFill/>
            <a:miter lim="800000"/>
            <a:headEnd/>
            <a:tailEnd/>
          </a:ln>
        </p:spPr>
        <p:txBody>
          <a:bodyPr>
            <a:spAutoFit/>
          </a:bodyPr>
          <a:lstStyle/>
          <a:p>
            <a:pPr algn="r"/>
            <a:r>
              <a:rPr lang="en-GB" b="1" dirty="0"/>
              <a:t>C</a:t>
            </a:r>
          </a:p>
        </p:txBody>
      </p:sp>
      <p:pic>
        <p:nvPicPr>
          <p:cNvPr id="15401" name="Picture 633" descr="meso-pron-fg"/>
          <p:cNvPicPr preferRelativeResize="0">
            <a:picLocks noChangeAspect="1" noChangeArrowheads="1"/>
          </p:cNvPicPr>
          <p:nvPr/>
        </p:nvPicPr>
        <p:blipFill>
          <a:blip r:embed="rId12"/>
          <a:srcRect/>
          <a:stretch>
            <a:fillRect/>
          </a:stretch>
        </p:blipFill>
        <p:spPr bwMode="auto">
          <a:xfrm>
            <a:off x="13073063" y="25203118"/>
            <a:ext cx="1500188" cy="1531938"/>
          </a:xfrm>
          <a:prstGeom prst="rect">
            <a:avLst/>
          </a:prstGeom>
          <a:noFill/>
          <a:ln w="9525">
            <a:noFill/>
            <a:miter lim="800000"/>
            <a:headEnd/>
            <a:tailEnd/>
          </a:ln>
        </p:spPr>
      </p:pic>
      <p:sp>
        <p:nvSpPr>
          <p:cNvPr id="15402" name="TextBox 66"/>
          <p:cNvSpPr txBox="1">
            <a:spLocks noChangeArrowheads="1"/>
          </p:cNvSpPr>
          <p:nvPr/>
        </p:nvSpPr>
        <p:spPr bwMode="auto">
          <a:xfrm>
            <a:off x="9715501" y="24774493"/>
            <a:ext cx="5000625" cy="430213"/>
          </a:xfrm>
          <a:prstGeom prst="rect">
            <a:avLst/>
          </a:prstGeom>
          <a:noFill/>
          <a:ln w="9525">
            <a:noFill/>
            <a:miter lim="800000"/>
            <a:headEnd/>
            <a:tailEnd/>
          </a:ln>
        </p:spPr>
        <p:txBody>
          <a:bodyPr>
            <a:spAutoFit/>
          </a:bodyPr>
          <a:lstStyle/>
          <a:p>
            <a:r>
              <a:rPr lang="en-GB" sz="2200"/>
              <a:t>Fig1. Image of cleavage steps.</a:t>
            </a:r>
          </a:p>
        </p:txBody>
      </p:sp>
      <p:sp>
        <p:nvSpPr>
          <p:cNvPr id="15403" name="TextBox 67"/>
          <p:cNvSpPr txBox="1">
            <a:spLocks noChangeArrowheads="1"/>
          </p:cNvSpPr>
          <p:nvPr/>
        </p:nvSpPr>
        <p:spPr bwMode="auto">
          <a:xfrm>
            <a:off x="11787188" y="26703306"/>
            <a:ext cx="3857625" cy="1096962"/>
          </a:xfrm>
          <a:prstGeom prst="rect">
            <a:avLst/>
          </a:prstGeom>
          <a:noFill/>
          <a:ln w="9525">
            <a:noFill/>
            <a:miter lim="800000"/>
            <a:headEnd/>
            <a:tailEnd/>
          </a:ln>
        </p:spPr>
        <p:txBody>
          <a:bodyPr>
            <a:spAutoFit/>
          </a:bodyPr>
          <a:lstStyle/>
          <a:p>
            <a:r>
              <a:rPr lang="en-GB" sz="2200"/>
              <a:t>Fig2. Diagram of the fate map.</a:t>
            </a:r>
          </a:p>
          <a:p>
            <a:r>
              <a:rPr lang="en-GB" sz="2200"/>
              <a:t>The red cell develops into the pronephros</a:t>
            </a:r>
          </a:p>
        </p:txBody>
      </p:sp>
      <p:pic>
        <p:nvPicPr>
          <p:cNvPr id="15404" name="Picture 45" descr="embryos pic 8 16-cell stage.jpg"/>
          <p:cNvPicPr>
            <a:picLocks noChangeAspect="1"/>
          </p:cNvPicPr>
          <p:nvPr/>
        </p:nvPicPr>
        <p:blipFill>
          <a:blip r:embed="rId13"/>
          <a:srcRect/>
          <a:stretch>
            <a:fillRect/>
          </a:stretch>
        </p:blipFill>
        <p:spPr bwMode="auto">
          <a:xfrm>
            <a:off x="17787938" y="10272713"/>
            <a:ext cx="3143250" cy="2305050"/>
          </a:xfrm>
          <a:prstGeom prst="rect">
            <a:avLst/>
          </a:prstGeom>
          <a:noFill/>
          <a:ln w="9525">
            <a:solidFill>
              <a:schemeClr val="tx1"/>
            </a:solidFill>
            <a:miter lim="800000"/>
            <a:headEnd/>
            <a:tailEnd/>
          </a:ln>
        </p:spPr>
      </p:pic>
      <p:pic>
        <p:nvPicPr>
          <p:cNvPr id="15405" name="Picture 4" descr="2FROGS"/>
          <p:cNvPicPr>
            <a:picLocks noChangeAspect="1" noChangeArrowheads="1"/>
          </p:cNvPicPr>
          <p:nvPr/>
        </p:nvPicPr>
        <p:blipFill>
          <a:blip r:embed="rId14"/>
          <a:srcRect/>
          <a:stretch>
            <a:fillRect/>
          </a:stretch>
        </p:blipFill>
        <p:spPr bwMode="auto">
          <a:xfrm>
            <a:off x="25003125" y="842963"/>
            <a:ext cx="5643563" cy="4170362"/>
          </a:xfrm>
          <a:prstGeom prst="rect">
            <a:avLst/>
          </a:prstGeom>
          <a:noFill/>
          <a:ln w="9525">
            <a:solidFill>
              <a:schemeClr val="tx1"/>
            </a:solidFill>
            <a:miter lim="800000"/>
            <a:headEnd/>
            <a:tailEnd/>
          </a:ln>
        </p:spPr>
      </p:pic>
      <p:sp>
        <p:nvSpPr>
          <p:cNvPr id="15406" name="TextBox 51"/>
          <p:cNvSpPr txBox="1">
            <a:spLocks noChangeArrowheads="1"/>
          </p:cNvSpPr>
          <p:nvPr/>
        </p:nvSpPr>
        <p:spPr bwMode="auto">
          <a:xfrm>
            <a:off x="8072438" y="32346868"/>
            <a:ext cx="785813" cy="1169988"/>
          </a:xfrm>
          <a:prstGeom prst="rect">
            <a:avLst/>
          </a:prstGeom>
          <a:noFill/>
          <a:ln w="9525">
            <a:noFill/>
            <a:miter lim="800000"/>
            <a:headEnd/>
            <a:tailEnd/>
          </a:ln>
        </p:spPr>
        <p:txBody>
          <a:bodyPr>
            <a:spAutoFit/>
          </a:bodyPr>
          <a:lstStyle/>
          <a:p>
            <a:r>
              <a:rPr lang="en-GB" sz="1400" i="1"/>
              <a:t>1523aa</a:t>
            </a:r>
          </a:p>
          <a:p>
            <a:endParaRPr lang="en-GB" sz="1400" i="1"/>
          </a:p>
          <a:p>
            <a:r>
              <a:rPr lang="en-GB" sz="1400" i="1"/>
              <a:t>1549aa</a:t>
            </a:r>
          </a:p>
          <a:p>
            <a:endParaRPr lang="en-GB" sz="1400" i="1"/>
          </a:p>
          <a:p>
            <a:r>
              <a:rPr lang="en-GB" sz="1400" i="1"/>
              <a:t>709aa</a:t>
            </a:r>
          </a:p>
        </p:txBody>
      </p:sp>
      <p:sp>
        <p:nvSpPr>
          <p:cNvPr id="53" name="Rectangle 52"/>
          <p:cNvSpPr/>
          <p:nvPr/>
        </p:nvSpPr>
        <p:spPr>
          <a:xfrm>
            <a:off x="1143001" y="31989681"/>
            <a:ext cx="7643812" cy="178593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48" name="Picture 47" descr="fig6.jpg"/>
          <p:cNvPicPr>
            <a:picLocks noChangeAspect="1"/>
          </p:cNvPicPr>
          <p:nvPr/>
        </p:nvPicPr>
        <p:blipFill>
          <a:blip r:embed="rId15"/>
          <a:stretch>
            <a:fillRect/>
          </a:stretch>
        </p:blipFill>
        <p:spPr>
          <a:xfrm>
            <a:off x="17145008" y="27489184"/>
            <a:ext cx="8643997" cy="3832774"/>
          </a:xfrm>
          <a:prstGeom prst="rect">
            <a:avLst/>
          </a:prstGeom>
          <a:ln>
            <a:solidFill>
              <a:schemeClr val="tx1"/>
            </a:solidFill>
          </a:ln>
        </p:spPr>
      </p:pic>
      <p:pic>
        <p:nvPicPr>
          <p:cNvPr id="49" name="Picture 48" descr="Untitled1.jpg"/>
          <p:cNvPicPr>
            <a:picLocks noChangeAspect="1"/>
          </p:cNvPicPr>
          <p:nvPr/>
        </p:nvPicPr>
        <p:blipFill>
          <a:blip r:embed="rId16"/>
          <a:stretch>
            <a:fillRect/>
          </a:stretch>
        </p:blipFill>
        <p:spPr>
          <a:xfrm>
            <a:off x="27217766" y="26989118"/>
            <a:ext cx="2714644" cy="6249457"/>
          </a:xfrm>
          <a:prstGeom prst="rect">
            <a:avLst/>
          </a:prstGeom>
        </p:spPr>
      </p:pic>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2980</TotalTime>
  <Words>1083</Words>
  <Application>Microsoft Office PowerPoint</Application>
  <PresentationFormat>Custom</PresentationFormat>
  <Paragraphs>102</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 Design</vt:lpstr>
      <vt:lpstr>Slide 1</vt:lpstr>
    </vt:vector>
  </TitlesOfParts>
  <Company>University of Warwick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Simrick</dc:creator>
  <cp:lastModifiedBy>Saroor</cp:lastModifiedBy>
  <cp:revision>146</cp:revision>
  <dcterms:created xsi:type="dcterms:W3CDTF">2004-04-26T11:27:12Z</dcterms:created>
  <dcterms:modified xsi:type="dcterms:W3CDTF">2009-09-20T10:08:48Z</dcterms:modified>
</cp:coreProperties>
</file>