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Default Extension="tiff" ContentType="image/tiff"/>
  <Default Extension="gif" ContentType="image/gif"/>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3"/>
  </p:notesMasterIdLst>
  <p:sldIdLst>
    <p:sldId id="256"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87698" autoAdjust="0"/>
  </p:normalViewPr>
  <p:slideViewPr>
    <p:cSldViewPr>
      <p:cViewPr>
        <p:scale>
          <a:sx n="50" d="100"/>
          <a:sy n="50" d="100"/>
        </p:scale>
        <p:origin x="-2104" y="-88"/>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FEC710-0354-4881-911F-473DA5D8414E}" type="datetimeFigureOut">
              <a:rPr lang="en-US" smtClean="0"/>
              <a:pPr/>
              <a:t>10/6/09</a:t>
            </a:fld>
            <a:endParaRPr lang="en-GB"/>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F685F4-AAB0-4F5A-BBAE-C8B1218F10B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FF685F4-AAB0-4F5A-BBAE-C8B1218F10BC}"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A9BA99D-304B-4525-BAAE-5BDDAB14CDC3}" type="datetimeFigureOut">
              <a:rPr lang="en-US" smtClean="0"/>
              <a:pPr/>
              <a:t>10/6/09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A9BA99D-304B-4525-BAAE-5BDDAB14CDC3}" type="datetimeFigureOut">
              <a:rPr lang="en-US" smtClean="0"/>
              <a:pPr/>
              <a:t>10/6/09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264736" y="5355072"/>
            <a:ext cx="11254060" cy="11407560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02553" y="5355072"/>
            <a:ext cx="33405737" cy="114075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A9BA99D-304B-4525-BAAE-5BDDAB14CDC3}" type="datetimeFigureOut">
              <a:rPr lang="en-US" smtClean="0"/>
              <a:pPr/>
              <a:t>10/6/09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A9BA99D-304B-4525-BAAE-5BDDAB14CDC3}" type="datetimeFigureOut">
              <a:rPr lang="en-US" smtClean="0"/>
              <a:pPr/>
              <a:t>10/6/09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9BA99D-304B-4525-BAAE-5BDDAB14CDC3}" type="datetimeFigureOut">
              <a:rPr lang="en-US" smtClean="0"/>
              <a:pPr/>
              <a:t>10/6/09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02554"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188899"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A9BA99D-304B-4525-BAAE-5BDDAB14CDC3}" type="datetimeFigureOut">
              <a:rPr lang="en-US" smtClean="0"/>
              <a:pPr/>
              <a:t>10/6/09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1212603"/>
            <a:ext cx="19248120" cy="5046663"/>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A9BA99D-304B-4525-BAAE-5BDDAB14CDC3}" type="datetimeFigureOut">
              <a:rPr lang="en-US" smtClean="0"/>
              <a:pPr/>
              <a:t>10/6/09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A9BA99D-304B-4525-BAAE-5BDDAB14CDC3}" type="datetimeFigureOut">
              <a:rPr lang="en-US" smtClean="0"/>
              <a:pPr/>
              <a:t>10/6/09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9BA99D-304B-4525-BAAE-5BDDAB14CDC3}" type="datetimeFigureOut">
              <a:rPr lang="en-US" smtClean="0"/>
              <a:pPr/>
              <a:t>10/6/09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BA99D-304B-4525-BAAE-5BDDAB14CDC3}" type="datetimeFigureOut">
              <a:rPr lang="en-US" smtClean="0"/>
              <a:pPr/>
              <a:t>10/6/09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BA99D-304B-4525-BAAE-5BDDAB14CDC3}" type="datetimeFigureOut">
              <a:rPr lang="en-US" smtClean="0"/>
              <a:pPr/>
              <a:t>10/6/09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6EC188-2DD1-437F-B9EF-F3C0CAE631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6A9BA99D-304B-4525-BAAE-5BDDAB14CDC3}" type="datetimeFigureOut">
              <a:rPr lang="en-US" smtClean="0"/>
              <a:pPr/>
              <a:t>10/6/09</a:t>
            </a:fld>
            <a:endParaRPr lang="en-GB"/>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566EC188-2DD1-437F-B9EF-F3C0CAE631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9.tiff"/><Relationship Id="rId12" Type="http://schemas.openxmlformats.org/officeDocument/2006/relationships/image" Target="../media/image10.png"/><Relationship Id="rId13"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gi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273" name="Picture 9" descr="C:\Documents and Settings\Richard\Desktop\warwicklogo.gif"/>
          <p:cNvPicPr>
            <a:picLocks noChangeAspect="1" noChangeArrowheads="1"/>
          </p:cNvPicPr>
          <p:nvPr/>
        </p:nvPicPr>
        <p:blipFill>
          <a:blip r:embed="rId3" cstate="print"/>
          <a:stretch>
            <a:fillRect/>
          </a:stretch>
        </p:blipFill>
        <p:spPr bwMode="auto">
          <a:xfrm>
            <a:off x="1244600" y="966787"/>
            <a:ext cx="3333750" cy="1428750"/>
          </a:xfrm>
          <a:prstGeom prst="rect">
            <a:avLst/>
          </a:prstGeom>
          <a:noFill/>
        </p:spPr>
      </p:pic>
      <p:pic>
        <p:nvPicPr>
          <p:cNvPr id="11274" name="Picture 10" descr="C:\Documents and Settings\Richard\Desktop\warwickphysicslogo.jpg"/>
          <p:cNvPicPr>
            <a:picLocks noChangeAspect="1" noChangeArrowheads="1"/>
          </p:cNvPicPr>
          <p:nvPr/>
        </p:nvPicPr>
        <p:blipFill>
          <a:blip r:embed="rId4" cstate="print"/>
          <a:stretch>
            <a:fillRect/>
          </a:stretch>
        </p:blipFill>
        <p:spPr bwMode="auto">
          <a:xfrm>
            <a:off x="15646400" y="509587"/>
            <a:ext cx="4445000" cy="1892300"/>
          </a:xfrm>
          <a:prstGeom prst="rect">
            <a:avLst/>
          </a:prstGeom>
          <a:noFill/>
        </p:spPr>
      </p:pic>
      <p:sp>
        <p:nvSpPr>
          <p:cNvPr id="10" name="TextBox 9"/>
          <p:cNvSpPr txBox="1"/>
          <p:nvPr/>
        </p:nvSpPr>
        <p:spPr>
          <a:xfrm>
            <a:off x="4192542" y="0"/>
            <a:ext cx="12358774" cy="984885"/>
          </a:xfrm>
          <a:prstGeom prst="rect">
            <a:avLst/>
          </a:prstGeom>
          <a:noFill/>
        </p:spPr>
        <p:txBody>
          <a:bodyPr wrap="square" rtlCol="0">
            <a:spAutoFit/>
          </a:bodyPr>
          <a:lstStyle/>
          <a:p>
            <a:endParaRPr lang="en-GB" dirty="0"/>
          </a:p>
        </p:txBody>
      </p:sp>
      <p:sp>
        <p:nvSpPr>
          <p:cNvPr id="11" name="TextBox 10"/>
          <p:cNvSpPr txBox="1"/>
          <p:nvPr/>
        </p:nvSpPr>
        <p:spPr>
          <a:xfrm>
            <a:off x="3835352" y="495197"/>
            <a:ext cx="12501650" cy="1569660"/>
          </a:xfrm>
          <a:prstGeom prst="rect">
            <a:avLst/>
          </a:prstGeom>
          <a:noFill/>
        </p:spPr>
        <p:txBody>
          <a:bodyPr wrap="square" rtlCol="0">
            <a:spAutoFit/>
          </a:bodyPr>
          <a:lstStyle/>
          <a:p>
            <a:pPr algn="ctr"/>
            <a:r>
              <a:rPr lang="en-GB" sz="4800" b="1" dirty="0" smtClean="0">
                <a:latin typeface="Century"/>
                <a:ea typeface="Cambria Math" pitchFamily="18" charset="0"/>
                <a:cs typeface="Tahoma" pitchFamily="34" charset="0"/>
              </a:rPr>
              <a:t>2D or not 2D: </a:t>
            </a:r>
          </a:p>
          <a:p>
            <a:pPr algn="ctr"/>
            <a:r>
              <a:rPr lang="en-GB" sz="4800" b="1" dirty="0" smtClean="0">
                <a:latin typeface="Century"/>
                <a:ea typeface="Cambria Math" pitchFamily="18" charset="0"/>
                <a:cs typeface="Tahoma" pitchFamily="34" charset="0"/>
              </a:rPr>
              <a:t>That is the (</a:t>
            </a:r>
            <a:r>
              <a:rPr lang="en-GB" sz="4800" b="1" dirty="0" err="1" smtClean="0">
                <a:latin typeface="Century"/>
                <a:ea typeface="Cambria Math" pitchFamily="18" charset="0"/>
                <a:cs typeface="Tahoma" pitchFamily="34" charset="0"/>
              </a:rPr>
              <a:t>Graphene</a:t>
            </a:r>
            <a:r>
              <a:rPr lang="en-GB" sz="4800" b="1" dirty="0" smtClean="0">
                <a:latin typeface="Century"/>
                <a:ea typeface="Cambria Math" pitchFamily="18" charset="0"/>
                <a:cs typeface="Tahoma" pitchFamily="34" charset="0"/>
              </a:rPr>
              <a:t>) Question</a:t>
            </a:r>
            <a:endParaRPr lang="en-GB" sz="4800" b="1" dirty="0">
              <a:latin typeface="Century"/>
              <a:ea typeface="Cambria Math" pitchFamily="18" charset="0"/>
              <a:cs typeface="Tahoma" pitchFamily="34" charset="0"/>
            </a:endParaRPr>
          </a:p>
        </p:txBody>
      </p:sp>
      <p:sp>
        <p:nvSpPr>
          <p:cNvPr id="6" name="TextBox 5"/>
          <p:cNvSpPr txBox="1"/>
          <p:nvPr/>
        </p:nvSpPr>
        <p:spPr>
          <a:xfrm>
            <a:off x="3120972" y="2138271"/>
            <a:ext cx="13930410" cy="661720"/>
          </a:xfrm>
          <a:prstGeom prst="rect">
            <a:avLst/>
          </a:prstGeom>
          <a:noFill/>
        </p:spPr>
        <p:txBody>
          <a:bodyPr wrap="square" rtlCol="0">
            <a:spAutoFit/>
          </a:bodyPr>
          <a:lstStyle/>
          <a:p>
            <a:pPr algn="ctr"/>
            <a:r>
              <a:rPr lang="en-GB" sz="3600" dirty="0" smtClean="0">
                <a:latin typeface="Century"/>
              </a:rPr>
              <a:t>Umberto </a:t>
            </a:r>
            <a:r>
              <a:rPr lang="en-GB" sz="3600" smtClean="0">
                <a:latin typeface="Century"/>
              </a:rPr>
              <a:t>Lupo </a:t>
            </a:r>
            <a:r>
              <a:rPr lang="en-GB" sz="3600" dirty="0" smtClean="0">
                <a:latin typeface="Century"/>
              </a:rPr>
              <a:t>&amp; Dr. Neil Wilson</a:t>
            </a:r>
            <a:endParaRPr lang="en-GB" sz="3600" dirty="0">
              <a:latin typeface="Century"/>
            </a:endParaRPr>
          </a:p>
        </p:txBody>
      </p:sp>
      <p:sp>
        <p:nvSpPr>
          <p:cNvPr id="21" name="Right Arrow 20"/>
          <p:cNvSpPr/>
          <p:nvPr/>
        </p:nvSpPr>
        <p:spPr>
          <a:xfrm>
            <a:off x="6654800" y="15901987"/>
            <a:ext cx="1447800" cy="533400"/>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149600" y="11939587"/>
            <a:ext cx="15087600" cy="769441"/>
          </a:xfrm>
          <a:prstGeom prst="rect">
            <a:avLst/>
          </a:prstGeom>
          <a:noFill/>
          <a:ln>
            <a:solidFill>
              <a:schemeClr val="accent1">
                <a:lumMod val="60000"/>
                <a:lumOff val="40000"/>
              </a:schemeClr>
            </a:solidFill>
          </a:ln>
        </p:spPr>
        <p:txBody>
          <a:bodyPr wrap="square" rtlCol="0">
            <a:spAutoFit/>
          </a:bodyPr>
          <a:lstStyle/>
          <a:p>
            <a:pPr algn="just"/>
            <a:r>
              <a:rPr lang="en-GB" sz="2200" dirty="0" smtClean="0">
                <a:latin typeface="Century"/>
              </a:rPr>
              <a:t>Artistic impression of a single sheet of </a:t>
            </a:r>
            <a:r>
              <a:rPr lang="en-GB" sz="2200" dirty="0" err="1" smtClean="0">
                <a:latin typeface="Century"/>
              </a:rPr>
              <a:t>graphene</a:t>
            </a:r>
            <a:r>
              <a:rPr lang="en-GB" sz="2200" dirty="0" smtClean="0">
                <a:latin typeface="Century"/>
              </a:rPr>
              <a:t>. What can be said about its structure, and how? What insight can selected area electron diffraction (SAED) experiments give on the configuration of such one-atom-thick layers?  </a:t>
            </a:r>
            <a:endParaRPr lang="en-GB" sz="2200" dirty="0">
              <a:latin typeface="Century"/>
            </a:endParaRPr>
          </a:p>
        </p:txBody>
      </p:sp>
      <p:sp>
        <p:nvSpPr>
          <p:cNvPr id="23" name="TextBox 22"/>
          <p:cNvSpPr txBox="1"/>
          <p:nvPr/>
        </p:nvSpPr>
        <p:spPr>
          <a:xfrm>
            <a:off x="15722600" y="2338387"/>
            <a:ext cx="4429156" cy="446276"/>
          </a:xfrm>
          <a:prstGeom prst="rect">
            <a:avLst/>
          </a:prstGeom>
          <a:noFill/>
        </p:spPr>
        <p:txBody>
          <a:bodyPr wrap="square" rtlCol="0">
            <a:spAutoFit/>
          </a:bodyPr>
          <a:lstStyle/>
          <a:p>
            <a:pPr algn="ctr"/>
            <a:r>
              <a:rPr lang="en-GB" sz="2300" dirty="0" smtClean="0">
                <a:latin typeface="Century"/>
              </a:rPr>
              <a:t>Department of Physics</a:t>
            </a:r>
            <a:endParaRPr lang="en-GB" sz="2300" dirty="0">
              <a:latin typeface="Century"/>
            </a:endParaRPr>
          </a:p>
        </p:txBody>
      </p:sp>
      <p:sp>
        <p:nvSpPr>
          <p:cNvPr id="26" name="TextBox 25"/>
          <p:cNvSpPr txBox="1"/>
          <p:nvPr/>
        </p:nvSpPr>
        <p:spPr>
          <a:xfrm>
            <a:off x="13970000" y="13082587"/>
            <a:ext cx="6172200" cy="5170645"/>
          </a:xfrm>
          <a:prstGeom prst="rect">
            <a:avLst/>
          </a:prstGeom>
          <a:noFill/>
          <a:ln>
            <a:solidFill>
              <a:schemeClr val="accent1">
                <a:lumMod val="60000"/>
                <a:lumOff val="40000"/>
              </a:schemeClr>
            </a:solidFill>
          </a:ln>
        </p:spPr>
        <p:txBody>
          <a:bodyPr wrap="square" rtlCol="0">
            <a:spAutoFit/>
          </a:bodyPr>
          <a:lstStyle/>
          <a:p>
            <a:pPr algn="just"/>
            <a:r>
              <a:rPr lang="en-GB" sz="2200" dirty="0" smtClean="0">
                <a:latin typeface="Century"/>
              </a:rPr>
              <a:t>Broadening of the diffraction peaks appears to be a recurring feature in specimens of various </a:t>
            </a:r>
            <a:r>
              <a:rPr lang="en-GB" sz="2200" dirty="0" err="1" smtClean="0">
                <a:latin typeface="Century"/>
              </a:rPr>
              <a:t>graphene</a:t>
            </a:r>
            <a:r>
              <a:rPr lang="en-GB" sz="2200" dirty="0" smtClean="0">
                <a:latin typeface="Century"/>
              </a:rPr>
              <a:t>-based materials, such as pristine graphene</a:t>
            </a:r>
            <a:r>
              <a:rPr lang="en-GB" sz="2200" baseline="30000" dirty="0" smtClean="0">
                <a:latin typeface="Century"/>
              </a:rPr>
              <a:t>[1]</a:t>
            </a:r>
            <a:r>
              <a:rPr lang="en-GB" sz="2200" dirty="0" smtClean="0">
                <a:latin typeface="Century"/>
              </a:rPr>
              <a:t>, chemically converted </a:t>
            </a:r>
            <a:r>
              <a:rPr lang="en-GB" sz="2200" dirty="0" err="1" smtClean="0">
                <a:latin typeface="Century"/>
              </a:rPr>
              <a:t>graphene</a:t>
            </a:r>
            <a:r>
              <a:rPr lang="en-GB" sz="2200" dirty="0" smtClean="0">
                <a:latin typeface="Century"/>
              </a:rPr>
              <a:t> (CCG) and </a:t>
            </a:r>
            <a:r>
              <a:rPr lang="en-GB" sz="2200" dirty="0" err="1" smtClean="0">
                <a:latin typeface="Century"/>
              </a:rPr>
              <a:t>graphene</a:t>
            </a:r>
            <a:r>
              <a:rPr lang="en-GB" sz="2200" dirty="0" smtClean="0">
                <a:latin typeface="Century"/>
              </a:rPr>
              <a:t> oxide (GO, see pictures).</a:t>
            </a:r>
          </a:p>
          <a:p>
            <a:pPr algn="just"/>
            <a:endParaRPr lang="en-GB" sz="2200" dirty="0" smtClean="0">
              <a:latin typeface="Century"/>
            </a:endParaRPr>
          </a:p>
          <a:p>
            <a:pPr algn="just"/>
            <a:r>
              <a:rPr lang="en-GB" sz="2200" dirty="0" smtClean="0">
                <a:latin typeface="Century"/>
              </a:rPr>
              <a:t>A considerable section of this summer project was (successfully) devoted to the production and implementation of </a:t>
            </a:r>
            <a:r>
              <a:rPr lang="en-GB" sz="2200" i="1" dirty="0" err="1" smtClean="0">
                <a:latin typeface="Century"/>
              </a:rPr>
              <a:t>Mathematica</a:t>
            </a:r>
            <a:r>
              <a:rPr lang="en-GB" sz="2200" baseline="30000" dirty="0" smtClean="0">
                <a:latin typeface="Century"/>
              </a:rPr>
              <a:t>® </a:t>
            </a:r>
            <a:r>
              <a:rPr lang="en-GB" sz="2200" dirty="0" smtClean="0">
                <a:latin typeface="Century"/>
              </a:rPr>
              <a:t> code for routine recognition and fitting of the diffracted peaks over whole tilt series. This was believed to be a key step towards a more quantitative analysis of the broadening phenomenon, and possibly an improvement over the method used in </a:t>
            </a:r>
            <a:r>
              <a:rPr lang="en-GB" sz="2200" baseline="30000" dirty="0" smtClean="0">
                <a:latin typeface="Century"/>
              </a:rPr>
              <a:t>[1]</a:t>
            </a:r>
            <a:r>
              <a:rPr lang="en-GB" sz="2200" dirty="0" smtClean="0">
                <a:latin typeface="Century"/>
              </a:rPr>
              <a:t>. </a:t>
            </a:r>
          </a:p>
        </p:txBody>
      </p:sp>
      <p:pic>
        <p:nvPicPr>
          <p:cNvPr id="28" name="Picture 27" descr="GO_20o.png"/>
          <p:cNvPicPr>
            <a:picLocks noChangeAspect="1"/>
          </p:cNvPicPr>
          <p:nvPr/>
        </p:nvPicPr>
        <p:blipFill>
          <a:blip r:embed="rId5" cstate="print"/>
          <a:stretch>
            <a:fillRect/>
          </a:stretch>
        </p:blipFill>
        <p:spPr>
          <a:xfrm>
            <a:off x="8407400" y="13082587"/>
            <a:ext cx="5130251" cy="5130251"/>
          </a:xfrm>
          <a:prstGeom prst="rect">
            <a:avLst/>
          </a:prstGeom>
        </p:spPr>
      </p:pic>
      <p:pic>
        <p:nvPicPr>
          <p:cNvPr id="29" name="Picture 28" descr="GO_00o.png"/>
          <p:cNvPicPr>
            <a:picLocks noChangeAspect="1"/>
          </p:cNvPicPr>
          <p:nvPr/>
        </p:nvPicPr>
        <p:blipFill>
          <a:blip r:embed="rId6" cstate="print"/>
          <a:stretch>
            <a:fillRect/>
          </a:stretch>
        </p:blipFill>
        <p:spPr>
          <a:xfrm>
            <a:off x="1244600" y="13082587"/>
            <a:ext cx="5130251" cy="5130251"/>
          </a:xfrm>
          <a:prstGeom prst="rect">
            <a:avLst/>
          </a:prstGeom>
        </p:spPr>
      </p:pic>
      <p:sp>
        <p:nvSpPr>
          <p:cNvPr id="30" name="Rectangle 29"/>
          <p:cNvSpPr/>
          <p:nvPr/>
        </p:nvSpPr>
        <p:spPr>
          <a:xfrm>
            <a:off x="6654800" y="14454187"/>
            <a:ext cx="1447800" cy="1107996"/>
          </a:xfrm>
          <a:prstGeom prst="rect">
            <a:avLst/>
          </a:prstGeom>
          <a:ln>
            <a:solidFill>
              <a:schemeClr val="accent1">
                <a:lumMod val="60000"/>
                <a:lumOff val="40000"/>
              </a:schemeClr>
            </a:solidFill>
          </a:ln>
        </p:spPr>
        <p:txBody>
          <a:bodyPr wrap="square">
            <a:spAutoFit/>
          </a:bodyPr>
          <a:lstStyle/>
          <a:p>
            <a:pPr algn="ctr"/>
            <a:r>
              <a:rPr lang="en-GB" sz="2200" dirty="0" smtClean="0">
                <a:latin typeface="Century"/>
              </a:rPr>
              <a:t>Tilt the specimen by 20</a:t>
            </a:r>
            <a:r>
              <a:rPr lang="en-GB" sz="2200" baseline="30000" dirty="0" smtClean="0">
                <a:latin typeface="Century"/>
              </a:rPr>
              <a:t>o</a:t>
            </a:r>
            <a:endParaRPr lang="en-GB" sz="2200" dirty="0" smtClean="0">
              <a:latin typeface="Century"/>
            </a:endParaRPr>
          </a:p>
        </p:txBody>
      </p:sp>
      <p:cxnSp>
        <p:nvCxnSpPr>
          <p:cNvPr id="36" name="Straight Arrow Connector 35"/>
          <p:cNvCxnSpPr/>
          <p:nvPr/>
        </p:nvCxnSpPr>
        <p:spPr>
          <a:xfrm rot="10800000">
            <a:off x="5054600" y="16435387"/>
            <a:ext cx="22860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rot="10800000">
            <a:off x="12293600" y="16511587"/>
            <a:ext cx="22860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244600" y="23369587"/>
            <a:ext cx="8991600" cy="2462212"/>
          </a:xfrm>
          <a:prstGeom prst="rect">
            <a:avLst/>
          </a:prstGeom>
          <a:noFill/>
          <a:ln>
            <a:solidFill>
              <a:schemeClr val="accent1">
                <a:lumMod val="60000"/>
                <a:lumOff val="40000"/>
              </a:schemeClr>
            </a:solidFill>
          </a:ln>
        </p:spPr>
        <p:txBody>
          <a:bodyPr wrap="square" rtlCol="0">
            <a:spAutoFit/>
          </a:bodyPr>
          <a:lstStyle/>
          <a:p>
            <a:pPr algn="just"/>
            <a:r>
              <a:rPr lang="en-US" sz="2200" dirty="0" smtClean="0">
                <a:latin typeface="Century"/>
              </a:rPr>
              <a:t>Tilt angles vs. extracted full-width half maxima (FWHM) for the diffraction spot indicated by the blue arrow. Best fits were looked for amongst three-dimensional Gaussian curves with elliptical cross-sections and axes along the radial (green) and tangential (blue) directions. To a good approximation, this peak shows isotropic broadening: we believe this to be a non-trivial observation, which calls for further theoretical investigation.</a:t>
            </a:r>
            <a:endParaRPr lang="en-US" sz="2200" dirty="0">
              <a:latin typeface="Century"/>
            </a:endParaRPr>
          </a:p>
        </p:txBody>
      </p:sp>
      <p:pic>
        <p:nvPicPr>
          <p:cNvPr id="43" name="Picture 42" descr="ImageRecognitionAndFitting.png"/>
          <p:cNvPicPr>
            <a:picLocks noChangeAspect="1"/>
          </p:cNvPicPr>
          <p:nvPr/>
        </p:nvPicPr>
        <p:blipFill>
          <a:blip r:embed="rId7" cstate="print"/>
          <a:stretch>
            <a:fillRect/>
          </a:stretch>
        </p:blipFill>
        <p:spPr>
          <a:xfrm>
            <a:off x="1244600" y="18568987"/>
            <a:ext cx="9006840" cy="4686300"/>
          </a:xfrm>
          <a:prstGeom prst="rect">
            <a:avLst/>
          </a:prstGeom>
          <a:ln>
            <a:solidFill>
              <a:schemeClr val="accent1">
                <a:lumMod val="60000"/>
                <a:lumOff val="40000"/>
              </a:schemeClr>
            </a:solidFill>
          </a:ln>
        </p:spPr>
      </p:pic>
      <p:sp>
        <p:nvSpPr>
          <p:cNvPr id="44" name="TextBox 43"/>
          <p:cNvSpPr txBox="1"/>
          <p:nvPr/>
        </p:nvSpPr>
        <p:spPr>
          <a:xfrm>
            <a:off x="1244600" y="28703587"/>
            <a:ext cx="12192000" cy="769441"/>
          </a:xfrm>
          <a:prstGeom prst="rect">
            <a:avLst/>
          </a:prstGeom>
          <a:solidFill>
            <a:schemeClr val="bg1"/>
          </a:solidFill>
          <a:ln>
            <a:solidFill>
              <a:schemeClr val="accent1">
                <a:lumMod val="60000"/>
                <a:lumOff val="40000"/>
              </a:schemeClr>
            </a:solidFill>
          </a:ln>
        </p:spPr>
        <p:txBody>
          <a:bodyPr wrap="square" rtlCol="0">
            <a:spAutoFit/>
          </a:bodyPr>
          <a:lstStyle/>
          <a:p>
            <a:pPr algn="just"/>
            <a:r>
              <a:rPr lang="en-GB" sz="2200" b="1" dirty="0" smtClean="0">
                <a:latin typeface="Century"/>
              </a:rPr>
              <a:t>References</a:t>
            </a:r>
          </a:p>
          <a:p>
            <a:r>
              <a:rPr lang="en-GB" sz="2200" baseline="30000" dirty="0" smtClean="0">
                <a:latin typeface="Century"/>
              </a:rPr>
              <a:t>[1]</a:t>
            </a:r>
            <a:r>
              <a:rPr lang="en-GB" sz="2200" dirty="0" smtClean="0">
                <a:latin typeface="Century"/>
              </a:rPr>
              <a:t> Meyer, J. C. </a:t>
            </a:r>
            <a:r>
              <a:rPr lang="en-GB" sz="2200" i="1" dirty="0" smtClean="0">
                <a:latin typeface="Century"/>
              </a:rPr>
              <a:t>et al</a:t>
            </a:r>
            <a:r>
              <a:rPr lang="en-GB" sz="2200" dirty="0" smtClean="0">
                <a:latin typeface="Century"/>
              </a:rPr>
              <a:t>. The structure of suspended </a:t>
            </a:r>
            <a:r>
              <a:rPr lang="en-GB" sz="2200" dirty="0" err="1" smtClean="0">
                <a:latin typeface="Century"/>
              </a:rPr>
              <a:t>graphene</a:t>
            </a:r>
            <a:r>
              <a:rPr lang="en-GB" sz="2200" dirty="0" smtClean="0">
                <a:latin typeface="Century"/>
              </a:rPr>
              <a:t> sheets. </a:t>
            </a:r>
            <a:r>
              <a:rPr lang="en-GB" sz="2200" i="1" dirty="0" smtClean="0">
                <a:latin typeface="Century"/>
              </a:rPr>
              <a:t>Nature </a:t>
            </a:r>
            <a:r>
              <a:rPr lang="en-GB" sz="2200" b="1" dirty="0" smtClean="0">
                <a:latin typeface="Century"/>
              </a:rPr>
              <a:t>446</a:t>
            </a:r>
            <a:r>
              <a:rPr lang="en-GB" sz="2200" dirty="0" smtClean="0">
                <a:latin typeface="Century"/>
              </a:rPr>
              <a:t>, 60–63 (2007).</a:t>
            </a:r>
            <a:endParaRPr lang="en-GB" sz="2200" baseline="30000" dirty="0">
              <a:latin typeface="Century"/>
            </a:endParaRPr>
          </a:p>
        </p:txBody>
      </p:sp>
      <p:sp>
        <p:nvSpPr>
          <p:cNvPr id="45" name="TextBox 44"/>
          <p:cNvSpPr txBox="1"/>
          <p:nvPr/>
        </p:nvSpPr>
        <p:spPr>
          <a:xfrm>
            <a:off x="1244600" y="26493787"/>
            <a:ext cx="18897600" cy="1785104"/>
          </a:xfrm>
          <a:prstGeom prst="rect">
            <a:avLst/>
          </a:prstGeom>
          <a:noFill/>
          <a:ln>
            <a:solidFill>
              <a:schemeClr val="accent1">
                <a:lumMod val="60000"/>
                <a:lumOff val="40000"/>
              </a:schemeClr>
            </a:solidFill>
          </a:ln>
        </p:spPr>
        <p:txBody>
          <a:bodyPr wrap="square" rtlCol="0">
            <a:spAutoFit/>
          </a:bodyPr>
          <a:lstStyle/>
          <a:p>
            <a:pPr algn="just"/>
            <a:r>
              <a:rPr lang="en-GB" sz="2200" dirty="0" smtClean="0">
                <a:latin typeface="Century"/>
              </a:rPr>
              <a:t>According to </a:t>
            </a:r>
            <a:r>
              <a:rPr lang="en-GB" sz="2200" baseline="30000" dirty="0" smtClean="0">
                <a:latin typeface="Century"/>
              </a:rPr>
              <a:t>[1]</a:t>
            </a:r>
            <a:r>
              <a:rPr lang="en-GB" sz="2200" dirty="0" smtClean="0">
                <a:latin typeface="Century" pitchFamily="18" charset="0"/>
              </a:rPr>
              <a:t>, </a:t>
            </a:r>
            <a:r>
              <a:rPr lang="en-GB" sz="2200" dirty="0" smtClean="0">
                <a:solidFill>
                  <a:srgbClr val="292526"/>
                </a:solidFill>
                <a:latin typeface="Century" pitchFamily="18" charset="0"/>
              </a:rPr>
              <a:t>the observed broadening explicitly reveals that </a:t>
            </a:r>
            <a:r>
              <a:rPr lang="en-GB" sz="2200" dirty="0" err="1" smtClean="0">
                <a:solidFill>
                  <a:srgbClr val="292526"/>
                </a:solidFill>
                <a:latin typeface="Century" pitchFamily="18" charset="0"/>
              </a:rPr>
              <a:t>graphene</a:t>
            </a:r>
            <a:r>
              <a:rPr lang="en-GB" sz="2200" dirty="0" smtClean="0">
                <a:solidFill>
                  <a:srgbClr val="292526"/>
                </a:solidFill>
                <a:latin typeface="Century" pitchFamily="18" charset="0"/>
              </a:rPr>
              <a:t> sheets are not flat within the sub-micrometre area of the electron beam. If that is indeed the case, then numerical simulations of diffraction events should successfully reproduce such behaviour, provided that the rippling being introduced is ‘realistic’.</a:t>
            </a:r>
          </a:p>
          <a:p>
            <a:pPr algn="just"/>
            <a:r>
              <a:rPr lang="en-GB" sz="2200" dirty="0" smtClean="0">
                <a:solidFill>
                  <a:srgbClr val="292526"/>
                </a:solidFill>
                <a:latin typeface="Century" pitchFamily="18" charset="0"/>
              </a:rPr>
              <a:t>In any case, the broadening of the peaks in SAED patterns of </a:t>
            </a:r>
            <a:r>
              <a:rPr lang="en-GB" sz="2200" dirty="0" err="1" smtClean="0">
                <a:solidFill>
                  <a:srgbClr val="292526"/>
                </a:solidFill>
                <a:latin typeface="Century" pitchFamily="18" charset="0"/>
              </a:rPr>
              <a:t>graphene</a:t>
            </a:r>
            <a:r>
              <a:rPr lang="en-GB" sz="2200" dirty="0" smtClean="0">
                <a:solidFill>
                  <a:srgbClr val="292526"/>
                </a:solidFill>
                <a:latin typeface="Century" pitchFamily="18" charset="0"/>
              </a:rPr>
              <a:t>-based materials would strongly contradict the classical theory of diffraction (in its kinematical approximation), if we believed that the latter were perfectly flat sheets of atoms. Almost certainly </a:t>
            </a:r>
            <a:r>
              <a:rPr lang="en-GB" sz="2200" i="1" dirty="0" smtClean="0">
                <a:solidFill>
                  <a:srgbClr val="292526"/>
                </a:solidFill>
                <a:latin typeface="Century" pitchFamily="18" charset="0"/>
              </a:rPr>
              <a:t>not</a:t>
            </a:r>
            <a:r>
              <a:rPr lang="en-GB" sz="2200" dirty="0" smtClean="0">
                <a:solidFill>
                  <a:srgbClr val="292526"/>
                </a:solidFill>
                <a:latin typeface="Century" pitchFamily="18" charset="0"/>
              </a:rPr>
              <a:t> 2D, then.</a:t>
            </a:r>
            <a:endParaRPr lang="en-GB" sz="2200" dirty="0">
              <a:latin typeface="Century" pitchFamily="18" charset="0"/>
            </a:endParaRPr>
          </a:p>
        </p:txBody>
      </p:sp>
      <p:pic>
        <p:nvPicPr>
          <p:cNvPr id="24" name="Picture 23" descr="GO_00o_5K.png"/>
          <p:cNvPicPr>
            <a:picLocks noChangeAspect="1"/>
          </p:cNvPicPr>
          <p:nvPr/>
        </p:nvPicPr>
        <p:blipFill>
          <a:blip r:embed="rId8" cstate="print"/>
          <a:stretch>
            <a:fillRect/>
          </a:stretch>
        </p:blipFill>
        <p:spPr>
          <a:xfrm>
            <a:off x="10617200" y="18568987"/>
            <a:ext cx="5599176" cy="3732784"/>
          </a:xfrm>
          <a:prstGeom prst="rect">
            <a:avLst/>
          </a:prstGeom>
        </p:spPr>
      </p:pic>
      <p:sp>
        <p:nvSpPr>
          <p:cNvPr id="25" name="TextBox 24"/>
          <p:cNvSpPr txBox="1"/>
          <p:nvPr/>
        </p:nvSpPr>
        <p:spPr>
          <a:xfrm>
            <a:off x="10617200" y="22378987"/>
            <a:ext cx="9525000" cy="3847207"/>
          </a:xfrm>
          <a:prstGeom prst="rect">
            <a:avLst/>
          </a:prstGeom>
          <a:noFill/>
          <a:ln>
            <a:solidFill>
              <a:schemeClr val="accent1">
                <a:lumMod val="60000"/>
                <a:lumOff val="40000"/>
              </a:schemeClr>
            </a:solidFill>
          </a:ln>
        </p:spPr>
        <p:txBody>
          <a:bodyPr wrap="square" rtlCol="0">
            <a:spAutoFit/>
          </a:bodyPr>
          <a:lstStyle/>
          <a:p>
            <a:pPr algn="just"/>
            <a:r>
              <a:rPr lang="en-US" sz="2200" dirty="0" smtClean="0">
                <a:latin typeface="Century"/>
              </a:rPr>
              <a:t>Left: bright-field TEM image of the GO sheet on its lacy carbon support. Right: </a:t>
            </a:r>
            <a:r>
              <a:rPr lang="en-US" sz="2200" dirty="0" err="1" smtClean="0">
                <a:latin typeface="Century"/>
              </a:rPr>
              <a:t>colour</a:t>
            </a:r>
            <a:r>
              <a:rPr lang="en-US" sz="2200" dirty="0" smtClean="0">
                <a:latin typeface="Century"/>
              </a:rPr>
              <a:t> plot of a simulated </a:t>
            </a:r>
            <a:r>
              <a:rPr lang="en-US" sz="2200" dirty="0" err="1" smtClean="0">
                <a:latin typeface="Century"/>
              </a:rPr>
              <a:t>graphene</a:t>
            </a:r>
            <a:r>
              <a:rPr lang="en-US" sz="2200" dirty="0" smtClean="0">
                <a:latin typeface="Century"/>
              </a:rPr>
              <a:t> sheet, with intrinsic (static) rippling modeled as an out-of-plane displacement given by an expression of the form</a:t>
            </a:r>
          </a:p>
          <a:p>
            <a:pPr algn="just"/>
            <a:endParaRPr lang="en-US" sz="2200" dirty="0" smtClean="0">
              <a:latin typeface="Century"/>
            </a:endParaRPr>
          </a:p>
          <a:p>
            <a:pPr algn="just"/>
            <a:endParaRPr lang="en-US" sz="2200" dirty="0" smtClean="0">
              <a:latin typeface="Century"/>
            </a:endParaRPr>
          </a:p>
          <a:p>
            <a:pPr algn="just"/>
            <a:endParaRPr lang="en-US" sz="2200" dirty="0" smtClean="0">
              <a:latin typeface="Century"/>
            </a:endParaRPr>
          </a:p>
          <a:p>
            <a:pPr algn="just"/>
            <a:r>
              <a:rPr lang="en-US" sz="2200" dirty="0" smtClean="0">
                <a:latin typeface="Century"/>
              </a:rPr>
              <a:t>where </a:t>
            </a:r>
            <a:r>
              <a:rPr lang="en-US" sz="2400" i="1" dirty="0" err="1" smtClean="0">
                <a:latin typeface="Arno Pro"/>
                <a:ea typeface="Cambria Math" pitchFamily="18" charset="0"/>
              </a:rPr>
              <a:t>A</a:t>
            </a:r>
            <a:r>
              <a:rPr lang="en-US" sz="2400" i="1" baseline="-25000" dirty="0" err="1" smtClean="0">
                <a:latin typeface="Arno Pro"/>
                <a:ea typeface="Cambria Math" pitchFamily="18" charset="0"/>
              </a:rPr>
              <a:t>ij</a:t>
            </a:r>
            <a:r>
              <a:rPr lang="en-US" sz="2200" dirty="0" smtClean="0">
                <a:latin typeface="Century"/>
              </a:rPr>
              <a:t>, </a:t>
            </a:r>
            <a:r>
              <a:rPr lang="en-US" sz="2400" i="1" dirty="0" err="1" smtClean="0">
                <a:latin typeface="Arno Pro"/>
                <a:ea typeface="Cambria Math" pitchFamily="18" charset="0"/>
              </a:rPr>
              <a:t>k</a:t>
            </a:r>
            <a:r>
              <a:rPr lang="en-US" sz="2400" i="1" baseline="-25000" dirty="0" err="1" smtClean="0">
                <a:latin typeface="Arno Pro"/>
                <a:ea typeface="Cambria Math" pitchFamily="18" charset="0"/>
              </a:rPr>
              <a:t>i</a:t>
            </a:r>
            <a:r>
              <a:rPr lang="en-US" sz="2400" dirty="0" smtClean="0">
                <a:latin typeface="Century"/>
              </a:rPr>
              <a:t>,</a:t>
            </a:r>
            <a:r>
              <a:rPr lang="en-US" sz="2400" i="1" dirty="0" smtClean="0">
                <a:latin typeface="Cambria Math" pitchFamily="18" charset="0"/>
                <a:ea typeface="Cambria Math" pitchFamily="18" charset="0"/>
              </a:rPr>
              <a:t> </a:t>
            </a:r>
            <a:r>
              <a:rPr lang="en-US" sz="2400" i="1" dirty="0" err="1" smtClean="0">
                <a:latin typeface="Arno Pro"/>
                <a:ea typeface="Cambria Math" pitchFamily="18" charset="0"/>
              </a:rPr>
              <a:t>k</a:t>
            </a:r>
            <a:r>
              <a:rPr lang="en-US" sz="2400" i="1" baseline="-25000" dirty="0" err="1" smtClean="0">
                <a:latin typeface="Arno Pro"/>
                <a:ea typeface="Cambria Math" pitchFamily="18" charset="0"/>
              </a:rPr>
              <a:t>j</a:t>
            </a:r>
            <a:r>
              <a:rPr lang="en-US" sz="2200" dirty="0" smtClean="0">
                <a:latin typeface="Century"/>
              </a:rPr>
              <a:t>, </a:t>
            </a:r>
            <a:r>
              <a:rPr lang="el-GR" sz="2400" i="1" dirty="0" smtClean="0">
                <a:latin typeface="Arno Pro"/>
                <a:ea typeface="Cambria Math" pitchFamily="18" charset="0"/>
              </a:rPr>
              <a:t>φ</a:t>
            </a:r>
            <a:r>
              <a:rPr lang="en-GB" sz="2400" i="1" baseline="-25000" dirty="0" err="1" smtClean="0">
                <a:latin typeface="Arno Pro"/>
                <a:ea typeface="Cambria Math" pitchFamily="18" charset="0"/>
              </a:rPr>
              <a:t>ij</a:t>
            </a:r>
            <a:r>
              <a:rPr lang="en-GB" sz="2200" i="1" baseline="-25000" dirty="0" smtClean="0">
                <a:latin typeface="Cambria Math" pitchFamily="18" charset="0"/>
                <a:ea typeface="Cambria Math" pitchFamily="18" charset="0"/>
              </a:rPr>
              <a:t> </a:t>
            </a:r>
            <a:r>
              <a:rPr lang="en-US" sz="2200" dirty="0" smtClean="0">
                <a:latin typeface="Century"/>
                <a:ea typeface="Cambria Math" pitchFamily="18" charset="0"/>
              </a:rPr>
              <a:t>are random parameters varying in specific ranges. Code was also written to simulate diffraction experiments, which allows the user to directly observe the effects of arbitrary structural deformations on the evolution of diffraction patterns.</a:t>
            </a:r>
            <a:endParaRPr lang="en-US" sz="2200" dirty="0"/>
          </a:p>
        </p:txBody>
      </p:sp>
      <p:pic>
        <p:nvPicPr>
          <p:cNvPr id="31" name="Picture 30" descr="RippledSheetSimulation.png"/>
          <p:cNvPicPr>
            <a:picLocks noChangeAspect="1"/>
          </p:cNvPicPr>
          <p:nvPr/>
        </p:nvPicPr>
        <p:blipFill>
          <a:blip r:embed="rId9" cstate="print"/>
          <a:stretch>
            <a:fillRect/>
          </a:stretch>
        </p:blipFill>
        <p:spPr>
          <a:xfrm>
            <a:off x="16560800" y="18645187"/>
            <a:ext cx="3541776" cy="3552317"/>
          </a:xfrm>
          <a:prstGeom prst="rect">
            <a:avLst/>
          </a:prstGeom>
        </p:spPr>
      </p:pic>
      <p:sp>
        <p:nvSpPr>
          <p:cNvPr id="2" name="Rectangle 4"/>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30" name="Rectangle 6"/>
          <p:cNvSpPr>
            <a:spLocks noChangeArrowheads="1"/>
          </p:cNvSpPr>
          <p:nvPr/>
        </p:nvSpPr>
        <p:spPr bwMode="auto">
          <a:xfrm>
            <a:off x="0" y="0"/>
            <a:ext cx="213868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31" name="Rectangle 7"/>
          <p:cNvSpPr>
            <a:spLocks noChangeArrowheads="1"/>
          </p:cNvSpPr>
          <p:nvPr/>
        </p:nvSpPr>
        <p:spPr bwMode="auto">
          <a:xfrm>
            <a:off x="0" y="1285875"/>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3" name="Rectangle 9"/>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35" name="Rectangle 11"/>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37" name="Rectangle 13"/>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47" name="Picture 46"/>
          <p:cNvPicPr>
            <a:picLocks noChangeAspect="1"/>
          </p:cNvPicPr>
          <p:nvPr/>
        </p:nvPicPr>
        <p:blipFill>
          <a:blip r:embed="rId10"/>
          <a:stretch>
            <a:fillRect/>
          </a:stretch>
        </p:blipFill>
        <p:spPr>
          <a:xfrm>
            <a:off x="13208000" y="23826787"/>
            <a:ext cx="4243959" cy="1013333"/>
          </a:xfrm>
          <a:prstGeom prst="rect">
            <a:avLst/>
          </a:prstGeom>
        </p:spPr>
      </p:pic>
      <p:sp>
        <p:nvSpPr>
          <p:cNvPr id="48" name="TextBox 47"/>
          <p:cNvSpPr txBox="1"/>
          <p:nvPr/>
        </p:nvSpPr>
        <p:spPr>
          <a:xfrm>
            <a:off x="1244600" y="3328987"/>
            <a:ext cx="18897600" cy="1446550"/>
          </a:xfrm>
          <a:prstGeom prst="rect">
            <a:avLst/>
          </a:prstGeom>
          <a:noFill/>
          <a:ln>
            <a:solidFill>
              <a:schemeClr val="accent1">
                <a:lumMod val="75000"/>
              </a:schemeClr>
            </a:solidFill>
          </a:ln>
        </p:spPr>
        <p:txBody>
          <a:bodyPr wrap="square" rtlCol="0">
            <a:spAutoFit/>
          </a:bodyPr>
          <a:lstStyle/>
          <a:p>
            <a:pPr algn="just"/>
            <a:r>
              <a:rPr lang="en-GB" sz="2200" b="1" dirty="0" smtClean="0">
                <a:latin typeface="Century"/>
              </a:rPr>
              <a:t>Abstract. </a:t>
            </a:r>
            <a:r>
              <a:rPr lang="en-GB" sz="2200" dirty="0" smtClean="0">
                <a:latin typeface="Century"/>
              </a:rPr>
              <a:t>The aim of this 10-week project was to investigate the structure of </a:t>
            </a:r>
            <a:r>
              <a:rPr lang="en-GB" sz="2200" dirty="0" err="1" smtClean="0">
                <a:latin typeface="Century"/>
              </a:rPr>
              <a:t>graphene</a:t>
            </a:r>
            <a:r>
              <a:rPr lang="en-GB" sz="2200" dirty="0" smtClean="0">
                <a:latin typeface="Century"/>
              </a:rPr>
              <a:t>-based materials such as chemically converted </a:t>
            </a:r>
            <a:r>
              <a:rPr lang="en-GB" sz="2200" dirty="0" err="1" smtClean="0">
                <a:latin typeface="Century"/>
              </a:rPr>
              <a:t>graphene</a:t>
            </a:r>
            <a:r>
              <a:rPr lang="en-GB" sz="2200" dirty="0" smtClean="0">
                <a:latin typeface="Century"/>
              </a:rPr>
              <a:t> (CCG) and </a:t>
            </a:r>
            <a:r>
              <a:rPr lang="en-GB" sz="2200" dirty="0" err="1" smtClean="0">
                <a:latin typeface="Century"/>
              </a:rPr>
              <a:t>graphene</a:t>
            </a:r>
            <a:r>
              <a:rPr lang="en-GB" sz="2200" dirty="0" smtClean="0">
                <a:latin typeface="Century"/>
              </a:rPr>
              <a:t> oxide (GO). Selected area electron diffraction (SAED) was performed on samples of CCG and GO, and the experimental results compared with numerical simulations of diffraction events. Striking similarities were observed  with published results</a:t>
            </a:r>
            <a:r>
              <a:rPr lang="en-GB" sz="2200" baseline="30000" dirty="0" smtClean="0">
                <a:latin typeface="Century"/>
              </a:rPr>
              <a:t>[1]</a:t>
            </a:r>
            <a:r>
              <a:rPr lang="en-GB" sz="2200" dirty="0" smtClean="0">
                <a:latin typeface="Century"/>
              </a:rPr>
              <a:t> from sheets of pristine </a:t>
            </a:r>
            <a:r>
              <a:rPr lang="en-GB" sz="2200" dirty="0" err="1" smtClean="0">
                <a:latin typeface="Century"/>
              </a:rPr>
              <a:t>graphene</a:t>
            </a:r>
            <a:r>
              <a:rPr lang="en-GB" sz="2200" dirty="0" smtClean="0">
                <a:latin typeface="Century"/>
              </a:rPr>
              <a:t>, suggesting that these one atom thick sheets may be intrinsically three-dimensional.</a:t>
            </a:r>
            <a:endParaRPr lang="en-GB" sz="2200" b="1" dirty="0">
              <a:latin typeface="Century"/>
            </a:endParaRPr>
          </a:p>
        </p:txBody>
      </p:sp>
      <p:pic>
        <p:nvPicPr>
          <p:cNvPr id="35" name="Picture 34" descr="LatticeGraphics.tiff"/>
          <p:cNvPicPr>
            <a:picLocks noChangeAspect="1"/>
          </p:cNvPicPr>
          <p:nvPr/>
        </p:nvPicPr>
        <p:blipFill>
          <a:blip r:embed="rId11"/>
          <a:stretch>
            <a:fillRect/>
          </a:stretch>
        </p:blipFill>
        <p:spPr>
          <a:xfrm>
            <a:off x="3302000" y="5233987"/>
            <a:ext cx="14820900" cy="6629400"/>
          </a:xfrm>
          <a:prstGeom prst="rect">
            <a:avLst/>
          </a:prstGeom>
        </p:spPr>
      </p:pic>
      <p:pic>
        <p:nvPicPr>
          <p:cNvPr id="37" name="Picture 36"/>
          <p:cNvPicPr>
            <a:picLocks noChangeAspect="1"/>
          </p:cNvPicPr>
          <p:nvPr/>
        </p:nvPicPr>
        <p:blipFill>
          <a:blip r:embed="rId12"/>
          <a:stretch>
            <a:fillRect/>
          </a:stretch>
        </p:blipFill>
        <p:spPr>
          <a:xfrm>
            <a:off x="18542000" y="28398787"/>
            <a:ext cx="1600200" cy="1238250"/>
          </a:xfrm>
          <a:prstGeom prst="rect">
            <a:avLst/>
          </a:prstGeom>
        </p:spPr>
      </p:pic>
      <p:pic>
        <p:nvPicPr>
          <p:cNvPr id="38" name="Picture 37"/>
          <p:cNvPicPr>
            <a:picLocks noChangeAspect="1"/>
          </p:cNvPicPr>
          <p:nvPr/>
        </p:nvPicPr>
        <p:blipFill>
          <a:blip r:embed="rId13"/>
          <a:stretch>
            <a:fillRect/>
          </a:stretch>
        </p:blipFill>
        <p:spPr>
          <a:xfrm>
            <a:off x="15570200" y="28551187"/>
            <a:ext cx="2540000" cy="1016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1161</TotalTime>
  <Words>592</Words>
  <Application>Microsoft Office PowerPoint</Application>
  <PresentationFormat>Custom</PresentationFormat>
  <Paragraphs>21</Paragraphs>
  <Slides>1</Slides>
  <Notes>1</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Richard</dc:creator>
  <cp:lastModifiedBy>Umberto Lupo</cp:lastModifiedBy>
  <cp:revision>72</cp:revision>
  <cp:lastPrinted>2009-10-05T21:21:19Z</cp:lastPrinted>
  <dcterms:created xsi:type="dcterms:W3CDTF">2009-10-06T06:26:05Z</dcterms:created>
  <dcterms:modified xsi:type="dcterms:W3CDTF">2009-10-06T06:28:42Z</dcterms:modified>
</cp:coreProperties>
</file>