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7" r:id="rId2"/>
  </p:sldIdLst>
  <p:sldSz cx="21386800" cy="30279975"/>
  <p:notesSz cx="19702463" cy="29457650"/>
  <p:defaultTextStyle>
    <a:defPPr>
      <a:defRPr lang="en-US"/>
    </a:defPPr>
    <a:lvl1pPr marL="0" algn="l" defTabSz="2952305" rtl="0" eaLnBrk="1" latinLnBrk="0" hangingPunct="1">
      <a:defRPr sz="5800" kern="1200">
        <a:solidFill>
          <a:schemeClr val="tx1"/>
        </a:solidFill>
        <a:latin typeface="+mn-lt"/>
        <a:ea typeface="+mn-ea"/>
        <a:cs typeface="+mn-cs"/>
      </a:defRPr>
    </a:lvl1pPr>
    <a:lvl2pPr marL="1476152" algn="l" defTabSz="2952305" rtl="0" eaLnBrk="1" latinLnBrk="0" hangingPunct="1">
      <a:defRPr sz="5800" kern="1200">
        <a:solidFill>
          <a:schemeClr val="tx1"/>
        </a:solidFill>
        <a:latin typeface="+mn-lt"/>
        <a:ea typeface="+mn-ea"/>
        <a:cs typeface="+mn-cs"/>
      </a:defRPr>
    </a:lvl2pPr>
    <a:lvl3pPr marL="2952305" algn="l" defTabSz="2952305" rtl="0" eaLnBrk="1" latinLnBrk="0" hangingPunct="1">
      <a:defRPr sz="5800" kern="1200">
        <a:solidFill>
          <a:schemeClr val="tx1"/>
        </a:solidFill>
        <a:latin typeface="+mn-lt"/>
        <a:ea typeface="+mn-ea"/>
        <a:cs typeface="+mn-cs"/>
      </a:defRPr>
    </a:lvl3pPr>
    <a:lvl4pPr marL="4428457" algn="l" defTabSz="2952305" rtl="0" eaLnBrk="1" latinLnBrk="0" hangingPunct="1">
      <a:defRPr sz="5800" kern="1200">
        <a:solidFill>
          <a:schemeClr val="tx1"/>
        </a:solidFill>
        <a:latin typeface="+mn-lt"/>
        <a:ea typeface="+mn-ea"/>
        <a:cs typeface="+mn-cs"/>
      </a:defRPr>
    </a:lvl4pPr>
    <a:lvl5pPr marL="5904610" algn="l" defTabSz="2952305" rtl="0" eaLnBrk="1" latinLnBrk="0" hangingPunct="1">
      <a:defRPr sz="5800" kern="1200">
        <a:solidFill>
          <a:schemeClr val="tx1"/>
        </a:solidFill>
        <a:latin typeface="+mn-lt"/>
        <a:ea typeface="+mn-ea"/>
        <a:cs typeface="+mn-cs"/>
      </a:defRPr>
    </a:lvl5pPr>
    <a:lvl6pPr marL="7380762" algn="l" defTabSz="2952305" rtl="0" eaLnBrk="1" latinLnBrk="0" hangingPunct="1">
      <a:defRPr sz="5800" kern="1200">
        <a:solidFill>
          <a:schemeClr val="tx1"/>
        </a:solidFill>
        <a:latin typeface="+mn-lt"/>
        <a:ea typeface="+mn-ea"/>
        <a:cs typeface="+mn-cs"/>
      </a:defRPr>
    </a:lvl6pPr>
    <a:lvl7pPr marL="8856915" algn="l" defTabSz="2952305" rtl="0" eaLnBrk="1" latinLnBrk="0" hangingPunct="1">
      <a:defRPr sz="5800" kern="1200">
        <a:solidFill>
          <a:schemeClr val="tx1"/>
        </a:solidFill>
        <a:latin typeface="+mn-lt"/>
        <a:ea typeface="+mn-ea"/>
        <a:cs typeface="+mn-cs"/>
      </a:defRPr>
    </a:lvl7pPr>
    <a:lvl8pPr marL="10333067" algn="l" defTabSz="2952305" rtl="0" eaLnBrk="1" latinLnBrk="0" hangingPunct="1">
      <a:defRPr sz="5800" kern="1200">
        <a:solidFill>
          <a:schemeClr val="tx1"/>
        </a:solidFill>
        <a:latin typeface="+mn-lt"/>
        <a:ea typeface="+mn-ea"/>
        <a:cs typeface="+mn-cs"/>
      </a:defRPr>
    </a:lvl8pPr>
    <a:lvl9pPr marL="11809220" algn="l" defTabSz="2952305" rtl="0" eaLnBrk="1" latinLnBrk="0" hangingPunct="1">
      <a:defRPr sz="5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D9D9D"/>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103" autoAdjust="0"/>
  </p:normalViewPr>
  <p:slideViewPr>
    <p:cSldViewPr>
      <p:cViewPr>
        <p:scale>
          <a:sx n="40" d="100"/>
          <a:sy n="40" d="100"/>
        </p:scale>
        <p:origin x="-516" y="3090"/>
      </p:cViewPr>
      <p:guideLst>
        <p:guide orient="horz" pos="9537"/>
        <p:guide pos="6736"/>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8537734" cy="1472883"/>
          </a:xfrm>
          <a:prstGeom prst="rect">
            <a:avLst/>
          </a:prstGeom>
        </p:spPr>
        <p:txBody>
          <a:bodyPr vert="horz" lIns="280913" tIns="140456" rIns="280913" bIns="140456" rtlCol="0"/>
          <a:lstStyle>
            <a:lvl1pPr algn="l">
              <a:defRPr sz="3700"/>
            </a:lvl1pPr>
          </a:lstStyle>
          <a:p>
            <a:endParaRPr lang="en-GB"/>
          </a:p>
        </p:txBody>
      </p:sp>
      <p:sp>
        <p:nvSpPr>
          <p:cNvPr id="3" name="Date Placeholder 2"/>
          <p:cNvSpPr>
            <a:spLocks noGrp="1"/>
          </p:cNvSpPr>
          <p:nvPr>
            <p:ph type="dt" idx="1"/>
          </p:nvPr>
        </p:nvSpPr>
        <p:spPr>
          <a:xfrm>
            <a:off x="11160170" y="0"/>
            <a:ext cx="8537734" cy="1472883"/>
          </a:xfrm>
          <a:prstGeom prst="rect">
            <a:avLst/>
          </a:prstGeom>
        </p:spPr>
        <p:txBody>
          <a:bodyPr vert="horz" lIns="280913" tIns="140456" rIns="280913" bIns="140456" rtlCol="0"/>
          <a:lstStyle>
            <a:lvl1pPr algn="r">
              <a:defRPr sz="3700"/>
            </a:lvl1pPr>
          </a:lstStyle>
          <a:p>
            <a:fld id="{9C30B656-D632-461C-B1C8-B95937250D2E}" type="datetimeFigureOut">
              <a:rPr lang="en-US" smtClean="0"/>
              <a:pPr/>
              <a:t>10/7/2009</a:t>
            </a:fld>
            <a:endParaRPr lang="en-GB"/>
          </a:p>
        </p:txBody>
      </p:sp>
      <p:sp>
        <p:nvSpPr>
          <p:cNvPr id="4" name="Slide Image Placeholder 3"/>
          <p:cNvSpPr>
            <a:spLocks noGrp="1" noRot="1" noChangeAspect="1"/>
          </p:cNvSpPr>
          <p:nvPr>
            <p:ph type="sldImg" idx="2"/>
          </p:nvPr>
        </p:nvSpPr>
        <p:spPr>
          <a:xfrm>
            <a:off x="5951538" y="2209800"/>
            <a:ext cx="7799387" cy="11045825"/>
          </a:xfrm>
          <a:prstGeom prst="rect">
            <a:avLst/>
          </a:prstGeom>
          <a:noFill/>
          <a:ln w="12700">
            <a:solidFill>
              <a:prstClr val="black"/>
            </a:solidFill>
          </a:ln>
        </p:spPr>
        <p:txBody>
          <a:bodyPr vert="horz" lIns="280913" tIns="140456" rIns="280913" bIns="140456" rtlCol="0" anchor="ctr"/>
          <a:lstStyle/>
          <a:p>
            <a:endParaRPr lang="en-GB"/>
          </a:p>
        </p:txBody>
      </p:sp>
      <p:sp>
        <p:nvSpPr>
          <p:cNvPr id="5" name="Notes Placeholder 4"/>
          <p:cNvSpPr>
            <a:spLocks noGrp="1"/>
          </p:cNvSpPr>
          <p:nvPr>
            <p:ph type="body" sz="quarter" idx="3"/>
          </p:nvPr>
        </p:nvSpPr>
        <p:spPr>
          <a:xfrm>
            <a:off x="1970247" y="13992384"/>
            <a:ext cx="15761970" cy="13255943"/>
          </a:xfrm>
          <a:prstGeom prst="rect">
            <a:avLst/>
          </a:prstGeom>
        </p:spPr>
        <p:txBody>
          <a:bodyPr vert="horz" lIns="280913" tIns="140456" rIns="280913" bIns="140456"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27979655"/>
            <a:ext cx="8537734" cy="1472883"/>
          </a:xfrm>
          <a:prstGeom prst="rect">
            <a:avLst/>
          </a:prstGeom>
        </p:spPr>
        <p:txBody>
          <a:bodyPr vert="horz" lIns="280913" tIns="140456" rIns="280913" bIns="140456" rtlCol="0" anchor="b"/>
          <a:lstStyle>
            <a:lvl1pPr algn="l">
              <a:defRPr sz="3700"/>
            </a:lvl1pPr>
          </a:lstStyle>
          <a:p>
            <a:endParaRPr lang="en-GB"/>
          </a:p>
        </p:txBody>
      </p:sp>
      <p:sp>
        <p:nvSpPr>
          <p:cNvPr id="7" name="Slide Number Placeholder 6"/>
          <p:cNvSpPr>
            <a:spLocks noGrp="1"/>
          </p:cNvSpPr>
          <p:nvPr>
            <p:ph type="sldNum" sz="quarter" idx="5"/>
          </p:nvPr>
        </p:nvSpPr>
        <p:spPr>
          <a:xfrm>
            <a:off x="11160170" y="27979655"/>
            <a:ext cx="8537734" cy="1472883"/>
          </a:xfrm>
          <a:prstGeom prst="rect">
            <a:avLst/>
          </a:prstGeom>
        </p:spPr>
        <p:txBody>
          <a:bodyPr vert="horz" lIns="280913" tIns="140456" rIns="280913" bIns="140456" rtlCol="0" anchor="b"/>
          <a:lstStyle>
            <a:lvl1pPr algn="r">
              <a:defRPr sz="3700"/>
            </a:lvl1pPr>
          </a:lstStyle>
          <a:p>
            <a:fld id="{034B899F-5A4B-46DB-9CBA-CF3E25FFBB09}"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2952305" rtl="0" eaLnBrk="1" latinLnBrk="0" hangingPunct="1">
      <a:defRPr sz="3900" kern="1200">
        <a:solidFill>
          <a:schemeClr val="tx1"/>
        </a:solidFill>
        <a:latin typeface="+mn-lt"/>
        <a:ea typeface="+mn-ea"/>
        <a:cs typeface="+mn-cs"/>
      </a:defRPr>
    </a:lvl1pPr>
    <a:lvl2pPr marL="1476152" algn="l" defTabSz="2952305" rtl="0" eaLnBrk="1" latinLnBrk="0" hangingPunct="1">
      <a:defRPr sz="3900" kern="1200">
        <a:solidFill>
          <a:schemeClr val="tx1"/>
        </a:solidFill>
        <a:latin typeface="+mn-lt"/>
        <a:ea typeface="+mn-ea"/>
        <a:cs typeface="+mn-cs"/>
      </a:defRPr>
    </a:lvl2pPr>
    <a:lvl3pPr marL="2952305" algn="l" defTabSz="2952305" rtl="0" eaLnBrk="1" latinLnBrk="0" hangingPunct="1">
      <a:defRPr sz="3900" kern="1200">
        <a:solidFill>
          <a:schemeClr val="tx1"/>
        </a:solidFill>
        <a:latin typeface="+mn-lt"/>
        <a:ea typeface="+mn-ea"/>
        <a:cs typeface="+mn-cs"/>
      </a:defRPr>
    </a:lvl3pPr>
    <a:lvl4pPr marL="4428457" algn="l" defTabSz="2952305" rtl="0" eaLnBrk="1" latinLnBrk="0" hangingPunct="1">
      <a:defRPr sz="3900" kern="1200">
        <a:solidFill>
          <a:schemeClr val="tx1"/>
        </a:solidFill>
        <a:latin typeface="+mn-lt"/>
        <a:ea typeface="+mn-ea"/>
        <a:cs typeface="+mn-cs"/>
      </a:defRPr>
    </a:lvl4pPr>
    <a:lvl5pPr marL="5904610" algn="l" defTabSz="2952305" rtl="0" eaLnBrk="1" latinLnBrk="0" hangingPunct="1">
      <a:defRPr sz="3900" kern="1200">
        <a:solidFill>
          <a:schemeClr val="tx1"/>
        </a:solidFill>
        <a:latin typeface="+mn-lt"/>
        <a:ea typeface="+mn-ea"/>
        <a:cs typeface="+mn-cs"/>
      </a:defRPr>
    </a:lvl5pPr>
    <a:lvl6pPr marL="7380762" algn="l" defTabSz="2952305" rtl="0" eaLnBrk="1" latinLnBrk="0" hangingPunct="1">
      <a:defRPr sz="3900" kern="1200">
        <a:solidFill>
          <a:schemeClr val="tx1"/>
        </a:solidFill>
        <a:latin typeface="+mn-lt"/>
        <a:ea typeface="+mn-ea"/>
        <a:cs typeface="+mn-cs"/>
      </a:defRPr>
    </a:lvl6pPr>
    <a:lvl7pPr marL="8856915" algn="l" defTabSz="2952305" rtl="0" eaLnBrk="1" latinLnBrk="0" hangingPunct="1">
      <a:defRPr sz="3900" kern="1200">
        <a:solidFill>
          <a:schemeClr val="tx1"/>
        </a:solidFill>
        <a:latin typeface="+mn-lt"/>
        <a:ea typeface="+mn-ea"/>
        <a:cs typeface="+mn-cs"/>
      </a:defRPr>
    </a:lvl7pPr>
    <a:lvl8pPr marL="10333067" algn="l" defTabSz="2952305" rtl="0" eaLnBrk="1" latinLnBrk="0" hangingPunct="1">
      <a:defRPr sz="3900" kern="1200">
        <a:solidFill>
          <a:schemeClr val="tx1"/>
        </a:solidFill>
        <a:latin typeface="+mn-lt"/>
        <a:ea typeface="+mn-ea"/>
        <a:cs typeface="+mn-cs"/>
      </a:defRPr>
    </a:lvl8pPr>
    <a:lvl9pPr marL="11809220" algn="l" defTabSz="2952305" rtl="0" eaLnBrk="1" latinLnBrk="0" hangingPunct="1">
      <a:defRPr sz="3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951538" y="2209800"/>
            <a:ext cx="7799387" cy="11045825"/>
          </a:xfrm>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034B899F-5A4B-46DB-9CBA-CF3E25FFBB09}" type="slidenum">
              <a:rPr lang="en-GB" smtClean="0"/>
              <a:pPr/>
              <a:t>1</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604010" y="9406423"/>
            <a:ext cx="18178780" cy="6490570"/>
          </a:xfrm>
        </p:spPr>
        <p:txBody>
          <a:bodyPr/>
          <a:lstStyle/>
          <a:p>
            <a:r>
              <a:rPr lang="en-US" smtClean="0"/>
              <a:t>Click to edit Master title style</a:t>
            </a:r>
            <a:endParaRPr lang="en-GB"/>
          </a:p>
        </p:txBody>
      </p:sp>
      <p:sp>
        <p:nvSpPr>
          <p:cNvPr id="3" name="Subtitle 2"/>
          <p:cNvSpPr>
            <a:spLocks noGrp="1"/>
          </p:cNvSpPr>
          <p:nvPr>
            <p:ph type="subTitle" idx="1"/>
          </p:nvPr>
        </p:nvSpPr>
        <p:spPr>
          <a:xfrm>
            <a:off x="3208020" y="17158652"/>
            <a:ext cx="14970760" cy="7738216"/>
          </a:xfrm>
        </p:spPr>
        <p:txBody>
          <a:bodyPr/>
          <a:lstStyle>
            <a:lvl1pPr marL="0" indent="0" algn="ctr">
              <a:buNone/>
              <a:defRPr>
                <a:solidFill>
                  <a:schemeClr val="tx1">
                    <a:tint val="75000"/>
                  </a:schemeClr>
                </a:solidFill>
              </a:defRPr>
            </a:lvl1pPr>
            <a:lvl2pPr marL="1476152" indent="0" algn="ctr">
              <a:buNone/>
              <a:defRPr>
                <a:solidFill>
                  <a:schemeClr val="tx1">
                    <a:tint val="75000"/>
                  </a:schemeClr>
                </a:solidFill>
              </a:defRPr>
            </a:lvl2pPr>
            <a:lvl3pPr marL="2952305" indent="0" algn="ctr">
              <a:buNone/>
              <a:defRPr>
                <a:solidFill>
                  <a:schemeClr val="tx1">
                    <a:tint val="75000"/>
                  </a:schemeClr>
                </a:solidFill>
              </a:defRPr>
            </a:lvl3pPr>
            <a:lvl4pPr marL="4428457" indent="0" algn="ctr">
              <a:buNone/>
              <a:defRPr>
                <a:solidFill>
                  <a:schemeClr val="tx1">
                    <a:tint val="75000"/>
                  </a:schemeClr>
                </a:solidFill>
              </a:defRPr>
            </a:lvl4pPr>
            <a:lvl5pPr marL="5904610" indent="0" algn="ctr">
              <a:buNone/>
              <a:defRPr>
                <a:solidFill>
                  <a:schemeClr val="tx1">
                    <a:tint val="75000"/>
                  </a:schemeClr>
                </a:solidFill>
              </a:defRPr>
            </a:lvl5pPr>
            <a:lvl6pPr marL="7380762" indent="0" algn="ctr">
              <a:buNone/>
              <a:defRPr>
                <a:solidFill>
                  <a:schemeClr val="tx1">
                    <a:tint val="75000"/>
                  </a:schemeClr>
                </a:solidFill>
              </a:defRPr>
            </a:lvl6pPr>
            <a:lvl7pPr marL="8856915" indent="0" algn="ctr">
              <a:buNone/>
              <a:defRPr>
                <a:solidFill>
                  <a:schemeClr val="tx1">
                    <a:tint val="75000"/>
                  </a:schemeClr>
                </a:solidFill>
              </a:defRPr>
            </a:lvl7pPr>
            <a:lvl8pPr marL="10333067" indent="0" algn="ctr">
              <a:buNone/>
              <a:defRPr>
                <a:solidFill>
                  <a:schemeClr val="tx1">
                    <a:tint val="75000"/>
                  </a:schemeClr>
                </a:solidFill>
              </a:defRPr>
            </a:lvl8pPr>
            <a:lvl9pPr marL="1180922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766BD724-4EE9-4E44-9AC1-6B32E5AC6983}" type="datetimeFigureOut">
              <a:rPr lang="en-US" smtClean="0"/>
              <a:pPr/>
              <a:t>10/7/2009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9EE6F86-62E7-4A82-8CA7-828794B3E4CE}"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66BD724-4EE9-4E44-9AC1-6B32E5AC6983}" type="datetimeFigureOut">
              <a:rPr lang="en-US" smtClean="0"/>
              <a:pPr/>
              <a:t>10/7/2009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9EE6F86-62E7-4A82-8CA7-828794B3E4CE}"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1709835" y="1696241"/>
            <a:ext cx="6735357" cy="3617475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1496334" y="1696241"/>
            <a:ext cx="19857051" cy="3617475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66BD724-4EE9-4E44-9AC1-6B32E5AC6983}" type="datetimeFigureOut">
              <a:rPr lang="en-US" smtClean="0"/>
              <a:pPr/>
              <a:t>10/7/2009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9EE6F86-62E7-4A82-8CA7-828794B3E4CE}"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66BD724-4EE9-4E44-9AC1-6B32E5AC6983}" type="datetimeFigureOut">
              <a:rPr lang="en-US" smtClean="0"/>
              <a:pPr/>
              <a:t>10/7/2009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9EE6F86-62E7-4A82-8CA7-828794B3E4CE}"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89411" y="19457692"/>
            <a:ext cx="18178780" cy="6013939"/>
          </a:xfrm>
        </p:spPr>
        <p:txBody>
          <a:bodyPr anchor="t"/>
          <a:lstStyle>
            <a:lvl1pPr algn="l">
              <a:defRPr sz="12900" b="1" cap="all"/>
            </a:lvl1pPr>
          </a:lstStyle>
          <a:p>
            <a:r>
              <a:rPr lang="en-US" smtClean="0"/>
              <a:t>Click to edit Master title style</a:t>
            </a:r>
            <a:endParaRPr lang="en-GB"/>
          </a:p>
        </p:txBody>
      </p:sp>
      <p:sp>
        <p:nvSpPr>
          <p:cNvPr id="3" name="Text Placeholder 2"/>
          <p:cNvSpPr>
            <a:spLocks noGrp="1"/>
          </p:cNvSpPr>
          <p:nvPr>
            <p:ph type="body" idx="1"/>
          </p:nvPr>
        </p:nvSpPr>
        <p:spPr>
          <a:xfrm>
            <a:off x="1689411" y="12833951"/>
            <a:ext cx="18178780" cy="6623742"/>
          </a:xfrm>
        </p:spPr>
        <p:txBody>
          <a:bodyPr anchor="b"/>
          <a:lstStyle>
            <a:lvl1pPr marL="0" indent="0">
              <a:buNone/>
              <a:defRPr sz="6500">
                <a:solidFill>
                  <a:schemeClr val="tx1">
                    <a:tint val="75000"/>
                  </a:schemeClr>
                </a:solidFill>
              </a:defRPr>
            </a:lvl1pPr>
            <a:lvl2pPr marL="1476152" indent="0">
              <a:buNone/>
              <a:defRPr sz="5800">
                <a:solidFill>
                  <a:schemeClr val="tx1">
                    <a:tint val="75000"/>
                  </a:schemeClr>
                </a:solidFill>
              </a:defRPr>
            </a:lvl2pPr>
            <a:lvl3pPr marL="2952305" indent="0">
              <a:buNone/>
              <a:defRPr sz="5100">
                <a:solidFill>
                  <a:schemeClr val="tx1">
                    <a:tint val="75000"/>
                  </a:schemeClr>
                </a:solidFill>
              </a:defRPr>
            </a:lvl3pPr>
            <a:lvl4pPr marL="4428457" indent="0">
              <a:buNone/>
              <a:defRPr sz="4600">
                <a:solidFill>
                  <a:schemeClr val="tx1">
                    <a:tint val="75000"/>
                  </a:schemeClr>
                </a:solidFill>
              </a:defRPr>
            </a:lvl4pPr>
            <a:lvl5pPr marL="5904610" indent="0">
              <a:buNone/>
              <a:defRPr sz="4600">
                <a:solidFill>
                  <a:schemeClr val="tx1">
                    <a:tint val="75000"/>
                  </a:schemeClr>
                </a:solidFill>
              </a:defRPr>
            </a:lvl5pPr>
            <a:lvl6pPr marL="7380762" indent="0">
              <a:buNone/>
              <a:defRPr sz="4600">
                <a:solidFill>
                  <a:schemeClr val="tx1">
                    <a:tint val="75000"/>
                  </a:schemeClr>
                </a:solidFill>
              </a:defRPr>
            </a:lvl6pPr>
            <a:lvl7pPr marL="8856915" indent="0">
              <a:buNone/>
              <a:defRPr sz="4600">
                <a:solidFill>
                  <a:schemeClr val="tx1">
                    <a:tint val="75000"/>
                  </a:schemeClr>
                </a:solidFill>
              </a:defRPr>
            </a:lvl7pPr>
            <a:lvl8pPr marL="10333067" indent="0">
              <a:buNone/>
              <a:defRPr sz="4600">
                <a:solidFill>
                  <a:schemeClr val="tx1">
                    <a:tint val="75000"/>
                  </a:schemeClr>
                </a:solidFill>
              </a:defRPr>
            </a:lvl8pPr>
            <a:lvl9pPr marL="11809220" indent="0">
              <a:buNone/>
              <a:defRPr sz="4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66BD724-4EE9-4E44-9AC1-6B32E5AC6983}" type="datetimeFigureOut">
              <a:rPr lang="en-US" smtClean="0"/>
              <a:pPr/>
              <a:t>10/7/2009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9EE6F86-62E7-4A82-8CA7-828794B3E4CE}"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1496338" y="9890059"/>
            <a:ext cx="13296202" cy="27980941"/>
          </a:xfrm>
        </p:spPr>
        <p:txBody>
          <a:bodyPr/>
          <a:lstStyle>
            <a:lvl1pPr>
              <a:defRPr sz="9000"/>
            </a:lvl1pPr>
            <a:lvl2pPr>
              <a:defRPr sz="7800"/>
            </a:lvl2pPr>
            <a:lvl3pPr>
              <a:defRPr sz="6500"/>
            </a:lvl3pPr>
            <a:lvl4pPr>
              <a:defRPr sz="5800"/>
            </a:lvl4pPr>
            <a:lvl5pPr>
              <a:defRPr sz="5800"/>
            </a:lvl5pPr>
            <a:lvl6pPr>
              <a:defRPr sz="5800"/>
            </a:lvl6pPr>
            <a:lvl7pPr>
              <a:defRPr sz="5800"/>
            </a:lvl7pPr>
            <a:lvl8pPr>
              <a:defRPr sz="5800"/>
            </a:lvl8pPr>
            <a:lvl9pPr>
              <a:defRPr sz="5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15148984" y="9890059"/>
            <a:ext cx="13296204" cy="27980941"/>
          </a:xfrm>
        </p:spPr>
        <p:txBody>
          <a:bodyPr/>
          <a:lstStyle>
            <a:lvl1pPr>
              <a:defRPr sz="9000"/>
            </a:lvl1pPr>
            <a:lvl2pPr>
              <a:defRPr sz="7800"/>
            </a:lvl2pPr>
            <a:lvl3pPr>
              <a:defRPr sz="6500"/>
            </a:lvl3pPr>
            <a:lvl4pPr>
              <a:defRPr sz="5800"/>
            </a:lvl4pPr>
            <a:lvl5pPr>
              <a:defRPr sz="5800"/>
            </a:lvl5pPr>
            <a:lvl6pPr>
              <a:defRPr sz="5800"/>
            </a:lvl6pPr>
            <a:lvl7pPr>
              <a:defRPr sz="5800"/>
            </a:lvl7pPr>
            <a:lvl8pPr>
              <a:defRPr sz="5800"/>
            </a:lvl8pPr>
            <a:lvl9pPr>
              <a:defRPr sz="5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766BD724-4EE9-4E44-9AC1-6B32E5AC6983}" type="datetimeFigureOut">
              <a:rPr lang="en-US" smtClean="0"/>
              <a:pPr/>
              <a:t>10/7/2009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9EE6F86-62E7-4A82-8CA7-828794B3E4CE}"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069340" y="1212603"/>
            <a:ext cx="19248120" cy="5046663"/>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1069343" y="6777953"/>
            <a:ext cx="9449550" cy="2824729"/>
          </a:xfrm>
        </p:spPr>
        <p:txBody>
          <a:bodyPr anchor="b"/>
          <a:lstStyle>
            <a:lvl1pPr marL="0" indent="0">
              <a:buNone/>
              <a:defRPr sz="7800" b="1"/>
            </a:lvl1pPr>
            <a:lvl2pPr marL="1476152" indent="0">
              <a:buNone/>
              <a:defRPr sz="6500" b="1"/>
            </a:lvl2pPr>
            <a:lvl3pPr marL="2952305" indent="0">
              <a:buNone/>
              <a:defRPr sz="5800" b="1"/>
            </a:lvl3pPr>
            <a:lvl4pPr marL="4428457" indent="0">
              <a:buNone/>
              <a:defRPr sz="5100" b="1"/>
            </a:lvl4pPr>
            <a:lvl5pPr marL="5904610" indent="0">
              <a:buNone/>
              <a:defRPr sz="5100" b="1"/>
            </a:lvl5pPr>
            <a:lvl6pPr marL="7380762" indent="0">
              <a:buNone/>
              <a:defRPr sz="5100" b="1"/>
            </a:lvl6pPr>
            <a:lvl7pPr marL="8856915" indent="0">
              <a:buNone/>
              <a:defRPr sz="5100" b="1"/>
            </a:lvl7pPr>
            <a:lvl8pPr marL="10333067" indent="0">
              <a:buNone/>
              <a:defRPr sz="5100" b="1"/>
            </a:lvl8pPr>
            <a:lvl9pPr marL="11809220" indent="0">
              <a:buNone/>
              <a:defRPr sz="5100" b="1"/>
            </a:lvl9pPr>
          </a:lstStyle>
          <a:p>
            <a:pPr lvl="0"/>
            <a:r>
              <a:rPr lang="en-US" smtClean="0"/>
              <a:t>Click to edit Master text styles</a:t>
            </a:r>
          </a:p>
        </p:txBody>
      </p:sp>
      <p:sp>
        <p:nvSpPr>
          <p:cNvPr id="4" name="Content Placeholder 3"/>
          <p:cNvSpPr>
            <a:spLocks noGrp="1"/>
          </p:cNvSpPr>
          <p:nvPr>
            <p:ph sz="half" idx="2"/>
          </p:nvPr>
        </p:nvSpPr>
        <p:spPr>
          <a:xfrm>
            <a:off x="1069343" y="9602682"/>
            <a:ext cx="9449550" cy="17446033"/>
          </a:xfrm>
        </p:spPr>
        <p:txBody>
          <a:bodyPr/>
          <a:lstStyle>
            <a:lvl1pPr>
              <a:defRPr sz="7800"/>
            </a:lvl1pPr>
            <a:lvl2pPr>
              <a:defRPr sz="6500"/>
            </a:lvl2pPr>
            <a:lvl3pPr>
              <a:defRPr sz="5800"/>
            </a:lvl3pPr>
            <a:lvl4pPr>
              <a:defRPr sz="5100"/>
            </a:lvl4pPr>
            <a:lvl5pPr>
              <a:defRPr sz="5100"/>
            </a:lvl5pPr>
            <a:lvl6pPr>
              <a:defRPr sz="5100"/>
            </a:lvl6pPr>
            <a:lvl7pPr>
              <a:defRPr sz="5100"/>
            </a:lvl7pPr>
            <a:lvl8pPr>
              <a:defRPr sz="5100"/>
            </a:lvl8pPr>
            <a:lvl9pPr>
              <a:defRPr sz="5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10864199" y="6777953"/>
            <a:ext cx="9453263" cy="2824729"/>
          </a:xfrm>
        </p:spPr>
        <p:txBody>
          <a:bodyPr anchor="b"/>
          <a:lstStyle>
            <a:lvl1pPr marL="0" indent="0">
              <a:buNone/>
              <a:defRPr sz="7800" b="1"/>
            </a:lvl1pPr>
            <a:lvl2pPr marL="1476152" indent="0">
              <a:buNone/>
              <a:defRPr sz="6500" b="1"/>
            </a:lvl2pPr>
            <a:lvl3pPr marL="2952305" indent="0">
              <a:buNone/>
              <a:defRPr sz="5800" b="1"/>
            </a:lvl3pPr>
            <a:lvl4pPr marL="4428457" indent="0">
              <a:buNone/>
              <a:defRPr sz="5100" b="1"/>
            </a:lvl4pPr>
            <a:lvl5pPr marL="5904610" indent="0">
              <a:buNone/>
              <a:defRPr sz="5100" b="1"/>
            </a:lvl5pPr>
            <a:lvl6pPr marL="7380762" indent="0">
              <a:buNone/>
              <a:defRPr sz="5100" b="1"/>
            </a:lvl6pPr>
            <a:lvl7pPr marL="8856915" indent="0">
              <a:buNone/>
              <a:defRPr sz="5100" b="1"/>
            </a:lvl7pPr>
            <a:lvl8pPr marL="10333067" indent="0">
              <a:buNone/>
              <a:defRPr sz="5100" b="1"/>
            </a:lvl8pPr>
            <a:lvl9pPr marL="11809220" indent="0">
              <a:buNone/>
              <a:defRPr sz="5100" b="1"/>
            </a:lvl9pPr>
          </a:lstStyle>
          <a:p>
            <a:pPr lvl="0"/>
            <a:r>
              <a:rPr lang="en-US" smtClean="0"/>
              <a:t>Click to edit Master text styles</a:t>
            </a:r>
          </a:p>
        </p:txBody>
      </p:sp>
      <p:sp>
        <p:nvSpPr>
          <p:cNvPr id="6" name="Content Placeholder 5"/>
          <p:cNvSpPr>
            <a:spLocks noGrp="1"/>
          </p:cNvSpPr>
          <p:nvPr>
            <p:ph sz="quarter" idx="4"/>
          </p:nvPr>
        </p:nvSpPr>
        <p:spPr>
          <a:xfrm>
            <a:off x="10864199" y="9602682"/>
            <a:ext cx="9453263" cy="17446033"/>
          </a:xfrm>
        </p:spPr>
        <p:txBody>
          <a:bodyPr/>
          <a:lstStyle>
            <a:lvl1pPr>
              <a:defRPr sz="7800"/>
            </a:lvl1pPr>
            <a:lvl2pPr>
              <a:defRPr sz="6500"/>
            </a:lvl2pPr>
            <a:lvl3pPr>
              <a:defRPr sz="5800"/>
            </a:lvl3pPr>
            <a:lvl4pPr>
              <a:defRPr sz="5100"/>
            </a:lvl4pPr>
            <a:lvl5pPr>
              <a:defRPr sz="5100"/>
            </a:lvl5pPr>
            <a:lvl6pPr>
              <a:defRPr sz="5100"/>
            </a:lvl6pPr>
            <a:lvl7pPr>
              <a:defRPr sz="5100"/>
            </a:lvl7pPr>
            <a:lvl8pPr>
              <a:defRPr sz="5100"/>
            </a:lvl8pPr>
            <a:lvl9pPr>
              <a:defRPr sz="5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766BD724-4EE9-4E44-9AC1-6B32E5AC6983}" type="datetimeFigureOut">
              <a:rPr lang="en-US" smtClean="0"/>
              <a:pPr/>
              <a:t>10/7/2009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9EE6F86-62E7-4A82-8CA7-828794B3E4CE}"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766BD724-4EE9-4E44-9AC1-6B32E5AC6983}" type="datetimeFigureOut">
              <a:rPr lang="en-US" smtClean="0"/>
              <a:pPr/>
              <a:t>10/7/2009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9EE6F86-62E7-4A82-8CA7-828794B3E4CE}"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66BD724-4EE9-4E44-9AC1-6B32E5AC6983}" type="datetimeFigureOut">
              <a:rPr lang="en-US" smtClean="0"/>
              <a:pPr/>
              <a:t>10/7/2009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9EE6F86-62E7-4A82-8CA7-828794B3E4CE}"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69344" y="1205591"/>
            <a:ext cx="7036110" cy="5130773"/>
          </a:xfrm>
        </p:spPr>
        <p:txBody>
          <a:bodyPr anchor="b"/>
          <a:lstStyle>
            <a:lvl1pPr algn="l">
              <a:defRPr sz="6500" b="1"/>
            </a:lvl1pPr>
          </a:lstStyle>
          <a:p>
            <a:r>
              <a:rPr lang="en-US" smtClean="0"/>
              <a:t>Click to edit Master title style</a:t>
            </a:r>
            <a:endParaRPr lang="en-GB"/>
          </a:p>
        </p:txBody>
      </p:sp>
      <p:sp>
        <p:nvSpPr>
          <p:cNvPr id="3" name="Content Placeholder 2"/>
          <p:cNvSpPr>
            <a:spLocks noGrp="1"/>
          </p:cNvSpPr>
          <p:nvPr>
            <p:ph idx="1"/>
          </p:nvPr>
        </p:nvSpPr>
        <p:spPr>
          <a:xfrm>
            <a:off x="8361643" y="1205597"/>
            <a:ext cx="11955817" cy="25843119"/>
          </a:xfrm>
        </p:spPr>
        <p:txBody>
          <a:bodyPr/>
          <a:lstStyle>
            <a:lvl1pPr>
              <a:defRPr sz="10400"/>
            </a:lvl1pPr>
            <a:lvl2pPr>
              <a:defRPr sz="9000"/>
            </a:lvl2pPr>
            <a:lvl3pPr>
              <a:defRPr sz="7800"/>
            </a:lvl3pPr>
            <a:lvl4pPr>
              <a:defRPr sz="6500"/>
            </a:lvl4pPr>
            <a:lvl5pPr>
              <a:defRPr sz="6500"/>
            </a:lvl5pPr>
            <a:lvl6pPr>
              <a:defRPr sz="6500"/>
            </a:lvl6pPr>
            <a:lvl7pPr>
              <a:defRPr sz="6500"/>
            </a:lvl7pPr>
            <a:lvl8pPr>
              <a:defRPr sz="6500"/>
            </a:lvl8pPr>
            <a:lvl9pPr>
              <a:defRPr sz="6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1069344" y="6336372"/>
            <a:ext cx="7036110" cy="20712346"/>
          </a:xfrm>
        </p:spPr>
        <p:txBody>
          <a:bodyPr/>
          <a:lstStyle>
            <a:lvl1pPr marL="0" indent="0">
              <a:buNone/>
              <a:defRPr sz="4600"/>
            </a:lvl1pPr>
            <a:lvl2pPr marL="1476152" indent="0">
              <a:buNone/>
              <a:defRPr sz="3900"/>
            </a:lvl2pPr>
            <a:lvl3pPr marL="2952305" indent="0">
              <a:buNone/>
              <a:defRPr sz="3200"/>
            </a:lvl3pPr>
            <a:lvl4pPr marL="4428457" indent="0">
              <a:buNone/>
              <a:defRPr sz="3000"/>
            </a:lvl4pPr>
            <a:lvl5pPr marL="5904610" indent="0">
              <a:buNone/>
              <a:defRPr sz="3000"/>
            </a:lvl5pPr>
            <a:lvl6pPr marL="7380762" indent="0">
              <a:buNone/>
              <a:defRPr sz="3000"/>
            </a:lvl6pPr>
            <a:lvl7pPr marL="8856915" indent="0">
              <a:buNone/>
              <a:defRPr sz="3000"/>
            </a:lvl7pPr>
            <a:lvl8pPr marL="10333067" indent="0">
              <a:buNone/>
              <a:defRPr sz="3000"/>
            </a:lvl8pPr>
            <a:lvl9pPr marL="11809220" indent="0">
              <a:buNone/>
              <a:defRPr sz="3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66BD724-4EE9-4E44-9AC1-6B32E5AC6983}" type="datetimeFigureOut">
              <a:rPr lang="en-US" smtClean="0"/>
              <a:pPr/>
              <a:t>10/7/2009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9EE6F86-62E7-4A82-8CA7-828794B3E4CE}"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191962" y="21195987"/>
            <a:ext cx="12832080" cy="2502306"/>
          </a:xfrm>
        </p:spPr>
        <p:txBody>
          <a:bodyPr anchor="b"/>
          <a:lstStyle>
            <a:lvl1pPr algn="l">
              <a:defRPr sz="6500" b="1"/>
            </a:lvl1pPr>
          </a:lstStyle>
          <a:p>
            <a:r>
              <a:rPr lang="en-US" smtClean="0"/>
              <a:t>Click to edit Master title style</a:t>
            </a:r>
            <a:endParaRPr lang="en-GB"/>
          </a:p>
        </p:txBody>
      </p:sp>
      <p:sp>
        <p:nvSpPr>
          <p:cNvPr id="3" name="Picture Placeholder 2"/>
          <p:cNvSpPr>
            <a:spLocks noGrp="1"/>
          </p:cNvSpPr>
          <p:nvPr>
            <p:ph type="pic" idx="1"/>
          </p:nvPr>
        </p:nvSpPr>
        <p:spPr>
          <a:xfrm>
            <a:off x="4191962" y="2705573"/>
            <a:ext cx="12832080" cy="18167985"/>
          </a:xfrm>
        </p:spPr>
        <p:txBody>
          <a:bodyPr/>
          <a:lstStyle>
            <a:lvl1pPr marL="0" indent="0">
              <a:buNone/>
              <a:defRPr sz="10400"/>
            </a:lvl1pPr>
            <a:lvl2pPr marL="1476152" indent="0">
              <a:buNone/>
              <a:defRPr sz="9000"/>
            </a:lvl2pPr>
            <a:lvl3pPr marL="2952305" indent="0">
              <a:buNone/>
              <a:defRPr sz="7800"/>
            </a:lvl3pPr>
            <a:lvl4pPr marL="4428457" indent="0">
              <a:buNone/>
              <a:defRPr sz="6500"/>
            </a:lvl4pPr>
            <a:lvl5pPr marL="5904610" indent="0">
              <a:buNone/>
              <a:defRPr sz="6500"/>
            </a:lvl5pPr>
            <a:lvl6pPr marL="7380762" indent="0">
              <a:buNone/>
              <a:defRPr sz="6500"/>
            </a:lvl6pPr>
            <a:lvl7pPr marL="8856915" indent="0">
              <a:buNone/>
              <a:defRPr sz="6500"/>
            </a:lvl7pPr>
            <a:lvl8pPr marL="10333067" indent="0">
              <a:buNone/>
              <a:defRPr sz="6500"/>
            </a:lvl8pPr>
            <a:lvl9pPr marL="11809220" indent="0">
              <a:buNone/>
              <a:defRPr sz="6500"/>
            </a:lvl9pPr>
          </a:lstStyle>
          <a:p>
            <a:endParaRPr lang="en-GB"/>
          </a:p>
        </p:txBody>
      </p:sp>
      <p:sp>
        <p:nvSpPr>
          <p:cNvPr id="4" name="Text Placeholder 3"/>
          <p:cNvSpPr>
            <a:spLocks noGrp="1"/>
          </p:cNvSpPr>
          <p:nvPr>
            <p:ph type="body" sz="half" idx="2"/>
          </p:nvPr>
        </p:nvSpPr>
        <p:spPr>
          <a:xfrm>
            <a:off x="4191962" y="23698293"/>
            <a:ext cx="12832080" cy="3553689"/>
          </a:xfrm>
        </p:spPr>
        <p:txBody>
          <a:bodyPr/>
          <a:lstStyle>
            <a:lvl1pPr marL="0" indent="0">
              <a:buNone/>
              <a:defRPr sz="4600"/>
            </a:lvl1pPr>
            <a:lvl2pPr marL="1476152" indent="0">
              <a:buNone/>
              <a:defRPr sz="3900"/>
            </a:lvl2pPr>
            <a:lvl3pPr marL="2952305" indent="0">
              <a:buNone/>
              <a:defRPr sz="3200"/>
            </a:lvl3pPr>
            <a:lvl4pPr marL="4428457" indent="0">
              <a:buNone/>
              <a:defRPr sz="3000"/>
            </a:lvl4pPr>
            <a:lvl5pPr marL="5904610" indent="0">
              <a:buNone/>
              <a:defRPr sz="3000"/>
            </a:lvl5pPr>
            <a:lvl6pPr marL="7380762" indent="0">
              <a:buNone/>
              <a:defRPr sz="3000"/>
            </a:lvl6pPr>
            <a:lvl7pPr marL="8856915" indent="0">
              <a:buNone/>
              <a:defRPr sz="3000"/>
            </a:lvl7pPr>
            <a:lvl8pPr marL="10333067" indent="0">
              <a:buNone/>
              <a:defRPr sz="3000"/>
            </a:lvl8pPr>
            <a:lvl9pPr marL="11809220" indent="0">
              <a:buNone/>
              <a:defRPr sz="3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66BD724-4EE9-4E44-9AC1-6B32E5AC6983}" type="datetimeFigureOut">
              <a:rPr lang="en-US" smtClean="0"/>
              <a:pPr/>
              <a:t>10/7/2009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9EE6F86-62E7-4A82-8CA7-828794B3E4CE}"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340" y="1212603"/>
            <a:ext cx="19248120" cy="5046663"/>
          </a:xfrm>
          <a:prstGeom prst="rect">
            <a:avLst/>
          </a:prstGeom>
        </p:spPr>
        <p:txBody>
          <a:bodyPr vert="horz" lIns="295230" tIns="147615" rIns="295230" bIns="147615"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1069340" y="7065331"/>
            <a:ext cx="19248120" cy="19983383"/>
          </a:xfrm>
          <a:prstGeom prst="rect">
            <a:avLst/>
          </a:prstGeom>
        </p:spPr>
        <p:txBody>
          <a:bodyPr vert="horz" lIns="295230" tIns="147615" rIns="295230" bIns="147615"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1069340" y="28065058"/>
            <a:ext cx="4990254" cy="1612130"/>
          </a:xfrm>
          <a:prstGeom prst="rect">
            <a:avLst/>
          </a:prstGeom>
        </p:spPr>
        <p:txBody>
          <a:bodyPr vert="horz" lIns="295230" tIns="147615" rIns="295230" bIns="147615" rtlCol="0" anchor="ctr"/>
          <a:lstStyle>
            <a:lvl1pPr algn="l">
              <a:defRPr sz="3900">
                <a:solidFill>
                  <a:schemeClr val="tx1">
                    <a:tint val="75000"/>
                  </a:schemeClr>
                </a:solidFill>
              </a:defRPr>
            </a:lvl1pPr>
          </a:lstStyle>
          <a:p>
            <a:fld id="{766BD724-4EE9-4E44-9AC1-6B32E5AC6983}" type="datetimeFigureOut">
              <a:rPr lang="en-US" smtClean="0"/>
              <a:pPr/>
              <a:t>10/7/2009</a:t>
            </a:fld>
            <a:endParaRPr lang="en-GB"/>
          </a:p>
        </p:txBody>
      </p:sp>
      <p:sp>
        <p:nvSpPr>
          <p:cNvPr id="5" name="Footer Placeholder 4"/>
          <p:cNvSpPr>
            <a:spLocks noGrp="1"/>
          </p:cNvSpPr>
          <p:nvPr>
            <p:ph type="ftr" sz="quarter" idx="3"/>
          </p:nvPr>
        </p:nvSpPr>
        <p:spPr>
          <a:xfrm>
            <a:off x="7307157" y="28065058"/>
            <a:ext cx="6772487" cy="1612130"/>
          </a:xfrm>
          <a:prstGeom prst="rect">
            <a:avLst/>
          </a:prstGeom>
        </p:spPr>
        <p:txBody>
          <a:bodyPr vert="horz" lIns="295230" tIns="147615" rIns="295230" bIns="147615" rtlCol="0" anchor="ctr"/>
          <a:lstStyle>
            <a:lvl1pPr algn="ctr">
              <a:defRPr sz="3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15327207" y="28065058"/>
            <a:ext cx="4990254" cy="1612130"/>
          </a:xfrm>
          <a:prstGeom prst="rect">
            <a:avLst/>
          </a:prstGeom>
        </p:spPr>
        <p:txBody>
          <a:bodyPr vert="horz" lIns="295230" tIns="147615" rIns="295230" bIns="147615" rtlCol="0" anchor="ctr"/>
          <a:lstStyle>
            <a:lvl1pPr algn="r">
              <a:defRPr sz="3900">
                <a:solidFill>
                  <a:schemeClr val="tx1">
                    <a:tint val="75000"/>
                  </a:schemeClr>
                </a:solidFill>
              </a:defRPr>
            </a:lvl1pPr>
          </a:lstStyle>
          <a:p>
            <a:fld id="{89EE6F86-62E7-4A82-8CA7-828794B3E4CE}"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952305" rtl="0" eaLnBrk="1" latinLnBrk="0" hangingPunct="1">
        <a:spcBef>
          <a:spcPct val="0"/>
        </a:spcBef>
        <a:buNone/>
        <a:defRPr sz="14300" kern="1200">
          <a:solidFill>
            <a:schemeClr val="tx1"/>
          </a:solidFill>
          <a:latin typeface="+mj-lt"/>
          <a:ea typeface="+mj-ea"/>
          <a:cs typeface="+mj-cs"/>
        </a:defRPr>
      </a:lvl1pPr>
    </p:titleStyle>
    <p:bodyStyle>
      <a:lvl1pPr marL="1107114" indent="-1107114" algn="l" defTabSz="2952305" rtl="0" eaLnBrk="1" latinLnBrk="0" hangingPunct="1">
        <a:spcBef>
          <a:spcPct val="20000"/>
        </a:spcBef>
        <a:buFont typeface="Arial" pitchFamily="34" charset="0"/>
        <a:buChar char="•"/>
        <a:defRPr sz="10400" kern="1200">
          <a:solidFill>
            <a:schemeClr val="tx1"/>
          </a:solidFill>
          <a:latin typeface="+mn-lt"/>
          <a:ea typeface="+mn-ea"/>
          <a:cs typeface="+mn-cs"/>
        </a:defRPr>
      </a:lvl1pPr>
      <a:lvl2pPr marL="2398748" indent="-922595" algn="l" defTabSz="2952305" rtl="0" eaLnBrk="1" latinLnBrk="0" hangingPunct="1">
        <a:spcBef>
          <a:spcPct val="20000"/>
        </a:spcBef>
        <a:buFont typeface="Arial" pitchFamily="34" charset="0"/>
        <a:buChar char="–"/>
        <a:defRPr sz="9000" kern="1200">
          <a:solidFill>
            <a:schemeClr val="tx1"/>
          </a:solidFill>
          <a:latin typeface="+mn-lt"/>
          <a:ea typeface="+mn-ea"/>
          <a:cs typeface="+mn-cs"/>
        </a:defRPr>
      </a:lvl2pPr>
      <a:lvl3pPr marL="3690381" indent="-738076" algn="l" defTabSz="2952305" rtl="0" eaLnBrk="1" latinLnBrk="0" hangingPunct="1">
        <a:spcBef>
          <a:spcPct val="20000"/>
        </a:spcBef>
        <a:buFont typeface="Arial" pitchFamily="34" charset="0"/>
        <a:buChar char="•"/>
        <a:defRPr sz="7800" kern="1200">
          <a:solidFill>
            <a:schemeClr val="tx1"/>
          </a:solidFill>
          <a:latin typeface="+mn-lt"/>
          <a:ea typeface="+mn-ea"/>
          <a:cs typeface="+mn-cs"/>
        </a:defRPr>
      </a:lvl3pPr>
      <a:lvl4pPr marL="5166534" indent="-738076" algn="l" defTabSz="2952305" rtl="0" eaLnBrk="1" latinLnBrk="0" hangingPunct="1">
        <a:spcBef>
          <a:spcPct val="20000"/>
        </a:spcBef>
        <a:buFont typeface="Arial" pitchFamily="34" charset="0"/>
        <a:buChar char="–"/>
        <a:defRPr sz="6500" kern="1200">
          <a:solidFill>
            <a:schemeClr val="tx1"/>
          </a:solidFill>
          <a:latin typeface="+mn-lt"/>
          <a:ea typeface="+mn-ea"/>
          <a:cs typeface="+mn-cs"/>
        </a:defRPr>
      </a:lvl4pPr>
      <a:lvl5pPr marL="6642686" indent="-738076" algn="l" defTabSz="2952305" rtl="0" eaLnBrk="1" latinLnBrk="0" hangingPunct="1">
        <a:spcBef>
          <a:spcPct val="20000"/>
        </a:spcBef>
        <a:buFont typeface="Arial" pitchFamily="34" charset="0"/>
        <a:buChar char="»"/>
        <a:defRPr sz="6500" kern="1200">
          <a:solidFill>
            <a:schemeClr val="tx1"/>
          </a:solidFill>
          <a:latin typeface="+mn-lt"/>
          <a:ea typeface="+mn-ea"/>
          <a:cs typeface="+mn-cs"/>
        </a:defRPr>
      </a:lvl5pPr>
      <a:lvl6pPr marL="8118839" indent="-738076" algn="l" defTabSz="2952305" rtl="0" eaLnBrk="1" latinLnBrk="0" hangingPunct="1">
        <a:spcBef>
          <a:spcPct val="20000"/>
        </a:spcBef>
        <a:buFont typeface="Arial" pitchFamily="34" charset="0"/>
        <a:buChar char="•"/>
        <a:defRPr sz="6500" kern="1200">
          <a:solidFill>
            <a:schemeClr val="tx1"/>
          </a:solidFill>
          <a:latin typeface="+mn-lt"/>
          <a:ea typeface="+mn-ea"/>
          <a:cs typeface="+mn-cs"/>
        </a:defRPr>
      </a:lvl6pPr>
      <a:lvl7pPr marL="9594991" indent="-738076" algn="l" defTabSz="2952305" rtl="0" eaLnBrk="1" latinLnBrk="0" hangingPunct="1">
        <a:spcBef>
          <a:spcPct val="20000"/>
        </a:spcBef>
        <a:buFont typeface="Arial" pitchFamily="34" charset="0"/>
        <a:buChar char="•"/>
        <a:defRPr sz="6500" kern="1200">
          <a:solidFill>
            <a:schemeClr val="tx1"/>
          </a:solidFill>
          <a:latin typeface="+mn-lt"/>
          <a:ea typeface="+mn-ea"/>
          <a:cs typeface="+mn-cs"/>
        </a:defRPr>
      </a:lvl7pPr>
      <a:lvl8pPr marL="11071144" indent="-738076" algn="l" defTabSz="2952305" rtl="0" eaLnBrk="1" latinLnBrk="0" hangingPunct="1">
        <a:spcBef>
          <a:spcPct val="20000"/>
        </a:spcBef>
        <a:buFont typeface="Arial" pitchFamily="34" charset="0"/>
        <a:buChar char="•"/>
        <a:defRPr sz="6500" kern="1200">
          <a:solidFill>
            <a:schemeClr val="tx1"/>
          </a:solidFill>
          <a:latin typeface="+mn-lt"/>
          <a:ea typeface="+mn-ea"/>
          <a:cs typeface="+mn-cs"/>
        </a:defRPr>
      </a:lvl8pPr>
      <a:lvl9pPr marL="12547296" indent="-738076" algn="l" defTabSz="2952305" rtl="0" eaLnBrk="1" latinLnBrk="0" hangingPunct="1">
        <a:spcBef>
          <a:spcPct val="20000"/>
        </a:spcBef>
        <a:buFont typeface="Arial" pitchFamily="34" charset="0"/>
        <a:buChar char="•"/>
        <a:defRPr sz="6500" kern="1200">
          <a:solidFill>
            <a:schemeClr val="tx1"/>
          </a:solidFill>
          <a:latin typeface="+mn-lt"/>
          <a:ea typeface="+mn-ea"/>
          <a:cs typeface="+mn-cs"/>
        </a:defRPr>
      </a:lvl9pPr>
    </p:bodyStyle>
    <p:otherStyle>
      <a:defPPr>
        <a:defRPr lang="en-US"/>
      </a:defPPr>
      <a:lvl1pPr marL="0" algn="l" defTabSz="2952305" rtl="0" eaLnBrk="1" latinLnBrk="0" hangingPunct="1">
        <a:defRPr sz="5800" kern="1200">
          <a:solidFill>
            <a:schemeClr val="tx1"/>
          </a:solidFill>
          <a:latin typeface="+mn-lt"/>
          <a:ea typeface="+mn-ea"/>
          <a:cs typeface="+mn-cs"/>
        </a:defRPr>
      </a:lvl1pPr>
      <a:lvl2pPr marL="1476152" algn="l" defTabSz="2952305" rtl="0" eaLnBrk="1" latinLnBrk="0" hangingPunct="1">
        <a:defRPr sz="5800" kern="1200">
          <a:solidFill>
            <a:schemeClr val="tx1"/>
          </a:solidFill>
          <a:latin typeface="+mn-lt"/>
          <a:ea typeface="+mn-ea"/>
          <a:cs typeface="+mn-cs"/>
        </a:defRPr>
      </a:lvl2pPr>
      <a:lvl3pPr marL="2952305" algn="l" defTabSz="2952305" rtl="0" eaLnBrk="1" latinLnBrk="0" hangingPunct="1">
        <a:defRPr sz="5800" kern="1200">
          <a:solidFill>
            <a:schemeClr val="tx1"/>
          </a:solidFill>
          <a:latin typeface="+mn-lt"/>
          <a:ea typeface="+mn-ea"/>
          <a:cs typeface="+mn-cs"/>
        </a:defRPr>
      </a:lvl3pPr>
      <a:lvl4pPr marL="4428457" algn="l" defTabSz="2952305" rtl="0" eaLnBrk="1" latinLnBrk="0" hangingPunct="1">
        <a:defRPr sz="5800" kern="1200">
          <a:solidFill>
            <a:schemeClr val="tx1"/>
          </a:solidFill>
          <a:latin typeface="+mn-lt"/>
          <a:ea typeface="+mn-ea"/>
          <a:cs typeface="+mn-cs"/>
        </a:defRPr>
      </a:lvl4pPr>
      <a:lvl5pPr marL="5904610" algn="l" defTabSz="2952305" rtl="0" eaLnBrk="1" latinLnBrk="0" hangingPunct="1">
        <a:defRPr sz="5800" kern="1200">
          <a:solidFill>
            <a:schemeClr val="tx1"/>
          </a:solidFill>
          <a:latin typeface="+mn-lt"/>
          <a:ea typeface="+mn-ea"/>
          <a:cs typeface="+mn-cs"/>
        </a:defRPr>
      </a:lvl5pPr>
      <a:lvl6pPr marL="7380762" algn="l" defTabSz="2952305" rtl="0" eaLnBrk="1" latinLnBrk="0" hangingPunct="1">
        <a:defRPr sz="5800" kern="1200">
          <a:solidFill>
            <a:schemeClr val="tx1"/>
          </a:solidFill>
          <a:latin typeface="+mn-lt"/>
          <a:ea typeface="+mn-ea"/>
          <a:cs typeface="+mn-cs"/>
        </a:defRPr>
      </a:lvl6pPr>
      <a:lvl7pPr marL="8856915" algn="l" defTabSz="2952305" rtl="0" eaLnBrk="1" latinLnBrk="0" hangingPunct="1">
        <a:defRPr sz="5800" kern="1200">
          <a:solidFill>
            <a:schemeClr val="tx1"/>
          </a:solidFill>
          <a:latin typeface="+mn-lt"/>
          <a:ea typeface="+mn-ea"/>
          <a:cs typeface="+mn-cs"/>
        </a:defRPr>
      </a:lvl7pPr>
      <a:lvl8pPr marL="10333067" algn="l" defTabSz="2952305" rtl="0" eaLnBrk="1" latinLnBrk="0" hangingPunct="1">
        <a:defRPr sz="5800" kern="1200">
          <a:solidFill>
            <a:schemeClr val="tx1"/>
          </a:solidFill>
          <a:latin typeface="+mn-lt"/>
          <a:ea typeface="+mn-ea"/>
          <a:cs typeface="+mn-cs"/>
        </a:defRPr>
      </a:lvl8pPr>
      <a:lvl9pPr marL="11809220" algn="l" defTabSz="2952305" rtl="0" eaLnBrk="1" latinLnBrk="0" hangingPunct="1">
        <a:defRPr sz="5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emf"/><Relationship Id="rId13" Type="http://schemas.openxmlformats.org/officeDocument/2006/relationships/image" Target="../media/image9.jpeg"/><Relationship Id="rId3" Type="http://schemas.openxmlformats.org/officeDocument/2006/relationships/hyperlink" Target="mailto:a.j.marsden@warwick.ac.uk" TargetMode="External"/><Relationship Id="rId7" Type="http://schemas.openxmlformats.org/officeDocument/2006/relationships/image" Target="../media/image3.emf"/><Relationship Id="rId12"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2.png"/><Relationship Id="rId11" Type="http://schemas.openxmlformats.org/officeDocument/2006/relationships/image" Target="../media/image7.jpeg"/><Relationship Id="rId5" Type="http://schemas.openxmlformats.org/officeDocument/2006/relationships/image" Target="../media/image1.png"/><Relationship Id="rId10" Type="http://schemas.openxmlformats.org/officeDocument/2006/relationships/image" Target="../media/image6.jpeg"/><Relationship Id="rId4" Type="http://schemas.openxmlformats.org/officeDocument/2006/relationships/hyperlink" Target="mailto:n.van-der-pyl@warwick.ac.uk" TargetMode="External"/><Relationship Id="rId9" Type="http://schemas.openxmlformats.org/officeDocument/2006/relationships/image" Target="../media/image5.emf"/><Relationship Id="rId14" Type="http://schemas.openxmlformats.org/officeDocument/2006/relationships/image" Target="../media/image10.emf"/></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00B0F0">
                <a:alpha val="71000"/>
              </a:srgb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11" name="TextBox 10"/>
          <p:cNvSpPr txBox="1"/>
          <p:nvPr/>
        </p:nvSpPr>
        <p:spPr>
          <a:xfrm>
            <a:off x="620642" y="209445"/>
            <a:ext cx="20310692" cy="29608105"/>
          </a:xfrm>
          <a:prstGeom prst="rect">
            <a:avLst/>
          </a:prstGeom>
          <a:noFill/>
          <a:ln w="38100" cmpd="sng">
            <a:noFill/>
          </a:ln>
        </p:spPr>
        <p:txBody>
          <a:bodyPr wrap="square" rtlCol="0">
            <a:spAutoFit/>
          </a:bodyPr>
          <a:lstStyle/>
          <a:p>
            <a:pPr algn="ctr"/>
            <a:endParaRPr lang="en-GB" sz="7200" dirty="0" smtClean="0"/>
          </a:p>
          <a:p>
            <a:pPr algn="ctr"/>
            <a:endParaRPr lang="en-GB" sz="5400" u="sng" dirty="0" smtClean="0"/>
          </a:p>
          <a:p>
            <a:pPr algn="ctr"/>
            <a:r>
              <a:rPr lang="en-GB" sz="5400" u="sng" dirty="0" smtClean="0"/>
              <a:t>Investigation of Sodium Doping and Sodium and Aluminium Co-doping in Beta-Tricalcium Phosphate</a:t>
            </a:r>
          </a:p>
          <a:p>
            <a:r>
              <a:rPr lang="en-GB" sz="2800" dirty="0" smtClean="0"/>
              <a:t>Alex Marsden, </a:t>
            </a:r>
            <a:r>
              <a:rPr lang="en-GB" sz="2800" dirty="0" smtClean="0">
                <a:hlinkClick r:id="rId3"/>
              </a:rPr>
              <a:t>a.j.marsden@warwick.ac.uk</a:t>
            </a:r>
            <a:r>
              <a:rPr lang="en-GB" sz="2800" dirty="0" smtClean="0"/>
              <a:t> </a:t>
            </a:r>
            <a:r>
              <a:rPr lang="en-GB" sz="1800" dirty="0" smtClean="0"/>
              <a:t>		                        </a:t>
            </a:r>
            <a:r>
              <a:rPr lang="en-GB" sz="2800" dirty="0" smtClean="0"/>
              <a:t>Nina Van der </a:t>
            </a:r>
            <a:r>
              <a:rPr lang="en-GB" sz="2800" dirty="0" err="1" smtClean="0"/>
              <a:t>Pyl</a:t>
            </a:r>
            <a:r>
              <a:rPr lang="en-GB" sz="2800" dirty="0" smtClean="0"/>
              <a:t>, </a:t>
            </a:r>
            <a:r>
              <a:rPr lang="en-GB" sz="2800" dirty="0" smtClean="0">
                <a:hlinkClick r:id="rId4"/>
              </a:rPr>
              <a:t>n.van-der-pyl@warwick.ac.uk</a:t>
            </a:r>
            <a:endParaRPr lang="en-GB" sz="1800" dirty="0" smtClean="0"/>
          </a:p>
          <a:p>
            <a:endParaRPr lang="en-GB" sz="1800" dirty="0" smtClean="0"/>
          </a:p>
          <a:p>
            <a:endParaRPr lang="en-GB" sz="1800" dirty="0" smtClean="0"/>
          </a:p>
          <a:p>
            <a:endParaRPr lang="en-GB" sz="1800" dirty="0" smtClean="0"/>
          </a:p>
          <a:p>
            <a:endParaRPr lang="en-GB" sz="1800" dirty="0" smtClean="0"/>
          </a:p>
          <a:p>
            <a:endParaRPr lang="en-GB" sz="1800" dirty="0" smtClean="0"/>
          </a:p>
          <a:p>
            <a:endParaRPr lang="en-GB" sz="1800" dirty="0" smtClean="0"/>
          </a:p>
          <a:p>
            <a:endParaRPr lang="en-GB" sz="1800" dirty="0" smtClean="0"/>
          </a:p>
          <a:p>
            <a:endParaRPr lang="en-GB" sz="1800" dirty="0" smtClean="0"/>
          </a:p>
          <a:p>
            <a:endParaRPr lang="en-GB" sz="1800" dirty="0" smtClean="0"/>
          </a:p>
          <a:p>
            <a:endParaRPr lang="en-GB" sz="1800" dirty="0" smtClean="0"/>
          </a:p>
          <a:p>
            <a:endParaRPr lang="en-GB" sz="1800" dirty="0" smtClean="0"/>
          </a:p>
          <a:p>
            <a:endParaRPr lang="en-GB" sz="1800" dirty="0" smtClean="0"/>
          </a:p>
          <a:p>
            <a:endParaRPr lang="en-GB" sz="1800" dirty="0" smtClean="0"/>
          </a:p>
          <a:p>
            <a:endParaRPr lang="en-GB" sz="1800" dirty="0" smtClean="0"/>
          </a:p>
          <a:p>
            <a:endParaRPr lang="en-GB" sz="1800" dirty="0" smtClean="0"/>
          </a:p>
          <a:p>
            <a:endParaRPr lang="en-GB" sz="1800" dirty="0" smtClean="0"/>
          </a:p>
          <a:p>
            <a:endParaRPr lang="en-GB" sz="1800" dirty="0" smtClean="0"/>
          </a:p>
          <a:p>
            <a:endParaRPr lang="en-GB" sz="1800" dirty="0" smtClean="0"/>
          </a:p>
          <a:p>
            <a:endParaRPr lang="en-GB" sz="1800" dirty="0" smtClean="0"/>
          </a:p>
          <a:p>
            <a:endParaRPr lang="en-GB" sz="1800" dirty="0" smtClean="0"/>
          </a:p>
          <a:p>
            <a:endParaRPr lang="en-GB" sz="1800" dirty="0" smtClean="0"/>
          </a:p>
          <a:p>
            <a:endParaRPr lang="en-GB" sz="1800" dirty="0" smtClean="0"/>
          </a:p>
          <a:p>
            <a:endParaRPr lang="en-GB" sz="1800" dirty="0" smtClean="0"/>
          </a:p>
          <a:p>
            <a:endParaRPr lang="en-GB" sz="1800" dirty="0" smtClean="0"/>
          </a:p>
          <a:p>
            <a:endParaRPr lang="en-GB" sz="1800" dirty="0" smtClean="0"/>
          </a:p>
          <a:p>
            <a:endParaRPr lang="en-GB" sz="1800" dirty="0" smtClean="0"/>
          </a:p>
          <a:p>
            <a:endParaRPr lang="en-GB" sz="1800" dirty="0" smtClean="0"/>
          </a:p>
          <a:p>
            <a:endParaRPr lang="en-GB" sz="1800" dirty="0" smtClean="0"/>
          </a:p>
          <a:p>
            <a:endParaRPr lang="en-GB" sz="1800" dirty="0" smtClean="0"/>
          </a:p>
          <a:p>
            <a:endParaRPr lang="en-GB" sz="1800" dirty="0" smtClean="0"/>
          </a:p>
          <a:p>
            <a:endParaRPr lang="en-GB" sz="1800" dirty="0" smtClean="0"/>
          </a:p>
          <a:p>
            <a:endParaRPr lang="en-GB" sz="1800" dirty="0" smtClean="0"/>
          </a:p>
          <a:p>
            <a:endParaRPr lang="en-GB" sz="1800" dirty="0" smtClean="0"/>
          </a:p>
          <a:p>
            <a:endParaRPr lang="en-GB" sz="1800" dirty="0" smtClean="0"/>
          </a:p>
          <a:p>
            <a:endParaRPr lang="en-GB" sz="1800" dirty="0" smtClean="0"/>
          </a:p>
          <a:p>
            <a:endParaRPr lang="en-GB" sz="1800" dirty="0" smtClean="0"/>
          </a:p>
          <a:p>
            <a:endParaRPr lang="en-GB" sz="1800" dirty="0" smtClean="0"/>
          </a:p>
          <a:p>
            <a:endParaRPr lang="en-GB" sz="1800" dirty="0" smtClean="0"/>
          </a:p>
          <a:p>
            <a:endParaRPr lang="en-GB" sz="1800" dirty="0" smtClean="0"/>
          </a:p>
          <a:p>
            <a:endParaRPr lang="en-GB" sz="1800" dirty="0" smtClean="0"/>
          </a:p>
          <a:p>
            <a:endParaRPr lang="en-GB" sz="1800" dirty="0" smtClean="0"/>
          </a:p>
          <a:p>
            <a:endParaRPr lang="en-GB" sz="1800" dirty="0" smtClean="0"/>
          </a:p>
          <a:p>
            <a:endParaRPr lang="en-GB" sz="1800" dirty="0" smtClean="0"/>
          </a:p>
          <a:p>
            <a:endParaRPr lang="en-GB" sz="1800" dirty="0" smtClean="0"/>
          </a:p>
          <a:p>
            <a:endParaRPr lang="en-GB" sz="1800" dirty="0" smtClean="0"/>
          </a:p>
          <a:p>
            <a:endParaRPr lang="en-GB" sz="1800" dirty="0" smtClean="0"/>
          </a:p>
          <a:p>
            <a:endParaRPr lang="en-GB" sz="1800" dirty="0" smtClean="0"/>
          </a:p>
          <a:p>
            <a:endParaRPr lang="en-GB" sz="1800" dirty="0" smtClean="0"/>
          </a:p>
          <a:p>
            <a:endParaRPr lang="en-GB" sz="1800" dirty="0" smtClean="0"/>
          </a:p>
          <a:p>
            <a:endParaRPr lang="en-GB" sz="1800" dirty="0" smtClean="0"/>
          </a:p>
          <a:p>
            <a:endParaRPr lang="en-GB" sz="1800" dirty="0" smtClean="0"/>
          </a:p>
          <a:p>
            <a:endParaRPr lang="en-GB" sz="1800" dirty="0" smtClean="0"/>
          </a:p>
          <a:p>
            <a:endParaRPr lang="en-GB" sz="1800" dirty="0" smtClean="0"/>
          </a:p>
          <a:p>
            <a:endParaRPr lang="en-GB" sz="1800" dirty="0" smtClean="0"/>
          </a:p>
          <a:p>
            <a:endParaRPr lang="en-GB" sz="1800" dirty="0" smtClean="0"/>
          </a:p>
          <a:p>
            <a:endParaRPr lang="en-GB" sz="1800" dirty="0" smtClean="0"/>
          </a:p>
          <a:p>
            <a:endParaRPr lang="en-GB" sz="1800" dirty="0" smtClean="0"/>
          </a:p>
          <a:p>
            <a:endParaRPr lang="en-GB" sz="1800" dirty="0" smtClean="0"/>
          </a:p>
          <a:p>
            <a:endParaRPr lang="en-GB" sz="1800" dirty="0" smtClean="0"/>
          </a:p>
          <a:p>
            <a:endParaRPr lang="en-GB" sz="1800" dirty="0" smtClean="0"/>
          </a:p>
          <a:p>
            <a:endParaRPr lang="en-GB" sz="1800" dirty="0" smtClean="0"/>
          </a:p>
          <a:p>
            <a:endParaRPr lang="en-GB" sz="1800" dirty="0" smtClean="0"/>
          </a:p>
          <a:p>
            <a:endParaRPr lang="en-GB" sz="1800" dirty="0" smtClean="0"/>
          </a:p>
          <a:p>
            <a:endParaRPr lang="en-GB" sz="1800" dirty="0" smtClean="0"/>
          </a:p>
          <a:p>
            <a:endParaRPr lang="en-GB" sz="1800" dirty="0" smtClean="0"/>
          </a:p>
          <a:p>
            <a:endParaRPr lang="en-GB" sz="1800" dirty="0" smtClean="0"/>
          </a:p>
          <a:p>
            <a:endParaRPr lang="en-GB" sz="1800" dirty="0" smtClean="0"/>
          </a:p>
          <a:p>
            <a:endParaRPr lang="en-GB" sz="1800" dirty="0" smtClean="0"/>
          </a:p>
          <a:p>
            <a:endParaRPr lang="en-GB" sz="1800" dirty="0" smtClean="0"/>
          </a:p>
          <a:p>
            <a:endParaRPr lang="en-GB" sz="1800" dirty="0" smtClean="0"/>
          </a:p>
          <a:p>
            <a:endParaRPr lang="en-GB" sz="1800" dirty="0" smtClean="0"/>
          </a:p>
          <a:p>
            <a:endParaRPr lang="en-GB" sz="1800" dirty="0" smtClean="0"/>
          </a:p>
          <a:p>
            <a:endParaRPr lang="en-GB" sz="1800" dirty="0" smtClean="0"/>
          </a:p>
          <a:p>
            <a:endParaRPr lang="en-GB" sz="1800" dirty="0" smtClean="0"/>
          </a:p>
          <a:p>
            <a:endParaRPr lang="en-GB" sz="1800" dirty="0" smtClean="0"/>
          </a:p>
          <a:p>
            <a:endParaRPr lang="en-GB" sz="1800" dirty="0" smtClean="0"/>
          </a:p>
          <a:p>
            <a:endParaRPr lang="en-GB" sz="1800" dirty="0" smtClean="0"/>
          </a:p>
          <a:p>
            <a:endParaRPr lang="en-GB" sz="1800" dirty="0" smtClean="0"/>
          </a:p>
          <a:p>
            <a:endParaRPr lang="en-GB" sz="1800" dirty="0" smtClean="0"/>
          </a:p>
          <a:p>
            <a:endParaRPr lang="en-GB" sz="1800" dirty="0" smtClean="0"/>
          </a:p>
          <a:p>
            <a:r>
              <a:rPr lang="en-GB" sz="1800" dirty="0" smtClean="0"/>
              <a:t> </a:t>
            </a:r>
          </a:p>
          <a:p>
            <a:endParaRPr lang="en-GB" sz="3600" dirty="0" smtClean="0"/>
          </a:p>
          <a:p>
            <a:pPr algn="ctr"/>
            <a:endParaRPr lang="en-GB" sz="7200" u="sng" dirty="0" smtClean="0"/>
          </a:p>
          <a:p>
            <a:pPr algn="ctr"/>
            <a:endParaRPr lang="en-GB" sz="7200" u="sng" dirty="0"/>
          </a:p>
        </p:txBody>
      </p:sp>
      <p:pic>
        <p:nvPicPr>
          <p:cNvPr id="12" name="Picture 65" descr="AWE Logo.tif"/>
          <p:cNvPicPr>
            <a:picLocks noChangeAspect="1"/>
          </p:cNvPicPr>
          <p:nvPr/>
        </p:nvPicPr>
        <p:blipFill>
          <a:blip r:embed="rId5" cstate="print"/>
          <a:srcRect/>
          <a:stretch>
            <a:fillRect/>
          </a:stretch>
        </p:blipFill>
        <p:spPr bwMode="auto">
          <a:xfrm>
            <a:off x="17694275" y="709613"/>
            <a:ext cx="2786063" cy="1773237"/>
          </a:xfrm>
          <a:prstGeom prst="rect">
            <a:avLst/>
          </a:prstGeom>
          <a:noFill/>
          <a:ln w="9525">
            <a:noFill/>
            <a:miter lim="800000"/>
            <a:headEnd/>
            <a:tailEnd/>
          </a:ln>
        </p:spPr>
      </p:pic>
      <p:pic>
        <p:nvPicPr>
          <p:cNvPr id="13" name="Picture 16"/>
          <p:cNvPicPr>
            <a:picLocks noChangeArrowheads="1"/>
          </p:cNvPicPr>
          <p:nvPr/>
        </p:nvPicPr>
        <p:blipFill>
          <a:blip r:embed="rId6" cstate="print"/>
          <a:srcRect/>
          <a:stretch>
            <a:fillRect/>
          </a:stretch>
        </p:blipFill>
        <p:spPr bwMode="auto">
          <a:xfrm>
            <a:off x="900113" y="995363"/>
            <a:ext cx="3328987" cy="1123950"/>
          </a:xfrm>
          <a:prstGeom prst="rect">
            <a:avLst/>
          </a:prstGeom>
          <a:noFill/>
          <a:ln w="12700">
            <a:noFill/>
            <a:miter lim="800000"/>
            <a:headEnd/>
            <a:tailEnd/>
          </a:ln>
        </p:spPr>
      </p:pic>
      <p:sp>
        <p:nvSpPr>
          <p:cNvPr id="16" name="Rectangle 12"/>
          <p:cNvSpPr>
            <a:spLocks/>
          </p:cNvSpPr>
          <p:nvPr/>
        </p:nvSpPr>
        <p:spPr bwMode="auto">
          <a:xfrm>
            <a:off x="4906922" y="1138139"/>
            <a:ext cx="11501518" cy="981075"/>
          </a:xfrm>
          <a:prstGeom prst="rect">
            <a:avLst/>
          </a:prstGeom>
          <a:gradFill rotWithShape="0">
            <a:gsLst>
              <a:gs pos="0">
                <a:srgbClr val="BBE0E3">
                  <a:gamma/>
                  <a:shade val="46275"/>
                  <a:invGamma/>
                </a:srgbClr>
              </a:gs>
              <a:gs pos="50000">
                <a:srgbClr val="BBE0E3"/>
              </a:gs>
              <a:gs pos="100000">
                <a:srgbClr val="BBE0E3">
                  <a:gamma/>
                  <a:shade val="46275"/>
                  <a:invGamma/>
                </a:srgbClr>
              </a:gs>
            </a:gsLst>
            <a:lin ang="5400000" scaled="1"/>
          </a:gradFill>
          <a:ln w="12700">
            <a:noFill/>
            <a:miter lim="800000"/>
            <a:headEnd/>
            <a:tailEnd/>
          </a:ln>
        </p:spPr>
        <p:txBody>
          <a:bodyPr lIns="0" tIns="0" rIns="40639" bIns="0"/>
          <a:lstStyle/>
          <a:p>
            <a:pPr marL="39688" algn="ctr">
              <a:spcBef>
                <a:spcPts val="5100"/>
              </a:spcBef>
            </a:pPr>
            <a:r>
              <a:rPr lang="en-US" sz="6000" i="1" dirty="0" smtClean="0">
                <a:solidFill>
                  <a:schemeClr val="tx1"/>
                </a:solidFill>
                <a:latin typeface="Helvetica" pitchFamily="34" charset="0"/>
                <a:sym typeface="Helvetica" pitchFamily="34" charset="0"/>
              </a:rPr>
              <a:t>Nuclear Waste Solutions</a:t>
            </a:r>
            <a:endParaRPr lang="en-US" sz="6000" i="1" dirty="0">
              <a:solidFill>
                <a:schemeClr val="tx1"/>
              </a:solidFill>
              <a:latin typeface="Helvetica" pitchFamily="34" charset="0"/>
              <a:sym typeface="Helvetica" pitchFamily="34" charset="0"/>
            </a:endParaRPr>
          </a:p>
        </p:txBody>
      </p:sp>
      <p:sp>
        <p:nvSpPr>
          <p:cNvPr id="17" name="TextBox 16"/>
          <p:cNvSpPr txBox="1"/>
          <p:nvPr/>
        </p:nvSpPr>
        <p:spPr>
          <a:xfrm>
            <a:off x="763518" y="4781477"/>
            <a:ext cx="19502574" cy="2492990"/>
          </a:xfrm>
          <a:prstGeom prst="rect">
            <a:avLst/>
          </a:prstGeom>
          <a:noFill/>
        </p:spPr>
        <p:txBody>
          <a:bodyPr wrap="square" rtlCol="0">
            <a:spAutoFit/>
          </a:bodyPr>
          <a:lstStyle/>
          <a:p>
            <a:pPr marL="742950" indent="-742950" algn="just">
              <a:buAutoNum type="arabicPeriod"/>
            </a:pPr>
            <a:r>
              <a:rPr lang="en-GB" sz="3200" b="1" dirty="0" smtClean="0"/>
              <a:t>Introduction</a:t>
            </a:r>
          </a:p>
          <a:p>
            <a:pPr indent="742950" algn="just"/>
            <a:r>
              <a:rPr lang="en-GB" sz="2400" dirty="0" smtClean="0"/>
              <a:t>There has been a growing demand on finding a suitable and sustainable method of disposing the increasing amount of high level nuclear waste being produced and immobilisation is studied in detail to form a multi barrier approach to disposal. Recent studies have shown the possibility of using beta-</a:t>
            </a:r>
            <a:r>
              <a:rPr lang="en-GB" sz="2400" dirty="0" err="1" smtClean="0"/>
              <a:t>tricalcium</a:t>
            </a:r>
            <a:r>
              <a:rPr lang="en-GB" sz="2400" dirty="0" smtClean="0"/>
              <a:t> phosphate (</a:t>
            </a:r>
            <a:r>
              <a:rPr lang="el-GR" sz="2400" dirty="0" smtClean="0"/>
              <a:t>β</a:t>
            </a:r>
            <a:r>
              <a:rPr lang="en-GB" sz="2400" dirty="0" smtClean="0"/>
              <a:t>-TCP) as a crystal host for radioactive atoms and the focus of this project was to investigate the substitution of sodium and both sodium and aluminium into </a:t>
            </a:r>
            <a:r>
              <a:rPr lang="el-GR" sz="2400" dirty="0" smtClean="0"/>
              <a:t>β</a:t>
            </a:r>
            <a:r>
              <a:rPr lang="en-GB" sz="2400" dirty="0" smtClean="0"/>
              <a:t>-TCP. The possible effects on its internal structure were investigated through X-Ray powder diffraction, from which the lattice cell parameters were calculated by </a:t>
            </a:r>
            <a:r>
              <a:rPr lang="en-GB" sz="2400" dirty="0" smtClean="0"/>
              <a:t>Pawley </a:t>
            </a:r>
            <a:r>
              <a:rPr lang="en-GB" sz="2400" dirty="0" smtClean="0"/>
              <a:t>refinement, and Nuclear Magnetic Resonance (NMR).</a:t>
            </a:r>
            <a:endParaRPr lang="en-GB" sz="2400" dirty="0"/>
          </a:p>
        </p:txBody>
      </p:sp>
      <p:sp>
        <p:nvSpPr>
          <p:cNvPr id="18" name="TextBox 17"/>
          <p:cNvSpPr txBox="1"/>
          <p:nvPr/>
        </p:nvSpPr>
        <p:spPr>
          <a:xfrm>
            <a:off x="834956" y="7353245"/>
            <a:ext cx="19431136" cy="3908762"/>
          </a:xfrm>
          <a:prstGeom prst="rect">
            <a:avLst/>
          </a:prstGeom>
          <a:noFill/>
        </p:spPr>
        <p:txBody>
          <a:bodyPr wrap="square" rtlCol="0">
            <a:spAutoFit/>
          </a:bodyPr>
          <a:lstStyle/>
          <a:p>
            <a:pPr marL="742950" indent="-742950" algn="just">
              <a:buFont typeface="+mj-lt"/>
              <a:buAutoNum type="arabicPeriod" startAt="2"/>
            </a:pPr>
            <a:r>
              <a:rPr lang="en-GB" sz="3200" b="1" dirty="0" smtClean="0"/>
              <a:t>Sample preparation and Characterisation</a:t>
            </a:r>
            <a:endParaRPr lang="en-GB" sz="2400" b="1" dirty="0" smtClean="0"/>
          </a:p>
          <a:p>
            <a:pPr indent="742950" algn="just">
              <a:buFont typeface="Wingdings" pitchFamily="2" charset="2"/>
              <a:buChar char="Ø"/>
            </a:pPr>
            <a:r>
              <a:rPr lang="en-GB" sz="2400" dirty="0" smtClean="0"/>
              <a:t>Sodium doped samples of β-TCP were prepared using the following </a:t>
            </a:r>
            <a:r>
              <a:rPr lang="en-GB" sz="2400" dirty="0" err="1" smtClean="0"/>
              <a:t>stoichiometric</a:t>
            </a:r>
            <a:r>
              <a:rPr lang="en-GB" sz="2400" dirty="0" smtClean="0"/>
              <a:t> formula Ca</a:t>
            </a:r>
            <a:r>
              <a:rPr lang="en-GB" sz="2400" baseline="-25000" dirty="0" smtClean="0"/>
              <a:t>21-x</a:t>
            </a:r>
            <a:r>
              <a:rPr lang="en-GB" sz="2400" dirty="0" smtClean="0"/>
              <a:t>Na</a:t>
            </a:r>
            <a:r>
              <a:rPr lang="en-GB" sz="2400" baseline="-25000" dirty="0" smtClean="0"/>
              <a:t>2x</a:t>
            </a:r>
            <a:r>
              <a:rPr lang="en-GB" sz="2400" dirty="0" smtClean="0"/>
              <a:t>(PO</a:t>
            </a:r>
            <a:r>
              <a:rPr lang="en-GB" sz="2400" baseline="-25000" dirty="0" smtClean="0"/>
              <a:t>4</a:t>
            </a:r>
            <a:r>
              <a:rPr lang="en-GB" sz="2400" dirty="0" smtClean="0"/>
              <a:t>)</a:t>
            </a:r>
            <a:r>
              <a:rPr lang="en-GB" sz="2400" baseline="-25000" dirty="0" smtClean="0"/>
              <a:t>14 </a:t>
            </a:r>
            <a:r>
              <a:rPr lang="en-GB" sz="2400" dirty="0" smtClean="0"/>
              <a:t>with  x values of 0.2, 0.4, 0.6 and 1.0. Similarly, sodium and aluminium co-doped samples of formula Ca</a:t>
            </a:r>
            <a:r>
              <a:rPr lang="en-GB" sz="2400" baseline="-25000" dirty="0" smtClean="0"/>
              <a:t>3-2x</a:t>
            </a:r>
            <a:r>
              <a:rPr lang="en-GB" sz="2400" dirty="0" smtClean="0"/>
              <a:t>Al</a:t>
            </a:r>
            <a:r>
              <a:rPr lang="en-GB" sz="2400" baseline="-25000" dirty="0" smtClean="0"/>
              <a:t>x</a:t>
            </a:r>
            <a:r>
              <a:rPr lang="en-GB" sz="2400" dirty="0" smtClean="0"/>
              <a:t>Na</a:t>
            </a:r>
            <a:r>
              <a:rPr lang="en-GB" sz="2400" baseline="-25000" dirty="0" smtClean="0"/>
              <a:t>x</a:t>
            </a:r>
            <a:r>
              <a:rPr lang="en-GB" sz="2400" dirty="0" smtClean="0"/>
              <a:t>(PO</a:t>
            </a:r>
            <a:r>
              <a:rPr lang="en-GB" sz="2400" baseline="-25000" dirty="0" smtClean="0"/>
              <a:t>4</a:t>
            </a:r>
            <a:r>
              <a:rPr lang="en-GB" sz="2400" dirty="0" smtClean="0"/>
              <a:t>)</a:t>
            </a:r>
            <a:r>
              <a:rPr lang="en-GB" sz="2400" baseline="-25000" dirty="0" smtClean="0"/>
              <a:t>2 </a:t>
            </a:r>
            <a:r>
              <a:rPr lang="en-GB" sz="2400" dirty="0" smtClean="0"/>
              <a:t>were prepared with x values of 0.033, 0.067, 0.1, 0.2 and 0.3.</a:t>
            </a:r>
          </a:p>
          <a:p>
            <a:pPr indent="742950" algn="just">
              <a:buFont typeface="Wingdings" pitchFamily="2" charset="2"/>
              <a:buChar char="Ø"/>
            </a:pPr>
            <a:r>
              <a:rPr lang="en-GB" sz="2400" dirty="0" smtClean="0"/>
              <a:t>Both samples were heated at 300</a:t>
            </a:r>
            <a:r>
              <a:rPr lang="en-GB" sz="2400" dirty="0" smtClean="0">
                <a:latin typeface="Calibri"/>
              </a:rPr>
              <a:t>°/hr up to 1050</a:t>
            </a:r>
            <a:r>
              <a:rPr lang="en-GB" sz="2400" dirty="0" smtClean="0"/>
              <a:t>° and left at that temperature for four hours, after which they were cooled (300°/hr).</a:t>
            </a:r>
          </a:p>
          <a:p>
            <a:pPr indent="742950" algn="just">
              <a:buFont typeface="Wingdings" pitchFamily="2" charset="2"/>
              <a:buChar char="Ø"/>
            </a:pPr>
            <a:r>
              <a:rPr lang="en-GB" sz="2400" dirty="0" smtClean="0"/>
              <a:t>X-Ray diffraction was carried out using </a:t>
            </a:r>
            <a:r>
              <a:rPr lang="en-GB" sz="2400" dirty="0" err="1" smtClean="0"/>
              <a:t>CuK</a:t>
            </a:r>
            <a:r>
              <a:rPr lang="el-GR" sz="2400" baseline="-25000" dirty="0" smtClean="0"/>
              <a:t>α</a:t>
            </a:r>
            <a:r>
              <a:rPr lang="en-US" sz="2400" baseline="-25000" dirty="0" smtClean="0">
                <a:sym typeface="Symbol" pitchFamily="18" charset="2"/>
              </a:rPr>
              <a:t> </a:t>
            </a:r>
            <a:r>
              <a:rPr lang="en-US" sz="2400" dirty="0" smtClean="0">
                <a:sym typeface="Symbol" pitchFamily="18" charset="2"/>
              </a:rPr>
              <a:t>on a </a:t>
            </a:r>
            <a:r>
              <a:rPr lang="en-US" sz="2400" dirty="0" err="1" smtClean="0">
                <a:sym typeface="Symbol" pitchFamily="18" charset="2"/>
              </a:rPr>
              <a:t>Bruker</a:t>
            </a:r>
            <a:r>
              <a:rPr lang="en-US" sz="2400" dirty="0" smtClean="0">
                <a:sym typeface="Symbol" pitchFamily="18" charset="2"/>
              </a:rPr>
              <a:t> D5005 set to 40kV and 50mA and a </a:t>
            </a:r>
            <a:r>
              <a:rPr lang="en-US" sz="2400" dirty="0" err="1" smtClean="0">
                <a:sym typeface="Symbol" pitchFamily="18" charset="2"/>
              </a:rPr>
              <a:t>PANalytical</a:t>
            </a:r>
            <a:r>
              <a:rPr lang="en-US" sz="2400" dirty="0" smtClean="0">
                <a:sym typeface="Symbol" pitchFamily="18" charset="2"/>
              </a:rPr>
              <a:t> PRO set to 45kV and 40mA. All scans were performed over the Bragg angle range 10</a:t>
            </a:r>
            <a:r>
              <a:rPr lang="en-GB" sz="2400" dirty="0" smtClean="0"/>
              <a:t>° to 50°. Phase identification was performed using the JCPDS database. Lattice parameters were determined by </a:t>
            </a:r>
            <a:r>
              <a:rPr lang="en-GB" sz="2400" dirty="0" smtClean="0"/>
              <a:t>Pawley </a:t>
            </a:r>
            <a:r>
              <a:rPr lang="en-GB" sz="2400" dirty="0" smtClean="0"/>
              <a:t>refinement using the </a:t>
            </a:r>
            <a:r>
              <a:rPr lang="en-GB" sz="2400" i="1" dirty="0" err="1" smtClean="0"/>
              <a:t>Topas</a:t>
            </a:r>
            <a:r>
              <a:rPr lang="en-GB" sz="2400" i="1" dirty="0" smtClean="0"/>
              <a:t> Academic</a:t>
            </a:r>
            <a:r>
              <a:rPr lang="en-GB" sz="2400" dirty="0" smtClean="0"/>
              <a:t>  software suite.</a:t>
            </a:r>
          </a:p>
          <a:p>
            <a:pPr indent="742950" algn="just">
              <a:buFont typeface="Wingdings" pitchFamily="2" charset="2"/>
              <a:buChar char="Ø"/>
            </a:pPr>
            <a:r>
              <a:rPr lang="en-GB" sz="2400" baseline="30000" dirty="0" smtClean="0"/>
              <a:t>31</a:t>
            </a:r>
            <a:r>
              <a:rPr lang="en-GB" sz="2400" dirty="0" smtClean="0"/>
              <a:t>P MAS NMR spectra were obtained at 202.5MHz using a Bruker 500 NMR spectrometer with a 4 mm rotor at 10kHz MAS frequency. The pulse length was 1</a:t>
            </a:r>
            <a:r>
              <a:rPr lang="el-GR" sz="2400" dirty="0" smtClean="0">
                <a:latin typeface="Calibri"/>
              </a:rPr>
              <a:t>μ</a:t>
            </a:r>
            <a:r>
              <a:rPr lang="en-GB" sz="2400" dirty="0" smtClean="0">
                <a:latin typeface="Calibri"/>
              </a:rPr>
              <a:t>s and pulse delay 60s. </a:t>
            </a:r>
            <a:r>
              <a:rPr lang="en-GB" sz="2400" baseline="30000" dirty="0" smtClean="0">
                <a:latin typeface="Calibri"/>
              </a:rPr>
              <a:t>27</a:t>
            </a:r>
            <a:r>
              <a:rPr lang="en-GB" sz="2400" dirty="0" smtClean="0">
                <a:latin typeface="Calibri"/>
              </a:rPr>
              <a:t>Al and </a:t>
            </a:r>
            <a:r>
              <a:rPr lang="en-GB" sz="2400" baseline="30000" dirty="0" smtClean="0">
                <a:latin typeface="Calibri"/>
              </a:rPr>
              <a:t>23</a:t>
            </a:r>
            <a:r>
              <a:rPr lang="en-GB" sz="2400" dirty="0" smtClean="0">
                <a:latin typeface="Calibri"/>
              </a:rPr>
              <a:t>Na NMR studies were also performed using the same equipment with 1s delay and 0.5</a:t>
            </a:r>
            <a:r>
              <a:rPr lang="el-GR" sz="2400" dirty="0" smtClean="0"/>
              <a:t> μ</a:t>
            </a:r>
            <a:r>
              <a:rPr lang="en-GB" sz="2400" dirty="0" smtClean="0"/>
              <a:t>s pulse length and 10 s delay and 4</a:t>
            </a:r>
            <a:r>
              <a:rPr lang="el-GR" sz="2400" dirty="0" smtClean="0"/>
              <a:t> μ</a:t>
            </a:r>
            <a:r>
              <a:rPr lang="en-GB" sz="2400" dirty="0" smtClean="0"/>
              <a:t>s pulse length respectively.</a:t>
            </a:r>
            <a:endParaRPr lang="en-GB" sz="2400" dirty="0" smtClean="0">
              <a:solidFill>
                <a:srgbClr val="FF0000"/>
              </a:solidFill>
            </a:endParaRPr>
          </a:p>
        </p:txBody>
      </p:sp>
      <p:sp>
        <p:nvSpPr>
          <p:cNvPr id="8" name="TextBox 7"/>
          <p:cNvSpPr txBox="1"/>
          <p:nvPr/>
        </p:nvSpPr>
        <p:spPr>
          <a:xfrm>
            <a:off x="834956" y="11228677"/>
            <a:ext cx="6357982" cy="14865608"/>
          </a:xfrm>
          <a:prstGeom prst="rect">
            <a:avLst/>
          </a:prstGeom>
          <a:noFill/>
        </p:spPr>
        <p:txBody>
          <a:bodyPr wrap="square" rtlCol="0">
            <a:spAutoFit/>
          </a:bodyPr>
          <a:lstStyle/>
          <a:p>
            <a:pPr marL="742950" indent="-742950" algn="just">
              <a:buFont typeface="+mj-lt"/>
              <a:buAutoNum type="arabicPeriod" startAt="3"/>
            </a:pPr>
            <a:r>
              <a:rPr lang="en-GB" sz="3200" b="1" dirty="0" smtClean="0"/>
              <a:t>Results</a:t>
            </a:r>
          </a:p>
          <a:p>
            <a:pPr marL="742950" indent="-742950" algn="just">
              <a:buFont typeface="+mj-lt"/>
              <a:buAutoNum type="alphaLcParenR"/>
            </a:pPr>
            <a:r>
              <a:rPr lang="en-GB" sz="2800" b="1" dirty="0" smtClean="0"/>
              <a:t>Co-doping with Sodium and Aluminium</a:t>
            </a:r>
            <a:endParaRPr lang="en-GB" sz="2800" dirty="0" smtClean="0">
              <a:solidFill>
                <a:srgbClr val="000000"/>
              </a:solidFill>
              <a:latin typeface="Times New Roman" pitchFamily="18" charset="0"/>
              <a:cs typeface="Arial" pitchFamily="34" charset="0"/>
            </a:endParaRPr>
          </a:p>
          <a:p>
            <a:pPr algn="just" defTabSz="2108789" fontAlgn="base">
              <a:spcBef>
                <a:spcPct val="0"/>
              </a:spcBef>
              <a:spcAft>
                <a:spcPct val="0"/>
              </a:spcAft>
              <a:buFont typeface="Wingdings" pitchFamily="2" charset="2"/>
              <a:buChar char="Ø"/>
            </a:pPr>
            <a:r>
              <a:rPr lang="en-GB" sz="2400" dirty="0" smtClean="0">
                <a:solidFill>
                  <a:srgbClr val="000000"/>
                </a:solidFill>
                <a:cs typeface="Arial" pitchFamily="34" charset="0"/>
              </a:rPr>
              <a:t>XRD was initially used to identify if </a:t>
            </a:r>
            <a:r>
              <a:rPr lang="el-GR" sz="2400" noProof="1" smtClean="0">
                <a:solidFill>
                  <a:srgbClr val="000000"/>
                </a:solidFill>
                <a:cs typeface="Arial" pitchFamily="34" charset="0"/>
              </a:rPr>
              <a:t>β</a:t>
            </a:r>
            <a:r>
              <a:rPr lang="en-GB" sz="2400" dirty="0" smtClean="0">
                <a:solidFill>
                  <a:srgbClr val="000000"/>
                </a:solidFill>
                <a:cs typeface="Arial" pitchFamily="34" charset="0"/>
              </a:rPr>
              <a:t>-TCP  was produced and if any other phases were present. They showed that </a:t>
            </a:r>
            <a:r>
              <a:rPr lang="el-GR" sz="2400" noProof="1" smtClean="0">
                <a:solidFill>
                  <a:srgbClr val="000000"/>
                </a:solidFill>
                <a:cs typeface="Arial" pitchFamily="34" charset="0"/>
              </a:rPr>
              <a:t>β</a:t>
            </a:r>
            <a:r>
              <a:rPr lang="en-GB" sz="2400" dirty="0" smtClean="0">
                <a:solidFill>
                  <a:srgbClr val="000000"/>
                </a:solidFill>
                <a:cs typeface="Arial" pitchFamily="34" charset="0"/>
              </a:rPr>
              <a:t>-TCP had been created and in most cases another phase, calcium pyrophosphate, had been created (</a:t>
            </a:r>
            <a:r>
              <a:rPr lang="en-GB" sz="2400" dirty="0" smtClean="0">
                <a:cs typeface="Arial" pitchFamily="34" charset="0"/>
              </a:rPr>
              <a:t>Fig.1</a:t>
            </a:r>
            <a:r>
              <a:rPr lang="en-GB" sz="2400" dirty="0" smtClean="0">
                <a:solidFill>
                  <a:srgbClr val="000000"/>
                </a:solidFill>
                <a:cs typeface="Arial" pitchFamily="34" charset="0"/>
              </a:rPr>
              <a:t>). Firings were repeated and the second phase was gradually removed (</a:t>
            </a:r>
            <a:r>
              <a:rPr lang="en-GB" sz="2400" dirty="0" smtClean="0">
                <a:cs typeface="Arial" pitchFamily="34" charset="0"/>
              </a:rPr>
              <a:t>Fig.2</a:t>
            </a:r>
            <a:r>
              <a:rPr lang="en-GB" sz="2400" dirty="0" smtClean="0">
                <a:solidFill>
                  <a:srgbClr val="000000"/>
                </a:solidFill>
                <a:cs typeface="Arial" pitchFamily="34" charset="0"/>
              </a:rPr>
              <a:t>). </a:t>
            </a:r>
          </a:p>
          <a:p>
            <a:pPr algn="just" defTabSz="2108789" fontAlgn="base">
              <a:spcBef>
                <a:spcPct val="0"/>
              </a:spcBef>
              <a:spcAft>
                <a:spcPct val="0"/>
              </a:spcAft>
              <a:buFont typeface="Wingdings" pitchFamily="2" charset="2"/>
              <a:buChar char="Ø"/>
            </a:pPr>
            <a:r>
              <a:rPr lang="en-GB" sz="2400" dirty="0" smtClean="0">
                <a:solidFill>
                  <a:srgbClr val="000000"/>
                </a:solidFill>
                <a:cs typeface="Arial" pitchFamily="34" charset="0"/>
              </a:rPr>
              <a:t>XRD spectra were analysed using </a:t>
            </a:r>
            <a:r>
              <a:rPr lang="en-GB" sz="2400" dirty="0" smtClean="0">
                <a:solidFill>
                  <a:srgbClr val="000000"/>
                </a:solidFill>
                <a:cs typeface="Arial" pitchFamily="34" charset="0"/>
              </a:rPr>
              <a:t>Pawley </a:t>
            </a:r>
            <a:r>
              <a:rPr lang="en-GB" sz="2400" dirty="0" smtClean="0">
                <a:solidFill>
                  <a:srgbClr val="000000"/>
                </a:solidFill>
                <a:cs typeface="Arial" pitchFamily="34" charset="0"/>
              </a:rPr>
              <a:t>refinement to find values for the lattice parameters. There is little precision in this method but the results gave the general patterns. It seems that the structure does not change greatly at low concentrations but with significant amounts of doping, the unit cell contracts uniformly (</a:t>
            </a:r>
            <a:r>
              <a:rPr lang="en-GB" sz="2400" dirty="0" smtClean="0">
                <a:cs typeface="Arial" pitchFamily="34" charset="0"/>
              </a:rPr>
              <a:t>Fig.3</a:t>
            </a:r>
            <a:r>
              <a:rPr lang="en-GB" sz="2400" dirty="0" smtClean="0">
                <a:solidFill>
                  <a:srgbClr val="000000"/>
                </a:solidFill>
                <a:cs typeface="Arial" pitchFamily="34" charset="0"/>
              </a:rPr>
              <a:t>).</a:t>
            </a:r>
            <a:r>
              <a:rPr lang="en-GB" sz="2400" dirty="0" smtClean="0">
                <a:solidFill>
                  <a:srgbClr val="FF6600"/>
                </a:solidFill>
                <a:cs typeface="Arial" pitchFamily="34" charset="0"/>
              </a:rPr>
              <a:t> </a:t>
            </a:r>
            <a:r>
              <a:rPr lang="en-GB" sz="2400" dirty="0" smtClean="0">
                <a:solidFill>
                  <a:srgbClr val="000000"/>
                </a:solidFill>
                <a:cs typeface="Arial" pitchFamily="34" charset="0"/>
              </a:rPr>
              <a:t>With more time improved resolution spectra could be taken and these analysed with Rietveld refinement to give much more accurate values.</a:t>
            </a:r>
            <a:endParaRPr lang="en-GB" sz="2400" dirty="0" smtClean="0">
              <a:solidFill>
                <a:srgbClr val="000000"/>
              </a:solidFill>
              <a:latin typeface="Times New Roman" pitchFamily="18" charset="0"/>
              <a:cs typeface="Arial" pitchFamily="34" charset="0"/>
            </a:endParaRPr>
          </a:p>
          <a:p>
            <a:pPr algn="just" defTabSz="2108789" fontAlgn="base">
              <a:spcBef>
                <a:spcPct val="0"/>
              </a:spcBef>
              <a:spcAft>
                <a:spcPct val="0"/>
              </a:spcAft>
              <a:buFont typeface="Wingdings" pitchFamily="2" charset="2"/>
              <a:buChar char="Ø"/>
            </a:pPr>
            <a:r>
              <a:rPr lang="en-GB" sz="2400" dirty="0" smtClean="0">
                <a:solidFill>
                  <a:srgbClr val="000000"/>
                </a:solidFill>
                <a:cs typeface="Arial" pitchFamily="34" charset="0"/>
              </a:rPr>
              <a:t>NMR studies were performed using </a:t>
            </a:r>
            <a:r>
              <a:rPr lang="en-GB" sz="2400" baseline="30000" dirty="0" smtClean="0">
                <a:solidFill>
                  <a:srgbClr val="000000"/>
                </a:solidFill>
                <a:cs typeface="Arial" pitchFamily="34" charset="0"/>
              </a:rPr>
              <a:t>31</a:t>
            </a:r>
            <a:r>
              <a:rPr lang="en-GB" sz="2400" dirty="0" smtClean="0">
                <a:solidFill>
                  <a:srgbClr val="000000"/>
                </a:solidFill>
                <a:cs typeface="Arial" pitchFamily="34" charset="0"/>
              </a:rPr>
              <a:t>P, </a:t>
            </a:r>
            <a:r>
              <a:rPr lang="en-GB" sz="2400" baseline="30000" dirty="0" smtClean="0">
                <a:solidFill>
                  <a:srgbClr val="000000"/>
                </a:solidFill>
                <a:cs typeface="Arial" pitchFamily="34" charset="0"/>
              </a:rPr>
              <a:t>27</a:t>
            </a:r>
            <a:r>
              <a:rPr lang="en-GB" sz="2400" dirty="0" smtClean="0">
                <a:solidFill>
                  <a:srgbClr val="000000"/>
                </a:solidFill>
                <a:cs typeface="Arial" pitchFamily="34" charset="0"/>
              </a:rPr>
              <a:t>Al and </a:t>
            </a:r>
            <a:r>
              <a:rPr lang="en-GB" sz="2400" baseline="30000" dirty="0" smtClean="0">
                <a:solidFill>
                  <a:srgbClr val="000000"/>
                </a:solidFill>
                <a:cs typeface="Arial" pitchFamily="34" charset="0"/>
              </a:rPr>
              <a:t>23</a:t>
            </a:r>
            <a:r>
              <a:rPr lang="en-GB" sz="2400" dirty="0" smtClean="0">
                <a:solidFill>
                  <a:srgbClr val="000000"/>
                </a:solidFill>
                <a:cs typeface="Arial" pitchFamily="34" charset="0"/>
              </a:rPr>
              <a:t>Na. Each of these providing information on the respective environments to try and understand the substitution method. </a:t>
            </a:r>
          </a:p>
          <a:p>
            <a:pPr algn="just" defTabSz="2108789" fontAlgn="base">
              <a:spcBef>
                <a:spcPct val="0"/>
              </a:spcBef>
              <a:spcAft>
                <a:spcPct val="0"/>
              </a:spcAft>
              <a:buFont typeface="Wingdings" pitchFamily="2" charset="2"/>
              <a:buChar char="Ø"/>
            </a:pPr>
            <a:r>
              <a:rPr lang="en-GB" sz="2400" dirty="0" smtClean="0">
                <a:solidFill>
                  <a:srgbClr val="000000"/>
                </a:solidFill>
                <a:cs typeface="Arial" pitchFamily="34" charset="0"/>
              </a:rPr>
              <a:t>Phosphourous NMR has been used extensively for studying </a:t>
            </a:r>
            <a:r>
              <a:rPr lang="el-GR" sz="2400" noProof="1" smtClean="0">
                <a:solidFill>
                  <a:srgbClr val="000000"/>
                </a:solidFill>
                <a:cs typeface="Arial" pitchFamily="34" charset="0"/>
              </a:rPr>
              <a:t>β</a:t>
            </a:r>
            <a:r>
              <a:rPr lang="en-GB" sz="2400" dirty="0" smtClean="0">
                <a:solidFill>
                  <a:srgbClr val="000000"/>
                </a:solidFill>
                <a:cs typeface="Arial" pitchFamily="34" charset="0"/>
              </a:rPr>
              <a:t>-TCP . The spectra produced for these samples were found to be very complex, and were very difficult to fit (</a:t>
            </a:r>
            <a:r>
              <a:rPr lang="en-GB" sz="2400" dirty="0" smtClean="0">
                <a:cs typeface="Arial" pitchFamily="34" charset="0"/>
              </a:rPr>
              <a:t>Fig.4</a:t>
            </a:r>
            <a:r>
              <a:rPr lang="en-GB" sz="2400" dirty="0" smtClean="0">
                <a:solidFill>
                  <a:srgbClr val="000000"/>
                </a:solidFill>
                <a:cs typeface="Arial" pitchFamily="34" charset="0"/>
              </a:rPr>
              <a:t>). The patterns did show that large changes were taking place with change in concentration suggesting that some sites are only used at higher concentration, agreeing with the lattice parameter study.</a:t>
            </a:r>
            <a:endParaRPr lang="en-GB" sz="2400" dirty="0" smtClean="0">
              <a:solidFill>
                <a:srgbClr val="FF6600"/>
              </a:solidFill>
              <a:cs typeface="Arial" pitchFamily="34" charset="0"/>
            </a:endParaRPr>
          </a:p>
          <a:p>
            <a:pPr algn="just" defTabSz="2108789" fontAlgn="base">
              <a:spcBef>
                <a:spcPct val="0"/>
              </a:spcBef>
              <a:spcAft>
                <a:spcPct val="0"/>
              </a:spcAft>
              <a:buFont typeface="Wingdings" pitchFamily="2" charset="2"/>
              <a:buChar char="Ø"/>
            </a:pPr>
            <a:r>
              <a:rPr lang="en-GB" sz="2400" dirty="0" smtClean="0">
                <a:solidFill>
                  <a:srgbClr val="000000"/>
                </a:solidFill>
                <a:cs typeface="Arial" pitchFamily="34" charset="0"/>
              </a:rPr>
              <a:t>Aluminium NMR gave some insight into the calcium sites that the aluminium is substituted onto. It seems the size of the aluminium ion is causing the coordination number of the sites to be different than expected.</a:t>
            </a:r>
            <a:endParaRPr lang="en-US" sz="2400" dirty="0" smtClean="0">
              <a:cs typeface="Arial" pitchFamily="34" charset="0"/>
            </a:endParaRPr>
          </a:p>
          <a:p>
            <a:pPr marL="742950" indent="-742950" algn="just"/>
            <a:endParaRPr lang="en-GB" sz="3200" b="1" dirty="0" smtClean="0"/>
          </a:p>
        </p:txBody>
      </p:sp>
      <p:grpSp>
        <p:nvGrpSpPr>
          <p:cNvPr id="19" name="Group 18"/>
          <p:cNvGrpSpPr/>
          <p:nvPr/>
        </p:nvGrpSpPr>
        <p:grpSpPr>
          <a:xfrm>
            <a:off x="11336342" y="11568086"/>
            <a:ext cx="9435863" cy="16841418"/>
            <a:chOff x="11193466" y="10782269"/>
            <a:chExt cx="9435863" cy="16470796"/>
          </a:xfrm>
          <a:noFill/>
        </p:grpSpPr>
        <p:sp>
          <p:nvSpPr>
            <p:cNvPr id="9" name="TextBox 8"/>
            <p:cNvSpPr txBox="1"/>
            <p:nvPr/>
          </p:nvSpPr>
          <p:spPr>
            <a:xfrm>
              <a:off x="11193466" y="10848377"/>
              <a:ext cx="5715040" cy="16404688"/>
            </a:xfrm>
            <a:prstGeom prst="rect">
              <a:avLst/>
            </a:prstGeom>
            <a:grpFill/>
            <a:ln>
              <a:noFill/>
            </a:ln>
          </p:spPr>
          <p:txBody>
            <a:bodyPr wrap="square" lIns="0" rIns="0" rtlCol="0">
              <a:spAutoFit/>
            </a:bodyPr>
            <a:lstStyle/>
            <a:p>
              <a:pPr marL="514350" indent="-514350" algn="just">
                <a:buFont typeface="+mj-lt"/>
                <a:buAutoNum type="alphaLcParenR" startAt="2"/>
              </a:pPr>
              <a:r>
                <a:rPr lang="en-GB" sz="2800" b="1" dirty="0" smtClean="0"/>
                <a:t>Doping with Sodium</a:t>
              </a:r>
            </a:p>
            <a:p>
              <a:pPr marL="0" lvl="1" indent="514350" algn="just">
                <a:buFont typeface="Wingdings" pitchFamily="2" charset="2"/>
                <a:buChar char="Ø"/>
              </a:pPr>
              <a:r>
                <a:rPr lang="en-GB" sz="2400" dirty="0" smtClean="0"/>
                <a:t>X-Ray diffraction (XRD) scans were performed after each firing. For all the samples, the second phases present in the first and second firings were mainly identified as hydroxylapatite (Ca</a:t>
              </a:r>
              <a:r>
                <a:rPr lang="en-GB" sz="2400" baseline="-25000" dirty="0" smtClean="0"/>
                <a:t>5</a:t>
              </a:r>
              <a:r>
                <a:rPr lang="en-GB" sz="2400" dirty="0" smtClean="0"/>
                <a:t>(PO</a:t>
              </a:r>
              <a:r>
                <a:rPr lang="en-GB" sz="2400" baseline="-25000" dirty="0" smtClean="0"/>
                <a:t>4</a:t>
              </a:r>
              <a:r>
                <a:rPr lang="en-GB" sz="2400" dirty="0" smtClean="0"/>
                <a:t>)</a:t>
              </a:r>
              <a:r>
                <a:rPr lang="en-GB" sz="2400" baseline="-25000" dirty="0" smtClean="0"/>
                <a:t>3</a:t>
              </a:r>
              <a:r>
                <a:rPr lang="en-GB" sz="2400" dirty="0" smtClean="0"/>
                <a:t>OH) and the latter completely disappeared to become phase-pure after three firings as it is shown on </a:t>
              </a:r>
              <a:r>
                <a:rPr lang="en-GB" sz="2400" dirty="0" smtClean="0"/>
                <a:t>Fig.5. </a:t>
              </a:r>
              <a:r>
                <a:rPr lang="en-GB" sz="2400" dirty="0" smtClean="0"/>
                <a:t>However, in the case of Ca</a:t>
              </a:r>
              <a:r>
                <a:rPr lang="en-GB" sz="2400" baseline="-25000" dirty="0" smtClean="0"/>
                <a:t>20.8</a:t>
              </a:r>
              <a:r>
                <a:rPr lang="en-GB" sz="2400" dirty="0" smtClean="0"/>
                <a:t>Na</a:t>
              </a:r>
              <a:r>
                <a:rPr lang="en-GB" sz="2400" baseline="-25000" dirty="0" smtClean="0"/>
                <a:t>0.4</a:t>
              </a:r>
              <a:r>
                <a:rPr lang="en-GB" sz="2400" dirty="0" smtClean="0"/>
                <a:t>(PO</a:t>
              </a:r>
              <a:r>
                <a:rPr lang="en-GB" sz="2400" baseline="-25000" dirty="0" smtClean="0"/>
                <a:t>4</a:t>
              </a:r>
              <a:r>
                <a:rPr lang="en-GB" sz="2400" dirty="0" smtClean="0"/>
                <a:t>)</a:t>
              </a:r>
              <a:r>
                <a:rPr lang="en-GB" sz="2400" baseline="-25000" dirty="0" smtClean="0"/>
                <a:t>14</a:t>
              </a:r>
              <a:r>
                <a:rPr lang="en-GB" sz="2400" dirty="0" smtClean="0"/>
                <a:t> three firings were not sufficient to obtain a nearly phase-pure β-TCP-type material. </a:t>
              </a:r>
            </a:p>
            <a:p>
              <a:pPr marL="0" lvl="1" indent="514350" algn="just">
                <a:buFont typeface="Wingdings" pitchFamily="2" charset="2"/>
                <a:buChar char="Ø"/>
              </a:pPr>
              <a:r>
                <a:rPr lang="en-GB" sz="2400" dirty="0" smtClean="0"/>
                <a:t>The unit cell parameters were determined by </a:t>
              </a:r>
              <a:r>
                <a:rPr lang="en-GB" sz="2400" dirty="0" smtClean="0"/>
                <a:t>Pawley </a:t>
              </a:r>
              <a:r>
                <a:rPr lang="en-GB" sz="2400" dirty="0" smtClean="0"/>
                <a:t>refinement and both </a:t>
              </a:r>
              <a:r>
                <a:rPr lang="en-GB" sz="2400" i="1" dirty="0" smtClean="0"/>
                <a:t>a</a:t>
              </a:r>
              <a:r>
                <a:rPr lang="en-GB" sz="2400" dirty="0" smtClean="0"/>
                <a:t> and </a:t>
              </a:r>
              <a:r>
                <a:rPr lang="en-GB" sz="2400" i="1" dirty="0" smtClean="0"/>
                <a:t>c</a:t>
              </a:r>
              <a:r>
                <a:rPr lang="en-GB" sz="2400" dirty="0" smtClean="0"/>
                <a:t> exhibit a general decrease as the sodium content increases (Fig.6). These results are not in perfect agreement with previous work which suggest an increase of </a:t>
              </a:r>
              <a:r>
                <a:rPr lang="en-GB" sz="2400" i="1" dirty="0" smtClean="0"/>
                <a:t>a </a:t>
              </a:r>
              <a:r>
                <a:rPr lang="en-GB" sz="2400" dirty="0" smtClean="0"/>
                <a:t>[1] and a perfect linear relationship for </a:t>
              </a:r>
              <a:r>
                <a:rPr lang="en-GB" sz="2400" i="1" dirty="0" smtClean="0"/>
                <a:t>c</a:t>
              </a:r>
              <a:r>
                <a:rPr lang="en-GB" sz="2400" dirty="0" smtClean="0"/>
                <a:t> [2]. Therefore, </a:t>
              </a:r>
              <a:r>
                <a:rPr lang="en-GB" sz="2400" dirty="0" err="1" smtClean="0"/>
                <a:t>Rietveld</a:t>
              </a:r>
              <a:r>
                <a:rPr lang="en-GB" sz="2400" dirty="0" smtClean="0"/>
                <a:t> refinement seems to be necessary in order to obtain more accurate and more precise results.</a:t>
              </a:r>
            </a:p>
            <a:p>
              <a:pPr marL="0" lvl="1" indent="514350" algn="just">
                <a:buFont typeface="Wingdings" pitchFamily="2" charset="2"/>
                <a:buChar char="Ø"/>
              </a:pPr>
              <a:r>
                <a:rPr lang="en-GB" sz="2400" baseline="30000" dirty="0" smtClean="0"/>
                <a:t>31</a:t>
              </a:r>
              <a:r>
                <a:rPr lang="en-GB" sz="2400" dirty="0" smtClean="0"/>
                <a:t>P solid-state MAS NMR spectra show gradual and systematic changes occurring as the level of doping increases and ultimately, an additional peak is observed at 2.1 ppm (Fig.7). Also, the substitution of sodium on the calcium sites produces a shift in the peaks intensities which are initially found at 4.3 and 0.1 </a:t>
              </a:r>
              <a:r>
                <a:rPr lang="en-GB" sz="2400" dirty="0" err="1" smtClean="0"/>
                <a:t>ppm</a:t>
              </a:r>
              <a:r>
                <a:rPr lang="en-GB" sz="2400" dirty="0" smtClean="0"/>
                <a:t> in “pure” β-TCP. This suggests a splitting of the peaks due to the presence of sodium on the calcium atoms. Assuming the sodium atoms substitute on the Ca(4) sites, the spectra can be fitted to ten resonances.</a:t>
              </a:r>
            </a:p>
            <a:p>
              <a:pPr marL="0" lvl="1" indent="514350" algn="just">
                <a:buFont typeface="Wingdings" pitchFamily="2" charset="2"/>
                <a:buChar char="Ø"/>
              </a:pPr>
              <a:r>
                <a:rPr lang="en-GB" sz="2400" baseline="30000" dirty="0" smtClean="0"/>
                <a:t>23</a:t>
              </a:r>
              <a:r>
                <a:rPr lang="en-GB" sz="2400" dirty="0" smtClean="0"/>
                <a:t>Na MAS NMR spectra are shown on (Fig.8) however no further analysis was done in this study due to the complexity of </a:t>
              </a:r>
              <a:r>
                <a:rPr lang="en-GB" sz="2400" dirty="0" err="1" smtClean="0"/>
                <a:t>quadrupolar</a:t>
              </a:r>
              <a:r>
                <a:rPr lang="en-GB" sz="2400" dirty="0" smtClean="0"/>
                <a:t> molecules’ NMR spectra.</a:t>
              </a:r>
              <a:r>
                <a:rPr lang="en-GB" sz="2400" dirty="0" smtClean="0">
                  <a:solidFill>
                    <a:srgbClr val="FF0000"/>
                  </a:solidFill>
                </a:rPr>
                <a:t> </a:t>
              </a:r>
              <a:endParaRPr lang="en-GB" sz="2400" dirty="0" smtClean="0"/>
            </a:p>
            <a:p>
              <a:pPr marL="0" lvl="1" indent="514350" algn="just"/>
              <a:endParaRPr lang="en-GB" sz="2400" dirty="0" smtClean="0"/>
            </a:p>
            <a:p>
              <a:pPr marL="0" lvl="1" indent="514350" algn="just">
                <a:buFont typeface="Wingdings" pitchFamily="2" charset="2"/>
                <a:buChar char="Ø"/>
              </a:pPr>
              <a:endParaRPr lang="en-GB" sz="2400" dirty="0" smtClean="0"/>
            </a:p>
            <a:p>
              <a:pPr marL="0" lvl="1" indent="514350" algn="just">
                <a:buFont typeface="Wingdings" pitchFamily="2" charset="2"/>
                <a:buChar char="Ø"/>
              </a:pPr>
              <a:endParaRPr lang="en-GB" sz="2400" dirty="0" smtClean="0"/>
            </a:p>
            <a:p>
              <a:pPr marL="0" lvl="1" indent="514350" algn="just">
                <a:buFont typeface="Wingdings" pitchFamily="2" charset="2"/>
                <a:buChar char="Ø"/>
              </a:pPr>
              <a:endParaRPr lang="en-GB" sz="2400" dirty="0" smtClean="0"/>
            </a:p>
            <a:p>
              <a:pPr marL="0" lvl="1" indent="514350" algn="just">
                <a:buFont typeface="Wingdings" pitchFamily="2" charset="2"/>
                <a:buChar char="Ø"/>
              </a:pPr>
              <a:endParaRPr lang="en-GB" sz="2400" dirty="0" smtClean="0"/>
            </a:p>
            <a:p>
              <a:pPr marL="0" lvl="1" indent="514350" algn="just">
                <a:buFont typeface="Wingdings" pitchFamily="2" charset="2"/>
                <a:buChar char="Ø"/>
              </a:pPr>
              <a:endParaRPr lang="en-GB" sz="2400" dirty="0" smtClean="0"/>
            </a:p>
            <a:p>
              <a:pPr marL="0" lvl="1" indent="514350" algn="just">
                <a:buFont typeface="Wingdings" pitchFamily="2" charset="2"/>
                <a:buChar char="Ø"/>
              </a:pPr>
              <a:endParaRPr lang="en-GB" sz="2400" dirty="0" smtClean="0"/>
            </a:p>
          </p:txBody>
        </p:sp>
        <p:pic>
          <p:nvPicPr>
            <p:cNvPr id="1027" name="Picture 3"/>
            <p:cNvPicPr>
              <a:picLocks noChangeAspect="1" noChangeArrowheads="1"/>
            </p:cNvPicPr>
            <p:nvPr/>
          </p:nvPicPr>
          <p:blipFill>
            <a:blip r:embed="rId7" cstate="print"/>
            <a:srcRect r="26877"/>
            <a:stretch>
              <a:fillRect/>
            </a:stretch>
          </p:blipFill>
          <p:spPr bwMode="auto">
            <a:xfrm>
              <a:off x="17122820" y="10782269"/>
              <a:ext cx="3506509" cy="3357586"/>
            </a:xfrm>
            <a:prstGeom prst="rect">
              <a:avLst/>
            </a:prstGeom>
            <a:solidFill>
              <a:schemeClr val="bg1"/>
            </a:solidFill>
            <a:ln w="9525">
              <a:solidFill>
                <a:schemeClr val="tx1"/>
              </a:solidFill>
              <a:miter lim="800000"/>
              <a:headEnd/>
              <a:tailEnd/>
            </a:ln>
            <a:effectLst>
              <a:outerShdw blurRad="50800" dist="50800" dir="5400000" algn="ctr" rotWithShape="0">
                <a:srgbClr val="000000">
                  <a:alpha val="0"/>
                </a:srgbClr>
              </a:outerShdw>
            </a:effectLst>
          </p:spPr>
        </p:pic>
        <p:sp>
          <p:nvSpPr>
            <p:cNvPr id="15" name="TextBox 14"/>
            <p:cNvSpPr txBox="1"/>
            <p:nvPr/>
          </p:nvSpPr>
          <p:spPr>
            <a:xfrm>
              <a:off x="17051382" y="14139855"/>
              <a:ext cx="3500462" cy="1415772"/>
            </a:xfrm>
            <a:prstGeom prst="rect">
              <a:avLst/>
            </a:prstGeom>
            <a:grpFill/>
            <a:ln>
              <a:noFill/>
            </a:ln>
          </p:spPr>
          <p:txBody>
            <a:bodyPr wrap="square" rtlCol="0">
              <a:spAutoFit/>
            </a:bodyPr>
            <a:lstStyle/>
            <a:p>
              <a:pPr algn="just"/>
              <a:r>
                <a:rPr lang="en-GB" sz="1400" i="1" dirty="0" smtClean="0"/>
                <a:t>Figure 5:Comparison of the XRD patterns of β-TCP for different levels of doping. </a:t>
              </a:r>
              <a:r>
                <a:rPr lang="en-GB" sz="1400" i="1" dirty="0" err="1" smtClean="0"/>
                <a:t>Yashima’s</a:t>
              </a:r>
              <a:r>
                <a:rPr lang="en-GB" sz="1400" i="1" dirty="0" smtClean="0"/>
                <a:t> pure β-TCP is used here as a reference. The grey dashed lines show the shift of the peaks’ intensity as the level of doping increases.</a:t>
              </a:r>
              <a:endParaRPr lang="en-US" sz="1400" i="1" dirty="0" smtClean="0"/>
            </a:p>
            <a:p>
              <a:endParaRPr lang="en-GB" sz="1600" dirty="0"/>
            </a:p>
          </p:txBody>
        </p:sp>
        <p:sp>
          <p:nvSpPr>
            <p:cNvPr id="1029" name="Rectangle 5"/>
            <p:cNvSpPr>
              <a:spLocks noChangeArrowheads="1"/>
            </p:cNvSpPr>
            <p:nvPr/>
          </p:nvSpPr>
          <p:spPr bwMode="auto">
            <a:xfrm>
              <a:off x="17122820" y="17711755"/>
              <a:ext cx="3500462" cy="738664"/>
            </a:xfrm>
            <a:prstGeom prst="rect">
              <a:avLst/>
            </a:prstGeom>
            <a:grpFill/>
            <a:ln w="9525">
              <a:noFill/>
              <a:miter lim="800000"/>
              <a:headEnd/>
              <a:tailEnd/>
            </a:ln>
            <a:effectLst/>
          </p:spPr>
          <p:txBody>
            <a:bodyPr vert="horz" wrap="square" lIns="0" tIns="45720" rIns="0" bIns="45720" numCol="1" anchor="ctr" anchorCtr="0" compatLnSpc="1">
              <a:prstTxWarp prst="textNoShape">
                <a:avLst/>
              </a:prstTxWarp>
              <a:spAutoFit/>
            </a:bodyPr>
            <a:lstStyle/>
            <a:p>
              <a:pPr lvl="0" algn="just" defTabSz="914400" fontAlgn="base">
                <a:spcBef>
                  <a:spcPct val="0"/>
                </a:spcBef>
                <a:spcAft>
                  <a:spcPct val="0"/>
                </a:spcAft>
              </a:pPr>
              <a:r>
                <a:rPr lang="en-GB" sz="1400" i="1" dirty="0" smtClean="0"/>
                <a:t>Figure 6: Variation of the unit cell parameters as a function of the Na content in Ca</a:t>
              </a:r>
              <a:r>
                <a:rPr lang="en-GB" sz="1400" i="1" baseline="-25000" dirty="0" smtClean="0"/>
                <a:t>21-x</a:t>
              </a:r>
              <a:r>
                <a:rPr lang="en-GB" sz="1400" i="1" dirty="0" smtClean="0"/>
                <a:t>Na</a:t>
              </a:r>
              <a:r>
                <a:rPr lang="en-GB" sz="1400" i="1" baseline="-25000" dirty="0" smtClean="0"/>
                <a:t>2x</a:t>
              </a:r>
              <a:r>
                <a:rPr lang="en-GB" sz="1400" i="1" dirty="0" smtClean="0"/>
                <a:t>(PO</a:t>
              </a:r>
              <a:r>
                <a:rPr lang="en-GB" sz="1400" i="1" baseline="-25000" dirty="0" smtClean="0"/>
                <a:t>4</a:t>
              </a:r>
              <a:r>
                <a:rPr lang="en-GB" sz="1400" i="1" dirty="0" smtClean="0"/>
                <a:t>)</a:t>
              </a:r>
              <a:r>
                <a:rPr lang="en-GB" sz="1400" i="1" baseline="-25000" dirty="0" smtClean="0"/>
                <a:t>14</a:t>
              </a:r>
              <a:r>
                <a:rPr lang="en-GB" sz="1400" i="1" dirty="0" smtClean="0"/>
                <a:t> compounds.</a:t>
              </a:r>
              <a:endParaRPr kumimoji="0" lang="en-GB" sz="1400" b="0" i="0" u="none" strike="noStrike" cap="none" normalizeH="0" baseline="0" dirty="0" smtClean="0">
                <a:ln>
                  <a:noFill/>
                </a:ln>
                <a:solidFill>
                  <a:schemeClr val="tx1"/>
                </a:solidFill>
                <a:effectLst/>
                <a:latin typeface="Arial" pitchFamily="34" charset="0"/>
                <a:cs typeface="Arial" pitchFamily="34" charset="0"/>
              </a:endParaRPr>
            </a:p>
          </p:txBody>
        </p:sp>
      </p:grpSp>
      <p:sp>
        <p:nvSpPr>
          <p:cNvPr id="20" name="TextBox 19"/>
          <p:cNvSpPr txBox="1"/>
          <p:nvPr/>
        </p:nvSpPr>
        <p:spPr>
          <a:xfrm>
            <a:off x="9336078" y="26784381"/>
            <a:ext cx="11644394" cy="3077766"/>
          </a:xfrm>
          <a:prstGeom prst="rect">
            <a:avLst/>
          </a:prstGeom>
          <a:noFill/>
        </p:spPr>
        <p:txBody>
          <a:bodyPr wrap="square" tIns="0" bIns="0" numCol="1" spcCol="72000" rtlCol="0">
            <a:spAutoFit/>
          </a:bodyPr>
          <a:lstStyle/>
          <a:p>
            <a:pPr marL="742950" indent="-742950" algn="just"/>
            <a:r>
              <a:rPr lang="en-GB" sz="3200" b="1" dirty="0" smtClean="0"/>
              <a:t>References                                                                                     </a:t>
            </a:r>
          </a:p>
          <a:p>
            <a:pPr marL="742950" lvl="0" indent="-742950" algn="just"/>
            <a:r>
              <a:rPr lang="en-GB" sz="2400" dirty="0" smtClean="0"/>
              <a:t>[1]	 L. </a:t>
            </a:r>
            <a:r>
              <a:rPr lang="en-GB" sz="2400" dirty="0" err="1" smtClean="0"/>
              <a:t>Obadia</a:t>
            </a:r>
            <a:r>
              <a:rPr lang="en-GB" sz="2400" dirty="0" smtClean="0"/>
              <a:t> </a:t>
            </a:r>
            <a:r>
              <a:rPr lang="en-GB" sz="2400" i="1" dirty="0" smtClean="0"/>
              <a:t>et al</a:t>
            </a:r>
            <a:r>
              <a:rPr lang="en-GB" sz="2400" dirty="0" smtClean="0"/>
              <a:t>, </a:t>
            </a:r>
            <a:r>
              <a:rPr lang="en-GB" sz="2400" i="1" dirty="0" smtClean="0"/>
              <a:t>Chem. Mater.</a:t>
            </a:r>
            <a:r>
              <a:rPr lang="en-GB" sz="2400" dirty="0" smtClean="0"/>
              <a:t>, </a:t>
            </a:r>
            <a:r>
              <a:rPr lang="en-GB" sz="2400" b="1" dirty="0" smtClean="0"/>
              <a:t>18</a:t>
            </a:r>
            <a:r>
              <a:rPr lang="en-GB" sz="2400" dirty="0" smtClean="0"/>
              <a:t>,</a:t>
            </a:r>
            <a:r>
              <a:rPr lang="en-GB" sz="2400" i="1" dirty="0" smtClean="0"/>
              <a:t> </a:t>
            </a:r>
            <a:r>
              <a:rPr lang="en-GB" sz="2400" dirty="0" smtClean="0"/>
              <a:t>[6], 2006, 1425-1433.</a:t>
            </a:r>
            <a:endParaRPr lang="en-US" sz="2400" dirty="0" smtClean="0"/>
          </a:p>
          <a:p>
            <a:pPr marL="742950" lvl="0" indent="-742950" algn="just"/>
            <a:r>
              <a:rPr lang="en-GB" sz="2400" dirty="0" smtClean="0"/>
              <a:t>[2]	 K. Yoshida, H. </a:t>
            </a:r>
            <a:r>
              <a:rPr lang="en-GB" sz="2400" dirty="0" err="1" smtClean="0"/>
              <a:t>Hyuga</a:t>
            </a:r>
            <a:r>
              <a:rPr lang="en-GB" sz="2400" dirty="0" smtClean="0"/>
              <a:t>, N. Kondo, H. Kita, </a:t>
            </a:r>
            <a:r>
              <a:rPr lang="en-GB" sz="2400" i="1" dirty="0" smtClean="0"/>
              <a:t>J. Am. Ceram. Soc., </a:t>
            </a:r>
            <a:r>
              <a:rPr lang="en-GB" sz="2400" b="1" dirty="0" smtClean="0"/>
              <a:t>89</a:t>
            </a:r>
            <a:r>
              <a:rPr lang="en-GB" sz="2400" dirty="0" smtClean="0"/>
              <a:t>, [2], 2006, 688-690.</a:t>
            </a:r>
            <a:endParaRPr lang="en-US" sz="2400" dirty="0" smtClean="0"/>
          </a:p>
          <a:p>
            <a:pPr marL="742950" lvl="0" indent="-742950" algn="just"/>
            <a:r>
              <a:rPr lang="en-GB" sz="2400" dirty="0" smtClean="0"/>
              <a:t>[3]	 M. </a:t>
            </a:r>
            <a:r>
              <a:rPr lang="en-GB" sz="2400" dirty="0" err="1" smtClean="0"/>
              <a:t>Yashima</a:t>
            </a:r>
            <a:r>
              <a:rPr lang="en-GB" sz="2400" dirty="0" smtClean="0"/>
              <a:t>, A. Sakai, T. </a:t>
            </a:r>
            <a:r>
              <a:rPr lang="en-GB" sz="2400" dirty="0" err="1" smtClean="0"/>
              <a:t>Kamiyama</a:t>
            </a:r>
            <a:r>
              <a:rPr lang="en-GB" sz="2400" dirty="0" smtClean="0"/>
              <a:t>, A. </a:t>
            </a:r>
            <a:r>
              <a:rPr lang="en-GB" sz="2400" dirty="0" err="1" smtClean="0"/>
              <a:t>Hoshikawa</a:t>
            </a:r>
            <a:r>
              <a:rPr lang="en-GB" sz="2400" dirty="0" smtClean="0"/>
              <a:t>, </a:t>
            </a:r>
            <a:r>
              <a:rPr lang="en-GB" sz="2400" i="1" dirty="0" smtClean="0"/>
              <a:t>J. Solid State Chem.</a:t>
            </a:r>
            <a:r>
              <a:rPr lang="en-GB" sz="2400" dirty="0" smtClean="0"/>
              <a:t>, </a:t>
            </a:r>
            <a:r>
              <a:rPr lang="en-GB" sz="2400" b="1" dirty="0" smtClean="0"/>
              <a:t>175</a:t>
            </a:r>
            <a:r>
              <a:rPr lang="en-GB" sz="2400" dirty="0" smtClean="0"/>
              <a:t>, 2003, 272-277.</a:t>
            </a:r>
            <a:endParaRPr lang="en-US" sz="2400" dirty="0" smtClean="0"/>
          </a:p>
          <a:p>
            <a:pPr marL="742950" lvl="0" indent="-742950" algn="just"/>
            <a:r>
              <a:rPr lang="en-GB" sz="2400" dirty="0" smtClean="0"/>
              <a:t>[4]	 R. J. B. </a:t>
            </a:r>
            <a:r>
              <a:rPr lang="en-GB" sz="2400" dirty="0" err="1" smtClean="0"/>
              <a:t>Jakeman</a:t>
            </a:r>
            <a:r>
              <a:rPr lang="en-GB" sz="2400" dirty="0" smtClean="0"/>
              <a:t>, A. K. </a:t>
            </a:r>
            <a:r>
              <a:rPr lang="en-GB" sz="2400" dirty="0" err="1" smtClean="0"/>
              <a:t>Cheetham</a:t>
            </a:r>
            <a:r>
              <a:rPr lang="en-GB" sz="2400" dirty="0" smtClean="0"/>
              <a:t>, N. J. </a:t>
            </a:r>
            <a:r>
              <a:rPr lang="en-GB" sz="2400" dirty="0" err="1" smtClean="0"/>
              <a:t>Clayden</a:t>
            </a:r>
            <a:r>
              <a:rPr lang="en-GB" sz="2400" dirty="0" smtClean="0"/>
              <a:t>, C. M. Dobson, </a:t>
            </a:r>
            <a:r>
              <a:rPr lang="en-GB" sz="2400" i="1" dirty="0" smtClean="0"/>
              <a:t>J. Solid State Chem.</a:t>
            </a:r>
            <a:r>
              <a:rPr lang="en-GB" sz="2400" dirty="0" smtClean="0"/>
              <a:t>, </a:t>
            </a:r>
            <a:r>
              <a:rPr lang="en-GB" sz="2400" b="1" dirty="0" smtClean="0"/>
              <a:t>78</a:t>
            </a:r>
            <a:r>
              <a:rPr lang="en-GB" sz="2400" dirty="0" smtClean="0"/>
              <a:t>, 1989, 23-24.</a:t>
            </a:r>
          </a:p>
          <a:p>
            <a:pPr marL="742950" indent="-742950" algn="just"/>
            <a:r>
              <a:rPr lang="en-GB" sz="2400" dirty="0" smtClean="0"/>
              <a:t>[5]	 B. Dickens, L. W. Schroeder, W. E. Brown, </a:t>
            </a:r>
            <a:r>
              <a:rPr lang="en-GB" sz="2400" i="1" dirty="0" smtClean="0"/>
              <a:t>J. Solid State Chem.</a:t>
            </a:r>
            <a:r>
              <a:rPr lang="en-GB" sz="2400" dirty="0" smtClean="0"/>
              <a:t>, </a:t>
            </a:r>
            <a:r>
              <a:rPr lang="en-GB" sz="2400" b="1" dirty="0" smtClean="0"/>
              <a:t>10</a:t>
            </a:r>
            <a:r>
              <a:rPr lang="en-GB" sz="2400" dirty="0" smtClean="0"/>
              <a:t>, 1974, 232-248. </a:t>
            </a:r>
            <a:endParaRPr lang="en-US" sz="2400" dirty="0" smtClean="0"/>
          </a:p>
        </p:txBody>
      </p:sp>
      <p:pic>
        <p:nvPicPr>
          <p:cNvPr id="1030" name="Picture 6"/>
          <p:cNvPicPr>
            <a:picLocks noChangeAspect="1" noChangeArrowheads="1"/>
          </p:cNvPicPr>
          <p:nvPr/>
        </p:nvPicPr>
        <p:blipFill>
          <a:blip r:embed="rId8" cstate="print"/>
          <a:srcRect r="21006"/>
          <a:stretch>
            <a:fillRect/>
          </a:stretch>
        </p:blipFill>
        <p:spPr bwMode="auto">
          <a:xfrm>
            <a:off x="17265696" y="19497705"/>
            <a:ext cx="3506400" cy="3107946"/>
          </a:xfrm>
          <a:prstGeom prst="rect">
            <a:avLst/>
          </a:prstGeom>
          <a:solidFill>
            <a:schemeClr val="bg1"/>
          </a:solidFill>
          <a:ln w="9525">
            <a:solidFill>
              <a:schemeClr val="tx1"/>
            </a:solidFill>
            <a:miter lim="800000"/>
            <a:headEnd/>
            <a:tailEnd/>
          </a:ln>
          <a:effectLst/>
        </p:spPr>
      </p:pic>
      <p:sp>
        <p:nvSpPr>
          <p:cNvPr id="21" name="Rectangle 5"/>
          <p:cNvSpPr>
            <a:spLocks noChangeArrowheads="1"/>
          </p:cNvSpPr>
          <p:nvPr/>
        </p:nvSpPr>
        <p:spPr bwMode="auto">
          <a:xfrm>
            <a:off x="17265696" y="22640977"/>
            <a:ext cx="3500462" cy="523220"/>
          </a:xfrm>
          <a:prstGeom prst="rect">
            <a:avLst/>
          </a:prstGeom>
          <a:noFill/>
          <a:ln w="9525">
            <a:noFill/>
            <a:miter lim="800000"/>
            <a:headEnd/>
            <a:tailEnd/>
          </a:ln>
          <a:effectLst/>
        </p:spPr>
        <p:txBody>
          <a:bodyPr vert="horz" wrap="square" lIns="0" tIns="45720" rIns="0" bIns="45720" numCol="1" anchor="ctr" anchorCtr="0" compatLnSpc="1">
            <a:prstTxWarp prst="textNoShape">
              <a:avLst/>
            </a:prstTxWarp>
            <a:spAutoFit/>
          </a:bodyPr>
          <a:lstStyle/>
          <a:p>
            <a:pPr lvl="0" algn="just" defTabSz="914400" fontAlgn="base">
              <a:spcBef>
                <a:spcPct val="0"/>
              </a:spcBef>
              <a:spcAft>
                <a:spcPct val="0"/>
              </a:spcAft>
            </a:pPr>
            <a:r>
              <a:rPr lang="en-GB" sz="1400" i="1" dirty="0" smtClean="0"/>
              <a:t>Figure 7: </a:t>
            </a:r>
            <a:r>
              <a:rPr lang="en-GB" sz="1400" i="1" baseline="30000" dirty="0" smtClean="0"/>
              <a:t>31</a:t>
            </a:r>
            <a:r>
              <a:rPr lang="en-GB" sz="1400" i="1" dirty="0" smtClean="0"/>
              <a:t>P single-pulse MAS NMR spectra of Ca</a:t>
            </a:r>
            <a:r>
              <a:rPr lang="en-GB" sz="1400" i="1" baseline="-25000" dirty="0" smtClean="0"/>
              <a:t>21-x</a:t>
            </a:r>
            <a:r>
              <a:rPr lang="en-GB" sz="1400" i="1" dirty="0" smtClean="0"/>
              <a:t>Na</a:t>
            </a:r>
            <a:r>
              <a:rPr lang="en-GB" sz="1400" i="1" baseline="-25000" dirty="0" smtClean="0"/>
              <a:t>2x</a:t>
            </a:r>
            <a:r>
              <a:rPr lang="en-GB" sz="1400" i="1" dirty="0" smtClean="0"/>
              <a:t>(PO</a:t>
            </a:r>
            <a:r>
              <a:rPr lang="en-GB" sz="1400" i="1" baseline="-25000" dirty="0" smtClean="0"/>
              <a:t>4</a:t>
            </a:r>
            <a:r>
              <a:rPr lang="en-GB" sz="1400" i="1" dirty="0" smtClean="0"/>
              <a:t>)</a:t>
            </a:r>
            <a:r>
              <a:rPr lang="en-GB" sz="1400" i="1" baseline="-25000" dirty="0" smtClean="0"/>
              <a:t>14</a:t>
            </a:r>
            <a:r>
              <a:rPr lang="en-GB" sz="1400" i="1" dirty="0" smtClean="0"/>
              <a:t> compounds, as a function of x.</a:t>
            </a:r>
            <a:endParaRPr kumimoji="0" lang="en-GB" sz="14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032" name="Picture 8"/>
          <p:cNvPicPr>
            <a:picLocks noChangeAspect="1" noChangeArrowheads="1"/>
          </p:cNvPicPr>
          <p:nvPr/>
        </p:nvPicPr>
        <p:blipFill>
          <a:blip r:embed="rId9" cstate="print"/>
          <a:srcRect l="7444" t="3451" r="20601" b="12575"/>
          <a:stretch>
            <a:fillRect/>
          </a:stretch>
        </p:blipFill>
        <p:spPr bwMode="auto">
          <a:xfrm>
            <a:off x="17265696" y="23355357"/>
            <a:ext cx="3506400" cy="2942152"/>
          </a:xfrm>
          <a:prstGeom prst="rect">
            <a:avLst/>
          </a:prstGeom>
          <a:solidFill>
            <a:schemeClr val="bg1"/>
          </a:solidFill>
          <a:ln w="9525">
            <a:solidFill>
              <a:schemeClr val="tx1">
                <a:lumMod val="95000"/>
                <a:lumOff val="5000"/>
              </a:schemeClr>
            </a:solidFill>
            <a:miter lim="800000"/>
            <a:headEnd/>
            <a:tailEnd/>
          </a:ln>
          <a:effectLst/>
        </p:spPr>
      </p:pic>
      <p:sp>
        <p:nvSpPr>
          <p:cNvPr id="24" name="Rectangle 5"/>
          <p:cNvSpPr>
            <a:spLocks noChangeArrowheads="1"/>
          </p:cNvSpPr>
          <p:nvPr/>
        </p:nvSpPr>
        <p:spPr bwMode="auto">
          <a:xfrm>
            <a:off x="17265696" y="26284315"/>
            <a:ext cx="3500462" cy="523220"/>
          </a:xfrm>
          <a:prstGeom prst="rect">
            <a:avLst/>
          </a:prstGeom>
          <a:noFill/>
          <a:ln w="9525">
            <a:noFill/>
            <a:miter lim="800000"/>
            <a:headEnd/>
            <a:tailEnd/>
          </a:ln>
          <a:effectLst/>
        </p:spPr>
        <p:txBody>
          <a:bodyPr vert="horz" wrap="square" lIns="0" tIns="45720" rIns="0" bIns="45720" numCol="1" anchor="ctr" anchorCtr="0" compatLnSpc="1">
            <a:prstTxWarp prst="textNoShape">
              <a:avLst/>
            </a:prstTxWarp>
            <a:spAutoFit/>
          </a:bodyPr>
          <a:lstStyle/>
          <a:p>
            <a:pPr lvl="0" algn="just" defTabSz="914400" fontAlgn="base">
              <a:spcBef>
                <a:spcPct val="0"/>
              </a:spcBef>
              <a:spcAft>
                <a:spcPct val="0"/>
              </a:spcAft>
            </a:pPr>
            <a:r>
              <a:rPr lang="en-GB" sz="1400" i="1" dirty="0" smtClean="0"/>
              <a:t>Figure 8: </a:t>
            </a:r>
            <a:r>
              <a:rPr lang="en-GB" sz="1400" i="1" baseline="30000" dirty="0" smtClean="0"/>
              <a:t>23</a:t>
            </a:r>
            <a:r>
              <a:rPr lang="en-GB" sz="1400" i="1" dirty="0" smtClean="0"/>
              <a:t>Na single-pulse MAS NMR spectra of Ca</a:t>
            </a:r>
            <a:r>
              <a:rPr lang="en-GB" sz="1400" i="1" baseline="-25000" dirty="0" smtClean="0"/>
              <a:t>21-x</a:t>
            </a:r>
            <a:r>
              <a:rPr lang="en-GB" sz="1400" i="1" dirty="0" smtClean="0"/>
              <a:t>Na</a:t>
            </a:r>
            <a:r>
              <a:rPr lang="en-GB" sz="1400" i="1" baseline="-25000" dirty="0" smtClean="0"/>
              <a:t>2x</a:t>
            </a:r>
            <a:r>
              <a:rPr lang="en-GB" sz="1400" i="1" dirty="0" smtClean="0"/>
              <a:t>(PO</a:t>
            </a:r>
            <a:r>
              <a:rPr lang="en-GB" sz="1400" i="1" baseline="-25000" dirty="0" smtClean="0"/>
              <a:t>4</a:t>
            </a:r>
            <a:r>
              <a:rPr lang="en-GB" sz="1400" i="1" dirty="0" smtClean="0"/>
              <a:t>)</a:t>
            </a:r>
            <a:r>
              <a:rPr lang="en-GB" sz="1400" i="1" baseline="-25000" dirty="0" smtClean="0"/>
              <a:t>14 </a:t>
            </a:r>
            <a:r>
              <a:rPr lang="en-GB" sz="1400" i="1" dirty="0" smtClean="0"/>
              <a:t>compounds, as a function of x.</a:t>
            </a:r>
            <a:endParaRPr kumimoji="0" lang="en-GB"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25" name="TextBox 24"/>
          <p:cNvSpPr txBox="1"/>
          <p:nvPr/>
        </p:nvSpPr>
        <p:spPr>
          <a:xfrm>
            <a:off x="549204" y="25491152"/>
            <a:ext cx="8715436" cy="5293757"/>
          </a:xfrm>
          <a:prstGeom prst="rect">
            <a:avLst/>
          </a:prstGeom>
          <a:noFill/>
        </p:spPr>
        <p:txBody>
          <a:bodyPr wrap="square" tIns="0" bIns="0" numCol="1" spcCol="72000" rtlCol="0">
            <a:spAutoFit/>
          </a:bodyPr>
          <a:lstStyle/>
          <a:p>
            <a:pPr marL="742950" indent="-742950" algn="just">
              <a:buFont typeface="+mj-lt"/>
              <a:buAutoNum type="arabicPeriod" startAt="4"/>
            </a:pPr>
            <a:r>
              <a:rPr lang="en-GB" sz="3200" b="1" dirty="0" smtClean="0"/>
              <a:t>Conclusions and further work                                                                                   </a:t>
            </a:r>
          </a:p>
          <a:p>
            <a:pPr lvl="0" indent="457200" algn="just">
              <a:buFont typeface="Wingdings" pitchFamily="2" charset="2"/>
              <a:buChar char="Ø"/>
            </a:pPr>
            <a:r>
              <a:rPr lang="en-US" sz="2400" dirty="0" smtClean="0"/>
              <a:t>Sodium cations were successfully substituted into </a:t>
            </a:r>
            <a:r>
              <a:rPr lang="el-GR" sz="2400" dirty="0" smtClean="0"/>
              <a:t>β</a:t>
            </a:r>
            <a:r>
              <a:rPr lang="en-GB" sz="2400" dirty="0" smtClean="0"/>
              <a:t>-TCP giving  further evidence for the feasibility of using the latter as a solution for nuclear waste issues.  </a:t>
            </a:r>
          </a:p>
          <a:p>
            <a:pPr lvl="0" indent="457200" algn="just">
              <a:buFont typeface="Wingdings" pitchFamily="2" charset="2"/>
              <a:buChar char="Ø"/>
            </a:pPr>
            <a:r>
              <a:rPr lang="en-GB" sz="2400" dirty="0" smtClean="0"/>
              <a:t>For single sodium doped samples, phase-pure </a:t>
            </a:r>
            <a:r>
              <a:rPr lang="el-GR" sz="2400" dirty="0" smtClean="0"/>
              <a:t>β</a:t>
            </a:r>
            <a:r>
              <a:rPr lang="en-GB" sz="2400" dirty="0" smtClean="0"/>
              <a:t>-TCP-type materials were obtained after three firings apart for the lowest concentration.</a:t>
            </a:r>
          </a:p>
          <a:p>
            <a:pPr lvl="0" indent="457200" algn="just">
              <a:buFont typeface="Wingdings" pitchFamily="2" charset="2"/>
              <a:buChar char="Ø"/>
            </a:pPr>
            <a:r>
              <a:rPr lang="en-GB" sz="2400" dirty="0" smtClean="0"/>
              <a:t>Understand the substitution process by studying NMR data in more depth.</a:t>
            </a:r>
          </a:p>
          <a:p>
            <a:pPr lvl="0" indent="457200" algn="just">
              <a:buFont typeface="Wingdings" pitchFamily="2" charset="2"/>
              <a:buChar char="Ø"/>
            </a:pPr>
            <a:r>
              <a:rPr lang="en-GB" sz="2400" dirty="0" smtClean="0"/>
              <a:t>Find a more efficient firing method, involving less re-firings.</a:t>
            </a:r>
          </a:p>
          <a:p>
            <a:pPr indent="457200" algn="just">
              <a:buFont typeface="Wingdings" pitchFamily="2" charset="2"/>
              <a:buChar char="Ø"/>
            </a:pPr>
            <a:r>
              <a:rPr lang="en-GB" sz="2400" dirty="0" smtClean="0"/>
              <a:t>Determine accurately the </a:t>
            </a:r>
            <a:r>
              <a:rPr lang="en-GB" sz="2400" dirty="0" smtClean="0">
                <a:solidFill>
                  <a:srgbClr val="000000"/>
                </a:solidFill>
                <a:cs typeface="Arial" pitchFamily="34" charset="0"/>
              </a:rPr>
              <a:t>structural details of </a:t>
            </a:r>
            <a:r>
              <a:rPr lang="el-GR" sz="2400" dirty="0" smtClean="0">
                <a:solidFill>
                  <a:srgbClr val="000000"/>
                </a:solidFill>
                <a:cs typeface="Arial" pitchFamily="34" charset="0"/>
              </a:rPr>
              <a:t>β</a:t>
            </a:r>
            <a:r>
              <a:rPr lang="en-GB" sz="2400" dirty="0" smtClean="0">
                <a:solidFill>
                  <a:srgbClr val="000000"/>
                </a:solidFill>
                <a:cs typeface="Arial" pitchFamily="34" charset="0"/>
              </a:rPr>
              <a:t>-TCP materials using XRD data and Rietveld refinement.</a:t>
            </a:r>
            <a:endParaRPr lang="en-GB" sz="2400" dirty="0" smtClean="0"/>
          </a:p>
          <a:p>
            <a:pPr lvl="0" indent="457200" algn="just"/>
            <a:endParaRPr lang="en-US" sz="2400" dirty="0" smtClean="0"/>
          </a:p>
          <a:p>
            <a:pPr marL="742950" indent="-742950" algn="just"/>
            <a:endParaRPr lang="en-GB" sz="2400" dirty="0"/>
          </a:p>
        </p:txBody>
      </p:sp>
      <p:pic>
        <p:nvPicPr>
          <p:cNvPr id="23" name="Picture 22" descr="2009AllFirst (2).jpg"/>
          <p:cNvPicPr>
            <a:picLocks noChangeAspect="1"/>
          </p:cNvPicPr>
          <p:nvPr/>
        </p:nvPicPr>
        <p:blipFill>
          <a:blip r:embed="rId10" cstate="print"/>
          <a:stretch>
            <a:fillRect/>
          </a:stretch>
        </p:blipFill>
        <p:spPr>
          <a:xfrm>
            <a:off x="7298668" y="11710963"/>
            <a:ext cx="3609046" cy="2520000"/>
          </a:xfrm>
          <a:prstGeom prst="rect">
            <a:avLst/>
          </a:prstGeom>
          <a:ln>
            <a:solidFill>
              <a:schemeClr val="tx1">
                <a:lumMod val="95000"/>
                <a:lumOff val="5000"/>
              </a:schemeClr>
            </a:solidFill>
          </a:ln>
        </p:spPr>
      </p:pic>
      <p:pic>
        <p:nvPicPr>
          <p:cNvPr id="26" name="Picture 25" descr="2009All (2).jpg"/>
          <p:cNvPicPr>
            <a:picLocks noChangeAspect="1"/>
          </p:cNvPicPr>
          <p:nvPr/>
        </p:nvPicPr>
        <p:blipFill>
          <a:blip r:embed="rId11" cstate="print"/>
          <a:stretch>
            <a:fillRect/>
          </a:stretch>
        </p:blipFill>
        <p:spPr>
          <a:xfrm>
            <a:off x="7298669" y="14906003"/>
            <a:ext cx="3609045" cy="2520000"/>
          </a:xfrm>
          <a:prstGeom prst="rect">
            <a:avLst/>
          </a:prstGeom>
          <a:ln>
            <a:solidFill>
              <a:schemeClr val="tx1">
                <a:lumMod val="95000"/>
                <a:lumOff val="5000"/>
              </a:schemeClr>
            </a:solidFill>
          </a:ln>
        </p:spPr>
      </p:pic>
      <p:pic>
        <p:nvPicPr>
          <p:cNvPr id="27" name="Picture 26" descr="lps.jpg"/>
          <p:cNvPicPr>
            <a:picLocks noChangeAspect="1"/>
          </p:cNvPicPr>
          <p:nvPr/>
        </p:nvPicPr>
        <p:blipFill>
          <a:blip r:embed="rId12" cstate="print"/>
          <a:stretch>
            <a:fillRect/>
          </a:stretch>
        </p:blipFill>
        <p:spPr>
          <a:xfrm>
            <a:off x="7370107" y="17997507"/>
            <a:ext cx="3609045" cy="2520000"/>
          </a:xfrm>
          <a:prstGeom prst="rect">
            <a:avLst/>
          </a:prstGeom>
          <a:ln>
            <a:solidFill>
              <a:schemeClr val="tx1">
                <a:lumMod val="95000"/>
                <a:lumOff val="5000"/>
              </a:schemeClr>
            </a:solidFill>
          </a:ln>
        </p:spPr>
      </p:pic>
      <p:pic>
        <p:nvPicPr>
          <p:cNvPr id="28" name="Picture 27" descr="AllConc.jpg"/>
          <p:cNvPicPr>
            <a:picLocks noChangeAspect="1"/>
          </p:cNvPicPr>
          <p:nvPr/>
        </p:nvPicPr>
        <p:blipFill>
          <a:blip r:embed="rId13" cstate="print"/>
          <a:stretch>
            <a:fillRect/>
          </a:stretch>
        </p:blipFill>
        <p:spPr>
          <a:xfrm>
            <a:off x="7370107" y="21140779"/>
            <a:ext cx="3609045" cy="2520000"/>
          </a:xfrm>
          <a:prstGeom prst="rect">
            <a:avLst/>
          </a:prstGeom>
          <a:ln>
            <a:solidFill>
              <a:schemeClr val="tx1">
                <a:lumMod val="95000"/>
                <a:lumOff val="5000"/>
              </a:schemeClr>
            </a:solidFill>
          </a:ln>
        </p:spPr>
      </p:pic>
      <p:sp>
        <p:nvSpPr>
          <p:cNvPr id="29" name="TextBox 28"/>
          <p:cNvSpPr txBox="1"/>
          <p:nvPr/>
        </p:nvSpPr>
        <p:spPr>
          <a:xfrm>
            <a:off x="7335814" y="14282731"/>
            <a:ext cx="3500462" cy="769441"/>
          </a:xfrm>
          <a:prstGeom prst="rect">
            <a:avLst/>
          </a:prstGeom>
          <a:noFill/>
          <a:ln>
            <a:noFill/>
          </a:ln>
        </p:spPr>
        <p:txBody>
          <a:bodyPr wrap="square" rtlCol="0">
            <a:spAutoFit/>
          </a:bodyPr>
          <a:lstStyle/>
          <a:p>
            <a:pPr algn="just"/>
            <a:r>
              <a:rPr lang="en-GB" sz="1400" i="1" dirty="0" smtClean="0"/>
              <a:t>Figure 1:Spectra of samples fired only once. Peaks not TCP are pyrophosphate.</a:t>
            </a:r>
            <a:endParaRPr lang="en-US" sz="1400" i="1" dirty="0" smtClean="0"/>
          </a:p>
          <a:p>
            <a:endParaRPr lang="en-GB" sz="1600" dirty="0"/>
          </a:p>
        </p:txBody>
      </p:sp>
      <p:sp>
        <p:nvSpPr>
          <p:cNvPr id="30" name="Rectangle 5"/>
          <p:cNvSpPr>
            <a:spLocks noChangeArrowheads="1"/>
          </p:cNvSpPr>
          <p:nvPr/>
        </p:nvSpPr>
        <p:spPr bwMode="auto">
          <a:xfrm>
            <a:off x="7335814" y="17497441"/>
            <a:ext cx="3500462" cy="523220"/>
          </a:xfrm>
          <a:prstGeom prst="rect">
            <a:avLst/>
          </a:prstGeom>
          <a:noFill/>
          <a:ln w="9525">
            <a:noFill/>
            <a:miter lim="800000"/>
            <a:headEnd/>
            <a:tailEnd/>
          </a:ln>
          <a:effectLst/>
        </p:spPr>
        <p:txBody>
          <a:bodyPr vert="horz" wrap="square" lIns="0" tIns="45720" rIns="0" bIns="45720" numCol="1" anchor="ctr" anchorCtr="0" compatLnSpc="1">
            <a:prstTxWarp prst="textNoShape">
              <a:avLst/>
            </a:prstTxWarp>
            <a:spAutoFit/>
          </a:bodyPr>
          <a:lstStyle/>
          <a:p>
            <a:pPr lvl="0" algn="just" defTabSz="914400" fontAlgn="base">
              <a:spcBef>
                <a:spcPct val="0"/>
              </a:spcBef>
              <a:spcAft>
                <a:spcPct val="0"/>
              </a:spcAft>
            </a:pPr>
            <a:r>
              <a:rPr lang="en-GB" sz="1400" i="1" dirty="0" smtClean="0"/>
              <a:t>Figure 2: Final firings of each sample. X=0.3 seems phase pure.</a:t>
            </a:r>
            <a:endParaRPr kumimoji="0" lang="en-GB"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31" name="Rectangle 5"/>
          <p:cNvSpPr>
            <a:spLocks noChangeArrowheads="1"/>
          </p:cNvSpPr>
          <p:nvPr/>
        </p:nvSpPr>
        <p:spPr bwMode="auto">
          <a:xfrm>
            <a:off x="7335814" y="20569275"/>
            <a:ext cx="3500462" cy="523220"/>
          </a:xfrm>
          <a:prstGeom prst="rect">
            <a:avLst/>
          </a:prstGeom>
          <a:noFill/>
          <a:ln w="9525">
            <a:noFill/>
            <a:miter lim="800000"/>
            <a:headEnd/>
            <a:tailEnd/>
          </a:ln>
          <a:effectLst/>
        </p:spPr>
        <p:txBody>
          <a:bodyPr vert="horz" wrap="square" lIns="0" tIns="45720" rIns="0" bIns="45720" numCol="1" anchor="ctr" anchorCtr="0" compatLnSpc="1">
            <a:prstTxWarp prst="textNoShape">
              <a:avLst/>
            </a:prstTxWarp>
            <a:spAutoFit/>
          </a:bodyPr>
          <a:lstStyle/>
          <a:p>
            <a:pPr lvl="0" algn="just" defTabSz="914400" fontAlgn="base">
              <a:spcBef>
                <a:spcPct val="0"/>
              </a:spcBef>
              <a:spcAft>
                <a:spcPct val="0"/>
              </a:spcAft>
            </a:pPr>
            <a:r>
              <a:rPr lang="en-GB" sz="1400" i="1" dirty="0" smtClean="0"/>
              <a:t>Figure 3: Changes in lattice parameters with change in  concentration.</a:t>
            </a:r>
            <a:endParaRPr kumimoji="0" lang="en-GB"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32" name="Rectangle 5"/>
          <p:cNvSpPr>
            <a:spLocks noChangeArrowheads="1"/>
          </p:cNvSpPr>
          <p:nvPr/>
        </p:nvSpPr>
        <p:spPr bwMode="auto">
          <a:xfrm>
            <a:off x="7407252" y="23712547"/>
            <a:ext cx="3500462" cy="523220"/>
          </a:xfrm>
          <a:prstGeom prst="rect">
            <a:avLst/>
          </a:prstGeom>
          <a:noFill/>
          <a:ln w="9525">
            <a:noFill/>
            <a:miter lim="800000"/>
            <a:headEnd/>
            <a:tailEnd/>
          </a:ln>
          <a:effectLst/>
        </p:spPr>
        <p:txBody>
          <a:bodyPr vert="horz" wrap="square" lIns="0" tIns="45720" rIns="0" bIns="45720" numCol="1" anchor="ctr" anchorCtr="0" compatLnSpc="1">
            <a:prstTxWarp prst="textNoShape">
              <a:avLst/>
            </a:prstTxWarp>
            <a:spAutoFit/>
          </a:bodyPr>
          <a:lstStyle/>
          <a:p>
            <a:pPr lvl="0" algn="just" defTabSz="914400" fontAlgn="base">
              <a:spcBef>
                <a:spcPct val="0"/>
              </a:spcBef>
              <a:spcAft>
                <a:spcPct val="0"/>
              </a:spcAft>
            </a:pPr>
            <a:r>
              <a:rPr lang="en-GB" sz="1400" i="1" dirty="0" smtClean="0"/>
              <a:t>Figure 4: </a:t>
            </a:r>
            <a:r>
              <a:rPr lang="en-GB" sz="1400" i="1" baseline="30000" dirty="0" smtClean="0"/>
              <a:t>31</a:t>
            </a:r>
            <a:r>
              <a:rPr lang="en-GB" sz="1400" i="1" dirty="0" smtClean="0"/>
              <a:t>P spectra of each sample, showing patterns observed with changing concentration.</a:t>
            </a:r>
            <a:endParaRPr kumimoji="0" lang="en-GB" sz="14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026" name="Picture 2"/>
          <p:cNvPicPr>
            <a:picLocks noChangeAspect="1" noChangeArrowheads="1"/>
          </p:cNvPicPr>
          <p:nvPr/>
        </p:nvPicPr>
        <p:blipFill>
          <a:blip r:embed="rId14" cstate="print"/>
          <a:srcRect/>
          <a:stretch>
            <a:fillRect/>
          </a:stretch>
        </p:blipFill>
        <p:spPr bwMode="auto">
          <a:xfrm>
            <a:off x="17265696" y="16211557"/>
            <a:ext cx="3506400" cy="2455100"/>
          </a:xfrm>
          <a:prstGeom prst="rect">
            <a:avLst/>
          </a:prstGeom>
          <a:solidFill>
            <a:schemeClr val="bg1"/>
          </a:solidFill>
          <a:ln w="9525">
            <a:solidFill>
              <a:schemeClr val="tx1"/>
            </a:solidFill>
            <a:miter lim="800000"/>
            <a:headEnd/>
            <a:tailEnd/>
          </a:ln>
          <a:effectLst/>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673</TotalTime>
  <Words>1158</Words>
  <Application>Microsoft Office PowerPoint</Application>
  <PresentationFormat>Custom</PresentationFormat>
  <Paragraphs>132</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Slide 1</vt:lpstr>
    </vt:vector>
  </TitlesOfParts>
  <Company>Home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Alex Marden</dc:creator>
  <cp:lastModifiedBy>IT Services</cp:lastModifiedBy>
  <cp:revision>61</cp:revision>
  <dcterms:created xsi:type="dcterms:W3CDTF">2009-09-30T19:02:34Z</dcterms:created>
  <dcterms:modified xsi:type="dcterms:W3CDTF">2009-10-07T11:33:32Z</dcterms:modified>
</cp:coreProperties>
</file>