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5" r:id="rId2"/>
    <p:sldId id="273" r:id="rId3"/>
    <p:sldId id="268" r:id="rId4"/>
    <p:sldId id="280" r:id="rId5"/>
    <p:sldId id="276" r:id="rId6"/>
    <p:sldId id="278" r:id="rId7"/>
    <p:sldId id="279" r:id="rId8"/>
    <p:sldId id="277" r:id="rId9"/>
    <p:sldId id="281" r:id="rId10"/>
    <p:sldId id="28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55" autoAdjust="0"/>
    <p:restoredTop sz="94651" autoAdjust="0"/>
  </p:normalViewPr>
  <p:slideViewPr>
    <p:cSldViewPr snapToGrid="0">
      <p:cViewPr varScale="1">
        <p:scale>
          <a:sx n="109" d="100"/>
          <a:sy n="109" d="100"/>
        </p:scale>
        <p:origin x="858" y="10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6BFA13-BA64-4268-8878-1FCE56DF05EB}" type="datetimeFigureOut">
              <a:rPr lang="en-GB" smtClean="0"/>
              <a:t>29/10/2020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9F87C7-D07F-41F9-8FA4-0C2752B4334E}" type="slidenum">
              <a:rPr lang="en-GB" smtClean="0"/>
              <a:t>‹#›</a:t>
            </a:fld>
            <a:endParaRPr lang="en-GB"/>
          </a:p>
        </p:txBody>
      </p:sp>
    </p:spTree>
    <p:extLst>
      <p:ext uri="{BB962C8B-B14F-4D97-AF65-F5344CB8AC3E}">
        <p14:creationId xmlns:p14="http://schemas.microsoft.com/office/powerpoint/2010/main" val="3142292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C004E52-3977-485B-ACB7-77152A3C3E41}" type="slidenum">
              <a:rPr lang="en-GB" smtClean="0"/>
              <a:pPr>
                <a:defRPr/>
              </a:pPr>
              <a:t>1</a:t>
            </a:fld>
            <a:endParaRPr lang="en-GB"/>
          </a:p>
        </p:txBody>
      </p:sp>
    </p:spTree>
    <p:extLst>
      <p:ext uri="{BB962C8B-B14F-4D97-AF65-F5344CB8AC3E}">
        <p14:creationId xmlns:p14="http://schemas.microsoft.com/office/powerpoint/2010/main" val="3163625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Hello and welcome to the student mobility overview for 2021-22.</a:t>
            </a:r>
          </a:p>
          <a:p>
            <a:r>
              <a:rPr lang="en-GB" sz="1200" dirty="0" smtClean="0"/>
              <a:t>To start, this year is like no other. There is the impact from </a:t>
            </a:r>
            <a:r>
              <a:rPr lang="en-GB" sz="1200" dirty="0" err="1" smtClean="0"/>
              <a:t>Brexit</a:t>
            </a:r>
            <a:r>
              <a:rPr lang="en-GB" sz="1200" dirty="0" smtClean="0"/>
              <a:t> for our Erasmus+ partnerships and then there is the covid-19 impact on our ability to travel and to study and work as freely as in the past. </a:t>
            </a:r>
          </a:p>
          <a:p>
            <a:r>
              <a:rPr lang="en-GB" sz="1200" dirty="0" smtClean="0"/>
              <a:t>However, there are opportunities and a list of mobility opportunities has been provided to your department (by the end of October).  The past year has taught us that we cannot guarantee the selected placements will go ahead.  Countries have shut borders, and in some cases individual universities are still not making commitments for autumn 2021.  Some of our spring term mobility programmes are still not certain.  But, we have to plan ahead and the intention is to move ahead with mobility plans for autumn 2021.  </a:t>
            </a:r>
          </a:p>
          <a:p>
            <a:r>
              <a:rPr lang="en-GB" sz="1200" dirty="0" smtClean="0"/>
              <a:t>The huge caveat for any mobility in this covid-19 pandemic is not to make financial commitments at an early stage – all countries and universities are likely to have to make changes.  Also think about what you would do if a university asked you to study online rather than face to face. This is possible and has certainly happened in 2020.  </a:t>
            </a:r>
          </a:p>
          <a:p>
            <a:r>
              <a:rPr lang="en-GB" sz="1200" dirty="0" smtClean="0"/>
              <a:t>However, lets keep optimistic and hope by the autumn term 2021 mobility in all its forms will continue.  </a:t>
            </a:r>
          </a:p>
          <a:p>
            <a:r>
              <a:rPr lang="en-GB" sz="1200" dirty="0" smtClean="0"/>
              <a:t>This will be the final year of Erasmus+ funding.  No further funding will be available after May 2022 but for this next year, we are still able to offer a wide range of partnerships to you with a monthly grant for both work and study placements. </a:t>
            </a:r>
          </a:p>
          <a:p>
            <a:r>
              <a:rPr lang="en-GB" sz="1200" dirty="0" smtClean="0"/>
              <a:t>Of course, you may decide that a short term mobility opportunity is more attractive to you and I would recommend that you sign up to receive details of opportunities mainly aimed at the summer break.  I hope you enjoy the short film from one of our students from last year who went to the States – and then we also had a group of students who undertook the UC Berkeley online summer school.  </a:t>
            </a:r>
          </a:p>
          <a:p>
            <a:endParaRPr lang="en-GB" sz="1200" dirty="0" smtClean="0"/>
          </a:p>
          <a:p>
            <a:r>
              <a:rPr lang="en-GB" sz="1200" dirty="0" smtClean="0"/>
              <a:t>In short, covid-19 is not making mobility easy – but we will work with you to provide opportunities where safe and possible to do so. </a:t>
            </a:r>
          </a:p>
          <a:p>
            <a:endParaRPr lang="en-GB" sz="1200" dirty="0" smtClean="0"/>
          </a:p>
          <a:p>
            <a:r>
              <a:rPr lang="en-GB" sz="1200" dirty="0" smtClean="0"/>
              <a:t>The information in this short presentation will provide some of the practical details you will need to consider and then we will talk to you again in the spring term with the next update.</a:t>
            </a:r>
          </a:p>
          <a:p>
            <a:r>
              <a:rPr lang="en-GB" sz="1200" dirty="0" smtClean="0">
                <a:solidFill>
                  <a:srgbClr val="FF0000"/>
                </a:solidFill>
              </a:rPr>
              <a:t>INSERT THE PRESENTATION FROM OPEN DAY</a:t>
            </a:r>
          </a:p>
          <a:p>
            <a:endParaRPr lang="en-GB" dirty="0"/>
          </a:p>
        </p:txBody>
      </p:sp>
      <p:sp>
        <p:nvSpPr>
          <p:cNvPr id="4" name="Slide Number Placeholder 3"/>
          <p:cNvSpPr>
            <a:spLocks noGrp="1"/>
          </p:cNvSpPr>
          <p:nvPr>
            <p:ph type="sldNum" sz="quarter" idx="10"/>
          </p:nvPr>
        </p:nvSpPr>
        <p:spPr/>
        <p:txBody>
          <a:bodyPr/>
          <a:lstStyle/>
          <a:p>
            <a:fld id="{289F87C7-D07F-41F9-8FA4-0C2752B4334E}" type="slidenum">
              <a:rPr lang="en-GB" smtClean="0"/>
              <a:t>2</a:t>
            </a:fld>
            <a:endParaRPr lang="en-GB"/>
          </a:p>
        </p:txBody>
      </p:sp>
    </p:spTree>
    <p:extLst>
      <p:ext uri="{BB962C8B-B14F-4D97-AF65-F5344CB8AC3E}">
        <p14:creationId xmlns:p14="http://schemas.microsoft.com/office/powerpoint/2010/main" val="3536923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9F87C7-D07F-41F9-8FA4-0C2752B4334E}" type="slidenum">
              <a:rPr lang="en-GB" smtClean="0"/>
              <a:t>3</a:t>
            </a:fld>
            <a:endParaRPr lang="en-GB"/>
          </a:p>
        </p:txBody>
      </p:sp>
    </p:spTree>
    <p:extLst>
      <p:ext uri="{BB962C8B-B14F-4D97-AF65-F5344CB8AC3E}">
        <p14:creationId xmlns:p14="http://schemas.microsoft.com/office/powerpoint/2010/main" val="1682687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9F87C7-D07F-41F9-8FA4-0C2752B4334E}" type="slidenum">
              <a:rPr lang="en-GB" smtClean="0"/>
              <a:t>4</a:t>
            </a:fld>
            <a:endParaRPr lang="en-GB"/>
          </a:p>
        </p:txBody>
      </p:sp>
    </p:spTree>
    <p:extLst>
      <p:ext uri="{BB962C8B-B14F-4D97-AF65-F5344CB8AC3E}">
        <p14:creationId xmlns:p14="http://schemas.microsoft.com/office/powerpoint/2010/main" val="1221813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C004E52-3977-485B-ACB7-77152A3C3E41}" type="slidenum">
              <a:rPr lang="en-GB" smtClean="0"/>
              <a:pPr>
                <a:defRPr/>
              </a:pPr>
              <a:t>9</a:t>
            </a:fld>
            <a:endParaRPr lang="en-GB"/>
          </a:p>
        </p:txBody>
      </p:sp>
    </p:spTree>
    <p:extLst>
      <p:ext uri="{BB962C8B-B14F-4D97-AF65-F5344CB8AC3E}">
        <p14:creationId xmlns:p14="http://schemas.microsoft.com/office/powerpoint/2010/main" val="2562236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29/10/2020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745455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29/10/2020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1327692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29/10/2020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1202625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29/10/2020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3576860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6352CB-C636-4E64-B7E0-36E151C92692}" type="datetimeFigureOut">
              <a:rPr lang="en-GB" smtClean="0"/>
              <a:t>29/10/2020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344919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86352CB-C636-4E64-B7E0-36E151C92692}" type="datetimeFigureOut">
              <a:rPr lang="en-GB" smtClean="0"/>
              <a:t>29/10/2020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931081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86352CB-C636-4E64-B7E0-36E151C92692}" type="datetimeFigureOut">
              <a:rPr lang="en-GB" smtClean="0"/>
              <a:t>29/10/2020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1844148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86352CB-C636-4E64-B7E0-36E151C92692}" type="datetimeFigureOut">
              <a:rPr lang="en-GB" smtClean="0"/>
              <a:t>29/10/2020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4291912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6352CB-C636-4E64-B7E0-36E151C92692}" type="datetimeFigureOut">
              <a:rPr lang="en-GB" smtClean="0"/>
              <a:t>29/10/2020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492633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6352CB-C636-4E64-B7E0-36E151C92692}" type="datetimeFigureOut">
              <a:rPr lang="en-GB" smtClean="0"/>
              <a:t>29/10/2020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3155686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6352CB-C636-4E64-B7E0-36E151C92692}" type="datetimeFigureOut">
              <a:rPr lang="en-GB" smtClean="0"/>
              <a:t>29/10/2020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4222640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6352CB-C636-4E64-B7E0-36E151C92692}" type="datetimeFigureOut">
              <a:rPr lang="en-GB" smtClean="0"/>
              <a:t>29/10/2020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F58301-F93D-4F77-9DA6-FEE9AB4804E9}" type="slidenum">
              <a:rPr lang="en-GB" smtClean="0"/>
              <a:t>‹#›</a:t>
            </a:fld>
            <a:endParaRPr lang="en-GB"/>
          </a:p>
        </p:txBody>
      </p:sp>
    </p:spTree>
    <p:extLst>
      <p:ext uri="{BB962C8B-B14F-4D97-AF65-F5344CB8AC3E}">
        <p14:creationId xmlns:p14="http://schemas.microsoft.com/office/powerpoint/2010/main" val="2216272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s://myadvantage.warwick.ac.uk/students/login?ReturnUrl=%2fstudents%2fjobs" TargetMode="External"/><Relationship Id="rId2" Type="http://schemas.openxmlformats.org/officeDocument/2006/relationships/hyperlink" Target="https://warwick.ac.uk/services/studentopportunity/studentmobility"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 TargetMode="External"/><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s://warwick.ac.uk/services/studentopportunity/studentmobility/studyabroad/partnerinstitutions/" TargetMode="External"/><Relationship Id="rId4" Type="http://schemas.openxmlformats.org/officeDocument/2006/relationships/hyperlink" Target="https://warwick.ac.uk/services/studentopportunity/studentmobility/studyabroad/opportunities/interes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arwick.ac.uk/services/studentopportunity/studentmobility/studyabroad/faq/"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warwick.ac.uk/services/academicoffice/funding/fundingyourstudies/studyabroad" TargetMode="External"/><Relationship Id="rId2" Type="http://schemas.openxmlformats.org/officeDocument/2006/relationships/hyperlink" Target="https://warwick.ac.uk/services/studentopportunity/studentmobility/studyabroad/forms/"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s://www.nhs.uk/using-the-nhs/healthcare-abroad/moving-abroad/studying-abroad/" TargetMode="External"/><Relationship Id="rId7" Type="http://schemas.openxmlformats.org/officeDocument/2006/relationships/hyperlink" Target="https://warwick.ac.uk/services/studentopportunity/studentmobility/studyabroad/opportunities/interest/funding" TargetMode="External"/><Relationship Id="rId2" Type="http://schemas.openxmlformats.org/officeDocument/2006/relationships/hyperlink" Target="https://warwick.ac.uk/services/finance/insurance" TargetMode="External"/><Relationship Id="rId1" Type="http://schemas.openxmlformats.org/officeDocument/2006/relationships/slideLayout" Target="../slideLayouts/slideLayout7.xml"/><Relationship Id="rId6" Type="http://schemas.openxmlformats.org/officeDocument/2006/relationships/hyperlink" Target="https://warwick.ac.uk/services/studentopportunity/studentmobility/studyabroad/forms/erasmusfinancialdifficulties"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arwick.ac.uk/services/wss" TargetMode="External"/><Relationship Id="rId1" Type="http://schemas.openxmlformats.org/officeDocument/2006/relationships/slideLayout" Target="../slideLayouts/slideLayout4.xml"/><Relationship Id="rId4" Type="http://schemas.openxmlformats.org/officeDocument/2006/relationships/hyperlink" Target="https://warwick.ac.uk/services/studentopportunity/studentmobility/studyabroad/opportunities/interest"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www.warwick.ac.uk/shortmobility" TargetMode="External"/><Relationship Id="rId3" Type="http://schemas.openxmlformats.org/officeDocument/2006/relationships/slideLayout" Target="../slideLayouts/slideLayout2.xml"/><Relationship Id="rId7" Type="http://schemas.openxmlformats.org/officeDocument/2006/relationships/hyperlink" Target="https://warwick.ac.uk/services/studentopportunity/studentmobility/studyabroad/studentstories" TargetMode="Externa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hyperlink" Target="https://warwick.ac.uk/services/studentopportunity/studentmobility/studyabroad/opportunities/interest/mailinglist" TargetMode="External"/><Relationship Id="rId5" Type="http://schemas.openxmlformats.org/officeDocument/2006/relationships/image" Target="../media/image10.pn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bwMode="auto">
          <a:xfrm>
            <a:off x="0" y="1428050"/>
            <a:ext cx="7559040"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Student Mobility opportunities for 2021/22</a:t>
            </a:r>
            <a:endParaRPr lang="en-GB" sz="3000" b="1" dirty="0">
              <a:solidFill>
                <a:schemeClr val="bg1"/>
              </a:solidFill>
              <a:latin typeface="+mj-lt"/>
            </a:endParaRPr>
          </a:p>
        </p:txBody>
      </p:sp>
      <p:pic>
        <p:nvPicPr>
          <p:cNvPr id="2" name="Student Mobility opportunities promo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988506" y="2788159"/>
            <a:ext cx="6583450" cy="3703191"/>
          </a:xfrm>
          <a:prstGeom prst="rect">
            <a:avLst/>
          </a:prstGeom>
        </p:spPr>
      </p:pic>
      <p:pic>
        <p:nvPicPr>
          <p:cNvPr id="5" name="Picture 4">
            <a:extLst>
              <a:ext uri="{FF2B5EF4-FFF2-40B4-BE49-F238E27FC236}">
                <a16:creationId xmlns:a16="http://schemas.microsoft.com/office/drawing/2014/main" id="{6797AEB6-BB99-B345-8479-BD7A5DA9553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0" y="-999478"/>
            <a:ext cx="12191999" cy="2934047"/>
          </a:xfrm>
          <a:prstGeom prst="rect">
            <a:avLst/>
          </a:prstGeom>
        </p:spPr>
      </p:pic>
      <p:sp>
        <p:nvSpPr>
          <p:cNvPr id="6" name="TextBox 5"/>
          <p:cNvSpPr txBox="1"/>
          <p:nvPr/>
        </p:nvSpPr>
        <p:spPr>
          <a:xfrm>
            <a:off x="426720" y="2454051"/>
            <a:ext cx="3927565" cy="3754874"/>
          </a:xfrm>
          <a:prstGeom prst="rect">
            <a:avLst/>
          </a:prstGeom>
          <a:noFill/>
          <a:ln>
            <a:solidFill>
              <a:srgbClr val="FF0000"/>
            </a:solidFill>
          </a:ln>
        </p:spPr>
        <p:txBody>
          <a:bodyPr wrap="square" rtlCol="0">
            <a:spAutoFit/>
          </a:bodyPr>
          <a:lstStyle/>
          <a:p>
            <a:r>
              <a:rPr lang="en-GB" sz="2000" b="1" dirty="0"/>
              <a:t>Research show those who undertake international study or work experiences are:</a:t>
            </a:r>
          </a:p>
          <a:p>
            <a:endParaRPr lang="en-GB" sz="2000" dirty="0"/>
          </a:p>
          <a:p>
            <a:pPr marL="285750" indent="-285750">
              <a:buFont typeface="Arial" panose="020B0604020202020204" pitchFamily="34" charset="0"/>
              <a:buChar char="•"/>
            </a:pPr>
            <a:r>
              <a:rPr lang="en-GB" sz="2000" b="1" dirty="0"/>
              <a:t>9% </a:t>
            </a:r>
            <a:r>
              <a:rPr lang="en-GB" sz="2000" dirty="0"/>
              <a:t>more likely to gain a 2:1</a:t>
            </a:r>
          </a:p>
          <a:p>
            <a:pPr marL="285750" indent="-285750">
              <a:buFont typeface="Arial" panose="020B0604020202020204" pitchFamily="34" charset="0"/>
              <a:buChar char="•"/>
            </a:pPr>
            <a:r>
              <a:rPr lang="en-GB" sz="2000" b="1" dirty="0"/>
              <a:t>24% </a:t>
            </a:r>
            <a:r>
              <a:rPr lang="en-GB" sz="2000" dirty="0"/>
              <a:t>less likely to be unemployed</a:t>
            </a:r>
          </a:p>
          <a:p>
            <a:pPr marL="285750" indent="-285750">
              <a:buFont typeface="Arial" panose="020B0604020202020204" pitchFamily="34" charset="0"/>
              <a:buChar char="•"/>
            </a:pPr>
            <a:r>
              <a:rPr lang="en-GB" sz="2000" b="1" dirty="0"/>
              <a:t>9% </a:t>
            </a:r>
            <a:r>
              <a:rPr lang="en-GB" sz="2000" dirty="0"/>
              <a:t>more likely to be in a graduate job six months after graduation</a:t>
            </a:r>
          </a:p>
          <a:p>
            <a:pPr marL="285750" indent="-285750">
              <a:buFont typeface="Arial" panose="020B0604020202020204" pitchFamily="34" charset="0"/>
              <a:buChar char="•"/>
            </a:pPr>
            <a:r>
              <a:rPr lang="en-GB" sz="2000" b="1" dirty="0"/>
              <a:t>5% </a:t>
            </a:r>
            <a:r>
              <a:rPr lang="en-GB" sz="2000" dirty="0"/>
              <a:t>higher earnings after six months of graduation</a:t>
            </a:r>
          </a:p>
          <a:p>
            <a:endParaRPr lang="en-GB" dirty="0"/>
          </a:p>
        </p:txBody>
      </p:sp>
      <p:sp>
        <p:nvSpPr>
          <p:cNvPr id="3" name="TextBox 2"/>
          <p:cNvSpPr txBox="1"/>
          <p:nvPr/>
        </p:nvSpPr>
        <p:spPr>
          <a:xfrm>
            <a:off x="4882998" y="2418827"/>
            <a:ext cx="6212893" cy="369332"/>
          </a:xfrm>
          <a:prstGeom prst="rect">
            <a:avLst/>
          </a:prstGeom>
          <a:noFill/>
        </p:spPr>
        <p:txBody>
          <a:bodyPr wrap="square" rtlCol="0">
            <a:spAutoFit/>
          </a:bodyPr>
          <a:lstStyle/>
          <a:p>
            <a:r>
              <a:rPr lang="en-GB" b="1" dirty="0" smtClean="0"/>
              <a:t>Video introducing Student Mobility</a:t>
            </a:r>
            <a:endParaRPr lang="en-GB" b="1" dirty="0"/>
          </a:p>
        </p:txBody>
      </p:sp>
    </p:spTree>
    <p:extLst>
      <p:ext uri="{BB962C8B-B14F-4D97-AF65-F5344CB8AC3E}">
        <p14:creationId xmlns:p14="http://schemas.microsoft.com/office/powerpoint/2010/main" val="2493946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Next Steps</a:t>
            </a:r>
            <a:endParaRPr lang="en-GB" sz="3000" b="1" dirty="0">
              <a:solidFill>
                <a:schemeClr val="bg1"/>
              </a:solidFill>
              <a:latin typeface="+mj-lt"/>
            </a:endParaRPr>
          </a:p>
        </p:txBody>
      </p:sp>
      <p:sp>
        <p:nvSpPr>
          <p:cNvPr id="3" name="TextBox 2"/>
          <p:cNvSpPr txBox="1"/>
          <p:nvPr/>
        </p:nvSpPr>
        <p:spPr>
          <a:xfrm>
            <a:off x="457200" y="6005146"/>
            <a:ext cx="5688623" cy="523220"/>
          </a:xfrm>
          <a:prstGeom prst="rect">
            <a:avLst/>
          </a:prstGeom>
          <a:noFill/>
          <a:ln>
            <a:solidFill>
              <a:srgbClr val="7030A0"/>
            </a:solidFill>
          </a:ln>
        </p:spPr>
        <p:txBody>
          <a:bodyPr wrap="square" rtlCol="0">
            <a:spAutoFit/>
          </a:bodyPr>
          <a:lstStyle/>
          <a:p>
            <a:r>
              <a:rPr lang="en-GB" sz="2800" dirty="0" smtClean="0">
                <a:hlinkClick r:id="rId2"/>
              </a:rPr>
              <a:t>www.warwick.ac.uk/studentmobility</a:t>
            </a:r>
            <a:endParaRPr lang="en-GB" sz="2800" dirty="0"/>
          </a:p>
        </p:txBody>
      </p:sp>
      <p:sp>
        <p:nvSpPr>
          <p:cNvPr id="4" name="TextBox 3"/>
          <p:cNvSpPr txBox="1"/>
          <p:nvPr/>
        </p:nvSpPr>
        <p:spPr>
          <a:xfrm>
            <a:off x="334108" y="1011115"/>
            <a:ext cx="6216161" cy="4401205"/>
          </a:xfrm>
          <a:prstGeom prst="rect">
            <a:avLst/>
          </a:prstGeom>
          <a:noFill/>
        </p:spPr>
        <p:txBody>
          <a:bodyPr wrap="square" rtlCol="0">
            <a:spAutoFit/>
          </a:bodyPr>
          <a:lstStyle/>
          <a:p>
            <a:pPr marL="285750" indent="-285750">
              <a:buFont typeface="Arial" panose="020B0604020202020204" pitchFamily="34" charset="0"/>
              <a:buChar char="•"/>
            </a:pPr>
            <a:r>
              <a:rPr lang="en-GB" sz="2800" dirty="0" smtClean="0"/>
              <a:t>Attend Department led information sessions to find out study placement locations</a:t>
            </a:r>
          </a:p>
          <a:p>
            <a:pPr marL="285750" indent="-285750">
              <a:buFont typeface="Arial" panose="020B0604020202020204" pitchFamily="34" charset="0"/>
              <a:buChar char="•"/>
            </a:pPr>
            <a:endParaRPr lang="en-GB" sz="2800" dirty="0" smtClean="0"/>
          </a:p>
          <a:p>
            <a:pPr marL="285750" indent="-285750">
              <a:buFont typeface="Arial" panose="020B0604020202020204" pitchFamily="34" charset="0"/>
              <a:buChar char="•"/>
            </a:pPr>
            <a:r>
              <a:rPr lang="en-GB" sz="2800" dirty="0" smtClean="0"/>
              <a:t>If you have general questions for the Student Mobility Team, book in to a Drop In Session</a:t>
            </a:r>
          </a:p>
          <a:p>
            <a:pPr marL="285750" indent="-285750">
              <a:buFont typeface="Arial" panose="020B0604020202020204" pitchFamily="34" charset="0"/>
              <a:buChar char="•"/>
            </a:pPr>
            <a:endParaRPr lang="en-GB" sz="2800" dirty="0" smtClean="0"/>
          </a:p>
          <a:p>
            <a:pPr marL="285750" indent="-285750">
              <a:buFont typeface="Arial" panose="020B0604020202020204" pitchFamily="34" charset="0"/>
              <a:buChar char="•"/>
            </a:pPr>
            <a:r>
              <a:rPr lang="en-GB" sz="2800" dirty="0" smtClean="0"/>
              <a:t>Apply in accordance with departmental instructions</a:t>
            </a:r>
            <a:endParaRPr lang="en-GB" sz="2800" dirty="0"/>
          </a:p>
        </p:txBody>
      </p:sp>
      <p:sp>
        <p:nvSpPr>
          <p:cNvPr id="5" name="TextBox 4"/>
          <p:cNvSpPr txBox="1"/>
          <p:nvPr/>
        </p:nvSpPr>
        <p:spPr>
          <a:xfrm>
            <a:off x="7737231" y="931527"/>
            <a:ext cx="3798277" cy="2308324"/>
          </a:xfrm>
          <a:prstGeom prst="rect">
            <a:avLst/>
          </a:prstGeom>
          <a:noFill/>
          <a:ln>
            <a:solidFill>
              <a:srgbClr val="7030A0"/>
            </a:solidFill>
          </a:ln>
        </p:spPr>
        <p:txBody>
          <a:bodyPr wrap="square" rtlCol="0">
            <a:spAutoFit/>
          </a:bodyPr>
          <a:lstStyle/>
          <a:p>
            <a:r>
              <a:rPr lang="en-GB" b="1" dirty="0" smtClean="0"/>
              <a:t>Student Mobility Drop-In sessions</a:t>
            </a:r>
          </a:p>
          <a:p>
            <a:endParaRPr lang="en-GB" dirty="0"/>
          </a:p>
          <a:p>
            <a:r>
              <a:rPr lang="en-GB" dirty="0" smtClean="0"/>
              <a:t>Tuesday 3 November (12.30-1.30pm)</a:t>
            </a:r>
          </a:p>
          <a:p>
            <a:r>
              <a:rPr lang="en-GB" dirty="0" smtClean="0"/>
              <a:t>Tuesday 10 November (12.30-1.30pm)</a:t>
            </a:r>
          </a:p>
          <a:p>
            <a:r>
              <a:rPr lang="en-GB" dirty="0" smtClean="0"/>
              <a:t>Tuesday 17 November (12.30-1.30pm)</a:t>
            </a:r>
          </a:p>
          <a:p>
            <a:r>
              <a:rPr lang="en-GB" dirty="0" smtClean="0"/>
              <a:t>Tuesday 24 November (12.30-1.30pm)</a:t>
            </a:r>
          </a:p>
          <a:p>
            <a:endParaRPr lang="en-GB" dirty="0"/>
          </a:p>
          <a:p>
            <a:r>
              <a:rPr lang="en-GB" u="sng" dirty="0" smtClean="0">
                <a:hlinkClick r:id="rId3"/>
              </a:rPr>
              <a:t>Book on </a:t>
            </a:r>
            <a:r>
              <a:rPr lang="en-GB" u="sng" dirty="0" err="1" smtClean="0">
                <a:hlinkClick r:id="rId3"/>
              </a:rPr>
              <a:t>MyAdvantage</a:t>
            </a:r>
            <a:endParaRPr lang="en-GB" u="sng" dirty="0"/>
          </a:p>
        </p:txBody>
      </p:sp>
      <p:sp>
        <p:nvSpPr>
          <p:cNvPr id="7" name="Rectangle 6"/>
          <p:cNvSpPr/>
          <p:nvPr/>
        </p:nvSpPr>
        <p:spPr>
          <a:xfrm>
            <a:off x="7426568" y="3481378"/>
            <a:ext cx="4419601" cy="3046988"/>
          </a:xfrm>
          <a:prstGeom prst="rect">
            <a:avLst/>
          </a:prstGeom>
          <a:ln>
            <a:solidFill>
              <a:schemeClr val="accent2"/>
            </a:solidFill>
          </a:ln>
        </p:spPr>
        <p:txBody>
          <a:bodyPr wrap="square">
            <a:spAutoFit/>
          </a:bodyPr>
          <a:lstStyle/>
          <a:p>
            <a:r>
              <a:rPr lang="en-GB" sz="1600" b="1" dirty="0"/>
              <a:t>Considerations for Year Abroad 2021/22</a:t>
            </a:r>
          </a:p>
          <a:p>
            <a:r>
              <a:rPr lang="en-GB" sz="1600" u="sng" dirty="0"/>
              <a:t>All students:</a:t>
            </a:r>
          </a:p>
          <a:p>
            <a:pPr marL="285750" indent="-285750">
              <a:buFont typeface="Arial" panose="020B0604020202020204" pitchFamily="34" charset="0"/>
              <a:buChar char="•"/>
            </a:pPr>
            <a:r>
              <a:rPr lang="en-GB" sz="1600" dirty="0"/>
              <a:t>Ongoing unknown impact of Covid-19</a:t>
            </a:r>
          </a:p>
          <a:p>
            <a:pPr marL="285750" indent="-285750">
              <a:buFont typeface="Arial" panose="020B0604020202020204" pitchFamily="34" charset="0"/>
              <a:buChar char="•"/>
            </a:pPr>
            <a:r>
              <a:rPr lang="en-GB" sz="1600" dirty="0"/>
              <a:t>Possible that mobility may be virtual, rather than in-person</a:t>
            </a:r>
          </a:p>
          <a:p>
            <a:pPr marL="285750" indent="-285750">
              <a:buFont typeface="Arial" panose="020B0604020202020204" pitchFamily="34" charset="0"/>
              <a:buChar char="•"/>
            </a:pPr>
            <a:r>
              <a:rPr lang="en-GB" sz="1600" dirty="0"/>
              <a:t>There may be placement changes and cancellations</a:t>
            </a:r>
          </a:p>
          <a:p>
            <a:endParaRPr lang="en-GB" sz="1600" u="sng" dirty="0"/>
          </a:p>
          <a:p>
            <a:r>
              <a:rPr lang="en-GB" sz="1600" u="sng" dirty="0"/>
              <a:t>Those studying/working in Europe:</a:t>
            </a:r>
          </a:p>
          <a:p>
            <a:pPr marL="285750" indent="-285750">
              <a:buFont typeface="Arial" panose="020B0604020202020204" pitchFamily="34" charset="0"/>
              <a:buChar char="•"/>
            </a:pPr>
            <a:r>
              <a:rPr lang="en-GB" sz="1600" dirty="0"/>
              <a:t>Eligible for Erasmus+ grant up to May 2022</a:t>
            </a:r>
          </a:p>
          <a:p>
            <a:pPr marL="285750" indent="-285750">
              <a:buFont typeface="Arial" panose="020B0604020202020204" pitchFamily="34" charset="0"/>
              <a:buChar char="•"/>
            </a:pPr>
            <a:r>
              <a:rPr lang="en-GB" sz="1600" dirty="0"/>
              <a:t>There are likely to be as yet unknown impacts of </a:t>
            </a:r>
            <a:r>
              <a:rPr lang="en-GB" sz="1600" dirty="0" err="1"/>
              <a:t>Brexit</a:t>
            </a:r>
            <a:endParaRPr lang="en-GB" sz="1600" dirty="0"/>
          </a:p>
        </p:txBody>
      </p:sp>
    </p:spTree>
    <p:extLst>
      <p:ext uri="{BB962C8B-B14F-4D97-AF65-F5344CB8AC3E}">
        <p14:creationId xmlns:p14="http://schemas.microsoft.com/office/powerpoint/2010/main" val="2832963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838" y="1178657"/>
            <a:ext cx="2617285" cy="3970318"/>
          </a:xfrm>
          <a:prstGeom prst="rect">
            <a:avLst/>
          </a:prstGeom>
          <a:noFill/>
          <a:ln>
            <a:solidFill>
              <a:srgbClr val="7030A0"/>
            </a:solidFill>
          </a:ln>
        </p:spPr>
        <p:txBody>
          <a:bodyPr wrap="square" rtlCol="0">
            <a:spAutoFit/>
          </a:bodyPr>
          <a:lstStyle/>
          <a:p>
            <a:r>
              <a:rPr lang="en-GB" b="1" dirty="0" smtClean="0"/>
              <a:t>IN-PERSON or VIRTUAL </a:t>
            </a:r>
            <a:r>
              <a:rPr lang="en-GB" b="1" dirty="0"/>
              <a:t>o</a:t>
            </a:r>
            <a:r>
              <a:rPr lang="en-GB" b="1" dirty="0" smtClean="0"/>
              <a:t>pportunities include:</a:t>
            </a:r>
          </a:p>
          <a:p>
            <a:endParaRPr lang="en-GB" b="1" dirty="0" smtClean="0"/>
          </a:p>
          <a:p>
            <a:r>
              <a:rPr lang="en-GB" b="1" dirty="0" smtClean="0"/>
              <a:t>During Term Time</a:t>
            </a:r>
          </a:p>
          <a:p>
            <a:r>
              <a:rPr lang="en-GB" u="sng" dirty="0" smtClean="0">
                <a:hlinkClick r:id="rId3"/>
              </a:rPr>
              <a:t>Year Abroad </a:t>
            </a:r>
            <a:endParaRPr lang="en-GB" u="sng" dirty="0" smtClean="0"/>
          </a:p>
          <a:p>
            <a:r>
              <a:rPr lang="en-GB" dirty="0" smtClean="0"/>
              <a:t>(study or work, combination of both)</a:t>
            </a:r>
          </a:p>
          <a:p>
            <a:endParaRPr lang="en-GB" dirty="0"/>
          </a:p>
          <a:p>
            <a:r>
              <a:rPr lang="en-GB" b="1" dirty="0" smtClean="0"/>
              <a:t>Outside of Term Time</a:t>
            </a:r>
          </a:p>
          <a:p>
            <a:r>
              <a:rPr lang="en-GB" u="sng" dirty="0" smtClean="0">
                <a:hlinkClick r:id="rId4"/>
              </a:rPr>
              <a:t>Short Term Mobility </a:t>
            </a:r>
            <a:endParaRPr lang="en-GB" u="sng" dirty="0" smtClean="0"/>
          </a:p>
          <a:p>
            <a:r>
              <a:rPr lang="en-GB" dirty="0" smtClean="0"/>
              <a:t>(study, work, volunteering or research)</a:t>
            </a:r>
          </a:p>
          <a:p>
            <a:endParaRPr lang="en-GB" dirty="0"/>
          </a:p>
          <a:p>
            <a:endParaRPr lang="en-GB" dirty="0"/>
          </a:p>
        </p:txBody>
      </p:sp>
      <p:sp>
        <p:nvSpPr>
          <p:cNvPr id="4" name="Pentagon 3"/>
          <p:cNvSpPr/>
          <p:nvPr/>
        </p:nvSpPr>
        <p:spPr bwMode="auto">
          <a:xfrm>
            <a:off x="0" y="0"/>
            <a:ext cx="7559040" cy="1024205"/>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Student Mobility opportunities for 2021/22 - Introduction</a:t>
            </a:r>
            <a:endParaRPr lang="en-GB" sz="3000" b="1" dirty="0">
              <a:solidFill>
                <a:schemeClr val="bg1"/>
              </a:solidFill>
              <a:latin typeface="+mj-lt"/>
            </a:endParaRPr>
          </a:p>
        </p:txBody>
      </p:sp>
      <p:sp>
        <p:nvSpPr>
          <p:cNvPr id="5" name="TextBox 4"/>
          <p:cNvSpPr txBox="1"/>
          <p:nvPr/>
        </p:nvSpPr>
        <p:spPr>
          <a:xfrm>
            <a:off x="7690144" y="2856085"/>
            <a:ext cx="4158761" cy="3693319"/>
          </a:xfrm>
          <a:prstGeom prst="rect">
            <a:avLst/>
          </a:prstGeom>
          <a:noFill/>
          <a:ln w="28575">
            <a:solidFill>
              <a:schemeClr val="accent2"/>
            </a:solidFill>
          </a:ln>
        </p:spPr>
        <p:txBody>
          <a:bodyPr wrap="square" rtlCol="0">
            <a:spAutoFit/>
          </a:bodyPr>
          <a:lstStyle/>
          <a:p>
            <a:r>
              <a:rPr lang="en-GB" b="1" dirty="0" smtClean="0"/>
              <a:t>Considerations for Year Abroad 2021/22</a:t>
            </a:r>
          </a:p>
          <a:p>
            <a:r>
              <a:rPr lang="en-GB" b="1" dirty="0"/>
              <a:t>All students:</a:t>
            </a:r>
          </a:p>
          <a:p>
            <a:pPr marL="285750" indent="-285750">
              <a:buFont typeface="Arial" panose="020B0604020202020204" pitchFamily="34" charset="0"/>
              <a:buChar char="•"/>
            </a:pPr>
            <a:r>
              <a:rPr lang="en-GB" dirty="0" smtClean="0"/>
              <a:t>Ongoing unknown impact </a:t>
            </a:r>
            <a:r>
              <a:rPr lang="en-GB" dirty="0"/>
              <a:t>of Covid-19</a:t>
            </a:r>
          </a:p>
          <a:p>
            <a:pPr marL="285750" indent="-285750">
              <a:buFont typeface="Arial" panose="020B0604020202020204" pitchFamily="34" charset="0"/>
              <a:buChar char="•"/>
            </a:pPr>
            <a:r>
              <a:rPr lang="en-GB" dirty="0"/>
              <a:t>Possible that mobility may be virtual, rather than </a:t>
            </a:r>
            <a:r>
              <a:rPr lang="en-GB" dirty="0" smtClean="0"/>
              <a:t>in-person</a:t>
            </a:r>
          </a:p>
          <a:p>
            <a:pPr marL="285750" indent="-285750">
              <a:buFont typeface="Arial" panose="020B0604020202020204" pitchFamily="34" charset="0"/>
              <a:buChar char="•"/>
            </a:pPr>
            <a:r>
              <a:rPr lang="en-GB" dirty="0"/>
              <a:t>T</a:t>
            </a:r>
            <a:r>
              <a:rPr lang="en-GB" dirty="0" smtClean="0"/>
              <a:t>here may be placement changes and cancellations</a:t>
            </a:r>
            <a:endParaRPr lang="en-GB" dirty="0"/>
          </a:p>
          <a:p>
            <a:endParaRPr lang="en-GB" dirty="0" smtClean="0"/>
          </a:p>
          <a:p>
            <a:r>
              <a:rPr lang="en-GB" b="1" dirty="0" smtClean="0"/>
              <a:t>Those studying/working in Europe:</a:t>
            </a:r>
          </a:p>
          <a:p>
            <a:pPr marL="285750" indent="-285750">
              <a:buFont typeface="Arial" panose="020B0604020202020204" pitchFamily="34" charset="0"/>
              <a:buChar char="•"/>
            </a:pPr>
            <a:r>
              <a:rPr lang="en-GB" dirty="0"/>
              <a:t>E</a:t>
            </a:r>
            <a:r>
              <a:rPr lang="en-GB" dirty="0" smtClean="0"/>
              <a:t>ligible for Erasmus+ grant up to May 2022</a:t>
            </a:r>
          </a:p>
          <a:p>
            <a:pPr marL="285750" indent="-285750">
              <a:buFont typeface="Arial" panose="020B0604020202020204" pitchFamily="34" charset="0"/>
              <a:buChar char="•"/>
            </a:pPr>
            <a:r>
              <a:rPr lang="en-GB" dirty="0" smtClean="0"/>
              <a:t>There are likely to be as yet unknown impacts of </a:t>
            </a:r>
            <a:r>
              <a:rPr lang="en-GB" dirty="0" err="1" smtClean="0"/>
              <a:t>Brexit</a:t>
            </a:r>
            <a:endParaRPr lang="en-GB" dirty="0" smtClean="0"/>
          </a:p>
        </p:txBody>
      </p:sp>
      <p:sp>
        <p:nvSpPr>
          <p:cNvPr id="6" name="TextBox 5"/>
          <p:cNvSpPr txBox="1"/>
          <p:nvPr/>
        </p:nvSpPr>
        <p:spPr>
          <a:xfrm>
            <a:off x="3160689" y="1178657"/>
            <a:ext cx="4199889" cy="5355312"/>
          </a:xfrm>
          <a:prstGeom prst="rect">
            <a:avLst/>
          </a:prstGeom>
          <a:noFill/>
          <a:ln>
            <a:solidFill>
              <a:srgbClr val="00B0F0"/>
            </a:solidFill>
          </a:ln>
        </p:spPr>
        <p:txBody>
          <a:bodyPr wrap="square" rtlCol="0">
            <a:spAutoFit/>
          </a:bodyPr>
          <a:lstStyle/>
          <a:p>
            <a:r>
              <a:rPr lang="en-GB" b="1" dirty="0" smtClean="0"/>
              <a:t>Important Year Abroad information:</a:t>
            </a:r>
          </a:p>
          <a:p>
            <a:pPr marL="285750" indent="-285750">
              <a:buFont typeface="Arial" panose="020B0604020202020204" pitchFamily="34" charset="0"/>
              <a:buChar char="•"/>
            </a:pPr>
            <a:r>
              <a:rPr lang="en-GB" dirty="0" smtClean="0"/>
              <a:t>For most students, Year Abroad </a:t>
            </a:r>
            <a:r>
              <a:rPr lang="en-GB" b="1" dirty="0" smtClean="0"/>
              <a:t>adds a year</a:t>
            </a:r>
            <a:r>
              <a:rPr lang="en-GB" dirty="0" smtClean="0"/>
              <a:t> on to your degree length.</a:t>
            </a:r>
          </a:p>
          <a:p>
            <a:pPr marL="285750" indent="-285750">
              <a:buFont typeface="Arial" panose="020B0604020202020204" pitchFamily="34" charset="0"/>
              <a:buChar char="•"/>
            </a:pPr>
            <a:r>
              <a:rPr lang="en-GB" dirty="0" smtClean="0"/>
              <a:t>Most students go abroad in </a:t>
            </a:r>
            <a:r>
              <a:rPr lang="en-GB" b="1" dirty="0" smtClean="0"/>
              <a:t>3</a:t>
            </a:r>
            <a:r>
              <a:rPr lang="en-GB" b="1" baseline="30000" dirty="0" smtClean="0"/>
              <a:t>rd</a:t>
            </a:r>
            <a:r>
              <a:rPr lang="en-GB" b="1" dirty="0" smtClean="0"/>
              <a:t> year</a:t>
            </a:r>
            <a:r>
              <a:rPr lang="en-GB" dirty="0" smtClean="0"/>
              <a:t>, then return to Warwick for final year</a:t>
            </a:r>
          </a:p>
          <a:p>
            <a:pPr marL="285750" indent="-285750">
              <a:buFont typeface="Arial" panose="020B0604020202020204" pitchFamily="34" charset="0"/>
              <a:buChar char="•"/>
            </a:pPr>
            <a:r>
              <a:rPr lang="en-GB" dirty="0" smtClean="0"/>
              <a:t>Academic minimum requirement: </a:t>
            </a:r>
            <a:r>
              <a:rPr lang="en-GB" b="1" dirty="0" smtClean="0"/>
              <a:t>2:1</a:t>
            </a:r>
            <a:r>
              <a:rPr lang="en-GB" dirty="0" smtClean="0"/>
              <a:t> from 1</a:t>
            </a:r>
            <a:r>
              <a:rPr lang="en-GB" baseline="30000" dirty="0" smtClean="0"/>
              <a:t>st</a:t>
            </a:r>
            <a:r>
              <a:rPr lang="en-GB" dirty="0" smtClean="0"/>
              <a:t> year</a:t>
            </a:r>
          </a:p>
          <a:p>
            <a:pPr marL="285750" indent="-285750">
              <a:buFont typeface="Arial" panose="020B0604020202020204" pitchFamily="34" charset="0"/>
              <a:buChar char="•"/>
            </a:pPr>
            <a:r>
              <a:rPr lang="en-GB" dirty="0" smtClean="0"/>
              <a:t>Each department has agreements with </a:t>
            </a:r>
            <a:r>
              <a:rPr lang="en-GB" dirty="0" smtClean="0">
                <a:hlinkClick r:id="rId5"/>
              </a:rPr>
              <a:t>different international universities</a:t>
            </a:r>
            <a:r>
              <a:rPr lang="en-GB" dirty="0" smtClean="0"/>
              <a:t>. If interested in a study placement, you can </a:t>
            </a:r>
            <a:r>
              <a:rPr lang="en-GB" b="1" dirty="0" smtClean="0"/>
              <a:t>apply from your departments selection </a:t>
            </a:r>
            <a:r>
              <a:rPr lang="en-GB" dirty="0" smtClean="0"/>
              <a:t>of partner universities.</a:t>
            </a:r>
          </a:p>
          <a:p>
            <a:pPr marL="285750" indent="-285750">
              <a:buFont typeface="Arial" panose="020B0604020202020204" pitchFamily="34" charset="0"/>
              <a:buChar char="•"/>
            </a:pPr>
            <a:r>
              <a:rPr lang="en-GB" dirty="0" smtClean="0"/>
              <a:t>Most departments allow you to apply for 1 </a:t>
            </a:r>
            <a:r>
              <a:rPr lang="en-GB" b="1" dirty="0" smtClean="0"/>
              <a:t>full year placement</a:t>
            </a:r>
            <a:r>
              <a:rPr lang="en-GB" dirty="0" smtClean="0"/>
              <a:t>, </a:t>
            </a:r>
            <a:r>
              <a:rPr lang="en-GB" u="sng" dirty="0" smtClean="0"/>
              <a:t>or</a:t>
            </a:r>
            <a:r>
              <a:rPr lang="en-GB" dirty="0" smtClean="0"/>
              <a:t> you can choose to do </a:t>
            </a:r>
            <a:r>
              <a:rPr lang="en-GB" b="1" dirty="0" smtClean="0"/>
              <a:t>2 half year placements</a:t>
            </a:r>
          </a:p>
          <a:p>
            <a:pPr marL="285750" indent="-285750">
              <a:buFont typeface="Arial" panose="020B0604020202020204" pitchFamily="34" charset="0"/>
              <a:buChar char="•"/>
            </a:pPr>
            <a:r>
              <a:rPr lang="en-GB" dirty="0" smtClean="0"/>
              <a:t>Check with your Departmental Study Abroad Coordinator whether you can do an overseas </a:t>
            </a:r>
            <a:r>
              <a:rPr lang="en-GB" b="1" dirty="0" smtClean="0"/>
              <a:t>work placement </a:t>
            </a:r>
            <a:r>
              <a:rPr lang="en-GB" dirty="0" smtClean="0"/>
              <a:t>on your Year Abroad.</a:t>
            </a:r>
          </a:p>
        </p:txBody>
      </p:sp>
      <p:pic>
        <p:nvPicPr>
          <p:cNvPr id="7" name="Picture 6"/>
          <p:cNvPicPr>
            <a:picLocks noChangeAspect="1"/>
          </p:cNvPicPr>
          <p:nvPr/>
        </p:nvPicPr>
        <p:blipFill>
          <a:blip r:embed="rId6"/>
          <a:stretch>
            <a:fillRect/>
          </a:stretch>
        </p:blipFill>
        <p:spPr>
          <a:xfrm>
            <a:off x="213838" y="5179707"/>
            <a:ext cx="2682802" cy="1538850"/>
          </a:xfrm>
          <a:prstGeom prst="rect">
            <a:avLst/>
          </a:prstGeom>
        </p:spPr>
      </p:pic>
      <p:pic>
        <p:nvPicPr>
          <p:cNvPr id="8" name="Picture 7"/>
          <p:cNvPicPr>
            <a:picLocks noChangeAspect="1"/>
          </p:cNvPicPr>
          <p:nvPr/>
        </p:nvPicPr>
        <p:blipFill>
          <a:blip r:embed="rId7"/>
          <a:stretch>
            <a:fillRect/>
          </a:stretch>
        </p:blipFill>
        <p:spPr>
          <a:xfrm>
            <a:off x="8607669" y="246671"/>
            <a:ext cx="2194951" cy="2190754"/>
          </a:xfrm>
          <a:prstGeom prst="rect">
            <a:avLst/>
          </a:prstGeom>
        </p:spPr>
      </p:pic>
    </p:spTree>
    <p:extLst>
      <p:ext uri="{BB962C8B-B14F-4D97-AF65-F5344CB8AC3E}">
        <p14:creationId xmlns:p14="http://schemas.microsoft.com/office/powerpoint/2010/main" val="17077540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5017" y="988558"/>
            <a:ext cx="10885268" cy="5909310"/>
          </a:xfrm>
          <a:prstGeom prst="rect">
            <a:avLst/>
          </a:prstGeom>
          <a:noFill/>
        </p:spPr>
        <p:txBody>
          <a:bodyPr wrap="square" rtlCol="0">
            <a:spAutoFit/>
          </a:bodyPr>
          <a:lstStyle/>
          <a:p>
            <a:pPr lvl="1"/>
            <a:r>
              <a:rPr lang="en-GB" dirty="0" smtClean="0"/>
              <a:t>Nov-Dec  		Apply for Year Abroad using your Student Mobility e-Vision portal</a:t>
            </a:r>
          </a:p>
          <a:p>
            <a:pPr lvl="1"/>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Dec – Jan 		Departmental </a:t>
            </a:r>
            <a:r>
              <a:rPr lang="en-GB" dirty="0"/>
              <a:t>S</a:t>
            </a:r>
            <a:r>
              <a:rPr lang="en-GB" dirty="0" smtClean="0"/>
              <a:t>election Process</a:t>
            </a:r>
          </a:p>
          <a:p>
            <a:pPr lvl="1"/>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January 		Student Mobility </a:t>
            </a:r>
            <a:r>
              <a:rPr lang="en-GB" dirty="0"/>
              <a:t>T</a:t>
            </a:r>
            <a:r>
              <a:rPr lang="en-GB" dirty="0" smtClean="0"/>
              <a:t>eam will </a:t>
            </a:r>
            <a:r>
              <a:rPr lang="en-GB" dirty="0"/>
              <a:t>Your name will be nominated to our university partners</a:t>
            </a:r>
            <a:endParaRPr lang="en-GB" dirty="0" smtClean="0"/>
          </a:p>
          <a:p>
            <a:pPr lvl="1"/>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Feb - March		Information presentations on the next steps </a:t>
            </a:r>
          </a:p>
          <a:p>
            <a:pPr lvl="1"/>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March – April		- You complete the university partner’s application and a decision is made by the 			partner on whether you will be accepted.</a:t>
            </a:r>
          </a:p>
          <a:p>
            <a:pPr lvl="6"/>
            <a:r>
              <a:rPr lang="en-GB" dirty="0" smtClean="0"/>
              <a:t>- Applications for British Council Language Assistantships (through SMLC)</a:t>
            </a:r>
          </a:p>
          <a:p>
            <a:pPr lvl="6"/>
            <a:r>
              <a:rPr lang="en-GB" dirty="0" smtClean="0"/>
              <a:t>- Work based applications</a:t>
            </a:r>
          </a:p>
          <a:p>
            <a:pPr lvl="6"/>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April </a:t>
            </a:r>
            <a:r>
              <a:rPr lang="en-GB" dirty="0"/>
              <a:t>	</a:t>
            </a:r>
            <a:r>
              <a:rPr lang="en-GB" dirty="0" smtClean="0"/>
              <a:t>	Your offer of a place is usually received around mid April onwards.</a:t>
            </a:r>
          </a:p>
          <a:p>
            <a:pPr lvl="1"/>
            <a:r>
              <a:rPr lang="en-GB" dirty="0" smtClean="0"/>
              <a:t>					</a:t>
            </a:r>
            <a:r>
              <a:rPr lang="en-GB" dirty="0">
                <a:sym typeface="Symbol" panose="05050102010706020507" pitchFamily="18" charset="2"/>
              </a:rPr>
              <a:t> </a:t>
            </a:r>
            <a:r>
              <a:rPr lang="en-GB" dirty="0">
                <a:solidFill>
                  <a:srgbClr val="7030A0"/>
                </a:solidFill>
                <a:sym typeface="Symbol" panose="05050102010706020507" pitchFamily="18" charset="2"/>
              </a:rPr>
              <a:t></a:t>
            </a:r>
            <a:endParaRPr lang="en-GB" dirty="0" smtClean="0">
              <a:solidFill>
                <a:srgbClr val="7030A0"/>
              </a:solidFill>
            </a:endParaRPr>
          </a:p>
          <a:p>
            <a:pPr lvl="1"/>
            <a:r>
              <a:rPr lang="en-GB" dirty="0" smtClean="0"/>
              <a:t>June </a:t>
            </a:r>
            <a:r>
              <a:rPr lang="en-GB" dirty="0"/>
              <a:t>	</a:t>
            </a:r>
            <a:r>
              <a:rPr lang="en-GB" dirty="0" smtClean="0"/>
              <a:t>	Complete your forms and upload them to e-Vision; protocol, risk assessment </a:t>
            </a:r>
          </a:p>
          <a:p>
            <a:pPr lvl="1"/>
            <a:r>
              <a:rPr lang="en-GB" dirty="0"/>
              <a:t>	</a:t>
            </a:r>
            <a:r>
              <a:rPr lang="en-GB" dirty="0" smtClean="0"/>
              <a:t>		and Erasmus+ grant agreement  (if one/both placements are in Europe)</a:t>
            </a:r>
          </a:p>
          <a:p>
            <a:pPr lvl="1"/>
            <a:r>
              <a:rPr lang="en-GB" dirty="0"/>
              <a:t>	</a:t>
            </a:r>
            <a:r>
              <a:rPr lang="en-GB" dirty="0" smtClean="0"/>
              <a:t>				</a:t>
            </a:r>
            <a:r>
              <a:rPr lang="en-GB" dirty="0">
                <a:solidFill>
                  <a:srgbClr val="7030A0"/>
                </a:solidFill>
                <a:sym typeface="Symbol" panose="05050102010706020507" pitchFamily="18" charset="2"/>
              </a:rPr>
              <a:t> </a:t>
            </a:r>
            <a:endParaRPr lang="en-GB" dirty="0" smtClean="0">
              <a:solidFill>
                <a:srgbClr val="7030A0"/>
              </a:solidFill>
            </a:endParaRPr>
          </a:p>
          <a:p>
            <a:pPr lvl="1"/>
            <a:r>
              <a:rPr lang="en-GB" dirty="0" smtClean="0"/>
              <a:t>July			First placements start in mid-July		</a:t>
            </a:r>
            <a:endParaRPr lang="en-GB" dirty="0"/>
          </a:p>
          <a:p>
            <a:pPr marL="1257300" lvl="2" indent="-342900">
              <a:buFont typeface="Arial" panose="020B0604020202020204" pitchFamily="34" charset="0"/>
              <a:buChar char="•"/>
            </a:pPr>
            <a:endParaRPr lang="en-GB" dirty="0" smtClean="0"/>
          </a:p>
          <a:p>
            <a:pPr marL="800100" lvl="1" indent="-342900">
              <a:buFont typeface="Arial" panose="020B0604020202020204" pitchFamily="34" charset="0"/>
              <a:buChar char="•"/>
            </a:pPr>
            <a:endParaRPr lang="en-GB" dirty="0"/>
          </a:p>
        </p:txBody>
      </p:sp>
      <p:sp>
        <p:nvSpPr>
          <p:cNvPr id="6" name="Pentagon 5"/>
          <p:cNvSpPr/>
          <p:nvPr/>
        </p:nvSpPr>
        <p:spPr bwMode="auto">
          <a:xfrm>
            <a:off x="0" y="214392"/>
            <a:ext cx="7559040"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Timeline</a:t>
            </a:r>
            <a:endParaRPr lang="en-GB" sz="3000" b="1" dirty="0">
              <a:solidFill>
                <a:schemeClr val="bg1"/>
              </a:solidFill>
              <a:latin typeface="+mj-lt"/>
            </a:endParaRPr>
          </a:p>
        </p:txBody>
      </p:sp>
      <p:sp>
        <p:nvSpPr>
          <p:cNvPr id="2" name="TextBox 1"/>
          <p:cNvSpPr txBox="1"/>
          <p:nvPr/>
        </p:nvSpPr>
        <p:spPr>
          <a:xfrm>
            <a:off x="9270332" y="65228"/>
            <a:ext cx="2690446" cy="923330"/>
          </a:xfrm>
          <a:prstGeom prst="rect">
            <a:avLst/>
          </a:prstGeom>
          <a:noFill/>
          <a:ln>
            <a:solidFill>
              <a:srgbClr val="7030A0"/>
            </a:solidFill>
          </a:ln>
        </p:spPr>
        <p:txBody>
          <a:bodyPr wrap="square" rtlCol="0">
            <a:spAutoFit/>
          </a:bodyPr>
          <a:lstStyle/>
          <a:p>
            <a:r>
              <a:rPr lang="en-GB" dirty="0" smtClean="0"/>
              <a:t>Year Abroad Application Timeline – usually starts Autumn Term of 2</a:t>
            </a:r>
            <a:r>
              <a:rPr lang="en-GB" baseline="30000" dirty="0" smtClean="0"/>
              <a:t>nd</a:t>
            </a:r>
            <a:r>
              <a:rPr lang="en-GB" dirty="0" smtClean="0"/>
              <a:t> year</a:t>
            </a:r>
            <a:endParaRPr lang="en-GB" dirty="0"/>
          </a:p>
        </p:txBody>
      </p:sp>
    </p:spTree>
    <p:extLst>
      <p:ext uri="{BB962C8B-B14F-4D97-AF65-F5344CB8AC3E}">
        <p14:creationId xmlns:p14="http://schemas.microsoft.com/office/powerpoint/2010/main" val="3386188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78302" y="1331458"/>
            <a:ext cx="8516229" cy="5632311"/>
          </a:xfrm>
          <a:prstGeom prst="rect">
            <a:avLst/>
          </a:prstGeom>
          <a:noFill/>
        </p:spPr>
        <p:txBody>
          <a:bodyPr wrap="square" rtlCol="0">
            <a:spAutoFit/>
          </a:bodyPr>
          <a:lstStyle/>
          <a:p>
            <a:pPr marL="342900" indent="-342900">
              <a:buFont typeface="+mj-lt"/>
              <a:buAutoNum type="arabicParenR"/>
            </a:pPr>
            <a:r>
              <a:rPr lang="en-GB" dirty="0" smtClean="0"/>
              <a:t>Your Departmental Study Abroad Coordinator will provide you with details on your specific </a:t>
            </a:r>
            <a:r>
              <a:rPr lang="en-GB" b="1" dirty="0" smtClean="0"/>
              <a:t>opportunities in November</a:t>
            </a:r>
            <a:r>
              <a:rPr lang="en-GB" dirty="0" smtClean="0"/>
              <a:t>.</a:t>
            </a:r>
          </a:p>
          <a:p>
            <a:pPr marL="342900" indent="-342900">
              <a:buFont typeface="+mj-lt"/>
              <a:buAutoNum type="arabicParenR"/>
            </a:pPr>
            <a:endParaRPr lang="en-GB" dirty="0"/>
          </a:p>
          <a:p>
            <a:pPr marL="342900" indent="-342900">
              <a:buFont typeface="+mj-lt"/>
              <a:buAutoNum type="arabicParenR"/>
            </a:pPr>
            <a:r>
              <a:rPr lang="en-GB" dirty="0"/>
              <a:t>Your </a:t>
            </a:r>
            <a:r>
              <a:rPr lang="en-GB" dirty="0" smtClean="0"/>
              <a:t>Department </a:t>
            </a:r>
            <a:r>
              <a:rPr lang="en-GB" dirty="0"/>
              <a:t>will </a:t>
            </a:r>
            <a:r>
              <a:rPr lang="en-GB" dirty="0" smtClean="0"/>
              <a:t>have </a:t>
            </a:r>
            <a:r>
              <a:rPr lang="en-GB" b="1" dirty="0"/>
              <a:t>specific requirements </a:t>
            </a:r>
            <a:r>
              <a:rPr lang="en-GB" dirty="0"/>
              <a:t>and </a:t>
            </a:r>
            <a:r>
              <a:rPr lang="en-GB" dirty="0" smtClean="0"/>
              <a:t>their own </a:t>
            </a:r>
            <a:r>
              <a:rPr lang="en-GB" b="1" dirty="0" smtClean="0"/>
              <a:t>selection </a:t>
            </a:r>
            <a:r>
              <a:rPr lang="en-GB" b="1" dirty="0"/>
              <a:t>process </a:t>
            </a:r>
            <a:r>
              <a:rPr lang="en-GB" dirty="0"/>
              <a:t>to ensure you have a suitable placement</a:t>
            </a:r>
            <a:r>
              <a:rPr lang="en-GB" dirty="0" smtClean="0"/>
              <a:t>.</a:t>
            </a:r>
          </a:p>
          <a:p>
            <a:pPr marL="342900" indent="-342900">
              <a:buFont typeface="+mj-lt"/>
              <a:buAutoNum type="arabicParenR"/>
            </a:pPr>
            <a:endParaRPr lang="en-GB" dirty="0"/>
          </a:p>
          <a:p>
            <a:pPr marL="342900" indent="-342900">
              <a:buFont typeface="+mj-lt"/>
              <a:buAutoNum type="arabicParenR"/>
            </a:pPr>
            <a:r>
              <a:rPr lang="en-GB" dirty="0" smtClean="0"/>
              <a:t>Where applying for a study placement, students are usually asked to choose their </a:t>
            </a:r>
            <a:r>
              <a:rPr lang="en-GB" b="1" dirty="0" smtClean="0"/>
              <a:t>top 3 departmental placements </a:t>
            </a:r>
            <a:r>
              <a:rPr lang="en-GB" dirty="0" smtClean="0"/>
              <a:t>and provide a statement in support of your choices.</a:t>
            </a:r>
          </a:p>
          <a:p>
            <a:pPr marL="342900" indent="-342900">
              <a:buFont typeface="+mj-lt"/>
              <a:buAutoNum type="arabicParenR"/>
            </a:pPr>
            <a:endParaRPr lang="en-GB" dirty="0" smtClean="0"/>
          </a:p>
          <a:p>
            <a:pPr marL="342900" indent="-342900">
              <a:buFont typeface="+mj-lt"/>
              <a:buAutoNum type="arabicParenR"/>
            </a:pPr>
            <a:r>
              <a:rPr lang="en-GB" dirty="0" smtClean="0"/>
              <a:t>Applications are </a:t>
            </a:r>
            <a:r>
              <a:rPr lang="en-GB" b="1" dirty="0" smtClean="0"/>
              <a:t>assessed</a:t>
            </a:r>
            <a:r>
              <a:rPr lang="en-GB" dirty="0" smtClean="0"/>
              <a:t> and places </a:t>
            </a:r>
            <a:r>
              <a:rPr lang="en-GB" b="1" dirty="0" smtClean="0"/>
              <a:t>allocated</a:t>
            </a:r>
            <a:r>
              <a:rPr lang="en-GB" dirty="0" smtClean="0"/>
              <a:t> by the </a:t>
            </a:r>
            <a:r>
              <a:rPr lang="en-GB" b="1" dirty="0" smtClean="0"/>
              <a:t>Departmental Study Abroad Coordinator</a:t>
            </a:r>
            <a:r>
              <a:rPr lang="en-GB" dirty="0" smtClean="0"/>
              <a:t>.</a:t>
            </a:r>
            <a:endParaRPr lang="en-GB" dirty="0"/>
          </a:p>
          <a:p>
            <a:pPr marL="342900" indent="-342900">
              <a:buFont typeface="+mj-lt"/>
              <a:buAutoNum type="arabicParenR"/>
            </a:pPr>
            <a:endParaRPr lang="en-GB" dirty="0"/>
          </a:p>
          <a:p>
            <a:pPr marL="342900" indent="-342900">
              <a:buFont typeface="+mj-lt"/>
              <a:buAutoNum type="arabicParenR"/>
            </a:pPr>
            <a:r>
              <a:rPr lang="en-GB" dirty="0"/>
              <a:t>Many students now look for </a:t>
            </a:r>
            <a:r>
              <a:rPr lang="en-GB" b="1" dirty="0"/>
              <a:t>two placements </a:t>
            </a:r>
            <a:r>
              <a:rPr lang="en-GB" dirty="0"/>
              <a:t>in a year; but make sure the terms/semesters </a:t>
            </a:r>
            <a:r>
              <a:rPr lang="en-GB" dirty="0" smtClean="0"/>
              <a:t>have </a:t>
            </a:r>
            <a:r>
              <a:rPr lang="en-GB" b="1" dirty="0"/>
              <a:t>compatible</a:t>
            </a:r>
            <a:r>
              <a:rPr lang="en-GB" dirty="0"/>
              <a:t> </a:t>
            </a:r>
            <a:r>
              <a:rPr lang="en-GB" dirty="0" smtClean="0"/>
              <a:t>dates and your </a:t>
            </a:r>
            <a:r>
              <a:rPr lang="en-GB" dirty="0"/>
              <a:t>department will support this option</a:t>
            </a:r>
            <a:r>
              <a:rPr lang="en-GB" dirty="0" smtClean="0"/>
              <a:t>. </a:t>
            </a:r>
            <a:endParaRPr lang="en-GB" dirty="0"/>
          </a:p>
          <a:p>
            <a:pPr marL="342900" indent="-342900">
              <a:buFont typeface="+mj-lt"/>
              <a:buAutoNum type="arabicParenR"/>
            </a:pPr>
            <a:endParaRPr lang="en-GB" dirty="0"/>
          </a:p>
          <a:p>
            <a:pPr marL="342900" indent="-342900">
              <a:buFont typeface="+mj-lt"/>
              <a:buAutoNum type="arabicParenR"/>
            </a:pPr>
            <a:r>
              <a:rPr lang="en-GB" dirty="0"/>
              <a:t>Mobility is recorded on </a:t>
            </a:r>
            <a:r>
              <a:rPr lang="en-GB" b="1" dirty="0" smtClean="0"/>
              <a:t>e-Vision</a:t>
            </a:r>
            <a:r>
              <a:rPr lang="en-GB" dirty="0"/>
              <a:t>.   Always make sure </a:t>
            </a:r>
            <a:r>
              <a:rPr lang="en-GB" dirty="0" smtClean="0"/>
              <a:t>the details of your placement are up to date.</a:t>
            </a:r>
            <a:endParaRPr lang="en-GB" dirty="0"/>
          </a:p>
          <a:p>
            <a:pPr marL="800100" lvl="1" indent="-342900">
              <a:buFont typeface="+mj-lt"/>
              <a:buAutoNum type="arabicPeriod"/>
            </a:pPr>
            <a:endParaRPr lang="en-GB" dirty="0"/>
          </a:p>
          <a:p>
            <a:pPr lvl="1"/>
            <a:endParaRPr lang="en-GB" dirty="0"/>
          </a:p>
        </p:txBody>
      </p:sp>
      <p:sp>
        <p:nvSpPr>
          <p:cNvPr id="6" name="Pentagon 5"/>
          <p:cNvSpPr/>
          <p:nvPr/>
        </p:nvSpPr>
        <p:spPr bwMode="auto">
          <a:xfrm>
            <a:off x="0" y="214392"/>
            <a:ext cx="7559040"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How to Apply</a:t>
            </a:r>
            <a:endParaRPr lang="en-GB" sz="3000" b="1" dirty="0">
              <a:solidFill>
                <a:schemeClr val="bg1"/>
              </a:solidFill>
              <a:latin typeface="+mj-lt"/>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2454" y="790392"/>
            <a:ext cx="2856938" cy="2844463"/>
          </a:xfrm>
          <a:prstGeom prst="rect">
            <a:avLst/>
          </a:prstGeom>
        </p:spPr>
      </p:pic>
      <p:sp>
        <p:nvSpPr>
          <p:cNvPr id="5" name="TextBox 4"/>
          <p:cNvSpPr txBox="1"/>
          <p:nvPr/>
        </p:nvSpPr>
        <p:spPr>
          <a:xfrm>
            <a:off x="9222570" y="4598376"/>
            <a:ext cx="2716822" cy="830997"/>
          </a:xfrm>
          <a:prstGeom prst="rect">
            <a:avLst/>
          </a:prstGeom>
          <a:noFill/>
          <a:ln>
            <a:solidFill>
              <a:srgbClr val="7030A0"/>
            </a:solidFill>
          </a:ln>
        </p:spPr>
        <p:txBody>
          <a:bodyPr wrap="square" rtlCol="0">
            <a:spAutoFit/>
          </a:bodyPr>
          <a:lstStyle/>
          <a:p>
            <a:r>
              <a:rPr lang="en-GB" sz="2400" dirty="0" smtClean="0"/>
              <a:t>Student Mobility</a:t>
            </a:r>
          </a:p>
          <a:p>
            <a:r>
              <a:rPr lang="en-GB" sz="2400" dirty="0" smtClean="0"/>
              <a:t>FAQ’s available </a:t>
            </a:r>
            <a:r>
              <a:rPr lang="en-GB" sz="2400" dirty="0" smtClean="0">
                <a:hlinkClick r:id="rId4"/>
              </a:rPr>
              <a:t>here</a:t>
            </a:r>
            <a:endParaRPr lang="en-GB" sz="2400" dirty="0" smtClean="0"/>
          </a:p>
        </p:txBody>
      </p:sp>
    </p:spTree>
    <p:extLst>
      <p:ext uri="{BB962C8B-B14F-4D97-AF65-F5344CB8AC3E}">
        <p14:creationId xmlns:p14="http://schemas.microsoft.com/office/powerpoint/2010/main" val="2183528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910586426"/>
              </p:ext>
            </p:extLst>
          </p:nvPr>
        </p:nvGraphicFramePr>
        <p:xfrm>
          <a:off x="316525" y="899866"/>
          <a:ext cx="11166231" cy="5893490"/>
        </p:xfrm>
        <a:graphic>
          <a:graphicData uri="http://schemas.openxmlformats.org/drawingml/2006/table">
            <a:tbl>
              <a:tblPr firstRow="1" bandRow="1">
                <a:tableStyleId>{22838BEF-8BB2-4498-84A7-C5851F593DF1}</a:tableStyleId>
              </a:tblPr>
              <a:tblGrid>
                <a:gridCol w="3722077">
                  <a:extLst>
                    <a:ext uri="{9D8B030D-6E8A-4147-A177-3AD203B41FA5}">
                      <a16:colId xmlns:a16="http://schemas.microsoft.com/office/drawing/2014/main" val="2137996495"/>
                    </a:ext>
                  </a:extLst>
                </a:gridCol>
                <a:gridCol w="3722077">
                  <a:extLst>
                    <a:ext uri="{9D8B030D-6E8A-4147-A177-3AD203B41FA5}">
                      <a16:colId xmlns:a16="http://schemas.microsoft.com/office/drawing/2014/main" val="2897498535"/>
                    </a:ext>
                  </a:extLst>
                </a:gridCol>
                <a:gridCol w="3722077">
                  <a:extLst>
                    <a:ext uri="{9D8B030D-6E8A-4147-A177-3AD203B41FA5}">
                      <a16:colId xmlns:a16="http://schemas.microsoft.com/office/drawing/2014/main" val="166157203"/>
                    </a:ext>
                  </a:extLst>
                </a:gridCol>
              </a:tblGrid>
              <a:tr h="594826">
                <a:tc>
                  <a:txBody>
                    <a:bodyPr/>
                    <a:lstStyle/>
                    <a:p>
                      <a:endParaRPr lang="en-GB" dirty="0"/>
                    </a:p>
                  </a:txBody>
                  <a:tcPr/>
                </a:tc>
                <a:tc>
                  <a:txBody>
                    <a:bodyPr/>
                    <a:lstStyle/>
                    <a:p>
                      <a:r>
                        <a:rPr lang="en-GB" sz="2600" dirty="0" smtClean="0"/>
                        <a:t>Study Placement</a:t>
                      </a:r>
                      <a:endParaRPr lang="en-GB" sz="2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600" dirty="0" smtClean="0"/>
                        <a:t>Work Placement</a:t>
                      </a:r>
                      <a:endParaRPr lang="en-GB" dirty="0"/>
                    </a:p>
                  </a:txBody>
                  <a:tcPr/>
                </a:tc>
                <a:extLst>
                  <a:ext uri="{0D108BD9-81ED-4DB2-BD59-A6C34878D82A}">
                    <a16:rowId xmlns:a16="http://schemas.microsoft.com/office/drawing/2014/main" val="399576271"/>
                  </a:ext>
                </a:extLst>
              </a:tr>
              <a:tr h="594925">
                <a:tc>
                  <a:txBody>
                    <a:bodyPr/>
                    <a:lstStyle/>
                    <a:p>
                      <a:r>
                        <a:rPr lang="en-GB" dirty="0" smtClean="0"/>
                        <a:t>Warwick Approval</a:t>
                      </a:r>
                      <a:endParaRPr lang="en-GB" b="1" dirty="0"/>
                    </a:p>
                  </a:txBody>
                  <a:tcPr/>
                </a:tc>
                <a:tc>
                  <a:txBody>
                    <a:bodyPr/>
                    <a:lstStyle/>
                    <a:p>
                      <a:r>
                        <a:rPr lang="en-GB" dirty="0" smtClean="0"/>
                        <a:t>Department assess</a:t>
                      </a:r>
                      <a:r>
                        <a:rPr lang="en-GB" baseline="0" dirty="0" smtClean="0"/>
                        <a:t> and allocates</a:t>
                      </a:r>
                    </a:p>
                  </a:txBody>
                  <a:tcPr/>
                </a:tc>
                <a:tc>
                  <a:txBody>
                    <a:bodyPr/>
                    <a:lstStyle/>
                    <a:p>
                      <a:r>
                        <a:rPr lang="en-GB" dirty="0" smtClean="0"/>
                        <a:t>Department approves taking a work placement </a:t>
                      </a:r>
                      <a:r>
                        <a:rPr lang="en-GB" i="1" dirty="0" smtClean="0"/>
                        <a:t>(check whether your department allow work placements)</a:t>
                      </a:r>
                      <a:endParaRPr lang="en-GB" i="1" dirty="0"/>
                    </a:p>
                  </a:txBody>
                  <a:tcPr/>
                </a:tc>
                <a:extLst>
                  <a:ext uri="{0D108BD9-81ED-4DB2-BD59-A6C34878D82A}">
                    <a16:rowId xmlns:a16="http://schemas.microsoft.com/office/drawing/2014/main" val="3292460394"/>
                  </a:ext>
                </a:extLst>
              </a:tr>
              <a:tr h="720547">
                <a:tc>
                  <a:txBody>
                    <a:bodyPr/>
                    <a:lstStyle/>
                    <a:p>
                      <a:r>
                        <a:rPr lang="en-GB" baseline="0" dirty="0" smtClean="0"/>
                        <a:t>Nomination to Partner University/Company</a:t>
                      </a:r>
                      <a:endParaRPr lang="en-GB" b="1" dirty="0"/>
                    </a:p>
                  </a:txBody>
                  <a:tcPr/>
                </a:tc>
                <a:tc>
                  <a:txBody>
                    <a:bodyPr/>
                    <a:lstStyle/>
                    <a:p>
                      <a:r>
                        <a:rPr lang="en-GB" dirty="0" smtClean="0"/>
                        <a:t>Yes – by Student</a:t>
                      </a:r>
                      <a:r>
                        <a:rPr lang="en-GB" baseline="0" dirty="0" smtClean="0"/>
                        <a:t> Mobility Team</a:t>
                      </a:r>
                      <a:endParaRPr lang="en-GB" dirty="0"/>
                    </a:p>
                  </a:txBody>
                  <a:tcPr/>
                </a:tc>
                <a:tc>
                  <a:txBody>
                    <a:bodyPr/>
                    <a:lstStyle/>
                    <a:p>
                      <a:r>
                        <a:rPr lang="en-GB" dirty="0" smtClean="0"/>
                        <a:t>No</a:t>
                      </a:r>
                      <a:r>
                        <a:rPr lang="en-GB" baseline="0" dirty="0" smtClean="0"/>
                        <a:t> – Student applies directly to Company for role. </a:t>
                      </a:r>
                      <a:endParaRPr lang="en-GB" dirty="0"/>
                    </a:p>
                  </a:txBody>
                  <a:tcPr/>
                </a:tc>
                <a:extLst>
                  <a:ext uri="{0D108BD9-81ED-4DB2-BD59-A6C34878D82A}">
                    <a16:rowId xmlns:a16="http://schemas.microsoft.com/office/drawing/2014/main" val="1314375602"/>
                  </a:ext>
                </a:extLst>
              </a:tr>
              <a:tr h="646197">
                <a:tc>
                  <a:txBody>
                    <a:bodyPr/>
                    <a:lstStyle/>
                    <a:p>
                      <a:r>
                        <a:rPr lang="en-GB" dirty="0" smtClean="0"/>
                        <a:t>Support with Application process</a:t>
                      </a:r>
                      <a:endParaRPr lang="en-GB" b="1" dirty="0"/>
                    </a:p>
                  </a:txBody>
                  <a:tcPr/>
                </a:tc>
                <a:tc>
                  <a:txBody>
                    <a:bodyPr/>
                    <a:lstStyle/>
                    <a:p>
                      <a:r>
                        <a:rPr lang="en-GB" dirty="0" smtClean="0"/>
                        <a:t>Yes – most are online and quite</a:t>
                      </a:r>
                      <a:r>
                        <a:rPr lang="en-GB" baseline="0" dirty="0" smtClean="0"/>
                        <a:t> easily followed</a:t>
                      </a:r>
                      <a:endParaRPr lang="en-GB" dirty="0"/>
                    </a:p>
                  </a:txBody>
                  <a:tcPr/>
                </a:tc>
                <a:tc>
                  <a:txBody>
                    <a:bodyPr/>
                    <a:lstStyle/>
                    <a:p>
                      <a:r>
                        <a:rPr lang="en-GB" dirty="0" smtClean="0"/>
                        <a:t>No - Student to direct on this themselves</a:t>
                      </a:r>
                      <a:endParaRPr lang="en-GB" dirty="0"/>
                    </a:p>
                  </a:txBody>
                  <a:tcPr/>
                </a:tc>
                <a:extLst>
                  <a:ext uri="{0D108BD9-81ED-4DB2-BD59-A6C34878D82A}">
                    <a16:rowId xmlns:a16="http://schemas.microsoft.com/office/drawing/2014/main" val="1068596153"/>
                  </a:ext>
                </a:extLst>
              </a:tr>
              <a:tr h="849892">
                <a:tc>
                  <a:txBody>
                    <a:bodyPr/>
                    <a:lstStyle/>
                    <a:p>
                      <a:r>
                        <a:rPr lang="en-GB" dirty="0" smtClean="0"/>
                        <a:t>Help</a:t>
                      </a:r>
                      <a:r>
                        <a:rPr lang="en-GB" baseline="0" dirty="0" smtClean="0"/>
                        <a:t> with Accommodation</a:t>
                      </a:r>
                      <a:endParaRPr lang="en-GB"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No</a:t>
                      </a:r>
                      <a:r>
                        <a:rPr lang="en-GB" baseline="0" dirty="0" smtClean="0"/>
                        <a:t> – Student to arrange this with the partner university</a:t>
                      </a:r>
                      <a:endParaRPr lang="en-GB" dirty="0" smtClean="0"/>
                    </a:p>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No – student to arrange this independently</a:t>
                      </a:r>
                    </a:p>
                    <a:p>
                      <a:endParaRPr lang="en-GB" dirty="0"/>
                    </a:p>
                  </a:txBody>
                  <a:tcPr/>
                </a:tc>
                <a:extLst>
                  <a:ext uri="{0D108BD9-81ED-4DB2-BD59-A6C34878D82A}">
                    <a16:rowId xmlns:a16="http://schemas.microsoft.com/office/drawing/2014/main" val="1639817611"/>
                  </a:ext>
                </a:extLst>
              </a:tr>
              <a:tr h="849892">
                <a:tc>
                  <a:txBody>
                    <a:bodyPr/>
                    <a:lstStyle/>
                    <a:p>
                      <a:r>
                        <a:rPr lang="en-GB" dirty="0" smtClean="0"/>
                        <a:t>Connecting with the Partner University/institution</a:t>
                      </a:r>
                      <a:endParaRPr lang="en-GB" b="1" dirty="0"/>
                    </a:p>
                  </a:txBody>
                  <a:tcPr/>
                </a:tc>
                <a:tc>
                  <a:txBody>
                    <a:bodyPr/>
                    <a:lstStyle/>
                    <a:p>
                      <a:r>
                        <a:rPr lang="en-GB" dirty="0" smtClean="0"/>
                        <a:t>Yes – once nominated you will hear from your host direct to your Warwick email address</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No – student to arrange this with the company</a:t>
                      </a:r>
                    </a:p>
                    <a:p>
                      <a:endParaRPr lang="en-GB" dirty="0"/>
                    </a:p>
                  </a:txBody>
                  <a:tcPr/>
                </a:tc>
                <a:extLst>
                  <a:ext uri="{0D108BD9-81ED-4DB2-BD59-A6C34878D82A}">
                    <a16:rowId xmlns:a16="http://schemas.microsoft.com/office/drawing/2014/main" val="75313161"/>
                  </a:ext>
                </a:extLst>
              </a:tr>
              <a:tr h="1104860">
                <a:tc>
                  <a:txBody>
                    <a:bodyPr/>
                    <a:lstStyle/>
                    <a:p>
                      <a:r>
                        <a:rPr lang="en-GB" dirty="0" smtClean="0"/>
                        <a:t>Visa support</a:t>
                      </a:r>
                      <a:endParaRPr lang="en-GB" b="1" dirty="0"/>
                    </a:p>
                  </a:txBody>
                  <a:tcPr/>
                </a:tc>
                <a:tc>
                  <a:txBody>
                    <a:bodyPr/>
                    <a:lstStyle/>
                    <a:p>
                      <a:r>
                        <a:rPr lang="en-GB" dirty="0" smtClean="0"/>
                        <a:t>No</a:t>
                      </a:r>
                      <a:r>
                        <a:rPr lang="en-GB" baseline="0" dirty="0" smtClean="0"/>
                        <a:t> – Student to arrange this with the partner university</a:t>
                      </a:r>
                      <a:endParaRPr lang="en-GB" dirty="0"/>
                    </a:p>
                  </a:txBody>
                  <a:tcPr/>
                </a:tc>
                <a:tc>
                  <a:txBody>
                    <a:bodyPr/>
                    <a:lstStyle/>
                    <a:p>
                      <a:r>
                        <a:rPr lang="en-GB" dirty="0" smtClean="0"/>
                        <a:t>No – student to arrange this with the company noting Foreign and Commonwealth Office advice e.g. Business Visa if you</a:t>
                      </a:r>
                      <a:r>
                        <a:rPr lang="en-GB" baseline="0" dirty="0" smtClean="0"/>
                        <a:t> are working</a:t>
                      </a:r>
                      <a:endParaRPr lang="en-GB" dirty="0"/>
                    </a:p>
                  </a:txBody>
                  <a:tcPr/>
                </a:tc>
                <a:extLst>
                  <a:ext uri="{0D108BD9-81ED-4DB2-BD59-A6C34878D82A}">
                    <a16:rowId xmlns:a16="http://schemas.microsoft.com/office/drawing/2014/main" val="2209447480"/>
                  </a:ext>
                </a:extLst>
              </a:tr>
            </a:tbl>
          </a:graphicData>
        </a:graphic>
      </p:graphicFrame>
      <p:sp>
        <p:nvSpPr>
          <p:cNvPr id="4" name="Pentagon 3"/>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Planning</a:t>
            </a:r>
            <a:endParaRPr lang="en-GB" sz="3000" b="1" dirty="0">
              <a:solidFill>
                <a:schemeClr val="bg1"/>
              </a:solidFill>
              <a:latin typeface="+mj-lt"/>
            </a:endParaRPr>
          </a:p>
        </p:txBody>
      </p:sp>
    </p:spTree>
    <p:extLst>
      <p:ext uri="{BB962C8B-B14F-4D97-AF65-F5344CB8AC3E}">
        <p14:creationId xmlns:p14="http://schemas.microsoft.com/office/powerpoint/2010/main" val="39013495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31530" y="931986"/>
            <a:ext cx="5181600" cy="4879730"/>
          </a:xfrm>
          <a:ln>
            <a:solidFill>
              <a:srgbClr val="7030A0"/>
            </a:solidFill>
          </a:ln>
        </p:spPr>
        <p:txBody>
          <a:bodyPr>
            <a:normAutofit fontScale="85000" lnSpcReduction="20000"/>
          </a:bodyPr>
          <a:lstStyle/>
          <a:p>
            <a:pPr marL="0" indent="0">
              <a:buNone/>
            </a:pPr>
            <a:r>
              <a:rPr lang="en-GB" b="1" dirty="0" smtClean="0"/>
              <a:t>All students</a:t>
            </a:r>
          </a:p>
          <a:p>
            <a:r>
              <a:rPr lang="en-GB" sz="2600" dirty="0" smtClean="0"/>
              <a:t>You pay tuition fees as normal to Warwick</a:t>
            </a:r>
          </a:p>
          <a:p>
            <a:r>
              <a:rPr lang="en-GB" sz="2600" dirty="0" smtClean="0"/>
              <a:t>You pay no tuition fee to your host university </a:t>
            </a:r>
          </a:p>
          <a:p>
            <a:r>
              <a:rPr lang="en-GB" sz="2600" dirty="0" smtClean="0"/>
              <a:t>You access your student loan as normal, your eligibility remains</a:t>
            </a:r>
          </a:p>
          <a:p>
            <a:r>
              <a:rPr lang="en-GB" sz="2600" dirty="0" smtClean="0"/>
              <a:t>You may be eligible to higher maintenance loan if visiting country with high cost of living</a:t>
            </a:r>
          </a:p>
          <a:p>
            <a:pPr marL="0" indent="0">
              <a:buNone/>
            </a:pPr>
            <a:endParaRPr lang="en-GB" sz="2600" dirty="0" smtClean="0"/>
          </a:p>
          <a:p>
            <a:pPr marL="0" indent="0">
              <a:buNone/>
            </a:pPr>
            <a:r>
              <a:rPr lang="en-GB" sz="2600" dirty="0" smtClean="0"/>
              <a:t>*</a:t>
            </a:r>
            <a:r>
              <a:rPr lang="en-GB" sz="2600" dirty="0"/>
              <a:t>Ensure you are able to fund the first weeks of your mobility in case there are delays with </a:t>
            </a:r>
            <a:r>
              <a:rPr lang="en-GB" sz="2600" dirty="0" smtClean="0"/>
              <a:t>funding </a:t>
            </a:r>
            <a:r>
              <a:rPr lang="en-GB" sz="2600" dirty="0"/>
              <a:t>being received</a:t>
            </a:r>
            <a:r>
              <a:rPr lang="en-GB" sz="2600" dirty="0" smtClean="0"/>
              <a:t>. </a:t>
            </a:r>
            <a:endParaRPr lang="en-GB" sz="2600" dirty="0"/>
          </a:p>
          <a:p>
            <a:pPr marL="0" indent="0">
              <a:buNone/>
            </a:pPr>
            <a:endParaRPr lang="en-GB" dirty="0"/>
          </a:p>
        </p:txBody>
      </p:sp>
      <p:sp>
        <p:nvSpPr>
          <p:cNvPr id="4" name="Content Placeholder 3"/>
          <p:cNvSpPr>
            <a:spLocks noGrp="1"/>
          </p:cNvSpPr>
          <p:nvPr>
            <p:ph sz="half" idx="2"/>
          </p:nvPr>
        </p:nvSpPr>
        <p:spPr>
          <a:xfrm>
            <a:off x="6022731" y="931986"/>
            <a:ext cx="5181600" cy="4879730"/>
          </a:xfrm>
          <a:ln>
            <a:solidFill>
              <a:schemeClr val="accent5"/>
            </a:solidFill>
          </a:ln>
        </p:spPr>
        <p:txBody>
          <a:bodyPr>
            <a:normAutofit fontScale="85000" lnSpcReduction="20000"/>
          </a:bodyPr>
          <a:lstStyle/>
          <a:p>
            <a:pPr marL="0" indent="0">
              <a:buNone/>
            </a:pPr>
            <a:r>
              <a:rPr lang="en-GB" b="1" dirty="0" smtClean="0"/>
              <a:t>Europe placements</a:t>
            </a:r>
          </a:p>
          <a:p>
            <a:r>
              <a:rPr lang="en-GB" sz="2600" dirty="0" smtClean="0"/>
              <a:t>All placements in Europe are eligible for an Erasmus+ grant if you are</a:t>
            </a:r>
          </a:p>
          <a:p>
            <a:pPr lvl="1"/>
            <a:r>
              <a:rPr lang="en-GB" sz="2200" dirty="0" smtClean="0"/>
              <a:t>study placement for 3+ months, or</a:t>
            </a:r>
          </a:p>
          <a:p>
            <a:pPr lvl="1"/>
            <a:r>
              <a:rPr lang="en-GB" sz="2200" dirty="0" smtClean="0"/>
              <a:t>work placement for 2+ months</a:t>
            </a:r>
          </a:p>
          <a:p>
            <a:r>
              <a:rPr lang="en-GB" sz="2600" dirty="0" smtClean="0"/>
              <a:t>You do not need to apply separately</a:t>
            </a:r>
          </a:p>
          <a:p>
            <a:pPr marL="0" indent="0">
              <a:buNone/>
            </a:pPr>
            <a:endParaRPr lang="en-GB" sz="2600" dirty="0" smtClean="0"/>
          </a:p>
          <a:p>
            <a:r>
              <a:rPr lang="en-GB" sz="2600" dirty="0" smtClean="0"/>
              <a:t>The Erasmus+ grant is paid in two parts:</a:t>
            </a:r>
          </a:p>
          <a:p>
            <a:pPr marL="0" indent="0">
              <a:buNone/>
            </a:pPr>
            <a:r>
              <a:rPr lang="en-GB" sz="2600" dirty="0" smtClean="0"/>
              <a:t>70% on arrival at placement </a:t>
            </a:r>
          </a:p>
          <a:p>
            <a:pPr marL="0" indent="0">
              <a:buNone/>
            </a:pPr>
            <a:r>
              <a:rPr lang="en-GB" sz="2600" dirty="0" smtClean="0"/>
              <a:t>30% on completion of placement </a:t>
            </a:r>
          </a:p>
          <a:p>
            <a:pPr marL="0" indent="0">
              <a:buNone/>
            </a:pPr>
            <a:r>
              <a:rPr lang="en-GB" sz="2600" dirty="0" smtClean="0"/>
              <a:t>Payment will be made following </a:t>
            </a:r>
            <a:r>
              <a:rPr lang="en-GB" sz="2600" dirty="0">
                <a:hlinkClick r:id="rId2"/>
              </a:rPr>
              <a:t>correct submission of </a:t>
            </a:r>
            <a:r>
              <a:rPr lang="en-GB" sz="2600" dirty="0" smtClean="0">
                <a:hlinkClick r:id="rId2"/>
              </a:rPr>
              <a:t>forms</a:t>
            </a:r>
            <a:endParaRPr lang="en-GB" sz="2600" dirty="0" smtClean="0"/>
          </a:p>
          <a:p>
            <a:r>
              <a:rPr lang="en-GB" sz="2600" dirty="0" smtClean="0"/>
              <a:t>Grant = </a:t>
            </a:r>
            <a:r>
              <a:rPr lang="en-GB" sz="2600" dirty="0" err="1" smtClean="0"/>
              <a:t>approx</a:t>
            </a:r>
            <a:r>
              <a:rPr lang="en-GB" sz="2600" dirty="0" smtClean="0"/>
              <a:t> </a:t>
            </a:r>
            <a:r>
              <a:rPr lang="en-GB" sz="2600" dirty="0"/>
              <a:t>£300 per </a:t>
            </a:r>
            <a:r>
              <a:rPr lang="en-GB" sz="2600" dirty="0" smtClean="0"/>
              <a:t>month</a:t>
            </a:r>
          </a:p>
          <a:p>
            <a:r>
              <a:rPr lang="en-GB" sz="2600" dirty="0" smtClean="0"/>
              <a:t>Payable up to May 2022.</a:t>
            </a:r>
            <a:endParaRPr lang="en-GB" sz="2600" dirty="0"/>
          </a:p>
        </p:txBody>
      </p:sp>
      <p:sp>
        <p:nvSpPr>
          <p:cNvPr id="5" name="Pentagon 4"/>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Funding and Finance</a:t>
            </a:r>
            <a:endParaRPr lang="en-GB" sz="3000" b="1" dirty="0">
              <a:solidFill>
                <a:schemeClr val="bg1"/>
              </a:solidFill>
              <a:latin typeface="+mj-lt"/>
            </a:endParaRPr>
          </a:p>
        </p:txBody>
      </p:sp>
      <p:sp>
        <p:nvSpPr>
          <p:cNvPr id="2" name="TextBox 1"/>
          <p:cNvSpPr txBox="1"/>
          <p:nvPr/>
        </p:nvSpPr>
        <p:spPr>
          <a:xfrm>
            <a:off x="231530" y="5953310"/>
            <a:ext cx="5181600" cy="707886"/>
          </a:xfrm>
          <a:prstGeom prst="rect">
            <a:avLst/>
          </a:prstGeom>
          <a:noFill/>
          <a:ln>
            <a:solidFill>
              <a:schemeClr val="accent2"/>
            </a:solidFill>
          </a:ln>
        </p:spPr>
        <p:txBody>
          <a:bodyPr wrap="square" rtlCol="0">
            <a:spAutoFit/>
          </a:bodyPr>
          <a:lstStyle/>
          <a:p>
            <a:r>
              <a:rPr lang="en-GB" sz="2000" dirty="0" smtClean="0"/>
              <a:t>Placements outside of Europe are self-funded (no additional funding support available)</a:t>
            </a:r>
            <a:endParaRPr lang="en-GB" sz="2000" dirty="0"/>
          </a:p>
        </p:txBody>
      </p:sp>
      <p:sp>
        <p:nvSpPr>
          <p:cNvPr id="6" name="Rectangle 5"/>
          <p:cNvSpPr/>
          <p:nvPr/>
        </p:nvSpPr>
        <p:spPr>
          <a:xfrm>
            <a:off x="6582508" y="6045643"/>
            <a:ext cx="4314092" cy="523220"/>
          </a:xfrm>
          <a:prstGeom prst="rect">
            <a:avLst/>
          </a:prstGeom>
        </p:spPr>
        <p:txBody>
          <a:bodyPr wrap="square">
            <a:spAutoFit/>
          </a:bodyPr>
          <a:lstStyle/>
          <a:p>
            <a:r>
              <a:rPr lang="en-GB" sz="2800" dirty="0" smtClean="0"/>
              <a:t>Student Funding pages </a:t>
            </a:r>
            <a:r>
              <a:rPr lang="en-GB" sz="2800" dirty="0" smtClean="0">
                <a:hlinkClick r:id="rId3"/>
              </a:rPr>
              <a:t>here</a:t>
            </a:r>
            <a:endParaRPr lang="en-GB" sz="2800" dirty="0"/>
          </a:p>
        </p:txBody>
      </p:sp>
    </p:spTree>
    <p:extLst>
      <p:ext uri="{BB962C8B-B14F-4D97-AF65-F5344CB8AC3E}">
        <p14:creationId xmlns:p14="http://schemas.microsoft.com/office/powerpoint/2010/main" val="1268627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p:cNvSpPr/>
          <p:nvPr/>
        </p:nvSpPr>
        <p:spPr bwMode="auto">
          <a:xfrm>
            <a:off x="87923" y="126468"/>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Insurance &amp; Support</a:t>
            </a:r>
            <a:endParaRPr lang="en-GB" sz="3000" b="1" dirty="0">
              <a:solidFill>
                <a:schemeClr val="bg1"/>
              </a:solidFill>
              <a:latin typeface="+mj-lt"/>
            </a:endParaRPr>
          </a:p>
        </p:txBody>
      </p:sp>
      <p:sp>
        <p:nvSpPr>
          <p:cNvPr id="3" name="Rectangle 2"/>
          <p:cNvSpPr/>
          <p:nvPr/>
        </p:nvSpPr>
        <p:spPr>
          <a:xfrm>
            <a:off x="87923" y="879075"/>
            <a:ext cx="4888523" cy="2862322"/>
          </a:xfrm>
          <a:prstGeom prst="rect">
            <a:avLst/>
          </a:prstGeom>
          <a:ln>
            <a:solidFill>
              <a:schemeClr val="accent5"/>
            </a:solidFill>
          </a:ln>
        </p:spPr>
        <p:txBody>
          <a:bodyPr wrap="square">
            <a:spAutoFit/>
          </a:bodyPr>
          <a:lstStyle/>
          <a:p>
            <a:r>
              <a:rPr lang="en-GB" b="1" dirty="0" smtClean="0"/>
              <a:t>Business Travel Insurance</a:t>
            </a:r>
          </a:p>
          <a:p>
            <a:r>
              <a:rPr lang="en-GB" dirty="0" smtClean="0"/>
              <a:t>The </a:t>
            </a:r>
            <a:r>
              <a:rPr lang="en-GB" dirty="0"/>
              <a:t>Business Travel Insurance policy is in place for all students on mobility programmes. </a:t>
            </a:r>
          </a:p>
          <a:p>
            <a:endParaRPr lang="en-GB" dirty="0"/>
          </a:p>
          <a:p>
            <a:r>
              <a:rPr lang="en-GB" dirty="0"/>
              <a:t>You will be required to complete a risk assessment and full details of the policy are </a:t>
            </a:r>
            <a:r>
              <a:rPr lang="en-GB" dirty="0" smtClean="0"/>
              <a:t>available </a:t>
            </a:r>
            <a:r>
              <a:rPr lang="en-GB" dirty="0" smtClean="0">
                <a:hlinkClick r:id="rId2"/>
              </a:rPr>
              <a:t>here</a:t>
            </a:r>
            <a:r>
              <a:rPr lang="en-GB" dirty="0" smtClean="0"/>
              <a:t> </a:t>
            </a:r>
            <a:endParaRPr lang="en-GB" dirty="0"/>
          </a:p>
          <a:p>
            <a:endParaRPr lang="en-GB" dirty="0"/>
          </a:p>
          <a:p>
            <a:r>
              <a:rPr lang="en-GB" dirty="0" smtClean="0"/>
              <a:t>*Travel </a:t>
            </a:r>
            <a:r>
              <a:rPr lang="en-GB" dirty="0"/>
              <a:t>costs due to </a:t>
            </a:r>
            <a:r>
              <a:rPr lang="en-GB" dirty="0" smtClean="0"/>
              <a:t>Covid-19 </a:t>
            </a:r>
            <a:r>
              <a:rPr lang="en-GB" dirty="0"/>
              <a:t>are not covered for 2021 travel.</a:t>
            </a:r>
          </a:p>
          <a:p>
            <a:endParaRPr lang="en-GB" dirty="0"/>
          </a:p>
        </p:txBody>
      </p:sp>
      <p:sp>
        <p:nvSpPr>
          <p:cNvPr id="4" name="Rectangle 3"/>
          <p:cNvSpPr/>
          <p:nvPr/>
        </p:nvSpPr>
        <p:spPr>
          <a:xfrm>
            <a:off x="3282462" y="4181847"/>
            <a:ext cx="3159370" cy="2031325"/>
          </a:xfrm>
          <a:prstGeom prst="rect">
            <a:avLst/>
          </a:prstGeom>
          <a:ln>
            <a:solidFill>
              <a:schemeClr val="accent2"/>
            </a:solidFill>
          </a:ln>
        </p:spPr>
        <p:txBody>
          <a:bodyPr wrap="square">
            <a:spAutoFit/>
          </a:bodyPr>
          <a:lstStyle/>
          <a:p>
            <a:r>
              <a:rPr lang="en-GB" b="1" dirty="0"/>
              <a:t>European Health Insurance (EHIC)  </a:t>
            </a:r>
          </a:p>
          <a:p>
            <a:r>
              <a:rPr lang="en-GB" dirty="0"/>
              <a:t>We </a:t>
            </a:r>
            <a:r>
              <a:rPr lang="en-GB" dirty="0" smtClean="0"/>
              <a:t>do not yet know whether </a:t>
            </a:r>
            <a:r>
              <a:rPr lang="en-GB" dirty="0"/>
              <a:t>EHIC </a:t>
            </a:r>
            <a:r>
              <a:rPr lang="en-GB" dirty="0" smtClean="0"/>
              <a:t>cards will still be valid after December 2020. For </a:t>
            </a:r>
            <a:r>
              <a:rPr lang="en-GB" dirty="0"/>
              <a:t>further details please visit the </a:t>
            </a:r>
            <a:r>
              <a:rPr lang="en-GB" dirty="0">
                <a:hlinkClick r:id="rId3"/>
              </a:rPr>
              <a:t>website</a:t>
            </a:r>
            <a:r>
              <a:rPr lang="en-GB" dirty="0"/>
              <a:t> </a:t>
            </a:r>
          </a:p>
        </p:txBody>
      </p:sp>
      <p:pic>
        <p:nvPicPr>
          <p:cNvPr id="5" name="Picture 4"/>
          <p:cNvPicPr>
            <a:picLocks noChangeAspect="1"/>
          </p:cNvPicPr>
          <p:nvPr/>
        </p:nvPicPr>
        <p:blipFill>
          <a:blip r:embed="rId4"/>
          <a:stretch>
            <a:fillRect/>
          </a:stretch>
        </p:blipFill>
        <p:spPr>
          <a:xfrm>
            <a:off x="5074731" y="1037327"/>
            <a:ext cx="2405953" cy="1318113"/>
          </a:xfrm>
          <a:prstGeom prst="rect">
            <a:avLst/>
          </a:prstGeom>
        </p:spPr>
      </p:pic>
      <p:pic>
        <p:nvPicPr>
          <p:cNvPr id="6" name="Picture 5"/>
          <p:cNvPicPr>
            <a:picLocks noChangeAspect="1"/>
          </p:cNvPicPr>
          <p:nvPr/>
        </p:nvPicPr>
        <p:blipFill>
          <a:blip r:embed="rId5"/>
          <a:stretch>
            <a:fillRect/>
          </a:stretch>
        </p:blipFill>
        <p:spPr>
          <a:xfrm>
            <a:off x="172548" y="4397410"/>
            <a:ext cx="2847975" cy="1600200"/>
          </a:xfrm>
          <a:prstGeom prst="rect">
            <a:avLst/>
          </a:prstGeom>
        </p:spPr>
      </p:pic>
      <p:sp>
        <p:nvSpPr>
          <p:cNvPr id="7" name="TextBox 6"/>
          <p:cNvSpPr txBox="1"/>
          <p:nvPr/>
        </p:nvSpPr>
        <p:spPr>
          <a:xfrm>
            <a:off x="7779622" y="2594399"/>
            <a:ext cx="4018084" cy="3139321"/>
          </a:xfrm>
          <a:prstGeom prst="rect">
            <a:avLst/>
          </a:prstGeom>
          <a:noFill/>
          <a:ln>
            <a:solidFill>
              <a:schemeClr val="accent6"/>
            </a:solidFill>
          </a:ln>
        </p:spPr>
        <p:txBody>
          <a:bodyPr wrap="square" rtlCol="0">
            <a:spAutoFit/>
          </a:bodyPr>
          <a:lstStyle/>
          <a:p>
            <a:r>
              <a:rPr lang="en-GB" b="1" dirty="0" smtClean="0"/>
              <a:t>Various funding support available:</a:t>
            </a:r>
          </a:p>
          <a:p>
            <a:endParaRPr lang="en-GB" dirty="0" smtClean="0"/>
          </a:p>
          <a:p>
            <a:r>
              <a:rPr lang="en-GB" dirty="0" smtClean="0">
                <a:hlinkClick r:id="rId6"/>
              </a:rPr>
              <a:t>Erasmus+ Financial Difficulties support</a:t>
            </a:r>
            <a:endParaRPr lang="en-GB" dirty="0" smtClean="0"/>
          </a:p>
          <a:p>
            <a:r>
              <a:rPr lang="en-GB" dirty="0" smtClean="0"/>
              <a:t>Students on placements in Europe can access emergency funds where they encounter financial difficulties.</a:t>
            </a:r>
          </a:p>
          <a:p>
            <a:endParaRPr lang="en-GB" dirty="0" smtClean="0"/>
          </a:p>
          <a:p>
            <a:r>
              <a:rPr lang="en-GB" dirty="0" smtClean="0">
                <a:hlinkClick r:id="rId7"/>
              </a:rPr>
              <a:t>Short Term Mobility Bursary</a:t>
            </a:r>
            <a:endParaRPr lang="en-GB" dirty="0" smtClean="0"/>
          </a:p>
          <a:p>
            <a:r>
              <a:rPr lang="en-GB" dirty="0" smtClean="0"/>
              <a:t>Students can access funding of up to £500 towards undertaking 1-8 week experiences outside of term time.</a:t>
            </a:r>
            <a:endParaRPr lang="en-GB" dirty="0"/>
          </a:p>
        </p:txBody>
      </p:sp>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356376" y="167844"/>
            <a:ext cx="2142392" cy="2142392"/>
          </a:xfrm>
          <a:prstGeom prst="rect">
            <a:avLst/>
          </a:prstGeom>
        </p:spPr>
      </p:pic>
    </p:spTree>
    <p:extLst>
      <p:ext uri="{BB962C8B-B14F-4D97-AF65-F5344CB8AC3E}">
        <p14:creationId xmlns:p14="http://schemas.microsoft.com/office/powerpoint/2010/main" val="1974844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31529" y="931985"/>
            <a:ext cx="5334001" cy="3191607"/>
          </a:xfrm>
        </p:spPr>
        <p:txBody>
          <a:bodyPr>
            <a:normAutofit/>
          </a:bodyPr>
          <a:lstStyle/>
          <a:p>
            <a:pPr marL="0" indent="0">
              <a:buNone/>
            </a:pPr>
            <a:r>
              <a:rPr lang="en-GB" b="1" dirty="0" smtClean="0"/>
              <a:t>Considering whether to apply for Year Abroad</a:t>
            </a:r>
          </a:p>
          <a:p>
            <a:pPr marL="0" indent="0">
              <a:buNone/>
            </a:pPr>
            <a:r>
              <a:rPr lang="en-GB" dirty="0" smtClean="0"/>
              <a:t>If </a:t>
            </a:r>
            <a:r>
              <a:rPr lang="en-GB" dirty="0"/>
              <a:t>you have any concerns, please do arrange to seek out Wellbeing support.</a:t>
            </a:r>
          </a:p>
          <a:p>
            <a:pPr marL="0" indent="0">
              <a:buNone/>
            </a:pPr>
            <a:r>
              <a:rPr lang="en-GB" dirty="0" smtClean="0">
                <a:hlinkClick r:id="rId2"/>
              </a:rPr>
              <a:t>https</a:t>
            </a:r>
            <a:r>
              <a:rPr lang="en-GB" dirty="0">
                <a:hlinkClick r:id="rId2"/>
              </a:rPr>
              <a:t>://warwick.ac.uk/services/wss</a:t>
            </a:r>
            <a:endParaRPr lang="en-GB" dirty="0"/>
          </a:p>
          <a:p>
            <a:endParaRPr lang="en-GB" dirty="0" smtClean="0"/>
          </a:p>
          <a:p>
            <a:pPr marL="0" indent="0">
              <a:buNone/>
            </a:pPr>
            <a:endParaRPr lang="en-GB" b="1" dirty="0" smtClean="0"/>
          </a:p>
        </p:txBody>
      </p:sp>
      <p:sp>
        <p:nvSpPr>
          <p:cNvPr id="4" name="Content Placeholder 3"/>
          <p:cNvSpPr>
            <a:spLocks noGrp="1"/>
          </p:cNvSpPr>
          <p:nvPr>
            <p:ph sz="half" idx="2"/>
          </p:nvPr>
        </p:nvSpPr>
        <p:spPr>
          <a:xfrm>
            <a:off x="6585439" y="931985"/>
            <a:ext cx="5181600" cy="4351338"/>
          </a:xfrm>
        </p:spPr>
        <p:txBody>
          <a:bodyPr>
            <a:normAutofit/>
          </a:bodyPr>
          <a:lstStyle/>
          <a:p>
            <a:pPr marL="0" indent="0">
              <a:buNone/>
            </a:pPr>
            <a:r>
              <a:rPr lang="en-GB" b="1" dirty="0" smtClean="0"/>
              <a:t>Support whilst overseas</a:t>
            </a:r>
          </a:p>
          <a:p>
            <a:r>
              <a:rPr lang="en-GB" dirty="0" smtClean="0"/>
              <a:t>Continue to access </a:t>
            </a:r>
            <a:r>
              <a:rPr lang="en-GB" dirty="0" smtClean="0">
                <a:hlinkClick r:id="rId2"/>
              </a:rPr>
              <a:t>Warwick Wellbeing Support Services</a:t>
            </a:r>
            <a:endParaRPr lang="en-GB" dirty="0" smtClean="0"/>
          </a:p>
          <a:p>
            <a:r>
              <a:rPr lang="en-GB" dirty="0" smtClean="0"/>
              <a:t>If undertaking study placement, you can access support services at your host university</a:t>
            </a:r>
          </a:p>
          <a:p>
            <a:endParaRPr lang="en-GB" dirty="0"/>
          </a:p>
          <a:p>
            <a:pPr marL="0" indent="0">
              <a:buNone/>
            </a:pPr>
            <a:r>
              <a:rPr lang="en-GB" dirty="0" smtClean="0"/>
              <a:t>More information to follow in Spring information sessions</a:t>
            </a:r>
          </a:p>
          <a:p>
            <a:pPr marL="0" indent="0">
              <a:buNone/>
            </a:pPr>
            <a:endParaRPr lang="en-GB" dirty="0"/>
          </a:p>
        </p:txBody>
      </p:sp>
      <p:sp>
        <p:nvSpPr>
          <p:cNvPr id="5" name="Pentagon 4"/>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Health and Wellbeing</a:t>
            </a:r>
            <a:endParaRPr lang="en-GB" sz="3000" b="1" dirty="0">
              <a:solidFill>
                <a:schemeClr val="bg1"/>
              </a:solidFill>
              <a:latin typeface="+mj-lt"/>
            </a:endParaRPr>
          </a:p>
        </p:txBody>
      </p:sp>
      <p:pic>
        <p:nvPicPr>
          <p:cNvPr id="7" name="Picture 6"/>
          <p:cNvPicPr>
            <a:picLocks noChangeAspect="1"/>
          </p:cNvPicPr>
          <p:nvPr/>
        </p:nvPicPr>
        <p:blipFill>
          <a:blip r:embed="rId3"/>
          <a:stretch>
            <a:fillRect/>
          </a:stretch>
        </p:blipFill>
        <p:spPr>
          <a:xfrm>
            <a:off x="7661764" y="4922593"/>
            <a:ext cx="3028950" cy="1514475"/>
          </a:xfrm>
          <a:prstGeom prst="rect">
            <a:avLst/>
          </a:prstGeom>
        </p:spPr>
      </p:pic>
      <p:sp>
        <p:nvSpPr>
          <p:cNvPr id="8" name="Rectangle 7"/>
          <p:cNvSpPr/>
          <p:nvPr/>
        </p:nvSpPr>
        <p:spPr>
          <a:xfrm>
            <a:off x="465990" y="4313827"/>
            <a:ext cx="4865077" cy="1938992"/>
          </a:xfrm>
          <a:prstGeom prst="rect">
            <a:avLst/>
          </a:prstGeom>
          <a:ln>
            <a:solidFill>
              <a:srgbClr val="7030A0"/>
            </a:solidFill>
          </a:ln>
        </p:spPr>
        <p:txBody>
          <a:bodyPr wrap="square">
            <a:spAutoFit/>
          </a:bodyPr>
          <a:lstStyle/>
          <a:p>
            <a:r>
              <a:rPr lang="en-GB" sz="2400" b="1" dirty="0"/>
              <a:t>If Year Abroad is not for me…</a:t>
            </a:r>
          </a:p>
          <a:p>
            <a:r>
              <a:rPr lang="en-GB" sz="2400" dirty="0"/>
              <a:t>If you would like to gain international experience, but Year Abroad is not ideal for you, </a:t>
            </a:r>
            <a:r>
              <a:rPr lang="en-GB" sz="2400" dirty="0">
                <a:hlinkClick r:id="rId4"/>
              </a:rPr>
              <a:t>short term mobility </a:t>
            </a:r>
            <a:r>
              <a:rPr lang="en-GB" sz="2400" dirty="0"/>
              <a:t>might be a great option.</a:t>
            </a:r>
          </a:p>
        </p:txBody>
      </p:sp>
    </p:spTree>
    <p:extLst>
      <p:ext uri="{BB962C8B-B14F-4D97-AF65-F5344CB8AC3E}">
        <p14:creationId xmlns:p14="http://schemas.microsoft.com/office/powerpoint/2010/main" val="21674643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Zak Wagman - ST Student mobility promo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473691" y="2627156"/>
            <a:ext cx="5364454" cy="3017506"/>
          </a:xfrm>
          <a:prstGeom prst="rect">
            <a:avLst/>
          </a:prstGeom>
        </p:spPr>
      </p:pic>
      <p:sp>
        <p:nvSpPr>
          <p:cNvPr id="6" name="Pentagon 5"/>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Short Term Mobility</a:t>
            </a:r>
            <a:endParaRPr lang="en-GB" sz="3000" b="1" dirty="0">
              <a:solidFill>
                <a:schemeClr val="bg1"/>
              </a:solidFill>
              <a:latin typeface="+mj-lt"/>
            </a:endParaRPr>
          </a:p>
        </p:txBody>
      </p:sp>
      <p:sp>
        <p:nvSpPr>
          <p:cNvPr id="7" name="TextBox 6"/>
          <p:cNvSpPr txBox="1"/>
          <p:nvPr/>
        </p:nvSpPr>
        <p:spPr>
          <a:xfrm>
            <a:off x="0" y="790392"/>
            <a:ext cx="5225079" cy="646331"/>
          </a:xfrm>
          <a:prstGeom prst="rect">
            <a:avLst/>
          </a:prstGeom>
          <a:noFill/>
          <a:ln>
            <a:solidFill>
              <a:srgbClr val="7030A0"/>
            </a:solidFill>
          </a:ln>
        </p:spPr>
        <p:txBody>
          <a:bodyPr wrap="square" rtlCol="0">
            <a:spAutoFit/>
          </a:bodyPr>
          <a:lstStyle/>
          <a:p>
            <a:r>
              <a:rPr lang="en-GB" dirty="0"/>
              <a:t>IN-PERSON and VIRTUAL</a:t>
            </a:r>
          </a:p>
          <a:p>
            <a:r>
              <a:rPr lang="en-GB" dirty="0" smtClean="0"/>
              <a:t>Short international experiences outside of term time</a:t>
            </a:r>
            <a:endParaRPr lang="en-GB" dirty="0"/>
          </a:p>
        </p:txBody>
      </p:sp>
      <p:sp>
        <p:nvSpPr>
          <p:cNvPr id="8" name="Rectangle 7"/>
          <p:cNvSpPr/>
          <p:nvPr/>
        </p:nvSpPr>
        <p:spPr>
          <a:xfrm>
            <a:off x="155331" y="1797958"/>
            <a:ext cx="6307015" cy="4801314"/>
          </a:xfrm>
          <a:prstGeom prst="rect">
            <a:avLst/>
          </a:prstGeom>
        </p:spPr>
        <p:txBody>
          <a:bodyPr wrap="square">
            <a:spAutoFit/>
          </a:bodyPr>
          <a:lstStyle/>
          <a:p>
            <a:pPr marL="285750" indent="-285750">
              <a:buFont typeface="Arial" panose="020B0604020202020204" pitchFamily="34" charset="0"/>
              <a:buChar char="•"/>
            </a:pPr>
            <a:r>
              <a:rPr lang="en-GB" dirty="0"/>
              <a:t>Sign up for the Short Term Mobility </a:t>
            </a:r>
            <a:r>
              <a:rPr lang="en-GB" b="1" dirty="0"/>
              <a:t>Mailing List </a:t>
            </a:r>
            <a:r>
              <a:rPr lang="en-GB" dirty="0"/>
              <a:t>to hear about opportunities and funding </a:t>
            </a:r>
            <a:r>
              <a:rPr lang="en-GB" dirty="0">
                <a:hlinkClick r:id="rId6"/>
              </a:rPr>
              <a:t>here</a:t>
            </a:r>
            <a:endParaRPr lang="en-GB" dirty="0"/>
          </a:p>
          <a:p>
            <a:pPr marL="285750" indent="-285750">
              <a:buFont typeface="Arial" panose="020B0604020202020204" pitchFamily="34" charset="0"/>
              <a:buChar char="•"/>
            </a:pPr>
            <a:r>
              <a:rPr lang="en-GB" b="1" dirty="0"/>
              <a:t>Student </a:t>
            </a:r>
            <a:r>
              <a:rPr lang="en-GB" b="1" dirty="0" smtClean="0"/>
              <a:t>stories </a:t>
            </a:r>
            <a:r>
              <a:rPr lang="en-GB" dirty="0" smtClean="0"/>
              <a:t>from students who have undertaken short term mobility experiences </a:t>
            </a:r>
            <a:r>
              <a:rPr lang="en-GB" dirty="0" smtClean="0">
                <a:hlinkClick r:id="rId7"/>
              </a:rPr>
              <a:t>here</a:t>
            </a:r>
            <a:endParaRPr lang="en-GB" dirty="0" smtClean="0"/>
          </a:p>
          <a:p>
            <a:pPr marL="285750" indent="-285750">
              <a:buFont typeface="Arial" panose="020B0604020202020204" pitchFamily="34" charset="0"/>
              <a:buChar char="•"/>
            </a:pPr>
            <a:endParaRPr lang="en-GB" dirty="0"/>
          </a:p>
          <a:p>
            <a:r>
              <a:rPr lang="en-GB" dirty="0" smtClean="0"/>
              <a:t>Feedback from students who have taken part in virtual Global Leadership and Innovation programme with University of California, Berkeley in Summer 2020:</a:t>
            </a:r>
          </a:p>
          <a:p>
            <a:endParaRPr lang="en-GB" dirty="0"/>
          </a:p>
          <a:p>
            <a:r>
              <a:rPr lang="en-GB" dirty="0" smtClean="0"/>
              <a:t>“For </a:t>
            </a:r>
            <a:r>
              <a:rPr lang="en-GB" dirty="0"/>
              <a:t>me this entire experience was amazing, and I am so grateful for the opportunity! I was able to widen my international network and develop long lasting connections with friends and aspiring leaders from across the globe from Chile to Russia to Australia</a:t>
            </a:r>
            <a:r>
              <a:rPr lang="en-GB" dirty="0" smtClean="0"/>
              <a:t>.”</a:t>
            </a:r>
          </a:p>
          <a:p>
            <a:endParaRPr lang="en-GB" dirty="0"/>
          </a:p>
          <a:p>
            <a:r>
              <a:rPr lang="en-GB" dirty="0" smtClean="0"/>
              <a:t>“</a:t>
            </a:r>
            <a:r>
              <a:rPr lang="en-GB" dirty="0"/>
              <a:t>The experience has led me to seek a </a:t>
            </a:r>
            <a:r>
              <a:rPr lang="en-GB" dirty="0" smtClean="0"/>
              <a:t>Year </a:t>
            </a:r>
            <a:r>
              <a:rPr lang="en-GB" dirty="0"/>
              <a:t>Abroad option if possible during my degree</a:t>
            </a:r>
            <a:r>
              <a:rPr lang="en-GB" dirty="0" smtClean="0"/>
              <a:t>.” </a:t>
            </a:r>
            <a:endParaRPr lang="en-GB" dirty="0"/>
          </a:p>
          <a:p>
            <a:endParaRPr lang="en-GB" dirty="0"/>
          </a:p>
        </p:txBody>
      </p:sp>
      <p:sp>
        <p:nvSpPr>
          <p:cNvPr id="9" name="TextBox 8"/>
          <p:cNvSpPr txBox="1"/>
          <p:nvPr/>
        </p:nvSpPr>
        <p:spPr>
          <a:xfrm>
            <a:off x="9209476" y="195892"/>
            <a:ext cx="2680139" cy="830997"/>
          </a:xfrm>
          <a:prstGeom prst="rect">
            <a:avLst/>
          </a:prstGeom>
          <a:noFill/>
          <a:ln>
            <a:solidFill>
              <a:schemeClr val="accent5"/>
            </a:solidFill>
          </a:ln>
        </p:spPr>
        <p:txBody>
          <a:bodyPr wrap="square" rtlCol="0">
            <a:spAutoFit/>
          </a:bodyPr>
          <a:lstStyle/>
          <a:p>
            <a:r>
              <a:rPr lang="en-GB" sz="2400" dirty="0" smtClean="0">
                <a:hlinkClick r:id="rId8"/>
              </a:rPr>
              <a:t>www.warwick.ac.uk/shortmobility</a:t>
            </a:r>
            <a:r>
              <a:rPr lang="en-GB" sz="2400" dirty="0" smtClean="0"/>
              <a:t> </a:t>
            </a:r>
            <a:endParaRPr lang="en-GB" sz="2400" dirty="0"/>
          </a:p>
        </p:txBody>
      </p:sp>
      <p:sp>
        <p:nvSpPr>
          <p:cNvPr id="10" name="TextBox 9"/>
          <p:cNvSpPr txBox="1"/>
          <p:nvPr/>
        </p:nvSpPr>
        <p:spPr>
          <a:xfrm>
            <a:off x="6778864" y="1980825"/>
            <a:ext cx="5059279" cy="646331"/>
          </a:xfrm>
          <a:prstGeom prst="rect">
            <a:avLst/>
          </a:prstGeom>
          <a:noFill/>
        </p:spPr>
        <p:txBody>
          <a:bodyPr wrap="square" rtlCol="0">
            <a:spAutoFit/>
          </a:bodyPr>
          <a:lstStyle/>
          <a:p>
            <a:r>
              <a:rPr lang="en-GB" b="1" dirty="0" smtClean="0"/>
              <a:t>Student video</a:t>
            </a:r>
          </a:p>
          <a:p>
            <a:r>
              <a:rPr lang="en-GB" dirty="0" smtClean="0"/>
              <a:t>Cornell University Summer School (in-person)</a:t>
            </a:r>
            <a:endParaRPr lang="en-GB" dirty="0"/>
          </a:p>
        </p:txBody>
      </p:sp>
      <p:sp>
        <p:nvSpPr>
          <p:cNvPr id="12" name="TextBox 11"/>
          <p:cNvSpPr txBox="1"/>
          <p:nvPr/>
        </p:nvSpPr>
        <p:spPr>
          <a:xfrm>
            <a:off x="5225079" y="1063343"/>
            <a:ext cx="3619983" cy="369332"/>
          </a:xfrm>
          <a:prstGeom prst="rect">
            <a:avLst/>
          </a:prstGeom>
          <a:noFill/>
          <a:ln>
            <a:solidFill>
              <a:srgbClr val="7030A0"/>
            </a:solidFill>
          </a:ln>
        </p:spPr>
        <p:txBody>
          <a:bodyPr wrap="square" rtlCol="0">
            <a:spAutoFit/>
          </a:bodyPr>
          <a:lstStyle/>
          <a:p>
            <a:r>
              <a:rPr lang="en-GB" dirty="0" smtClean="0"/>
              <a:t>Study, Work, Volunteering, Research</a:t>
            </a:r>
            <a:endParaRPr lang="en-GB" dirty="0"/>
          </a:p>
        </p:txBody>
      </p:sp>
    </p:spTree>
    <p:extLst>
      <p:ext uri="{BB962C8B-B14F-4D97-AF65-F5344CB8AC3E}">
        <p14:creationId xmlns:p14="http://schemas.microsoft.com/office/powerpoint/2010/main" val="898994585"/>
      </p:ext>
    </p:extLst>
  </p:cSld>
  <p:clrMapOvr>
    <a:masterClrMapping/>
  </p:clrMapOvr>
  <mc:AlternateContent xmlns:mc="http://schemas.openxmlformats.org/markup-compatibility/2006" xmlns:p14="http://schemas.microsoft.com/office/powerpoint/2010/main">
    <mc:Choice Requires="p14">
      <p:transition spd="med" p14:dur="700" advClick="0" advTm="82547">
        <p:fade/>
      </p:transition>
    </mc:Choice>
    <mc:Fallback xmlns="">
      <p:transition spd="med" advClick="0" advTm="825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10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2"/>
                </p:tgtEl>
              </p:cMediaNode>
            </p:video>
          </p:childTnLst>
        </p:cTn>
      </p:par>
    </p:tnLst>
  </p:timing>
  <p:extLst mod="1">
    <p:ext uri="{E180D4A7-C9FB-4DFB-919C-405C955672EB}">
      <p14:showEvtLst xmlns:p14="http://schemas.microsoft.com/office/powerpoint/2010/main">
        <p14:playEvt time="14127" objId="2"/>
        <p14:triggerEvt type="onClick" time="14127" objId="2"/>
        <p14:stopEvt time="82547" objId="2"/>
      </p14:showEvtLst>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528</TotalTime>
  <Words>1880</Words>
  <Application>Microsoft Office PowerPoint</Application>
  <PresentationFormat>Widescreen</PresentationFormat>
  <Paragraphs>194</Paragraphs>
  <Slides>10</Slides>
  <Notes>5</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Osborne, Amanda</dc:creator>
  <cp:lastModifiedBy>Fox, Maria</cp:lastModifiedBy>
  <cp:revision>52</cp:revision>
  <dcterms:created xsi:type="dcterms:W3CDTF">2020-10-07T11:55:16Z</dcterms:created>
  <dcterms:modified xsi:type="dcterms:W3CDTF">2020-10-29T13:14:19Z</dcterms:modified>
</cp:coreProperties>
</file>