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2.xml" ContentType="application/vnd.openxmlformats-officedocument.theme+xml"/>
  <Override PartName="/ppt/webextensions/webextension1.xml" ContentType="application/vnd.ms-office.webextension+xml"/>
  <Override PartName="/ppt/notesSlides/notesSlide1.xml" ContentType="application/vnd.openxmlformats-officedocument.presentationml.notesSlide+xml"/>
  <Override PartName="/ppt/webextensions/webextension2.xml" ContentType="application/vnd.ms-office.webextension+xml"/>
  <Override PartName="/ppt/notesSlides/notesSlide2.xml" ContentType="application/vnd.openxmlformats-officedocument.presentationml.notesSlide+xml"/>
  <Override PartName="/ppt/webextensions/webextension3.xml" ContentType="application/vnd.ms-office.webextension+xml"/>
  <Override PartName="/ppt/webextensions/webextension4.xml" ContentType="application/vnd.ms-office.webextension+xml"/>
  <Override PartName="/ppt/webextensions/webextension5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550" r:id="rId2"/>
    <p:sldId id="675" r:id="rId3"/>
    <p:sldId id="631" r:id="rId4"/>
    <p:sldId id="725" r:id="rId5"/>
    <p:sldId id="726" r:id="rId6"/>
    <p:sldId id="727" r:id="rId7"/>
    <p:sldId id="703" r:id="rId8"/>
    <p:sldId id="743" r:id="rId9"/>
    <p:sldId id="756" r:id="rId10"/>
    <p:sldId id="583" r:id="rId11"/>
    <p:sldId id="752" r:id="rId12"/>
    <p:sldId id="745" r:id="rId13"/>
    <p:sldId id="746" r:id="rId14"/>
    <p:sldId id="723" r:id="rId15"/>
    <p:sldId id="721" r:id="rId16"/>
    <p:sldId id="722" r:id="rId17"/>
    <p:sldId id="724" r:id="rId18"/>
    <p:sldId id="601" r:id="rId19"/>
    <p:sldId id="710" r:id="rId20"/>
    <p:sldId id="748" r:id="rId21"/>
    <p:sldId id="747" r:id="rId22"/>
    <p:sldId id="711" r:id="rId23"/>
    <p:sldId id="749" r:id="rId24"/>
    <p:sldId id="728" r:id="rId25"/>
    <p:sldId id="759" r:id="rId26"/>
    <p:sldId id="729" r:id="rId27"/>
    <p:sldId id="740" r:id="rId28"/>
    <p:sldId id="730" r:id="rId29"/>
    <p:sldId id="591" r:id="rId30"/>
    <p:sldId id="739" r:id="rId31"/>
    <p:sldId id="733" r:id="rId32"/>
    <p:sldId id="754" r:id="rId33"/>
    <p:sldId id="753" r:id="rId34"/>
    <p:sldId id="737" r:id="rId35"/>
    <p:sldId id="741" r:id="rId36"/>
    <p:sldId id="760" r:id="rId37"/>
    <p:sldId id="638" r:id="rId38"/>
    <p:sldId id="744" r:id="rId39"/>
    <p:sldId id="714" r:id="rId40"/>
    <p:sldId id="715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CAC9E"/>
    <a:srgbClr val="FA593C"/>
    <a:srgbClr val="C10046"/>
    <a:srgbClr val="50A55F"/>
    <a:srgbClr val="FD8C31"/>
    <a:srgbClr val="7E0F83"/>
    <a:srgbClr val="0084DB"/>
    <a:srgbClr val="54225C"/>
    <a:srgbClr val="89C3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22" autoAdjust="0"/>
    <p:restoredTop sz="94674"/>
  </p:normalViewPr>
  <p:slideViewPr>
    <p:cSldViewPr snapToGrid="0">
      <p:cViewPr varScale="1">
        <p:scale>
          <a:sx n="67" d="100"/>
          <a:sy n="67" d="100"/>
        </p:scale>
        <p:origin x="13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491F3-E5D8-4139-91D4-4A52FD86B4A0}" type="datetimeFigureOut">
              <a:rPr lang="fr-FR" smtClean="0"/>
              <a:t>04/05/2023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6A690-2800-4F09-A74B-91BD7652F14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730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 have an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address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 and a proof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enrollment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NOT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acceptance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then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receive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social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security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number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that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allow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ask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social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security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get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refunded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up to 70%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76A690-2800-4F09-A74B-91BD7652F14E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113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Since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2019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welcome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desks have been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created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every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city in France and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most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76A690-2800-4F09-A74B-91BD7652F14E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327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png"/><Relationship Id="rId112" Type="http://schemas.openxmlformats.org/officeDocument/2006/relationships/image" Target="../media/image112.png"/><Relationship Id="rId16" Type="http://schemas.openxmlformats.org/officeDocument/2006/relationships/image" Target="../media/image16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3" Type="http://schemas.openxmlformats.org/officeDocument/2006/relationships/image" Target="../media/image53.pn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113" Type="http://schemas.openxmlformats.org/officeDocument/2006/relationships/image" Target="../media/image113.png"/><Relationship Id="rId118" Type="http://schemas.openxmlformats.org/officeDocument/2006/relationships/image" Target="../media/image118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59" Type="http://schemas.openxmlformats.org/officeDocument/2006/relationships/image" Target="../media/image59.png"/><Relationship Id="rId103" Type="http://schemas.openxmlformats.org/officeDocument/2006/relationships/image" Target="../media/image103.png"/><Relationship Id="rId108" Type="http://schemas.openxmlformats.org/officeDocument/2006/relationships/image" Target="../media/image108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49" Type="http://schemas.openxmlformats.org/officeDocument/2006/relationships/image" Target="../media/image49.png"/><Relationship Id="rId114" Type="http://schemas.openxmlformats.org/officeDocument/2006/relationships/image" Target="../media/image114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109" Type="http://schemas.openxmlformats.org/officeDocument/2006/relationships/image" Target="../media/image10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110" Type="http://schemas.openxmlformats.org/officeDocument/2006/relationships/image" Target="../media/image110.png"/><Relationship Id="rId115" Type="http://schemas.openxmlformats.org/officeDocument/2006/relationships/image" Target="../media/image115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56" Type="http://schemas.openxmlformats.org/officeDocument/2006/relationships/image" Target="../media/image56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3" Type="http://schemas.openxmlformats.org/officeDocument/2006/relationships/image" Target="../media/image3.png"/><Relationship Id="rId25" Type="http://schemas.openxmlformats.org/officeDocument/2006/relationships/image" Target="../media/image25.png"/><Relationship Id="rId46" Type="http://schemas.openxmlformats.org/officeDocument/2006/relationships/image" Target="../media/image46.png"/><Relationship Id="rId67" Type="http://schemas.openxmlformats.org/officeDocument/2006/relationships/image" Target="../media/image67.png"/><Relationship Id="rId116" Type="http://schemas.openxmlformats.org/officeDocument/2006/relationships/image" Target="../media/image116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62" Type="http://schemas.openxmlformats.org/officeDocument/2006/relationships/image" Target="../media/image62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111" Type="http://schemas.openxmlformats.org/officeDocument/2006/relationships/image" Target="../media/image111.png"/><Relationship Id="rId15" Type="http://schemas.openxmlformats.org/officeDocument/2006/relationships/image" Target="../media/image15.png"/><Relationship Id="rId36" Type="http://schemas.openxmlformats.org/officeDocument/2006/relationships/image" Target="../media/image36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png"/><Relationship Id="rId112" Type="http://schemas.openxmlformats.org/officeDocument/2006/relationships/image" Target="../media/image112.png"/><Relationship Id="rId16" Type="http://schemas.openxmlformats.org/officeDocument/2006/relationships/image" Target="../media/image16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3" Type="http://schemas.openxmlformats.org/officeDocument/2006/relationships/image" Target="../media/image53.pn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113" Type="http://schemas.openxmlformats.org/officeDocument/2006/relationships/image" Target="../media/image113.png"/><Relationship Id="rId118" Type="http://schemas.openxmlformats.org/officeDocument/2006/relationships/image" Target="../media/image118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59" Type="http://schemas.openxmlformats.org/officeDocument/2006/relationships/image" Target="../media/image59.png"/><Relationship Id="rId103" Type="http://schemas.openxmlformats.org/officeDocument/2006/relationships/image" Target="../media/image103.png"/><Relationship Id="rId108" Type="http://schemas.openxmlformats.org/officeDocument/2006/relationships/image" Target="../media/image108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49" Type="http://schemas.openxmlformats.org/officeDocument/2006/relationships/image" Target="../media/image49.png"/><Relationship Id="rId114" Type="http://schemas.openxmlformats.org/officeDocument/2006/relationships/image" Target="../media/image114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109" Type="http://schemas.openxmlformats.org/officeDocument/2006/relationships/image" Target="../media/image10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110" Type="http://schemas.openxmlformats.org/officeDocument/2006/relationships/image" Target="../media/image110.png"/><Relationship Id="rId115" Type="http://schemas.openxmlformats.org/officeDocument/2006/relationships/image" Target="../media/image115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56" Type="http://schemas.openxmlformats.org/officeDocument/2006/relationships/image" Target="../media/image56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3" Type="http://schemas.openxmlformats.org/officeDocument/2006/relationships/image" Target="../media/image3.png"/><Relationship Id="rId25" Type="http://schemas.openxmlformats.org/officeDocument/2006/relationships/image" Target="../media/image25.png"/><Relationship Id="rId46" Type="http://schemas.openxmlformats.org/officeDocument/2006/relationships/image" Target="../media/image46.png"/><Relationship Id="rId67" Type="http://schemas.openxmlformats.org/officeDocument/2006/relationships/image" Target="../media/image67.png"/><Relationship Id="rId116" Type="http://schemas.openxmlformats.org/officeDocument/2006/relationships/image" Target="../media/image116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62" Type="http://schemas.openxmlformats.org/officeDocument/2006/relationships/image" Target="../media/image62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111" Type="http://schemas.openxmlformats.org/officeDocument/2006/relationships/image" Target="../media/image111.png"/><Relationship Id="rId15" Type="http://schemas.openxmlformats.org/officeDocument/2006/relationships/image" Target="../media/image15.png"/><Relationship Id="rId36" Type="http://schemas.openxmlformats.org/officeDocument/2006/relationships/image" Target="../media/image36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png"/><Relationship Id="rId112" Type="http://schemas.openxmlformats.org/officeDocument/2006/relationships/image" Target="../media/image112.png"/><Relationship Id="rId16" Type="http://schemas.openxmlformats.org/officeDocument/2006/relationships/image" Target="../media/image16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3" Type="http://schemas.openxmlformats.org/officeDocument/2006/relationships/image" Target="../media/image53.pn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113" Type="http://schemas.openxmlformats.org/officeDocument/2006/relationships/image" Target="../media/image113.png"/><Relationship Id="rId118" Type="http://schemas.openxmlformats.org/officeDocument/2006/relationships/image" Target="../media/image118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59" Type="http://schemas.openxmlformats.org/officeDocument/2006/relationships/image" Target="../media/image59.png"/><Relationship Id="rId103" Type="http://schemas.openxmlformats.org/officeDocument/2006/relationships/image" Target="../media/image103.png"/><Relationship Id="rId108" Type="http://schemas.openxmlformats.org/officeDocument/2006/relationships/image" Target="../media/image108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49" Type="http://schemas.openxmlformats.org/officeDocument/2006/relationships/image" Target="../media/image49.png"/><Relationship Id="rId114" Type="http://schemas.openxmlformats.org/officeDocument/2006/relationships/image" Target="../media/image114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109" Type="http://schemas.openxmlformats.org/officeDocument/2006/relationships/image" Target="../media/image10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110" Type="http://schemas.openxmlformats.org/officeDocument/2006/relationships/image" Target="../media/image110.png"/><Relationship Id="rId115" Type="http://schemas.openxmlformats.org/officeDocument/2006/relationships/image" Target="../media/image115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56" Type="http://schemas.openxmlformats.org/officeDocument/2006/relationships/image" Target="../media/image56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3" Type="http://schemas.openxmlformats.org/officeDocument/2006/relationships/image" Target="../media/image3.png"/><Relationship Id="rId25" Type="http://schemas.openxmlformats.org/officeDocument/2006/relationships/image" Target="../media/image25.png"/><Relationship Id="rId46" Type="http://schemas.openxmlformats.org/officeDocument/2006/relationships/image" Target="../media/image46.png"/><Relationship Id="rId67" Type="http://schemas.openxmlformats.org/officeDocument/2006/relationships/image" Target="../media/image67.png"/><Relationship Id="rId116" Type="http://schemas.openxmlformats.org/officeDocument/2006/relationships/image" Target="../media/image116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62" Type="http://schemas.openxmlformats.org/officeDocument/2006/relationships/image" Target="../media/image62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111" Type="http://schemas.openxmlformats.org/officeDocument/2006/relationships/image" Target="../media/image111.png"/><Relationship Id="rId15" Type="http://schemas.openxmlformats.org/officeDocument/2006/relationships/image" Target="../media/image15.png"/><Relationship Id="rId36" Type="http://schemas.openxmlformats.org/officeDocument/2006/relationships/image" Target="../media/image36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 pictos_Bleu az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472" y="260407"/>
            <a:ext cx="900686" cy="9016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06" y="600630"/>
            <a:ext cx="2147881" cy="215006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757" y="2342452"/>
            <a:ext cx="4138967" cy="41431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749" y="352021"/>
            <a:ext cx="900686" cy="901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478" y="1316312"/>
            <a:ext cx="710958" cy="71167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863" y="355048"/>
            <a:ext cx="742933" cy="74368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129" y="319872"/>
            <a:ext cx="675397" cy="67608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075" y="296932"/>
            <a:ext cx="1106667" cy="110779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369" y="292293"/>
            <a:ext cx="900686" cy="9016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60501">
            <a:off x="2385421" y="695263"/>
            <a:ext cx="900686" cy="90068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567" y="1351011"/>
            <a:ext cx="1988878" cy="199089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049" y="352021"/>
            <a:ext cx="900686" cy="9016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293056"/>
            <a:ext cx="900686" cy="9016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07" y="921074"/>
            <a:ext cx="900686" cy="90068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66" y="1273821"/>
            <a:ext cx="900686" cy="90068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156" y="380143"/>
            <a:ext cx="900686" cy="90068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592" y="399856"/>
            <a:ext cx="900686" cy="90068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649" y="1645876"/>
            <a:ext cx="900686" cy="90068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581" y="1417550"/>
            <a:ext cx="900686" cy="90068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309" y="2129046"/>
            <a:ext cx="900686" cy="90068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744" y="3178733"/>
            <a:ext cx="900686" cy="900686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386" y="3214332"/>
            <a:ext cx="900686" cy="900686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68" y="3879380"/>
            <a:ext cx="900686" cy="90068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946" y="1782845"/>
            <a:ext cx="900686" cy="900686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318" y="1845942"/>
            <a:ext cx="900686" cy="900686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56" y="1851889"/>
            <a:ext cx="900686" cy="90068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6" y="2095587"/>
            <a:ext cx="900686" cy="900686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614" y="1069048"/>
            <a:ext cx="900686" cy="90068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207" y="941662"/>
            <a:ext cx="900686" cy="900686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442" y="1027835"/>
            <a:ext cx="900686" cy="900686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792" y="1035557"/>
            <a:ext cx="900686" cy="900686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451" y="737486"/>
            <a:ext cx="900686" cy="900686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33" y="1068660"/>
            <a:ext cx="900686" cy="900686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231" y="1076827"/>
            <a:ext cx="900686" cy="900686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 userDrawn="1"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879" y="1208883"/>
            <a:ext cx="900686" cy="900686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849" y="1035557"/>
            <a:ext cx="900686" cy="900686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52" y="3182356"/>
            <a:ext cx="900686" cy="900686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65" y="3214332"/>
            <a:ext cx="900686" cy="90160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950" y="2335054"/>
            <a:ext cx="900686" cy="900686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102" y="1991121"/>
            <a:ext cx="2335414" cy="2337784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970" y="2651601"/>
            <a:ext cx="900686" cy="900686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 userDrawn="1"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477" y="3232197"/>
            <a:ext cx="900686" cy="90160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313" y="3296586"/>
            <a:ext cx="900686" cy="900686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731" y="1630215"/>
            <a:ext cx="900686" cy="900686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893" y="2543078"/>
            <a:ext cx="900686" cy="900686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660" y="2568238"/>
            <a:ext cx="900686" cy="90068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91" y="2813991"/>
            <a:ext cx="747595" cy="747595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60" y="2560483"/>
            <a:ext cx="900686" cy="900686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612" y="1667552"/>
            <a:ext cx="900686" cy="900686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566" y="1765169"/>
            <a:ext cx="900686" cy="900686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851" y="5268182"/>
            <a:ext cx="900686" cy="900686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478" y="2362029"/>
            <a:ext cx="900686" cy="900686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258" y="3980718"/>
            <a:ext cx="791669" cy="792472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993" y="3890718"/>
            <a:ext cx="900686" cy="900686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01" y="3646021"/>
            <a:ext cx="900686" cy="90160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005" y="3727040"/>
            <a:ext cx="900686" cy="900686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 userDrawn="1"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351" y="4499019"/>
            <a:ext cx="900686" cy="900686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 userDrawn="1"/>
        </p:nvPicPr>
        <p:blipFill>
          <a:blip r:embed="rId5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134" y="3691495"/>
            <a:ext cx="900686" cy="900686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62" y="4085995"/>
            <a:ext cx="900686" cy="901600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 userDrawn="1"/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96" y="3684244"/>
            <a:ext cx="782051" cy="782051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30" y="2556225"/>
            <a:ext cx="747316" cy="748074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4988">
            <a:off x="3959605" y="3884547"/>
            <a:ext cx="900686" cy="900686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6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719" y="4167477"/>
            <a:ext cx="900686" cy="900686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6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300" y="3119489"/>
            <a:ext cx="900686" cy="900686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6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41" y="379243"/>
            <a:ext cx="900686" cy="900686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 userDrawn="1"/>
        </p:nvPicPr>
        <p:blipFill>
          <a:blip r:embed="rId6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55" y="322806"/>
            <a:ext cx="900686" cy="900686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 userDrawn="1"/>
        </p:nvPicPr>
        <p:blipFill>
          <a:blip r:embed="rId6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330" y="2636232"/>
            <a:ext cx="900686" cy="900686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8202">
            <a:off x="3844670" y="3309003"/>
            <a:ext cx="900686" cy="900686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106" y="4197272"/>
            <a:ext cx="900686" cy="900686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 userDrawn="1"/>
        </p:nvPicPr>
        <p:blipFill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356" y="3270709"/>
            <a:ext cx="900686" cy="90160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 userDrawn="1"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661" y="5161135"/>
            <a:ext cx="900686" cy="900686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7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792" y="4463092"/>
            <a:ext cx="900686" cy="90160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7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705" y="4844150"/>
            <a:ext cx="900686" cy="900686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7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204" y="4190846"/>
            <a:ext cx="805495" cy="805495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7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66" y="5112949"/>
            <a:ext cx="900686" cy="900686"/>
          </a:xfrm>
          <a:prstGeom prst="rect">
            <a:avLst/>
          </a:prstGeom>
        </p:spPr>
      </p:pic>
      <p:pic>
        <p:nvPicPr>
          <p:cNvPr id="82" name="Image 81"/>
          <p:cNvPicPr>
            <a:picLocks noChangeAspect="1"/>
          </p:cNvPicPr>
          <p:nvPr userDrawn="1"/>
        </p:nvPicPr>
        <p:blipFill>
          <a:blip r:embed="rId7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9" y="4352797"/>
            <a:ext cx="900686" cy="900686"/>
          </a:xfrm>
          <a:prstGeom prst="rect">
            <a:avLst/>
          </a:prstGeom>
        </p:spPr>
      </p:pic>
      <p:pic>
        <p:nvPicPr>
          <p:cNvPr id="83" name="Image 82"/>
          <p:cNvPicPr>
            <a:picLocks noChangeAspect="1"/>
          </p:cNvPicPr>
          <p:nvPr userDrawn="1"/>
        </p:nvPicPr>
        <p:blipFill>
          <a:blip r:embed="rId7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81" y="3788684"/>
            <a:ext cx="900686" cy="900686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7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669" y="3949617"/>
            <a:ext cx="900686" cy="900686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8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169" y="890730"/>
            <a:ext cx="900686" cy="900686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8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429" y="2761004"/>
            <a:ext cx="900686" cy="900686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8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8975" y="815821"/>
            <a:ext cx="900686" cy="900686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 userDrawn="1"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651" y="288435"/>
            <a:ext cx="900686" cy="900686"/>
          </a:xfrm>
          <a:prstGeom prst="rect">
            <a:avLst/>
          </a:prstGeom>
        </p:spPr>
      </p:pic>
      <p:pic>
        <p:nvPicPr>
          <p:cNvPr id="89" name="Image 88"/>
          <p:cNvPicPr>
            <a:picLocks noChangeAspect="1"/>
          </p:cNvPicPr>
          <p:nvPr userDrawn="1"/>
        </p:nvPicPr>
        <p:blipFill>
          <a:blip r:embed="rId8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0618">
            <a:off x="7485881" y="2256071"/>
            <a:ext cx="788669" cy="788669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 userDrawn="1"/>
        </p:nvPicPr>
        <p:blipFill>
          <a:blip r:embed="rId8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075" y="1464451"/>
            <a:ext cx="900686" cy="900686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 userDrawn="1"/>
        </p:nvPicPr>
        <p:blipFill>
          <a:blip r:embed="rId8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580" y="1606360"/>
            <a:ext cx="900686" cy="90160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 userDrawn="1"/>
        </p:nvPicPr>
        <p:blipFill>
          <a:blip r:embed="rId8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866" y="3143505"/>
            <a:ext cx="900686" cy="900686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 userDrawn="1"/>
        </p:nvPicPr>
        <p:blipFill>
          <a:blip r:embed="rId8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357" y="4680755"/>
            <a:ext cx="900686" cy="900686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 userDrawn="1"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562" y="4278585"/>
            <a:ext cx="1354121" cy="1354121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 userDrawn="1"/>
        </p:nvPicPr>
        <p:blipFill>
          <a:blip r:embed="rId9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202" y="2244735"/>
            <a:ext cx="645194" cy="645194"/>
          </a:xfrm>
          <a:prstGeom prst="rect">
            <a:avLst/>
          </a:prstGeom>
        </p:spPr>
      </p:pic>
      <p:pic>
        <p:nvPicPr>
          <p:cNvPr id="96" name="Image 95"/>
          <p:cNvPicPr>
            <a:picLocks noChangeAspect="1"/>
          </p:cNvPicPr>
          <p:nvPr userDrawn="1"/>
        </p:nvPicPr>
        <p:blipFill>
          <a:blip r:embed="rId9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444" y="3765693"/>
            <a:ext cx="900686" cy="900686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9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039" y="4349783"/>
            <a:ext cx="900686" cy="900686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9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539" y="4088832"/>
            <a:ext cx="642394" cy="642394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 userDrawn="1"/>
        </p:nvPicPr>
        <p:blipFill>
          <a:blip r:embed="rId9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5112949"/>
            <a:ext cx="900686" cy="900686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9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641" y="2068101"/>
            <a:ext cx="436464" cy="436464"/>
          </a:xfrm>
          <a:prstGeom prst="rect">
            <a:avLst/>
          </a:prstGeom>
        </p:spPr>
      </p:pic>
      <p:pic>
        <p:nvPicPr>
          <p:cNvPr id="101" name="Image 100"/>
          <p:cNvPicPr>
            <a:picLocks noChangeAspect="1"/>
          </p:cNvPicPr>
          <p:nvPr userDrawn="1"/>
        </p:nvPicPr>
        <p:blipFill>
          <a:blip r:embed="rId9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682" y="1476386"/>
            <a:ext cx="900686" cy="900686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9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365" y="4906655"/>
            <a:ext cx="900686" cy="900686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 userDrawn="1"/>
        </p:nvPicPr>
        <p:blipFill>
          <a:blip r:embed="rId9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220" y="2242772"/>
            <a:ext cx="900686" cy="900686"/>
          </a:xfrm>
          <a:prstGeom prst="rect">
            <a:avLst/>
          </a:prstGeom>
        </p:spPr>
      </p:pic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9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4578363"/>
            <a:ext cx="900686" cy="901600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10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664" y="4719208"/>
            <a:ext cx="900686" cy="90160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10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434" y="4413604"/>
            <a:ext cx="900686" cy="900686"/>
          </a:xfrm>
          <a:prstGeom prst="rect">
            <a:avLst/>
          </a:prstGeom>
        </p:spPr>
      </p:pic>
      <p:pic>
        <p:nvPicPr>
          <p:cNvPr id="107" name="Image 106"/>
          <p:cNvPicPr>
            <a:picLocks noChangeAspect="1"/>
          </p:cNvPicPr>
          <p:nvPr userDrawn="1"/>
        </p:nvPicPr>
        <p:blipFill>
          <a:blip r:embed="rId10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87" y="5191702"/>
            <a:ext cx="900686" cy="901600"/>
          </a:xfrm>
          <a:prstGeom prst="rect">
            <a:avLst/>
          </a:prstGeom>
        </p:spPr>
      </p:pic>
      <p:pic>
        <p:nvPicPr>
          <p:cNvPr id="108" name="Image 107"/>
          <p:cNvPicPr>
            <a:picLocks noChangeAspect="1"/>
          </p:cNvPicPr>
          <p:nvPr userDrawn="1"/>
        </p:nvPicPr>
        <p:blipFill>
          <a:blip r:embed="rId10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48" y="3676646"/>
            <a:ext cx="901600" cy="901600"/>
          </a:xfrm>
          <a:prstGeom prst="rect">
            <a:avLst/>
          </a:prstGeom>
        </p:spPr>
      </p:pic>
      <p:pic>
        <p:nvPicPr>
          <p:cNvPr id="109" name="Image 108"/>
          <p:cNvPicPr>
            <a:picLocks noChangeAspect="1"/>
          </p:cNvPicPr>
          <p:nvPr userDrawn="1"/>
        </p:nvPicPr>
        <p:blipFill>
          <a:blip r:embed="rId10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147" y="4808649"/>
            <a:ext cx="697155" cy="696448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 userDrawn="1"/>
        </p:nvPicPr>
        <p:blipFill>
          <a:blip r:embed="rId10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087" y="3003600"/>
            <a:ext cx="901600" cy="901600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 userDrawn="1"/>
        </p:nvPicPr>
        <p:blipFill>
          <a:blip r:embed="rId10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020" y="4463092"/>
            <a:ext cx="900686" cy="901600"/>
          </a:xfrm>
          <a:prstGeom prst="rect">
            <a:avLst/>
          </a:prstGeom>
        </p:spPr>
      </p:pic>
      <p:pic>
        <p:nvPicPr>
          <p:cNvPr id="112" name="Image 111"/>
          <p:cNvPicPr>
            <a:picLocks noChangeAspect="1"/>
          </p:cNvPicPr>
          <p:nvPr userDrawn="1"/>
        </p:nvPicPr>
        <p:blipFill>
          <a:blip r:embed="rId10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393" y="5163199"/>
            <a:ext cx="901600" cy="900686"/>
          </a:xfrm>
          <a:prstGeom prst="rect">
            <a:avLst/>
          </a:prstGeom>
        </p:spPr>
      </p:pic>
      <p:pic>
        <p:nvPicPr>
          <p:cNvPr id="113" name="Image 112"/>
          <p:cNvPicPr>
            <a:picLocks noChangeAspect="1"/>
          </p:cNvPicPr>
          <p:nvPr userDrawn="1"/>
        </p:nvPicPr>
        <p:blipFill>
          <a:blip r:embed="rId10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751" y="5201001"/>
            <a:ext cx="901600" cy="900686"/>
          </a:xfrm>
          <a:prstGeom prst="rect">
            <a:avLst/>
          </a:prstGeom>
        </p:spPr>
      </p:pic>
      <p:pic>
        <p:nvPicPr>
          <p:cNvPr id="114" name="Image 113"/>
          <p:cNvPicPr>
            <a:picLocks noChangeAspect="1"/>
          </p:cNvPicPr>
          <p:nvPr userDrawn="1"/>
        </p:nvPicPr>
        <p:blipFill>
          <a:blip r:embed="rId10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205" y="4706249"/>
            <a:ext cx="900686" cy="901600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 userDrawn="1"/>
        </p:nvPicPr>
        <p:blipFill>
          <a:blip r:embed="rId1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407">
            <a:off x="6381634" y="2292267"/>
            <a:ext cx="901600" cy="901600"/>
          </a:xfrm>
          <a:prstGeom prst="rect">
            <a:avLst/>
          </a:prstGeom>
        </p:spPr>
      </p:pic>
      <p:pic>
        <p:nvPicPr>
          <p:cNvPr id="116" name="Image 115"/>
          <p:cNvPicPr>
            <a:picLocks noChangeAspect="1"/>
          </p:cNvPicPr>
          <p:nvPr userDrawn="1"/>
        </p:nvPicPr>
        <p:blipFill>
          <a:blip r:embed="rId1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5201001"/>
            <a:ext cx="900686" cy="900686"/>
          </a:xfrm>
          <a:prstGeom prst="rect">
            <a:avLst/>
          </a:prstGeom>
        </p:spPr>
      </p:pic>
      <p:pic>
        <p:nvPicPr>
          <p:cNvPr id="117" name="Image 116"/>
          <p:cNvPicPr>
            <a:picLocks noChangeAspect="1"/>
          </p:cNvPicPr>
          <p:nvPr userDrawn="1"/>
        </p:nvPicPr>
        <p:blipFill>
          <a:blip r:embed="rId1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662" y="3540768"/>
            <a:ext cx="900686" cy="900686"/>
          </a:xfrm>
          <a:prstGeom prst="rect">
            <a:avLst/>
          </a:prstGeom>
        </p:spPr>
      </p:pic>
      <p:pic>
        <p:nvPicPr>
          <p:cNvPr id="118" name="Image 117"/>
          <p:cNvPicPr>
            <a:picLocks noChangeAspect="1"/>
          </p:cNvPicPr>
          <p:nvPr userDrawn="1"/>
        </p:nvPicPr>
        <p:blipFill>
          <a:blip r:embed="rId1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60" y="146280"/>
            <a:ext cx="900686" cy="901600"/>
          </a:xfrm>
          <a:prstGeom prst="rect">
            <a:avLst/>
          </a:prstGeom>
        </p:spPr>
      </p:pic>
      <p:pic>
        <p:nvPicPr>
          <p:cNvPr id="119" name="Image 118"/>
          <p:cNvPicPr>
            <a:picLocks noChangeAspect="1"/>
          </p:cNvPicPr>
          <p:nvPr userDrawn="1"/>
        </p:nvPicPr>
        <p:blipFill>
          <a:blip r:embed="rId1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582" y="3828532"/>
            <a:ext cx="900686" cy="900686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 userDrawn="1"/>
        </p:nvPicPr>
        <p:blipFill>
          <a:blip r:embed="rId1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0965" y="828347"/>
            <a:ext cx="900686" cy="901600"/>
          </a:xfrm>
          <a:prstGeom prst="rect">
            <a:avLst/>
          </a:prstGeom>
        </p:spPr>
      </p:pic>
      <p:pic>
        <p:nvPicPr>
          <p:cNvPr id="121" name="Image 120"/>
          <p:cNvPicPr>
            <a:picLocks noChangeAspect="1"/>
          </p:cNvPicPr>
          <p:nvPr userDrawn="1"/>
        </p:nvPicPr>
        <p:blipFill>
          <a:blip r:embed="rId1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564" y="628860"/>
            <a:ext cx="901600" cy="900686"/>
          </a:xfrm>
          <a:prstGeom prst="rect">
            <a:avLst/>
          </a:prstGeom>
        </p:spPr>
      </p:pic>
      <p:pic>
        <p:nvPicPr>
          <p:cNvPr id="122" name="Image 121"/>
          <p:cNvPicPr>
            <a:picLocks noChangeAspect="1"/>
          </p:cNvPicPr>
          <p:nvPr userDrawn="1"/>
        </p:nvPicPr>
        <p:blipFill>
          <a:blip r:embed="rId1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53" y="5295755"/>
            <a:ext cx="819162" cy="819162"/>
          </a:xfrm>
          <a:prstGeom prst="rect">
            <a:avLst/>
          </a:prstGeom>
        </p:spPr>
      </p:pic>
      <p:pic>
        <p:nvPicPr>
          <p:cNvPr id="123" name="Image 122"/>
          <p:cNvPicPr>
            <a:picLocks noChangeAspect="1"/>
          </p:cNvPicPr>
          <p:nvPr userDrawn="1"/>
        </p:nvPicPr>
        <p:blipFill>
          <a:blip r:embed="rId1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329" y="910176"/>
            <a:ext cx="900686" cy="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3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148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1110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1487D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351203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1487D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1487D8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1487D8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1487D8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1487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573024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6C1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8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43274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6C167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8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585298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6C167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6C167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6C167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6C167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8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6C167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104901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C10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01311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C1004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096653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C1004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C10046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C10046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C10046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C10046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808299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0129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148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472" y="260407"/>
            <a:ext cx="900686" cy="9016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06" y="600630"/>
            <a:ext cx="2147881" cy="215006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757" y="2342452"/>
            <a:ext cx="4138967" cy="41431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749" y="352021"/>
            <a:ext cx="900686" cy="901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478" y="1316312"/>
            <a:ext cx="710958" cy="71167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863" y="355048"/>
            <a:ext cx="742933" cy="74368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129" y="319872"/>
            <a:ext cx="675397" cy="67608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075" y="296932"/>
            <a:ext cx="1106667" cy="110779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369" y="292293"/>
            <a:ext cx="900686" cy="9016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60501">
            <a:off x="2385421" y="695263"/>
            <a:ext cx="900686" cy="90068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567" y="1351011"/>
            <a:ext cx="1988878" cy="199089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049" y="352021"/>
            <a:ext cx="900686" cy="9016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293056"/>
            <a:ext cx="900686" cy="9016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07" y="921074"/>
            <a:ext cx="900686" cy="90068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66" y="1273821"/>
            <a:ext cx="900686" cy="90068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156" y="380143"/>
            <a:ext cx="900686" cy="90068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592" y="399856"/>
            <a:ext cx="900686" cy="90068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649" y="1645876"/>
            <a:ext cx="900686" cy="90068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581" y="1417550"/>
            <a:ext cx="900686" cy="90068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309" y="2129046"/>
            <a:ext cx="900686" cy="90068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744" y="3178733"/>
            <a:ext cx="900686" cy="900686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386" y="3214332"/>
            <a:ext cx="900686" cy="900686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68" y="3879380"/>
            <a:ext cx="900686" cy="90068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946" y="1782845"/>
            <a:ext cx="900686" cy="900686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318" y="1845942"/>
            <a:ext cx="900686" cy="900686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56" y="1851889"/>
            <a:ext cx="900686" cy="90068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6" y="2095587"/>
            <a:ext cx="900686" cy="900686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614" y="1069048"/>
            <a:ext cx="900686" cy="90068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207" y="941662"/>
            <a:ext cx="900686" cy="900686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442" y="1027835"/>
            <a:ext cx="900686" cy="900686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792" y="1035557"/>
            <a:ext cx="900686" cy="900686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451" y="737486"/>
            <a:ext cx="900686" cy="900686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33" y="1068660"/>
            <a:ext cx="900686" cy="900686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231" y="1076827"/>
            <a:ext cx="900686" cy="900686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 userDrawn="1"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879" y="1208883"/>
            <a:ext cx="900686" cy="900686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849" y="1035557"/>
            <a:ext cx="900686" cy="900686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52" y="3182356"/>
            <a:ext cx="900686" cy="900686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65" y="3214332"/>
            <a:ext cx="900686" cy="90160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950" y="2335054"/>
            <a:ext cx="900686" cy="900686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102" y="1991121"/>
            <a:ext cx="2335414" cy="2337784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970" y="2651601"/>
            <a:ext cx="900686" cy="900686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 userDrawn="1"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477" y="3232197"/>
            <a:ext cx="900686" cy="90160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313" y="3296586"/>
            <a:ext cx="900686" cy="900686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731" y="1630215"/>
            <a:ext cx="900686" cy="900686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893" y="2543078"/>
            <a:ext cx="900686" cy="900686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660" y="2568238"/>
            <a:ext cx="900686" cy="90068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91" y="2813991"/>
            <a:ext cx="747595" cy="747595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60" y="2560483"/>
            <a:ext cx="900686" cy="900686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612" y="1667552"/>
            <a:ext cx="900686" cy="900686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566" y="1765169"/>
            <a:ext cx="900686" cy="900686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851" y="5268182"/>
            <a:ext cx="900686" cy="900686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478" y="2362029"/>
            <a:ext cx="900686" cy="900686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258" y="3980718"/>
            <a:ext cx="791669" cy="792472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993" y="3890718"/>
            <a:ext cx="900686" cy="900686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01" y="3646021"/>
            <a:ext cx="900686" cy="90160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005" y="3727040"/>
            <a:ext cx="900686" cy="900686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 userDrawn="1"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351" y="4499019"/>
            <a:ext cx="900686" cy="900686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 userDrawn="1"/>
        </p:nvPicPr>
        <p:blipFill>
          <a:blip r:embed="rId5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134" y="3691495"/>
            <a:ext cx="900686" cy="900686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62" y="4085995"/>
            <a:ext cx="900686" cy="901600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 userDrawn="1"/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96" y="3684244"/>
            <a:ext cx="782051" cy="782051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30" y="2556225"/>
            <a:ext cx="747316" cy="748074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4988">
            <a:off x="3959605" y="3884547"/>
            <a:ext cx="900686" cy="900686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6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719" y="4167477"/>
            <a:ext cx="900686" cy="900686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6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300" y="3119489"/>
            <a:ext cx="900686" cy="900686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6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41" y="379243"/>
            <a:ext cx="900686" cy="900686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 userDrawn="1"/>
        </p:nvPicPr>
        <p:blipFill>
          <a:blip r:embed="rId6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55" y="322806"/>
            <a:ext cx="900686" cy="900686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 userDrawn="1"/>
        </p:nvPicPr>
        <p:blipFill>
          <a:blip r:embed="rId6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330" y="2636232"/>
            <a:ext cx="900686" cy="900686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8202">
            <a:off x="3844670" y="3309003"/>
            <a:ext cx="900686" cy="900686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106" y="4197272"/>
            <a:ext cx="900686" cy="900686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 userDrawn="1"/>
        </p:nvPicPr>
        <p:blipFill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356" y="3270709"/>
            <a:ext cx="900686" cy="90160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 userDrawn="1"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661" y="5161135"/>
            <a:ext cx="900686" cy="900686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7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792" y="4463092"/>
            <a:ext cx="900686" cy="90160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7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705" y="4844150"/>
            <a:ext cx="900686" cy="900686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7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204" y="4190846"/>
            <a:ext cx="805495" cy="805495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7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66" y="5112949"/>
            <a:ext cx="900686" cy="900686"/>
          </a:xfrm>
          <a:prstGeom prst="rect">
            <a:avLst/>
          </a:prstGeom>
        </p:spPr>
      </p:pic>
      <p:pic>
        <p:nvPicPr>
          <p:cNvPr id="82" name="Image 81"/>
          <p:cNvPicPr>
            <a:picLocks noChangeAspect="1"/>
          </p:cNvPicPr>
          <p:nvPr userDrawn="1"/>
        </p:nvPicPr>
        <p:blipFill>
          <a:blip r:embed="rId7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9" y="4352797"/>
            <a:ext cx="900686" cy="900686"/>
          </a:xfrm>
          <a:prstGeom prst="rect">
            <a:avLst/>
          </a:prstGeom>
        </p:spPr>
      </p:pic>
      <p:pic>
        <p:nvPicPr>
          <p:cNvPr id="83" name="Image 82"/>
          <p:cNvPicPr>
            <a:picLocks noChangeAspect="1"/>
          </p:cNvPicPr>
          <p:nvPr userDrawn="1"/>
        </p:nvPicPr>
        <p:blipFill>
          <a:blip r:embed="rId7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81" y="3788684"/>
            <a:ext cx="900686" cy="900686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7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669" y="3949617"/>
            <a:ext cx="900686" cy="900686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8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169" y="890730"/>
            <a:ext cx="900686" cy="900686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8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429" y="2761004"/>
            <a:ext cx="900686" cy="900686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8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8975" y="815821"/>
            <a:ext cx="900686" cy="900686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 userDrawn="1"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651" y="288435"/>
            <a:ext cx="900686" cy="900686"/>
          </a:xfrm>
          <a:prstGeom prst="rect">
            <a:avLst/>
          </a:prstGeom>
        </p:spPr>
      </p:pic>
      <p:pic>
        <p:nvPicPr>
          <p:cNvPr id="89" name="Image 88"/>
          <p:cNvPicPr>
            <a:picLocks noChangeAspect="1"/>
          </p:cNvPicPr>
          <p:nvPr userDrawn="1"/>
        </p:nvPicPr>
        <p:blipFill>
          <a:blip r:embed="rId8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0618">
            <a:off x="7485881" y="2256071"/>
            <a:ext cx="788669" cy="788669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 userDrawn="1"/>
        </p:nvPicPr>
        <p:blipFill>
          <a:blip r:embed="rId8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075" y="1464451"/>
            <a:ext cx="900686" cy="900686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 userDrawn="1"/>
        </p:nvPicPr>
        <p:blipFill>
          <a:blip r:embed="rId8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580" y="1606360"/>
            <a:ext cx="900686" cy="90160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 userDrawn="1"/>
        </p:nvPicPr>
        <p:blipFill>
          <a:blip r:embed="rId8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866" y="3143505"/>
            <a:ext cx="900686" cy="900686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 userDrawn="1"/>
        </p:nvPicPr>
        <p:blipFill>
          <a:blip r:embed="rId8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357" y="4680755"/>
            <a:ext cx="900686" cy="900686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 userDrawn="1"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562" y="4278585"/>
            <a:ext cx="1354121" cy="1354121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 userDrawn="1"/>
        </p:nvPicPr>
        <p:blipFill>
          <a:blip r:embed="rId9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202" y="2244735"/>
            <a:ext cx="645194" cy="645194"/>
          </a:xfrm>
          <a:prstGeom prst="rect">
            <a:avLst/>
          </a:prstGeom>
        </p:spPr>
      </p:pic>
      <p:pic>
        <p:nvPicPr>
          <p:cNvPr id="96" name="Image 95"/>
          <p:cNvPicPr>
            <a:picLocks noChangeAspect="1"/>
          </p:cNvPicPr>
          <p:nvPr userDrawn="1"/>
        </p:nvPicPr>
        <p:blipFill>
          <a:blip r:embed="rId9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444" y="3765693"/>
            <a:ext cx="900686" cy="900686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9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039" y="4349783"/>
            <a:ext cx="900686" cy="900686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9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539" y="4088832"/>
            <a:ext cx="642394" cy="642394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 userDrawn="1"/>
        </p:nvPicPr>
        <p:blipFill>
          <a:blip r:embed="rId9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5112949"/>
            <a:ext cx="900686" cy="900686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9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641" y="2068101"/>
            <a:ext cx="436464" cy="436464"/>
          </a:xfrm>
          <a:prstGeom prst="rect">
            <a:avLst/>
          </a:prstGeom>
        </p:spPr>
      </p:pic>
      <p:pic>
        <p:nvPicPr>
          <p:cNvPr id="101" name="Image 100"/>
          <p:cNvPicPr>
            <a:picLocks noChangeAspect="1"/>
          </p:cNvPicPr>
          <p:nvPr userDrawn="1"/>
        </p:nvPicPr>
        <p:blipFill>
          <a:blip r:embed="rId9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682" y="1476386"/>
            <a:ext cx="900686" cy="900686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9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365" y="4906655"/>
            <a:ext cx="900686" cy="900686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 userDrawn="1"/>
        </p:nvPicPr>
        <p:blipFill>
          <a:blip r:embed="rId9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220" y="2242772"/>
            <a:ext cx="900686" cy="900686"/>
          </a:xfrm>
          <a:prstGeom prst="rect">
            <a:avLst/>
          </a:prstGeom>
        </p:spPr>
      </p:pic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9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4578363"/>
            <a:ext cx="900686" cy="901600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10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664" y="4719208"/>
            <a:ext cx="900686" cy="90160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10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434" y="4413604"/>
            <a:ext cx="900686" cy="900686"/>
          </a:xfrm>
          <a:prstGeom prst="rect">
            <a:avLst/>
          </a:prstGeom>
        </p:spPr>
      </p:pic>
      <p:pic>
        <p:nvPicPr>
          <p:cNvPr id="107" name="Image 106"/>
          <p:cNvPicPr>
            <a:picLocks noChangeAspect="1"/>
          </p:cNvPicPr>
          <p:nvPr userDrawn="1"/>
        </p:nvPicPr>
        <p:blipFill>
          <a:blip r:embed="rId10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87" y="5191702"/>
            <a:ext cx="900686" cy="901600"/>
          </a:xfrm>
          <a:prstGeom prst="rect">
            <a:avLst/>
          </a:prstGeom>
        </p:spPr>
      </p:pic>
      <p:pic>
        <p:nvPicPr>
          <p:cNvPr id="108" name="Image 107"/>
          <p:cNvPicPr>
            <a:picLocks noChangeAspect="1"/>
          </p:cNvPicPr>
          <p:nvPr userDrawn="1"/>
        </p:nvPicPr>
        <p:blipFill>
          <a:blip r:embed="rId10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48" y="3676646"/>
            <a:ext cx="901600" cy="901600"/>
          </a:xfrm>
          <a:prstGeom prst="rect">
            <a:avLst/>
          </a:prstGeom>
        </p:spPr>
      </p:pic>
      <p:pic>
        <p:nvPicPr>
          <p:cNvPr id="109" name="Image 108"/>
          <p:cNvPicPr>
            <a:picLocks noChangeAspect="1"/>
          </p:cNvPicPr>
          <p:nvPr userDrawn="1"/>
        </p:nvPicPr>
        <p:blipFill>
          <a:blip r:embed="rId10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147" y="4808649"/>
            <a:ext cx="697155" cy="696448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 userDrawn="1"/>
        </p:nvPicPr>
        <p:blipFill>
          <a:blip r:embed="rId10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087" y="3003600"/>
            <a:ext cx="901600" cy="901600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 userDrawn="1"/>
        </p:nvPicPr>
        <p:blipFill>
          <a:blip r:embed="rId10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020" y="4463092"/>
            <a:ext cx="900686" cy="901600"/>
          </a:xfrm>
          <a:prstGeom prst="rect">
            <a:avLst/>
          </a:prstGeom>
        </p:spPr>
      </p:pic>
      <p:pic>
        <p:nvPicPr>
          <p:cNvPr id="112" name="Image 111"/>
          <p:cNvPicPr>
            <a:picLocks noChangeAspect="1"/>
          </p:cNvPicPr>
          <p:nvPr userDrawn="1"/>
        </p:nvPicPr>
        <p:blipFill>
          <a:blip r:embed="rId10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393" y="5163199"/>
            <a:ext cx="901600" cy="900686"/>
          </a:xfrm>
          <a:prstGeom prst="rect">
            <a:avLst/>
          </a:prstGeom>
        </p:spPr>
      </p:pic>
      <p:pic>
        <p:nvPicPr>
          <p:cNvPr id="113" name="Image 112"/>
          <p:cNvPicPr>
            <a:picLocks noChangeAspect="1"/>
          </p:cNvPicPr>
          <p:nvPr userDrawn="1"/>
        </p:nvPicPr>
        <p:blipFill>
          <a:blip r:embed="rId10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751" y="5201001"/>
            <a:ext cx="901600" cy="900686"/>
          </a:xfrm>
          <a:prstGeom prst="rect">
            <a:avLst/>
          </a:prstGeom>
        </p:spPr>
      </p:pic>
      <p:pic>
        <p:nvPicPr>
          <p:cNvPr id="114" name="Image 113"/>
          <p:cNvPicPr>
            <a:picLocks noChangeAspect="1"/>
          </p:cNvPicPr>
          <p:nvPr userDrawn="1"/>
        </p:nvPicPr>
        <p:blipFill>
          <a:blip r:embed="rId10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205" y="4706249"/>
            <a:ext cx="900686" cy="901600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 userDrawn="1"/>
        </p:nvPicPr>
        <p:blipFill>
          <a:blip r:embed="rId1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407">
            <a:off x="6381634" y="2292267"/>
            <a:ext cx="901600" cy="901600"/>
          </a:xfrm>
          <a:prstGeom prst="rect">
            <a:avLst/>
          </a:prstGeom>
        </p:spPr>
      </p:pic>
      <p:pic>
        <p:nvPicPr>
          <p:cNvPr id="116" name="Image 115"/>
          <p:cNvPicPr>
            <a:picLocks noChangeAspect="1"/>
          </p:cNvPicPr>
          <p:nvPr userDrawn="1"/>
        </p:nvPicPr>
        <p:blipFill>
          <a:blip r:embed="rId1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5201001"/>
            <a:ext cx="900686" cy="900686"/>
          </a:xfrm>
          <a:prstGeom prst="rect">
            <a:avLst/>
          </a:prstGeom>
        </p:spPr>
      </p:pic>
      <p:pic>
        <p:nvPicPr>
          <p:cNvPr id="117" name="Image 116"/>
          <p:cNvPicPr>
            <a:picLocks noChangeAspect="1"/>
          </p:cNvPicPr>
          <p:nvPr userDrawn="1"/>
        </p:nvPicPr>
        <p:blipFill>
          <a:blip r:embed="rId1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662" y="3540768"/>
            <a:ext cx="900686" cy="900686"/>
          </a:xfrm>
          <a:prstGeom prst="rect">
            <a:avLst/>
          </a:prstGeom>
        </p:spPr>
      </p:pic>
      <p:pic>
        <p:nvPicPr>
          <p:cNvPr id="118" name="Image 117"/>
          <p:cNvPicPr>
            <a:picLocks noChangeAspect="1"/>
          </p:cNvPicPr>
          <p:nvPr userDrawn="1"/>
        </p:nvPicPr>
        <p:blipFill>
          <a:blip r:embed="rId1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60" y="146280"/>
            <a:ext cx="900686" cy="901600"/>
          </a:xfrm>
          <a:prstGeom prst="rect">
            <a:avLst/>
          </a:prstGeom>
        </p:spPr>
      </p:pic>
      <p:pic>
        <p:nvPicPr>
          <p:cNvPr id="119" name="Image 118"/>
          <p:cNvPicPr>
            <a:picLocks noChangeAspect="1"/>
          </p:cNvPicPr>
          <p:nvPr userDrawn="1"/>
        </p:nvPicPr>
        <p:blipFill>
          <a:blip r:embed="rId1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582" y="3828532"/>
            <a:ext cx="900686" cy="900686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 userDrawn="1"/>
        </p:nvPicPr>
        <p:blipFill>
          <a:blip r:embed="rId1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0965" y="828347"/>
            <a:ext cx="900686" cy="901600"/>
          </a:xfrm>
          <a:prstGeom prst="rect">
            <a:avLst/>
          </a:prstGeom>
        </p:spPr>
      </p:pic>
      <p:pic>
        <p:nvPicPr>
          <p:cNvPr id="121" name="Image 120"/>
          <p:cNvPicPr>
            <a:picLocks noChangeAspect="1"/>
          </p:cNvPicPr>
          <p:nvPr userDrawn="1"/>
        </p:nvPicPr>
        <p:blipFill>
          <a:blip r:embed="rId1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564" y="628860"/>
            <a:ext cx="901600" cy="900686"/>
          </a:xfrm>
          <a:prstGeom prst="rect">
            <a:avLst/>
          </a:prstGeom>
        </p:spPr>
      </p:pic>
      <p:pic>
        <p:nvPicPr>
          <p:cNvPr id="122" name="Image 121"/>
          <p:cNvPicPr>
            <a:picLocks noChangeAspect="1"/>
          </p:cNvPicPr>
          <p:nvPr userDrawn="1"/>
        </p:nvPicPr>
        <p:blipFill>
          <a:blip r:embed="rId1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53" y="5295755"/>
            <a:ext cx="819162" cy="819162"/>
          </a:xfrm>
          <a:prstGeom prst="rect">
            <a:avLst/>
          </a:prstGeom>
        </p:spPr>
      </p:pic>
      <p:pic>
        <p:nvPicPr>
          <p:cNvPr id="123" name="Image 122"/>
          <p:cNvPicPr>
            <a:picLocks noChangeAspect="1"/>
          </p:cNvPicPr>
          <p:nvPr userDrawn="1"/>
        </p:nvPicPr>
        <p:blipFill>
          <a:blip r:embed="rId1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329" y="910176"/>
            <a:ext cx="900686" cy="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553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28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828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828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828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8282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502216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5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6214100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5A3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	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159190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5A3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5A3C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5A3C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5A3C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5A3C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66757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513441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C3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9947214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C3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8C32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27079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D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5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26677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9869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0804810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98694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02683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414683"/>
            <a:ext cx="8712200" cy="5525742"/>
          </a:xfrm>
          <a:prstGeom prst="rect">
            <a:avLst/>
          </a:prstGeom>
          <a:solidFill>
            <a:srgbClr val="00005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472" y="260407"/>
            <a:ext cx="900686" cy="9016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06" y="600630"/>
            <a:ext cx="2147881" cy="215006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757" y="2342452"/>
            <a:ext cx="4138967" cy="41431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749" y="352021"/>
            <a:ext cx="900686" cy="901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478" y="1316312"/>
            <a:ext cx="710958" cy="71167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863" y="355048"/>
            <a:ext cx="742933" cy="74368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129" y="319872"/>
            <a:ext cx="675397" cy="67608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075" y="296932"/>
            <a:ext cx="1106667" cy="110779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369" y="292293"/>
            <a:ext cx="900686" cy="9016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60501">
            <a:off x="2385421" y="695263"/>
            <a:ext cx="900686" cy="90068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567" y="1351011"/>
            <a:ext cx="1988878" cy="199089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049" y="352021"/>
            <a:ext cx="900686" cy="9016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293056"/>
            <a:ext cx="900686" cy="9016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07" y="921074"/>
            <a:ext cx="900686" cy="90068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66" y="1273821"/>
            <a:ext cx="900686" cy="90068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156" y="380143"/>
            <a:ext cx="900686" cy="90068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592" y="399856"/>
            <a:ext cx="900686" cy="90068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649" y="1645876"/>
            <a:ext cx="900686" cy="90068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581" y="1417550"/>
            <a:ext cx="900686" cy="90068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309" y="2129046"/>
            <a:ext cx="900686" cy="90068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744" y="3178733"/>
            <a:ext cx="900686" cy="900686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386" y="3214332"/>
            <a:ext cx="900686" cy="900686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68" y="3879380"/>
            <a:ext cx="900686" cy="90068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946" y="1782845"/>
            <a:ext cx="900686" cy="900686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318" y="1845942"/>
            <a:ext cx="900686" cy="900686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56" y="1851889"/>
            <a:ext cx="900686" cy="90068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6" y="2095587"/>
            <a:ext cx="900686" cy="900686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614" y="1069048"/>
            <a:ext cx="900686" cy="90068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207" y="941662"/>
            <a:ext cx="900686" cy="900686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442" y="1027835"/>
            <a:ext cx="900686" cy="900686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792" y="1035557"/>
            <a:ext cx="900686" cy="900686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451" y="737486"/>
            <a:ext cx="900686" cy="900686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33" y="1068660"/>
            <a:ext cx="900686" cy="900686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231" y="1076827"/>
            <a:ext cx="900686" cy="900686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 userDrawn="1"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879" y="1208883"/>
            <a:ext cx="900686" cy="900686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849" y="1035557"/>
            <a:ext cx="900686" cy="900686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52" y="3182356"/>
            <a:ext cx="900686" cy="900686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65" y="3214332"/>
            <a:ext cx="900686" cy="90160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950" y="2335054"/>
            <a:ext cx="900686" cy="900686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102" y="1991121"/>
            <a:ext cx="2335414" cy="2337784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970" y="2651601"/>
            <a:ext cx="900686" cy="900686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 userDrawn="1"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477" y="3232197"/>
            <a:ext cx="900686" cy="90160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313" y="3296586"/>
            <a:ext cx="900686" cy="900686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731" y="1630215"/>
            <a:ext cx="900686" cy="900686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893" y="2543078"/>
            <a:ext cx="900686" cy="900686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660" y="2568238"/>
            <a:ext cx="900686" cy="90068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91" y="2813991"/>
            <a:ext cx="747595" cy="747595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60" y="2560483"/>
            <a:ext cx="900686" cy="900686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612" y="1667552"/>
            <a:ext cx="900686" cy="900686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566" y="1765169"/>
            <a:ext cx="900686" cy="900686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851" y="5268182"/>
            <a:ext cx="900686" cy="900686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478" y="2362029"/>
            <a:ext cx="900686" cy="900686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258" y="3980718"/>
            <a:ext cx="791669" cy="792472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993" y="3890718"/>
            <a:ext cx="900686" cy="900686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01" y="3646021"/>
            <a:ext cx="900686" cy="90160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005" y="3727040"/>
            <a:ext cx="900686" cy="900686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 userDrawn="1"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351" y="4499019"/>
            <a:ext cx="900686" cy="900686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 userDrawn="1"/>
        </p:nvPicPr>
        <p:blipFill>
          <a:blip r:embed="rId5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134" y="3691495"/>
            <a:ext cx="900686" cy="900686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62" y="4085995"/>
            <a:ext cx="900686" cy="901600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 userDrawn="1"/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96" y="3684244"/>
            <a:ext cx="782051" cy="782051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30" y="2556225"/>
            <a:ext cx="747316" cy="748074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4988">
            <a:off x="3959605" y="3884547"/>
            <a:ext cx="900686" cy="900686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6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719" y="4167477"/>
            <a:ext cx="900686" cy="900686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6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300" y="3119489"/>
            <a:ext cx="900686" cy="900686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6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41" y="379243"/>
            <a:ext cx="900686" cy="900686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 userDrawn="1"/>
        </p:nvPicPr>
        <p:blipFill>
          <a:blip r:embed="rId6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55" y="322806"/>
            <a:ext cx="900686" cy="900686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 userDrawn="1"/>
        </p:nvPicPr>
        <p:blipFill>
          <a:blip r:embed="rId6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330" y="2636232"/>
            <a:ext cx="900686" cy="900686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8202">
            <a:off x="3844670" y="3309003"/>
            <a:ext cx="900686" cy="900686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106" y="4197272"/>
            <a:ext cx="900686" cy="900686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 userDrawn="1"/>
        </p:nvPicPr>
        <p:blipFill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356" y="3270709"/>
            <a:ext cx="900686" cy="90160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 userDrawn="1"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661" y="5161135"/>
            <a:ext cx="900686" cy="900686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7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792" y="4463092"/>
            <a:ext cx="900686" cy="90160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7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69" y="4755409"/>
            <a:ext cx="900686" cy="900686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7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204" y="4190846"/>
            <a:ext cx="805495" cy="805495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7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66" y="5112949"/>
            <a:ext cx="900686" cy="900686"/>
          </a:xfrm>
          <a:prstGeom prst="rect">
            <a:avLst/>
          </a:prstGeom>
        </p:spPr>
      </p:pic>
      <p:pic>
        <p:nvPicPr>
          <p:cNvPr id="82" name="Image 81"/>
          <p:cNvPicPr>
            <a:picLocks noChangeAspect="1"/>
          </p:cNvPicPr>
          <p:nvPr userDrawn="1"/>
        </p:nvPicPr>
        <p:blipFill>
          <a:blip r:embed="rId7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9" y="4352797"/>
            <a:ext cx="900686" cy="900686"/>
          </a:xfrm>
          <a:prstGeom prst="rect">
            <a:avLst/>
          </a:prstGeom>
        </p:spPr>
      </p:pic>
      <p:pic>
        <p:nvPicPr>
          <p:cNvPr id="83" name="Image 82"/>
          <p:cNvPicPr>
            <a:picLocks noChangeAspect="1"/>
          </p:cNvPicPr>
          <p:nvPr userDrawn="1"/>
        </p:nvPicPr>
        <p:blipFill>
          <a:blip r:embed="rId7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81" y="3788684"/>
            <a:ext cx="900686" cy="900686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7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669" y="3949617"/>
            <a:ext cx="900686" cy="900686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8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169" y="890730"/>
            <a:ext cx="900686" cy="900686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8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429" y="2761004"/>
            <a:ext cx="900686" cy="900686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8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8975" y="815821"/>
            <a:ext cx="900686" cy="900686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 userDrawn="1"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651" y="288435"/>
            <a:ext cx="900686" cy="900686"/>
          </a:xfrm>
          <a:prstGeom prst="rect">
            <a:avLst/>
          </a:prstGeom>
        </p:spPr>
      </p:pic>
      <p:pic>
        <p:nvPicPr>
          <p:cNvPr id="89" name="Image 88"/>
          <p:cNvPicPr>
            <a:picLocks noChangeAspect="1"/>
          </p:cNvPicPr>
          <p:nvPr userDrawn="1"/>
        </p:nvPicPr>
        <p:blipFill>
          <a:blip r:embed="rId8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0618">
            <a:off x="7535322" y="2281914"/>
            <a:ext cx="788669" cy="788669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 userDrawn="1"/>
        </p:nvPicPr>
        <p:blipFill>
          <a:blip r:embed="rId8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075" y="1464451"/>
            <a:ext cx="900686" cy="900686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 userDrawn="1"/>
        </p:nvPicPr>
        <p:blipFill>
          <a:blip r:embed="rId8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580" y="1606360"/>
            <a:ext cx="900686" cy="90160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 userDrawn="1"/>
        </p:nvPicPr>
        <p:blipFill>
          <a:blip r:embed="rId8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866" y="3143505"/>
            <a:ext cx="900686" cy="900686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 userDrawn="1"/>
        </p:nvPicPr>
        <p:blipFill>
          <a:blip r:embed="rId8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357" y="4680755"/>
            <a:ext cx="900686" cy="900686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 userDrawn="1"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562" y="4278585"/>
            <a:ext cx="1354121" cy="1354121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 userDrawn="1"/>
        </p:nvPicPr>
        <p:blipFill>
          <a:blip r:embed="rId9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202" y="2244735"/>
            <a:ext cx="645194" cy="645194"/>
          </a:xfrm>
          <a:prstGeom prst="rect">
            <a:avLst/>
          </a:prstGeom>
        </p:spPr>
      </p:pic>
      <p:pic>
        <p:nvPicPr>
          <p:cNvPr id="96" name="Image 95"/>
          <p:cNvPicPr>
            <a:picLocks noChangeAspect="1"/>
          </p:cNvPicPr>
          <p:nvPr userDrawn="1"/>
        </p:nvPicPr>
        <p:blipFill>
          <a:blip r:embed="rId9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444" y="3765693"/>
            <a:ext cx="900686" cy="900686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9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039" y="4349783"/>
            <a:ext cx="900686" cy="900686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9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539" y="4088832"/>
            <a:ext cx="642394" cy="642394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 userDrawn="1"/>
        </p:nvPicPr>
        <p:blipFill>
          <a:blip r:embed="rId9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5112949"/>
            <a:ext cx="900686" cy="900686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9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641" y="2068101"/>
            <a:ext cx="436464" cy="436464"/>
          </a:xfrm>
          <a:prstGeom prst="rect">
            <a:avLst/>
          </a:prstGeom>
        </p:spPr>
      </p:pic>
      <p:pic>
        <p:nvPicPr>
          <p:cNvPr id="101" name="Image 100"/>
          <p:cNvPicPr>
            <a:picLocks noChangeAspect="1"/>
          </p:cNvPicPr>
          <p:nvPr userDrawn="1"/>
        </p:nvPicPr>
        <p:blipFill>
          <a:blip r:embed="rId9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682" y="1476386"/>
            <a:ext cx="900686" cy="900686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9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365" y="4906655"/>
            <a:ext cx="900686" cy="900686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 userDrawn="1"/>
        </p:nvPicPr>
        <p:blipFill>
          <a:blip r:embed="rId9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220" y="2242772"/>
            <a:ext cx="900686" cy="900686"/>
          </a:xfrm>
          <a:prstGeom prst="rect">
            <a:avLst/>
          </a:prstGeom>
        </p:spPr>
      </p:pic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9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4578363"/>
            <a:ext cx="900686" cy="901600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10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664" y="4719208"/>
            <a:ext cx="900686" cy="90160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10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434" y="4413604"/>
            <a:ext cx="900686" cy="900686"/>
          </a:xfrm>
          <a:prstGeom prst="rect">
            <a:avLst/>
          </a:prstGeom>
        </p:spPr>
      </p:pic>
      <p:pic>
        <p:nvPicPr>
          <p:cNvPr id="107" name="Image 106"/>
          <p:cNvPicPr>
            <a:picLocks noChangeAspect="1"/>
          </p:cNvPicPr>
          <p:nvPr userDrawn="1"/>
        </p:nvPicPr>
        <p:blipFill>
          <a:blip r:embed="rId10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87" y="5191702"/>
            <a:ext cx="900686" cy="901600"/>
          </a:xfrm>
          <a:prstGeom prst="rect">
            <a:avLst/>
          </a:prstGeom>
        </p:spPr>
      </p:pic>
      <p:pic>
        <p:nvPicPr>
          <p:cNvPr id="108" name="Image 107"/>
          <p:cNvPicPr>
            <a:picLocks noChangeAspect="1"/>
          </p:cNvPicPr>
          <p:nvPr userDrawn="1"/>
        </p:nvPicPr>
        <p:blipFill>
          <a:blip r:embed="rId10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48" y="3676646"/>
            <a:ext cx="901600" cy="901600"/>
          </a:xfrm>
          <a:prstGeom prst="rect">
            <a:avLst/>
          </a:prstGeom>
        </p:spPr>
      </p:pic>
      <p:pic>
        <p:nvPicPr>
          <p:cNvPr id="109" name="Image 108"/>
          <p:cNvPicPr>
            <a:picLocks noChangeAspect="1"/>
          </p:cNvPicPr>
          <p:nvPr userDrawn="1"/>
        </p:nvPicPr>
        <p:blipFill>
          <a:blip r:embed="rId10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147" y="4808649"/>
            <a:ext cx="697155" cy="696448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 userDrawn="1"/>
        </p:nvPicPr>
        <p:blipFill>
          <a:blip r:embed="rId10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087" y="3003600"/>
            <a:ext cx="901600" cy="901600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 userDrawn="1"/>
        </p:nvPicPr>
        <p:blipFill>
          <a:blip r:embed="rId10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020" y="4463092"/>
            <a:ext cx="900686" cy="901600"/>
          </a:xfrm>
          <a:prstGeom prst="rect">
            <a:avLst/>
          </a:prstGeom>
        </p:spPr>
      </p:pic>
      <p:pic>
        <p:nvPicPr>
          <p:cNvPr id="112" name="Image 111"/>
          <p:cNvPicPr>
            <a:picLocks noChangeAspect="1"/>
          </p:cNvPicPr>
          <p:nvPr userDrawn="1"/>
        </p:nvPicPr>
        <p:blipFill>
          <a:blip r:embed="rId10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393" y="5163199"/>
            <a:ext cx="901600" cy="900686"/>
          </a:xfrm>
          <a:prstGeom prst="rect">
            <a:avLst/>
          </a:prstGeom>
        </p:spPr>
      </p:pic>
      <p:pic>
        <p:nvPicPr>
          <p:cNvPr id="113" name="Image 112"/>
          <p:cNvPicPr>
            <a:picLocks noChangeAspect="1"/>
          </p:cNvPicPr>
          <p:nvPr userDrawn="1"/>
        </p:nvPicPr>
        <p:blipFill>
          <a:blip r:embed="rId10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751" y="5201001"/>
            <a:ext cx="901600" cy="900686"/>
          </a:xfrm>
          <a:prstGeom prst="rect">
            <a:avLst/>
          </a:prstGeom>
        </p:spPr>
      </p:pic>
      <p:pic>
        <p:nvPicPr>
          <p:cNvPr id="114" name="Image 113"/>
          <p:cNvPicPr>
            <a:picLocks noChangeAspect="1"/>
          </p:cNvPicPr>
          <p:nvPr userDrawn="1"/>
        </p:nvPicPr>
        <p:blipFill>
          <a:blip r:embed="rId10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205" y="4706249"/>
            <a:ext cx="900686" cy="901600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 userDrawn="1"/>
        </p:nvPicPr>
        <p:blipFill>
          <a:blip r:embed="rId1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407">
            <a:off x="6381634" y="2292267"/>
            <a:ext cx="901600" cy="901600"/>
          </a:xfrm>
          <a:prstGeom prst="rect">
            <a:avLst/>
          </a:prstGeom>
        </p:spPr>
      </p:pic>
      <p:pic>
        <p:nvPicPr>
          <p:cNvPr id="116" name="Image 115"/>
          <p:cNvPicPr>
            <a:picLocks noChangeAspect="1"/>
          </p:cNvPicPr>
          <p:nvPr userDrawn="1"/>
        </p:nvPicPr>
        <p:blipFill>
          <a:blip r:embed="rId1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5201001"/>
            <a:ext cx="900686" cy="900686"/>
          </a:xfrm>
          <a:prstGeom prst="rect">
            <a:avLst/>
          </a:prstGeom>
        </p:spPr>
      </p:pic>
      <p:pic>
        <p:nvPicPr>
          <p:cNvPr id="117" name="Image 116"/>
          <p:cNvPicPr>
            <a:picLocks noChangeAspect="1"/>
          </p:cNvPicPr>
          <p:nvPr userDrawn="1"/>
        </p:nvPicPr>
        <p:blipFill>
          <a:blip r:embed="rId1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662" y="3540768"/>
            <a:ext cx="900686" cy="900686"/>
          </a:xfrm>
          <a:prstGeom prst="rect">
            <a:avLst/>
          </a:prstGeom>
        </p:spPr>
      </p:pic>
      <p:pic>
        <p:nvPicPr>
          <p:cNvPr id="118" name="Image 117"/>
          <p:cNvPicPr>
            <a:picLocks noChangeAspect="1"/>
          </p:cNvPicPr>
          <p:nvPr userDrawn="1"/>
        </p:nvPicPr>
        <p:blipFill>
          <a:blip r:embed="rId1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60" y="146280"/>
            <a:ext cx="900686" cy="901600"/>
          </a:xfrm>
          <a:prstGeom prst="rect">
            <a:avLst/>
          </a:prstGeom>
        </p:spPr>
      </p:pic>
      <p:pic>
        <p:nvPicPr>
          <p:cNvPr id="119" name="Image 118"/>
          <p:cNvPicPr>
            <a:picLocks noChangeAspect="1"/>
          </p:cNvPicPr>
          <p:nvPr userDrawn="1"/>
        </p:nvPicPr>
        <p:blipFill>
          <a:blip r:embed="rId1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582" y="3828532"/>
            <a:ext cx="900686" cy="900686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 userDrawn="1"/>
        </p:nvPicPr>
        <p:blipFill>
          <a:blip r:embed="rId1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0965" y="828347"/>
            <a:ext cx="900686" cy="901600"/>
          </a:xfrm>
          <a:prstGeom prst="rect">
            <a:avLst/>
          </a:prstGeom>
        </p:spPr>
      </p:pic>
      <p:pic>
        <p:nvPicPr>
          <p:cNvPr id="121" name="Image 120"/>
          <p:cNvPicPr>
            <a:picLocks noChangeAspect="1"/>
          </p:cNvPicPr>
          <p:nvPr userDrawn="1"/>
        </p:nvPicPr>
        <p:blipFill>
          <a:blip r:embed="rId1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564" y="628860"/>
            <a:ext cx="901600" cy="900686"/>
          </a:xfrm>
          <a:prstGeom prst="rect">
            <a:avLst/>
          </a:prstGeom>
        </p:spPr>
      </p:pic>
      <p:pic>
        <p:nvPicPr>
          <p:cNvPr id="122" name="Image 121"/>
          <p:cNvPicPr>
            <a:picLocks noChangeAspect="1"/>
          </p:cNvPicPr>
          <p:nvPr userDrawn="1"/>
        </p:nvPicPr>
        <p:blipFill>
          <a:blip r:embed="rId1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53" y="5295755"/>
            <a:ext cx="819162" cy="819162"/>
          </a:xfrm>
          <a:prstGeom prst="rect">
            <a:avLst/>
          </a:prstGeom>
        </p:spPr>
      </p:pic>
      <p:pic>
        <p:nvPicPr>
          <p:cNvPr id="123" name="Image 122"/>
          <p:cNvPicPr>
            <a:picLocks noChangeAspect="1"/>
          </p:cNvPicPr>
          <p:nvPr userDrawn="1"/>
        </p:nvPicPr>
        <p:blipFill>
          <a:blip r:embed="rId1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329" y="910176"/>
            <a:ext cx="900686" cy="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318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98694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986949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986949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986949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986949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0684628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39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863246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39666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033196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39666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396664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396664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396664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39666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5598116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50A5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870739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50A55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0469018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50A55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50A55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50A55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50A55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50A55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7892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4BB5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5944082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4BB58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146574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4BB58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4BB58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4BB58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4BB58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4BB58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9303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414683"/>
            <a:ext cx="8712200" cy="5525742"/>
          </a:xfrm>
          <a:prstGeom prst="rect">
            <a:avLst/>
          </a:prstGeom>
          <a:solidFill>
            <a:srgbClr val="00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850875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Bleu fo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13635" y="383916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13635" y="2647662"/>
            <a:ext cx="8712000" cy="2975213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00005A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905978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Bleu Fr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4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4" y="249321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000091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309652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Bleu Az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119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1487D8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867133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6C167F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283464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Rose s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C10046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3531321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Capuc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8282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8489515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Abric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5A3C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642707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8C32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877331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Ja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DF00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6466549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Lavalli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986949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31219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414683"/>
            <a:ext cx="8712200" cy="5525742"/>
          </a:xfrm>
          <a:prstGeom prst="rect">
            <a:avLst/>
          </a:prstGeom>
          <a:solidFill>
            <a:srgbClr val="00005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8771610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Vert s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396664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8432233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Vert Ment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4BB58F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066268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Vert Ol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50A55F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6784861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FFFF"/>
                </a:solidFill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55918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00005A"/>
          </a:solidFill>
        </p:spPr>
        <p:txBody>
          <a:bodyPr lIns="72000" tIns="72000" rIns="72000" bIns="72000" anchor="b"/>
          <a:lstStyle>
            <a:lvl1pPr algn="r">
              <a:lnSpc>
                <a:spcPct val="100000"/>
              </a:lnSpc>
              <a:defRPr sz="600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5425" y="397566"/>
            <a:ext cx="4633915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5427" y="2629990"/>
            <a:ext cx="4633913" cy="331929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5A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9596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00005A">
              <a:alpha val="25098"/>
            </a:srgbClr>
          </a:solidFill>
        </p:spPr>
        <p:txBody>
          <a:bodyPr lIns="72000" tIns="72000" rIns="72000" bIns="72000" anchor="b"/>
          <a:lstStyle>
            <a:lvl1pPr algn="r">
              <a:lnSpc>
                <a:spcPct val="100000"/>
              </a:lnSpc>
              <a:defRPr sz="600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5425" y="397566"/>
            <a:ext cx="4633915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5427" y="2629990"/>
            <a:ext cx="4633913" cy="331929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5A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82743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000091"/>
          </a:solidFill>
        </p:spPr>
        <p:txBody>
          <a:bodyPr lIns="72000" tIns="72000" rIns="72000" bIns="72000" anchor="b"/>
          <a:lstStyle>
            <a:lvl1pPr algn="r">
              <a:lnSpc>
                <a:spcPct val="100000"/>
              </a:lnSpc>
              <a:defRPr sz="600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5425" y="397566"/>
            <a:ext cx="4633915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5427" y="2629990"/>
            <a:ext cx="4633913" cy="331929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91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12381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000091">
              <a:alpha val="50196"/>
            </a:srgbClr>
          </a:solidFill>
        </p:spPr>
        <p:txBody>
          <a:bodyPr lIns="72000" tIns="72000" rIns="72000" bIns="72000" anchor="b"/>
          <a:lstStyle>
            <a:lvl1pPr algn="r">
              <a:lnSpc>
                <a:spcPct val="100000"/>
              </a:lnSpc>
              <a:defRPr sz="600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5425" y="397566"/>
            <a:ext cx="4633915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5427" y="2629990"/>
            <a:ext cx="4633913" cy="331929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91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91358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1487D8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1487D8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1487D8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89222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1487D8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1487D8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1487D8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762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414683"/>
            <a:ext cx="8712200" cy="5525742"/>
          </a:xfrm>
          <a:prstGeom prst="rect">
            <a:avLst/>
          </a:prstGeom>
          <a:solidFill>
            <a:srgbClr val="00005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00005A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00005A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00005A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00005A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0477889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6C167F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6C167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6C167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3946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6C167F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6C167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6C167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19275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C10046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C10046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C10046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72577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C10046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C10046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C10046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557654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8282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28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828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29956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5A3C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691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691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56254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5A3C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691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691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17026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8C32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C3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8C3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03173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8C32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C3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8C3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70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DF00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DF00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DF00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66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38501693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986949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986949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986949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074273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986949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986949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986949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625836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396664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39666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396664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43897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396664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39666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396664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806669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50A55F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50A55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32432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50A55F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50A55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783426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4BB58F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4BB58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-150">
                <a:solidFill>
                  <a:srgbClr val="4BB58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85067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4BB58F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4BB58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-150">
                <a:solidFill>
                  <a:srgbClr val="4BB58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305748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7"/>
          <p:cNvSpPr>
            <a:spLocks noGrp="1"/>
          </p:cNvSpPr>
          <p:nvPr>
            <p:ph type="body" sz="quarter" idx="29"/>
          </p:nvPr>
        </p:nvSpPr>
        <p:spPr bwMode="gray">
          <a:xfrm>
            <a:off x="6084168" y="4191372"/>
            <a:ext cx="2854682" cy="1756800"/>
          </a:xfrm>
          <a:solidFill>
            <a:srgbClr val="FFDF00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25"/>
          </p:nvPr>
        </p:nvSpPr>
        <p:spPr bwMode="gray">
          <a:xfrm>
            <a:off x="3148774" y="2288960"/>
            <a:ext cx="2854682" cy="1756800"/>
          </a:xfrm>
          <a:solidFill>
            <a:srgbClr val="4BB58F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22"/>
          </p:nvPr>
        </p:nvSpPr>
        <p:spPr bwMode="gray">
          <a:xfrm>
            <a:off x="217336" y="408418"/>
            <a:ext cx="2854682" cy="1756800"/>
          </a:xfrm>
          <a:solidFill>
            <a:srgbClr val="00005A"/>
          </a:solidFill>
        </p:spPr>
        <p:txBody>
          <a:bodyPr wrap="square"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sz="2000" b="1" cap="all" spc="0" baseline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23"/>
          </p:nvPr>
        </p:nvSpPr>
        <p:spPr bwMode="gray">
          <a:xfrm>
            <a:off x="213696" y="2295853"/>
            <a:ext cx="2854682" cy="1756800"/>
          </a:xfrm>
          <a:solidFill>
            <a:srgbClr val="6C167F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24"/>
          </p:nvPr>
        </p:nvSpPr>
        <p:spPr bwMode="gray">
          <a:xfrm>
            <a:off x="205150" y="4200896"/>
            <a:ext cx="2854682" cy="1756800"/>
          </a:xfrm>
          <a:solidFill>
            <a:srgbClr val="98BC6C"/>
          </a:solidFill>
          <a:ln>
            <a:noFill/>
          </a:ln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26"/>
          </p:nvPr>
        </p:nvSpPr>
        <p:spPr bwMode="gray">
          <a:xfrm>
            <a:off x="6084168" y="408418"/>
            <a:ext cx="2854682" cy="1756800"/>
          </a:xfrm>
          <a:solidFill>
            <a:srgbClr val="396664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8" name="Espace réservé du texte 7"/>
          <p:cNvSpPr>
            <a:spLocks noGrp="1"/>
          </p:cNvSpPr>
          <p:nvPr>
            <p:ph type="body" sz="quarter" idx="27"/>
          </p:nvPr>
        </p:nvSpPr>
        <p:spPr bwMode="gray">
          <a:xfrm>
            <a:off x="3153046" y="408813"/>
            <a:ext cx="2854682" cy="1756800"/>
          </a:xfrm>
          <a:solidFill>
            <a:srgbClr val="FF8C32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9" name="Espace réservé du texte 7"/>
          <p:cNvSpPr>
            <a:spLocks noGrp="1"/>
          </p:cNvSpPr>
          <p:nvPr>
            <p:ph type="body" sz="quarter" idx="28"/>
          </p:nvPr>
        </p:nvSpPr>
        <p:spPr bwMode="gray">
          <a:xfrm>
            <a:off x="3131840" y="4191372"/>
            <a:ext cx="2854682" cy="1756800"/>
          </a:xfrm>
          <a:solidFill>
            <a:srgbClr val="1487D8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21" name="Espace réservé du texte 7"/>
          <p:cNvSpPr>
            <a:spLocks noGrp="1"/>
          </p:cNvSpPr>
          <p:nvPr>
            <p:ph type="body" sz="quarter" idx="30"/>
          </p:nvPr>
        </p:nvSpPr>
        <p:spPr bwMode="gray">
          <a:xfrm>
            <a:off x="6084168" y="2281023"/>
            <a:ext cx="2854682" cy="1756800"/>
          </a:xfrm>
          <a:solidFill>
            <a:srgbClr val="C10046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3435598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it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7"/>
          <p:cNvSpPr>
            <a:spLocks noGrp="1"/>
          </p:cNvSpPr>
          <p:nvPr>
            <p:ph type="body" sz="quarter" idx="29"/>
          </p:nvPr>
        </p:nvSpPr>
        <p:spPr bwMode="gray">
          <a:xfrm>
            <a:off x="6084168" y="4191372"/>
            <a:ext cx="2854682" cy="1756800"/>
          </a:xfrm>
          <a:solidFill>
            <a:srgbClr val="FFDF00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25"/>
          </p:nvPr>
        </p:nvSpPr>
        <p:spPr bwMode="gray">
          <a:xfrm>
            <a:off x="3148774" y="2288960"/>
            <a:ext cx="2854682" cy="1756800"/>
          </a:xfrm>
          <a:solidFill>
            <a:srgbClr val="4BB58F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22"/>
          </p:nvPr>
        </p:nvSpPr>
        <p:spPr bwMode="gray">
          <a:xfrm>
            <a:off x="217336" y="408418"/>
            <a:ext cx="2854682" cy="1756800"/>
          </a:xfrm>
          <a:solidFill>
            <a:srgbClr val="00005A">
              <a:alpha val="50196"/>
            </a:srgbClr>
          </a:solidFill>
        </p:spPr>
        <p:txBody>
          <a:bodyPr wrap="square"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sz="2000" b="1" cap="all" spc="0" baseline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23"/>
          </p:nvPr>
        </p:nvSpPr>
        <p:spPr bwMode="gray">
          <a:xfrm>
            <a:off x="213696" y="2295853"/>
            <a:ext cx="2854682" cy="1756800"/>
          </a:xfrm>
          <a:solidFill>
            <a:srgbClr val="6C167F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24"/>
          </p:nvPr>
        </p:nvSpPr>
        <p:spPr bwMode="gray">
          <a:xfrm>
            <a:off x="205150" y="4200896"/>
            <a:ext cx="2854682" cy="1756800"/>
          </a:xfrm>
          <a:solidFill>
            <a:srgbClr val="C0D5A6"/>
          </a:solidFill>
          <a:ln>
            <a:noFill/>
          </a:ln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26"/>
          </p:nvPr>
        </p:nvSpPr>
        <p:spPr bwMode="gray">
          <a:xfrm>
            <a:off x="6084168" y="408418"/>
            <a:ext cx="2854682" cy="1756800"/>
          </a:xfrm>
          <a:solidFill>
            <a:srgbClr val="396664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8" name="Espace réservé du texte 7"/>
          <p:cNvSpPr>
            <a:spLocks noGrp="1"/>
          </p:cNvSpPr>
          <p:nvPr>
            <p:ph type="body" sz="quarter" idx="27"/>
          </p:nvPr>
        </p:nvSpPr>
        <p:spPr bwMode="gray">
          <a:xfrm>
            <a:off x="3153046" y="408813"/>
            <a:ext cx="2854682" cy="1756800"/>
          </a:xfrm>
          <a:solidFill>
            <a:srgbClr val="FF8C32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9" name="Espace réservé du texte 7"/>
          <p:cNvSpPr>
            <a:spLocks noGrp="1"/>
          </p:cNvSpPr>
          <p:nvPr>
            <p:ph type="body" sz="quarter" idx="28"/>
          </p:nvPr>
        </p:nvSpPr>
        <p:spPr bwMode="gray">
          <a:xfrm>
            <a:off x="3131840" y="4191372"/>
            <a:ext cx="2854682" cy="1756800"/>
          </a:xfrm>
          <a:solidFill>
            <a:srgbClr val="1487D8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21" name="Espace réservé du texte 7"/>
          <p:cNvSpPr>
            <a:spLocks noGrp="1"/>
          </p:cNvSpPr>
          <p:nvPr>
            <p:ph type="body" sz="quarter" idx="30"/>
          </p:nvPr>
        </p:nvSpPr>
        <p:spPr bwMode="gray">
          <a:xfrm>
            <a:off x="6084168" y="2281023"/>
            <a:ext cx="2854682" cy="1756800"/>
          </a:xfrm>
          <a:solidFill>
            <a:srgbClr val="C10046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88398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00009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07466651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it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7"/>
          <p:cNvSpPr>
            <a:spLocks noGrp="1"/>
          </p:cNvSpPr>
          <p:nvPr>
            <p:ph type="body" sz="quarter" idx="29"/>
          </p:nvPr>
        </p:nvSpPr>
        <p:spPr bwMode="gray">
          <a:xfrm>
            <a:off x="6084168" y="4191372"/>
            <a:ext cx="2854682" cy="1756800"/>
          </a:xfrm>
          <a:solidFill>
            <a:srgbClr val="FFDF00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B600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25"/>
          </p:nvPr>
        </p:nvSpPr>
        <p:spPr bwMode="gray">
          <a:xfrm>
            <a:off x="3148774" y="2288960"/>
            <a:ext cx="2854682" cy="1756800"/>
          </a:xfrm>
          <a:solidFill>
            <a:srgbClr val="C8EDE3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00B78E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22"/>
          </p:nvPr>
        </p:nvSpPr>
        <p:spPr bwMode="gray">
          <a:xfrm>
            <a:off x="217336" y="408418"/>
            <a:ext cx="2854682" cy="1756800"/>
          </a:xfrm>
          <a:solidFill>
            <a:srgbClr val="C1C1E5"/>
          </a:solidFill>
        </p:spPr>
        <p:txBody>
          <a:bodyPr wrap="square"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sz="2000" b="1" cap="all" spc="0" baseline="0">
                <a:solidFill>
                  <a:srgbClr val="00005B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23"/>
          </p:nvPr>
        </p:nvSpPr>
        <p:spPr bwMode="gray">
          <a:xfrm>
            <a:off x="213696" y="2295853"/>
            <a:ext cx="2854682" cy="1756800"/>
          </a:xfrm>
          <a:solidFill>
            <a:srgbClr val="6C167F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-150" baseline="0" noProof="0" dirty="0" smtClean="0">
                <a:solidFill>
                  <a:srgbClr val="85365A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24"/>
          </p:nvPr>
        </p:nvSpPr>
        <p:spPr bwMode="gray">
          <a:xfrm>
            <a:off x="205150" y="4200896"/>
            <a:ext cx="2854682" cy="1756800"/>
          </a:xfrm>
          <a:solidFill>
            <a:srgbClr val="C0D5A6"/>
          </a:solidFill>
          <a:ln>
            <a:noFill/>
          </a:ln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7EAC47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26"/>
          </p:nvPr>
        </p:nvSpPr>
        <p:spPr bwMode="gray">
          <a:xfrm>
            <a:off x="6084168" y="408418"/>
            <a:ext cx="2854682" cy="1756800"/>
          </a:xfrm>
          <a:solidFill>
            <a:srgbClr val="396664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006664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8" name="Espace réservé du texte 7"/>
          <p:cNvSpPr>
            <a:spLocks noGrp="1"/>
          </p:cNvSpPr>
          <p:nvPr>
            <p:ph type="body" sz="quarter" idx="27"/>
          </p:nvPr>
        </p:nvSpPr>
        <p:spPr bwMode="gray">
          <a:xfrm>
            <a:off x="3153046" y="408813"/>
            <a:ext cx="2854682" cy="1756800"/>
          </a:xfrm>
          <a:solidFill>
            <a:srgbClr val="FF8C32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sz="2000" b="1" cap="all" spc="0" baseline="0">
                <a:solidFill>
                  <a:srgbClr val="FF8D24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19" name="Espace réservé du texte 7"/>
          <p:cNvSpPr>
            <a:spLocks noGrp="1"/>
          </p:cNvSpPr>
          <p:nvPr>
            <p:ph type="body" sz="quarter" idx="28"/>
          </p:nvPr>
        </p:nvSpPr>
        <p:spPr bwMode="gray">
          <a:xfrm>
            <a:off x="3131840" y="4191372"/>
            <a:ext cx="2854682" cy="1756800"/>
          </a:xfrm>
          <a:solidFill>
            <a:srgbClr val="1487D8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0088DC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21" name="Espace réservé du texte 7"/>
          <p:cNvSpPr>
            <a:spLocks noGrp="1"/>
          </p:cNvSpPr>
          <p:nvPr>
            <p:ph type="body" sz="quarter" idx="30"/>
          </p:nvPr>
        </p:nvSpPr>
        <p:spPr bwMode="gray">
          <a:xfrm>
            <a:off x="6084168" y="2281023"/>
            <a:ext cx="2854682" cy="1756800"/>
          </a:xfrm>
          <a:solidFill>
            <a:srgbClr val="FFC1D3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B80A5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08915984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Bleu fo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5A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558543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Bleu Fr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91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40464667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Bleu Az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1487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1487D8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49702197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6C16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6C167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57622123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Rose s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C1004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C10046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643154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Capuc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2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FF828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26820720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Abric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5A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FF5A3C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787355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C3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FF8C3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5809155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Ja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D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FFDF00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44062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00009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000091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000091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000091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/>
              <a:t>Modifier les styles du texte du masque
Deuxième niveau
Troisième niveau
Quatrième niveau
Cinquième niveau</a:t>
            </a:r>
            <a:endParaRPr lang="fr-FR" noProof="0" dirty="0"/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58469096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Lavalli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9869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986949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13203339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Vert s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39666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396664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91809185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Vert Ol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50A55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94895643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Vert Ment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4BB58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4BB58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42855994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4"/>
          </p:nvPr>
        </p:nvSpPr>
        <p:spPr bwMode="gray">
          <a:xfrm>
            <a:off x="216000" y="397567"/>
            <a:ext cx="8712000" cy="5542858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 bwMode="gray">
          <a:xfrm rot="-240000">
            <a:off x="3169027" y="2651030"/>
            <a:ext cx="3237748" cy="961802"/>
          </a:xfrm>
          <a:solidFill>
            <a:schemeClr val="accent1"/>
          </a:solidFill>
          <a:ln>
            <a:solidFill>
              <a:schemeClr val="accent1">
                <a:alpha val="0"/>
              </a:schemeClr>
            </a:solidFill>
          </a:ln>
        </p:spPr>
        <p:txBody>
          <a:bodyPr wrap="square" lIns="180000" rIns="180000" anchor="ctr"/>
          <a:lstStyle>
            <a:lvl1pPr algn="ctr">
              <a:lnSpc>
                <a:spcPct val="100000"/>
              </a:lnSpc>
              <a:defRPr sz="6250" b="1" spc="-15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58595B">
                    <a:alpha val="0"/>
                  </a:srgbClr>
                </a:solidFill>
              </a:rPr>
              <a:t>28/07/2017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58595B">
                    <a:alpha val="0"/>
                  </a:srgbClr>
                </a:solidFill>
              </a:rPr>
              <a:t>NOM DU SERVICE - Prénom &amp; Nom du rédacteur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rgbClr val="58595B"/>
                </a:solidFill>
              </a:defRPr>
            </a:lvl1pPr>
          </a:lstStyle>
          <a:p>
            <a:pPr>
              <a:defRPr/>
            </a:pPr>
            <a:fld id="{FC5753CA-6368-4B8F-8940-FE63FF70C2B5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2706548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4"/>
          </p:nvPr>
        </p:nvSpPr>
        <p:spPr bwMode="gray">
          <a:xfrm>
            <a:off x="216000" y="397567"/>
            <a:ext cx="8712000" cy="5542858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58595B">
                    <a:alpha val="0"/>
                  </a:srgbClr>
                </a:solidFill>
              </a:rPr>
              <a:t>28/07/2017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58595B">
                    <a:alpha val="0"/>
                  </a:srgbClr>
                </a:solidFill>
              </a:rPr>
              <a:t>NOM DU SERVICE - Prénom &amp; Nom du rédacteur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rgbClr val="58595B"/>
                </a:solidFill>
              </a:defRPr>
            </a:lvl1pPr>
          </a:lstStyle>
          <a:p>
            <a:pPr>
              <a:defRPr/>
            </a:pPr>
            <a:fld id="{FC5753CA-6368-4B8F-8940-FE63FF70C2B5}" type="slidenum">
              <a:rPr lang="fr-FR" altLang="fr-FR"/>
              <a:pPr>
                <a:defRPr/>
              </a:pPr>
              <a:t>‹#›</a:t>
            </a:fld>
            <a:endParaRPr lang="fr-FR" altLang="fr-FR"/>
          </a:p>
        </p:txBody>
      </p:sp>
      <p:sp>
        <p:nvSpPr>
          <p:cNvPr id="10" name="Titre 1"/>
          <p:cNvSpPr>
            <a:spLocks noGrp="1"/>
          </p:cNvSpPr>
          <p:nvPr>
            <p:ph type="ctrTitle"/>
          </p:nvPr>
        </p:nvSpPr>
        <p:spPr bwMode="gray">
          <a:xfrm rot="-240000">
            <a:off x="3679879" y="3480557"/>
            <a:ext cx="3139883" cy="961802"/>
          </a:xfrm>
          <a:solidFill>
            <a:srgbClr val="8080CC"/>
          </a:solidFill>
          <a:ln>
            <a:solidFill>
              <a:schemeClr val="accent1">
                <a:alpha val="0"/>
              </a:schemeClr>
            </a:solidFill>
          </a:ln>
        </p:spPr>
        <p:txBody>
          <a:bodyPr wrap="square" lIns="180000" rIns="180000" anchor="ctr"/>
          <a:lstStyle>
            <a:lvl1pPr algn="ctr">
              <a:lnSpc>
                <a:spcPct val="100000"/>
              </a:lnSpc>
              <a:defRPr sz="6250" b="1" spc="-15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1" name="Titre 1"/>
          <p:cNvSpPr txBox="1">
            <a:spLocks/>
          </p:cNvSpPr>
          <p:nvPr userDrawn="1"/>
        </p:nvSpPr>
        <p:spPr bwMode="gray">
          <a:xfrm>
            <a:off x="3280730" y="4379315"/>
            <a:ext cx="4689563" cy="961802"/>
          </a:xfrm>
          <a:prstGeom prst="rect">
            <a:avLst/>
          </a:prstGeom>
          <a:solidFill>
            <a:srgbClr val="FFE000"/>
          </a:solidFill>
          <a:ln>
            <a:solidFill>
              <a:schemeClr val="accent1">
                <a:alpha val="0"/>
              </a:schemeClr>
            </a:solidFill>
          </a:ln>
        </p:spPr>
        <p:txBody>
          <a:bodyPr vert="horz" wrap="square" lIns="180000" tIns="0" rIns="180000" bIns="0" rtlCol="0" anchor="ctr" anchorCtr="0">
            <a:noAutofit/>
          </a:bodyPr>
          <a:lstStyle>
            <a:lvl1pPr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6250" b="1" kern="1200" cap="all" spc="-150">
                <a:solidFill>
                  <a:srgbClr val="FFFFFF"/>
                </a:solidFill>
                <a:latin typeface="Arial 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5752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503238" y="735013"/>
            <a:ext cx="8424862" cy="23034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503238" y="3203575"/>
            <a:ext cx="8424862" cy="2520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9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609" y="6036488"/>
            <a:ext cx="2320119" cy="71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0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54" r:id="rId3"/>
    <p:sldLayoutId id="2147483675" r:id="rId4"/>
    <p:sldLayoutId id="2147484042" r:id="rId5"/>
    <p:sldLayoutId id="2147484030" r:id="rId6"/>
    <p:sldLayoutId id="2147483674" r:id="rId7"/>
    <p:sldLayoutId id="2147484043" r:id="rId8"/>
    <p:sldLayoutId id="2147484031" r:id="rId9"/>
    <p:sldLayoutId id="2147483979" r:id="rId10"/>
    <p:sldLayoutId id="2147484044" r:id="rId11"/>
    <p:sldLayoutId id="2147484032" r:id="rId12"/>
    <p:sldLayoutId id="2147483679" r:id="rId13"/>
    <p:sldLayoutId id="2147484045" r:id="rId14"/>
    <p:sldLayoutId id="2147484033" r:id="rId15"/>
    <p:sldLayoutId id="2147483677" r:id="rId16"/>
    <p:sldLayoutId id="2147484046" r:id="rId17"/>
    <p:sldLayoutId id="2147484034" r:id="rId18"/>
    <p:sldLayoutId id="2147483980" r:id="rId19"/>
    <p:sldLayoutId id="2147484035" r:id="rId20"/>
    <p:sldLayoutId id="2147483681" r:id="rId21"/>
    <p:sldLayoutId id="2147484052" r:id="rId22"/>
    <p:sldLayoutId id="2147484036" r:id="rId23"/>
    <p:sldLayoutId id="2147483981" r:id="rId24"/>
    <p:sldLayoutId id="2147484051" r:id="rId25"/>
    <p:sldLayoutId id="2147484037" r:id="rId26"/>
    <p:sldLayoutId id="2147483676" r:id="rId27"/>
    <p:sldLayoutId id="2147483678" r:id="rId28"/>
    <p:sldLayoutId id="2147484047" r:id="rId29"/>
    <p:sldLayoutId id="2147484038" r:id="rId30"/>
    <p:sldLayoutId id="2147483939" r:id="rId31"/>
    <p:sldLayoutId id="2147484048" r:id="rId32"/>
    <p:sldLayoutId id="2147484039" r:id="rId33"/>
    <p:sldLayoutId id="2147483982" r:id="rId34"/>
    <p:sldLayoutId id="2147484049" r:id="rId35"/>
    <p:sldLayoutId id="2147484040" r:id="rId36"/>
    <p:sldLayoutId id="2147483680" r:id="rId37"/>
    <p:sldLayoutId id="2147484050" r:id="rId38"/>
    <p:sldLayoutId id="2147484041" r:id="rId39"/>
    <p:sldLayoutId id="2147483984" r:id="rId40"/>
    <p:sldLayoutId id="2147483682" r:id="rId41"/>
    <p:sldLayoutId id="2147484002" r:id="rId42"/>
    <p:sldLayoutId id="2147484003" r:id="rId43"/>
    <p:sldLayoutId id="2147484005" r:id="rId44"/>
    <p:sldLayoutId id="2147483992" r:id="rId45"/>
    <p:sldLayoutId id="2147484004" r:id="rId46"/>
    <p:sldLayoutId id="2147483991" r:id="rId47"/>
    <p:sldLayoutId id="2147484006" r:id="rId48"/>
    <p:sldLayoutId id="2147483986" r:id="rId49"/>
    <p:sldLayoutId id="2147483989" r:id="rId50"/>
    <p:sldLayoutId id="2147483987" r:id="rId51"/>
    <p:sldLayoutId id="2147483988" r:id="rId52"/>
    <p:sldLayoutId id="2147483996" r:id="rId53"/>
    <p:sldLayoutId id="2147483691" r:id="rId54"/>
    <p:sldLayoutId id="2147484019" r:id="rId55"/>
    <p:sldLayoutId id="2147483998" r:id="rId56"/>
    <p:sldLayoutId id="2147484020" r:id="rId57"/>
    <p:sldLayoutId id="2147483940" r:id="rId58"/>
    <p:sldLayoutId id="2147484021" r:id="rId59"/>
    <p:sldLayoutId id="2147483692" r:id="rId60"/>
    <p:sldLayoutId id="2147484022" r:id="rId61"/>
    <p:sldLayoutId id="2147483997" r:id="rId62"/>
    <p:sldLayoutId id="2147484023" r:id="rId63"/>
    <p:sldLayoutId id="2147483942" r:id="rId64"/>
    <p:sldLayoutId id="2147483946" r:id="rId65"/>
    <p:sldLayoutId id="2147484024" r:id="rId66"/>
    <p:sldLayoutId id="2147484000" r:id="rId67"/>
    <p:sldLayoutId id="2147484025" r:id="rId68"/>
    <p:sldLayoutId id="2147483941" r:id="rId69"/>
    <p:sldLayoutId id="2147483943" r:id="rId70"/>
    <p:sldLayoutId id="2147484026" r:id="rId71"/>
    <p:sldLayoutId id="2147484001" r:id="rId72"/>
    <p:sldLayoutId id="2147484027" r:id="rId73"/>
    <p:sldLayoutId id="2147483945" r:id="rId74"/>
    <p:sldLayoutId id="2147484028" r:id="rId75"/>
    <p:sldLayoutId id="2147483944" r:id="rId76"/>
    <p:sldLayoutId id="2147484029" r:id="rId77"/>
    <p:sldLayoutId id="2147483700" r:id="rId78"/>
    <p:sldLayoutId id="2147484015" r:id="rId79"/>
    <p:sldLayoutId id="2147484016" r:id="rId80"/>
    <p:sldLayoutId id="2147483947" r:id="rId81"/>
    <p:sldLayoutId id="2147484008" r:id="rId82"/>
    <p:sldLayoutId id="2147483949" r:id="rId83"/>
    <p:sldLayoutId id="2147484009" r:id="rId84"/>
    <p:sldLayoutId id="2147483951" r:id="rId85"/>
    <p:sldLayoutId id="2147484010" r:id="rId86"/>
    <p:sldLayoutId id="2147484012" r:id="rId87"/>
    <p:sldLayoutId id="2147484013" r:id="rId88"/>
    <p:sldLayoutId id="2147484011" r:id="rId89"/>
    <p:sldLayoutId id="2147483952" r:id="rId90"/>
    <p:sldLayoutId id="2147483954" r:id="rId91"/>
    <p:sldLayoutId id="2147484014" r:id="rId92"/>
    <p:sldLayoutId id="2147483955" r:id="rId93"/>
    <p:sldLayoutId id="2147483714" r:id="rId94"/>
    <p:sldLayoutId id="2147484055" r:id="rId95"/>
  </p:sldLayoutIdLst>
  <p:hf hdr="0"/>
  <p:txStyles>
    <p:titleStyle>
      <a:lvl1pPr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 b="1" kern="1200" cap="all">
          <a:solidFill>
            <a:srgbClr val="00BAB3"/>
          </a:solidFill>
          <a:latin typeface="Arial "/>
          <a:ea typeface="Roboto Black" panose="02000000000000000000" pitchFamily="2" charset="0"/>
          <a:cs typeface="Roboto Black" panose="02000000000000000000" pitchFamily="2" charset="0"/>
        </a:defRPr>
      </a:lvl1pPr>
      <a:lvl2pPr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2pPr>
      <a:lvl3pPr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3pPr>
      <a:lvl4pPr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4pPr>
      <a:lvl5pPr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5pPr>
      <a:lvl6pPr marL="457200"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6pPr>
      <a:lvl7pPr marL="914400"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7pPr>
      <a:lvl8pPr marL="1371600"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8pPr>
      <a:lvl9pPr marL="1828800" algn="l" rtl="0" eaLnBrk="1" fontAlgn="base" hangingPunct="1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ct val="0"/>
        </a:spcBef>
        <a:spcAft>
          <a:spcPts val="1800"/>
        </a:spcAft>
        <a:buSzPct val="100000"/>
        <a:defRPr sz="1600" b="1" kern="1200" cap="all">
          <a:solidFill>
            <a:srgbClr val="00BAB3"/>
          </a:solidFill>
          <a:latin typeface="Arial "/>
          <a:ea typeface="Roboto Medium" panose="02000000000000000000" pitchFamily="2" charset="0"/>
          <a:cs typeface="Roboto Medium" panose="02000000000000000000" pitchFamily="2" charset="0"/>
        </a:defRPr>
      </a:lvl1pPr>
      <a:lvl2pPr algn="l" rtl="0" eaLnBrk="1" fontAlgn="base" hangingPunct="1">
        <a:lnSpc>
          <a:spcPct val="110000"/>
        </a:lnSpc>
        <a:spcBef>
          <a:spcPts val="600"/>
        </a:spcBef>
        <a:spcAft>
          <a:spcPts val="1800"/>
        </a:spcAft>
        <a:buSzPct val="100000"/>
        <a:defRPr sz="1600" kern="1200">
          <a:solidFill>
            <a:schemeClr val="bg2"/>
          </a:solidFill>
          <a:latin typeface="Arial "/>
          <a:ea typeface="Roboto Medium" pitchFamily="2" charset="0"/>
          <a:cs typeface="Roboto Medium" pitchFamily="2" charset="0"/>
        </a:defRPr>
      </a:lvl2pPr>
      <a:lvl3pPr marL="107950" indent="-107950" algn="l" rtl="0" eaLnBrk="1" fontAlgn="base" hangingPunct="1">
        <a:lnSpc>
          <a:spcPct val="110000"/>
        </a:lnSpc>
        <a:spcBef>
          <a:spcPts val="300"/>
        </a:spcBef>
        <a:spcAft>
          <a:spcPts val="300"/>
        </a:spcAft>
        <a:buClr>
          <a:srgbClr val="00BAB3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Arial "/>
          <a:ea typeface="Roboto Medium" pitchFamily="2" charset="0"/>
          <a:cs typeface="Roboto Medium" pitchFamily="2" charset="0"/>
        </a:defRPr>
      </a:lvl3pPr>
      <a:lvl4pPr marL="215900" indent="-107950" algn="l" rtl="0" eaLnBrk="1" fontAlgn="base" hangingPunct="1">
        <a:lnSpc>
          <a:spcPct val="110000"/>
        </a:lnSpc>
        <a:spcBef>
          <a:spcPts val="300"/>
        </a:spcBef>
        <a:spcAft>
          <a:spcPts val="300"/>
        </a:spcAft>
        <a:buClr>
          <a:srgbClr val="00BAB3"/>
        </a:buClr>
        <a:buSzPct val="100000"/>
        <a:buFont typeface="Roboto Light" panose="02000000000000000000" pitchFamily="2" charset="0"/>
        <a:buChar char="-"/>
        <a:defRPr sz="1200" kern="1200">
          <a:solidFill>
            <a:schemeClr val="bg2"/>
          </a:solidFill>
          <a:latin typeface="Arial "/>
          <a:ea typeface="Roboto Medium" pitchFamily="2" charset="0"/>
          <a:cs typeface="Roboto Medium" pitchFamily="2" charset="0"/>
        </a:defRPr>
      </a:lvl4pPr>
      <a:lvl5pPr marL="323850" indent="-107950" algn="l" rtl="0" eaLnBrk="1" fontAlgn="base" hangingPunct="1">
        <a:lnSpc>
          <a:spcPct val="110000"/>
        </a:lnSpc>
        <a:spcBef>
          <a:spcPts val="300"/>
        </a:spcBef>
        <a:spcAft>
          <a:spcPts val="300"/>
        </a:spcAft>
        <a:buClr>
          <a:srgbClr val="00BAB3"/>
        </a:buClr>
        <a:buSzPct val="100000"/>
        <a:buFont typeface="Arial" panose="020B0604020202020204" pitchFamily="34" charset="0"/>
        <a:buChar char="•"/>
        <a:defRPr sz="1000" kern="1200">
          <a:solidFill>
            <a:schemeClr val="bg2"/>
          </a:solidFill>
          <a:latin typeface="Arial "/>
          <a:ea typeface="Roboto Medium" pitchFamily="2" charset="0"/>
          <a:cs typeface="Roboto Medium" pitchFamily="2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2.jpeg"/><Relationship Id="rId4" Type="http://schemas.openxmlformats.org/officeDocument/2006/relationships/image" Target="../media/image12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hyperlink" Target="https://france-visas.gouv.fr/en/web/france-visas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hyperlink" Target="https://france-visas.gouv.fr/en/web/france-visas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8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102.png"/><Relationship Id="rId5" Type="http://schemas.openxmlformats.org/officeDocument/2006/relationships/image" Target="../media/image46.png"/><Relationship Id="rId4" Type="http://schemas.openxmlformats.org/officeDocument/2006/relationships/image" Target="../media/image1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12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7" Type="http://schemas.openxmlformats.org/officeDocument/2006/relationships/image" Target="../media/image148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openxmlformats.org/officeDocument/2006/relationships/hyperlink" Target="https://france-visas.gouv.fr/en/web/france-visas/" TargetMode="External"/><Relationship Id="rId5" Type="http://schemas.openxmlformats.org/officeDocument/2006/relationships/image" Target="../media/image147.png"/><Relationship Id="rId4" Type="http://schemas.openxmlformats.org/officeDocument/2006/relationships/hyperlink" Target="https://fr.tlscontact.com/gb/splash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g"/><Relationship Id="rId2" Type="http://schemas.openxmlformats.org/officeDocument/2006/relationships/image" Target="../media/image123.jpg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121.jpg"/><Relationship Id="rId5" Type="http://schemas.openxmlformats.org/officeDocument/2006/relationships/image" Target="../media/image120.png"/><Relationship Id="rId4" Type="http://schemas.openxmlformats.org/officeDocument/2006/relationships/image" Target="../media/image12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7" Type="http://schemas.openxmlformats.org/officeDocument/2006/relationships/image" Target="../media/image148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openxmlformats.org/officeDocument/2006/relationships/hyperlink" Target="https://france-visas.gouv.fr/en/web/france-visas/" TargetMode="External"/><Relationship Id="rId5" Type="http://schemas.openxmlformats.org/officeDocument/2006/relationships/image" Target="../media/image147.png"/><Relationship Id="rId4" Type="http://schemas.openxmlformats.org/officeDocument/2006/relationships/hyperlink" Target="https://fr.tlscontact.com/gb/splash.php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7" Type="http://schemas.openxmlformats.org/officeDocument/2006/relationships/image" Target="../media/image148.png"/><Relationship Id="rId2" Type="http://schemas.openxmlformats.org/officeDocument/2006/relationships/hyperlink" Target="https://france-visas.gouv.fr/en/web/france-visas/student" TargetMode="External"/><Relationship Id="rId1" Type="http://schemas.openxmlformats.org/officeDocument/2006/relationships/slideLayout" Target="../slideLayouts/slideLayout88.xml"/><Relationship Id="rId6" Type="http://schemas.openxmlformats.org/officeDocument/2006/relationships/hyperlink" Target="https://france-visas.gouv.fr/en/web/france-visas/" TargetMode="External"/><Relationship Id="rId5" Type="http://schemas.openxmlformats.org/officeDocument/2006/relationships/image" Target="../media/image121.jpg"/><Relationship Id="rId4" Type="http://schemas.openxmlformats.org/officeDocument/2006/relationships/image" Target="../media/image1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121.jpg"/><Relationship Id="rId5" Type="http://schemas.openxmlformats.org/officeDocument/2006/relationships/image" Target="../media/image12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21.jpg"/><Relationship Id="rId7" Type="http://schemas.openxmlformats.org/officeDocument/2006/relationships/image" Target="../media/image148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openxmlformats.org/officeDocument/2006/relationships/hyperlink" Target="https://france-visas.gouv.fr/en/web/france-visas/" TargetMode="External"/><Relationship Id="rId5" Type="http://schemas.openxmlformats.org/officeDocument/2006/relationships/hyperlink" Target="https://france-visas.gouv.fr/en/web/france-visas/student-trainee" TargetMode="External"/><Relationship Id="rId4" Type="http://schemas.openxmlformats.org/officeDocument/2006/relationships/hyperlink" Target="https://france-visas.gouv.fr/en/web/france-visas/student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121.jpg"/><Relationship Id="rId5" Type="http://schemas.openxmlformats.org/officeDocument/2006/relationships/image" Target="../media/image120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odgis.com/" TargetMode="External"/><Relationship Id="rId13" Type="http://schemas.openxmlformats.org/officeDocument/2006/relationships/hyperlink" Target="https://www.lacartedescolocs.fr/" TargetMode="External"/><Relationship Id="rId3" Type="http://schemas.openxmlformats.org/officeDocument/2006/relationships/image" Target="../media/image121.jpg"/><Relationship Id="rId7" Type="http://schemas.openxmlformats.org/officeDocument/2006/relationships/hyperlink" Target="https://www.seloger.com/" TargetMode="External"/><Relationship Id="rId12" Type="http://schemas.openxmlformats.org/officeDocument/2006/relationships/hyperlink" Target="https://www.immojeune.com/colocation.html" TargetMode="External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openxmlformats.org/officeDocument/2006/relationships/hyperlink" Target="https://www.leboncoin.fr/" TargetMode="External"/><Relationship Id="rId11" Type="http://schemas.openxmlformats.org/officeDocument/2006/relationships/hyperlink" Target="https://fr-fr.roomlala.com/" TargetMode="External"/><Relationship Id="rId5" Type="http://schemas.openxmlformats.org/officeDocument/2006/relationships/hyperlink" Target="https://www.ciup.fr/demander-hebergement/" TargetMode="External"/><Relationship Id="rId10" Type="http://schemas.openxmlformats.org/officeDocument/2006/relationships/hyperlink" Target="https://www.appartager.com/" TargetMode="External"/><Relationship Id="rId4" Type="http://schemas.openxmlformats.org/officeDocument/2006/relationships/hyperlink" Target="https://trouverunlogement.lescrous.fr/" TargetMode="External"/><Relationship Id="rId9" Type="http://schemas.openxmlformats.org/officeDocument/2006/relationships/hyperlink" Target="https://www.pap.fr/" TargetMode="External"/><Relationship Id="rId14" Type="http://schemas.openxmlformats.org/officeDocument/2006/relationships/hyperlink" Target="https://www.cohebergement.com/location/c/3-france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7" Type="http://schemas.openxmlformats.org/officeDocument/2006/relationships/image" Target="../media/image15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microsoft.com/office/2011/relationships/webextension" Target="../webextensions/webextension1.xml"/><Relationship Id="rId5" Type="http://schemas.openxmlformats.org/officeDocument/2006/relationships/image" Target="../media/image9.png"/><Relationship Id="rId4" Type="http://schemas.openxmlformats.org/officeDocument/2006/relationships/hyperlink" Target="https://www.campusfrance.org/en/student-housing-france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qEpy9Xr9UKk&amp;feature=youtu.be" TargetMode="External"/><Relationship Id="rId3" Type="http://schemas.openxmlformats.org/officeDocument/2006/relationships/hyperlink" Target="https://uk.ambafrance.org/Les-traducteurs-enregistres-au-consulat-general-a-Londres" TargetMode="External"/><Relationship Id="rId7" Type="http://schemas.openxmlformats.org/officeDocument/2006/relationships/hyperlink" Target="https://www.youtube.com/watch?v=XXaj44iB91w&amp;list=PLpm2evF1qaJe_oq0a-LMIKujAihwAtVEy&amp;index=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9.png"/><Relationship Id="rId11" Type="http://schemas.openxmlformats.org/officeDocument/2006/relationships/image" Target="../media/image152.png"/><Relationship Id="rId5" Type="http://schemas.openxmlformats.org/officeDocument/2006/relationships/image" Target="../media/image121.jpg"/><Relationship Id="rId10" Type="http://schemas.microsoft.com/office/2011/relationships/webextension" Target="../webextensions/webextension2.xml"/><Relationship Id="rId4" Type="http://schemas.openxmlformats.org/officeDocument/2006/relationships/image" Target="../media/image120.png"/><Relationship Id="rId9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121.jpg"/><Relationship Id="rId4" Type="http://schemas.openxmlformats.org/officeDocument/2006/relationships/image" Target="../media/image12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120.png"/><Relationship Id="rId7" Type="http://schemas.openxmlformats.org/officeDocument/2006/relationships/hyperlink" Target="https://www.campusfrance.org/en/bienvenue-en-france-welcome-desks-op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21.jpg"/><Relationship Id="rId9" Type="http://schemas.openxmlformats.org/officeDocument/2006/relationships/image" Target="../media/image154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hyperlink" Target="https://administration-etrangers-en-france.interieur.gouv.fr/" TargetMode="External"/><Relationship Id="rId1" Type="http://schemas.openxmlformats.org/officeDocument/2006/relationships/slideLayout" Target="../slideLayouts/slideLayout88.xml"/><Relationship Id="rId5" Type="http://schemas.openxmlformats.org/officeDocument/2006/relationships/hyperlink" Target="https://www.campusfrance.org/en/how-to-validate-your-long-stay-visa-visa-long-sejour-upon-your-arrival-in-france" TargetMode="External"/><Relationship Id="rId4" Type="http://schemas.openxmlformats.org/officeDocument/2006/relationships/image" Target="../media/image121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21.jpg"/><Relationship Id="rId7" Type="http://schemas.openxmlformats.org/officeDocument/2006/relationships/image" Target="../media/image9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25.png"/><Relationship Id="rId11" Type="http://schemas.openxmlformats.org/officeDocument/2006/relationships/image" Target="../media/image59.png"/><Relationship Id="rId5" Type="http://schemas.openxmlformats.org/officeDocument/2006/relationships/image" Target="../media/image92.png"/><Relationship Id="rId10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155.png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11/relationships/webextension" Target="../webextensions/webextension5.xml"/><Relationship Id="rId3" Type="http://schemas.openxmlformats.org/officeDocument/2006/relationships/image" Target="../media/image121.jpg"/><Relationship Id="rId7" Type="http://schemas.openxmlformats.org/officeDocument/2006/relationships/image" Target="../media/image157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6" Type="http://schemas.microsoft.com/office/2011/relationships/webextension" Target="../webextensions/webextension4.xml"/><Relationship Id="rId11" Type="http://schemas.openxmlformats.org/officeDocument/2006/relationships/image" Target="../media/image6.png"/><Relationship Id="rId5" Type="http://schemas.openxmlformats.org/officeDocument/2006/relationships/image" Target="../media/image156.png"/><Relationship Id="rId10" Type="http://schemas.openxmlformats.org/officeDocument/2006/relationships/hyperlink" Target="https://www.youtube.com/watch?v=AdMgERlOnkI&amp;feature=youtu.be" TargetMode="External"/><Relationship Id="rId4" Type="http://schemas.microsoft.com/office/2011/relationships/webextension" Target="../webextensions/webextension3.xml"/><Relationship Id="rId9" Type="http://schemas.openxmlformats.org/officeDocument/2006/relationships/image" Target="../media/image15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tudiant.gouv.fr/en/welcome-france-2063?k=hijab&amp;top=&amp;top?k=hijab" TargetMode="External"/><Relationship Id="rId3" Type="http://schemas.openxmlformats.org/officeDocument/2006/relationships/image" Target="../media/image121.jpg"/><Relationship Id="rId7" Type="http://schemas.openxmlformats.org/officeDocument/2006/relationships/image" Target="../media/image9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59.png"/><Relationship Id="rId5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159.png"/><Relationship Id="rId4" Type="http://schemas.openxmlformats.org/officeDocument/2006/relationships/hyperlink" Target="https://www.francealumni.fr/en/position/uk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160.tiff"/><Relationship Id="rId4" Type="http://schemas.openxmlformats.org/officeDocument/2006/relationships/hyperlink" Target="https://www.francealumni.fr/en/position/uk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openxmlformats.org/officeDocument/2006/relationships/hyperlink" Target="https://www.uk.campusfrance.org/ross-having-a-front-row-seat-to-france-s-rich-and-historic-democratic-culture-was-a-fascinating" TargetMode="External"/><Relationship Id="rId7" Type="http://schemas.openxmlformats.org/officeDocument/2006/relationships/image" Target="../media/image163.png"/><Relationship Id="rId2" Type="http://schemas.openxmlformats.org/officeDocument/2006/relationships/hyperlink" Target="https://www.uk.campusfrance.org/oraza-this-experience-has-allowed-me-to-be-more-confident-and-talk-to-people-in-the-nonconventional" TargetMode="Externa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hyperlink" Target="https://www.uk.campusfrance.org/clare-this-connection-with-france-will-stay-with-me-throughout-my-life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hyperlink" Target="https://ecolesdete.campusfrance.org/#/main" TargetMode="External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165.png"/><Relationship Id="rId4" Type="http://schemas.openxmlformats.org/officeDocument/2006/relationships/image" Target="../media/image121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66.emf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12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8.tiff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21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829" y="1632352"/>
            <a:ext cx="4860999" cy="4860999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9FD41277-EFD3-0343-80D9-AC0688490EE5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D66760A-CE41-3748-9002-3AC934C87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55C70784-7C4A-6C45-A364-F6D6E084B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96DC4E99-056D-D845-BF9E-C0E39ADDDE4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"/>
          <a:stretch/>
        </p:blipFill>
        <p:spPr>
          <a:xfrm>
            <a:off x="231333" y="425681"/>
            <a:ext cx="8721089" cy="552812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6B634C-B10F-EE44-8A32-3BBFD6489ECE}"/>
              </a:ext>
            </a:extLst>
          </p:cNvPr>
          <p:cNvSpPr/>
          <p:nvPr/>
        </p:nvSpPr>
        <p:spPr>
          <a:xfrm>
            <a:off x="214927" y="425681"/>
            <a:ext cx="8721090" cy="552812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5" name="Titre 54"/>
          <p:cNvSpPr>
            <a:spLocks noGrp="1"/>
          </p:cNvSpPr>
          <p:nvPr>
            <p:ph type="ctrTitle"/>
          </p:nvPr>
        </p:nvSpPr>
        <p:spPr>
          <a:xfrm>
            <a:off x="504000" y="1632352"/>
            <a:ext cx="7931340" cy="3047166"/>
          </a:xfrm>
        </p:spPr>
        <p:txBody>
          <a:bodyPr/>
          <a:lstStyle/>
          <a:p>
            <a:pPr eaLnBrk="1" hangingPunct="1">
              <a:defRPr/>
            </a:pP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Campus France UK </a:t>
            </a:r>
            <a:br>
              <a:rPr lang="fr-FR" b="0" dirty="0">
                <a:latin typeface="CampusFrance Inline" pitchFamily="2" charset="0"/>
                <a:cs typeface="CampusFrance Inline" pitchFamily="2" charset="0"/>
              </a:rPr>
            </a:b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Helps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you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to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prepare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for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outward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mobility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 to France</a:t>
            </a:r>
            <a:endParaRPr lang="fr-FR" b="0" dirty="0"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14EBB27F-747F-024F-A2B6-10AE8570FB7E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 bwMode="gray">
          <a:xfrm>
            <a:off x="503238" y="4349750"/>
            <a:ext cx="4314825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2000" b="0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defRPr sz="1250" kern="120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 algn="l" rtl="0" eaLnBrk="0" fontAlgn="base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BAB3"/>
              </a:buClr>
              <a:buSzPct val="100000"/>
              <a:buFontTx/>
              <a:buNone/>
              <a:defRPr sz="1250" kern="120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 marL="21590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1.Etudes en France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platform</a:t>
            </a:r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2.Visa application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procedure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and administrative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requirements</a:t>
            </a:r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3.Life in France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arrive</a:t>
            </a:r>
          </a:p>
        </p:txBody>
      </p:sp>
    </p:spTree>
    <p:extLst>
      <p:ext uri="{BB962C8B-B14F-4D97-AF65-F5344CB8AC3E}">
        <p14:creationId xmlns:p14="http://schemas.microsoft.com/office/powerpoint/2010/main" val="1466346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555BA23-B59E-CA4C-815E-D2EF40C9AF8C}"/>
              </a:ext>
            </a:extLst>
          </p:cNvPr>
          <p:cNvSpPr/>
          <p:nvPr/>
        </p:nvSpPr>
        <p:spPr>
          <a:xfrm>
            <a:off x="218660" y="387626"/>
            <a:ext cx="8716617" cy="5546035"/>
          </a:xfrm>
          <a:prstGeom prst="rect">
            <a:avLst/>
          </a:prstGeom>
          <a:solidFill>
            <a:srgbClr val="FA5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503998" y="4662948"/>
            <a:ext cx="5558872" cy="1116000"/>
          </a:xfrm>
        </p:spPr>
        <p:txBody>
          <a:bodyPr/>
          <a:lstStyle/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1.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Register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on Etudes en France</a:t>
            </a:r>
          </a:p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2.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What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documents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need</a:t>
            </a:r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3. How to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fill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form</a:t>
            </a:r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1. The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etudes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en France Platform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97C296F-CCD4-B842-8575-F72B8A9F67E1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807C0226-A0E3-E541-9600-242145AB2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CF8211DA-8277-AD4D-928D-7299BCAF8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7" name="Image 6">
            <a:extLst>
              <a:ext uri="{FF2B5EF4-FFF2-40B4-BE49-F238E27FC236}">
                <a16:creationId xmlns:a16="http://schemas.microsoft.com/office/drawing/2014/main" id="{4F1A897D-27FC-3C42-9FDC-53633DA0F8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0" y="2640488"/>
            <a:ext cx="3119811" cy="290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99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>
            <a:extLst>
              <a:ext uri="{FF2B5EF4-FFF2-40B4-BE49-F238E27FC236}">
                <a16:creationId xmlns:a16="http://schemas.microsoft.com/office/drawing/2014/main" id="{5A3DD1A2-D257-B24E-96A2-836C635E0407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A050B39-11A5-F44E-A026-0C060ED26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24F75A7-81AE-4E47-998D-C0C31EBF8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4BB13A1-E9EE-974E-B943-735471530322}"/>
              </a:ext>
            </a:extLst>
          </p:cNvPr>
          <p:cNvSpPr/>
          <p:nvPr/>
        </p:nvSpPr>
        <p:spPr>
          <a:xfrm>
            <a:off x="4766292" y="1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852046" y="168166"/>
            <a:ext cx="4206197" cy="5665075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Etudes en France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:</a:t>
            </a:r>
          </a:p>
          <a:p>
            <a:pPr algn="ctr"/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going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to France for more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than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90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days</a:t>
            </a: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not a EU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citizen</a:t>
            </a: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going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to France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for a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study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placement</a:t>
            </a:r>
          </a:p>
        </p:txBody>
      </p:sp>
      <p:sp>
        <p:nvSpPr>
          <p:cNvPr id="18" name="Espace réservé du texte 5">
            <a:extLst>
              <a:ext uri="{FF2B5EF4-FFF2-40B4-BE49-F238E27FC236}">
                <a16:creationId xmlns:a16="http://schemas.microsoft.com/office/drawing/2014/main" id="{B112AF5A-7598-C44B-B8BA-42AB28DE0AF0}"/>
              </a:ext>
            </a:extLst>
          </p:cNvPr>
          <p:cNvSpPr txBox="1">
            <a:spLocks/>
          </p:cNvSpPr>
          <p:nvPr/>
        </p:nvSpPr>
        <p:spPr bwMode="gray">
          <a:xfrm>
            <a:off x="165766" y="217846"/>
            <a:ext cx="4514770" cy="111981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4000" b="1" kern="1200" cap="all" spc="-1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sz="1600" kern="1200">
                <a:solidFill>
                  <a:schemeClr val="bg2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2pPr>
            <a:lvl3pPr marL="10795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Who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needs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to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register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?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register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on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etudes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en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france</a:t>
            </a:r>
            <a:endParaRPr lang="fr-FR" sz="14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924D838-DD92-9849-9836-8D072B454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340" y="1359976"/>
            <a:ext cx="4320487" cy="271117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8FC5420-C1C2-3941-8E46-2BBDAFFDB1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492" y="4093470"/>
            <a:ext cx="3028615" cy="180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27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165766" y="217846"/>
            <a:ext cx="4514770" cy="1119814"/>
          </a:xfrm>
        </p:spPr>
        <p:txBody>
          <a:bodyPr/>
          <a:lstStyle/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Register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on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etudes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en France Platform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Register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on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etudes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en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france</a:t>
            </a:r>
            <a:endParaRPr lang="fr-FR" sz="14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5A3DD1A2-D257-B24E-96A2-836C635E0407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A050B39-11A5-F44E-A026-0C060ED26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24F75A7-81AE-4E47-998D-C0C31EBF8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0DD6849-FB1D-C943-BAF7-8792B54439B7}"/>
              </a:ext>
            </a:extLst>
          </p:cNvPr>
          <p:cNvSpPr/>
          <p:nvPr/>
        </p:nvSpPr>
        <p:spPr>
          <a:xfrm>
            <a:off x="4766292" y="1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852046" y="217846"/>
            <a:ext cx="4206197" cy="5778050"/>
          </a:xfrm>
        </p:spPr>
        <p:txBody>
          <a:bodyPr/>
          <a:lstStyle/>
          <a:p>
            <a:pPr algn="ctr"/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Etudes en France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It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gives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an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EEF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number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(GB-XXXX) 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and a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confirmation of registration (to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be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downloaded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from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Etudes en France)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It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precedes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the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checks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done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at the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consulate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by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verifiying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academic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background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to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bring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Etudes en France confirmation at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TLS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appointment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94635C6-D241-9646-A8CD-5E10658F5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340" y="1359976"/>
            <a:ext cx="4320487" cy="271117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F73AB52-0C8F-4344-B027-658D3F553C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492" y="4093470"/>
            <a:ext cx="3028615" cy="180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88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166181" y="215286"/>
            <a:ext cx="4546305" cy="1461050"/>
          </a:xfrm>
        </p:spPr>
        <p:txBody>
          <a:bodyPr/>
          <a:lstStyle/>
          <a:p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How to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create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account</a:t>
            </a:r>
            <a:endParaRPr lang="fr-FR" sz="28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register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on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etudes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en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france</a:t>
            </a:r>
            <a:endParaRPr lang="fr-FR" sz="14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4766292" y="1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5A3DD1A2-D257-B24E-96A2-836C635E0407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A050B39-11A5-F44E-A026-0C060ED26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24F75A7-81AE-4E47-998D-C0C31EBF8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852047" y="215286"/>
            <a:ext cx="4206197" cy="4885250"/>
          </a:xfrm>
        </p:spPr>
        <p:txBody>
          <a:bodyPr/>
          <a:lstStyle/>
          <a:p>
            <a:pPr algn="ctr"/>
            <a:endParaRPr lang="fr-FR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algn="ctr"/>
            <a:endParaRPr lang="fr-FR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Select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« Campus France United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Kingdom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 »</a:t>
            </a:r>
          </a:p>
          <a:p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Register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under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«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Students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already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accepted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 » </a:t>
            </a:r>
          </a:p>
          <a:p>
            <a:pPr marL="285750" indent="-285750">
              <a:buFont typeface="Wingdings" pitchFamily="2" charset="2"/>
              <a:buChar char="Ø"/>
            </a:pP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The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whole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process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can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take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about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two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weeks</a:t>
            </a: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823D8790-43AB-354A-B176-176ECA7E8F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492" y="1292679"/>
            <a:ext cx="4320487" cy="271117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A1C219D-F313-5B4E-985F-9BF3A064E5AE}"/>
              </a:ext>
            </a:extLst>
          </p:cNvPr>
          <p:cNvSpPr/>
          <p:nvPr/>
        </p:nvSpPr>
        <p:spPr>
          <a:xfrm>
            <a:off x="3354974" y="1429330"/>
            <a:ext cx="541165" cy="18734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4F0D0E06-7838-A44F-A241-6E0134381B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878" y="2439678"/>
            <a:ext cx="4123713" cy="250202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3FE559B-6C58-1F42-B502-A8DA7D1552F6}"/>
              </a:ext>
            </a:extLst>
          </p:cNvPr>
          <p:cNvSpPr/>
          <p:nvPr/>
        </p:nvSpPr>
        <p:spPr>
          <a:xfrm>
            <a:off x="353800" y="4140508"/>
            <a:ext cx="3849867" cy="194140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B4AE23F7-C181-A846-B5FB-FCE0BD5ED4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264" y="4767199"/>
            <a:ext cx="1917700" cy="13589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51352AC-4606-5446-B071-10641F20335B}"/>
              </a:ext>
            </a:extLst>
          </p:cNvPr>
          <p:cNvSpPr/>
          <p:nvPr/>
        </p:nvSpPr>
        <p:spPr>
          <a:xfrm>
            <a:off x="1499008" y="5791200"/>
            <a:ext cx="697654" cy="22671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236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199594" y="238370"/>
            <a:ext cx="6887400" cy="2319507"/>
          </a:xfrm>
          <a:ln>
            <a:noFill/>
          </a:ln>
        </p:spPr>
        <p:txBody>
          <a:bodyPr/>
          <a:lstStyle/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SUPPORTing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DOCUMENTS TO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register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on Etudes en France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What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supporting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documents Do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endParaRPr lang="fr-FR" sz="28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232310" y="1409076"/>
            <a:ext cx="8639008" cy="4445875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3ECC6D-7D73-8643-90AA-81DE234DDEDF}"/>
              </a:ext>
            </a:extLst>
          </p:cNvPr>
          <p:cNvSpPr/>
          <p:nvPr/>
        </p:nvSpPr>
        <p:spPr>
          <a:xfrm>
            <a:off x="446135" y="1793747"/>
            <a:ext cx="8198359" cy="71657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C3D04CD6-E301-C142-B1C9-5C1CC62942C2}"/>
              </a:ext>
            </a:extLst>
          </p:cNvPr>
          <p:cNvSpPr txBox="1">
            <a:spLocks/>
          </p:cNvSpPr>
          <p:nvPr/>
        </p:nvSpPr>
        <p:spPr bwMode="gray">
          <a:xfrm>
            <a:off x="579433" y="1828534"/>
            <a:ext cx="6735543" cy="36664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</a:rPr>
              <a:t>passport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Must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be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legible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valid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for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time in France. Check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that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passport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won’t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have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expired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or plan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well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advance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renew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it!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B02AB6-2E9F-9B49-AB2C-F410798363F0}"/>
              </a:ext>
            </a:extLst>
          </p:cNvPr>
          <p:cNvSpPr/>
          <p:nvPr/>
        </p:nvSpPr>
        <p:spPr>
          <a:xfrm>
            <a:off x="459389" y="2743433"/>
            <a:ext cx="8185112" cy="671127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F34D8B3F-DDF6-ED48-8D55-47C7EFCB4FA0}"/>
              </a:ext>
            </a:extLst>
          </p:cNvPr>
          <p:cNvSpPr txBox="1">
            <a:spLocks/>
          </p:cNvSpPr>
          <p:nvPr/>
        </p:nvSpPr>
        <p:spPr bwMode="gray">
          <a:xfrm>
            <a:off x="578531" y="2841372"/>
            <a:ext cx="6856086" cy="37854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dirty="0">
                <a:solidFill>
                  <a:srgbClr val="FFFFFF"/>
                </a:solidFill>
              </a:rPr>
              <a:t>Proof of </a:t>
            </a:r>
            <a:r>
              <a:rPr lang="fr-FR" dirty="0" err="1">
                <a:solidFill>
                  <a:srgbClr val="FFFFFF"/>
                </a:solidFill>
              </a:rPr>
              <a:t>enrolment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from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current institution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Signed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certificate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of registration or last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transcript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of records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FF313A-80EC-A047-955A-A2A8D5E99D68}"/>
              </a:ext>
            </a:extLst>
          </p:cNvPr>
          <p:cNvSpPr/>
          <p:nvPr/>
        </p:nvSpPr>
        <p:spPr>
          <a:xfrm>
            <a:off x="459389" y="3676544"/>
            <a:ext cx="8185112" cy="914398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51ADC51F-F158-B14E-9403-098CEDA983D4}"/>
              </a:ext>
            </a:extLst>
          </p:cNvPr>
          <p:cNvSpPr txBox="1">
            <a:spLocks/>
          </p:cNvSpPr>
          <p:nvPr/>
        </p:nvSpPr>
        <p:spPr bwMode="gray">
          <a:xfrm>
            <a:off x="578531" y="3781469"/>
            <a:ext cx="7018054" cy="47478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</a:rPr>
              <a:t>letter</a:t>
            </a:r>
            <a:r>
              <a:rPr lang="fr-FR" dirty="0">
                <a:solidFill>
                  <a:srgbClr val="FFFFFF"/>
                </a:solidFill>
              </a:rPr>
              <a:t> of </a:t>
            </a:r>
            <a:r>
              <a:rPr lang="fr-FR" dirty="0" err="1">
                <a:solidFill>
                  <a:srgbClr val="FFFFFF"/>
                </a:solidFill>
              </a:rPr>
              <a:t>acceptance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from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the French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higher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education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institution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signed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stamped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by the institution. It must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also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specify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the </a:t>
            </a:r>
            <a:r>
              <a:rPr lang="fr-FR" b="0" u="sng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dates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study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period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in France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19ADC0-B5BA-2E49-BA69-40309E168B6F}"/>
              </a:ext>
            </a:extLst>
          </p:cNvPr>
          <p:cNvSpPr/>
          <p:nvPr/>
        </p:nvSpPr>
        <p:spPr>
          <a:xfrm>
            <a:off x="452762" y="4794312"/>
            <a:ext cx="8185112" cy="604583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1D3E5F19-8D5D-544E-925F-3610210F4934}"/>
              </a:ext>
            </a:extLst>
          </p:cNvPr>
          <p:cNvSpPr txBox="1">
            <a:spLocks/>
          </p:cNvSpPr>
          <p:nvPr/>
        </p:nvSpPr>
        <p:spPr bwMode="gray">
          <a:xfrm>
            <a:off x="578531" y="4867256"/>
            <a:ext cx="6129527" cy="37854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</a:rPr>
              <a:t>scholarship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certificate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if applicable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(for instance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Turing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grant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agreement)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signed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by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university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DE944D4-886A-2F47-86FF-CD46FD170E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800" y="1652009"/>
            <a:ext cx="949685" cy="10325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DBE5B1-1F99-7C4C-8A67-0382EEA5C79C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E1877948-772A-AD4B-A7C3-8922DC05F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8DC48B99-FBF7-6847-A26D-9152F208C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18" name="Image 17">
            <a:extLst>
              <a:ext uri="{FF2B5EF4-FFF2-40B4-BE49-F238E27FC236}">
                <a16:creationId xmlns:a16="http://schemas.microsoft.com/office/drawing/2014/main" id="{3B6D7BA7-84BC-FA46-B718-31CC36F1A8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659" y="2722153"/>
            <a:ext cx="688490" cy="74778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51A58F9-C9B4-B943-99E5-E84DFE949CE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640" y="3634108"/>
            <a:ext cx="949685" cy="103252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5156A15-B78F-7C44-9109-9158B11C3E8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658" y="4655947"/>
            <a:ext cx="846455" cy="91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26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156928" y="195592"/>
            <a:ext cx="4466639" cy="1461050"/>
          </a:xfrm>
        </p:spPr>
        <p:txBody>
          <a:bodyPr/>
          <a:lstStyle/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Register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programme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3. How to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feel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 the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form</a:t>
            </a:r>
            <a:endParaRPr lang="fr-FR" sz="14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4880113" y="1598262"/>
            <a:ext cx="3982606" cy="4196250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5A3DD1A2-D257-B24E-96A2-836C635E0407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A050B39-11A5-F44E-A026-0C060ED26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24F75A7-81AE-4E47-998D-C0C31EBF8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917C0BF-BA2A-CA46-AE86-8D93F3A2F75B}"/>
              </a:ext>
            </a:extLst>
          </p:cNvPr>
          <p:cNvSpPr/>
          <p:nvPr/>
        </p:nvSpPr>
        <p:spPr>
          <a:xfrm>
            <a:off x="4766292" y="1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50A55F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905617" y="273268"/>
            <a:ext cx="3931597" cy="5223641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Select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programme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 the online catalogue or enter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manually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if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don’t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find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the course in the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list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Enter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the dates of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programme</a:t>
            </a:r>
          </a:p>
          <a:p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Write a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short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additional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motivation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statement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explaining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why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wish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to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study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at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this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institution in France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32421BA5-0A85-9C44-8845-1A6F7834A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300" y="1266864"/>
            <a:ext cx="3536936" cy="242566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A00B7A0-0A79-7247-920B-73A2B011E8A0}"/>
              </a:ext>
            </a:extLst>
          </p:cNvPr>
          <p:cNvSpPr/>
          <p:nvPr/>
        </p:nvSpPr>
        <p:spPr>
          <a:xfrm>
            <a:off x="180299" y="3286755"/>
            <a:ext cx="1636915" cy="40577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F068B62E-56E4-7D48-9D3A-C923C3EE7E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757"/>
          <a:stretch/>
        </p:blipFill>
        <p:spPr>
          <a:xfrm>
            <a:off x="232252" y="3729422"/>
            <a:ext cx="3417666" cy="233327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51225B1-19AF-024E-9B02-CC3141E0D7C4}"/>
              </a:ext>
            </a:extLst>
          </p:cNvPr>
          <p:cNvSpPr/>
          <p:nvPr/>
        </p:nvSpPr>
        <p:spPr>
          <a:xfrm>
            <a:off x="135808" y="5683717"/>
            <a:ext cx="1636915" cy="40577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589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>
            <a:extLst>
              <a:ext uri="{FF2B5EF4-FFF2-40B4-BE49-F238E27FC236}">
                <a16:creationId xmlns:a16="http://schemas.microsoft.com/office/drawing/2014/main" id="{5A3DD1A2-D257-B24E-96A2-836C635E0407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A050B39-11A5-F44E-A026-0C060ED26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24F75A7-81AE-4E47-998D-C0C31EBF8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8CC0C8D-3CCF-2548-978B-EA9DCDB5C03B}"/>
              </a:ext>
            </a:extLst>
          </p:cNvPr>
          <p:cNvSpPr/>
          <p:nvPr/>
        </p:nvSpPr>
        <p:spPr>
          <a:xfrm>
            <a:off x="4766293" y="0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50A55F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869061" y="244238"/>
            <a:ext cx="4205606" cy="5507421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Fill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academic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curriculum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transcript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of records 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for at least one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previous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academic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year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Language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section :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please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only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indicate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level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of French and/or English 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and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able to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complete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the section (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no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certificates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needed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!)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Submit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application 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7" name="Espace réservé du texte 5">
            <a:extLst>
              <a:ext uri="{FF2B5EF4-FFF2-40B4-BE49-F238E27FC236}">
                <a16:creationId xmlns:a16="http://schemas.microsoft.com/office/drawing/2014/main" id="{FEF2A22E-8ADC-DF45-94FB-F47C1CF68044}"/>
              </a:ext>
            </a:extLst>
          </p:cNvPr>
          <p:cNvSpPr txBox="1">
            <a:spLocks/>
          </p:cNvSpPr>
          <p:nvPr/>
        </p:nvSpPr>
        <p:spPr bwMode="gray">
          <a:xfrm>
            <a:off x="156928" y="195592"/>
            <a:ext cx="4466639" cy="14610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4000" b="1" kern="1200" cap="all" spc="-1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sz="1600" kern="1200">
                <a:solidFill>
                  <a:schemeClr val="bg2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2pPr>
            <a:lvl3pPr marL="10795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Academic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curriculum and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language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skills</a:t>
            </a:r>
            <a:endParaRPr lang="fr-FR" sz="28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3. How to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feel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 the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form</a:t>
            </a:r>
            <a:endParaRPr lang="fr-FR" sz="14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6582B7A-0707-7242-9850-39C735021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795" y="1318797"/>
            <a:ext cx="3144384" cy="237746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9FF8FCF-FBEF-7547-B05F-29F9158E00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897" y="3696258"/>
            <a:ext cx="3034520" cy="226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218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187711" y="205033"/>
            <a:ext cx="6010132" cy="2319507"/>
          </a:xfrm>
        </p:spPr>
        <p:txBody>
          <a:bodyPr/>
          <a:lstStyle/>
          <a:p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The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payment</a:t>
            </a:r>
            <a:endParaRPr lang="fr-FR" sz="28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How to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fill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for:m</a:t>
            </a:r>
            <a:endParaRPr lang="fr-FR" sz="3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F80223-A999-C446-BD9E-C394654D95B6}"/>
              </a:ext>
            </a:extLst>
          </p:cNvPr>
          <p:cNvSpPr/>
          <p:nvPr/>
        </p:nvSpPr>
        <p:spPr>
          <a:xfrm>
            <a:off x="251519" y="2368738"/>
            <a:ext cx="8641801" cy="2564296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sp>
        <p:nvSpPr>
          <p:cNvPr id="20" name="Espace réservé du contenu 6">
            <a:extLst>
              <a:ext uri="{FF2B5EF4-FFF2-40B4-BE49-F238E27FC236}">
                <a16:creationId xmlns:a16="http://schemas.microsoft.com/office/drawing/2014/main" id="{13D951C3-AB31-5F44-85E5-6119838774BF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547071" y="2633004"/>
            <a:ext cx="8050695" cy="2252943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During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process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registration on the Etudes en France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plaform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receive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payment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request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: </a:t>
            </a:r>
            <a:endParaRPr lang="fr-FR" dirty="0">
              <a:solidFill>
                <a:schemeClr val="bg2">
                  <a:lumMod val="50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£100 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for administrative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fees</a:t>
            </a:r>
            <a:endParaRPr lang="fr-FR" b="0" dirty="0">
              <a:solidFill>
                <a:schemeClr val="bg2">
                  <a:lumMod val="50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be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able to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pay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via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bank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transfer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please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send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confirmation of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payment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to:</a:t>
            </a:r>
            <a:r>
              <a:rPr lang="fr-FR" b="0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i="1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londres@campusfrance.org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Once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accept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payment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receive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both</a:t>
            </a:r>
            <a:r>
              <a:rPr lang="fr-FR" b="0" dirty="0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an email and a notification on the </a:t>
            </a:r>
            <a:r>
              <a:rPr lang="fr-FR" b="0" dirty="0" err="1">
                <a:solidFill>
                  <a:schemeClr val="bg2">
                    <a:lumMod val="50000"/>
                  </a:schemeClr>
                </a:solidFill>
                <a:latin typeface="CampusFrance Sans" pitchFamily="2" charset="0"/>
                <a:cs typeface="CampusFrance Sans" pitchFamily="2" charset="0"/>
              </a:rPr>
              <a:t>platform</a:t>
            </a:r>
            <a:endParaRPr lang="fr-FR" b="0" dirty="0">
              <a:solidFill>
                <a:schemeClr val="bg2">
                  <a:lumMod val="50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B4D83FD-60E3-C443-92EA-03F89473B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083"/>
          <a:stretch/>
        </p:blipFill>
        <p:spPr>
          <a:xfrm>
            <a:off x="251520" y="1011914"/>
            <a:ext cx="7663896" cy="1071199"/>
          </a:xfrm>
          <a:prstGeom prst="rect">
            <a:avLst/>
          </a:prstGeo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9DEA64C1-9392-F34C-9D6B-9C465DDFA71B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ADA6FBC9-BCA2-C246-B9EE-8F5AFF800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A246545-89E8-5E44-80EE-318BFB0228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B0E72A6E-6575-7E45-AB15-627D918E5075}"/>
              </a:ext>
            </a:extLst>
          </p:cNvPr>
          <p:cNvSpPr/>
          <p:nvPr/>
        </p:nvSpPr>
        <p:spPr>
          <a:xfrm>
            <a:off x="251519" y="5068813"/>
            <a:ext cx="8611199" cy="57215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275E96-4984-AF41-9E60-65CB105D4378}"/>
              </a:ext>
            </a:extLst>
          </p:cNvPr>
          <p:cNvSpPr/>
          <p:nvPr/>
        </p:nvSpPr>
        <p:spPr>
          <a:xfrm>
            <a:off x="547071" y="5105438"/>
            <a:ext cx="794324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payed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quickly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issue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confirmation of registration.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takes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about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4978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8C60E565-42FE-9A41-9332-4F6C4CB2FBBC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BC7D9FF1-342F-814A-A98E-C5C2AC68D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DCED26DF-CC1D-D84D-B69C-476F760EB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6CA419C-70E5-9F4E-A9E1-CC8DCDF42B1B}"/>
              </a:ext>
            </a:extLst>
          </p:cNvPr>
          <p:cNvSpPr/>
          <p:nvPr/>
        </p:nvSpPr>
        <p:spPr>
          <a:xfrm>
            <a:off x="218660" y="387626"/>
            <a:ext cx="8716617" cy="5546035"/>
          </a:xfrm>
          <a:prstGeom prst="rect">
            <a:avLst/>
          </a:prstGeom>
          <a:solidFill>
            <a:srgbClr val="FA5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0C6C5C-62F8-AE4C-A951-FE7CA0FA03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26522"/>
              </a:clrFrom>
              <a:clrTo>
                <a:srgbClr val="F2652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6968" y="2719045"/>
            <a:ext cx="4243604" cy="2890594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6229E256-F15D-9D4A-88FF-C13B3D47890B}"/>
              </a:ext>
            </a:extLst>
          </p:cNvPr>
          <p:cNvSpPr txBox="1">
            <a:spLocks/>
          </p:cNvSpPr>
          <p:nvPr/>
        </p:nvSpPr>
        <p:spPr bwMode="gray">
          <a:xfrm>
            <a:off x="503999" y="752401"/>
            <a:ext cx="7298218" cy="30471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5050" b="1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2.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Before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departure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: Visa and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Things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to know 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1D52D75A-6C13-0842-BD17-E99E6FE55E57}"/>
              </a:ext>
            </a:extLst>
          </p:cNvPr>
          <p:cNvSpPr txBox="1">
            <a:spLocks/>
          </p:cNvSpPr>
          <p:nvPr/>
        </p:nvSpPr>
        <p:spPr bwMode="gray">
          <a:xfrm>
            <a:off x="504000" y="4478950"/>
            <a:ext cx="4366174" cy="13754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2000" b="0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defRPr sz="1250" kern="120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 algn="l" rtl="0" eaLnBrk="0" fontAlgn="base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BAB3"/>
              </a:buClr>
              <a:buSzPct val="100000"/>
              <a:buFontTx/>
              <a:buNone/>
              <a:defRPr sz="1250" kern="120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 marL="21590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rabicPeriod"/>
            </a:pP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The  visa  application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process</a:t>
            </a:r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  <a:p>
            <a:pPr marL="457200" indent="-457200">
              <a:buAutoNum type="arabicPeriod"/>
            </a:pP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The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study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placement visa</a:t>
            </a:r>
          </a:p>
          <a:p>
            <a:pPr marL="457200" indent="-457200">
              <a:buAutoNum type="arabicPeriod"/>
            </a:pP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The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student-internship</a:t>
            </a:r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 visa</a:t>
            </a:r>
          </a:p>
        </p:txBody>
      </p:sp>
    </p:spTree>
    <p:extLst>
      <p:ext uri="{BB962C8B-B14F-4D97-AF65-F5344CB8AC3E}">
        <p14:creationId xmlns:p14="http://schemas.microsoft.com/office/powerpoint/2010/main" val="1525336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16387" y="235091"/>
            <a:ext cx="4514773" cy="1438204"/>
          </a:xfrm>
        </p:spPr>
        <p:txBody>
          <a:bodyPr/>
          <a:lstStyle/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from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France visas to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tls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contact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Visa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PRocess</a:t>
            </a:r>
            <a:endParaRPr lang="fr-FR" sz="14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18" name="Espace réservé du contenu 3">
            <a:hlinkClick r:id="rId4"/>
            <a:extLst>
              <a:ext uri="{FF2B5EF4-FFF2-40B4-BE49-F238E27FC236}">
                <a16:creationId xmlns:a16="http://schemas.microsoft.com/office/drawing/2014/main" id="{C5FECCF0-F7F0-404B-913C-491584B4E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516" y="2297935"/>
            <a:ext cx="4061457" cy="3524795"/>
          </a:xfrm>
          <a:prstGeom prst="rect">
            <a:avLst/>
          </a:prstGeom>
        </p:spPr>
      </p:pic>
      <p:pic>
        <p:nvPicPr>
          <p:cNvPr id="19" name="Image 18">
            <a:hlinkClick r:id="rId6"/>
            <a:extLst>
              <a:ext uri="{FF2B5EF4-FFF2-40B4-BE49-F238E27FC236}">
                <a16:creationId xmlns:a16="http://schemas.microsoft.com/office/drawing/2014/main" id="{7C6DFF9E-EAA1-C24D-A458-F6A90E901C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378" y="1338266"/>
            <a:ext cx="4029061" cy="69207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D5A1065-871E-BD48-A48B-41D99CBC91AE}"/>
              </a:ext>
            </a:extLst>
          </p:cNvPr>
          <p:cNvSpPr/>
          <p:nvPr/>
        </p:nvSpPr>
        <p:spPr>
          <a:xfrm>
            <a:off x="4766293" y="0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50A55F"/>
              </a:solidFill>
            </a:endParaRPr>
          </a:p>
        </p:txBody>
      </p:sp>
      <p:sp>
        <p:nvSpPr>
          <p:cNvPr id="21" name="Espace réservé du contenu 6">
            <a:extLst>
              <a:ext uri="{FF2B5EF4-FFF2-40B4-BE49-F238E27FC236}">
                <a16:creationId xmlns:a16="http://schemas.microsoft.com/office/drawing/2014/main" id="{8F62426A-A8C0-C540-BFC1-D8859739773C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852343" y="235241"/>
            <a:ext cx="4205606" cy="578282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Fill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 a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form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online on the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France-Visas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platform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Upload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supporting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documents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Book an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appointment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 at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TLS Center 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to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give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passport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(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between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3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months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and 3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weeks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before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the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start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of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programme in France)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Get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passport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back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visa about 2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weeks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later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80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E9DB4B7F-F9C9-1947-AAB8-C70188E736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2" t="11982" r="11128"/>
          <a:stretch/>
        </p:blipFill>
        <p:spPr>
          <a:xfrm>
            <a:off x="3146676" y="1123532"/>
            <a:ext cx="2887242" cy="487086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E41E8D8-48D9-CD4F-B472-2788C350A6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3" t="20965" r="9638"/>
          <a:stretch/>
        </p:blipFill>
        <p:spPr>
          <a:xfrm>
            <a:off x="185155" y="1123532"/>
            <a:ext cx="2901966" cy="4870868"/>
          </a:xfrm>
          <a:prstGeom prst="rect">
            <a:avLst/>
          </a:prstGeom>
        </p:spPr>
      </p:pic>
      <p:sp>
        <p:nvSpPr>
          <p:cNvPr id="7" name="Espace réservé du texte 1">
            <a:extLst>
              <a:ext uri="{FF2B5EF4-FFF2-40B4-BE49-F238E27FC236}">
                <a16:creationId xmlns:a16="http://schemas.microsoft.com/office/drawing/2014/main" id="{A1725030-84FA-6144-888C-12E5106A94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1747" y="397566"/>
            <a:ext cx="4633913" cy="2066960"/>
          </a:xfrm>
        </p:spPr>
        <p:txBody>
          <a:bodyPr/>
          <a:lstStyle/>
          <a:p>
            <a:r>
              <a:rPr lang="fr-FR" b="0" cap="none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Summary</a:t>
            </a:r>
            <a:endParaRPr lang="fr-FR" b="0" cap="none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91454E01-AC09-3542-BF6D-BDD074690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748" y="1123532"/>
            <a:ext cx="2850648" cy="4870868"/>
          </a:xfrm>
          <a:noFill/>
        </p:spPr>
        <p:txBody>
          <a:bodyPr anchor="t"/>
          <a:lstStyle/>
          <a:p>
            <a:pPr algn="l"/>
            <a:r>
              <a:rPr lang="fr-FR" sz="2400" cap="none" dirty="0">
                <a:highlight>
                  <a:srgbClr val="FA593C"/>
                </a:highlight>
                <a:latin typeface="CampusFrance Sans" pitchFamily="2" charset="0"/>
                <a:cs typeface="CampusFrance Sans" pitchFamily="2" charset="0"/>
              </a:rPr>
              <a:t>1.The Etudes en France </a:t>
            </a:r>
            <a:r>
              <a:rPr lang="fr-FR" sz="2400" cap="none" dirty="0" err="1">
                <a:highlight>
                  <a:srgbClr val="FA593C"/>
                </a:highlight>
                <a:latin typeface="CampusFrance Sans" pitchFamily="2" charset="0"/>
                <a:cs typeface="CampusFrance Sans" pitchFamily="2" charset="0"/>
              </a:rPr>
              <a:t>platform</a:t>
            </a:r>
            <a:br>
              <a:rPr lang="fr-FR" sz="2400" cap="none" dirty="0">
                <a:highlight>
                  <a:srgbClr val="FA593C"/>
                </a:highlight>
                <a:latin typeface="CampusFrance Sans" pitchFamily="2" charset="0"/>
                <a:cs typeface="CampusFrance Sans" pitchFamily="2" charset="0"/>
              </a:rPr>
            </a:br>
            <a:endParaRPr lang="fr-FR" sz="2400" cap="none" dirty="0">
              <a:highlight>
                <a:srgbClr val="FA593C"/>
              </a:highlight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5" name="Titre 7">
            <a:extLst>
              <a:ext uri="{FF2B5EF4-FFF2-40B4-BE49-F238E27FC236}">
                <a16:creationId xmlns:a16="http://schemas.microsoft.com/office/drawing/2014/main" id="{29FA00B3-6092-B84D-B49E-C61F433AAC96}"/>
              </a:ext>
            </a:extLst>
          </p:cNvPr>
          <p:cNvSpPr txBox="1">
            <a:spLocks/>
          </p:cNvSpPr>
          <p:nvPr/>
        </p:nvSpPr>
        <p:spPr bwMode="gray">
          <a:xfrm>
            <a:off x="2950607" y="2058993"/>
            <a:ext cx="3083311" cy="4378963"/>
          </a:xfrm>
          <a:prstGeom prst="rect">
            <a:avLst/>
          </a:prstGeom>
          <a:noFill/>
        </p:spPr>
        <p:txBody>
          <a:bodyPr vert="horz" lIns="72000" tIns="72000" rIns="72000" bIns="72000" rtlCol="0" anchor="ctr" anchorCtr="0">
            <a:noAutofit/>
          </a:bodyPr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pPr>
              <a:defRPr/>
            </a:pPr>
            <a:r>
              <a:rPr lang="fr-FR" sz="2400" cap="none" dirty="0">
                <a:highlight>
                  <a:srgbClr val="FA593C"/>
                </a:highlight>
                <a:latin typeface="CampusFrance Sans"/>
                <a:ea typeface="Roboto Black"/>
                <a:cs typeface="CampusFrance Sans" pitchFamily="2" charset="0"/>
              </a:rPr>
              <a:t>2. France-</a:t>
            </a:r>
            <a:r>
              <a:rPr lang="fr-FR" sz="2400" cap="none" dirty="0">
                <a:highlight>
                  <a:srgbClr val="FA593C"/>
                </a:highlight>
                <a:latin typeface="CampusFrance Sans" pitchFamily="2" charset="0"/>
                <a:cs typeface="CampusFrance Sans" pitchFamily="2" charset="0"/>
              </a:rPr>
              <a:t>Visas and types of visas</a:t>
            </a:r>
          </a:p>
          <a:p>
            <a:pPr>
              <a:defRPr/>
            </a:pPr>
            <a:endParaRPr lang="fr-FR" sz="2400" cap="none" dirty="0">
              <a:highlight>
                <a:srgbClr val="FA593C"/>
              </a:highlight>
              <a:latin typeface="CampusFrance Sans"/>
              <a:ea typeface="Roboto Black"/>
              <a:cs typeface="CampusFrance Sans" pitchFamily="2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A455ECD3-3C2F-3F4F-A3C3-E1DE83DADBB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1" t="128" r="13410"/>
          <a:stretch/>
        </p:blipFill>
        <p:spPr>
          <a:xfrm>
            <a:off x="6118746" y="1123528"/>
            <a:ext cx="2887242" cy="4870869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0DF889B5-34E1-1147-AD87-A2800559ECB1}"/>
              </a:ext>
            </a:extLst>
          </p:cNvPr>
          <p:cNvSpPr txBox="1">
            <a:spLocks/>
          </p:cNvSpPr>
          <p:nvPr/>
        </p:nvSpPr>
        <p:spPr bwMode="gray">
          <a:xfrm>
            <a:off x="6114180" y="1123531"/>
            <a:ext cx="2850648" cy="4870867"/>
          </a:xfrm>
          <a:prstGeom prst="rect">
            <a:avLst/>
          </a:prstGeom>
          <a:noFill/>
        </p:spPr>
        <p:txBody>
          <a:bodyPr vert="horz" lIns="72000" tIns="72000" rIns="72000" bIns="72000" rtlCol="0" anchor="b" anchorCtr="0">
            <a:noAutofit/>
          </a:bodyPr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pPr>
              <a:defRPr/>
            </a:pPr>
            <a:r>
              <a:rPr lang="fr-FR" sz="2400" cap="none" dirty="0">
                <a:highlight>
                  <a:srgbClr val="FA593C"/>
                </a:highlight>
                <a:latin typeface="CampusFrance Sans" pitchFamily="2" charset="0"/>
                <a:cs typeface="CampusFrance Sans" pitchFamily="2" charset="0"/>
              </a:rPr>
              <a:t>3. Life in France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55D5C361-B3EF-014A-9854-73BB5E9383AE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EF990D5-AC32-8B40-B3BF-A913DCF39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86928A38-40B9-E846-998D-AEE8781F5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4302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16387" y="235091"/>
            <a:ext cx="4514773" cy="1438204"/>
          </a:xfrm>
        </p:spPr>
        <p:txBody>
          <a:bodyPr/>
          <a:lstStyle/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Timeline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,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payment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and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word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of caution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Visa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PRocess</a:t>
            </a:r>
            <a:endParaRPr lang="fr-FR" sz="14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18" name="Espace réservé du contenu 3">
            <a:hlinkClick r:id="rId4"/>
            <a:extLst>
              <a:ext uri="{FF2B5EF4-FFF2-40B4-BE49-F238E27FC236}">
                <a16:creationId xmlns:a16="http://schemas.microsoft.com/office/drawing/2014/main" id="{C5FECCF0-F7F0-404B-913C-491584B4E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516" y="2297935"/>
            <a:ext cx="4061457" cy="3524795"/>
          </a:xfrm>
          <a:prstGeom prst="rect">
            <a:avLst/>
          </a:prstGeom>
        </p:spPr>
      </p:pic>
      <p:pic>
        <p:nvPicPr>
          <p:cNvPr id="19" name="Image 18">
            <a:hlinkClick r:id="rId6"/>
            <a:extLst>
              <a:ext uri="{FF2B5EF4-FFF2-40B4-BE49-F238E27FC236}">
                <a16:creationId xmlns:a16="http://schemas.microsoft.com/office/drawing/2014/main" id="{7C6DFF9E-EAA1-C24D-A458-F6A90E901C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378" y="1338266"/>
            <a:ext cx="4029061" cy="692076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D5A1065-871E-BD48-A48B-41D99CBC91AE}"/>
              </a:ext>
            </a:extLst>
          </p:cNvPr>
          <p:cNvSpPr/>
          <p:nvPr/>
        </p:nvSpPr>
        <p:spPr>
          <a:xfrm>
            <a:off x="4766293" y="0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50A55F"/>
              </a:solidFill>
            </a:endParaRPr>
          </a:p>
        </p:txBody>
      </p:sp>
      <p:sp>
        <p:nvSpPr>
          <p:cNvPr id="21" name="Espace réservé du contenu 6">
            <a:extLst>
              <a:ext uri="{FF2B5EF4-FFF2-40B4-BE49-F238E27FC236}">
                <a16:creationId xmlns:a16="http://schemas.microsoft.com/office/drawing/2014/main" id="{8F62426A-A8C0-C540-BFC1-D8859739773C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816827" y="304001"/>
            <a:ext cx="4205606" cy="570290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The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whole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process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can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take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about 1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month</a:t>
            </a: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Start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application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online as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soon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as possible (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receiving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the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letter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of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acceptance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)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Book an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appointment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at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TLS Center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as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early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as possible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within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the 3 months-3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weeks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period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Don’t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miss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appointment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: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there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£29 (not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refundable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if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don’t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come)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fees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for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booking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service + 50€ of visa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fees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898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190522" y="215151"/>
            <a:ext cx="4804944" cy="1461050"/>
          </a:xfrm>
        </p:spPr>
        <p:txBody>
          <a:bodyPr/>
          <a:lstStyle/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When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do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need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visa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The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visa</a:t>
            </a:r>
          </a:p>
        </p:txBody>
      </p:sp>
      <p:pic>
        <p:nvPicPr>
          <p:cNvPr id="4" name="Image 3">
            <a:hlinkClick r:id="rId2"/>
            <a:extLst>
              <a:ext uri="{FF2B5EF4-FFF2-40B4-BE49-F238E27FC236}">
                <a16:creationId xmlns:a16="http://schemas.microsoft.com/office/drawing/2014/main" id="{DABF3B2C-1AA8-6342-972D-DF7A8B644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22" y="3801824"/>
            <a:ext cx="4515429" cy="1391741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C8E20B8-D573-104F-9CA3-73BF14B85ACB}"/>
              </a:ext>
            </a:extLst>
          </p:cNvPr>
          <p:cNvSpPr/>
          <p:nvPr/>
        </p:nvSpPr>
        <p:spPr>
          <a:xfrm>
            <a:off x="4766293" y="0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50A55F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852047" y="418299"/>
            <a:ext cx="4206197" cy="5858191"/>
          </a:xfrm>
        </p:spPr>
        <p:txBody>
          <a:bodyPr/>
          <a:lstStyle/>
          <a:p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 Student visas » </a:t>
            </a:r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registering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on Etudes en France if: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 have been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accepted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 a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graduating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programme in France OR</a:t>
            </a:r>
            <a:endParaRPr lang="fr-FR" sz="18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doing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study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placement for a </a:t>
            </a:r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semester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or a </a:t>
            </a:r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year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abroad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 are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doing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study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placement </a:t>
            </a:r>
            <a:r>
              <a:rPr lang="fr-FR" sz="1800" u="sng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+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work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placement (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to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add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internship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agreement on Etudes en France)</a:t>
            </a:r>
          </a:p>
          <a:p>
            <a:r>
              <a:rPr lang="fr-FR" sz="18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Please</a:t>
            </a:r>
            <a:r>
              <a:rPr lang="fr-FR" sz="18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note: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doing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study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placement for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semester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another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country + a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study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placement for a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semester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 France: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have to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require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French visa at the French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consulate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of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8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first country of </a:t>
            </a:r>
            <a:r>
              <a:rPr lang="fr-FR" sz="18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studies</a:t>
            </a:r>
            <a:endParaRPr lang="fr-FR" sz="18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19" name="Image 18">
            <a:hlinkClick r:id="rId6"/>
            <a:extLst>
              <a:ext uri="{FF2B5EF4-FFF2-40B4-BE49-F238E27FC236}">
                <a16:creationId xmlns:a16="http://schemas.microsoft.com/office/drawing/2014/main" id="{A42CED4C-4CA4-CF4B-B277-ED38FF2723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387" y="1545314"/>
            <a:ext cx="4029061" cy="69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39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0000" y="280380"/>
            <a:ext cx="6887401" cy="2319507"/>
          </a:xfrm>
          <a:ln>
            <a:noFill/>
          </a:ln>
        </p:spPr>
        <p:txBody>
          <a:bodyPr/>
          <a:lstStyle/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Which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documents for the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visa 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The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visa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procedure</a:t>
            </a:r>
            <a:endParaRPr lang="fr-FR" sz="28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263254" y="1703662"/>
            <a:ext cx="8644002" cy="3882129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3ECC6D-7D73-8643-90AA-81DE234DDEDF}"/>
              </a:ext>
            </a:extLst>
          </p:cNvPr>
          <p:cNvSpPr/>
          <p:nvPr/>
        </p:nvSpPr>
        <p:spPr>
          <a:xfrm>
            <a:off x="477079" y="1848116"/>
            <a:ext cx="8203098" cy="625711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C3D04CD6-E301-C142-B1C9-5C1CC62942C2}"/>
              </a:ext>
            </a:extLst>
          </p:cNvPr>
          <p:cNvSpPr txBox="1">
            <a:spLocks/>
          </p:cNvSpPr>
          <p:nvPr/>
        </p:nvSpPr>
        <p:spPr bwMode="gray">
          <a:xfrm>
            <a:off x="596221" y="1952034"/>
            <a:ext cx="6301536" cy="320149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</a:rPr>
              <a:t>passport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valid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for the first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year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stay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in France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B02AB6-2E9F-9B49-AB2C-F410798363F0}"/>
              </a:ext>
            </a:extLst>
          </p:cNvPr>
          <p:cNvSpPr/>
          <p:nvPr/>
        </p:nvSpPr>
        <p:spPr>
          <a:xfrm>
            <a:off x="490333" y="2795643"/>
            <a:ext cx="8189844" cy="586027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F34D8B3F-DDF6-ED48-8D55-47C7EFCB4FA0}"/>
              </a:ext>
            </a:extLst>
          </p:cNvPr>
          <p:cNvSpPr txBox="1">
            <a:spLocks/>
          </p:cNvSpPr>
          <p:nvPr/>
        </p:nvSpPr>
        <p:spPr bwMode="gray">
          <a:xfrm>
            <a:off x="609475" y="2879683"/>
            <a:ext cx="6930234" cy="33054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Proof of </a:t>
            </a:r>
            <a:r>
              <a:rPr lang="fr-FR" dirty="0" err="1">
                <a:solidFill>
                  <a:srgbClr val="FFFFFF"/>
                </a:solidFill>
              </a:rPr>
              <a:t>funds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Proof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sufficient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funds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(at least 615€ per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month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)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e.g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. 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bank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statement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loan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eligibility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or proof of parental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income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  <a:p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FF313A-80EC-A047-955A-A2A8D5E99D68}"/>
              </a:ext>
            </a:extLst>
          </p:cNvPr>
          <p:cNvSpPr/>
          <p:nvPr/>
        </p:nvSpPr>
        <p:spPr>
          <a:xfrm>
            <a:off x="490333" y="3740311"/>
            <a:ext cx="8189844" cy="80784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51ADC51F-F158-B14E-9403-098CEDA983D4}"/>
              </a:ext>
            </a:extLst>
          </p:cNvPr>
          <p:cNvSpPr txBox="1">
            <a:spLocks/>
          </p:cNvSpPr>
          <p:nvPr/>
        </p:nvSpPr>
        <p:spPr bwMode="gray">
          <a:xfrm>
            <a:off x="609475" y="3824352"/>
            <a:ext cx="6288282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Proof of </a:t>
            </a:r>
            <a:r>
              <a:rPr lang="fr-FR" dirty="0">
                <a:solidFill>
                  <a:srgbClr val="FFFFFF"/>
                </a:solidFill>
              </a:rPr>
              <a:t>accommodation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A proof of accommodation  for the 3 first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weeks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at least or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signed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statement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about future plans 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it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is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not permanent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19ADC0-B5BA-2E49-BA69-40309E168B6F}"/>
              </a:ext>
            </a:extLst>
          </p:cNvPr>
          <p:cNvSpPr/>
          <p:nvPr/>
        </p:nvSpPr>
        <p:spPr>
          <a:xfrm>
            <a:off x="490333" y="4719600"/>
            <a:ext cx="8189844" cy="71425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1D3E5F19-8D5D-544E-925F-3610210F4934}"/>
              </a:ext>
            </a:extLst>
          </p:cNvPr>
          <p:cNvSpPr txBox="1">
            <a:spLocks/>
          </p:cNvSpPr>
          <p:nvPr/>
        </p:nvSpPr>
        <p:spPr bwMode="gray">
          <a:xfrm>
            <a:off x="596221" y="4765131"/>
            <a:ext cx="7863956" cy="33054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rgbClr val="FFFFFF"/>
                </a:solidFill>
              </a:rPr>
              <a:t>document </a:t>
            </a:r>
            <a:r>
              <a:rPr lang="fr-FR" dirty="0" err="1">
                <a:solidFill>
                  <a:srgbClr val="FFFFFF"/>
                </a:solidFill>
              </a:rPr>
              <a:t>generated</a:t>
            </a:r>
            <a:r>
              <a:rPr lang="fr-FR" dirty="0">
                <a:solidFill>
                  <a:srgbClr val="FFFFFF"/>
                </a:solidFill>
              </a:rPr>
              <a:t> by the Etudes en France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platform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with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rgbClr val="FFFFFF"/>
                </a:solidFill>
              </a:rPr>
              <a:t>EEF </a:t>
            </a:r>
            <a:r>
              <a:rPr lang="fr-FR" dirty="0" err="1">
                <a:solidFill>
                  <a:srgbClr val="FFFFFF"/>
                </a:solidFill>
              </a:rPr>
              <a:t>number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as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well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as </a:t>
            </a:r>
            <a:r>
              <a:rPr lang="fr-FR" dirty="0">
                <a:solidFill>
                  <a:srgbClr val="FFFFFF"/>
                </a:solidFill>
              </a:rPr>
              <a:t>all the documents </a:t>
            </a:r>
            <a:r>
              <a:rPr lang="fr-FR" dirty="0" err="1">
                <a:solidFill>
                  <a:srgbClr val="FFFFFF"/>
                </a:solidFill>
              </a:rPr>
              <a:t>previously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</a:rPr>
              <a:t>requested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on Etudes en France!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(proof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enrolment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/ last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diploma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/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letter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acceptance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/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grant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agreement)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DE944D4-886A-2F47-86FF-CD46FD170E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745" y="1784447"/>
            <a:ext cx="900686" cy="9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CA1FFE99-EF0A-D745-9679-E788D20393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600" y="2651678"/>
            <a:ext cx="900686" cy="900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39001CA-B582-A84A-8ADF-61642963D1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754" y="3497025"/>
            <a:ext cx="1106667" cy="11077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DBE5B1-1F99-7C4C-8A67-0382EEA5C79C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E1877948-772A-AD4B-A7C3-8922DC05F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8DC48B99-FBF7-6847-A26D-9152F208C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0255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C8E20B8-D573-104F-9CA3-73BF14B85ACB}"/>
              </a:ext>
            </a:extLst>
          </p:cNvPr>
          <p:cNvSpPr/>
          <p:nvPr/>
        </p:nvSpPr>
        <p:spPr>
          <a:xfrm>
            <a:off x="4766293" y="0"/>
            <a:ext cx="4377707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50A55F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852047" y="305871"/>
            <a:ext cx="4206197" cy="4723012"/>
          </a:xfrm>
        </p:spPr>
        <p:txBody>
          <a:bodyPr/>
          <a:lstStyle/>
          <a:p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No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to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register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on Etudes en France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 Work placement » 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(for a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semester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or a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year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abroad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)</a:t>
            </a:r>
          </a:p>
          <a:p>
            <a:pPr marL="342900" indent="-342900">
              <a:buFont typeface="Wingdings" pitchFamily="2" charset="2"/>
              <a:buChar char="Ø"/>
            </a:pP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Select the 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 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Study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» &lt;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 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internship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visa 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» 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on France-Visas </a:t>
            </a:r>
            <a:endParaRPr lang="fr-FR" sz="240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19" name="Image 18">
            <a:hlinkClick r:id="rId6"/>
            <a:extLst>
              <a:ext uri="{FF2B5EF4-FFF2-40B4-BE49-F238E27FC236}">
                <a16:creationId xmlns:a16="http://schemas.microsoft.com/office/drawing/2014/main" id="{A42CED4C-4CA4-CF4B-B277-ED38FF2723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387" y="1545314"/>
            <a:ext cx="4029061" cy="692076"/>
          </a:xfrm>
          <a:prstGeom prst="rect">
            <a:avLst/>
          </a:prstGeom>
        </p:spPr>
      </p:pic>
      <p:pic>
        <p:nvPicPr>
          <p:cNvPr id="2" name="Image 1">
            <a:hlinkClick r:id="rId5"/>
            <a:extLst>
              <a:ext uri="{FF2B5EF4-FFF2-40B4-BE49-F238E27FC236}">
                <a16:creationId xmlns:a16="http://schemas.microsoft.com/office/drawing/2014/main" id="{43BBDC52-2629-514E-A26F-A8FE1D8287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8" y="2638097"/>
            <a:ext cx="4732345" cy="2507256"/>
          </a:xfrm>
          <a:prstGeom prst="rect">
            <a:avLst/>
          </a:prstGeom>
        </p:spPr>
      </p:pic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8F4D54B7-9C97-E14E-B6C3-9DEBE0241A1D}"/>
              </a:ext>
            </a:extLst>
          </p:cNvPr>
          <p:cNvSpPr txBox="1">
            <a:spLocks/>
          </p:cNvSpPr>
          <p:nvPr/>
        </p:nvSpPr>
        <p:spPr bwMode="gray">
          <a:xfrm>
            <a:off x="216387" y="230829"/>
            <a:ext cx="4804944" cy="14610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4000" b="1" kern="1200" cap="all" spc="-1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sz="1600" kern="1200">
                <a:solidFill>
                  <a:schemeClr val="bg2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2pPr>
            <a:lvl3pPr marL="10795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1" fontAlgn="base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When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do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need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student-Trainee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visa</a:t>
            </a:r>
          </a:p>
          <a:p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(</a:t>
            </a:r>
            <a:r>
              <a:rPr lang="fr-FR" sz="2800" b="0" i="1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stage/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internships</a:t>
            </a:r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)</a:t>
            </a: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The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Student-trainee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visa</a:t>
            </a:r>
          </a:p>
        </p:txBody>
      </p:sp>
    </p:spTree>
    <p:extLst>
      <p:ext uri="{BB962C8B-B14F-4D97-AF65-F5344CB8AC3E}">
        <p14:creationId xmlns:p14="http://schemas.microsoft.com/office/powerpoint/2010/main" val="2485867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62647" y="270918"/>
            <a:ext cx="8554551" cy="2319507"/>
          </a:xfrm>
          <a:ln>
            <a:noFill/>
          </a:ln>
        </p:spPr>
        <p:txBody>
          <a:bodyPr/>
          <a:lstStyle/>
          <a:p>
            <a:r>
              <a:rPr lang="fr-FR" sz="28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SUPPORTING DOCUMENTS for the STUDENT-TRAINEE visa </a:t>
            </a:r>
            <a:r>
              <a:rPr lang="fr-FR" sz="28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procedure</a:t>
            </a:r>
            <a:endParaRPr lang="fr-FR" sz="28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The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4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trainee</a:t>
            </a:r>
            <a:r>
              <a:rPr lang="fr-FR" sz="14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visa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263253" y="1640602"/>
            <a:ext cx="8681049" cy="4024474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F34D8B3F-DDF6-ED48-8D55-47C7EFCB4FA0}"/>
              </a:ext>
            </a:extLst>
          </p:cNvPr>
          <p:cNvSpPr txBox="1">
            <a:spLocks/>
          </p:cNvSpPr>
          <p:nvPr/>
        </p:nvSpPr>
        <p:spPr bwMode="gray">
          <a:xfrm>
            <a:off x="609474" y="2810110"/>
            <a:ext cx="6315233" cy="34266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19ADC0-B5BA-2E49-BA69-40309E168B6F}"/>
              </a:ext>
            </a:extLst>
          </p:cNvPr>
          <p:cNvSpPr/>
          <p:nvPr/>
        </p:nvSpPr>
        <p:spPr>
          <a:xfrm>
            <a:off x="490332" y="4658347"/>
            <a:ext cx="8224945" cy="932011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1D3E5F19-8D5D-544E-925F-3610210F4934}"/>
              </a:ext>
            </a:extLst>
          </p:cNvPr>
          <p:cNvSpPr txBox="1">
            <a:spLocks/>
          </p:cNvSpPr>
          <p:nvPr/>
        </p:nvSpPr>
        <p:spPr bwMode="gray">
          <a:xfrm>
            <a:off x="609474" y="4692824"/>
            <a:ext cx="7661428" cy="34266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internship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agreement </a:t>
            </a:r>
            <a:r>
              <a:rPr lang="fr-FR" dirty="0" err="1">
                <a:solidFill>
                  <a:srgbClr val="FFFFFF"/>
                </a:solidFill>
              </a:rPr>
              <a:t>signed</a:t>
            </a:r>
            <a:r>
              <a:rPr lang="fr-FR" dirty="0">
                <a:solidFill>
                  <a:srgbClr val="FFFFFF"/>
                </a:solidFill>
              </a:rPr>
              <a:t> by the </a:t>
            </a:r>
            <a:r>
              <a:rPr lang="fr-FR" dirty="0" err="1">
                <a:solidFill>
                  <a:srgbClr val="FFFFFF"/>
                </a:solidFill>
              </a:rPr>
              <a:t>three</a:t>
            </a:r>
            <a:r>
              <a:rPr lang="fr-FR" dirty="0">
                <a:solidFill>
                  <a:srgbClr val="FFFFFF"/>
                </a:solidFill>
              </a:rPr>
              <a:t> parts and </a:t>
            </a:r>
            <a:r>
              <a:rPr lang="fr-FR" dirty="0" err="1">
                <a:solidFill>
                  <a:srgbClr val="FFFFFF"/>
                </a:solidFill>
              </a:rPr>
              <a:t>approved</a:t>
            </a:r>
            <a:r>
              <a:rPr lang="fr-FR" dirty="0">
                <a:solidFill>
                  <a:srgbClr val="FFFFFF"/>
                </a:solidFill>
              </a:rPr>
              <a:t> by the French administration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The employer has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ensure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that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they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request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authorisation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from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the French Office for Immigration (</a:t>
            </a:r>
            <a:r>
              <a:rPr lang="fr-FR" b="0" i="1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avis favorable sur convention de stage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)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DE944D4-886A-2F47-86FF-CD46FD170E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853" y="1735231"/>
            <a:ext cx="817343" cy="818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CA1FFE99-EF0A-D745-9679-E788D20393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599" y="2588617"/>
            <a:ext cx="933711" cy="933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39001CA-B582-A84A-8ADF-61642963D1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754" y="3550556"/>
            <a:ext cx="1147245" cy="11484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DBE5B1-1F99-7C4C-8A67-0382EEA5C79C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E1877948-772A-AD4B-A7C3-8922DC05F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8DC48B99-FBF7-6847-A26D-9152F208C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2D6C1AA3-4157-CE4C-82CC-0E71BFC5FE57}"/>
              </a:ext>
            </a:extLst>
          </p:cNvPr>
          <p:cNvSpPr/>
          <p:nvPr/>
        </p:nvSpPr>
        <p:spPr>
          <a:xfrm>
            <a:off x="477078" y="1848116"/>
            <a:ext cx="8238255" cy="64865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0" name="Espace réservé du contenu 6">
            <a:extLst>
              <a:ext uri="{FF2B5EF4-FFF2-40B4-BE49-F238E27FC236}">
                <a16:creationId xmlns:a16="http://schemas.microsoft.com/office/drawing/2014/main" id="{86CB520C-7C8C-D74D-A3F2-B24344E18BB0}"/>
              </a:ext>
            </a:extLst>
          </p:cNvPr>
          <p:cNvSpPr txBox="1">
            <a:spLocks/>
          </p:cNvSpPr>
          <p:nvPr/>
        </p:nvSpPr>
        <p:spPr bwMode="gray">
          <a:xfrm>
            <a:off x="596221" y="1952034"/>
            <a:ext cx="6328544" cy="331888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</a:rPr>
              <a:t>passport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valid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for the first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year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stay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in France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B7B2352-5C59-E543-9244-B5FCFFEB7D42}"/>
              </a:ext>
            </a:extLst>
          </p:cNvPr>
          <p:cNvSpPr/>
          <p:nvPr/>
        </p:nvSpPr>
        <p:spPr>
          <a:xfrm>
            <a:off x="490332" y="2785133"/>
            <a:ext cx="8224945" cy="60751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2" name="Espace réservé du contenu 6">
            <a:extLst>
              <a:ext uri="{FF2B5EF4-FFF2-40B4-BE49-F238E27FC236}">
                <a16:creationId xmlns:a16="http://schemas.microsoft.com/office/drawing/2014/main" id="{F3B65566-688F-534B-973F-976A9A2432B7}"/>
              </a:ext>
            </a:extLst>
          </p:cNvPr>
          <p:cNvSpPr txBox="1">
            <a:spLocks/>
          </p:cNvSpPr>
          <p:nvPr/>
        </p:nvSpPr>
        <p:spPr bwMode="gray">
          <a:xfrm>
            <a:off x="609475" y="2879683"/>
            <a:ext cx="6959936" cy="34266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Proof of </a:t>
            </a:r>
            <a:r>
              <a:rPr lang="fr-FR" dirty="0" err="1">
                <a:solidFill>
                  <a:srgbClr val="FFFFFF"/>
                </a:solidFill>
              </a:rPr>
              <a:t>funds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Proof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sufficient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funds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(at least 615€ per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month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)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e.g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. 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bank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statement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loan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eligibility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or proof of parental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income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  <a:p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6F5EC2-579C-C34F-B436-831B0EDD406C}"/>
              </a:ext>
            </a:extLst>
          </p:cNvPr>
          <p:cNvSpPr/>
          <p:nvPr/>
        </p:nvSpPr>
        <p:spPr>
          <a:xfrm>
            <a:off x="490332" y="3740311"/>
            <a:ext cx="8224945" cy="712737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4" name="Espace réservé du contenu 6">
            <a:extLst>
              <a:ext uri="{FF2B5EF4-FFF2-40B4-BE49-F238E27FC236}">
                <a16:creationId xmlns:a16="http://schemas.microsoft.com/office/drawing/2014/main" id="{D5BD9591-0F8C-E84F-95FF-5511AB3C23EF}"/>
              </a:ext>
            </a:extLst>
          </p:cNvPr>
          <p:cNvSpPr txBox="1">
            <a:spLocks/>
          </p:cNvSpPr>
          <p:nvPr/>
        </p:nvSpPr>
        <p:spPr bwMode="gray">
          <a:xfrm>
            <a:off x="609474" y="3824351"/>
            <a:ext cx="6315233" cy="429783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Proof of </a:t>
            </a:r>
            <a:r>
              <a:rPr lang="fr-FR" dirty="0">
                <a:solidFill>
                  <a:srgbClr val="FFFFFF"/>
                </a:solidFill>
              </a:rPr>
              <a:t>accommodation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A proof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housing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for the 3 first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weeks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at least or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signed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statement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about future plans 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it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is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not permanent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E474A976-B87B-DF49-98B5-C81E6D86D9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469" y="1687017"/>
            <a:ext cx="933711" cy="934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4DBB3F0A-34CC-A14A-B383-F37289035A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324" y="2554248"/>
            <a:ext cx="933711" cy="933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4DB3EB29-72CC-7849-ABDA-108E9AE5AF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479" y="3516187"/>
            <a:ext cx="1147245" cy="11484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7514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86360"/>
            <a:ext cx="3197089" cy="771640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BD58124-2E3F-9144-9851-7E23C9AF9235}"/>
              </a:ext>
            </a:extLst>
          </p:cNvPr>
          <p:cNvSpPr/>
          <p:nvPr/>
        </p:nvSpPr>
        <p:spPr>
          <a:xfrm>
            <a:off x="237182" y="4819134"/>
            <a:ext cx="8592307" cy="117449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C3E3AA46-ED39-114E-ACDC-AB1117DAE096}"/>
              </a:ext>
            </a:extLst>
          </p:cNvPr>
          <p:cNvSpPr txBox="1">
            <a:spLocks/>
          </p:cNvSpPr>
          <p:nvPr/>
        </p:nvSpPr>
        <p:spPr bwMode="gray">
          <a:xfrm>
            <a:off x="251520" y="4828537"/>
            <a:ext cx="7520880" cy="81502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Try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to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anticipate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accommodation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search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(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especially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in Paris!)</a:t>
            </a:r>
          </a:p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Ask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the staff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at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educational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institution 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they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can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help</a:t>
            </a:r>
          </a:p>
          <a:p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Book a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temporary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place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sleep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and store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belongings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when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arrive</a:t>
            </a:r>
          </a:p>
          <a:p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6258610" cy="2319507"/>
          </a:xfrm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FINDING AN ACCOMODATION 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Before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departure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6F01CC-4CA5-CE41-97A0-15F742C7668F}"/>
              </a:ext>
            </a:extLst>
          </p:cNvPr>
          <p:cNvSpPr/>
          <p:nvPr/>
        </p:nvSpPr>
        <p:spPr>
          <a:xfrm>
            <a:off x="251520" y="1676201"/>
            <a:ext cx="8563633" cy="303879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AAC4863E-F462-784B-AAEE-309897354AD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251520" y="1780340"/>
            <a:ext cx="8396804" cy="3092685"/>
          </a:xfrm>
        </p:spPr>
        <p:txBody>
          <a:bodyPr/>
          <a:lstStyle/>
          <a:p>
            <a:pPr algn="ctr"/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To 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find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 accommodation in France, 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you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 have </a:t>
            </a:r>
            <a:r>
              <a:rPr lang="fr-FR" sz="1800" dirty="0" err="1">
                <a:solidFill>
                  <a:srgbClr val="FA593C"/>
                </a:solidFill>
              </a:rPr>
              <a:t>several</a:t>
            </a:r>
            <a:r>
              <a:rPr lang="fr-FR" sz="1800" dirty="0">
                <a:solidFill>
                  <a:srgbClr val="FA593C"/>
                </a:solidFill>
              </a:rPr>
              <a:t> options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tx1"/>
                </a:solidFill>
              </a:rPr>
              <a:t>Housing</a:t>
            </a:r>
            <a:r>
              <a:rPr lang="fr-FR" b="0" dirty="0">
                <a:solidFill>
                  <a:schemeClr val="tx1"/>
                </a:solidFill>
              </a:rPr>
              <a:t> in </a:t>
            </a:r>
            <a:r>
              <a:rPr lang="fr-FR" dirty="0" err="1">
                <a:solidFill>
                  <a:srgbClr val="FA593C"/>
                </a:solidFill>
              </a:rPr>
              <a:t>university</a:t>
            </a:r>
            <a:r>
              <a:rPr lang="fr-FR" dirty="0">
                <a:solidFill>
                  <a:srgbClr val="FA593C"/>
                </a:solidFill>
              </a:rPr>
              <a:t> </a:t>
            </a:r>
            <a:r>
              <a:rPr lang="fr-FR" dirty="0" err="1">
                <a:solidFill>
                  <a:srgbClr val="FA593C"/>
                </a:solidFill>
              </a:rPr>
              <a:t>residences</a:t>
            </a:r>
            <a:r>
              <a:rPr lang="fr-FR" dirty="0">
                <a:solidFill>
                  <a:srgbClr val="FA593C"/>
                </a:solidFill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hlinkClick r:id="rId4"/>
              </a:rPr>
              <a:t>Crous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hlinkClick r:id="rId5"/>
              </a:rPr>
              <a:t>international student residence of Paris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)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tx1"/>
                </a:solidFill>
              </a:rPr>
              <a:t>Housing</a:t>
            </a:r>
            <a:r>
              <a:rPr lang="fr-FR" b="0" dirty="0">
                <a:solidFill>
                  <a:schemeClr val="tx1"/>
                </a:solidFill>
              </a:rPr>
              <a:t> in the </a:t>
            </a:r>
            <a:r>
              <a:rPr lang="fr-FR" dirty="0" err="1">
                <a:solidFill>
                  <a:srgbClr val="FA593C"/>
                </a:solidFill>
              </a:rPr>
              <a:t>private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rgbClr val="FA593C"/>
                </a:solidFill>
              </a:rPr>
              <a:t>real-</a:t>
            </a:r>
            <a:r>
              <a:rPr lang="fr-FR" dirty="0" err="1">
                <a:solidFill>
                  <a:srgbClr val="FA593C"/>
                </a:solidFill>
              </a:rPr>
              <a:t>estate</a:t>
            </a:r>
            <a:r>
              <a:rPr lang="fr-FR" dirty="0">
                <a:solidFill>
                  <a:srgbClr val="FA593C"/>
                </a:solidFill>
              </a:rPr>
              <a:t> </a:t>
            </a:r>
            <a:r>
              <a:rPr lang="fr-FR" dirty="0" err="1">
                <a:solidFill>
                  <a:srgbClr val="FA593C"/>
                </a:solidFill>
              </a:rPr>
              <a:t>market</a:t>
            </a:r>
            <a:r>
              <a:rPr lang="fr-FR" dirty="0">
                <a:solidFill>
                  <a:srgbClr val="FA593C"/>
                </a:solidFill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fr-FR" b="0" i="1" dirty="0">
                <a:solidFill>
                  <a:schemeClr val="tx1"/>
                </a:solidFill>
              </a:rPr>
              <a:t>l</a:t>
            </a:r>
            <a:r>
              <a:rPr lang="fr-FR" b="0" i="1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 bon coin</a:t>
            </a:r>
            <a:r>
              <a:rPr lang="fr-FR" b="0" i="1" dirty="0">
                <a:solidFill>
                  <a:schemeClr val="tx1"/>
                </a:solidFill>
              </a:rPr>
              <a:t>, </a:t>
            </a:r>
            <a:r>
              <a:rPr lang="fr-FR" b="0" i="1" dirty="0">
                <a:solidFill>
                  <a:schemeClr val="tx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 loger</a:t>
            </a:r>
            <a:r>
              <a:rPr lang="fr-FR" b="0" i="1" dirty="0">
                <a:solidFill>
                  <a:schemeClr val="tx1"/>
                </a:solidFill>
              </a:rPr>
              <a:t> , </a:t>
            </a:r>
            <a:r>
              <a:rPr lang="fr-FR" b="0" i="1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lodgis</a:t>
            </a:r>
            <a:r>
              <a:rPr lang="fr-FR" b="0" i="1" dirty="0">
                <a:solidFill>
                  <a:schemeClr val="tx1"/>
                </a:solidFill>
              </a:rPr>
              <a:t>, </a:t>
            </a:r>
            <a:r>
              <a:rPr lang="fr-FR" b="0" i="1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 particulier à particulier</a:t>
            </a:r>
            <a:r>
              <a:rPr lang="fr-FR" b="0" i="1" dirty="0">
                <a:solidFill>
                  <a:schemeClr val="tx1"/>
                </a:solidFill>
              </a:rPr>
              <a:t>)</a:t>
            </a:r>
            <a:endParaRPr lang="fr-FR" b="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Sharing an </a:t>
            </a:r>
            <a:r>
              <a:rPr lang="fr-FR" b="0" dirty="0" err="1">
                <a:solidFill>
                  <a:schemeClr val="tx1"/>
                </a:solidFill>
              </a:rPr>
              <a:t>appartment</a:t>
            </a:r>
            <a:r>
              <a:rPr lang="fr-FR" b="0" dirty="0">
                <a:solidFill>
                  <a:schemeClr val="tx1"/>
                </a:solidFill>
              </a:rPr>
              <a:t> or a house, </a:t>
            </a:r>
            <a:r>
              <a:rPr lang="fr-FR" dirty="0">
                <a:solidFill>
                  <a:srgbClr val="FA593C"/>
                </a:solidFill>
              </a:rPr>
              <a:t>the </a:t>
            </a:r>
            <a:r>
              <a:rPr lang="fr-FR" i="1" dirty="0">
                <a:solidFill>
                  <a:srgbClr val="FA593C"/>
                </a:solidFill>
              </a:rPr>
              <a:t>colocation</a:t>
            </a:r>
            <a:r>
              <a:rPr lang="fr-FR" dirty="0">
                <a:solidFill>
                  <a:srgbClr val="FA593C"/>
                </a:solidFill>
              </a:rPr>
              <a:t> </a:t>
            </a:r>
            <a:r>
              <a:rPr lang="fr-FR" b="0" dirty="0">
                <a:solidFill>
                  <a:schemeClr val="tx1"/>
                </a:solidFill>
              </a:rPr>
              <a:t>(</a:t>
            </a:r>
            <a:r>
              <a:rPr lang="fr-FR" b="0" i="1" dirty="0">
                <a:solidFill>
                  <a:schemeClr val="tx1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appartager</a:t>
            </a:r>
            <a:r>
              <a:rPr lang="fr-FR" b="0" i="1" dirty="0">
                <a:solidFill>
                  <a:schemeClr val="tx1"/>
                </a:solidFill>
              </a:rPr>
              <a:t>, </a:t>
            </a:r>
            <a:r>
              <a:rPr lang="fr-FR" b="0" i="1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roomlala</a:t>
            </a:r>
            <a:r>
              <a:rPr lang="fr-FR" b="0" i="1" dirty="0">
                <a:solidFill>
                  <a:schemeClr val="tx1"/>
                </a:solidFill>
              </a:rPr>
              <a:t>, </a:t>
            </a:r>
            <a:r>
              <a:rPr lang="fr-FR" b="0" i="1" dirty="0">
                <a:solidFill>
                  <a:schemeClr val="tx1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immojeune</a:t>
            </a:r>
            <a:r>
              <a:rPr lang="fr-FR" b="0" i="1" dirty="0">
                <a:solidFill>
                  <a:schemeClr val="tx1"/>
                </a:solidFill>
              </a:rPr>
              <a:t>, </a:t>
            </a:r>
            <a:r>
              <a:rPr lang="fr-FR" b="0" i="1" dirty="0">
                <a:solidFill>
                  <a:schemeClr val="tx1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 carte des colocs</a:t>
            </a:r>
            <a:r>
              <a:rPr lang="fr-FR" b="0" i="1" dirty="0">
                <a:solidFill>
                  <a:schemeClr val="tx1"/>
                </a:solidFill>
              </a:rPr>
              <a:t>)</a:t>
            </a:r>
            <a:endParaRPr lang="fr-FR" b="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tx1"/>
                </a:solidFill>
              </a:rPr>
              <a:t>Living </a:t>
            </a:r>
            <a:r>
              <a:rPr lang="fr-FR" b="0" dirty="0" err="1">
                <a:solidFill>
                  <a:schemeClr val="tx1"/>
                </a:solidFill>
              </a:rPr>
              <a:t>with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rgbClr val="FA593C"/>
                </a:solidFill>
              </a:rPr>
              <a:t>a </a:t>
            </a:r>
            <a:r>
              <a:rPr lang="fr-FR" dirty="0" err="1">
                <a:solidFill>
                  <a:srgbClr val="FA593C"/>
                </a:solidFill>
              </a:rPr>
              <a:t>family</a:t>
            </a:r>
            <a:r>
              <a:rPr lang="fr-FR" dirty="0">
                <a:solidFill>
                  <a:srgbClr val="FA593C"/>
                </a:solidFill>
              </a:rPr>
              <a:t> </a:t>
            </a:r>
            <a:r>
              <a:rPr lang="fr-FR" b="0" dirty="0">
                <a:solidFill>
                  <a:schemeClr val="tx1"/>
                </a:solidFill>
              </a:rPr>
              <a:t>or </a:t>
            </a:r>
            <a:r>
              <a:rPr lang="fr-FR" dirty="0" err="1">
                <a:solidFill>
                  <a:srgbClr val="FA593C"/>
                </a:solidFill>
              </a:rPr>
              <a:t>elderly</a:t>
            </a:r>
            <a:r>
              <a:rPr lang="fr-FR" dirty="0">
                <a:solidFill>
                  <a:srgbClr val="FA593C"/>
                </a:solidFill>
              </a:rPr>
              <a:t> people </a:t>
            </a:r>
            <a:r>
              <a:rPr lang="fr-FR" b="0" dirty="0">
                <a:solidFill>
                  <a:schemeClr val="tx1"/>
                </a:solidFill>
              </a:rPr>
              <a:t>(</a:t>
            </a:r>
            <a:r>
              <a:rPr lang="fr-FR" b="0" dirty="0">
                <a:solidFill>
                  <a:schemeClr val="tx1"/>
                </a:solidFill>
                <a:hlinkClick r:id="rId14"/>
              </a:rPr>
              <a:t>cohébergement</a:t>
            </a:r>
            <a:r>
              <a:rPr lang="fr-FR" b="0" dirty="0">
                <a:solidFill>
                  <a:schemeClr val="tx1"/>
                </a:solidFill>
              </a:rPr>
              <a:t>, </a:t>
            </a:r>
            <a:r>
              <a:rPr lang="fr-FR" b="0" dirty="0">
                <a:solidFill>
                  <a:schemeClr val="tx1"/>
                </a:solidFill>
                <a:hlinkClick r:id="rId11"/>
              </a:rPr>
              <a:t>roomlala</a:t>
            </a:r>
            <a:r>
              <a:rPr lang="fr-FR" b="0" dirty="0">
                <a:solidFill>
                  <a:schemeClr val="tx1"/>
                </a:solidFill>
              </a:rPr>
              <a:t>)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71D0DCFF-6458-C243-B852-5C617F93B2C1}"/>
              </a:ext>
            </a:extLst>
          </p:cNvPr>
          <p:cNvSpPr/>
          <p:nvPr/>
        </p:nvSpPr>
        <p:spPr>
          <a:xfrm>
            <a:off x="7217379" y="5051299"/>
            <a:ext cx="1228725" cy="757579"/>
          </a:xfrm>
          <a:prstGeom prst="ellipse">
            <a:avLst/>
          </a:prstGeom>
          <a:solidFill>
            <a:srgbClr val="FCA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917ED61-C5F6-CD42-99B5-174973CDEFAF}"/>
              </a:ext>
            </a:extLst>
          </p:cNvPr>
          <p:cNvSpPr txBox="1"/>
          <p:nvPr/>
        </p:nvSpPr>
        <p:spPr>
          <a:xfrm>
            <a:off x="7495893" y="5207367"/>
            <a:ext cx="1033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FFFF"/>
                </a:solidFill>
              </a:rPr>
              <a:t>TIPS ! </a:t>
            </a:r>
          </a:p>
        </p:txBody>
      </p:sp>
    </p:spTree>
    <p:extLst>
      <p:ext uri="{BB962C8B-B14F-4D97-AF65-F5344CB8AC3E}">
        <p14:creationId xmlns:p14="http://schemas.microsoft.com/office/powerpoint/2010/main" val="6306114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490143" y="1780340"/>
            <a:ext cx="3158181" cy="3092685"/>
          </a:xfrm>
        </p:spPr>
        <p:txBody>
          <a:bodyPr/>
          <a:lstStyle/>
          <a:p>
            <a:pPr algn="ctr"/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Visale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 free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rental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deposit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appartment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(if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do not have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guarantor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)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Apply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online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before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arrive in France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before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get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appartment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form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as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soon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as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visa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acceptance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university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5347252" y="1676201"/>
            <a:ext cx="3467901" cy="303879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BD58124-2E3F-9144-9851-7E23C9AF9235}"/>
              </a:ext>
            </a:extLst>
          </p:cNvPr>
          <p:cNvSpPr/>
          <p:nvPr/>
        </p:nvSpPr>
        <p:spPr>
          <a:xfrm>
            <a:off x="222846" y="5270594"/>
            <a:ext cx="8592307" cy="625711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C3E3AA46-ED39-114E-ACDC-AB1117DAE096}"/>
              </a:ext>
            </a:extLst>
          </p:cNvPr>
          <p:cNvSpPr txBox="1">
            <a:spLocks/>
          </p:cNvSpPr>
          <p:nvPr/>
        </p:nvSpPr>
        <p:spPr bwMode="gray">
          <a:xfrm>
            <a:off x="347743" y="5414645"/>
            <a:ext cx="6301536" cy="320149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Find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more information on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where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to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find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an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accomodation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E5B290A9-A76F-7D4A-BEA6-01D0E3AEB2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88" y="5063080"/>
            <a:ext cx="1022243" cy="1023280"/>
          </a:xfrm>
          <a:prstGeom prst="rect">
            <a:avLst/>
          </a:prstGeom>
        </p:spPr>
      </p:pic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6258610" cy="2319507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Get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 Free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rental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Deposit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to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Find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an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Appartment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Before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departure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27" name="Complément 26">
                <a:extLst>
                  <a:ext uri="{FF2B5EF4-FFF2-40B4-BE49-F238E27FC236}">
                    <a16:creationId xmlns:a16="http://schemas.microsoft.com/office/drawing/2014/main" id="{B9EA9FC2-30E7-1B49-A4C9-46C2DF08BD6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7914937"/>
                  </p:ext>
                </p:extLst>
              </p:nvPr>
            </p:nvGraphicFramePr>
            <p:xfrm>
              <a:off x="222846" y="1692849"/>
              <a:ext cx="4975319" cy="3038792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6"/>
              </a:graphicData>
            </a:graphic>
          </p:graphicFrame>
        </mc:Choice>
        <mc:Fallback xmlns="">
          <p:pic>
            <p:nvPicPr>
              <p:cNvPr id="27" name="Complément 26">
                <a:extLst>
                  <a:ext uri="{FF2B5EF4-FFF2-40B4-BE49-F238E27FC236}">
                    <a16:creationId xmlns:a16="http://schemas.microsoft.com/office/drawing/2014/main" id="{B9EA9FC2-30E7-1B49-A4C9-46C2DF08BD6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2846" y="1692849"/>
                <a:ext cx="4975319" cy="303879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81053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251520" y="1780340"/>
            <a:ext cx="8396804" cy="3092685"/>
          </a:xfrm>
        </p:spPr>
        <p:txBody>
          <a:bodyPr/>
          <a:lstStyle/>
          <a:p>
            <a:pPr algn="ctr"/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European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(EHIC) / Global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(GHIC)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a EHIC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can use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it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in France</a:t>
            </a:r>
            <a:r>
              <a:rPr lang="fr-FR" b="0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. 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now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apply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for a UK Global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(GHIC)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instead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but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please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mindful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delays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!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use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EHIC/GHIC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won’t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be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able to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get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refunded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while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France. 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keep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all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prescriptions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invoices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should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also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travel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and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private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complementary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healthcare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cover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251520" y="1676201"/>
            <a:ext cx="8563633" cy="303879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E5B290A9-A76F-7D4A-BEA6-01D0E3AEB2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88" y="5063080"/>
            <a:ext cx="1022243" cy="1023280"/>
          </a:xfrm>
          <a:prstGeom prst="rect">
            <a:avLst/>
          </a:prstGeom>
        </p:spPr>
      </p:pic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8"/>
            <a:ext cx="6944410" cy="1170164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Prepare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TO HAVE A EHIC OR GHIC CARD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Before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departure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819DF9-A286-6942-A0C0-2CA0DEC2CC23}"/>
              </a:ext>
            </a:extLst>
          </p:cNvPr>
          <p:cNvSpPr/>
          <p:nvPr/>
        </p:nvSpPr>
        <p:spPr>
          <a:xfrm>
            <a:off x="251520" y="5083581"/>
            <a:ext cx="8563633" cy="82616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E3BB040F-A900-744F-83FC-D7DFD3BED1D7}"/>
              </a:ext>
            </a:extLst>
          </p:cNvPr>
          <p:cNvSpPr txBox="1">
            <a:spLocks/>
          </p:cNvSpPr>
          <p:nvPr/>
        </p:nvSpPr>
        <p:spPr bwMode="gray">
          <a:xfrm>
            <a:off x="457450" y="5230200"/>
            <a:ext cx="6575283" cy="55288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More information : </a:t>
            </a:r>
            <a:r>
              <a:rPr lang="fr-FR" dirty="0">
                <a:solidFill>
                  <a:srgbClr val="FFFFFF"/>
                </a:solidFill>
              </a:rPr>
              <a:t>https://</a:t>
            </a:r>
            <a:r>
              <a:rPr lang="fr-FR" dirty="0" err="1">
                <a:solidFill>
                  <a:srgbClr val="FFFFFF"/>
                </a:solidFill>
              </a:rPr>
              <a:t>www.gov.uk</a:t>
            </a:r>
            <a:r>
              <a:rPr lang="fr-FR" dirty="0">
                <a:solidFill>
                  <a:srgbClr val="FFFFFF"/>
                </a:solidFill>
              </a:rPr>
              <a:t>/guidance/</a:t>
            </a:r>
            <a:r>
              <a:rPr lang="fr-FR" dirty="0" err="1">
                <a:solidFill>
                  <a:srgbClr val="FFFFFF"/>
                </a:solidFill>
              </a:rPr>
              <a:t>uk</a:t>
            </a:r>
            <a:r>
              <a:rPr lang="fr-FR" dirty="0">
                <a:solidFill>
                  <a:srgbClr val="FFFFFF"/>
                </a:solidFill>
              </a:rPr>
              <a:t>-</a:t>
            </a:r>
            <a:r>
              <a:rPr lang="fr-FR" dirty="0" err="1">
                <a:solidFill>
                  <a:srgbClr val="FFFFFF"/>
                </a:solidFill>
              </a:rPr>
              <a:t>residents</a:t>
            </a:r>
            <a:r>
              <a:rPr lang="fr-FR" dirty="0">
                <a:solidFill>
                  <a:srgbClr val="FFFFFF"/>
                </a:solidFill>
              </a:rPr>
              <a:t>-</a:t>
            </a:r>
            <a:r>
              <a:rPr lang="fr-FR" dirty="0" err="1">
                <a:solidFill>
                  <a:srgbClr val="FFFFFF"/>
                </a:solidFill>
              </a:rPr>
              <a:t>visiting</a:t>
            </a:r>
            <a:r>
              <a:rPr lang="fr-FR" dirty="0">
                <a:solidFill>
                  <a:srgbClr val="FFFFFF"/>
                </a:solidFill>
              </a:rPr>
              <a:t>-the-</a:t>
            </a:r>
            <a:r>
              <a:rPr lang="fr-FR" dirty="0" err="1">
                <a:solidFill>
                  <a:srgbClr val="FFFFFF"/>
                </a:solidFill>
              </a:rPr>
              <a:t>eueea</a:t>
            </a:r>
            <a:r>
              <a:rPr lang="fr-FR" dirty="0">
                <a:solidFill>
                  <a:srgbClr val="FFFFFF"/>
                </a:solidFill>
              </a:rPr>
              <a:t>-and-</a:t>
            </a:r>
            <a:r>
              <a:rPr lang="fr-FR" dirty="0" err="1">
                <a:solidFill>
                  <a:srgbClr val="FFFFFF"/>
                </a:solidFill>
              </a:rPr>
              <a:t>switzerland</a:t>
            </a:r>
            <a:r>
              <a:rPr lang="fr-FR" dirty="0">
                <a:solidFill>
                  <a:srgbClr val="FFFFFF"/>
                </a:solidFill>
              </a:rPr>
              <a:t>-</a:t>
            </a:r>
            <a:r>
              <a:rPr lang="fr-FR" dirty="0" err="1">
                <a:solidFill>
                  <a:srgbClr val="FFFFFF"/>
                </a:solidFill>
              </a:rPr>
              <a:t>healthcare</a:t>
            </a:r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8A07105-AA1D-E643-94EF-0E1C961FF7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452" y="5049753"/>
            <a:ext cx="985955" cy="94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6083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518640" y="1708819"/>
            <a:ext cx="3234287" cy="3092685"/>
          </a:xfrm>
        </p:spPr>
        <p:txBody>
          <a:bodyPr/>
          <a:lstStyle/>
          <a:p>
            <a:pPr algn="ctr"/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Assurance maladie: Etudiant-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etranger.ameli.fr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Assurance maladie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free and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mandatory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should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also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travel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and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private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complementary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healthcare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cover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List of official translators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5490143" y="1679508"/>
            <a:ext cx="3291283" cy="3541234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E5B290A9-A76F-7D4A-BEA6-01D0E3AEB2A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88" y="5063080"/>
            <a:ext cx="1022243" cy="1023280"/>
          </a:xfrm>
          <a:prstGeom prst="rect">
            <a:avLst/>
          </a:prstGeom>
        </p:spPr>
      </p:pic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6944410" cy="2319507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Prepare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documents to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register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to free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health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care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Before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departure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819DF9-A286-6942-A0C0-2CA0DEC2CC23}"/>
              </a:ext>
            </a:extLst>
          </p:cNvPr>
          <p:cNvSpPr/>
          <p:nvPr/>
        </p:nvSpPr>
        <p:spPr>
          <a:xfrm>
            <a:off x="251520" y="5389399"/>
            <a:ext cx="8563633" cy="65059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To increase the amount of their healthcare expenses that is reimbursed, we advise you take out complementary health insurance, or a </a:t>
            </a:r>
            <a:r>
              <a:rPr lang="en-US" sz="1600" i="1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mutuelle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with a repatriation clause</a:t>
            </a:r>
            <a:r>
              <a:rPr lang="en-GB" sz="16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E3BB040F-A900-744F-83FC-D7DFD3BED1D7}"/>
              </a:ext>
            </a:extLst>
          </p:cNvPr>
          <p:cNvSpPr txBox="1">
            <a:spLocks/>
          </p:cNvSpPr>
          <p:nvPr/>
        </p:nvSpPr>
        <p:spPr bwMode="gray">
          <a:xfrm>
            <a:off x="5518640" y="4372238"/>
            <a:ext cx="3234288" cy="86316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1400" dirty="0" err="1">
                <a:solidFill>
                  <a:schemeClr val="bg2">
                    <a:lumMod val="75000"/>
                  </a:schemeClr>
                </a:solidFill>
              </a:rPr>
              <a:t>Gather</a:t>
            </a: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 the documents to </a:t>
            </a:r>
            <a:r>
              <a:rPr lang="fr-FR" sz="1400" dirty="0" err="1">
                <a:solidFill>
                  <a:schemeClr val="bg2">
                    <a:lumMod val="75000"/>
                  </a:schemeClr>
                </a:solidFill>
              </a:rPr>
              <a:t>register</a:t>
            </a: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 to free </a:t>
            </a:r>
            <a:r>
              <a:rPr lang="fr-FR" sz="1400" dirty="0" err="1">
                <a:solidFill>
                  <a:schemeClr val="bg2">
                    <a:lumMod val="75000"/>
                  </a:schemeClr>
                </a:solidFill>
              </a:rPr>
              <a:t>health</a:t>
            </a: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 care </a:t>
            </a:r>
            <a:r>
              <a:rPr lang="fr-FR" sz="1400" dirty="0">
                <a:solidFill>
                  <a:srgbClr val="FFFFF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</a:t>
            </a:r>
            <a:r>
              <a:rPr lang="fr-FR" sz="1400" dirty="0">
                <a:solidFill>
                  <a:srgbClr val="FFFFF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Assurance Maladie» 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This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is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one of the first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thing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you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need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to do once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you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arrive. </a:t>
            </a:r>
            <a:endParaRPr lang="fr-FR" sz="1400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8A07105-AA1D-E643-94EF-0E1C961FF71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888" y="5458652"/>
            <a:ext cx="888893" cy="850956"/>
          </a:xfrm>
          <a:prstGeom prst="rect">
            <a:avLst/>
          </a:prstGeom>
        </p:spPr>
      </p:pic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8" name="Complément 7">
                <a:extLst>
                  <a:ext uri="{FF2B5EF4-FFF2-40B4-BE49-F238E27FC236}">
                    <a16:creationId xmlns:a16="http://schemas.microsoft.com/office/drawing/2014/main" id="{1835C192-3488-194D-A5DD-8F2B7F3C3F1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51520" y="1687218"/>
              <a:ext cx="5105521" cy="3038793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10"/>
              </a:graphicData>
            </a:graphic>
          </p:graphicFrame>
        </mc:Choice>
        <mc:Fallback xmlns="">
          <p:pic>
            <p:nvPicPr>
              <p:cNvPr id="8" name="Complément 7">
                <a:extLst>
                  <a:ext uri="{FF2B5EF4-FFF2-40B4-BE49-F238E27FC236}">
                    <a16:creationId xmlns:a16="http://schemas.microsoft.com/office/drawing/2014/main" id="{1835C192-3488-194D-A5DD-8F2B7F3C3F1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51520" y="1687218"/>
                <a:ext cx="5105521" cy="303879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7400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B99CEA72-73C2-714A-9E46-9E04E1400A16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5AA790E-CFEE-E742-9793-FB4F6C84F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E88EDE6-B165-8944-9DAC-2B9DBE623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BD81882D-FDF3-EE41-88F3-3DDE347D0E17}"/>
              </a:ext>
            </a:extLst>
          </p:cNvPr>
          <p:cNvSpPr/>
          <p:nvPr/>
        </p:nvSpPr>
        <p:spPr>
          <a:xfrm>
            <a:off x="218660" y="387626"/>
            <a:ext cx="8716617" cy="5546035"/>
          </a:xfrm>
          <a:prstGeom prst="rect">
            <a:avLst/>
          </a:prstGeom>
          <a:solidFill>
            <a:srgbClr val="FA5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4FE1E1A-020B-2943-BDE1-EEEE7F7744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009" y="1780426"/>
            <a:ext cx="3616917" cy="2981283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F83F3D76-4999-D047-82F2-8E5B4259A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999" y="769257"/>
            <a:ext cx="5568809" cy="3047166"/>
          </a:xfrm>
        </p:spPr>
        <p:txBody>
          <a:bodyPr/>
          <a:lstStyle/>
          <a:p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3.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After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arrival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: Life in France</a:t>
            </a: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1BC80D61-840E-1240-A217-D0FEE25E6A1B}"/>
              </a:ext>
            </a:extLst>
          </p:cNvPr>
          <p:cNvSpPr txBox="1">
            <a:spLocks/>
          </p:cNvSpPr>
          <p:nvPr/>
        </p:nvSpPr>
        <p:spPr bwMode="gray">
          <a:xfrm>
            <a:off x="504000" y="4619676"/>
            <a:ext cx="3960000" cy="11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2000" b="0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defRPr sz="1250" kern="120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 algn="l" rtl="0" eaLnBrk="0" fontAlgn="base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BAB3"/>
              </a:buClr>
              <a:buSzPct val="100000"/>
              <a:buFontTx/>
              <a:buNone/>
              <a:defRPr sz="1250" kern="120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 marL="21590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1.Before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arrival</a:t>
            </a:r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2.After </a:t>
            </a:r>
            <a:r>
              <a:rPr lang="fr-FR" sz="2400" cap="none" dirty="0" err="1">
                <a:latin typeface="CampusFrance Sans" pitchFamily="2" charset="0"/>
                <a:cs typeface="CampusFrance Sans" pitchFamily="2" charset="0"/>
              </a:rPr>
              <a:t>arrival</a:t>
            </a:r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  <a:p>
            <a:r>
              <a:rPr lang="fr-FR" sz="2400" cap="none" dirty="0">
                <a:latin typeface="CampusFrance Sans" pitchFamily="2" charset="0"/>
                <a:cs typeface="CampusFrance Sans" pitchFamily="2" charset="0"/>
              </a:rPr>
              <a:t>3.Useful information</a:t>
            </a:r>
          </a:p>
        </p:txBody>
      </p:sp>
    </p:spTree>
    <p:extLst>
      <p:ext uri="{BB962C8B-B14F-4D97-AF65-F5344CB8AC3E}">
        <p14:creationId xmlns:p14="http://schemas.microsoft.com/office/powerpoint/2010/main" val="2423349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21745" y="388859"/>
            <a:ext cx="4530363" cy="5551713"/>
          </a:xfrm>
          <a:solidFill>
            <a:srgbClr val="FA593C"/>
          </a:solidFill>
        </p:spPr>
        <p:txBody>
          <a:bodyPr lIns="360000" tIns="360000" rIns="360000" bIns="360000"/>
          <a:lstStyle/>
          <a:p>
            <a:pPr algn="l" eaLnBrk="1" hangingPunct="1">
              <a:spcAft>
                <a:spcPts val="600"/>
              </a:spcAft>
              <a:defRPr/>
            </a:pPr>
            <a:r>
              <a:rPr lang="fr-FR" sz="3000" b="0" cap="none" dirty="0" err="1">
                <a:latin typeface="CampusFrance Sans"/>
                <a:ea typeface="Roboto Black"/>
                <a:cs typeface="CampusFrance Sans" pitchFamily="2" charset="0"/>
              </a:rPr>
              <a:t>Before</a:t>
            </a:r>
            <a:r>
              <a:rPr lang="fr-FR" sz="3000" b="0" cap="none" dirty="0">
                <a:latin typeface="CampusFrance Sans"/>
                <a:ea typeface="Roboto Black"/>
                <a:cs typeface="CampusFrance Sans" pitchFamily="2" charset="0"/>
              </a:rPr>
              <a:t> </a:t>
            </a:r>
            <a:r>
              <a:rPr lang="fr-FR" sz="3000" b="0" cap="none" dirty="0" err="1">
                <a:latin typeface="CampusFrance Sans"/>
                <a:ea typeface="Roboto Black"/>
                <a:cs typeface="CampusFrance Sans" pitchFamily="2" charset="0"/>
              </a:rPr>
              <a:t>we</a:t>
            </a:r>
            <a:r>
              <a:rPr lang="fr-FR" sz="3000" b="0" cap="none" dirty="0">
                <a:latin typeface="CampusFrance Sans"/>
                <a:ea typeface="Roboto Black"/>
                <a:cs typeface="CampusFrance Sans" pitchFamily="2" charset="0"/>
              </a:rPr>
              <a:t> </a:t>
            </a:r>
            <a:r>
              <a:rPr lang="fr-FR" sz="3000" b="0" cap="none" dirty="0" err="1">
                <a:latin typeface="CampusFrance Sans"/>
                <a:ea typeface="Roboto Black"/>
                <a:cs typeface="CampusFrance Sans" pitchFamily="2" charset="0"/>
              </a:rPr>
              <a:t>begin</a:t>
            </a:r>
            <a:r>
              <a:rPr lang="fr-FR" sz="3000" b="0" cap="none" dirty="0">
                <a:latin typeface="CampusFrance Sans"/>
                <a:ea typeface="Roboto Black"/>
                <a:cs typeface="CampusFrance Sans" pitchFamily="2" charset="0"/>
              </a:rPr>
              <a:t>, a </a:t>
            </a:r>
            <a:r>
              <a:rPr lang="fr-FR" sz="3000" b="0" cap="none" dirty="0" err="1">
                <a:latin typeface="CampusFrance Sans"/>
                <a:ea typeface="Roboto Black"/>
                <a:cs typeface="CampusFrance Sans" pitchFamily="2" charset="0"/>
              </a:rPr>
              <a:t>brief</a:t>
            </a:r>
            <a:r>
              <a:rPr lang="fr-FR" sz="3000" b="0" cap="none" dirty="0">
                <a:latin typeface="CampusFrance Sans"/>
                <a:ea typeface="Roboto Black"/>
                <a:cs typeface="CampusFrance Sans" pitchFamily="2" charset="0"/>
              </a:rPr>
              <a:t> introduction to the French </a:t>
            </a:r>
            <a:r>
              <a:rPr lang="fr-FR" sz="3000" b="0" cap="none" dirty="0" err="1">
                <a:latin typeface="CampusFrance Sans"/>
                <a:ea typeface="Roboto Black"/>
                <a:cs typeface="CampusFrance Sans" pitchFamily="2" charset="0"/>
              </a:rPr>
              <a:t>Higher</a:t>
            </a:r>
            <a:r>
              <a:rPr lang="fr-FR" sz="3000" b="0" cap="none" dirty="0">
                <a:latin typeface="CampusFrance Sans"/>
                <a:ea typeface="Roboto Black"/>
                <a:cs typeface="CampusFrance Sans" pitchFamily="2" charset="0"/>
              </a:rPr>
              <a:t> Education System</a:t>
            </a:r>
            <a:endParaRPr lang="fr-FR" sz="3000" b="0" cap="none" dirty="0"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5BE8F99-8AD3-944E-BBAF-D9448A469A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12" r="25601"/>
          <a:stretch/>
        </p:blipFill>
        <p:spPr>
          <a:xfrm>
            <a:off x="4752109" y="397667"/>
            <a:ext cx="4180676" cy="55459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73EB7E5-8D72-5445-AF8C-6AAC50FF39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393" y="917428"/>
            <a:ext cx="1573065" cy="1573065"/>
          </a:xfrm>
          <a:prstGeom prst="rect">
            <a:avLst/>
          </a:prstGeo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389F1DC1-BA0D-1F47-A70C-74E05E56744B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74EB0D06-7EED-2140-A557-31FDB84FE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0CD619FF-A6AB-064B-B3C4-249805FCA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34992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150068" y="1748827"/>
            <a:ext cx="3665085" cy="3050208"/>
          </a:xfrm>
        </p:spPr>
        <p:txBody>
          <a:bodyPr/>
          <a:lstStyle/>
          <a:p>
            <a:pPr algn="ctr"/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Welcome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Desk: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They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main information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centers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help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on site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every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administrative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tasks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and cultural information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All services an international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should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contact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during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the first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weeks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their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arrival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 :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services, CROUS,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Prefecture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healthcare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complementary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banks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unions, etc.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5150068" y="1676201"/>
            <a:ext cx="3665085" cy="3277445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E5B290A9-A76F-7D4A-BEA6-01D0E3AEB2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88" y="5063080"/>
            <a:ext cx="1022243" cy="1023280"/>
          </a:xfrm>
          <a:prstGeom prst="rect">
            <a:avLst/>
          </a:prstGeom>
        </p:spPr>
      </p:pic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781532" cy="1235417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Find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nearest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Welcome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desk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arrival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8A07105-AA1D-E643-94EF-0E1C961FF7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452" y="5049753"/>
            <a:ext cx="985955" cy="94387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9F1E4E8-1624-5C46-B60D-37457AD26FE3}"/>
              </a:ext>
            </a:extLst>
          </p:cNvPr>
          <p:cNvSpPr/>
          <p:nvPr/>
        </p:nvSpPr>
        <p:spPr>
          <a:xfrm>
            <a:off x="251520" y="5247369"/>
            <a:ext cx="8563633" cy="654701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BEEB7D5F-0F7C-8946-A0FC-C7B31C7AD245}"/>
              </a:ext>
            </a:extLst>
          </p:cNvPr>
          <p:cNvSpPr txBox="1">
            <a:spLocks/>
          </p:cNvSpPr>
          <p:nvPr/>
        </p:nvSpPr>
        <p:spPr bwMode="gray">
          <a:xfrm>
            <a:off x="457401" y="5372342"/>
            <a:ext cx="6430618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Identify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the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closest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rgbClr val="FFFFF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 Welcome Desk »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to help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with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all the administrative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procedures</a:t>
            </a:r>
            <a:endParaRPr lang="fr-F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99A2C2CC-11CF-8C49-A7FA-C99DB625DE0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966" y="5046377"/>
            <a:ext cx="900686" cy="90068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CDF8B7B-9036-8246-8699-6110BF6C1E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520" y="1676201"/>
            <a:ext cx="4807280" cy="324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077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02680" y="1780341"/>
            <a:ext cx="8245644" cy="1370364"/>
          </a:xfrm>
        </p:spPr>
        <p:txBody>
          <a:bodyPr/>
          <a:lstStyle/>
          <a:p>
            <a:pPr algn="ctr"/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Validate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visa: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Go on the official French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government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: </a:t>
            </a:r>
          </a:p>
          <a:p>
            <a:pPr marL="393700" lvl="2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valid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email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address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393700" lvl="2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Information on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visa</a:t>
            </a:r>
          </a:p>
          <a:p>
            <a:pPr marL="393700" lvl="2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date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arrival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</a:t>
            </a:r>
          </a:p>
          <a:p>
            <a:pPr marL="393700" lvl="2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home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adress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</a:t>
            </a:r>
          </a:p>
          <a:p>
            <a:pPr marL="393700" lvl="2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bank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pay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online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fee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validating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residence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permit (50€)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251520" y="1676201"/>
            <a:ext cx="8563633" cy="3556306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215002" cy="1181129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Validate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visa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arrival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900E64-00EA-5443-8282-44A38139B4D9}"/>
              </a:ext>
            </a:extLst>
          </p:cNvPr>
          <p:cNvSpPr/>
          <p:nvPr/>
        </p:nvSpPr>
        <p:spPr>
          <a:xfrm>
            <a:off x="251520" y="5330233"/>
            <a:ext cx="8563633" cy="625711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0829ACAB-2B49-1249-AB6A-24DA4ACACA62}"/>
              </a:ext>
            </a:extLst>
          </p:cNvPr>
          <p:cNvSpPr txBox="1">
            <a:spLocks/>
          </p:cNvSpPr>
          <p:nvPr/>
        </p:nvSpPr>
        <p:spPr bwMode="gray">
          <a:xfrm>
            <a:off x="859345" y="5506555"/>
            <a:ext cx="7347982" cy="320149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rgbClr val="FFFF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Validate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student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visa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online on the French Home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Department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</a:rPr>
              <a:t>website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101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19" y="397568"/>
            <a:ext cx="7134701" cy="824946"/>
          </a:xfrm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COST of life –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Some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examples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arrival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251519" y="1808811"/>
            <a:ext cx="8644002" cy="400139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17AFDAA-168A-8047-BE00-660B1FD9115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9CC9269-73B6-CA47-98F2-4B0E35D00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30198C3A-C5E8-DA4F-81DB-AB2D95DE2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C9B95C7B-504B-F14D-ABC8-AEED47BC35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280" y="3765614"/>
            <a:ext cx="710958" cy="71167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C750850-D149-8744-BA02-354DE36FC77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136" y="3695839"/>
            <a:ext cx="900686" cy="900686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CFA639B2-9019-4A41-87C0-C1BCE88679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926" y="4729533"/>
            <a:ext cx="740823" cy="74082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7823774-97AF-8F44-92B5-E80229EDB0CB}"/>
              </a:ext>
            </a:extLst>
          </p:cNvPr>
          <p:cNvSpPr txBox="1"/>
          <p:nvPr/>
        </p:nvSpPr>
        <p:spPr>
          <a:xfrm>
            <a:off x="609152" y="1877740"/>
            <a:ext cx="36362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Housing</a:t>
            </a:r>
            <a:endParaRPr lang="fr-FR" sz="3200" b="1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400" dirty="0"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€650 /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Paris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€450 /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province</a:t>
            </a:r>
          </a:p>
          <a:p>
            <a:endParaRPr lang="en-GB" dirty="0"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8A92DD0-C493-4642-A103-409A7C2EE46F}"/>
              </a:ext>
            </a:extLst>
          </p:cNvPr>
          <p:cNvSpPr txBox="1"/>
          <p:nvPr/>
        </p:nvSpPr>
        <p:spPr>
          <a:xfrm>
            <a:off x="5042582" y="3665051"/>
            <a:ext cx="396116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Groceries</a:t>
            </a:r>
            <a:endParaRPr lang="fr-FR" sz="3200" b="1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€200 - 250 /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Paris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€150 - 200 /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province </a:t>
            </a:r>
          </a:p>
          <a:p>
            <a:pPr algn="ctr"/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Some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examples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~ €1 for a baguette or a croissant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~ €1,20 for 1kg of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pasta</a:t>
            </a:r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~ €0,95 for 1L of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milk</a:t>
            </a:r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3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en-GB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EEDC0CD-A95D-8141-A77C-CFBCDE8FBC06}"/>
              </a:ext>
            </a:extLst>
          </p:cNvPr>
          <p:cNvSpPr txBox="1"/>
          <p:nvPr/>
        </p:nvSpPr>
        <p:spPr>
          <a:xfrm>
            <a:off x="235058" y="3557330"/>
            <a:ext cx="415532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Leisure</a:t>
            </a:r>
            <a:endParaRPr lang="fr-FR" sz="3200" b="1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€5-9 for 1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cinema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ticket*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€5-15 for 1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museum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ticket*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From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€10 for 1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theatre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ticket*</a:t>
            </a: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algn="just"/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*You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will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often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have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access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to discounts and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special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rates on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presentation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of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card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if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you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are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under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26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years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old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</a:p>
          <a:p>
            <a:endParaRPr lang="fr-FR" sz="20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20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20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algn="ctr"/>
            <a:endParaRPr lang="fr-FR" sz="3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en-GB" dirty="0"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AAA579A-1FAD-0A4F-8CF8-53B9448AEA6F}"/>
              </a:ext>
            </a:extLst>
          </p:cNvPr>
          <p:cNvSpPr txBox="1"/>
          <p:nvPr/>
        </p:nvSpPr>
        <p:spPr>
          <a:xfrm>
            <a:off x="5042582" y="1867061"/>
            <a:ext cx="3678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Transport</a:t>
            </a:r>
          </a:p>
          <a:p>
            <a:endParaRPr lang="fr-FR" sz="1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€84,10  for a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monthly</a:t>
            </a: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transport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pass</a:t>
            </a: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Paris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€20-35 in province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€49 for the SNCF Jeune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Card</a:t>
            </a: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for the 12-27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years</a:t>
            </a: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old</a:t>
            </a:r>
            <a:endParaRPr lang="fr-FR" sz="1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3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algn="ctr"/>
            <a:endParaRPr lang="fr-FR" sz="3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en-GB" dirty="0"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4AC6C6-3919-274B-B7F5-320A1DD8D50E}"/>
              </a:ext>
            </a:extLst>
          </p:cNvPr>
          <p:cNvSpPr txBox="1"/>
          <p:nvPr/>
        </p:nvSpPr>
        <p:spPr>
          <a:xfrm>
            <a:off x="499998" y="1393999"/>
            <a:ext cx="864400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i="1" dirty="0" err="1"/>
              <a:t>Please</a:t>
            </a:r>
            <a:r>
              <a:rPr lang="fr-FR" sz="1400" i="1" dirty="0"/>
              <a:t> note </a:t>
            </a:r>
            <a:r>
              <a:rPr lang="fr-FR" sz="1400" i="1" dirty="0" err="1"/>
              <a:t>that</a:t>
            </a:r>
            <a:r>
              <a:rPr lang="fr-FR" sz="1400" i="1" dirty="0"/>
              <a:t> the </a:t>
            </a:r>
            <a:r>
              <a:rPr lang="fr-FR" sz="1400" i="1" dirty="0" err="1"/>
              <a:t>prices</a:t>
            </a:r>
            <a:r>
              <a:rPr lang="fr-FR" sz="1400" i="1" dirty="0"/>
              <a:t> </a:t>
            </a:r>
            <a:r>
              <a:rPr lang="fr-FR" sz="1400" i="1" dirty="0" err="1"/>
              <a:t>below</a:t>
            </a:r>
            <a:r>
              <a:rPr lang="fr-FR" sz="1400" i="1" dirty="0"/>
              <a:t> are </a:t>
            </a:r>
            <a:r>
              <a:rPr lang="fr-FR" sz="1400" i="1" dirty="0" err="1"/>
              <a:t>given</a:t>
            </a:r>
            <a:r>
              <a:rPr lang="fr-FR" sz="1400" i="1" dirty="0"/>
              <a:t> on an indicative basis and are </a:t>
            </a:r>
            <a:r>
              <a:rPr lang="fr-FR" sz="1400" i="1" dirty="0" err="1"/>
              <a:t>subject</a:t>
            </a:r>
            <a:r>
              <a:rPr lang="fr-FR" sz="1400" i="1" dirty="0"/>
              <a:t> to change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489B3C21-C686-4A4C-889A-EDF7F2C898A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573" y="2423960"/>
            <a:ext cx="788938" cy="789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74BDE2E-9ED8-8440-9463-44C50E20EDB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68" y="4811417"/>
            <a:ext cx="933711" cy="933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EAF33E0-CC39-284E-BA31-8C9D1F61C7C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187" y="2101049"/>
            <a:ext cx="697620" cy="69762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E961A08-D52C-4E46-8B77-01251C1FA2D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105" y="4201623"/>
            <a:ext cx="799406" cy="79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2176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690698" y="1780340"/>
            <a:ext cx="2957626" cy="3092685"/>
          </a:xfrm>
        </p:spPr>
        <p:txBody>
          <a:bodyPr/>
          <a:lstStyle/>
          <a:p>
            <a:pPr algn="ctr"/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To open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bank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account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: </a:t>
            </a:r>
          </a:p>
          <a:p>
            <a:pPr marL="393700" lvl="2" indent="-285750">
              <a:buFont typeface="Wingdings" pitchFamily="2" charset="2"/>
              <a:buChar char="Ø"/>
            </a:pP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ID</a:t>
            </a:r>
          </a:p>
          <a:p>
            <a:pPr marL="393700" lvl="2" indent="-285750">
              <a:buFont typeface="Wingdings" pitchFamily="2" charset="2"/>
              <a:buChar char="Ø"/>
            </a:pP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 proof of accommodation </a:t>
            </a:r>
          </a:p>
          <a:p>
            <a:pPr marL="393700" lvl="2" indent="-285750">
              <a:buFont typeface="Wingdings" pitchFamily="2" charset="2"/>
              <a:buChar char="Ø"/>
            </a:pP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certificate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registration in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university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5523870" y="1676201"/>
            <a:ext cx="3291283" cy="303879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19" y="397568"/>
            <a:ext cx="7640151" cy="1148948"/>
          </a:xfrm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Open a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bank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Account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arrival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5" name="Complément 4">
                <a:extLst>
                  <a:ext uri="{FF2B5EF4-FFF2-40B4-BE49-F238E27FC236}">
                    <a16:creationId xmlns:a16="http://schemas.microsoft.com/office/drawing/2014/main" id="{05D6C919-7335-354D-8D19-C0EA9C818E4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51520" y="1676201"/>
              <a:ext cx="5205296" cy="3038793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5" name="Complément 4">
                <a:extLst>
                  <a:ext uri="{FF2B5EF4-FFF2-40B4-BE49-F238E27FC236}">
                    <a16:creationId xmlns:a16="http://schemas.microsoft.com/office/drawing/2014/main" id="{05D6C919-7335-354D-8D19-C0EA9C818E4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1520" y="1676201"/>
                <a:ext cx="5205296" cy="30387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2" name="Complément 1">
                <a:extLst>
                  <a:ext uri="{FF2B5EF4-FFF2-40B4-BE49-F238E27FC236}">
                    <a16:creationId xmlns:a16="http://schemas.microsoft.com/office/drawing/2014/main" id="{E2DAB7A8-C764-FE46-A68A-AB6C12EE251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84467" y="1786766"/>
              <a:ext cx="5255990" cy="2928227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6"/>
              </a:graphicData>
            </a:graphic>
          </p:graphicFrame>
        </mc:Choice>
        <mc:Fallback xmlns="">
          <p:pic>
            <p:nvPicPr>
              <p:cNvPr id="2" name="Complément 1">
                <a:extLst>
                  <a:ext uri="{FF2B5EF4-FFF2-40B4-BE49-F238E27FC236}">
                    <a16:creationId xmlns:a16="http://schemas.microsoft.com/office/drawing/2014/main" id="{E2DAB7A8-C764-FE46-A68A-AB6C12EE251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4467" y="1786766"/>
                <a:ext cx="5255990" cy="29282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4" name="Complément 3">
                <a:extLst>
                  <a:ext uri="{FF2B5EF4-FFF2-40B4-BE49-F238E27FC236}">
                    <a16:creationId xmlns:a16="http://schemas.microsoft.com/office/drawing/2014/main" id="{D8F13702-2B8B-BC43-9F56-679A5554377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41814" y="1701377"/>
              <a:ext cx="5083273" cy="2927902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8"/>
              </a:graphicData>
            </a:graphic>
          </p:graphicFrame>
        </mc:Choice>
        <mc:Fallback xmlns="">
          <p:pic>
            <p:nvPicPr>
              <p:cNvPr id="4" name="Complément 3">
                <a:extLst>
                  <a:ext uri="{FF2B5EF4-FFF2-40B4-BE49-F238E27FC236}">
                    <a16:creationId xmlns:a16="http://schemas.microsoft.com/office/drawing/2014/main" id="{D8F13702-2B8B-BC43-9F56-679A5554377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41814" y="1701377"/>
                <a:ext cx="5083273" cy="2927902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E73E30AC-6F60-A248-91D3-C03EC1A23B6A}"/>
              </a:ext>
            </a:extLst>
          </p:cNvPr>
          <p:cNvSpPr/>
          <p:nvPr/>
        </p:nvSpPr>
        <p:spPr>
          <a:xfrm>
            <a:off x="251519" y="5045766"/>
            <a:ext cx="8563634" cy="60914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E7B7562C-2B28-9C45-9814-BED4C3EE6F17}"/>
              </a:ext>
            </a:extLst>
          </p:cNvPr>
          <p:cNvSpPr txBox="1">
            <a:spLocks/>
          </p:cNvSpPr>
          <p:nvPr/>
        </p:nvSpPr>
        <p:spPr bwMode="gray">
          <a:xfrm>
            <a:off x="426109" y="5129807"/>
            <a:ext cx="6915241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Open a </a:t>
            </a:r>
            <a:r>
              <a:rPr lang="fr-FR" dirty="0">
                <a:solidFill>
                  <a:srgbClr val="FFFFFF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bank account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facilitate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life and transactions in France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DD7F8AC3-E6CB-3F4F-A797-AC1287BEE46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549" y="5027887"/>
            <a:ext cx="743406" cy="71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7069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19" y="397568"/>
            <a:ext cx="7134701" cy="824946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Enjoying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being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student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In France</a:t>
            </a:r>
          </a:p>
          <a:p>
            <a:pPr lvl="0"/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3.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Useful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information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263254" y="1673845"/>
            <a:ext cx="8644002" cy="3796511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3ECC6D-7D73-8643-90AA-81DE234DDEDF}"/>
              </a:ext>
            </a:extLst>
          </p:cNvPr>
          <p:cNvSpPr/>
          <p:nvPr/>
        </p:nvSpPr>
        <p:spPr>
          <a:xfrm>
            <a:off x="483705" y="1881359"/>
            <a:ext cx="8196471" cy="824548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C3D04CD6-E301-C142-B1C9-5C1CC62942C2}"/>
              </a:ext>
            </a:extLst>
          </p:cNvPr>
          <p:cNvSpPr txBox="1">
            <a:spLocks/>
          </p:cNvSpPr>
          <p:nvPr/>
        </p:nvSpPr>
        <p:spPr bwMode="gray">
          <a:xfrm>
            <a:off x="596220" y="1985277"/>
            <a:ext cx="7038627" cy="320149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0" dirty="0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FF313A-80EC-A047-955A-A2A8D5E99D68}"/>
              </a:ext>
            </a:extLst>
          </p:cNvPr>
          <p:cNvSpPr/>
          <p:nvPr/>
        </p:nvSpPr>
        <p:spPr>
          <a:xfrm>
            <a:off x="483705" y="3152347"/>
            <a:ext cx="8189844" cy="60914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51ADC51F-F158-B14E-9403-098CEDA983D4}"/>
              </a:ext>
            </a:extLst>
          </p:cNvPr>
          <p:cNvSpPr txBox="1">
            <a:spLocks/>
          </p:cNvSpPr>
          <p:nvPr/>
        </p:nvSpPr>
        <p:spPr bwMode="gray">
          <a:xfrm>
            <a:off x="596220" y="3317328"/>
            <a:ext cx="7094556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Sports and cultural activities 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</a:rPr>
              <a:t>Lower rates and discounts are available for students in museums, cinemas and many other cultural activities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17AFDAA-168A-8047-BE00-660B1FD9115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9CC9269-73B6-CA47-98F2-4B0E35D00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30198C3A-C5E8-DA4F-81DB-AB2D95DE2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C9B95C7B-504B-F14D-ABC8-AEED47BC35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280" y="3765614"/>
            <a:ext cx="710958" cy="71167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7FF313A-80EC-A047-955A-A2A8D5E99D68}"/>
              </a:ext>
            </a:extLst>
          </p:cNvPr>
          <p:cNvSpPr/>
          <p:nvPr/>
        </p:nvSpPr>
        <p:spPr>
          <a:xfrm>
            <a:off x="483705" y="4279767"/>
            <a:ext cx="8189844" cy="74328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3" name="Espace réservé du contenu 6">
            <a:extLst>
              <a:ext uri="{FF2B5EF4-FFF2-40B4-BE49-F238E27FC236}">
                <a16:creationId xmlns:a16="http://schemas.microsoft.com/office/drawing/2014/main" id="{51ADC51F-F158-B14E-9403-098CEDA983D4}"/>
              </a:ext>
            </a:extLst>
          </p:cNvPr>
          <p:cNvSpPr txBox="1">
            <a:spLocks/>
          </p:cNvSpPr>
          <p:nvPr/>
        </p:nvSpPr>
        <p:spPr bwMode="gray">
          <a:xfrm>
            <a:off x="606619" y="4353911"/>
            <a:ext cx="7094556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Transports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</a:rPr>
              <a:t> your visa gives you access to the entire Schengen area. Public transportation is affordable and reliable. Railroad network is affordable and developed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DB49D2EF-0A67-214B-8D73-CC162769F6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136" y="1880909"/>
            <a:ext cx="777160" cy="77794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E6C5C4F-E78C-904D-92EF-346C1030158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373" y="3006574"/>
            <a:ext cx="900686" cy="90068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C750850-D149-8744-BA02-354DE36FC77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490" y="4309344"/>
            <a:ext cx="900686" cy="90068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1C46505-716D-8F4C-86A0-1D606FEEE2BC}"/>
              </a:ext>
            </a:extLst>
          </p:cNvPr>
          <p:cNvSpPr/>
          <p:nvPr/>
        </p:nvSpPr>
        <p:spPr>
          <a:xfrm>
            <a:off x="490333" y="1876815"/>
            <a:ext cx="8189844" cy="82663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" name="Espace réservé du contenu 6">
            <a:extLst>
              <a:ext uri="{FF2B5EF4-FFF2-40B4-BE49-F238E27FC236}">
                <a16:creationId xmlns:a16="http://schemas.microsoft.com/office/drawing/2014/main" id="{A03299B0-299D-2D4C-AFF8-CD39C759B5EC}"/>
              </a:ext>
            </a:extLst>
          </p:cNvPr>
          <p:cNvSpPr txBox="1">
            <a:spLocks/>
          </p:cNvSpPr>
          <p:nvPr/>
        </p:nvSpPr>
        <p:spPr bwMode="gray">
          <a:xfrm>
            <a:off x="596220" y="2002574"/>
            <a:ext cx="7038627" cy="33054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FFFFF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Enjoy the benefits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of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being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student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in France !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Being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in France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means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having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access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to a lot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benefits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as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well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as to a lot of discounts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offers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.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0738ED5-D61D-C248-9225-05FF439FEFF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847" y="1868107"/>
            <a:ext cx="900686" cy="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8206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247861" y="2092349"/>
            <a:ext cx="3500238" cy="2270051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France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Alumni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network to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connect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France once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back</a:t>
            </a:r>
          </a:p>
          <a:p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>
              <a:lnSpc>
                <a:spcPct val="100000"/>
              </a:lnSpc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France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Alumni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UK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 network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launched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September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2022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connect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UK-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based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alumni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who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 France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5168348" y="1643666"/>
            <a:ext cx="3579751" cy="318052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19" y="397568"/>
            <a:ext cx="7640151" cy="1148948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Register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</a:p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On France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Alumni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lvl="0"/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3. 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Useful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information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3E30AC-6F60-A248-91D3-C03EC1A23B6A}"/>
              </a:ext>
            </a:extLst>
          </p:cNvPr>
          <p:cNvSpPr/>
          <p:nvPr/>
        </p:nvSpPr>
        <p:spPr>
          <a:xfrm>
            <a:off x="251519" y="5045766"/>
            <a:ext cx="8563634" cy="60914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E7B7562C-2B28-9C45-9814-BED4C3EE6F17}"/>
              </a:ext>
            </a:extLst>
          </p:cNvPr>
          <p:cNvSpPr txBox="1">
            <a:spLocks/>
          </p:cNvSpPr>
          <p:nvPr/>
        </p:nvSpPr>
        <p:spPr bwMode="gray">
          <a:xfrm>
            <a:off x="1635711" y="5187316"/>
            <a:ext cx="6575284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Join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France Alumni network as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soon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as possible !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D6FB75A-6289-894A-912B-CE6A336E7F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19" y="1630557"/>
            <a:ext cx="4671834" cy="319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577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75836" y="1771427"/>
            <a:ext cx="3500238" cy="309268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5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reasons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why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should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join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France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Alumni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UK :</a:t>
            </a: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1)  A global network</a:t>
            </a: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2) A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career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accelerator</a:t>
            </a:r>
            <a:endParaRPr lang="fr-FR" b="0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3)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Annual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events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and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activities</a:t>
            </a:r>
            <a:endParaRPr lang="fr-FR" b="0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4)  International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visibility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5)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Maintaining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connection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France on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return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396323" y="1599744"/>
            <a:ext cx="3579751" cy="318052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8588" y="397568"/>
            <a:ext cx="9015411" cy="882791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Benefits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of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joining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the France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Alumni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UK network 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3. 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Useful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information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3E30AC-6F60-A248-91D3-C03EC1A23B6A}"/>
              </a:ext>
            </a:extLst>
          </p:cNvPr>
          <p:cNvSpPr/>
          <p:nvPr/>
        </p:nvSpPr>
        <p:spPr>
          <a:xfrm>
            <a:off x="251519" y="5045766"/>
            <a:ext cx="8563634" cy="60914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E7B7562C-2B28-9C45-9814-BED4C3EE6F17}"/>
              </a:ext>
            </a:extLst>
          </p:cNvPr>
          <p:cNvSpPr txBox="1">
            <a:spLocks/>
          </p:cNvSpPr>
          <p:nvPr/>
        </p:nvSpPr>
        <p:spPr bwMode="gray">
          <a:xfrm>
            <a:off x="1635711" y="5187316"/>
            <a:ext cx="6575284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Join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France Alumni network as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soon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as possible !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0916AC5-EE93-9143-B1E0-DCDC979A0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015" y="1421909"/>
            <a:ext cx="4529138" cy="339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196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space réservé du texte 2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fr-FR" dirty="0"/>
              <a:t> </a:t>
            </a:r>
          </a:p>
          <a:p>
            <a:r>
              <a:rPr lang="fr-FR" dirty="0"/>
              <a:t>THIS CONNECTION WITH FRANCE WILL STAY WITH ME THROUGHOUT MY LIFE!</a:t>
            </a:r>
          </a:p>
          <a:p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fr-FR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Oraza</a:t>
            </a:r>
            <a:endParaRPr lang="fr-FR" dirty="0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fr-FR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Ross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fr-FR" dirty="0" err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Clare</a:t>
            </a:r>
            <a:endParaRPr lang="fr-FR" dirty="0"/>
          </a:p>
        </p:txBody>
      </p:sp>
      <p:sp>
        <p:nvSpPr>
          <p:cNvPr id="27" name="Espace réservé du texte 2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fr-FR" dirty="0"/>
              <a:t>This </a:t>
            </a:r>
            <a:r>
              <a:rPr lang="fr-FR" dirty="0" err="1"/>
              <a:t>experience</a:t>
            </a:r>
            <a:r>
              <a:rPr lang="fr-FR" dirty="0"/>
              <a:t> has </a:t>
            </a:r>
            <a:r>
              <a:rPr lang="fr-FR" dirty="0" err="1"/>
              <a:t>allowed</a:t>
            </a:r>
            <a:r>
              <a:rPr lang="fr-FR" dirty="0"/>
              <a:t> me to </a:t>
            </a:r>
            <a:r>
              <a:rPr lang="fr-FR" dirty="0" err="1"/>
              <a:t>be</a:t>
            </a:r>
            <a:r>
              <a:rPr lang="fr-FR" dirty="0"/>
              <a:t> more confident!</a:t>
            </a:r>
          </a:p>
          <a:p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fr-FR" dirty="0" err="1"/>
              <a:t>Oraza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5D14B88-DC39-F54F-96B0-95D8CCB4A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0300" y="2800350"/>
            <a:ext cx="1803400" cy="1257300"/>
          </a:xfrm>
          <a:prstGeom prst="rect">
            <a:avLst/>
          </a:prstGeom>
        </p:spPr>
      </p:pic>
      <p:sp>
        <p:nvSpPr>
          <p:cNvPr id="29" name="Espace réservé du texte 2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fr-FR" sz="1800" dirty="0"/>
              <a:t>HAVING A FRONT-ROW SEAT TO FRANCE’S RICH AND HISTORIC DEMOCRATIC CULTURE WAS A FASCINATING EXPERIENCE !</a:t>
            </a:r>
          </a:p>
        </p:txBody>
      </p:sp>
      <p:pic>
        <p:nvPicPr>
          <p:cNvPr id="12" name="Image 11">
            <a:hlinkClick r:id="rId2"/>
            <a:extLst>
              <a:ext uri="{FF2B5EF4-FFF2-40B4-BE49-F238E27FC236}">
                <a16:creationId xmlns:a16="http://schemas.microsoft.com/office/drawing/2014/main" id="{050BD39E-42E6-3E41-BF8B-A74564F7FC5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409"/>
          <a:stretch/>
        </p:blipFill>
        <p:spPr>
          <a:xfrm>
            <a:off x="3148048" y="408418"/>
            <a:ext cx="2860089" cy="1756800"/>
          </a:xfrm>
          <a:prstGeom prst="rect">
            <a:avLst/>
          </a:prstGeom>
        </p:spPr>
      </p:pic>
      <p:pic>
        <p:nvPicPr>
          <p:cNvPr id="3" name="Image 2">
            <a:hlinkClick r:id="rId3"/>
            <a:extLst>
              <a:ext uri="{FF2B5EF4-FFF2-40B4-BE49-F238E27FC236}">
                <a16:creationId xmlns:a16="http://schemas.microsoft.com/office/drawing/2014/main" id="{C1116B03-820D-954A-9796-F7F0A4099D0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6702"/>
          <a:stretch/>
        </p:blipFill>
        <p:spPr>
          <a:xfrm>
            <a:off x="3157320" y="2288565"/>
            <a:ext cx="2846136" cy="1756800"/>
          </a:xfrm>
          <a:prstGeom prst="rect">
            <a:avLst/>
          </a:prstGeom>
        </p:spPr>
      </p:pic>
      <p:pic>
        <p:nvPicPr>
          <p:cNvPr id="2" name="Image 1">
            <a:hlinkClick r:id="rId4"/>
            <a:extLst>
              <a:ext uri="{FF2B5EF4-FFF2-40B4-BE49-F238E27FC236}">
                <a16:creationId xmlns:a16="http://schemas.microsoft.com/office/drawing/2014/main" id="{51F791FD-B6C6-9B4F-BC17-F04D08087B1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351"/>
          <a:stretch/>
        </p:blipFill>
        <p:spPr>
          <a:xfrm>
            <a:off x="3131840" y="4191895"/>
            <a:ext cx="2871616" cy="177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39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247861" y="1687587"/>
            <a:ext cx="3500238" cy="3092685"/>
          </a:xfrm>
        </p:spPr>
        <p:txBody>
          <a:bodyPr/>
          <a:lstStyle/>
          <a:p>
            <a:pPr algn="ctr"/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aftermath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the Bienvenue en France road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map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French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schools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developped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many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summer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programmes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French intensive courses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Short courses on a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specific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topic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From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three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weeks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 3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months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Accessible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without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 visa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5168348" y="1643666"/>
            <a:ext cx="3579751" cy="318052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19" y="397568"/>
            <a:ext cx="7640151" cy="1148948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Prepare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by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Following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Summer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School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or a short programme</a:t>
            </a:r>
          </a:p>
          <a:p>
            <a:pPr lvl="0"/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3.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Useful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information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3E30AC-6F60-A248-91D3-C03EC1A23B6A}"/>
              </a:ext>
            </a:extLst>
          </p:cNvPr>
          <p:cNvSpPr/>
          <p:nvPr/>
        </p:nvSpPr>
        <p:spPr>
          <a:xfrm>
            <a:off x="251519" y="5045766"/>
            <a:ext cx="8563634" cy="60914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E7B7562C-2B28-9C45-9814-BED4C3EE6F17}"/>
              </a:ext>
            </a:extLst>
          </p:cNvPr>
          <p:cNvSpPr txBox="1">
            <a:spLocks/>
          </p:cNvSpPr>
          <p:nvPr/>
        </p:nvSpPr>
        <p:spPr bwMode="gray">
          <a:xfrm>
            <a:off x="409024" y="5143279"/>
            <a:ext cx="8248623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rgbClr val="FFFFFF"/>
                </a:solidFill>
              </a:rPr>
              <a:t>It </a:t>
            </a:r>
            <a:r>
              <a:rPr lang="fr-FR" dirty="0" err="1">
                <a:solidFill>
                  <a:srgbClr val="FFFFFF"/>
                </a:solidFill>
              </a:rPr>
              <a:t>can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</a:rPr>
              <a:t>be</a:t>
            </a:r>
            <a:r>
              <a:rPr lang="fr-FR" dirty="0">
                <a:solidFill>
                  <a:srgbClr val="FFFFFF"/>
                </a:solidFill>
              </a:rPr>
              <a:t> a </a:t>
            </a:r>
            <a:r>
              <a:rPr lang="fr-FR" dirty="0" err="1">
                <a:solidFill>
                  <a:srgbClr val="FFFFFF"/>
                </a:solidFill>
              </a:rPr>
              <a:t>way</a:t>
            </a:r>
            <a:r>
              <a:rPr lang="fr-FR" dirty="0">
                <a:solidFill>
                  <a:srgbClr val="FFFFFF"/>
                </a:solidFill>
              </a:rPr>
              <a:t> for </a:t>
            </a:r>
            <a:r>
              <a:rPr lang="fr-FR" dirty="0" err="1">
                <a:solidFill>
                  <a:srgbClr val="FFFFFF"/>
                </a:solidFill>
              </a:rPr>
              <a:t>you</a:t>
            </a:r>
            <a:r>
              <a:rPr lang="fr-FR" dirty="0">
                <a:solidFill>
                  <a:srgbClr val="FFFFFF"/>
                </a:solidFill>
              </a:rPr>
              <a:t> to gain a first </a:t>
            </a:r>
            <a:r>
              <a:rPr lang="fr-FR" dirty="0" err="1">
                <a:solidFill>
                  <a:srgbClr val="FFFFFF"/>
                </a:solidFill>
              </a:rPr>
              <a:t>experience</a:t>
            </a:r>
            <a:r>
              <a:rPr lang="fr-FR" dirty="0">
                <a:solidFill>
                  <a:srgbClr val="FFFFFF"/>
                </a:solidFill>
              </a:rPr>
              <a:t> in France or to </a:t>
            </a:r>
            <a:r>
              <a:rPr lang="fr-FR" dirty="0" err="1">
                <a:solidFill>
                  <a:srgbClr val="FFFFFF"/>
                </a:solidFill>
              </a:rPr>
              <a:t>learn</a:t>
            </a:r>
            <a:r>
              <a:rPr lang="fr-FR" dirty="0">
                <a:solidFill>
                  <a:srgbClr val="FFFFFF"/>
                </a:solidFill>
              </a:rPr>
              <a:t> French </a:t>
            </a:r>
            <a:r>
              <a:rPr lang="fr-FR" dirty="0" err="1">
                <a:solidFill>
                  <a:srgbClr val="FFFFFF"/>
                </a:solidFill>
              </a:rPr>
              <a:t>before</a:t>
            </a:r>
            <a:r>
              <a:rPr lang="fr-FR" dirty="0">
                <a:solidFill>
                  <a:srgbClr val="FFFFFF"/>
                </a:solidFill>
              </a:rPr>
              <a:t> </a:t>
            </a:r>
            <a:r>
              <a:rPr lang="fr-FR" dirty="0" err="1">
                <a:solidFill>
                  <a:srgbClr val="FFFFFF"/>
                </a:solidFill>
              </a:rPr>
              <a:t>leaving</a:t>
            </a:r>
            <a:r>
              <a:rPr lang="fr-FR" dirty="0">
                <a:solidFill>
                  <a:srgbClr val="FFFFFF"/>
                </a:solidFill>
              </a:rPr>
              <a:t> for </a:t>
            </a:r>
            <a:r>
              <a:rPr lang="fr-FR" dirty="0" err="1">
                <a:solidFill>
                  <a:srgbClr val="FFFFFF"/>
                </a:solidFill>
              </a:rPr>
              <a:t>your</a:t>
            </a:r>
            <a:r>
              <a:rPr lang="fr-FR" dirty="0">
                <a:solidFill>
                  <a:srgbClr val="FFFFFF"/>
                </a:solidFill>
              </a:rPr>
              <a:t> exchange </a:t>
            </a:r>
            <a:r>
              <a:rPr lang="fr-FR" dirty="0" err="1">
                <a:solidFill>
                  <a:srgbClr val="FFFFFF"/>
                </a:solidFill>
              </a:rPr>
              <a:t>year</a:t>
            </a:r>
            <a:r>
              <a:rPr lang="fr-FR" dirty="0">
                <a:solidFill>
                  <a:srgbClr val="FFFFFF"/>
                </a:solidFill>
              </a:rPr>
              <a:t> !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Image 4">
            <a:hlinkClick r:id="rId2"/>
            <a:extLst>
              <a:ext uri="{FF2B5EF4-FFF2-40B4-BE49-F238E27FC236}">
                <a16:creationId xmlns:a16="http://schemas.microsoft.com/office/drawing/2014/main" id="{C9C303D1-9F9A-0344-B569-E5623CB7D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19" y="1643666"/>
            <a:ext cx="4787588" cy="265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340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3200" b="0" cap="none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Espace Campus France UK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CONTACT US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2"/>
          </p:nvPr>
        </p:nvSpPr>
        <p:spPr>
          <a:xfrm>
            <a:off x="747424" y="2270092"/>
            <a:ext cx="4108236" cy="4053534"/>
          </a:xfrm>
        </p:spPr>
        <p:txBody>
          <a:bodyPr/>
          <a:lstStyle/>
          <a:p>
            <a:r>
              <a:rPr lang="fr-FR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6, Cromwell Place </a:t>
            </a:r>
          </a:p>
          <a:p>
            <a:r>
              <a:rPr lang="fr-FR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SW7 2EW</a:t>
            </a: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www.uk.campusfrance.org</a:t>
            </a:r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londres@campusfrance.org</a:t>
            </a:r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@</a:t>
            </a:r>
            <a:r>
              <a:rPr lang="fr-FR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CampusFranceUK</a:t>
            </a:r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Campus France UK</a:t>
            </a:r>
            <a:endParaRPr lang="fr-FR" b="0" cap="none" dirty="0">
              <a:solidFill>
                <a:schemeClr val="bg2">
                  <a:lumMod val="75000"/>
                </a:schemeClr>
              </a:solidFill>
              <a:highlight>
                <a:srgbClr val="FA593C"/>
              </a:highlight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3B17DE-42C4-B44B-A084-C4DD34076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0" y="2254772"/>
            <a:ext cx="276559" cy="2199941"/>
          </a:xfrm>
          <a:prstGeom prst="rect">
            <a:avLst/>
          </a:prstGeom>
        </p:spPr>
      </p:pic>
      <p:sp>
        <p:nvSpPr>
          <p:cNvPr id="7" name="Titre 3">
            <a:extLst>
              <a:ext uri="{FF2B5EF4-FFF2-40B4-BE49-F238E27FC236}">
                <a16:creationId xmlns:a16="http://schemas.microsoft.com/office/drawing/2014/main" id="{FAE4F4F1-2E56-9E4E-A46D-9DED23B9049D}"/>
              </a:ext>
            </a:extLst>
          </p:cNvPr>
          <p:cNvSpPr txBox="1">
            <a:spLocks/>
          </p:cNvSpPr>
          <p:nvPr/>
        </p:nvSpPr>
        <p:spPr bwMode="gray">
          <a:xfrm>
            <a:off x="4489548" y="2270092"/>
            <a:ext cx="4346339" cy="2184621"/>
          </a:xfrm>
          <a:prstGeom prst="rect">
            <a:avLst/>
          </a:prstGeom>
          <a:noFill/>
          <a:ln w="28575">
            <a:solidFill>
              <a:srgbClr val="FA593C"/>
            </a:solidFill>
          </a:ln>
        </p:spPr>
        <p:txBody>
          <a:bodyPr vert="horz" lIns="360000" tIns="360000" rIns="360000" bIns="360000" rtlCol="0" anchor="ctr" anchorCtr="0">
            <a:noAutofit/>
          </a:bodyPr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ts val="600"/>
              </a:spcAft>
              <a:defRPr/>
            </a:pP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To attend a  </a:t>
            </a:r>
            <a:r>
              <a:rPr lang="fr-FR" sz="1600" cap="none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personal</a:t>
            </a:r>
            <a:r>
              <a:rPr lang="fr-FR" sz="1600" cap="none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orientation session to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discuss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project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can</a:t>
            </a:r>
            <a:r>
              <a:rPr lang="fr-FR" sz="1600" b="0" cap="none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book 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an </a:t>
            </a:r>
            <a:r>
              <a:rPr lang="fr-FR" sz="1600" cap="none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appointment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us !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D301D446-D6A0-8744-B32E-AB457F564768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EE9311C-DC24-424E-9760-9BFF38F22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A7D3B5E5-C4AA-4C4F-98E9-4D6FC1F5B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446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8156984" cy="2319507"/>
          </a:xfrm>
          <a:noFill/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The LMD System  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Brief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Introduction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4D137BE-6AE2-BF48-8AC1-6B3210B74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77" y="1140816"/>
            <a:ext cx="4886447" cy="5100958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2C27B112-F093-1D40-AA66-EAA1ECECA2A8}"/>
              </a:ext>
            </a:extLst>
          </p:cNvPr>
          <p:cNvSpPr/>
          <p:nvPr/>
        </p:nvSpPr>
        <p:spPr>
          <a:xfrm>
            <a:off x="5209100" y="1252331"/>
            <a:ext cx="3687418" cy="4591878"/>
          </a:xfrm>
          <a:prstGeom prst="rect">
            <a:avLst/>
          </a:prstGeom>
          <a:noFill/>
          <a:ln>
            <a:solidFill>
              <a:srgbClr val="FA593C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073614-A5D8-B942-A6ED-D6BE9C39943F}"/>
              </a:ext>
            </a:extLst>
          </p:cNvPr>
          <p:cNvSpPr/>
          <p:nvPr/>
        </p:nvSpPr>
        <p:spPr>
          <a:xfrm>
            <a:off x="5209100" y="300"/>
            <a:ext cx="3934900" cy="5995896"/>
          </a:xfrm>
          <a:prstGeom prst="rect">
            <a:avLst/>
          </a:prstGeom>
          <a:solidFill>
            <a:srgbClr val="FA593C"/>
          </a:solidFill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490143" y="181752"/>
            <a:ext cx="3510051" cy="5360276"/>
          </a:xfrm>
          <a:noFill/>
        </p:spPr>
        <p:txBody>
          <a:bodyPr/>
          <a:lstStyle/>
          <a:p>
            <a:pPr algn="ctr"/>
            <a:endParaRPr lang="fr-FR" sz="2400" dirty="0">
              <a:solidFill>
                <a:srgbClr val="FFFFFF"/>
              </a:solidFill>
            </a:endParaRPr>
          </a:p>
          <a:p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The French system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is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organized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three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levels</a:t>
            </a:r>
            <a:r>
              <a:rPr lang="fr-FR" sz="240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(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following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the Bologne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protocol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for the EU):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Licence (3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years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/ 6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semesters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)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equivalent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BA/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BSc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Master (2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years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/ 4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semesters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)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equivalent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MA/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MSc</a:t>
            </a:r>
            <a:endParaRPr lang="fr-FR" sz="2400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Doctorat (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typically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3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years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), </a:t>
            </a:r>
            <a:r>
              <a:rPr lang="fr-FR" sz="2400" b="0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equivalent</a:t>
            </a:r>
            <a:r>
              <a:rPr lang="fr-FR" sz="2400" b="0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PhD</a:t>
            </a:r>
            <a:r>
              <a:rPr lang="fr-FR" sz="2400" b="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68739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176D389-84E5-5A4B-BFA2-686277C80A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"/>
          <a:stretch/>
        </p:blipFill>
        <p:spPr>
          <a:xfrm>
            <a:off x="194310" y="400050"/>
            <a:ext cx="8721089" cy="552812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A63658-1956-B94D-A724-242905D7F417}"/>
              </a:ext>
            </a:extLst>
          </p:cNvPr>
          <p:cNvSpPr/>
          <p:nvPr/>
        </p:nvSpPr>
        <p:spPr>
          <a:xfrm>
            <a:off x="194309" y="400050"/>
            <a:ext cx="8721090" cy="552812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Titre 54">
            <a:extLst>
              <a:ext uri="{FF2B5EF4-FFF2-40B4-BE49-F238E27FC236}">
                <a16:creationId xmlns:a16="http://schemas.microsoft.com/office/drawing/2014/main" id="{83F2DB80-7378-1143-83BF-21B1BBC201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142" y="830175"/>
            <a:ext cx="7620435" cy="4417685"/>
          </a:xfrm>
        </p:spPr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fr-FR" sz="4000" b="0" cap="none" dirty="0">
                <a:highlight>
                  <a:srgbClr val="FA593C"/>
                </a:highlight>
                <a:latin typeface="CampusFrance Inline" pitchFamily="2" charset="0"/>
                <a:cs typeface="CampusFrance Inline" pitchFamily="2" charset="0"/>
              </a:rPr>
              <a:t>THANK YOU ! 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D668EED-0255-E14F-A730-BFABA43C73C9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5BB886B-98E9-2C43-A6F0-F66BCBD87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C709D46-1CB7-B24A-B2C7-7A3062D97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9663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692080" cy="2319507"/>
          </a:xfrm>
          <a:noFill/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Some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Figures 1/2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Brief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Introduction</a:t>
            </a:r>
          </a:p>
          <a:p>
            <a:endParaRPr lang="fr-FR" sz="16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20" y="1569342"/>
            <a:ext cx="8644002" cy="431710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543674" y="4684160"/>
            <a:ext cx="8053674" cy="44348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1113074" y="4790939"/>
            <a:ext cx="6940491" cy="3034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Numbers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international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French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Higher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Education Institutions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20AC88C-9EE1-E54B-B30E-8F834760F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074" y="1711736"/>
            <a:ext cx="6927811" cy="294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692080" cy="2319507"/>
          </a:xfrm>
          <a:noFill/>
        </p:spPr>
        <p:txBody>
          <a:bodyPr/>
          <a:lstStyle/>
          <a:p>
            <a:pPr lvl="0"/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Some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Figures 2/2</a:t>
            </a:r>
          </a:p>
          <a:p>
            <a:pPr lvl="0"/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Brief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Introduction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20" y="1569342"/>
            <a:ext cx="8644002" cy="431710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543674" y="4684160"/>
            <a:ext cx="8053674" cy="44348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636104" y="4764602"/>
            <a:ext cx="7891670" cy="3034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Numbers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international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by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level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through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past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10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years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AED8EF2-3F82-634F-8FA1-91CA72CED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899" y="2386088"/>
            <a:ext cx="7289031" cy="181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32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692080" cy="2319507"/>
          </a:xfrm>
          <a:noFill/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Rankings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brief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introduction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20" y="1569342"/>
            <a:ext cx="8644002" cy="431710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543674" y="4684160"/>
            <a:ext cx="8053674" cy="52394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546653" y="4743794"/>
            <a:ext cx="8050695" cy="3034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Four  French </a:t>
            </a:r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 the top 100 of the Shanghai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Ranking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2021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D27AB44-52B2-7B49-9C04-5BBEF4FF5A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45"/>
          <a:stretch/>
        </p:blipFill>
        <p:spPr>
          <a:xfrm>
            <a:off x="2122033" y="1719240"/>
            <a:ext cx="4896955" cy="283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25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692080" cy="2319507"/>
          </a:xfrm>
          <a:noFill/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Rankings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brief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introduction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20" y="1569342"/>
            <a:ext cx="8644002" cy="431710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543673" y="5037365"/>
            <a:ext cx="8053674" cy="543627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543673" y="5136886"/>
            <a:ext cx="7772528" cy="3034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Two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French </a:t>
            </a:r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 the top 10 of Times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Higher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Education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rankings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for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under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50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years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old</a:t>
            </a:r>
            <a:endParaRPr lang="fr-FR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2E599FE-6CE9-244F-8363-939D753D04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22" t="10374" r="2713" b="9118"/>
          <a:stretch/>
        </p:blipFill>
        <p:spPr>
          <a:xfrm>
            <a:off x="1998132" y="1696242"/>
            <a:ext cx="5144757" cy="301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04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692080" cy="2319507"/>
          </a:xfrm>
          <a:noFill/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Rankings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diversity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academic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excellence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19" y="1304693"/>
            <a:ext cx="8810045" cy="4581757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4777740" y="3552090"/>
            <a:ext cx="4283824" cy="2334359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4873082" y="3767443"/>
            <a:ext cx="4188482" cy="71414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Ø"/>
            </a:pP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2nd place in the "business and management"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ranking</a:t>
            </a:r>
            <a:endParaRPr lang="fr-FR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3rd place in the "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politics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"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ranking</a:t>
            </a:r>
            <a:endParaRPr lang="fr-FR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2nd place in the "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performing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arts"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ranking</a:t>
            </a:r>
            <a:endParaRPr lang="fr-FR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QS World </a:t>
            </a:r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University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Rankings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by </a:t>
            </a:r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Subject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2023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34708AF-5B6B-354B-BAB4-5201E7A7B6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229"/>
          <a:stretch/>
        </p:blipFill>
        <p:spPr>
          <a:xfrm>
            <a:off x="343270" y="1479261"/>
            <a:ext cx="4148496" cy="172548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B72130A-69AC-DA4C-A8D2-58A723A3437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t="-948" r="41230" b="948"/>
          <a:stretch/>
        </p:blipFill>
        <p:spPr>
          <a:xfrm>
            <a:off x="343270" y="3595571"/>
            <a:ext cx="4138289" cy="177204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D86C7F1-83BE-E74C-85B9-2196B4A18E6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1585"/>
          <a:stretch/>
        </p:blipFill>
        <p:spPr>
          <a:xfrm>
            <a:off x="4777740" y="1479261"/>
            <a:ext cx="4212908" cy="189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31076"/>
      </p:ext>
    </p:extLst>
  </p:cSld>
  <p:clrMapOvr>
    <a:masterClrMapping/>
  </p:clrMapOvr>
</p:sld>
</file>

<file path=ppt/theme/theme1.xml><?xml version="1.0" encoding="utf-8"?>
<a:theme xmlns:a="http://schemas.openxmlformats.org/drawingml/2006/main" name="ppt_campus">
  <a:themeElements>
    <a:clrScheme name="CAMPUS PPT">
      <a:dk1>
        <a:sysClr val="windowText" lastClr="000000"/>
      </a:dk1>
      <a:lt1>
        <a:srgbClr val="009FDF"/>
      </a:lt1>
      <a:dk2>
        <a:srgbClr val="012169"/>
      </a:dk2>
      <a:lt2>
        <a:srgbClr val="58595B"/>
      </a:lt2>
      <a:accent1>
        <a:srgbClr val="DA291C"/>
      </a:accent1>
      <a:accent2>
        <a:srgbClr val="E0004D"/>
      </a:accent2>
      <a:accent3>
        <a:srgbClr val="833177"/>
      </a:accent3>
      <a:accent4>
        <a:srgbClr val="C86BA8"/>
      </a:accent4>
      <a:accent5>
        <a:srgbClr val="FF8DA1"/>
      </a:accent5>
      <a:accent6>
        <a:srgbClr val="00BAB3"/>
      </a:accent6>
      <a:hlink>
        <a:srgbClr val="000000"/>
      </a:hlink>
      <a:folHlink>
        <a:srgbClr val="000000"/>
      </a:folHlink>
    </a:clrScheme>
    <a:fontScheme name="CAMPUS PPT">
      <a:majorFont>
        <a:latin typeface="Roboto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́sentation préparation départ" id="{292BA686-D88C-DB4A-A72F-9C21BEFC82C2}" vid="{EE08BA0D-238C-2045-82FA-7798636444B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1.png"/></Relationships>
</file>

<file path=ppt/webextensions/_rels/webextension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2.png"/></Relationships>
</file>

<file path=ppt/webextensions/_rels/webextension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6.png"/></Relationships>
</file>

<file path=ppt/webextensions/_rels/webextension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7.png"/></Relationships>
</file>

<file path=ppt/webextensions/_rels/webextension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8.png"/></Relationships>
</file>

<file path=ppt/webextensions/webextension1.xml><?xml version="1.0" encoding="utf-8"?>
<we:webextension xmlns:we="http://schemas.microsoft.com/office/webextensions/webextension/2010/11" id="{F3BB5F53-5DAD-9A44-9E67-8D97C642A8B7}">
  <we:reference id="wa104221182" version="3.3.0.0" store="fr-FR" storeType="OMEX"/>
  <we:alternateReferences>
    <we:reference id="WA104221182" version="3.3.0.0" store="WA104221182" storeType="OMEX"/>
  </we:alternateReferences>
  <we:properties>
    <we:property name="autoplay" value="0"/>
    <we:property name="endtime" value="0"/>
    <we:property name="slideId" value="729"/>
    <we:property name="starttime" value="0"/>
    <we:property name="vid" value="&quot;https://youtu.be/RDoqrqSPOKs&quot;"/>
  </we:properties>
  <we:bindings/>
  <we:snapshot xmlns:r="http://schemas.openxmlformats.org/officeDocument/2006/relationships" r:embed="rId1"/>
</we:webextension>
</file>

<file path=ppt/webextensions/webextension2.xml><?xml version="1.0" encoding="utf-8"?>
<we:webextension xmlns:we="http://schemas.microsoft.com/office/webextensions/webextension/2010/11" id="{2B95DD99-4798-C640-B954-7818300412F7}">
  <we:reference id="wa104221182" version="3.3.0.0" store="fr-FR" storeType="OMEX"/>
  <we:alternateReferences>
    <we:reference id="WA104221182" version="3.3.0.0" store="WA104221182" storeType="OMEX"/>
  </we:alternateReferences>
  <we:properties>
    <we:property name="autoplay" value="0"/>
    <we:property name="endtime" value="0"/>
    <we:property name="slideId" value="730"/>
    <we:property name="starttime" value="0"/>
    <we:property name="vid" value="&quot;https://www.youtube.com/watch?v=XXaj44iB91w&quot;"/>
  </we:properties>
  <we:bindings/>
  <we:snapshot xmlns:r="http://schemas.openxmlformats.org/officeDocument/2006/relationships" r:embed="rId1"/>
</we:webextension>
</file>

<file path=ppt/webextensions/webextension3.xml><?xml version="1.0" encoding="utf-8"?>
<we:webextension xmlns:we="http://schemas.microsoft.com/office/webextensions/webextension/2010/11" id="{F80655AF-4076-4743-9AB0-F2F216C28790}">
  <we:reference id="wa104221182" version="3.3.0.0" store="fr-FR" storeType="OMEX"/>
  <we:alternateReferences>
    <we:reference id="WA104221182" version="3.3.0.0" store="WA104221182" storeType="OMEX"/>
  </we:alternateReferences>
  <we:properties>
    <we:property name="autoplay" value="0"/>
    <we:property name="endtime" value="0"/>
    <we:property name="slideId" value="730"/>
    <we:property name="starttime" value="0"/>
    <we:property name="vid" value="&quot;https://youtu.be/BD2DBgUt7Fs&quot;"/>
  </we:properties>
  <we:bindings/>
  <we:snapshot xmlns:r="http://schemas.openxmlformats.org/officeDocument/2006/relationships" r:embed="rId1"/>
</we:webextension>
</file>

<file path=ppt/webextensions/webextension4.xml><?xml version="1.0" encoding="utf-8"?>
<we:webextension xmlns:we="http://schemas.microsoft.com/office/webextensions/webextension/2010/11" id="{5BD790EB-0CC8-1A46-9AD9-A63197B7AABC}">
  <we:reference id="wa104221182" version="3.3.0.0" store="fr-FR" storeType="OMEX"/>
  <we:alternateReferences>
    <we:reference id="WA104221182" version="3.3.0.0" store="WA104221182" storeType="OMEX"/>
  </we:alternateReferences>
  <we:properties>
    <we:property name="autoplay" value="0"/>
    <we:property name="endtime" value="0"/>
    <we:property name="slideId" value="732"/>
    <we:property name="starttime" value="0"/>
    <we:property name="vid" value="&quot;https://www.youtube.com/watch?v=NUQcrF7BxNQ&amp;list=PLpm2evF1qaJe_oq0a-LMIKujAihwAtVEy&amp;index=17&quot;"/>
  </we:properties>
  <we:bindings/>
  <we:snapshot xmlns:r="http://schemas.openxmlformats.org/officeDocument/2006/relationships" r:embed="rId1"/>
</we:webextension>
</file>

<file path=ppt/webextensions/webextension5.xml><?xml version="1.0" encoding="utf-8"?>
<we:webextension xmlns:we="http://schemas.microsoft.com/office/webextensions/webextension/2010/11" id="{62720EFC-6382-CA42-ACB0-10E064DBB21E}">
  <we:reference id="wa104221182" version="3.3.0.0" store="fr-FR" storeType="OMEX"/>
  <we:alternateReferences>
    <we:reference id="WA104221182" version="3.3.0.0" store="WA104221182" storeType="OMEX"/>
  </we:alternateReferences>
  <we:properties>
    <we:property name="autoplay" value="0"/>
    <we:property name="endtime" value="0"/>
    <we:property name="slideId" value="735"/>
    <we:property name="starttime" value="0"/>
    <we:property name="vid" value="&quot;https://www.youtube.com/watch?v=AdMgERlOnkI&amp;feature=youtu.be&quot;"/>
  </we:properties>
  <we:bindings/>
  <we:snapshot xmlns:r="http://schemas.openxmlformats.org/officeDocument/2006/relationships" r:embed="rId1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ppt_campus</Template>
  <TotalTime>0</TotalTime>
  <Words>2579</Words>
  <Application>Microsoft Office PowerPoint</Application>
  <PresentationFormat>On-screen Show (4:3)</PresentationFormat>
  <Paragraphs>310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Arial</vt:lpstr>
      <vt:lpstr>Arial </vt:lpstr>
      <vt:lpstr>Calibri</vt:lpstr>
      <vt:lpstr>CampusFrance Inline</vt:lpstr>
      <vt:lpstr>CampusFrance Sans</vt:lpstr>
      <vt:lpstr>Roboto Black</vt:lpstr>
      <vt:lpstr>Roboto Light</vt:lpstr>
      <vt:lpstr>Roboto Medium</vt:lpstr>
      <vt:lpstr>Wingdings</vt:lpstr>
      <vt:lpstr>ppt_campus</vt:lpstr>
      <vt:lpstr>Campus France UK  Helps you to prepare for your outward mobility  to France</vt:lpstr>
      <vt:lpstr>1.The Etudes en France platform </vt:lpstr>
      <vt:lpstr>Before we begin, a brief introduction to the French Higher Education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The etudes en France Platform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After arrival : Life in France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Campus France UK  Helps you to prepare your outward mobility  to France</dc:title>
  <dc:creator>Microsoft Office User</dc:creator>
  <cp:lastModifiedBy>Johnson, Helen</cp:lastModifiedBy>
  <cp:revision>107</cp:revision>
  <dcterms:created xsi:type="dcterms:W3CDTF">2022-03-08T09:08:58Z</dcterms:created>
  <dcterms:modified xsi:type="dcterms:W3CDTF">2023-05-04T13:59:49Z</dcterms:modified>
</cp:coreProperties>
</file>