
<file path=[Content_Types].xml><?xml version="1.0" encoding="utf-8"?>
<Types xmlns="http://schemas.openxmlformats.org/package/2006/content-types">
  <Default Extension="png" ContentType="image/png"/>
  <Default Extension="m4a" ContentType="audio/mp4"/>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2" r:id="rId5"/>
    <p:sldMasterId id="2147483684" r:id="rId6"/>
    <p:sldMasterId id="2147483692" r:id="rId7"/>
  </p:sldMasterIdLst>
  <p:notesMasterIdLst>
    <p:notesMasterId r:id="rId55"/>
  </p:notesMasterIdLst>
  <p:handoutMasterIdLst>
    <p:handoutMasterId r:id="rId56"/>
  </p:handoutMasterIdLst>
  <p:sldIdLst>
    <p:sldId id="260" r:id="rId8"/>
    <p:sldId id="379" r:id="rId9"/>
    <p:sldId id="371" r:id="rId10"/>
    <p:sldId id="372" r:id="rId11"/>
    <p:sldId id="373" r:id="rId12"/>
    <p:sldId id="374" r:id="rId13"/>
    <p:sldId id="376" r:id="rId14"/>
    <p:sldId id="377" r:id="rId15"/>
    <p:sldId id="381" r:id="rId16"/>
    <p:sldId id="375" r:id="rId17"/>
    <p:sldId id="319" r:id="rId18"/>
    <p:sldId id="353" r:id="rId19"/>
    <p:sldId id="304" r:id="rId20"/>
    <p:sldId id="308" r:id="rId21"/>
    <p:sldId id="380" r:id="rId22"/>
    <p:sldId id="355" r:id="rId23"/>
    <p:sldId id="356" r:id="rId24"/>
    <p:sldId id="357" r:id="rId25"/>
    <p:sldId id="358" r:id="rId26"/>
    <p:sldId id="360" r:id="rId27"/>
    <p:sldId id="361" r:id="rId28"/>
    <p:sldId id="362" r:id="rId29"/>
    <p:sldId id="363" r:id="rId30"/>
    <p:sldId id="364" r:id="rId31"/>
    <p:sldId id="365" r:id="rId32"/>
    <p:sldId id="366" r:id="rId33"/>
    <p:sldId id="315" r:id="rId34"/>
    <p:sldId id="316" r:id="rId35"/>
    <p:sldId id="309" r:id="rId36"/>
    <p:sldId id="322" r:id="rId37"/>
    <p:sldId id="321" r:id="rId38"/>
    <p:sldId id="323" r:id="rId39"/>
    <p:sldId id="335" r:id="rId40"/>
    <p:sldId id="326" r:id="rId41"/>
    <p:sldId id="328" r:id="rId42"/>
    <p:sldId id="347" r:id="rId43"/>
    <p:sldId id="313" r:id="rId44"/>
    <p:sldId id="327" r:id="rId45"/>
    <p:sldId id="351" r:id="rId46"/>
    <p:sldId id="330" r:id="rId47"/>
    <p:sldId id="349" r:id="rId48"/>
    <p:sldId id="332" r:id="rId49"/>
    <p:sldId id="336" r:id="rId50"/>
    <p:sldId id="334" r:id="rId51"/>
    <p:sldId id="339" r:id="rId52"/>
    <p:sldId id="341" r:id="rId53"/>
    <p:sldId id="344" r:id="rId54"/>
  </p:sldIdLst>
  <p:sldSz cx="9144000" cy="5143500" type="screen16x9"/>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CBB5"/>
    <a:srgbClr val="5698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66" autoAdjust="0"/>
    <p:restoredTop sz="94660"/>
  </p:normalViewPr>
  <p:slideViewPr>
    <p:cSldViewPr snapToGrid="0">
      <p:cViewPr varScale="1">
        <p:scale>
          <a:sx n="161" d="100"/>
          <a:sy n="161" d="100"/>
        </p:scale>
        <p:origin x="516" y="13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slide" Target="slides/slide47.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handoutMaster" Target="handoutMasters/handoutMaster1.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7A4565-C480-4D64-BD42-B3DD1E10751A}"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23703C34-D92B-492E-916A-0C35D83F51EF}">
      <dgm:prSet phldrT="[Text]" custT="1"/>
      <dgm:spPr>
        <a:solidFill>
          <a:schemeClr val="accent6">
            <a:lumMod val="50000"/>
          </a:schemeClr>
        </a:solidFill>
        <a:ln>
          <a:solidFill>
            <a:schemeClr val="accent6">
              <a:lumMod val="60000"/>
              <a:lumOff val="40000"/>
            </a:schemeClr>
          </a:solidFill>
        </a:ln>
      </dgm:spPr>
      <dgm:t>
        <a:bodyPr/>
        <a:lstStyle/>
        <a:p>
          <a:r>
            <a:rPr lang="en-US" sz="2000" b="1" i="1">
              <a:solidFill>
                <a:schemeClr val="accent6">
                  <a:lumMod val="20000"/>
                  <a:lumOff val="80000"/>
                </a:schemeClr>
              </a:solidFill>
            </a:rPr>
            <a:t>What do you need to feel happy/content and secure?</a:t>
          </a:r>
        </a:p>
      </dgm:t>
    </dgm:pt>
    <dgm:pt modelId="{B0544FFF-3B12-429F-A8C4-33C016FD8C4D}" type="parTrans" cxnId="{D72F8AD1-03AB-484B-A35E-B7D6FEE9FAA7}">
      <dgm:prSet/>
      <dgm:spPr/>
      <dgm:t>
        <a:bodyPr/>
        <a:lstStyle/>
        <a:p>
          <a:endParaRPr lang="en-US"/>
        </a:p>
      </dgm:t>
    </dgm:pt>
    <dgm:pt modelId="{370E3EBE-B1F7-4C5D-84E2-525732559E14}" type="sibTrans" cxnId="{D72F8AD1-03AB-484B-A35E-B7D6FEE9FAA7}">
      <dgm:prSet/>
      <dgm:spPr/>
      <dgm:t>
        <a:bodyPr/>
        <a:lstStyle/>
        <a:p>
          <a:endParaRPr lang="en-US"/>
        </a:p>
      </dgm:t>
    </dgm:pt>
    <dgm:pt modelId="{DE2D1F8A-CDE1-43EE-92FD-91387A0E6D50}">
      <dgm:prSet phldrT="[Text]" custT="1"/>
      <dgm:spPr>
        <a:solidFill>
          <a:schemeClr val="accent6">
            <a:lumMod val="40000"/>
            <a:lumOff val="60000"/>
          </a:schemeClr>
        </a:solidFill>
      </dgm:spPr>
      <dgm:t>
        <a:bodyPr/>
        <a:lstStyle/>
        <a:p>
          <a:endParaRPr lang="en-US" sz="2400" i="1">
            <a:solidFill>
              <a:schemeClr val="accent6">
                <a:lumMod val="50000"/>
              </a:schemeClr>
            </a:solidFill>
          </a:endParaRPr>
        </a:p>
      </dgm:t>
    </dgm:pt>
    <dgm:pt modelId="{64D36510-2DFE-4B98-A7A0-45FAE2A76144}" type="parTrans" cxnId="{8C0C19F1-349E-48D6-9A55-0591B5133D36}">
      <dgm:prSet/>
      <dgm:spPr/>
      <dgm:t>
        <a:bodyPr/>
        <a:lstStyle/>
        <a:p>
          <a:endParaRPr lang="en-US"/>
        </a:p>
      </dgm:t>
    </dgm:pt>
    <dgm:pt modelId="{6DC64875-F838-4BB0-ABC9-689582224E0E}" type="sibTrans" cxnId="{8C0C19F1-349E-48D6-9A55-0591B5133D36}">
      <dgm:prSet/>
      <dgm:spPr/>
      <dgm:t>
        <a:bodyPr/>
        <a:lstStyle/>
        <a:p>
          <a:endParaRPr lang="en-US"/>
        </a:p>
      </dgm:t>
    </dgm:pt>
    <dgm:pt modelId="{EE982548-F3EC-4DF4-96F1-1AB34D562FB8}">
      <dgm:prSet phldrT="[Text]" custT="1"/>
      <dgm:spPr>
        <a:solidFill>
          <a:schemeClr val="accent6">
            <a:lumMod val="40000"/>
            <a:lumOff val="60000"/>
          </a:schemeClr>
        </a:solidFill>
      </dgm:spPr>
      <dgm:t>
        <a:bodyPr anchor="t"/>
        <a:lstStyle/>
        <a:p>
          <a:endParaRPr lang="en-US" sz="2400" i="1">
            <a:solidFill>
              <a:schemeClr val="accent6">
                <a:lumMod val="50000"/>
              </a:schemeClr>
            </a:solidFill>
          </a:endParaRPr>
        </a:p>
      </dgm:t>
    </dgm:pt>
    <dgm:pt modelId="{492D1597-0254-4FFA-B3C5-6AE174061603}" type="parTrans" cxnId="{45757876-A1FA-4079-811E-197F17FB4FD8}">
      <dgm:prSet/>
      <dgm:spPr/>
      <dgm:t>
        <a:bodyPr/>
        <a:lstStyle/>
        <a:p>
          <a:endParaRPr lang="en-US"/>
        </a:p>
      </dgm:t>
    </dgm:pt>
    <dgm:pt modelId="{CF9344F4-391C-40AC-AB20-134A7B452254}" type="sibTrans" cxnId="{45757876-A1FA-4079-811E-197F17FB4FD8}">
      <dgm:prSet/>
      <dgm:spPr/>
      <dgm:t>
        <a:bodyPr/>
        <a:lstStyle/>
        <a:p>
          <a:endParaRPr lang="en-US"/>
        </a:p>
      </dgm:t>
    </dgm:pt>
    <dgm:pt modelId="{16D25270-A59A-48DB-B004-48BA5405A3AE}" type="pres">
      <dgm:prSet presAssocID="{F47A4565-C480-4D64-BD42-B3DD1E10751A}" presName="diagram" presStyleCnt="0">
        <dgm:presLayoutVars>
          <dgm:chMax val="1"/>
          <dgm:dir/>
          <dgm:animLvl val="ctr"/>
          <dgm:resizeHandles val="exact"/>
        </dgm:presLayoutVars>
      </dgm:prSet>
      <dgm:spPr/>
      <dgm:t>
        <a:bodyPr/>
        <a:lstStyle/>
        <a:p>
          <a:endParaRPr lang="en-US"/>
        </a:p>
      </dgm:t>
    </dgm:pt>
    <dgm:pt modelId="{DA499B6A-7747-4CEE-B274-D881A09D253F}" type="pres">
      <dgm:prSet presAssocID="{F47A4565-C480-4D64-BD42-B3DD1E10751A}" presName="matrix" presStyleCnt="0"/>
      <dgm:spPr/>
    </dgm:pt>
    <dgm:pt modelId="{61B877EF-6BC4-4403-89FA-6F3A9B7507A0}" type="pres">
      <dgm:prSet presAssocID="{F47A4565-C480-4D64-BD42-B3DD1E10751A}" presName="tile1" presStyleLbl="node1" presStyleIdx="0" presStyleCnt="4" custLinFactNeighborX="-11288" custLinFactNeighborY="-18779"/>
      <dgm:spPr/>
      <dgm:t>
        <a:bodyPr/>
        <a:lstStyle/>
        <a:p>
          <a:endParaRPr lang="en-US"/>
        </a:p>
      </dgm:t>
    </dgm:pt>
    <dgm:pt modelId="{A67270F1-4005-46BF-BF48-371732AF9145}" type="pres">
      <dgm:prSet presAssocID="{F47A4565-C480-4D64-BD42-B3DD1E10751A}" presName="tile1text" presStyleLbl="node1" presStyleIdx="0" presStyleCnt="4">
        <dgm:presLayoutVars>
          <dgm:chMax val="0"/>
          <dgm:chPref val="0"/>
          <dgm:bulletEnabled val="1"/>
        </dgm:presLayoutVars>
      </dgm:prSet>
      <dgm:spPr/>
      <dgm:t>
        <a:bodyPr/>
        <a:lstStyle/>
        <a:p>
          <a:endParaRPr lang="en-US"/>
        </a:p>
      </dgm:t>
    </dgm:pt>
    <dgm:pt modelId="{43E5FA0D-D2A0-4B88-BEB8-AC675EBF5D16}" type="pres">
      <dgm:prSet presAssocID="{F47A4565-C480-4D64-BD42-B3DD1E10751A}" presName="tile2" presStyleLbl="node1" presStyleIdx="1" presStyleCnt="4" custLinFactNeighborX="677" custLinFactNeighborY="-1458"/>
      <dgm:spPr/>
      <dgm:t>
        <a:bodyPr/>
        <a:lstStyle/>
        <a:p>
          <a:endParaRPr lang="en-US"/>
        </a:p>
      </dgm:t>
    </dgm:pt>
    <dgm:pt modelId="{CDE61474-3A1F-49F5-847B-2E4F1798F627}" type="pres">
      <dgm:prSet presAssocID="{F47A4565-C480-4D64-BD42-B3DD1E10751A}" presName="tile2text" presStyleLbl="node1" presStyleIdx="1" presStyleCnt="4">
        <dgm:presLayoutVars>
          <dgm:chMax val="0"/>
          <dgm:chPref val="0"/>
          <dgm:bulletEnabled val="1"/>
        </dgm:presLayoutVars>
      </dgm:prSet>
      <dgm:spPr/>
      <dgm:t>
        <a:bodyPr/>
        <a:lstStyle/>
        <a:p>
          <a:endParaRPr lang="en-US"/>
        </a:p>
      </dgm:t>
    </dgm:pt>
    <dgm:pt modelId="{8DA5778C-73A8-4096-9CA9-AC5DAD3D1811}" type="pres">
      <dgm:prSet presAssocID="{F47A4565-C480-4D64-BD42-B3DD1E10751A}" presName="tile3" presStyleLbl="node1" presStyleIdx="2" presStyleCnt="4" custLinFactNeighborX="-862" custLinFactNeighborY="-1310"/>
      <dgm:spPr>
        <a:solidFill>
          <a:schemeClr val="accent6">
            <a:lumMod val="40000"/>
            <a:lumOff val="60000"/>
          </a:schemeClr>
        </a:solidFill>
      </dgm:spPr>
    </dgm:pt>
    <dgm:pt modelId="{D0533677-9201-4E69-8B2E-76E2F0372F68}" type="pres">
      <dgm:prSet presAssocID="{F47A4565-C480-4D64-BD42-B3DD1E10751A}" presName="tile3text" presStyleLbl="node1" presStyleIdx="2" presStyleCnt="4">
        <dgm:presLayoutVars>
          <dgm:chMax val="0"/>
          <dgm:chPref val="0"/>
          <dgm:bulletEnabled val="1"/>
        </dgm:presLayoutVars>
      </dgm:prSet>
      <dgm:spPr/>
    </dgm:pt>
    <dgm:pt modelId="{9811F09A-188A-4E86-B828-EA0BB154EB14}" type="pres">
      <dgm:prSet presAssocID="{F47A4565-C480-4D64-BD42-B3DD1E10751A}" presName="tile4" presStyleLbl="node1" presStyleIdx="3" presStyleCnt="4" custLinFactNeighborY="-1310"/>
      <dgm:spPr>
        <a:solidFill>
          <a:schemeClr val="accent6">
            <a:lumMod val="40000"/>
            <a:lumOff val="60000"/>
          </a:schemeClr>
        </a:solidFill>
      </dgm:spPr>
    </dgm:pt>
    <dgm:pt modelId="{4D17D5C6-7F5A-4BA7-A32E-C606FA4C507F}" type="pres">
      <dgm:prSet presAssocID="{F47A4565-C480-4D64-BD42-B3DD1E10751A}" presName="tile4text" presStyleLbl="node1" presStyleIdx="3" presStyleCnt="4">
        <dgm:presLayoutVars>
          <dgm:chMax val="0"/>
          <dgm:chPref val="0"/>
          <dgm:bulletEnabled val="1"/>
        </dgm:presLayoutVars>
      </dgm:prSet>
      <dgm:spPr/>
    </dgm:pt>
    <dgm:pt modelId="{563C9785-920D-494B-A11E-B65027D91553}" type="pres">
      <dgm:prSet presAssocID="{F47A4565-C480-4D64-BD42-B3DD1E10751A}" presName="centerTile" presStyleLbl="fgShp" presStyleIdx="0" presStyleCnt="1" custScaleX="130084" custScaleY="113429" custLinFactNeighborX="-3705" custLinFactNeighborY="24235">
        <dgm:presLayoutVars>
          <dgm:chMax val="0"/>
          <dgm:chPref val="0"/>
        </dgm:presLayoutVars>
      </dgm:prSet>
      <dgm:spPr/>
      <dgm:t>
        <a:bodyPr/>
        <a:lstStyle/>
        <a:p>
          <a:endParaRPr lang="en-US"/>
        </a:p>
      </dgm:t>
    </dgm:pt>
  </dgm:ptLst>
  <dgm:cxnLst>
    <dgm:cxn modelId="{E86B018C-EE3D-4BEF-91C3-0364527B7D3A}" type="presOf" srcId="{DE2D1F8A-CDE1-43EE-92FD-91387A0E6D50}" destId="{61B877EF-6BC4-4403-89FA-6F3A9B7507A0}" srcOrd="0" destOrd="0" presId="urn:microsoft.com/office/officeart/2005/8/layout/matrix1"/>
    <dgm:cxn modelId="{39FF901B-E546-4B80-8E5E-427807A7A23A}" type="presOf" srcId="{23703C34-D92B-492E-916A-0C35D83F51EF}" destId="{563C9785-920D-494B-A11E-B65027D91553}" srcOrd="0" destOrd="0" presId="urn:microsoft.com/office/officeart/2005/8/layout/matrix1"/>
    <dgm:cxn modelId="{45757876-A1FA-4079-811E-197F17FB4FD8}" srcId="{23703C34-D92B-492E-916A-0C35D83F51EF}" destId="{EE982548-F3EC-4DF4-96F1-1AB34D562FB8}" srcOrd="1" destOrd="0" parTransId="{492D1597-0254-4FFA-B3C5-6AE174061603}" sibTransId="{CF9344F4-391C-40AC-AB20-134A7B452254}"/>
    <dgm:cxn modelId="{A4A32185-1E3A-4E61-80D8-FE6415970A37}" type="presOf" srcId="{EE982548-F3EC-4DF4-96F1-1AB34D562FB8}" destId="{43E5FA0D-D2A0-4B88-BEB8-AC675EBF5D16}" srcOrd="0" destOrd="0" presId="urn:microsoft.com/office/officeart/2005/8/layout/matrix1"/>
    <dgm:cxn modelId="{8C0C19F1-349E-48D6-9A55-0591B5133D36}" srcId="{23703C34-D92B-492E-916A-0C35D83F51EF}" destId="{DE2D1F8A-CDE1-43EE-92FD-91387A0E6D50}" srcOrd="0" destOrd="0" parTransId="{64D36510-2DFE-4B98-A7A0-45FAE2A76144}" sibTransId="{6DC64875-F838-4BB0-ABC9-689582224E0E}"/>
    <dgm:cxn modelId="{27397F9D-B056-4A9E-8696-6E4218A54CF2}" type="presOf" srcId="{EE982548-F3EC-4DF4-96F1-1AB34D562FB8}" destId="{CDE61474-3A1F-49F5-847B-2E4F1798F627}" srcOrd="1" destOrd="0" presId="urn:microsoft.com/office/officeart/2005/8/layout/matrix1"/>
    <dgm:cxn modelId="{D72F8AD1-03AB-484B-A35E-B7D6FEE9FAA7}" srcId="{F47A4565-C480-4D64-BD42-B3DD1E10751A}" destId="{23703C34-D92B-492E-916A-0C35D83F51EF}" srcOrd="0" destOrd="0" parTransId="{B0544FFF-3B12-429F-A8C4-33C016FD8C4D}" sibTransId="{370E3EBE-B1F7-4C5D-84E2-525732559E14}"/>
    <dgm:cxn modelId="{D9AD4C9F-8B1A-4B42-B9EC-F4B41B1C655B}" type="presOf" srcId="{DE2D1F8A-CDE1-43EE-92FD-91387A0E6D50}" destId="{A67270F1-4005-46BF-BF48-371732AF9145}" srcOrd="1" destOrd="0" presId="urn:microsoft.com/office/officeart/2005/8/layout/matrix1"/>
    <dgm:cxn modelId="{31561B90-1E07-48DE-9721-CA24BB55B624}" type="presOf" srcId="{F47A4565-C480-4D64-BD42-B3DD1E10751A}" destId="{16D25270-A59A-48DB-B004-48BA5405A3AE}" srcOrd="0" destOrd="0" presId="urn:microsoft.com/office/officeart/2005/8/layout/matrix1"/>
    <dgm:cxn modelId="{C022964B-087E-404E-A591-9DF92D5B4714}" type="presParOf" srcId="{16D25270-A59A-48DB-B004-48BA5405A3AE}" destId="{DA499B6A-7747-4CEE-B274-D881A09D253F}" srcOrd="0" destOrd="0" presId="urn:microsoft.com/office/officeart/2005/8/layout/matrix1"/>
    <dgm:cxn modelId="{0AC1DDCB-3860-4509-9D36-B7B05B9BD66A}" type="presParOf" srcId="{DA499B6A-7747-4CEE-B274-D881A09D253F}" destId="{61B877EF-6BC4-4403-89FA-6F3A9B7507A0}" srcOrd="0" destOrd="0" presId="urn:microsoft.com/office/officeart/2005/8/layout/matrix1"/>
    <dgm:cxn modelId="{2AE65F62-CFA6-4272-BFBB-22A814C4D5E4}" type="presParOf" srcId="{DA499B6A-7747-4CEE-B274-D881A09D253F}" destId="{A67270F1-4005-46BF-BF48-371732AF9145}" srcOrd="1" destOrd="0" presId="urn:microsoft.com/office/officeart/2005/8/layout/matrix1"/>
    <dgm:cxn modelId="{FE670208-03AD-437A-8F8D-89F5F78A5BAF}" type="presParOf" srcId="{DA499B6A-7747-4CEE-B274-D881A09D253F}" destId="{43E5FA0D-D2A0-4B88-BEB8-AC675EBF5D16}" srcOrd="2" destOrd="0" presId="urn:microsoft.com/office/officeart/2005/8/layout/matrix1"/>
    <dgm:cxn modelId="{84CD8B24-055B-4B8B-B31A-2CE2B9B6CF3C}" type="presParOf" srcId="{DA499B6A-7747-4CEE-B274-D881A09D253F}" destId="{CDE61474-3A1F-49F5-847B-2E4F1798F627}" srcOrd="3" destOrd="0" presId="urn:microsoft.com/office/officeart/2005/8/layout/matrix1"/>
    <dgm:cxn modelId="{8F382149-860A-4BE3-A8E1-234F3A136048}" type="presParOf" srcId="{DA499B6A-7747-4CEE-B274-D881A09D253F}" destId="{8DA5778C-73A8-4096-9CA9-AC5DAD3D1811}" srcOrd="4" destOrd="0" presId="urn:microsoft.com/office/officeart/2005/8/layout/matrix1"/>
    <dgm:cxn modelId="{ED93AAD3-696D-4BE8-BE97-9E5FA5A5EA94}" type="presParOf" srcId="{DA499B6A-7747-4CEE-B274-D881A09D253F}" destId="{D0533677-9201-4E69-8B2E-76E2F0372F68}" srcOrd="5" destOrd="0" presId="urn:microsoft.com/office/officeart/2005/8/layout/matrix1"/>
    <dgm:cxn modelId="{3C10F0ED-9DE9-4E9A-AC78-11303044BABD}" type="presParOf" srcId="{DA499B6A-7747-4CEE-B274-D881A09D253F}" destId="{9811F09A-188A-4E86-B828-EA0BB154EB14}" srcOrd="6" destOrd="0" presId="urn:microsoft.com/office/officeart/2005/8/layout/matrix1"/>
    <dgm:cxn modelId="{C29722FB-7237-4F4C-BFF1-A3F342F28F03}" type="presParOf" srcId="{DA499B6A-7747-4CEE-B274-D881A09D253F}" destId="{4D17D5C6-7F5A-4BA7-A32E-C606FA4C507F}" srcOrd="7" destOrd="0" presId="urn:microsoft.com/office/officeart/2005/8/layout/matrix1"/>
    <dgm:cxn modelId="{CD2880EF-C99B-4B73-8F45-5BEE7867B9FD}" type="presParOf" srcId="{16D25270-A59A-48DB-B004-48BA5405A3AE}" destId="{563C9785-920D-494B-A11E-B65027D91553}" srcOrd="1" destOrd="0" presId="urn:microsoft.com/office/officeart/2005/8/layout/matrix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6B9E89-105C-4B9E-BC94-F3BD3DDF869E}" type="doc">
      <dgm:prSet loTypeId="urn:microsoft.com/office/officeart/2011/layout/CircleProcess" loCatId="process" qsTypeId="urn:microsoft.com/office/officeart/2005/8/quickstyle/simple4" qsCatId="simple" csTypeId="urn:microsoft.com/office/officeart/2005/8/colors/accent6_2" csCatId="accent6" phldr="1"/>
      <dgm:spPr/>
      <dgm:t>
        <a:bodyPr/>
        <a:lstStyle/>
        <a:p>
          <a:endParaRPr lang="en-US"/>
        </a:p>
      </dgm:t>
    </dgm:pt>
    <dgm:pt modelId="{A8890C4D-34DF-48EE-A9AF-656224C2B6C8}">
      <dgm:prSet phldrT="[Text]" custT="1"/>
      <dgm:spPr/>
      <dgm:t>
        <a:bodyPr/>
        <a:lstStyle/>
        <a:p>
          <a:r>
            <a:rPr lang="en-US" sz="1500"/>
            <a:t>Telephone brief consultations</a:t>
          </a:r>
        </a:p>
      </dgm:t>
    </dgm:pt>
    <dgm:pt modelId="{2F4CD9C5-650E-431E-99FE-4D6039B165BC}" type="parTrans" cxnId="{0029F1E6-73EA-46D8-857B-96056C5C24C3}">
      <dgm:prSet/>
      <dgm:spPr/>
      <dgm:t>
        <a:bodyPr/>
        <a:lstStyle/>
        <a:p>
          <a:endParaRPr lang="en-US"/>
        </a:p>
      </dgm:t>
    </dgm:pt>
    <dgm:pt modelId="{96A485F5-7E30-41CC-B7D7-C991F0D505DF}" type="sibTrans" cxnId="{0029F1E6-73EA-46D8-857B-96056C5C24C3}">
      <dgm:prSet/>
      <dgm:spPr/>
      <dgm:t>
        <a:bodyPr/>
        <a:lstStyle/>
        <a:p>
          <a:endParaRPr lang="en-US"/>
        </a:p>
      </dgm:t>
    </dgm:pt>
    <dgm:pt modelId="{587A8C19-202C-420B-A50E-5AF6BF938F10}">
      <dgm:prSet phldrT="[Text]" custT="1"/>
      <dgm:spPr/>
      <dgm:t>
        <a:bodyPr/>
        <a:lstStyle/>
        <a:p>
          <a:r>
            <a:rPr lang="en-US" sz="1500"/>
            <a:t>Telephone wellbeing appointments</a:t>
          </a:r>
        </a:p>
      </dgm:t>
    </dgm:pt>
    <dgm:pt modelId="{77C56AA3-0627-4C10-9624-F9EA32B65E65}" type="sibTrans" cxnId="{29B8AB49-5C98-455D-A3BA-2AEA113B6449}">
      <dgm:prSet/>
      <dgm:spPr/>
      <dgm:t>
        <a:bodyPr/>
        <a:lstStyle/>
        <a:p>
          <a:endParaRPr lang="en-US"/>
        </a:p>
      </dgm:t>
    </dgm:pt>
    <dgm:pt modelId="{301E4D3C-263B-458A-B61A-FC41811CF6CF}" type="parTrans" cxnId="{29B8AB49-5C98-455D-A3BA-2AEA113B6449}">
      <dgm:prSet/>
      <dgm:spPr/>
      <dgm:t>
        <a:bodyPr/>
        <a:lstStyle/>
        <a:p>
          <a:endParaRPr lang="en-US"/>
        </a:p>
      </dgm:t>
    </dgm:pt>
    <dgm:pt modelId="{90DB0BDF-F9A3-4478-9F6E-F3D6187E35A2}">
      <dgm:prSet phldrT="[Text]" custT="1"/>
      <dgm:spPr/>
      <dgm:t>
        <a:bodyPr/>
        <a:lstStyle/>
        <a:p>
          <a:r>
            <a:rPr lang="en-US" sz="1500"/>
            <a:t>Email counselling</a:t>
          </a:r>
        </a:p>
      </dgm:t>
    </dgm:pt>
    <dgm:pt modelId="{897157BB-84F2-4AE0-92C9-305665678632}" type="sibTrans" cxnId="{FC95F2F3-DFCF-40FF-A93F-A25B571C69D9}">
      <dgm:prSet/>
      <dgm:spPr/>
      <dgm:t>
        <a:bodyPr/>
        <a:lstStyle/>
        <a:p>
          <a:endParaRPr lang="en-US"/>
        </a:p>
      </dgm:t>
    </dgm:pt>
    <dgm:pt modelId="{C1DF0E9E-C4EA-430E-9F63-BA84B8372DB6}" type="parTrans" cxnId="{FC95F2F3-DFCF-40FF-A93F-A25B571C69D9}">
      <dgm:prSet/>
      <dgm:spPr/>
      <dgm:t>
        <a:bodyPr/>
        <a:lstStyle/>
        <a:p>
          <a:endParaRPr lang="en-US"/>
        </a:p>
      </dgm:t>
    </dgm:pt>
    <dgm:pt modelId="{7DF9B0BF-BD3E-47E4-ACAA-46BB2D50C82E}">
      <dgm:prSet phldrT="[Text]" custT="1"/>
      <dgm:spPr/>
      <dgm:t>
        <a:bodyPr/>
        <a:lstStyle/>
        <a:p>
          <a:r>
            <a:rPr lang="en-US" sz="1500"/>
            <a:t>Disability appointments by telephone</a:t>
          </a:r>
        </a:p>
      </dgm:t>
    </dgm:pt>
    <dgm:pt modelId="{0B7A696D-4929-4DDD-BA10-9D4D2BDDE355}" type="sibTrans" cxnId="{257870C3-C2BD-4F02-9FDB-1AA5363B47B4}">
      <dgm:prSet/>
      <dgm:spPr/>
      <dgm:t>
        <a:bodyPr/>
        <a:lstStyle/>
        <a:p>
          <a:endParaRPr lang="en-US"/>
        </a:p>
      </dgm:t>
    </dgm:pt>
    <dgm:pt modelId="{D3A6F634-69B2-4538-962C-34BA9FB32A15}" type="parTrans" cxnId="{257870C3-C2BD-4F02-9FDB-1AA5363B47B4}">
      <dgm:prSet/>
      <dgm:spPr/>
      <dgm:t>
        <a:bodyPr/>
        <a:lstStyle/>
        <a:p>
          <a:endParaRPr lang="en-US"/>
        </a:p>
      </dgm:t>
    </dgm:pt>
    <dgm:pt modelId="{DAE50218-2A7D-4017-A7B2-93B5CC0E80CE}">
      <dgm:prSet phldrT="[Text]" custT="1"/>
      <dgm:spPr/>
      <dgm:t>
        <a:bodyPr/>
        <a:lstStyle/>
        <a:p>
          <a:r>
            <a:rPr lang="en-US" sz="1500"/>
            <a:t>Mental Health Mentor can do sessions via Skype</a:t>
          </a:r>
        </a:p>
      </dgm:t>
    </dgm:pt>
    <dgm:pt modelId="{30C11AA5-E96E-421A-A5CE-6CF1AEECDCC6}" type="parTrans" cxnId="{A44E3F8A-51A7-4400-8359-D432771119FF}">
      <dgm:prSet/>
      <dgm:spPr/>
      <dgm:t>
        <a:bodyPr/>
        <a:lstStyle/>
        <a:p>
          <a:endParaRPr lang="en-US"/>
        </a:p>
      </dgm:t>
    </dgm:pt>
    <dgm:pt modelId="{922A9EC1-F905-45ED-BD30-092D03EE1899}" type="sibTrans" cxnId="{A44E3F8A-51A7-4400-8359-D432771119FF}">
      <dgm:prSet/>
      <dgm:spPr/>
      <dgm:t>
        <a:bodyPr/>
        <a:lstStyle/>
        <a:p>
          <a:endParaRPr lang="en-US"/>
        </a:p>
      </dgm:t>
    </dgm:pt>
    <dgm:pt modelId="{973D0ADA-AFE4-4107-A1D7-2828BCF1032C}" type="pres">
      <dgm:prSet presAssocID="{116B9E89-105C-4B9E-BC94-F3BD3DDF869E}" presName="Name0" presStyleCnt="0">
        <dgm:presLayoutVars>
          <dgm:chMax val="11"/>
          <dgm:chPref val="11"/>
          <dgm:dir/>
          <dgm:resizeHandles/>
        </dgm:presLayoutVars>
      </dgm:prSet>
      <dgm:spPr/>
      <dgm:t>
        <a:bodyPr/>
        <a:lstStyle/>
        <a:p>
          <a:endParaRPr lang="en-US"/>
        </a:p>
      </dgm:t>
    </dgm:pt>
    <dgm:pt modelId="{D4A89090-F1EF-4D84-B60B-98233A413E87}" type="pres">
      <dgm:prSet presAssocID="{DAE50218-2A7D-4017-A7B2-93B5CC0E80CE}" presName="Accent5" presStyleCnt="0"/>
      <dgm:spPr/>
    </dgm:pt>
    <dgm:pt modelId="{ABBC7115-AAE2-4B28-8B55-1C70DDC54EC9}" type="pres">
      <dgm:prSet presAssocID="{DAE50218-2A7D-4017-A7B2-93B5CC0E80CE}" presName="Accent" presStyleLbl="node1" presStyleIdx="0" presStyleCnt="5"/>
      <dgm:spPr/>
    </dgm:pt>
    <dgm:pt modelId="{44371EBE-5EE9-4DB7-81D5-A0A4BA306B2F}" type="pres">
      <dgm:prSet presAssocID="{DAE50218-2A7D-4017-A7B2-93B5CC0E80CE}" presName="ParentBackground5" presStyleCnt="0"/>
      <dgm:spPr/>
    </dgm:pt>
    <dgm:pt modelId="{C6612B51-C655-4A4F-BFAF-0AA4CAC196BE}" type="pres">
      <dgm:prSet presAssocID="{DAE50218-2A7D-4017-A7B2-93B5CC0E80CE}" presName="ParentBackground" presStyleLbl="fgAcc1" presStyleIdx="0" presStyleCnt="5"/>
      <dgm:spPr/>
      <dgm:t>
        <a:bodyPr/>
        <a:lstStyle/>
        <a:p>
          <a:endParaRPr lang="en-US"/>
        </a:p>
      </dgm:t>
    </dgm:pt>
    <dgm:pt modelId="{8957740B-0570-415E-81CA-D9C0E383FE9D}" type="pres">
      <dgm:prSet presAssocID="{DAE50218-2A7D-4017-A7B2-93B5CC0E80CE}" presName="Parent5" presStyleLbl="revTx" presStyleIdx="0" presStyleCnt="0">
        <dgm:presLayoutVars>
          <dgm:chMax val="1"/>
          <dgm:chPref val="1"/>
          <dgm:bulletEnabled val="1"/>
        </dgm:presLayoutVars>
      </dgm:prSet>
      <dgm:spPr/>
      <dgm:t>
        <a:bodyPr/>
        <a:lstStyle/>
        <a:p>
          <a:endParaRPr lang="en-US"/>
        </a:p>
      </dgm:t>
    </dgm:pt>
    <dgm:pt modelId="{6C3F66E2-1D2C-4A4C-BCF3-76E2F68740F6}" type="pres">
      <dgm:prSet presAssocID="{7DF9B0BF-BD3E-47E4-ACAA-46BB2D50C82E}" presName="Accent4" presStyleCnt="0"/>
      <dgm:spPr/>
    </dgm:pt>
    <dgm:pt modelId="{E73CB5FF-9C26-461A-8014-5DB0484E37D0}" type="pres">
      <dgm:prSet presAssocID="{7DF9B0BF-BD3E-47E4-ACAA-46BB2D50C82E}" presName="Accent" presStyleLbl="node1" presStyleIdx="1" presStyleCnt="5"/>
      <dgm:spPr/>
    </dgm:pt>
    <dgm:pt modelId="{4DB70DDB-BDF0-4149-8DB1-A11471CCB9B4}" type="pres">
      <dgm:prSet presAssocID="{7DF9B0BF-BD3E-47E4-ACAA-46BB2D50C82E}" presName="ParentBackground4" presStyleCnt="0"/>
      <dgm:spPr/>
    </dgm:pt>
    <dgm:pt modelId="{B8BAEBF6-D6A7-4C0C-92D3-0D29C6D8C56E}" type="pres">
      <dgm:prSet presAssocID="{7DF9B0BF-BD3E-47E4-ACAA-46BB2D50C82E}" presName="ParentBackground" presStyleLbl="fgAcc1" presStyleIdx="1" presStyleCnt="5"/>
      <dgm:spPr/>
      <dgm:t>
        <a:bodyPr/>
        <a:lstStyle/>
        <a:p>
          <a:endParaRPr lang="en-US"/>
        </a:p>
      </dgm:t>
    </dgm:pt>
    <dgm:pt modelId="{041AE1C3-E2E7-472B-BE4C-6831E072BA5A}" type="pres">
      <dgm:prSet presAssocID="{7DF9B0BF-BD3E-47E4-ACAA-46BB2D50C82E}" presName="Parent4" presStyleLbl="revTx" presStyleIdx="0" presStyleCnt="0">
        <dgm:presLayoutVars>
          <dgm:chMax val="1"/>
          <dgm:chPref val="1"/>
          <dgm:bulletEnabled val="1"/>
        </dgm:presLayoutVars>
      </dgm:prSet>
      <dgm:spPr/>
      <dgm:t>
        <a:bodyPr/>
        <a:lstStyle/>
        <a:p>
          <a:endParaRPr lang="en-US"/>
        </a:p>
      </dgm:t>
    </dgm:pt>
    <dgm:pt modelId="{75BB15C3-C4C6-4A73-A53B-AA0F58F66377}" type="pres">
      <dgm:prSet presAssocID="{90DB0BDF-F9A3-4478-9F6E-F3D6187E35A2}" presName="Accent3" presStyleCnt="0"/>
      <dgm:spPr/>
    </dgm:pt>
    <dgm:pt modelId="{C614E307-6FB4-4BC0-800E-4C57A9AD7F9F}" type="pres">
      <dgm:prSet presAssocID="{90DB0BDF-F9A3-4478-9F6E-F3D6187E35A2}" presName="Accent" presStyleLbl="node1" presStyleIdx="2" presStyleCnt="5"/>
      <dgm:spPr/>
    </dgm:pt>
    <dgm:pt modelId="{F333DCEE-152D-4F0F-97AE-F990403BDFD5}" type="pres">
      <dgm:prSet presAssocID="{90DB0BDF-F9A3-4478-9F6E-F3D6187E35A2}" presName="ParentBackground3" presStyleCnt="0"/>
      <dgm:spPr/>
    </dgm:pt>
    <dgm:pt modelId="{B5AAE19E-2B36-4349-9265-802E737C358D}" type="pres">
      <dgm:prSet presAssocID="{90DB0BDF-F9A3-4478-9F6E-F3D6187E35A2}" presName="ParentBackground" presStyleLbl="fgAcc1" presStyleIdx="2" presStyleCnt="5" custLinFactNeighborX="-1393"/>
      <dgm:spPr/>
      <dgm:t>
        <a:bodyPr/>
        <a:lstStyle/>
        <a:p>
          <a:endParaRPr lang="en-US"/>
        </a:p>
      </dgm:t>
    </dgm:pt>
    <dgm:pt modelId="{9F54AD7C-5A0C-4E18-B0F2-AB545DB30387}" type="pres">
      <dgm:prSet presAssocID="{90DB0BDF-F9A3-4478-9F6E-F3D6187E35A2}" presName="Parent3" presStyleLbl="revTx" presStyleIdx="0" presStyleCnt="0">
        <dgm:presLayoutVars>
          <dgm:chMax val="1"/>
          <dgm:chPref val="1"/>
          <dgm:bulletEnabled val="1"/>
        </dgm:presLayoutVars>
      </dgm:prSet>
      <dgm:spPr/>
      <dgm:t>
        <a:bodyPr/>
        <a:lstStyle/>
        <a:p>
          <a:endParaRPr lang="en-US"/>
        </a:p>
      </dgm:t>
    </dgm:pt>
    <dgm:pt modelId="{53B3C083-A616-4B2C-92C7-927719B66E0C}" type="pres">
      <dgm:prSet presAssocID="{587A8C19-202C-420B-A50E-5AF6BF938F10}" presName="Accent2" presStyleCnt="0"/>
      <dgm:spPr/>
    </dgm:pt>
    <dgm:pt modelId="{73906026-A5BB-4A9B-A208-155712206239}" type="pres">
      <dgm:prSet presAssocID="{587A8C19-202C-420B-A50E-5AF6BF938F10}" presName="Accent" presStyleLbl="node1" presStyleIdx="3" presStyleCnt="5"/>
      <dgm:spPr/>
    </dgm:pt>
    <dgm:pt modelId="{936C9D66-0233-4DD3-968A-312322F6C14B}" type="pres">
      <dgm:prSet presAssocID="{587A8C19-202C-420B-A50E-5AF6BF938F10}" presName="ParentBackground2" presStyleCnt="0"/>
      <dgm:spPr/>
    </dgm:pt>
    <dgm:pt modelId="{131D72F6-9AF6-407C-8E6D-8EF7D753ABB6}" type="pres">
      <dgm:prSet presAssocID="{587A8C19-202C-420B-A50E-5AF6BF938F10}" presName="ParentBackground" presStyleLbl="fgAcc1" presStyleIdx="3" presStyleCnt="5"/>
      <dgm:spPr/>
      <dgm:t>
        <a:bodyPr/>
        <a:lstStyle/>
        <a:p>
          <a:endParaRPr lang="en-US"/>
        </a:p>
      </dgm:t>
    </dgm:pt>
    <dgm:pt modelId="{7102E70B-1308-49E6-83CC-29A9F4FA7547}" type="pres">
      <dgm:prSet presAssocID="{587A8C19-202C-420B-A50E-5AF6BF938F10}" presName="Parent2" presStyleLbl="revTx" presStyleIdx="0" presStyleCnt="0">
        <dgm:presLayoutVars>
          <dgm:chMax val="1"/>
          <dgm:chPref val="1"/>
          <dgm:bulletEnabled val="1"/>
        </dgm:presLayoutVars>
      </dgm:prSet>
      <dgm:spPr/>
      <dgm:t>
        <a:bodyPr/>
        <a:lstStyle/>
        <a:p>
          <a:endParaRPr lang="en-US"/>
        </a:p>
      </dgm:t>
    </dgm:pt>
    <dgm:pt modelId="{C149870C-2000-44C4-9A93-C20B15388515}" type="pres">
      <dgm:prSet presAssocID="{A8890C4D-34DF-48EE-A9AF-656224C2B6C8}" presName="Accent1" presStyleCnt="0"/>
      <dgm:spPr/>
    </dgm:pt>
    <dgm:pt modelId="{F216A3B7-BE37-4890-BB6C-2F7DAE5D6C55}" type="pres">
      <dgm:prSet presAssocID="{A8890C4D-34DF-48EE-A9AF-656224C2B6C8}" presName="Accent" presStyleLbl="node1" presStyleIdx="4" presStyleCnt="5"/>
      <dgm:spPr/>
    </dgm:pt>
    <dgm:pt modelId="{D4EE3E8A-8CCD-4F4F-BC57-349902DA3208}" type="pres">
      <dgm:prSet presAssocID="{A8890C4D-34DF-48EE-A9AF-656224C2B6C8}" presName="ParentBackground1" presStyleCnt="0"/>
      <dgm:spPr/>
    </dgm:pt>
    <dgm:pt modelId="{10B127BC-5117-466C-A569-CA7DB7E65B04}" type="pres">
      <dgm:prSet presAssocID="{A8890C4D-34DF-48EE-A9AF-656224C2B6C8}" presName="ParentBackground" presStyleLbl="fgAcc1" presStyleIdx="4" presStyleCnt="5"/>
      <dgm:spPr/>
      <dgm:t>
        <a:bodyPr/>
        <a:lstStyle/>
        <a:p>
          <a:endParaRPr lang="en-US"/>
        </a:p>
      </dgm:t>
    </dgm:pt>
    <dgm:pt modelId="{A1106A3B-7EF1-4759-9842-C317E69116EC}" type="pres">
      <dgm:prSet presAssocID="{A8890C4D-34DF-48EE-A9AF-656224C2B6C8}" presName="Parent1" presStyleLbl="revTx" presStyleIdx="0" presStyleCnt="0">
        <dgm:presLayoutVars>
          <dgm:chMax val="1"/>
          <dgm:chPref val="1"/>
          <dgm:bulletEnabled val="1"/>
        </dgm:presLayoutVars>
      </dgm:prSet>
      <dgm:spPr/>
      <dgm:t>
        <a:bodyPr/>
        <a:lstStyle/>
        <a:p>
          <a:endParaRPr lang="en-US"/>
        </a:p>
      </dgm:t>
    </dgm:pt>
  </dgm:ptLst>
  <dgm:cxnLst>
    <dgm:cxn modelId="{A44E3F8A-51A7-4400-8359-D432771119FF}" srcId="{116B9E89-105C-4B9E-BC94-F3BD3DDF869E}" destId="{DAE50218-2A7D-4017-A7B2-93B5CC0E80CE}" srcOrd="4" destOrd="0" parTransId="{30C11AA5-E96E-421A-A5CE-6CF1AEECDCC6}" sibTransId="{922A9EC1-F905-45ED-BD30-092D03EE1899}"/>
    <dgm:cxn modelId="{2F1CFBA5-A479-4981-90AD-9FE3B9C7ECC8}" type="presOf" srcId="{587A8C19-202C-420B-A50E-5AF6BF938F10}" destId="{131D72F6-9AF6-407C-8E6D-8EF7D753ABB6}" srcOrd="0" destOrd="0" presId="urn:microsoft.com/office/officeart/2011/layout/CircleProcess"/>
    <dgm:cxn modelId="{AB653C0D-4214-4D33-9E70-32C4134E973D}" type="presOf" srcId="{7DF9B0BF-BD3E-47E4-ACAA-46BB2D50C82E}" destId="{041AE1C3-E2E7-472B-BE4C-6831E072BA5A}" srcOrd="1" destOrd="0" presId="urn:microsoft.com/office/officeart/2011/layout/CircleProcess"/>
    <dgm:cxn modelId="{9C218E9E-5996-409D-8ABC-B7A15ADBB81C}" type="presOf" srcId="{7DF9B0BF-BD3E-47E4-ACAA-46BB2D50C82E}" destId="{B8BAEBF6-D6A7-4C0C-92D3-0D29C6D8C56E}" srcOrd="0" destOrd="0" presId="urn:microsoft.com/office/officeart/2011/layout/CircleProcess"/>
    <dgm:cxn modelId="{435982BE-BF75-40E7-B53B-A33208F00655}" type="presOf" srcId="{90DB0BDF-F9A3-4478-9F6E-F3D6187E35A2}" destId="{9F54AD7C-5A0C-4E18-B0F2-AB545DB30387}" srcOrd="1" destOrd="0" presId="urn:microsoft.com/office/officeart/2011/layout/CircleProcess"/>
    <dgm:cxn modelId="{DBCD0B66-AAB4-487F-8229-8D0097176BFA}" type="presOf" srcId="{A8890C4D-34DF-48EE-A9AF-656224C2B6C8}" destId="{A1106A3B-7EF1-4759-9842-C317E69116EC}" srcOrd="1" destOrd="0" presId="urn:microsoft.com/office/officeart/2011/layout/CircleProcess"/>
    <dgm:cxn modelId="{29B8AB49-5C98-455D-A3BA-2AEA113B6449}" srcId="{116B9E89-105C-4B9E-BC94-F3BD3DDF869E}" destId="{587A8C19-202C-420B-A50E-5AF6BF938F10}" srcOrd="1" destOrd="0" parTransId="{301E4D3C-263B-458A-B61A-FC41811CF6CF}" sibTransId="{77C56AA3-0627-4C10-9624-F9EA32B65E65}"/>
    <dgm:cxn modelId="{8164CBEC-1C63-4AC2-A038-A69FC64D140A}" type="presOf" srcId="{DAE50218-2A7D-4017-A7B2-93B5CC0E80CE}" destId="{8957740B-0570-415E-81CA-D9C0E383FE9D}" srcOrd="1" destOrd="0" presId="urn:microsoft.com/office/officeart/2011/layout/CircleProcess"/>
    <dgm:cxn modelId="{FC95F2F3-DFCF-40FF-A93F-A25B571C69D9}" srcId="{116B9E89-105C-4B9E-BC94-F3BD3DDF869E}" destId="{90DB0BDF-F9A3-4478-9F6E-F3D6187E35A2}" srcOrd="2" destOrd="0" parTransId="{C1DF0E9E-C4EA-430E-9F63-BA84B8372DB6}" sibTransId="{897157BB-84F2-4AE0-92C9-305665678632}"/>
    <dgm:cxn modelId="{A144249F-54BC-4D64-A4EB-EB78DF716324}" type="presOf" srcId="{DAE50218-2A7D-4017-A7B2-93B5CC0E80CE}" destId="{C6612B51-C655-4A4F-BFAF-0AA4CAC196BE}" srcOrd="0" destOrd="0" presId="urn:microsoft.com/office/officeart/2011/layout/CircleProcess"/>
    <dgm:cxn modelId="{83CD2E50-6E0B-4820-9D26-47593322FD78}" type="presOf" srcId="{116B9E89-105C-4B9E-BC94-F3BD3DDF869E}" destId="{973D0ADA-AFE4-4107-A1D7-2828BCF1032C}" srcOrd="0" destOrd="0" presId="urn:microsoft.com/office/officeart/2011/layout/CircleProcess"/>
    <dgm:cxn modelId="{AEF88354-CF8B-41B6-BB0B-66EC80231030}" type="presOf" srcId="{90DB0BDF-F9A3-4478-9F6E-F3D6187E35A2}" destId="{B5AAE19E-2B36-4349-9265-802E737C358D}" srcOrd="0" destOrd="0" presId="urn:microsoft.com/office/officeart/2011/layout/CircleProcess"/>
    <dgm:cxn modelId="{257870C3-C2BD-4F02-9FDB-1AA5363B47B4}" srcId="{116B9E89-105C-4B9E-BC94-F3BD3DDF869E}" destId="{7DF9B0BF-BD3E-47E4-ACAA-46BB2D50C82E}" srcOrd="3" destOrd="0" parTransId="{D3A6F634-69B2-4538-962C-34BA9FB32A15}" sibTransId="{0B7A696D-4929-4DDD-BA10-9D4D2BDDE355}"/>
    <dgm:cxn modelId="{B366775C-6309-42CA-9B9F-7A26AD117CE4}" type="presOf" srcId="{587A8C19-202C-420B-A50E-5AF6BF938F10}" destId="{7102E70B-1308-49E6-83CC-29A9F4FA7547}" srcOrd="1" destOrd="0" presId="urn:microsoft.com/office/officeart/2011/layout/CircleProcess"/>
    <dgm:cxn modelId="{EAC1E4AD-202A-46DA-9E9D-D9B96DC1E698}" type="presOf" srcId="{A8890C4D-34DF-48EE-A9AF-656224C2B6C8}" destId="{10B127BC-5117-466C-A569-CA7DB7E65B04}" srcOrd="0" destOrd="0" presId="urn:microsoft.com/office/officeart/2011/layout/CircleProcess"/>
    <dgm:cxn modelId="{0029F1E6-73EA-46D8-857B-96056C5C24C3}" srcId="{116B9E89-105C-4B9E-BC94-F3BD3DDF869E}" destId="{A8890C4D-34DF-48EE-A9AF-656224C2B6C8}" srcOrd="0" destOrd="0" parTransId="{2F4CD9C5-650E-431E-99FE-4D6039B165BC}" sibTransId="{96A485F5-7E30-41CC-B7D7-C991F0D505DF}"/>
    <dgm:cxn modelId="{49877D5B-F162-454C-B783-11BDB66A22C0}" type="presParOf" srcId="{973D0ADA-AFE4-4107-A1D7-2828BCF1032C}" destId="{D4A89090-F1EF-4D84-B60B-98233A413E87}" srcOrd="0" destOrd="0" presId="urn:microsoft.com/office/officeart/2011/layout/CircleProcess"/>
    <dgm:cxn modelId="{F0E2EDAC-4D00-4324-8F9C-B515C8FD3CA5}" type="presParOf" srcId="{D4A89090-F1EF-4D84-B60B-98233A413E87}" destId="{ABBC7115-AAE2-4B28-8B55-1C70DDC54EC9}" srcOrd="0" destOrd="0" presId="urn:microsoft.com/office/officeart/2011/layout/CircleProcess"/>
    <dgm:cxn modelId="{67BF12EA-BCA5-4E17-BE86-58452F133828}" type="presParOf" srcId="{973D0ADA-AFE4-4107-A1D7-2828BCF1032C}" destId="{44371EBE-5EE9-4DB7-81D5-A0A4BA306B2F}" srcOrd="1" destOrd="0" presId="urn:microsoft.com/office/officeart/2011/layout/CircleProcess"/>
    <dgm:cxn modelId="{CC82D616-20C6-4077-A147-52F3BB27BC74}" type="presParOf" srcId="{44371EBE-5EE9-4DB7-81D5-A0A4BA306B2F}" destId="{C6612B51-C655-4A4F-BFAF-0AA4CAC196BE}" srcOrd="0" destOrd="0" presId="urn:microsoft.com/office/officeart/2011/layout/CircleProcess"/>
    <dgm:cxn modelId="{F7CC9B9D-3169-47C6-8A01-00535BFF89B8}" type="presParOf" srcId="{973D0ADA-AFE4-4107-A1D7-2828BCF1032C}" destId="{8957740B-0570-415E-81CA-D9C0E383FE9D}" srcOrd="2" destOrd="0" presId="urn:microsoft.com/office/officeart/2011/layout/CircleProcess"/>
    <dgm:cxn modelId="{1B75AA56-A223-4C8E-976D-FC733C7532D0}" type="presParOf" srcId="{973D0ADA-AFE4-4107-A1D7-2828BCF1032C}" destId="{6C3F66E2-1D2C-4A4C-BCF3-76E2F68740F6}" srcOrd="3" destOrd="0" presId="urn:microsoft.com/office/officeart/2011/layout/CircleProcess"/>
    <dgm:cxn modelId="{3115AB38-12B2-4F6D-95D9-743165222FC6}" type="presParOf" srcId="{6C3F66E2-1D2C-4A4C-BCF3-76E2F68740F6}" destId="{E73CB5FF-9C26-461A-8014-5DB0484E37D0}" srcOrd="0" destOrd="0" presId="urn:microsoft.com/office/officeart/2011/layout/CircleProcess"/>
    <dgm:cxn modelId="{0C38DF97-24D2-4B0A-848E-7F3A97E9A72B}" type="presParOf" srcId="{973D0ADA-AFE4-4107-A1D7-2828BCF1032C}" destId="{4DB70DDB-BDF0-4149-8DB1-A11471CCB9B4}" srcOrd="4" destOrd="0" presId="urn:microsoft.com/office/officeart/2011/layout/CircleProcess"/>
    <dgm:cxn modelId="{877FDFE2-103A-4B27-AB75-0628086EF460}" type="presParOf" srcId="{4DB70DDB-BDF0-4149-8DB1-A11471CCB9B4}" destId="{B8BAEBF6-D6A7-4C0C-92D3-0D29C6D8C56E}" srcOrd="0" destOrd="0" presId="urn:microsoft.com/office/officeart/2011/layout/CircleProcess"/>
    <dgm:cxn modelId="{F5D7C06E-4016-4BAC-9E15-42155896E824}" type="presParOf" srcId="{973D0ADA-AFE4-4107-A1D7-2828BCF1032C}" destId="{041AE1C3-E2E7-472B-BE4C-6831E072BA5A}" srcOrd="5" destOrd="0" presId="urn:microsoft.com/office/officeart/2011/layout/CircleProcess"/>
    <dgm:cxn modelId="{0D43981D-294E-4555-AD43-260C18541484}" type="presParOf" srcId="{973D0ADA-AFE4-4107-A1D7-2828BCF1032C}" destId="{75BB15C3-C4C6-4A73-A53B-AA0F58F66377}" srcOrd="6" destOrd="0" presId="urn:microsoft.com/office/officeart/2011/layout/CircleProcess"/>
    <dgm:cxn modelId="{D785360D-D5F2-4923-9FC3-0B11E569497A}" type="presParOf" srcId="{75BB15C3-C4C6-4A73-A53B-AA0F58F66377}" destId="{C614E307-6FB4-4BC0-800E-4C57A9AD7F9F}" srcOrd="0" destOrd="0" presId="urn:microsoft.com/office/officeart/2011/layout/CircleProcess"/>
    <dgm:cxn modelId="{9FA7A3E7-0C3D-41CC-A4AC-92786F311BA2}" type="presParOf" srcId="{973D0ADA-AFE4-4107-A1D7-2828BCF1032C}" destId="{F333DCEE-152D-4F0F-97AE-F990403BDFD5}" srcOrd="7" destOrd="0" presId="urn:microsoft.com/office/officeart/2011/layout/CircleProcess"/>
    <dgm:cxn modelId="{FD36EC26-366F-45D8-B925-723F5B441126}" type="presParOf" srcId="{F333DCEE-152D-4F0F-97AE-F990403BDFD5}" destId="{B5AAE19E-2B36-4349-9265-802E737C358D}" srcOrd="0" destOrd="0" presId="urn:microsoft.com/office/officeart/2011/layout/CircleProcess"/>
    <dgm:cxn modelId="{922A716E-0E25-49AF-9F17-FC7055E47C4B}" type="presParOf" srcId="{973D0ADA-AFE4-4107-A1D7-2828BCF1032C}" destId="{9F54AD7C-5A0C-4E18-B0F2-AB545DB30387}" srcOrd="8" destOrd="0" presId="urn:microsoft.com/office/officeart/2011/layout/CircleProcess"/>
    <dgm:cxn modelId="{12DEE819-0522-4CAA-826A-283A8E9EB9ED}" type="presParOf" srcId="{973D0ADA-AFE4-4107-A1D7-2828BCF1032C}" destId="{53B3C083-A616-4B2C-92C7-927719B66E0C}" srcOrd="9" destOrd="0" presId="urn:microsoft.com/office/officeart/2011/layout/CircleProcess"/>
    <dgm:cxn modelId="{F37E740B-4A26-41EC-B6E7-AA8E86F53C87}" type="presParOf" srcId="{53B3C083-A616-4B2C-92C7-927719B66E0C}" destId="{73906026-A5BB-4A9B-A208-155712206239}" srcOrd="0" destOrd="0" presId="urn:microsoft.com/office/officeart/2011/layout/CircleProcess"/>
    <dgm:cxn modelId="{44B7BC59-DA94-4CCE-9C93-35B6E4C95B8C}" type="presParOf" srcId="{973D0ADA-AFE4-4107-A1D7-2828BCF1032C}" destId="{936C9D66-0233-4DD3-968A-312322F6C14B}" srcOrd="10" destOrd="0" presId="urn:microsoft.com/office/officeart/2011/layout/CircleProcess"/>
    <dgm:cxn modelId="{E392765A-DF76-42E9-B312-66949D91BEBF}" type="presParOf" srcId="{936C9D66-0233-4DD3-968A-312322F6C14B}" destId="{131D72F6-9AF6-407C-8E6D-8EF7D753ABB6}" srcOrd="0" destOrd="0" presId="urn:microsoft.com/office/officeart/2011/layout/CircleProcess"/>
    <dgm:cxn modelId="{5CEE54FD-1D0E-4A3D-A0AD-A2056C61B339}" type="presParOf" srcId="{973D0ADA-AFE4-4107-A1D7-2828BCF1032C}" destId="{7102E70B-1308-49E6-83CC-29A9F4FA7547}" srcOrd="11" destOrd="0" presId="urn:microsoft.com/office/officeart/2011/layout/CircleProcess"/>
    <dgm:cxn modelId="{ADF57612-8F7B-4EDE-A450-19917AA48B18}" type="presParOf" srcId="{973D0ADA-AFE4-4107-A1D7-2828BCF1032C}" destId="{C149870C-2000-44C4-9A93-C20B15388515}" srcOrd="12" destOrd="0" presId="urn:microsoft.com/office/officeart/2011/layout/CircleProcess"/>
    <dgm:cxn modelId="{C09AA078-CF12-4F46-B83E-013C442B2B2C}" type="presParOf" srcId="{C149870C-2000-44C4-9A93-C20B15388515}" destId="{F216A3B7-BE37-4890-BB6C-2F7DAE5D6C55}" srcOrd="0" destOrd="0" presId="urn:microsoft.com/office/officeart/2011/layout/CircleProcess"/>
    <dgm:cxn modelId="{AF23EBCB-1F91-4F10-B674-48E7AEE2E534}" type="presParOf" srcId="{973D0ADA-AFE4-4107-A1D7-2828BCF1032C}" destId="{D4EE3E8A-8CCD-4F4F-BC57-349902DA3208}" srcOrd="13" destOrd="0" presId="urn:microsoft.com/office/officeart/2011/layout/CircleProcess"/>
    <dgm:cxn modelId="{18B78BF4-6E6A-4435-B2CA-B716F68033F9}" type="presParOf" srcId="{D4EE3E8A-8CCD-4F4F-BC57-349902DA3208}" destId="{10B127BC-5117-466C-A569-CA7DB7E65B04}" srcOrd="0" destOrd="0" presId="urn:microsoft.com/office/officeart/2011/layout/CircleProcess"/>
    <dgm:cxn modelId="{75D23977-5747-4C0C-9B29-50187F1BCF0F}" type="presParOf" srcId="{973D0ADA-AFE4-4107-A1D7-2828BCF1032C}" destId="{A1106A3B-7EF1-4759-9842-C317E69116EC}" srcOrd="14" destOrd="0" presId="urn:microsoft.com/office/officeart/2011/layout/Circle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FB110D-0327-4A71-B588-25404167283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885808B-730E-4D49-913B-F1687C308D18}">
      <dgm:prSet phldrT="[Text]"/>
      <dgm:spPr>
        <a:solidFill>
          <a:schemeClr val="accent6">
            <a:lumMod val="40000"/>
            <a:lumOff val="60000"/>
          </a:schemeClr>
        </a:solidFill>
      </dgm:spPr>
      <dgm:t>
        <a:bodyPr/>
        <a:lstStyle/>
        <a:p>
          <a:r>
            <a:rPr lang="en-US" i="1">
              <a:solidFill>
                <a:schemeClr val="accent6">
                  <a:lumMod val="50000"/>
                </a:schemeClr>
              </a:solidFill>
            </a:rPr>
            <a:t>Talk about what you are feeling and experiencing while abroad. You are all going to be in similar situations and it helps to know you are not alone in how you feel.</a:t>
          </a:r>
        </a:p>
      </dgm:t>
    </dgm:pt>
    <dgm:pt modelId="{53CF2D8E-2F50-47BC-A3A6-94C805335033}" type="parTrans" cxnId="{4EEA3515-8A12-483A-93E2-EC952FC7AF8A}">
      <dgm:prSet/>
      <dgm:spPr/>
      <dgm:t>
        <a:bodyPr/>
        <a:lstStyle/>
        <a:p>
          <a:endParaRPr lang="en-US"/>
        </a:p>
      </dgm:t>
    </dgm:pt>
    <dgm:pt modelId="{CD7351E6-0BDC-4D25-805D-45D8CF073AE8}" type="sibTrans" cxnId="{4EEA3515-8A12-483A-93E2-EC952FC7AF8A}">
      <dgm:prSet/>
      <dgm:spPr/>
      <dgm:t>
        <a:bodyPr/>
        <a:lstStyle/>
        <a:p>
          <a:endParaRPr lang="en-US"/>
        </a:p>
      </dgm:t>
    </dgm:pt>
    <dgm:pt modelId="{96F99083-BC7F-4F3E-9861-2A888DD85417}">
      <dgm:prSet phldrT="[Text]"/>
      <dgm:spPr>
        <a:solidFill>
          <a:schemeClr val="accent6">
            <a:lumMod val="40000"/>
            <a:lumOff val="60000"/>
          </a:schemeClr>
        </a:solidFill>
      </dgm:spPr>
      <dgm:t>
        <a:bodyPr/>
        <a:lstStyle/>
        <a:p>
          <a:r>
            <a:rPr lang="en-US" i="1">
              <a:solidFill>
                <a:schemeClr val="accent6">
                  <a:lumMod val="50000"/>
                </a:schemeClr>
              </a:solidFill>
            </a:rPr>
            <a:t>Share suggestions with friends for coping techniques and support options - let them know what helps you. </a:t>
          </a:r>
        </a:p>
      </dgm:t>
    </dgm:pt>
    <dgm:pt modelId="{7D69F0FC-D1A8-4F21-997E-5C984DD058A4}" type="parTrans" cxnId="{188FD5CC-EF5C-4C34-BD83-1F4A7FAC528E}">
      <dgm:prSet/>
      <dgm:spPr/>
      <dgm:t>
        <a:bodyPr/>
        <a:lstStyle/>
        <a:p>
          <a:endParaRPr lang="en-US"/>
        </a:p>
      </dgm:t>
    </dgm:pt>
    <dgm:pt modelId="{BCE60F79-3061-4E13-AFFE-861C31D0A7D3}" type="sibTrans" cxnId="{188FD5CC-EF5C-4C34-BD83-1F4A7FAC528E}">
      <dgm:prSet/>
      <dgm:spPr/>
      <dgm:t>
        <a:bodyPr/>
        <a:lstStyle/>
        <a:p>
          <a:endParaRPr lang="en-US"/>
        </a:p>
      </dgm:t>
    </dgm:pt>
    <dgm:pt modelId="{E60CC129-F520-4938-BF81-B92781ABC4BD}">
      <dgm:prSet phldrT="[Text]"/>
      <dgm:spPr>
        <a:solidFill>
          <a:schemeClr val="accent6">
            <a:lumMod val="40000"/>
            <a:lumOff val="60000"/>
          </a:schemeClr>
        </a:solidFill>
      </dgm:spPr>
      <dgm:t>
        <a:bodyPr/>
        <a:lstStyle/>
        <a:p>
          <a:r>
            <a:rPr lang="en-US" i="1">
              <a:solidFill>
                <a:schemeClr val="accent6">
                  <a:lumMod val="50000"/>
                </a:schemeClr>
              </a:solidFill>
            </a:rPr>
            <a:t>Make the most of your time abroad, but also know it is okay and normal to have ups and downs while away. </a:t>
          </a:r>
        </a:p>
      </dgm:t>
    </dgm:pt>
    <dgm:pt modelId="{097A27AD-217C-451D-B2FD-469006BFD171}" type="parTrans" cxnId="{D133BC14-6A56-49D9-BEEF-A4FDE83724F6}">
      <dgm:prSet/>
      <dgm:spPr/>
      <dgm:t>
        <a:bodyPr/>
        <a:lstStyle/>
        <a:p>
          <a:endParaRPr lang="en-US"/>
        </a:p>
      </dgm:t>
    </dgm:pt>
    <dgm:pt modelId="{83C16EC7-0EA7-4E66-921D-6ECF029BD832}" type="sibTrans" cxnId="{D133BC14-6A56-49D9-BEEF-A4FDE83724F6}">
      <dgm:prSet/>
      <dgm:spPr/>
      <dgm:t>
        <a:bodyPr/>
        <a:lstStyle/>
        <a:p>
          <a:endParaRPr lang="en-US"/>
        </a:p>
      </dgm:t>
    </dgm:pt>
    <dgm:pt modelId="{88DC19DE-5F2F-472D-AA25-9093BF0998A3}">
      <dgm:prSet phldrT="[Text]"/>
      <dgm:spPr>
        <a:solidFill>
          <a:schemeClr val="accent6">
            <a:lumMod val="40000"/>
            <a:lumOff val="60000"/>
          </a:schemeClr>
        </a:solidFill>
      </dgm:spPr>
      <dgm:t>
        <a:bodyPr/>
        <a:lstStyle/>
        <a:p>
          <a:r>
            <a:rPr lang="en-US" i="1">
              <a:solidFill>
                <a:schemeClr val="accent6">
                  <a:lumMod val="50000"/>
                </a:schemeClr>
              </a:solidFill>
            </a:rPr>
            <a:t>Look after each other – check in with each other and remind friends of what support is available if they need it.</a:t>
          </a:r>
        </a:p>
      </dgm:t>
    </dgm:pt>
    <dgm:pt modelId="{08212E64-315B-4B7C-896D-BA0516A19C37}" type="parTrans" cxnId="{92DD1F0F-0C77-42CF-8030-F1CE17A4C08C}">
      <dgm:prSet/>
      <dgm:spPr/>
      <dgm:t>
        <a:bodyPr/>
        <a:lstStyle/>
        <a:p>
          <a:endParaRPr lang="en-US"/>
        </a:p>
      </dgm:t>
    </dgm:pt>
    <dgm:pt modelId="{AF452008-6888-4DBA-9B6E-0A5251DF35A1}" type="sibTrans" cxnId="{92DD1F0F-0C77-42CF-8030-F1CE17A4C08C}">
      <dgm:prSet/>
      <dgm:spPr/>
      <dgm:t>
        <a:bodyPr/>
        <a:lstStyle/>
        <a:p>
          <a:endParaRPr lang="en-US"/>
        </a:p>
      </dgm:t>
    </dgm:pt>
    <dgm:pt modelId="{9B73F707-0F56-48E7-8CE4-DF3617C3BBEB}" type="pres">
      <dgm:prSet presAssocID="{2FFB110D-0327-4A71-B588-254041672831}" presName="Name0" presStyleCnt="0">
        <dgm:presLayoutVars>
          <dgm:chMax val="7"/>
          <dgm:chPref val="7"/>
          <dgm:dir/>
        </dgm:presLayoutVars>
      </dgm:prSet>
      <dgm:spPr/>
      <dgm:t>
        <a:bodyPr/>
        <a:lstStyle/>
        <a:p>
          <a:endParaRPr lang="en-US"/>
        </a:p>
      </dgm:t>
    </dgm:pt>
    <dgm:pt modelId="{142897A6-2116-4F3F-A3A4-B7A6B6DBA9E2}" type="pres">
      <dgm:prSet presAssocID="{2FFB110D-0327-4A71-B588-254041672831}" presName="Name1" presStyleCnt="0"/>
      <dgm:spPr/>
    </dgm:pt>
    <dgm:pt modelId="{8AEBB618-06E3-43A5-AA7F-685CCF44F350}" type="pres">
      <dgm:prSet presAssocID="{2FFB110D-0327-4A71-B588-254041672831}" presName="cycle" presStyleCnt="0"/>
      <dgm:spPr/>
    </dgm:pt>
    <dgm:pt modelId="{711C9BB5-642B-4DC5-8DBE-86262CC0E258}" type="pres">
      <dgm:prSet presAssocID="{2FFB110D-0327-4A71-B588-254041672831}" presName="srcNode" presStyleLbl="node1" presStyleIdx="0" presStyleCnt="4"/>
      <dgm:spPr/>
    </dgm:pt>
    <dgm:pt modelId="{0003191D-0DD9-4782-BF9C-06D88B466F1C}" type="pres">
      <dgm:prSet presAssocID="{2FFB110D-0327-4A71-B588-254041672831}" presName="conn" presStyleLbl="parChTrans1D2" presStyleIdx="0" presStyleCnt="1"/>
      <dgm:spPr/>
      <dgm:t>
        <a:bodyPr/>
        <a:lstStyle/>
        <a:p>
          <a:endParaRPr lang="en-US"/>
        </a:p>
      </dgm:t>
    </dgm:pt>
    <dgm:pt modelId="{5A40821F-61CC-4C80-BFE3-94462BC7F661}" type="pres">
      <dgm:prSet presAssocID="{2FFB110D-0327-4A71-B588-254041672831}" presName="extraNode" presStyleLbl="node1" presStyleIdx="0" presStyleCnt="4"/>
      <dgm:spPr/>
    </dgm:pt>
    <dgm:pt modelId="{D25FFA77-7E07-44E7-B990-3CC30A3D3EAD}" type="pres">
      <dgm:prSet presAssocID="{2FFB110D-0327-4A71-B588-254041672831}" presName="dstNode" presStyleLbl="node1" presStyleIdx="0" presStyleCnt="4"/>
      <dgm:spPr/>
    </dgm:pt>
    <dgm:pt modelId="{332BE789-AE30-4A80-B6FE-0F2810C43EBF}" type="pres">
      <dgm:prSet presAssocID="{C885808B-730E-4D49-913B-F1687C308D18}" presName="text_1" presStyleLbl="node1" presStyleIdx="0" presStyleCnt="4">
        <dgm:presLayoutVars>
          <dgm:bulletEnabled val="1"/>
        </dgm:presLayoutVars>
      </dgm:prSet>
      <dgm:spPr/>
      <dgm:t>
        <a:bodyPr/>
        <a:lstStyle/>
        <a:p>
          <a:endParaRPr lang="en-US"/>
        </a:p>
      </dgm:t>
    </dgm:pt>
    <dgm:pt modelId="{DCFF0D7C-0644-4495-8A3D-B821A891AC43}" type="pres">
      <dgm:prSet presAssocID="{C885808B-730E-4D49-913B-F1687C308D18}" presName="accent_1" presStyleCnt="0"/>
      <dgm:spPr/>
    </dgm:pt>
    <dgm:pt modelId="{DE85D38C-1406-4EFD-81CE-FFDFF241A775}" type="pres">
      <dgm:prSet presAssocID="{C885808B-730E-4D49-913B-F1687C308D18}" presName="accentRepeatNode" presStyleLbl="solidFgAcc1" presStyleIdx="0" presStyleCnt="4"/>
      <dgm:spPr>
        <a:solidFill>
          <a:schemeClr val="accent6">
            <a:lumMod val="75000"/>
          </a:schemeClr>
        </a:solidFill>
      </dgm:spPr>
    </dgm:pt>
    <dgm:pt modelId="{EBD39521-BE92-47E8-9E2A-D4062A155ADD}" type="pres">
      <dgm:prSet presAssocID="{96F99083-BC7F-4F3E-9861-2A888DD85417}" presName="text_2" presStyleLbl="node1" presStyleIdx="1" presStyleCnt="4">
        <dgm:presLayoutVars>
          <dgm:bulletEnabled val="1"/>
        </dgm:presLayoutVars>
      </dgm:prSet>
      <dgm:spPr/>
      <dgm:t>
        <a:bodyPr/>
        <a:lstStyle/>
        <a:p>
          <a:endParaRPr lang="en-US"/>
        </a:p>
      </dgm:t>
    </dgm:pt>
    <dgm:pt modelId="{087BB56A-9231-47BB-9E65-AC64E4009492}" type="pres">
      <dgm:prSet presAssocID="{96F99083-BC7F-4F3E-9861-2A888DD85417}" presName="accent_2" presStyleCnt="0"/>
      <dgm:spPr/>
    </dgm:pt>
    <dgm:pt modelId="{3FEB71AB-5166-47B6-AEF1-E958D337E2CC}" type="pres">
      <dgm:prSet presAssocID="{96F99083-BC7F-4F3E-9861-2A888DD85417}" presName="accentRepeatNode" presStyleLbl="solidFgAcc1" presStyleIdx="1" presStyleCnt="4"/>
      <dgm:spPr>
        <a:solidFill>
          <a:schemeClr val="accent6">
            <a:lumMod val="75000"/>
          </a:schemeClr>
        </a:solidFill>
      </dgm:spPr>
    </dgm:pt>
    <dgm:pt modelId="{035D06CE-C289-48AB-952D-33D0A83B4508}" type="pres">
      <dgm:prSet presAssocID="{88DC19DE-5F2F-472D-AA25-9093BF0998A3}" presName="text_3" presStyleLbl="node1" presStyleIdx="2" presStyleCnt="4" custLinFactNeighborX="419" custLinFactNeighborY="2334">
        <dgm:presLayoutVars>
          <dgm:bulletEnabled val="1"/>
        </dgm:presLayoutVars>
      </dgm:prSet>
      <dgm:spPr/>
      <dgm:t>
        <a:bodyPr/>
        <a:lstStyle/>
        <a:p>
          <a:endParaRPr lang="en-US"/>
        </a:p>
      </dgm:t>
    </dgm:pt>
    <dgm:pt modelId="{8F637470-D56D-42E3-AA1F-99701E89C42E}" type="pres">
      <dgm:prSet presAssocID="{88DC19DE-5F2F-472D-AA25-9093BF0998A3}" presName="accent_3" presStyleCnt="0"/>
      <dgm:spPr/>
    </dgm:pt>
    <dgm:pt modelId="{1D518A5A-04D0-4F40-B34D-347ECA72BC3B}" type="pres">
      <dgm:prSet presAssocID="{88DC19DE-5F2F-472D-AA25-9093BF0998A3}" presName="accentRepeatNode" presStyleLbl="solidFgAcc1" presStyleIdx="2" presStyleCnt="4"/>
      <dgm:spPr>
        <a:solidFill>
          <a:schemeClr val="accent6">
            <a:lumMod val="75000"/>
          </a:schemeClr>
        </a:solidFill>
      </dgm:spPr>
    </dgm:pt>
    <dgm:pt modelId="{33A3254E-9A9B-4E27-A766-E57B9EFB7EF6}" type="pres">
      <dgm:prSet presAssocID="{E60CC129-F520-4938-BF81-B92781ABC4BD}" presName="text_4" presStyleLbl="node1" presStyleIdx="3" presStyleCnt="4">
        <dgm:presLayoutVars>
          <dgm:bulletEnabled val="1"/>
        </dgm:presLayoutVars>
      </dgm:prSet>
      <dgm:spPr/>
      <dgm:t>
        <a:bodyPr/>
        <a:lstStyle/>
        <a:p>
          <a:endParaRPr lang="en-US"/>
        </a:p>
      </dgm:t>
    </dgm:pt>
    <dgm:pt modelId="{80CC5D03-64FA-4ACF-AC89-DDB1E6A7EAEC}" type="pres">
      <dgm:prSet presAssocID="{E60CC129-F520-4938-BF81-B92781ABC4BD}" presName="accent_4" presStyleCnt="0"/>
      <dgm:spPr/>
    </dgm:pt>
    <dgm:pt modelId="{6F3773AC-5D15-4354-BFB3-7A2614D4182B}" type="pres">
      <dgm:prSet presAssocID="{E60CC129-F520-4938-BF81-B92781ABC4BD}" presName="accentRepeatNode" presStyleLbl="solidFgAcc1" presStyleIdx="3" presStyleCnt="4"/>
      <dgm:spPr>
        <a:solidFill>
          <a:schemeClr val="accent6">
            <a:lumMod val="75000"/>
          </a:schemeClr>
        </a:solidFill>
      </dgm:spPr>
    </dgm:pt>
  </dgm:ptLst>
  <dgm:cxnLst>
    <dgm:cxn modelId="{1F66D60B-7A70-49D8-8837-9CD65E30A330}" type="presOf" srcId="{88DC19DE-5F2F-472D-AA25-9093BF0998A3}" destId="{035D06CE-C289-48AB-952D-33D0A83B4508}" srcOrd="0" destOrd="0" presId="urn:microsoft.com/office/officeart/2008/layout/VerticalCurvedList"/>
    <dgm:cxn modelId="{4EEA3515-8A12-483A-93E2-EC952FC7AF8A}" srcId="{2FFB110D-0327-4A71-B588-254041672831}" destId="{C885808B-730E-4D49-913B-F1687C308D18}" srcOrd="0" destOrd="0" parTransId="{53CF2D8E-2F50-47BC-A3A6-94C805335033}" sibTransId="{CD7351E6-0BDC-4D25-805D-45D8CF073AE8}"/>
    <dgm:cxn modelId="{92DD1F0F-0C77-42CF-8030-F1CE17A4C08C}" srcId="{2FFB110D-0327-4A71-B588-254041672831}" destId="{88DC19DE-5F2F-472D-AA25-9093BF0998A3}" srcOrd="2" destOrd="0" parTransId="{08212E64-315B-4B7C-896D-BA0516A19C37}" sibTransId="{AF452008-6888-4DBA-9B6E-0A5251DF35A1}"/>
    <dgm:cxn modelId="{28CE7CBE-BCAD-40FD-BCFD-6D5060901033}" type="presOf" srcId="{C885808B-730E-4D49-913B-F1687C308D18}" destId="{332BE789-AE30-4A80-B6FE-0F2810C43EBF}" srcOrd="0" destOrd="0" presId="urn:microsoft.com/office/officeart/2008/layout/VerticalCurvedList"/>
    <dgm:cxn modelId="{D133BC14-6A56-49D9-BEEF-A4FDE83724F6}" srcId="{2FFB110D-0327-4A71-B588-254041672831}" destId="{E60CC129-F520-4938-BF81-B92781ABC4BD}" srcOrd="3" destOrd="0" parTransId="{097A27AD-217C-451D-B2FD-469006BFD171}" sibTransId="{83C16EC7-0EA7-4E66-921D-6ECF029BD832}"/>
    <dgm:cxn modelId="{188FD5CC-EF5C-4C34-BD83-1F4A7FAC528E}" srcId="{2FFB110D-0327-4A71-B588-254041672831}" destId="{96F99083-BC7F-4F3E-9861-2A888DD85417}" srcOrd="1" destOrd="0" parTransId="{7D69F0FC-D1A8-4F21-997E-5C984DD058A4}" sibTransId="{BCE60F79-3061-4E13-AFFE-861C31D0A7D3}"/>
    <dgm:cxn modelId="{F531824C-2D0F-4F04-987B-CDF46E8C1DFE}" type="presOf" srcId="{2FFB110D-0327-4A71-B588-254041672831}" destId="{9B73F707-0F56-48E7-8CE4-DF3617C3BBEB}" srcOrd="0" destOrd="0" presId="urn:microsoft.com/office/officeart/2008/layout/VerticalCurvedList"/>
    <dgm:cxn modelId="{1C1C4394-49A1-43B8-A74C-71DB440AEC0B}" type="presOf" srcId="{E60CC129-F520-4938-BF81-B92781ABC4BD}" destId="{33A3254E-9A9B-4E27-A766-E57B9EFB7EF6}" srcOrd="0" destOrd="0" presId="urn:microsoft.com/office/officeart/2008/layout/VerticalCurvedList"/>
    <dgm:cxn modelId="{3B6F42C2-644F-41EC-AC5C-A1283087869D}" type="presOf" srcId="{96F99083-BC7F-4F3E-9861-2A888DD85417}" destId="{EBD39521-BE92-47E8-9E2A-D4062A155ADD}" srcOrd="0" destOrd="0" presId="urn:microsoft.com/office/officeart/2008/layout/VerticalCurvedList"/>
    <dgm:cxn modelId="{65C77FD8-C6E2-4824-9682-036BF25F1FCC}" type="presOf" srcId="{CD7351E6-0BDC-4D25-805D-45D8CF073AE8}" destId="{0003191D-0DD9-4782-BF9C-06D88B466F1C}" srcOrd="0" destOrd="0" presId="urn:microsoft.com/office/officeart/2008/layout/VerticalCurvedList"/>
    <dgm:cxn modelId="{ED6F5DFD-7B7B-4058-8807-6B4DB02E1FD5}" type="presParOf" srcId="{9B73F707-0F56-48E7-8CE4-DF3617C3BBEB}" destId="{142897A6-2116-4F3F-A3A4-B7A6B6DBA9E2}" srcOrd="0" destOrd="0" presId="urn:microsoft.com/office/officeart/2008/layout/VerticalCurvedList"/>
    <dgm:cxn modelId="{CCF6A696-E75D-44C6-A821-226F759F622F}" type="presParOf" srcId="{142897A6-2116-4F3F-A3A4-B7A6B6DBA9E2}" destId="{8AEBB618-06E3-43A5-AA7F-685CCF44F350}" srcOrd="0" destOrd="0" presId="urn:microsoft.com/office/officeart/2008/layout/VerticalCurvedList"/>
    <dgm:cxn modelId="{1B63EC8A-7C1F-4A6B-8E8C-A251EC56111A}" type="presParOf" srcId="{8AEBB618-06E3-43A5-AA7F-685CCF44F350}" destId="{711C9BB5-642B-4DC5-8DBE-86262CC0E258}" srcOrd="0" destOrd="0" presId="urn:microsoft.com/office/officeart/2008/layout/VerticalCurvedList"/>
    <dgm:cxn modelId="{8B7ACD62-37EB-4342-BA08-492A57931C43}" type="presParOf" srcId="{8AEBB618-06E3-43A5-AA7F-685CCF44F350}" destId="{0003191D-0DD9-4782-BF9C-06D88B466F1C}" srcOrd="1" destOrd="0" presId="urn:microsoft.com/office/officeart/2008/layout/VerticalCurvedList"/>
    <dgm:cxn modelId="{5395BAEA-0131-45D8-A3DD-FF026148CB8A}" type="presParOf" srcId="{8AEBB618-06E3-43A5-AA7F-685CCF44F350}" destId="{5A40821F-61CC-4C80-BFE3-94462BC7F661}" srcOrd="2" destOrd="0" presId="urn:microsoft.com/office/officeart/2008/layout/VerticalCurvedList"/>
    <dgm:cxn modelId="{9A6CBF52-8A7E-4C4B-8281-1A02E88B698C}" type="presParOf" srcId="{8AEBB618-06E3-43A5-AA7F-685CCF44F350}" destId="{D25FFA77-7E07-44E7-B990-3CC30A3D3EAD}" srcOrd="3" destOrd="0" presId="urn:microsoft.com/office/officeart/2008/layout/VerticalCurvedList"/>
    <dgm:cxn modelId="{6FDE41D4-544F-4F13-BAE0-AB4D0A3F21C7}" type="presParOf" srcId="{142897A6-2116-4F3F-A3A4-B7A6B6DBA9E2}" destId="{332BE789-AE30-4A80-B6FE-0F2810C43EBF}" srcOrd="1" destOrd="0" presId="urn:microsoft.com/office/officeart/2008/layout/VerticalCurvedList"/>
    <dgm:cxn modelId="{1A36847E-0564-44B4-A4D2-6F670DE69F3F}" type="presParOf" srcId="{142897A6-2116-4F3F-A3A4-B7A6B6DBA9E2}" destId="{DCFF0D7C-0644-4495-8A3D-B821A891AC43}" srcOrd="2" destOrd="0" presId="urn:microsoft.com/office/officeart/2008/layout/VerticalCurvedList"/>
    <dgm:cxn modelId="{9AA538A4-5060-4F38-938F-16230868B19F}" type="presParOf" srcId="{DCFF0D7C-0644-4495-8A3D-B821A891AC43}" destId="{DE85D38C-1406-4EFD-81CE-FFDFF241A775}" srcOrd="0" destOrd="0" presId="urn:microsoft.com/office/officeart/2008/layout/VerticalCurvedList"/>
    <dgm:cxn modelId="{FFFB3119-4A94-4157-AFED-B0F585E57227}" type="presParOf" srcId="{142897A6-2116-4F3F-A3A4-B7A6B6DBA9E2}" destId="{EBD39521-BE92-47E8-9E2A-D4062A155ADD}" srcOrd="3" destOrd="0" presId="urn:microsoft.com/office/officeart/2008/layout/VerticalCurvedList"/>
    <dgm:cxn modelId="{1062BA14-E009-4218-A5DD-87A9A27FF944}" type="presParOf" srcId="{142897A6-2116-4F3F-A3A4-B7A6B6DBA9E2}" destId="{087BB56A-9231-47BB-9E65-AC64E4009492}" srcOrd="4" destOrd="0" presId="urn:microsoft.com/office/officeart/2008/layout/VerticalCurvedList"/>
    <dgm:cxn modelId="{529B2A92-505F-4FB3-BBCA-4E507EA6C81B}" type="presParOf" srcId="{087BB56A-9231-47BB-9E65-AC64E4009492}" destId="{3FEB71AB-5166-47B6-AEF1-E958D337E2CC}" srcOrd="0" destOrd="0" presId="urn:microsoft.com/office/officeart/2008/layout/VerticalCurvedList"/>
    <dgm:cxn modelId="{DD6389C8-0EC9-4D53-B9A7-9DA8664F82E7}" type="presParOf" srcId="{142897A6-2116-4F3F-A3A4-B7A6B6DBA9E2}" destId="{035D06CE-C289-48AB-952D-33D0A83B4508}" srcOrd="5" destOrd="0" presId="urn:microsoft.com/office/officeart/2008/layout/VerticalCurvedList"/>
    <dgm:cxn modelId="{24399E7A-7D54-40C6-8097-E6DF4AECCD4A}" type="presParOf" srcId="{142897A6-2116-4F3F-A3A4-B7A6B6DBA9E2}" destId="{8F637470-D56D-42E3-AA1F-99701E89C42E}" srcOrd="6" destOrd="0" presId="urn:microsoft.com/office/officeart/2008/layout/VerticalCurvedList"/>
    <dgm:cxn modelId="{9C6A9F1E-8CEE-4FA3-807F-0E9F708A6CC4}" type="presParOf" srcId="{8F637470-D56D-42E3-AA1F-99701E89C42E}" destId="{1D518A5A-04D0-4F40-B34D-347ECA72BC3B}" srcOrd="0" destOrd="0" presId="urn:microsoft.com/office/officeart/2008/layout/VerticalCurvedList"/>
    <dgm:cxn modelId="{F9F2F56D-3469-4155-9649-D05B422C920E}" type="presParOf" srcId="{142897A6-2116-4F3F-A3A4-B7A6B6DBA9E2}" destId="{33A3254E-9A9B-4E27-A766-E57B9EFB7EF6}" srcOrd="7" destOrd="0" presId="urn:microsoft.com/office/officeart/2008/layout/VerticalCurvedList"/>
    <dgm:cxn modelId="{7F458A8E-E4AF-46DE-B3AE-E3B9611BAA4B}" type="presParOf" srcId="{142897A6-2116-4F3F-A3A4-B7A6B6DBA9E2}" destId="{80CC5D03-64FA-4ACF-AC89-DDB1E6A7EAEC}" srcOrd="8" destOrd="0" presId="urn:microsoft.com/office/officeart/2008/layout/VerticalCurvedList"/>
    <dgm:cxn modelId="{C0CB09F1-DADB-47A9-9819-6A1CE6EEE28E}" type="presParOf" srcId="{80CC5D03-64FA-4ACF-AC89-DDB1E6A7EAEC}" destId="{6F3773AC-5D15-4354-BFB3-7A2614D4182B}"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B877EF-6BC4-4403-89FA-6F3A9B7507A0}">
      <dsp:nvSpPr>
        <dsp:cNvPr id="0" name=""/>
        <dsp:cNvSpPr/>
      </dsp:nvSpPr>
      <dsp:spPr>
        <a:xfrm rot="16200000">
          <a:off x="1207647" y="-1207647"/>
          <a:ext cx="1554932" cy="3970227"/>
        </a:xfrm>
        <a:prstGeom prst="round1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US" sz="2400" i="1" kern="1200">
            <a:solidFill>
              <a:schemeClr val="accent6">
                <a:lumMod val="50000"/>
              </a:schemeClr>
            </a:solidFill>
          </a:endParaRPr>
        </a:p>
      </dsp:txBody>
      <dsp:txXfrm rot="5400000">
        <a:off x="-1" y="1"/>
        <a:ext cx="3970227" cy="1166199"/>
      </dsp:txXfrm>
    </dsp:sp>
    <dsp:sp modelId="{43E5FA0D-D2A0-4B88-BEB8-AC675EBF5D16}">
      <dsp:nvSpPr>
        <dsp:cNvPr id="0" name=""/>
        <dsp:cNvSpPr/>
      </dsp:nvSpPr>
      <dsp:spPr>
        <a:xfrm>
          <a:off x="3970227" y="0"/>
          <a:ext cx="3970227" cy="1554932"/>
        </a:xfrm>
        <a:prstGeom prst="round1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endParaRPr lang="en-US" sz="2400" i="1" kern="1200">
            <a:solidFill>
              <a:schemeClr val="accent6">
                <a:lumMod val="50000"/>
              </a:schemeClr>
            </a:solidFill>
          </a:endParaRPr>
        </a:p>
      </dsp:txBody>
      <dsp:txXfrm>
        <a:off x="3970227" y="0"/>
        <a:ext cx="3970227" cy="1166199"/>
      </dsp:txXfrm>
    </dsp:sp>
    <dsp:sp modelId="{8DA5778C-73A8-4096-9CA9-AC5DAD3D1811}">
      <dsp:nvSpPr>
        <dsp:cNvPr id="0" name=""/>
        <dsp:cNvSpPr/>
      </dsp:nvSpPr>
      <dsp:spPr>
        <a:xfrm rot="10800000">
          <a:off x="0" y="1534562"/>
          <a:ext cx="3970227" cy="1554932"/>
        </a:xfrm>
        <a:prstGeom prst="round1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11F09A-188A-4E86-B828-EA0BB154EB14}">
      <dsp:nvSpPr>
        <dsp:cNvPr id="0" name=""/>
        <dsp:cNvSpPr/>
      </dsp:nvSpPr>
      <dsp:spPr>
        <a:xfrm rot="5400000">
          <a:off x="5177874" y="326915"/>
          <a:ext cx="1554932" cy="3970227"/>
        </a:xfrm>
        <a:prstGeom prst="round1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3C9785-920D-494B-A11E-B65027D91553}">
      <dsp:nvSpPr>
        <dsp:cNvPr id="0" name=""/>
        <dsp:cNvSpPr/>
      </dsp:nvSpPr>
      <dsp:spPr>
        <a:xfrm>
          <a:off x="2332579" y="1302415"/>
          <a:ext cx="3098778" cy="881872"/>
        </a:xfrm>
        <a:prstGeom prst="roundRect">
          <a:avLst/>
        </a:prstGeom>
        <a:solidFill>
          <a:schemeClr val="accent6">
            <a:lumMod val="50000"/>
          </a:schemeClr>
        </a:solidFill>
        <a:ln w="12700" cap="flat" cmpd="sng" algn="ctr">
          <a:solidFill>
            <a:schemeClr val="accent6">
              <a:lumMod val="60000"/>
              <a:lum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i="1" kern="1200">
              <a:solidFill>
                <a:schemeClr val="accent6">
                  <a:lumMod val="20000"/>
                  <a:lumOff val="80000"/>
                </a:schemeClr>
              </a:solidFill>
            </a:rPr>
            <a:t>What do you need to feel happy/content and secure?</a:t>
          </a:r>
        </a:p>
      </dsp:txBody>
      <dsp:txXfrm>
        <a:off x="2375628" y="1345464"/>
        <a:ext cx="3012680" cy="7957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C7115-AAE2-4B28-8B55-1C70DDC54EC9}">
      <dsp:nvSpPr>
        <dsp:cNvPr id="0" name=""/>
        <dsp:cNvSpPr/>
      </dsp:nvSpPr>
      <dsp:spPr>
        <a:xfrm>
          <a:off x="7402688" y="1259964"/>
          <a:ext cx="1687933" cy="1688209"/>
        </a:xfrm>
        <a:prstGeom prst="ellips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6612B51-C655-4A4F-BFAF-0AA4CAC196BE}">
      <dsp:nvSpPr>
        <dsp:cNvPr id="0" name=""/>
        <dsp:cNvSpPr/>
      </dsp:nvSpPr>
      <dsp:spPr>
        <a:xfrm>
          <a:off x="7458384" y="1316248"/>
          <a:ext cx="1575643" cy="1575642"/>
        </a:xfrm>
        <a:prstGeom prst="ellipse">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a:t>Mental Health Mentor can do sessions via Skype</a:t>
          </a:r>
        </a:p>
      </dsp:txBody>
      <dsp:txXfrm>
        <a:off x="7683861" y="1541382"/>
        <a:ext cx="1125588" cy="1125374"/>
      </dsp:txXfrm>
    </dsp:sp>
    <dsp:sp modelId="{E73CB5FF-9C26-461A-8014-5DB0484E37D0}">
      <dsp:nvSpPr>
        <dsp:cNvPr id="0" name=""/>
        <dsp:cNvSpPr/>
      </dsp:nvSpPr>
      <dsp:spPr>
        <a:xfrm rot="2700000">
          <a:off x="5657360" y="1260052"/>
          <a:ext cx="1687738" cy="1687738"/>
        </a:xfrm>
        <a:prstGeom prst="teardrop">
          <a:avLst>
            <a:gd name="adj" fmla="val 1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8BAEBF6-D6A7-4C0C-92D3-0D29C6D8C56E}">
      <dsp:nvSpPr>
        <dsp:cNvPr id="0" name=""/>
        <dsp:cNvSpPr/>
      </dsp:nvSpPr>
      <dsp:spPr>
        <a:xfrm>
          <a:off x="5714755" y="1316248"/>
          <a:ext cx="1575643" cy="1575642"/>
        </a:xfrm>
        <a:prstGeom prst="ellipse">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a:t>Disability appointments by telephone</a:t>
          </a:r>
        </a:p>
      </dsp:txBody>
      <dsp:txXfrm>
        <a:off x="5939334" y="1541382"/>
        <a:ext cx="1125588" cy="1125374"/>
      </dsp:txXfrm>
    </dsp:sp>
    <dsp:sp modelId="{C614E307-6FB4-4BC0-800E-4C57A9AD7F9F}">
      <dsp:nvSpPr>
        <dsp:cNvPr id="0" name=""/>
        <dsp:cNvSpPr/>
      </dsp:nvSpPr>
      <dsp:spPr>
        <a:xfrm rot="2700000">
          <a:off x="3913732" y="1260052"/>
          <a:ext cx="1687738" cy="1687738"/>
        </a:xfrm>
        <a:prstGeom prst="teardrop">
          <a:avLst>
            <a:gd name="adj" fmla="val 1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5AAE19E-2B36-4349-9265-802E737C358D}">
      <dsp:nvSpPr>
        <dsp:cNvPr id="0" name=""/>
        <dsp:cNvSpPr/>
      </dsp:nvSpPr>
      <dsp:spPr>
        <a:xfrm>
          <a:off x="3948279" y="1316248"/>
          <a:ext cx="1575643" cy="1575642"/>
        </a:xfrm>
        <a:prstGeom prst="ellipse">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a:t>Email counselling</a:t>
          </a:r>
        </a:p>
      </dsp:txBody>
      <dsp:txXfrm>
        <a:off x="4172858" y="1541382"/>
        <a:ext cx="1125588" cy="1125374"/>
      </dsp:txXfrm>
    </dsp:sp>
    <dsp:sp modelId="{73906026-A5BB-4A9B-A208-155712206239}">
      <dsp:nvSpPr>
        <dsp:cNvPr id="0" name=""/>
        <dsp:cNvSpPr/>
      </dsp:nvSpPr>
      <dsp:spPr>
        <a:xfrm rot="2700000">
          <a:off x="2169205" y="1260052"/>
          <a:ext cx="1687738" cy="1687738"/>
        </a:xfrm>
        <a:prstGeom prst="teardrop">
          <a:avLst>
            <a:gd name="adj" fmla="val 1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31D72F6-9AF6-407C-8E6D-8EF7D753ABB6}">
      <dsp:nvSpPr>
        <dsp:cNvPr id="0" name=""/>
        <dsp:cNvSpPr/>
      </dsp:nvSpPr>
      <dsp:spPr>
        <a:xfrm>
          <a:off x="2225701" y="1316248"/>
          <a:ext cx="1575643" cy="1575642"/>
        </a:xfrm>
        <a:prstGeom prst="ellipse">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a:t>Telephone wellbeing appointments</a:t>
          </a:r>
        </a:p>
      </dsp:txBody>
      <dsp:txXfrm>
        <a:off x="2451178" y="1541382"/>
        <a:ext cx="1125588" cy="1125374"/>
      </dsp:txXfrm>
    </dsp:sp>
    <dsp:sp modelId="{F216A3B7-BE37-4890-BB6C-2F7DAE5D6C55}">
      <dsp:nvSpPr>
        <dsp:cNvPr id="0" name=""/>
        <dsp:cNvSpPr/>
      </dsp:nvSpPr>
      <dsp:spPr>
        <a:xfrm rot="2700000">
          <a:off x="424678" y="1260052"/>
          <a:ext cx="1687738" cy="1687738"/>
        </a:xfrm>
        <a:prstGeom prst="teardrop">
          <a:avLst>
            <a:gd name="adj" fmla="val 1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0B127BC-5117-466C-A569-CA7DB7E65B04}">
      <dsp:nvSpPr>
        <dsp:cNvPr id="0" name=""/>
        <dsp:cNvSpPr/>
      </dsp:nvSpPr>
      <dsp:spPr>
        <a:xfrm>
          <a:off x="481174" y="1316248"/>
          <a:ext cx="1575643" cy="1575642"/>
        </a:xfrm>
        <a:prstGeom prst="ellipse">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a:t>Telephone brief consultations</a:t>
          </a:r>
        </a:p>
      </dsp:txBody>
      <dsp:txXfrm>
        <a:off x="706651" y="1541382"/>
        <a:ext cx="1125588" cy="11253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3191D-0DD9-4782-BF9C-06D88B466F1C}">
      <dsp:nvSpPr>
        <dsp:cNvPr id="0" name=""/>
        <dsp:cNvSpPr/>
      </dsp:nvSpPr>
      <dsp:spPr>
        <a:xfrm>
          <a:off x="-4025954" y="-617998"/>
          <a:ext cx="4797619" cy="4797619"/>
        </a:xfrm>
        <a:prstGeom prst="blockArc">
          <a:avLst>
            <a:gd name="adj1" fmla="val 18900000"/>
            <a:gd name="adj2" fmla="val 2700000"/>
            <a:gd name="adj3" fmla="val 45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2BE789-AE30-4A80-B6FE-0F2810C43EBF}">
      <dsp:nvSpPr>
        <dsp:cNvPr id="0" name=""/>
        <dsp:cNvSpPr/>
      </dsp:nvSpPr>
      <dsp:spPr>
        <a:xfrm>
          <a:off x="404361" y="273817"/>
          <a:ext cx="7346322" cy="547919"/>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4911" tIns="40640" rIns="40640" bIns="40640" numCol="1" spcCol="1270" anchor="ctr" anchorCtr="0">
          <a:noAutofit/>
        </a:bodyPr>
        <a:lstStyle/>
        <a:p>
          <a:pPr lvl="0" algn="l" defTabSz="711200">
            <a:lnSpc>
              <a:spcPct val="90000"/>
            </a:lnSpc>
            <a:spcBef>
              <a:spcPct val="0"/>
            </a:spcBef>
            <a:spcAft>
              <a:spcPct val="35000"/>
            </a:spcAft>
          </a:pPr>
          <a:r>
            <a:rPr lang="en-US" sz="1600" i="1" kern="1200">
              <a:solidFill>
                <a:schemeClr val="accent6">
                  <a:lumMod val="50000"/>
                </a:schemeClr>
              </a:solidFill>
            </a:rPr>
            <a:t>Talk about what you are feeling and experiencing while abroad. You are all going to be in similar situations and it helps to know you are not alone in how you feel.</a:t>
          </a:r>
        </a:p>
      </dsp:txBody>
      <dsp:txXfrm>
        <a:off x="404361" y="273817"/>
        <a:ext cx="7346322" cy="547919"/>
      </dsp:txXfrm>
    </dsp:sp>
    <dsp:sp modelId="{DE85D38C-1406-4EFD-81CE-FFDFF241A775}">
      <dsp:nvSpPr>
        <dsp:cNvPr id="0" name=""/>
        <dsp:cNvSpPr/>
      </dsp:nvSpPr>
      <dsp:spPr>
        <a:xfrm>
          <a:off x="61911" y="205327"/>
          <a:ext cx="684899" cy="684899"/>
        </a:xfrm>
        <a:prstGeom prst="ellipse">
          <a:avLst/>
        </a:prstGeom>
        <a:solidFill>
          <a:schemeClr val="accent6">
            <a:lumMod val="7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D39521-BE92-47E8-9E2A-D4062A155ADD}">
      <dsp:nvSpPr>
        <dsp:cNvPr id="0" name=""/>
        <dsp:cNvSpPr/>
      </dsp:nvSpPr>
      <dsp:spPr>
        <a:xfrm>
          <a:off x="718496" y="1095839"/>
          <a:ext cx="7032187" cy="547919"/>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4911" tIns="40640" rIns="40640" bIns="40640" numCol="1" spcCol="1270" anchor="ctr" anchorCtr="0">
          <a:noAutofit/>
        </a:bodyPr>
        <a:lstStyle/>
        <a:p>
          <a:pPr lvl="0" algn="l" defTabSz="711200">
            <a:lnSpc>
              <a:spcPct val="90000"/>
            </a:lnSpc>
            <a:spcBef>
              <a:spcPct val="0"/>
            </a:spcBef>
            <a:spcAft>
              <a:spcPct val="35000"/>
            </a:spcAft>
          </a:pPr>
          <a:r>
            <a:rPr lang="en-US" sz="1600" i="1" kern="1200">
              <a:solidFill>
                <a:schemeClr val="accent6">
                  <a:lumMod val="50000"/>
                </a:schemeClr>
              </a:solidFill>
            </a:rPr>
            <a:t>Share suggestions with friends for coping techniques and support options - let them know what helps you. </a:t>
          </a:r>
        </a:p>
      </dsp:txBody>
      <dsp:txXfrm>
        <a:off x="718496" y="1095839"/>
        <a:ext cx="7032187" cy="547919"/>
      </dsp:txXfrm>
    </dsp:sp>
    <dsp:sp modelId="{3FEB71AB-5166-47B6-AEF1-E958D337E2CC}">
      <dsp:nvSpPr>
        <dsp:cNvPr id="0" name=""/>
        <dsp:cNvSpPr/>
      </dsp:nvSpPr>
      <dsp:spPr>
        <a:xfrm>
          <a:off x="376046" y="1027349"/>
          <a:ext cx="684899" cy="684899"/>
        </a:xfrm>
        <a:prstGeom prst="ellipse">
          <a:avLst/>
        </a:prstGeom>
        <a:solidFill>
          <a:schemeClr val="accent6">
            <a:lumMod val="7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5D06CE-C289-48AB-952D-33D0A83B4508}">
      <dsp:nvSpPr>
        <dsp:cNvPr id="0" name=""/>
        <dsp:cNvSpPr/>
      </dsp:nvSpPr>
      <dsp:spPr>
        <a:xfrm>
          <a:off x="747961" y="1930650"/>
          <a:ext cx="7032187" cy="547919"/>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4911" tIns="40640" rIns="40640" bIns="40640" numCol="1" spcCol="1270" anchor="ctr" anchorCtr="0">
          <a:noAutofit/>
        </a:bodyPr>
        <a:lstStyle/>
        <a:p>
          <a:pPr lvl="0" algn="l" defTabSz="711200">
            <a:lnSpc>
              <a:spcPct val="90000"/>
            </a:lnSpc>
            <a:spcBef>
              <a:spcPct val="0"/>
            </a:spcBef>
            <a:spcAft>
              <a:spcPct val="35000"/>
            </a:spcAft>
          </a:pPr>
          <a:r>
            <a:rPr lang="en-US" sz="1600" i="1" kern="1200">
              <a:solidFill>
                <a:schemeClr val="accent6">
                  <a:lumMod val="50000"/>
                </a:schemeClr>
              </a:solidFill>
            </a:rPr>
            <a:t>Look after each other – check in with each other and remind friends of what support is available if they need it.</a:t>
          </a:r>
        </a:p>
      </dsp:txBody>
      <dsp:txXfrm>
        <a:off x="747961" y="1930650"/>
        <a:ext cx="7032187" cy="547919"/>
      </dsp:txXfrm>
    </dsp:sp>
    <dsp:sp modelId="{1D518A5A-04D0-4F40-B34D-347ECA72BC3B}">
      <dsp:nvSpPr>
        <dsp:cNvPr id="0" name=""/>
        <dsp:cNvSpPr/>
      </dsp:nvSpPr>
      <dsp:spPr>
        <a:xfrm>
          <a:off x="376046" y="1849372"/>
          <a:ext cx="684899" cy="684899"/>
        </a:xfrm>
        <a:prstGeom prst="ellipse">
          <a:avLst/>
        </a:prstGeom>
        <a:solidFill>
          <a:schemeClr val="accent6">
            <a:lumMod val="7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A3254E-9A9B-4E27-A766-E57B9EFB7EF6}">
      <dsp:nvSpPr>
        <dsp:cNvPr id="0" name=""/>
        <dsp:cNvSpPr/>
      </dsp:nvSpPr>
      <dsp:spPr>
        <a:xfrm>
          <a:off x="404361" y="2739884"/>
          <a:ext cx="7346322" cy="547919"/>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4911" tIns="40640" rIns="40640" bIns="40640" numCol="1" spcCol="1270" anchor="ctr" anchorCtr="0">
          <a:noAutofit/>
        </a:bodyPr>
        <a:lstStyle/>
        <a:p>
          <a:pPr lvl="0" algn="l" defTabSz="711200">
            <a:lnSpc>
              <a:spcPct val="90000"/>
            </a:lnSpc>
            <a:spcBef>
              <a:spcPct val="0"/>
            </a:spcBef>
            <a:spcAft>
              <a:spcPct val="35000"/>
            </a:spcAft>
          </a:pPr>
          <a:r>
            <a:rPr lang="en-US" sz="1600" i="1" kern="1200">
              <a:solidFill>
                <a:schemeClr val="accent6">
                  <a:lumMod val="50000"/>
                </a:schemeClr>
              </a:solidFill>
            </a:rPr>
            <a:t>Make the most of your time abroad, but also know it is okay and normal to have ups and downs while away. </a:t>
          </a:r>
        </a:p>
      </dsp:txBody>
      <dsp:txXfrm>
        <a:off x="404361" y="2739884"/>
        <a:ext cx="7346322" cy="547919"/>
      </dsp:txXfrm>
    </dsp:sp>
    <dsp:sp modelId="{6F3773AC-5D15-4354-BFB3-7A2614D4182B}">
      <dsp:nvSpPr>
        <dsp:cNvPr id="0" name=""/>
        <dsp:cNvSpPr/>
      </dsp:nvSpPr>
      <dsp:spPr>
        <a:xfrm>
          <a:off x="61911" y="2671394"/>
          <a:ext cx="684899" cy="684899"/>
        </a:xfrm>
        <a:prstGeom prst="ellipse">
          <a:avLst/>
        </a:prstGeom>
        <a:solidFill>
          <a:schemeClr val="accent6">
            <a:lumMod val="7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6CBCB38-9EDD-4543-932B-E24A5A657E97}" type="datetimeFigureOut">
              <a:rPr lang="en-GB" smtClean="0"/>
              <a:t>07/09/2020</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72B579A-E951-4950-90AD-B4AE3EBD2899}" type="slidenum">
              <a:rPr lang="en-GB" smtClean="0"/>
              <a:t>‹#›</a:t>
            </a:fld>
            <a:endParaRPr lang="en-GB"/>
          </a:p>
        </p:txBody>
      </p:sp>
    </p:spTree>
    <p:extLst>
      <p:ext uri="{BB962C8B-B14F-4D97-AF65-F5344CB8AC3E}">
        <p14:creationId xmlns:p14="http://schemas.microsoft.com/office/powerpoint/2010/main" val="1324986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29B884F-D79B-4A4A-BF5C-4B0F67371D10}" type="datetimeFigureOut">
              <a:rPr lang="en-GB" smtClean="0"/>
              <a:t>07/09/2020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873DF0A-FE9A-4A15-8CB5-A1C0115DFFBB}" type="slidenum">
              <a:rPr lang="en-GB" smtClean="0"/>
              <a:t>‹#›</a:t>
            </a:fld>
            <a:endParaRPr lang="en-GB"/>
          </a:p>
        </p:txBody>
      </p:sp>
    </p:spTree>
    <p:extLst>
      <p:ext uri="{BB962C8B-B14F-4D97-AF65-F5344CB8AC3E}">
        <p14:creationId xmlns:p14="http://schemas.microsoft.com/office/powerpoint/2010/main" val="3668528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a:t>
            </a:fld>
            <a:endParaRPr lang="en-GB"/>
          </a:p>
        </p:txBody>
      </p:sp>
    </p:spTree>
    <p:extLst>
      <p:ext uri="{BB962C8B-B14F-4D97-AF65-F5344CB8AC3E}">
        <p14:creationId xmlns:p14="http://schemas.microsoft.com/office/powerpoint/2010/main" val="3735887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75500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 </a:t>
            </a:r>
          </a:p>
        </p:txBody>
      </p:sp>
      <p:sp>
        <p:nvSpPr>
          <p:cNvPr id="4" name="Slide Number Placeholder 3"/>
          <p:cNvSpPr>
            <a:spLocks noGrp="1"/>
          </p:cNvSpPr>
          <p:nvPr>
            <p:ph type="sldNum" sz="quarter" idx="10"/>
          </p:nvPr>
        </p:nvSpPr>
        <p:spPr/>
        <p:txBody>
          <a:bodyPr/>
          <a:lstStyle/>
          <a:p>
            <a:fld id="{7EBB0679-E290-43C0-8F4C-60481A7C4A01}" type="slidenum">
              <a:rPr lang="en-GB" smtClean="0"/>
              <a:t>21</a:t>
            </a:fld>
            <a:endParaRPr lang="en-GB"/>
          </a:p>
        </p:txBody>
      </p:sp>
    </p:spTree>
    <p:extLst>
      <p:ext uri="{BB962C8B-B14F-4D97-AF65-F5344CB8AC3E}">
        <p14:creationId xmlns:p14="http://schemas.microsoft.com/office/powerpoint/2010/main" val="2265346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 </a:t>
            </a:r>
          </a:p>
          <a:p>
            <a:endParaRPr lang="en-GB"/>
          </a:p>
        </p:txBody>
      </p:sp>
      <p:sp>
        <p:nvSpPr>
          <p:cNvPr id="4" name="Slide Number Placeholder 3"/>
          <p:cNvSpPr>
            <a:spLocks noGrp="1"/>
          </p:cNvSpPr>
          <p:nvPr>
            <p:ph type="sldNum" sz="quarter" idx="10"/>
          </p:nvPr>
        </p:nvSpPr>
        <p:spPr/>
        <p:txBody>
          <a:bodyPr/>
          <a:lstStyle/>
          <a:p>
            <a:fld id="{7EBB0679-E290-43C0-8F4C-60481A7C4A01}" type="slidenum">
              <a:rPr lang="en-GB" smtClean="0"/>
              <a:t>22</a:t>
            </a:fld>
            <a:endParaRPr lang="en-GB"/>
          </a:p>
        </p:txBody>
      </p:sp>
    </p:spTree>
    <p:extLst>
      <p:ext uri="{BB962C8B-B14F-4D97-AF65-F5344CB8AC3E}">
        <p14:creationId xmlns:p14="http://schemas.microsoft.com/office/powerpoint/2010/main" val="372878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 </a:t>
            </a:r>
          </a:p>
          <a:p>
            <a:endParaRPr lang="en-GB"/>
          </a:p>
        </p:txBody>
      </p:sp>
      <p:sp>
        <p:nvSpPr>
          <p:cNvPr id="4" name="Slide Number Placeholder 3"/>
          <p:cNvSpPr>
            <a:spLocks noGrp="1"/>
          </p:cNvSpPr>
          <p:nvPr>
            <p:ph type="sldNum" sz="quarter" idx="10"/>
          </p:nvPr>
        </p:nvSpPr>
        <p:spPr/>
        <p:txBody>
          <a:bodyPr/>
          <a:lstStyle/>
          <a:p>
            <a:fld id="{7EBB0679-E290-43C0-8F4C-60481A7C4A01}" type="slidenum">
              <a:rPr lang="en-GB" smtClean="0"/>
              <a:t>23</a:t>
            </a:fld>
            <a:endParaRPr lang="en-GB"/>
          </a:p>
        </p:txBody>
      </p:sp>
    </p:spTree>
    <p:extLst>
      <p:ext uri="{BB962C8B-B14F-4D97-AF65-F5344CB8AC3E}">
        <p14:creationId xmlns:p14="http://schemas.microsoft.com/office/powerpoint/2010/main" val="1219174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24</a:t>
            </a:fld>
            <a:endParaRPr lang="en-GB"/>
          </a:p>
        </p:txBody>
      </p:sp>
    </p:spTree>
    <p:extLst>
      <p:ext uri="{BB962C8B-B14F-4D97-AF65-F5344CB8AC3E}">
        <p14:creationId xmlns:p14="http://schemas.microsoft.com/office/powerpoint/2010/main" val="725096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 </a:t>
            </a:r>
          </a:p>
          <a:p>
            <a:endParaRPr lang="en-GB"/>
          </a:p>
        </p:txBody>
      </p:sp>
      <p:sp>
        <p:nvSpPr>
          <p:cNvPr id="4" name="Slide Number Placeholder 3"/>
          <p:cNvSpPr>
            <a:spLocks noGrp="1"/>
          </p:cNvSpPr>
          <p:nvPr>
            <p:ph type="sldNum" sz="quarter" idx="10"/>
          </p:nvPr>
        </p:nvSpPr>
        <p:spPr/>
        <p:txBody>
          <a:bodyPr/>
          <a:lstStyle/>
          <a:p>
            <a:fld id="{7EBB0679-E290-43C0-8F4C-60481A7C4A01}" type="slidenum">
              <a:rPr lang="en-GB" smtClean="0"/>
              <a:t>25</a:t>
            </a:fld>
            <a:endParaRPr lang="en-GB"/>
          </a:p>
        </p:txBody>
      </p:sp>
    </p:spTree>
    <p:extLst>
      <p:ext uri="{BB962C8B-B14F-4D97-AF65-F5344CB8AC3E}">
        <p14:creationId xmlns:p14="http://schemas.microsoft.com/office/powerpoint/2010/main" val="139904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a:t>. </a:t>
            </a:r>
            <a:endParaRPr lang="en-GB"/>
          </a:p>
        </p:txBody>
      </p:sp>
      <p:sp>
        <p:nvSpPr>
          <p:cNvPr id="4" name="Slide Number Placeholder 3"/>
          <p:cNvSpPr>
            <a:spLocks noGrp="1"/>
          </p:cNvSpPr>
          <p:nvPr>
            <p:ph type="sldNum" sz="quarter" idx="10"/>
          </p:nvPr>
        </p:nvSpPr>
        <p:spPr/>
        <p:txBody>
          <a:bodyPr/>
          <a:lstStyle/>
          <a:p>
            <a:fld id="{C70FD907-CA58-4A01-9B0C-B68219DA0BF1}" type="slidenum">
              <a:rPr lang="en-GB" smtClean="0"/>
              <a:t>26</a:t>
            </a:fld>
            <a:endParaRPr lang="en-GB"/>
          </a:p>
        </p:txBody>
      </p:sp>
    </p:spTree>
    <p:extLst>
      <p:ext uri="{BB962C8B-B14F-4D97-AF65-F5344CB8AC3E}">
        <p14:creationId xmlns:p14="http://schemas.microsoft.com/office/powerpoint/2010/main" val="1833386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27</a:t>
            </a:fld>
            <a:endParaRPr lang="en-GB"/>
          </a:p>
        </p:txBody>
      </p:sp>
    </p:spTree>
    <p:extLst>
      <p:ext uri="{BB962C8B-B14F-4D97-AF65-F5344CB8AC3E}">
        <p14:creationId xmlns:p14="http://schemas.microsoft.com/office/powerpoint/2010/main" val="3597316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28</a:t>
            </a:fld>
            <a:endParaRPr lang="en-GB"/>
          </a:p>
        </p:txBody>
      </p:sp>
    </p:spTree>
    <p:extLst>
      <p:ext uri="{BB962C8B-B14F-4D97-AF65-F5344CB8AC3E}">
        <p14:creationId xmlns:p14="http://schemas.microsoft.com/office/powerpoint/2010/main" val="3222806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29</a:t>
            </a:fld>
            <a:endParaRPr lang="en-GB"/>
          </a:p>
        </p:txBody>
      </p:sp>
    </p:spTree>
    <p:extLst>
      <p:ext uri="{BB962C8B-B14F-4D97-AF65-F5344CB8AC3E}">
        <p14:creationId xmlns:p14="http://schemas.microsoft.com/office/powerpoint/2010/main" val="4139761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11</a:t>
            </a:fld>
            <a:endParaRPr lang="en-GB"/>
          </a:p>
        </p:txBody>
      </p:sp>
    </p:spTree>
    <p:extLst>
      <p:ext uri="{BB962C8B-B14F-4D97-AF65-F5344CB8AC3E}">
        <p14:creationId xmlns:p14="http://schemas.microsoft.com/office/powerpoint/2010/main" val="489861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30</a:t>
            </a:fld>
            <a:endParaRPr lang="en-GB"/>
          </a:p>
        </p:txBody>
      </p:sp>
    </p:spTree>
    <p:extLst>
      <p:ext uri="{BB962C8B-B14F-4D97-AF65-F5344CB8AC3E}">
        <p14:creationId xmlns:p14="http://schemas.microsoft.com/office/powerpoint/2010/main" val="3902008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31</a:t>
            </a:fld>
            <a:endParaRPr lang="en-GB"/>
          </a:p>
        </p:txBody>
      </p:sp>
    </p:spTree>
    <p:extLst>
      <p:ext uri="{BB962C8B-B14F-4D97-AF65-F5344CB8AC3E}">
        <p14:creationId xmlns:p14="http://schemas.microsoft.com/office/powerpoint/2010/main" val="1743085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32</a:t>
            </a:fld>
            <a:endParaRPr lang="en-GB"/>
          </a:p>
        </p:txBody>
      </p:sp>
    </p:spTree>
    <p:extLst>
      <p:ext uri="{BB962C8B-B14F-4D97-AF65-F5344CB8AC3E}">
        <p14:creationId xmlns:p14="http://schemas.microsoft.com/office/powerpoint/2010/main" val="1717875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33</a:t>
            </a:fld>
            <a:endParaRPr lang="en-GB"/>
          </a:p>
        </p:txBody>
      </p:sp>
    </p:spTree>
    <p:extLst>
      <p:ext uri="{BB962C8B-B14F-4D97-AF65-F5344CB8AC3E}">
        <p14:creationId xmlns:p14="http://schemas.microsoft.com/office/powerpoint/2010/main" val="58208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34</a:t>
            </a:fld>
            <a:endParaRPr lang="en-GB"/>
          </a:p>
        </p:txBody>
      </p:sp>
    </p:spTree>
    <p:extLst>
      <p:ext uri="{BB962C8B-B14F-4D97-AF65-F5344CB8AC3E}">
        <p14:creationId xmlns:p14="http://schemas.microsoft.com/office/powerpoint/2010/main" val="3359140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35</a:t>
            </a:fld>
            <a:endParaRPr lang="en-GB"/>
          </a:p>
        </p:txBody>
      </p:sp>
    </p:spTree>
    <p:extLst>
      <p:ext uri="{BB962C8B-B14F-4D97-AF65-F5344CB8AC3E}">
        <p14:creationId xmlns:p14="http://schemas.microsoft.com/office/powerpoint/2010/main" val="1492739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36</a:t>
            </a:fld>
            <a:endParaRPr lang="en-GB"/>
          </a:p>
        </p:txBody>
      </p:sp>
    </p:spTree>
    <p:extLst>
      <p:ext uri="{BB962C8B-B14F-4D97-AF65-F5344CB8AC3E}">
        <p14:creationId xmlns:p14="http://schemas.microsoft.com/office/powerpoint/2010/main" val="15112928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37</a:t>
            </a:fld>
            <a:endParaRPr lang="en-GB"/>
          </a:p>
        </p:txBody>
      </p:sp>
    </p:spTree>
    <p:extLst>
      <p:ext uri="{BB962C8B-B14F-4D97-AF65-F5344CB8AC3E}">
        <p14:creationId xmlns:p14="http://schemas.microsoft.com/office/powerpoint/2010/main" val="20351557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38</a:t>
            </a:fld>
            <a:endParaRPr lang="en-GB"/>
          </a:p>
        </p:txBody>
      </p:sp>
    </p:spTree>
    <p:extLst>
      <p:ext uri="{BB962C8B-B14F-4D97-AF65-F5344CB8AC3E}">
        <p14:creationId xmlns:p14="http://schemas.microsoft.com/office/powerpoint/2010/main" val="36970138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39</a:t>
            </a:fld>
            <a:endParaRPr lang="en-GB"/>
          </a:p>
        </p:txBody>
      </p:sp>
    </p:spTree>
    <p:extLst>
      <p:ext uri="{BB962C8B-B14F-4D97-AF65-F5344CB8AC3E}">
        <p14:creationId xmlns:p14="http://schemas.microsoft.com/office/powerpoint/2010/main" val="2086347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12</a:t>
            </a:fld>
            <a:endParaRPr lang="en-GB"/>
          </a:p>
        </p:txBody>
      </p:sp>
    </p:spTree>
    <p:extLst>
      <p:ext uri="{BB962C8B-B14F-4D97-AF65-F5344CB8AC3E}">
        <p14:creationId xmlns:p14="http://schemas.microsoft.com/office/powerpoint/2010/main" val="22797838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40</a:t>
            </a:fld>
            <a:endParaRPr lang="en-GB"/>
          </a:p>
        </p:txBody>
      </p:sp>
    </p:spTree>
    <p:extLst>
      <p:ext uri="{BB962C8B-B14F-4D97-AF65-F5344CB8AC3E}">
        <p14:creationId xmlns:p14="http://schemas.microsoft.com/office/powerpoint/2010/main" val="41723736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41</a:t>
            </a:fld>
            <a:endParaRPr lang="en-GB"/>
          </a:p>
        </p:txBody>
      </p:sp>
    </p:spTree>
    <p:extLst>
      <p:ext uri="{BB962C8B-B14F-4D97-AF65-F5344CB8AC3E}">
        <p14:creationId xmlns:p14="http://schemas.microsoft.com/office/powerpoint/2010/main" val="150587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42</a:t>
            </a:fld>
            <a:endParaRPr lang="en-GB"/>
          </a:p>
        </p:txBody>
      </p:sp>
    </p:spTree>
    <p:extLst>
      <p:ext uri="{BB962C8B-B14F-4D97-AF65-F5344CB8AC3E}">
        <p14:creationId xmlns:p14="http://schemas.microsoft.com/office/powerpoint/2010/main" val="33020256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43</a:t>
            </a:fld>
            <a:endParaRPr lang="en-GB"/>
          </a:p>
        </p:txBody>
      </p:sp>
    </p:spTree>
    <p:extLst>
      <p:ext uri="{BB962C8B-B14F-4D97-AF65-F5344CB8AC3E}">
        <p14:creationId xmlns:p14="http://schemas.microsoft.com/office/powerpoint/2010/main" val="40679335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TP</a:t>
            </a:r>
          </a:p>
        </p:txBody>
      </p:sp>
      <p:sp>
        <p:nvSpPr>
          <p:cNvPr id="4" name="Slide Number Placeholder 3"/>
          <p:cNvSpPr>
            <a:spLocks noGrp="1"/>
          </p:cNvSpPr>
          <p:nvPr>
            <p:ph type="sldNum" sz="quarter" idx="10"/>
          </p:nvPr>
        </p:nvSpPr>
        <p:spPr/>
        <p:txBody>
          <a:bodyPr/>
          <a:lstStyle/>
          <a:p>
            <a:fld id="{1873DF0A-FE9A-4A15-8CB5-A1C0115DFFBB}" type="slidenum">
              <a:rPr lang="en-GB" smtClean="0"/>
              <a:t>44</a:t>
            </a:fld>
            <a:endParaRPr lang="en-GB"/>
          </a:p>
        </p:txBody>
      </p:sp>
    </p:spTree>
    <p:extLst>
      <p:ext uri="{BB962C8B-B14F-4D97-AF65-F5344CB8AC3E}">
        <p14:creationId xmlns:p14="http://schemas.microsoft.com/office/powerpoint/2010/main" val="31642644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TP</a:t>
            </a:r>
          </a:p>
        </p:txBody>
      </p:sp>
      <p:sp>
        <p:nvSpPr>
          <p:cNvPr id="4" name="Slide Number Placeholder 3"/>
          <p:cNvSpPr>
            <a:spLocks noGrp="1"/>
          </p:cNvSpPr>
          <p:nvPr>
            <p:ph type="sldNum" sz="quarter" idx="10"/>
          </p:nvPr>
        </p:nvSpPr>
        <p:spPr/>
        <p:txBody>
          <a:bodyPr/>
          <a:lstStyle/>
          <a:p>
            <a:fld id="{1873DF0A-FE9A-4A15-8CB5-A1C0115DFFBB}" type="slidenum">
              <a:rPr lang="en-GB" smtClean="0"/>
              <a:t>45</a:t>
            </a:fld>
            <a:endParaRPr lang="en-GB"/>
          </a:p>
        </p:txBody>
      </p:sp>
    </p:spTree>
    <p:extLst>
      <p:ext uri="{BB962C8B-B14F-4D97-AF65-F5344CB8AC3E}">
        <p14:creationId xmlns:p14="http://schemas.microsoft.com/office/powerpoint/2010/main" val="8463882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46</a:t>
            </a:fld>
            <a:endParaRPr lang="en-GB"/>
          </a:p>
        </p:txBody>
      </p:sp>
    </p:spTree>
    <p:extLst>
      <p:ext uri="{BB962C8B-B14F-4D97-AF65-F5344CB8AC3E}">
        <p14:creationId xmlns:p14="http://schemas.microsoft.com/office/powerpoint/2010/main" val="9415426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47</a:t>
            </a:fld>
            <a:endParaRPr lang="en-GB"/>
          </a:p>
        </p:txBody>
      </p:sp>
    </p:spTree>
    <p:extLst>
      <p:ext uri="{BB962C8B-B14F-4D97-AF65-F5344CB8AC3E}">
        <p14:creationId xmlns:p14="http://schemas.microsoft.com/office/powerpoint/2010/main" val="4217830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13</a:t>
            </a:fld>
            <a:endParaRPr lang="en-GB"/>
          </a:p>
        </p:txBody>
      </p:sp>
    </p:spTree>
    <p:extLst>
      <p:ext uri="{BB962C8B-B14F-4D97-AF65-F5344CB8AC3E}">
        <p14:creationId xmlns:p14="http://schemas.microsoft.com/office/powerpoint/2010/main" val="2294977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14</a:t>
            </a:fld>
            <a:endParaRPr lang="en-GB"/>
          </a:p>
        </p:txBody>
      </p:sp>
    </p:spTree>
    <p:extLst>
      <p:ext uri="{BB962C8B-B14F-4D97-AF65-F5344CB8AC3E}">
        <p14:creationId xmlns:p14="http://schemas.microsoft.com/office/powerpoint/2010/main" val="1970609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685199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17</a:t>
            </a:fld>
            <a:endParaRPr lang="en-GB"/>
          </a:p>
        </p:txBody>
      </p:sp>
    </p:spTree>
    <p:extLst>
      <p:ext uri="{BB962C8B-B14F-4D97-AF65-F5344CB8AC3E}">
        <p14:creationId xmlns:p14="http://schemas.microsoft.com/office/powerpoint/2010/main" val="3608622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18</a:t>
            </a:fld>
            <a:endParaRPr lang="en-GB"/>
          </a:p>
        </p:txBody>
      </p:sp>
    </p:spTree>
    <p:extLst>
      <p:ext uri="{BB962C8B-B14F-4D97-AF65-F5344CB8AC3E}">
        <p14:creationId xmlns:p14="http://schemas.microsoft.com/office/powerpoint/2010/main" val="1746585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19</a:t>
            </a:fld>
            <a:endParaRPr lang="en-GB"/>
          </a:p>
        </p:txBody>
      </p:sp>
    </p:spTree>
    <p:extLst>
      <p:ext uri="{BB962C8B-B14F-4D97-AF65-F5344CB8AC3E}">
        <p14:creationId xmlns:p14="http://schemas.microsoft.com/office/powerpoint/2010/main" val="1503290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778584"/>
            <a:ext cx="6858000" cy="1517276"/>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1143000" y="3364916"/>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Tree>
    <p:extLst>
      <p:ext uri="{BB962C8B-B14F-4D97-AF65-F5344CB8AC3E}">
        <p14:creationId xmlns:p14="http://schemas.microsoft.com/office/powerpoint/2010/main" val="309464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3863519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FE116-5AB7-054A-A72B-B1B666F9AFF8}"/>
              </a:ext>
            </a:extLst>
          </p:cNvPr>
          <p:cNvSpPr>
            <a:spLocks noGrp="1"/>
          </p:cNvSpPr>
          <p:nvPr>
            <p:ph type="ctrTitle"/>
          </p:nvPr>
        </p:nvSpPr>
        <p:spPr>
          <a:xfrm>
            <a:off x="1143000" y="304800"/>
            <a:ext cx="6858000" cy="17907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E0BA75C-7F34-C940-A693-358F76279992}"/>
              </a:ext>
            </a:extLst>
          </p:cNvPr>
          <p:cNvSpPr>
            <a:spLocks noGrp="1"/>
          </p:cNvSpPr>
          <p:nvPr>
            <p:ph type="subTitle" idx="1"/>
          </p:nvPr>
        </p:nvSpPr>
        <p:spPr>
          <a:xfrm>
            <a:off x="1143000" y="2189956"/>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933698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02B5F-BF8C-EF4B-B6CE-81803CCB313F}"/>
              </a:ext>
            </a:extLst>
          </p:cNvPr>
          <p:cNvSpPr>
            <a:spLocks noGrp="1"/>
          </p:cNvSpPr>
          <p:nvPr>
            <p:ph type="title"/>
          </p:nvPr>
        </p:nvSpPr>
        <p:spPr>
          <a:xfrm>
            <a:off x="628650" y="116542"/>
            <a:ext cx="7886700" cy="555811"/>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5A3EB65-ED12-DB48-843E-8EB666FEA095}"/>
              </a:ext>
            </a:extLst>
          </p:cNvPr>
          <p:cNvSpPr>
            <a:spLocks noGrp="1"/>
          </p:cNvSpPr>
          <p:nvPr>
            <p:ph idx="1"/>
          </p:nvPr>
        </p:nvSpPr>
        <p:spPr>
          <a:xfrm>
            <a:off x="628650" y="735107"/>
            <a:ext cx="7886700" cy="26983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2826988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D3DA6-439F-2241-AF24-739DCCD16B86}"/>
              </a:ext>
            </a:extLst>
          </p:cNvPr>
          <p:cNvSpPr>
            <a:spLocks noGrp="1"/>
          </p:cNvSpPr>
          <p:nvPr>
            <p:ph type="title"/>
          </p:nvPr>
        </p:nvSpPr>
        <p:spPr>
          <a:xfrm>
            <a:off x="561135" y="431800"/>
            <a:ext cx="7886700" cy="2139950"/>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C3E39A9-004E-DC4C-B7B9-2E4799DFC882}"/>
              </a:ext>
            </a:extLst>
          </p:cNvPr>
          <p:cNvSpPr>
            <a:spLocks noGrp="1"/>
          </p:cNvSpPr>
          <p:nvPr>
            <p:ph type="body" idx="1"/>
          </p:nvPr>
        </p:nvSpPr>
        <p:spPr>
          <a:xfrm>
            <a:off x="561135" y="2590800"/>
            <a:ext cx="7886700" cy="887506"/>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4090521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0B0AF-FC93-A143-8949-DA2591FD45EA}"/>
              </a:ext>
            </a:extLst>
          </p:cNvPr>
          <p:cNvSpPr>
            <a:spLocks noGrp="1"/>
          </p:cNvSpPr>
          <p:nvPr>
            <p:ph type="title"/>
          </p:nvPr>
        </p:nvSpPr>
        <p:spPr>
          <a:xfrm>
            <a:off x="628650" y="274639"/>
            <a:ext cx="7886700" cy="532186"/>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DA090B1-5727-5E41-B207-8E1994EB6F50}"/>
              </a:ext>
            </a:extLst>
          </p:cNvPr>
          <p:cNvSpPr>
            <a:spLocks noGrp="1"/>
          </p:cNvSpPr>
          <p:nvPr>
            <p:ph sz="half" idx="1"/>
          </p:nvPr>
        </p:nvSpPr>
        <p:spPr>
          <a:xfrm>
            <a:off x="628650" y="878541"/>
            <a:ext cx="3867150" cy="2590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1996125-D117-0948-84A1-662B4C241B77}"/>
              </a:ext>
            </a:extLst>
          </p:cNvPr>
          <p:cNvSpPr>
            <a:spLocks noGrp="1"/>
          </p:cNvSpPr>
          <p:nvPr>
            <p:ph sz="half" idx="2"/>
          </p:nvPr>
        </p:nvSpPr>
        <p:spPr>
          <a:xfrm>
            <a:off x="4648200" y="878541"/>
            <a:ext cx="3867150" cy="2590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454177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C7B1C-2E76-B442-96A4-2759A733F7DF}"/>
              </a:ext>
            </a:extLst>
          </p:cNvPr>
          <p:cNvSpPr>
            <a:spLocks noGrp="1"/>
          </p:cNvSpPr>
          <p:nvPr>
            <p:ph type="title"/>
          </p:nvPr>
        </p:nvSpPr>
        <p:spPr>
          <a:xfrm>
            <a:off x="628650" y="79376"/>
            <a:ext cx="7886700" cy="521260"/>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9688423-1AC3-FC47-9D9C-460CB6DC91F7}"/>
              </a:ext>
            </a:extLst>
          </p:cNvPr>
          <p:cNvSpPr>
            <a:spLocks noGrp="1"/>
          </p:cNvSpPr>
          <p:nvPr>
            <p:ph type="body" idx="1"/>
          </p:nvPr>
        </p:nvSpPr>
        <p:spPr>
          <a:xfrm>
            <a:off x="628650" y="651016"/>
            <a:ext cx="3868737" cy="69933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CE482E1-AE44-B14A-B5B8-6A8731A92B9E}"/>
              </a:ext>
            </a:extLst>
          </p:cNvPr>
          <p:cNvSpPr>
            <a:spLocks noGrp="1"/>
          </p:cNvSpPr>
          <p:nvPr>
            <p:ph sz="half" idx="2"/>
          </p:nvPr>
        </p:nvSpPr>
        <p:spPr>
          <a:xfrm>
            <a:off x="628650" y="1400735"/>
            <a:ext cx="3868737" cy="20775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091BA25-6721-F740-B227-2ECCCEF28AAA}"/>
              </a:ext>
            </a:extLst>
          </p:cNvPr>
          <p:cNvSpPr>
            <a:spLocks noGrp="1"/>
          </p:cNvSpPr>
          <p:nvPr>
            <p:ph type="body" sz="quarter" idx="3"/>
          </p:nvPr>
        </p:nvSpPr>
        <p:spPr>
          <a:xfrm>
            <a:off x="4627562" y="651016"/>
            <a:ext cx="3887788" cy="69933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CBC39D7-0934-1D48-9437-F1DE3D756BE2}"/>
              </a:ext>
            </a:extLst>
          </p:cNvPr>
          <p:cNvSpPr>
            <a:spLocks noGrp="1"/>
          </p:cNvSpPr>
          <p:nvPr>
            <p:ph sz="quarter" idx="4"/>
          </p:nvPr>
        </p:nvSpPr>
        <p:spPr>
          <a:xfrm>
            <a:off x="4627562" y="1400735"/>
            <a:ext cx="3887788" cy="20775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84270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96753-6121-4D42-8E86-3B8FAD4E5D2B}"/>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994281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644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B18E0-8CFC-5E4D-BDD2-0D7F85E9CF78}"/>
              </a:ext>
            </a:extLst>
          </p:cNvPr>
          <p:cNvSpPr>
            <a:spLocks noGrp="1"/>
          </p:cNvSpPr>
          <p:nvPr>
            <p:ph type="title"/>
          </p:nvPr>
        </p:nvSpPr>
        <p:spPr>
          <a:xfrm>
            <a:off x="631826" y="172571"/>
            <a:ext cx="2949575" cy="939053"/>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C971A81-C8B3-9D47-A162-71D176B0A9E5}"/>
              </a:ext>
            </a:extLst>
          </p:cNvPr>
          <p:cNvSpPr>
            <a:spLocks noGrp="1"/>
          </p:cNvSpPr>
          <p:nvPr>
            <p:ph idx="1"/>
          </p:nvPr>
        </p:nvSpPr>
        <p:spPr>
          <a:xfrm>
            <a:off x="3886200" y="172572"/>
            <a:ext cx="4629150" cy="32923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BFF50D0-C6A9-E346-AF4D-EE357E130559}"/>
              </a:ext>
            </a:extLst>
          </p:cNvPr>
          <p:cNvSpPr>
            <a:spLocks noGrp="1"/>
          </p:cNvSpPr>
          <p:nvPr>
            <p:ph type="body" sz="half" idx="2"/>
          </p:nvPr>
        </p:nvSpPr>
        <p:spPr>
          <a:xfrm>
            <a:off x="631826" y="1111624"/>
            <a:ext cx="2949575" cy="23532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9968544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B125C-E062-914C-97A8-9561DD9549C9}"/>
              </a:ext>
            </a:extLst>
          </p:cNvPr>
          <p:cNvSpPr>
            <a:spLocks noGrp="1"/>
          </p:cNvSpPr>
          <p:nvPr>
            <p:ph type="title"/>
          </p:nvPr>
        </p:nvSpPr>
        <p:spPr>
          <a:xfrm>
            <a:off x="630238" y="161366"/>
            <a:ext cx="3161833" cy="9143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979C495-D749-6A48-9EFD-4485E32D943C}"/>
              </a:ext>
            </a:extLst>
          </p:cNvPr>
          <p:cNvSpPr>
            <a:spLocks noGrp="1"/>
          </p:cNvSpPr>
          <p:nvPr>
            <p:ph type="pic" idx="1"/>
          </p:nvPr>
        </p:nvSpPr>
        <p:spPr>
          <a:xfrm>
            <a:off x="3884612" y="161366"/>
            <a:ext cx="4629150" cy="336176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790157-72AE-3049-992C-3D9D292C349A}"/>
              </a:ext>
            </a:extLst>
          </p:cNvPr>
          <p:cNvSpPr>
            <a:spLocks noGrp="1"/>
          </p:cNvSpPr>
          <p:nvPr>
            <p:ph type="body" sz="half" idx="2"/>
          </p:nvPr>
        </p:nvSpPr>
        <p:spPr>
          <a:xfrm>
            <a:off x="630237" y="1138518"/>
            <a:ext cx="3161834" cy="23846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235182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757081"/>
            <a:ext cx="7886700" cy="331693"/>
          </a:xfrm>
        </p:spPr>
        <p:txBody>
          <a:bodyPr/>
          <a:lstStyle/>
          <a:p>
            <a:r>
              <a:rPr lang="en-GB"/>
              <a:t>Click to edit Master title style</a:t>
            </a:r>
            <a:endParaRPr lang="en-US"/>
          </a:p>
        </p:txBody>
      </p:sp>
      <p:sp>
        <p:nvSpPr>
          <p:cNvPr id="3" name="Content Placeholder 2"/>
          <p:cNvSpPr>
            <a:spLocks noGrp="1"/>
          </p:cNvSpPr>
          <p:nvPr>
            <p:ph idx="1"/>
          </p:nvPr>
        </p:nvSpPr>
        <p:spPr>
          <a:xfrm>
            <a:off x="628650" y="2088775"/>
            <a:ext cx="7886700" cy="254394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722399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E12A6-548E-E449-B4DD-76BF52400B5A}"/>
              </a:ext>
            </a:extLst>
          </p:cNvPr>
          <p:cNvSpPr>
            <a:spLocks noGrp="1"/>
          </p:cNvSpPr>
          <p:nvPr>
            <p:ph type="ctrTitle"/>
          </p:nvPr>
        </p:nvSpPr>
        <p:spPr>
          <a:xfrm>
            <a:off x="1143000" y="348316"/>
            <a:ext cx="6858000" cy="17907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A8A2734-06F7-574F-A700-310B5AA5AEA9}"/>
              </a:ext>
            </a:extLst>
          </p:cNvPr>
          <p:cNvSpPr>
            <a:spLocks noGrp="1"/>
          </p:cNvSpPr>
          <p:nvPr>
            <p:ph type="subTitle" idx="1"/>
          </p:nvPr>
        </p:nvSpPr>
        <p:spPr>
          <a:xfrm>
            <a:off x="1143000" y="2247573"/>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7635820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0F24B0A-D8E9-B449-9B2F-FD1225CBA432}"/>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685660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7969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AEF9-6E7C-B647-94B3-2F40DCDCEF81}"/>
              </a:ext>
            </a:extLst>
          </p:cNvPr>
          <p:cNvSpPr>
            <a:spLocks noGrp="1"/>
          </p:cNvSpPr>
          <p:nvPr>
            <p:ph type="ctrTitle"/>
          </p:nvPr>
        </p:nvSpPr>
        <p:spPr>
          <a:xfrm>
            <a:off x="1143000" y="1881281"/>
            <a:ext cx="6858000" cy="17907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B1C9B2C-54AC-0542-A2B1-2444D7CA0665}"/>
              </a:ext>
            </a:extLst>
          </p:cNvPr>
          <p:cNvSpPr>
            <a:spLocks noGrp="1"/>
          </p:cNvSpPr>
          <p:nvPr>
            <p:ph type="subTitle" idx="1"/>
          </p:nvPr>
        </p:nvSpPr>
        <p:spPr>
          <a:xfrm>
            <a:off x="1143000" y="3741831"/>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0768662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B632A-C17D-344C-B862-3E0DEB40E34A}"/>
              </a:ext>
            </a:extLst>
          </p:cNvPr>
          <p:cNvSpPr>
            <a:spLocks noGrp="1"/>
          </p:cNvSpPr>
          <p:nvPr>
            <p:ph type="title"/>
          </p:nvPr>
        </p:nvSpPr>
        <p:spPr>
          <a:xfrm>
            <a:off x="126627" y="1559860"/>
            <a:ext cx="6399679" cy="634908"/>
          </a:xfrm>
        </p:spPr>
        <p:txBody>
          <a:bodyPr>
            <a:normAutofit/>
          </a:bodyPr>
          <a:lstStyle>
            <a:lvl1pPr>
              <a:defRPr sz="36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381D145-F059-9643-8E50-E6A87BD73A5F}"/>
              </a:ext>
            </a:extLst>
          </p:cNvPr>
          <p:cNvSpPr>
            <a:spLocks noGrp="1"/>
          </p:cNvSpPr>
          <p:nvPr>
            <p:ph idx="1"/>
          </p:nvPr>
        </p:nvSpPr>
        <p:spPr>
          <a:xfrm>
            <a:off x="126627" y="2259106"/>
            <a:ext cx="8721538" cy="28124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575828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E350C-DCEF-B74E-A4A7-EF91F21DB7C7}"/>
              </a:ext>
            </a:extLst>
          </p:cNvPr>
          <p:cNvSpPr>
            <a:spLocks noGrp="1"/>
          </p:cNvSpPr>
          <p:nvPr>
            <p:ph type="title"/>
          </p:nvPr>
        </p:nvSpPr>
        <p:spPr>
          <a:xfrm>
            <a:off x="628650" y="1963273"/>
            <a:ext cx="7886700" cy="1647638"/>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B6A568B-F759-194B-B059-C873E1E7B901}"/>
              </a:ext>
            </a:extLst>
          </p:cNvPr>
          <p:cNvSpPr>
            <a:spLocks noGrp="1"/>
          </p:cNvSpPr>
          <p:nvPr>
            <p:ph type="body" idx="1"/>
          </p:nvPr>
        </p:nvSpPr>
        <p:spPr>
          <a:xfrm>
            <a:off x="628650" y="3629961"/>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2955148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A770-198C-1242-B74A-5FFEF6287DAC}"/>
              </a:ext>
            </a:extLst>
          </p:cNvPr>
          <p:cNvSpPr>
            <a:spLocks noGrp="1"/>
          </p:cNvSpPr>
          <p:nvPr>
            <p:ph type="title"/>
          </p:nvPr>
        </p:nvSpPr>
        <p:spPr>
          <a:xfrm>
            <a:off x="628650" y="1559859"/>
            <a:ext cx="5924550" cy="537882"/>
          </a:xfrm>
        </p:spPr>
        <p:txBody>
          <a:bodyPr>
            <a:noAutofit/>
          </a:bodyPr>
          <a:lstStyle>
            <a:lvl1pPr>
              <a:defRPr sz="36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10EF50C-FA6F-D544-B754-F2AAE4839CC9}"/>
              </a:ext>
            </a:extLst>
          </p:cNvPr>
          <p:cNvSpPr>
            <a:spLocks noGrp="1"/>
          </p:cNvSpPr>
          <p:nvPr>
            <p:ph sz="half" idx="1"/>
          </p:nvPr>
        </p:nvSpPr>
        <p:spPr>
          <a:xfrm>
            <a:off x="628650" y="2097740"/>
            <a:ext cx="3867150" cy="29314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764298F-1AFF-B44F-A64A-76365BDA6829}"/>
              </a:ext>
            </a:extLst>
          </p:cNvPr>
          <p:cNvSpPr>
            <a:spLocks noGrp="1"/>
          </p:cNvSpPr>
          <p:nvPr>
            <p:ph sz="half" idx="2"/>
          </p:nvPr>
        </p:nvSpPr>
        <p:spPr>
          <a:xfrm>
            <a:off x="4648200" y="2097740"/>
            <a:ext cx="3867150" cy="29314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097108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5AD80-0497-7643-8DFF-9CBB0D023E82}"/>
              </a:ext>
            </a:extLst>
          </p:cNvPr>
          <p:cNvSpPr>
            <a:spLocks noGrp="1"/>
          </p:cNvSpPr>
          <p:nvPr>
            <p:ph type="title"/>
          </p:nvPr>
        </p:nvSpPr>
        <p:spPr>
          <a:xfrm>
            <a:off x="630238" y="274638"/>
            <a:ext cx="7886700" cy="993775"/>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87934A1-5A21-4C44-94DE-268200F0669E}"/>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5B3017E-8011-7447-9DE5-D0C46C37945E}"/>
              </a:ext>
            </a:extLst>
          </p:cNvPr>
          <p:cNvSpPr>
            <a:spLocks noGrp="1"/>
          </p:cNvSpPr>
          <p:nvPr>
            <p:ph sz="half" idx="2"/>
          </p:nvPr>
        </p:nvSpPr>
        <p:spPr>
          <a:xfrm>
            <a:off x="630238" y="1879600"/>
            <a:ext cx="3868737" cy="2762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702DAB5-F0E5-0D40-8442-1AECEB5EA9F5}"/>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EFA9CD4-C762-DC43-B37B-465C64086200}"/>
              </a:ext>
            </a:extLst>
          </p:cNvPr>
          <p:cNvSpPr>
            <a:spLocks noGrp="1"/>
          </p:cNvSpPr>
          <p:nvPr>
            <p:ph sz="quarter" idx="4"/>
          </p:nvPr>
        </p:nvSpPr>
        <p:spPr>
          <a:xfrm>
            <a:off x="4629150" y="1879600"/>
            <a:ext cx="3887788" cy="2762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778A020-FC09-2B4D-A713-EAD296400F3D}"/>
              </a:ext>
            </a:extLst>
          </p:cNvPr>
          <p:cNvSpPr>
            <a:spLocks noGrp="1"/>
          </p:cNvSpPr>
          <p:nvPr>
            <p:ph type="dt" sz="half" idx="10"/>
          </p:nvPr>
        </p:nvSpPr>
        <p:spPr/>
        <p:txBody>
          <a:bodyPr/>
          <a:lstStyle/>
          <a:p>
            <a:fld id="{FE7F6BF5-0586-5243-90AD-9267E73B65AE}" type="datetimeFigureOut">
              <a:rPr lang="en-US" smtClean="0"/>
              <a:t>9/7/2020</a:t>
            </a:fld>
            <a:endParaRPr lang="en-US"/>
          </a:p>
        </p:txBody>
      </p:sp>
      <p:sp>
        <p:nvSpPr>
          <p:cNvPr id="8" name="Footer Placeholder 7">
            <a:extLst>
              <a:ext uri="{FF2B5EF4-FFF2-40B4-BE49-F238E27FC236}">
                <a16:creationId xmlns:a16="http://schemas.microsoft.com/office/drawing/2014/main" id="{AC9E1EDF-3AA7-2D4F-9AC6-7190C30977E3}"/>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706AB95D-200C-EC4F-8D1E-F5ADDA3DA860}"/>
              </a:ext>
            </a:extLst>
          </p:cNvPr>
          <p:cNvSpPr>
            <a:spLocks noGrp="1"/>
          </p:cNvSpPr>
          <p:nvPr>
            <p:ph type="sldNum" sz="quarter" idx="12"/>
          </p:nvPr>
        </p:nvSpPr>
        <p:spPr/>
        <p:txBody>
          <a:bodyPr/>
          <a:lstStyle/>
          <a:p>
            <a:fld id="{8644BD62-F2F3-F14B-B406-BC910B0FCC2B}" type="slidenum">
              <a:rPr lang="en-US" smtClean="0"/>
              <a:t>‹#›</a:t>
            </a:fld>
            <a:endParaRPr lang="en-US"/>
          </a:p>
        </p:txBody>
      </p:sp>
    </p:spTree>
    <p:extLst>
      <p:ext uri="{BB962C8B-B14F-4D97-AF65-F5344CB8AC3E}">
        <p14:creationId xmlns:p14="http://schemas.microsoft.com/office/powerpoint/2010/main" val="16788661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45CE1-AB32-044E-983B-CF58901AE6D6}"/>
              </a:ext>
            </a:extLst>
          </p:cNvPr>
          <p:cNvSpPr>
            <a:spLocks noGrp="1"/>
          </p:cNvSpPr>
          <p:nvPr>
            <p:ph type="title"/>
          </p:nvPr>
        </p:nvSpPr>
        <p:spPr>
          <a:xfrm>
            <a:off x="628650" y="2571750"/>
            <a:ext cx="7886700" cy="993775"/>
          </a:xfrm>
        </p:spPr>
        <p:txBody>
          <a:bodyPr/>
          <a:lstStyle/>
          <a:p>
            <a:r>
              <a:rPr lang="en-GB"/>
              <a:t>Click to edit Master title style</a:t>
            </a:r>
            <a:endParaRPr lang="en-US"/>
          </a:p>
        </p:txBody>
      </p:sp>
    </p:spTree>
    <p:extLst>
      <p:ext uri="{BB962C8B-B14F-4D97-AF65-F5344CB8AC3E}">
        <p14:creationId xmlns:p14="http://schemas.microsoft.com/office/powerpoint/2010/main" val="465128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518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819835"/>
            <a:ext cx="7886700" cy="1602022"/>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4401909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993C3-0E00-394B-BF86-1C92F1F663A8}"/>
              </a:ext>
            </a:extLst>
          </p:cNvPr>
          <p:cNvSpPr>
            <a:spLocks noGrp="1"/>
          </p:cNvSpPr>
          <p:nvPr>
            <p:ph type="title"/>
          </p:nvPr>
        </p:nvSpPr>
        <p:spPr>
          <a:xfrm>
            <a:off x="630238" y="1792941"/>
            <a:ext cx="3152868" cy="699247"/>
          </a:xfrm>
        </p:spPr>
        <p:txBody>
          <a:bodyPr anchor="b">
            <a:normAutofit/>
          </a:bodyPr>
          <a:lstStyle>
            <a:lvl1pPr>
              <a:defRPr sz="2400" b="1"/>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9BA7434-ECB6-7748-9DA1-C52062E282BC}"/>
              </a:ext>
            </a:extLst>
          </p:cNvPr>
          <p:cNvSpPr>
            <a:spLocks noGrp="1"/>
          </p:cNvSpPr>
          <p:nvPr>
            <p:ph idx="1"/>
          </p:nvPr>
        </p:nvSpPr>
        <p:spPr>
          <a:xfrm>
            <a:off x="3887787" y="1792941"/>
            <a:ext cx="4987271" cy="32307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B1C4E76-0E18-CF4A-9069-9558DFCED91C}"/>
              </a:ext>
            </a:extLst>
          </p:cNvPr>
          <p:cNvSpPr>
            <a:spLocks noGrp="1"/>
          </p:cNvSpPr>
          <p:nvPr>
            <p:ph type="body" sz="half" idx="2"/>
          </p:nvPr>
        </p:nvSpPr>
        <p:spPr>
          <a:xfrm>
            <a:off x="630238" y="2492189"/>
            <a:ext cx="3152868" cy="2537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12450391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4BE44-85A4-F146-8504-0612A2A5D52A}"/>
              </a:ext>
            </a:extLst>
          </p:cNvPr>
          <p:cNvSpPr>
            <a:spLocks noGrp="1"/>
          </p:cNvSpPr>
          <p:nvPr>
            <p:ph type="title"/>
          </p:nvPr>
        </p:nvSpPr>
        <p:spPr>
          <a:xfrm>
            <a:off x="630238" y="1775009"/>
            <a:ext cx="3152867" cy="708210"/>
          </a:xfrm>
        </p:spPr>
        <p:txBody>
          <a:bodyPr anchor="b">
            <a:normAutofit/>
          </a:bodyPr>
          <a:lstStyle>
            <a:lvl1pPr>
              <a:defRPr sz="2400" b="1"/>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9608541-8FA6-A342-A970-A800E7F2C3CB}"/>
              </a:ext>
            </a:extLst>
          </p:cNvPr>
          <p:cNvSpPr>
            <a:spLocks noGrp="1"/>
          </p:cNvSpPr>
          <p:nvPr>
            <p:ph type="pic" idx="1"/>
          </p:nvPr>
        </p:nvSpPr>
        <p:spPr>
          <a:xfrm>
            <a:off x="3887787" y="1775011"/>
            <a:ext cx="4834871" cy="32183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37E541-87C3-9645-996A-711ED030930D}"/>
              </a:ext>
            </a:extLst>
          </p:cNvPr>
          <p:cNvSpPr>
            <a:spLocks noGrp="1"/>
          </p:cNvSpPr>
          <p:nvPr>
            <p:ph type="body" sz="half" idx="2"/>
          </p:nvPr>
        </p:nvSpPr>
        <p:spPr>
          <a:xfrm>
            <a:off x="630238" y="2483219"/>
            <a:ext cx="3152868" cy="2510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2727109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726195"/>
            <a:ext cx="7886700" cy="577734"/>
          </a:xfrm>
        </p:spPr>
        <p:txBody>
          <a:bodyPr/>
          <a:lstStyle/>
          <a:p>
            <a:r>
              <a:rPr lang="en-GB"/>
              <a:t>Click to edit Master title style</a:t>
            </a:r>
            <a:endParaRPr lang="en-US"/>
          </a:p>
        </p:txBody>
      </p:sp>
      <p:sp>
        <p:nvSpPr>
          <p:cNvPr id="3" name="Content Placeholder 2"/>
          <p:cNvSpPr>
            <a:spLocks noGrp="1"/>
          </p:cNvSpPr>
          <p:nvPr>
            <p:ph sz="half" idx="1"/>
          </p:nvPr>
        </p:nvSpPr>
        <p:spPr>
          <a:xfrm>
            <a:off x="628650" y="2303929"/>
            <a:ext cx="3886200" cy="232879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29150" y="2303929"/>
            <a:ext cx="3886200" cy="232879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4251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8650" y="1582759"/>
            <a:ext cx="7886700" cy="443263"/>
          </a:xfrm>
        </p:spPr>
        <p:txBody>
          <a:bodyPr/>
          <a:lstStyle/>
          <a:p>
            <a:r>
              <a:rPr lang="en-GB"/>
              <a:t>Click to edit Master title style</a:t>
            </a:r>
            <a:endParaRPr lang="en-US"/>
          </a:p>
        </p:txBody>
      </p:sp>
      <p:sp>
        <p:nvSpPr>
          <p:cNvPr id="3" name="Text Placeholder 2"/>
          <p:cNvSpPr>
            <a:spLocks noGrp="1"/>
          </p:cNvSpPr>
          <p:nvPr>
            <p:ph type="body" idx="1"/>
          </p:nvPr>
        </p:nvSpPr>
        <p:spPr>
          <a:xfrm>
            <a:off x="629842" y="2026023"/>
            <a:ext cx="3868340" cy="34962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629842" y="2375647"/>
            <a:ext cx="3868340" cy="22666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29150" y="2026023"/>
            <a:ext cx="3887391" cy="34962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29150" y="2375647"/>
            <a:ext cx="3887391" cy="22666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66154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56932" y="1772560"/>
            <a:ext cx="7886700" cy="604698"/>
          </a:xfrm>
        </p:spPr>
        <p:txBody>
          <a:bodyPr/>
          <a:lstStyle/>
          <a:p>
            <a:r>
              <a:rPr lang="en-GB"/>
              <a:t>Click to edit Master title style</a:t>
            </a:r>
            <a:endParaRPr lang="en-US"/>
          </a:p>
        </p:txBody>
      </p:sp>
    </p:spTree>
    <p:extLst>
      <p:ext uri="{BB962C8B-B14F-4D97-AF65-F5344CB8AC3E}">
        <p14:creationId xmlns:p14="http://schemas.microsoft.com/office/powerpoint/2010/main" val="492922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418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0" y="1834334"/>
            <a:ext cx="3144299" cy="737416"/>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3885009" y="1834334"/>
            <a:ext cx="4629150" cy="317693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29841" y="2571751"/>
            <a:ext cx="3144300" cy="242166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Tree>
    <p:extLst>
      <p:ext uri="{BB962C8B-B14F-4D97-AF65-F5344CB8AC3E}">
        <p14:creationId xmlns:p14="http://schemas.microsoft.com/office/powerpoint/2010/main" val="1369761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39" y="1524000"/>
            <a:ext cx="3126371" cy="64651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3885009" y="1816335"/>
            <a:ext cx="4629150" cy="3212866"/>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629840" y="2170510"/>
            <a:ext cx="3126371"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Tree>
    <p:extLst>
      <p:ext uri="{BB962C8B-B14F-4D97-AF65-F5344CB8AC3E}">
        <p14:creationId xmlns:p14="http://schemas.microsoft.com/office/powerpoint/2010/main" val="79727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3.pn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4.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5.png"/><Relationship Id="rId5" Type="http://schemas.openxmlformats.org/officeDocument/2006/relationships/slideLayout" Target="../slideLayouts/slideLayout27.xml"/><Relationship Id="rId10" Type="http://schemas.openxmlformats.org/officeDocument/2006/relationships/theme" Target="../theme/theme4.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69A13AE-B887-2649-B246-C95856E057B0}" type="datetimeFigureOut">
              <a:rPr lang="en-US" smtClean="0"/>
              <a:t>9/7/2020</a:t>
            </a:fld>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79F986A-51A2-8846-864F-2F56669ABEB8}" type="slidenum">
              <a:rPr lang="en-US" smtClean="0"/>
              <a:t>‹#›</a:t>
            </a:fld>
            <a:endParaRPr lang="en-US"/>
          </a:p>
        </p:txBody>
      </p:sp>
      <p:sp>
        <p:nvSpPr>
          <p:cNvPr id="9" name="TextBox 8">
            <a:extLst>
              <a:ext uri="{FF2B5EF4-FFF2-40B4-BE49-F238E27FC236}">
                <a16:creationId xmlns:a16="http://schemas.microsoft.com/office/drawing/2014/main" id="{2D41B294-C97C-E24C-8DDC-7E39AD1AD614}"/>
              </a:ext>
            </a:extLst>
          </p:cNvPr>
          <p:cNvSpPr txBox="1"/>
          <p:nvPr userDrawn="1"/>
        </p:nvSpPr>
        <p:spPr>
          <a:xfrm>
            <a:off x="562662" y="1050013"/>
            <a:ext cx="3292901" cy="492443"/>
          </a:xfrm>
          <a:prstGeom prst="rect">
            <a:avLst/>
          </a:prstGeom>
          <a:noFill/>
        </p:spPr>
        <p:txBody>
          <a:bodyPr wrap="square" lIns="0" tIns="0" rIns="0" bIns="0" rtlCol="0">
            <a:spAutoFit/>
          </a:bodyPr>
          <a:lstStyle/>
          <a:p>
            <a:r>
              <a:rPr lang="en-US" sz="3200">
                <a:latin typeface="+mn-lt"/>
              </a:rPr>
              <a:t>Careers</a:t>
            </a:r>
          </a:p>
        </p:txBody>
      </p:sp>
    </p:spTree>
    <p:extLst>
      <p:ext uri="{BB962C8B-B14F-4D97-AF65-F5344CB8AC3E}">
        <p14:creationId xmlns:p14="http://schemas.microsoft.com/office/powerpoint/2010/main" val="27439684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702" r:id="rId10"/>
  </p:sldLayoutIdLst>
  <p:txStyles>
    <p:titleStyle>
      <a:lvl1pPr algn="l" defTabSz="685800" rtl="0" eaLnBrk="1" latinLnBrk="0" hangingPunct="1">
        <a:lnSpc>
          <a:spcPct val="90000"/>
        </a:lnSpc>
        <a:spcBef>
          <a:spcPct val="0"/>
        </a:spcBef>
        <a:buNone/>
        <a:defRPr sz="3300" b="0" i="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FDF7DF-ED14-7042-B0E2-C570C0C497C5}"/>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F3A2AF-529D-6443-B5B6-B5118D462013}"/>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A28DC13-E9D5-1549-934C-396FB1F9F614}"/>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444658A1-17E1-E340-B769-C55C90FE7E3E}" type="datetimeFigureOut">
              <a:rPr lang="en-US" smtClean="0"/>
              <a:t>9/7/2020</a:t>
            </a:fld>
            <a:endParaRPr lang="en-US"/>
          </a:p>
        </p:txBody>
      </p:sp>
      <p:sp>
        <p:nvSpPr>
          <p:cNvPr id="6" name="Slide Number Placeholder 5">
            <a:extLst>
              <a:ext uri="{FF2B5EF4-FFF2-40B4-BE49-F238E27FC236}">
                <a16:creationId xmlns:a16="http://schemas.microsoft.com/office/drawing/2014/main" id="{9D47FF89-06FA-E24F-BDCB-F1AD879D724F}"/>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9010F47-72B1-B74D-A126-53C1EDD59963}" type="slidenum">
              <a:rPr lang="en-US" smtClean="0"/>
              <a:t>‹#›</a:t>
            </a:fld>
            <a:endParaRPr lang="en-US"/>
          </a:p>
        </p:txBody>
      </p:sp>
    </p:spTree>
    <p:extLst>
      <p:ext uri="{BB962C8B-B14F-4D97-AF65-F5344CB8AC3E}">
        <p14:creationId xmlns:p14="http://schemas.microsoft.com/office/powerpoint/2010/main" val="32411942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47D7F39-72D8-9443-9FDA-AD90C74C3AA6}"/>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6">
            <a:extLst>
              <a:ext uri="{FF2B5EF4-FFF2-40B4-BE49-F238E27FC236}">
                <a16:creationId xmlns:a16="http://schemas.microsoft.com/office/drawing/2014/main" id="{DF8956E2-9730-D447-86B3-497379720D29}"/>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9" name="TextBox 8">
            <a:extLst>
              <a:ext uri="{FF2B5EF4-FFF2-40B4-BE49-F238E27FC236}">
                <a16:creationId xmlns:a16="http://schemas.microsoft.com/office/drawing/2014/main" id="{F35F3EA6-2CFC-DF41-B395-488C04261B3B}"/>
              </a:ext>
            </a:extLst>
          </p:cNvPr>
          <p:cNvSpPr txBox="1"/>
          <p:nvPr userDrawn="1"/>
        </p:nvSpPr>
        <p:spPr>
          <a:xfrm>
            <a:off x="517838" y="4241482"/>
            <a:ext cx="3292901" cy="492443"/>
          </a:xfrm>
          <a:prstGeom prst="rect">
            <a:avLst/>
          </a:prstGeom>
          <a:noFill/>
        </p:spPr>
        <p:txBody>
          <a:bodyPr wrap="square" lIns="0" tIns="0" rIns="0" bIns="0" rtlCol="0">
            <a:spAutoFit/>
          </a:bodyPr>
          <a:lstStyle/>
          <a:p>
            <a:r>
              <a:rPr lang="en-US" sz="3200">
                <a:latin typeface="+mn-lt"/>
              </a:rPr>
              <a:t>Careers</a:t>
            </a:r>
          </a:p>
        </p:txBody>
      </p:sp>
    </p:spTree>
    <p:extLst>
      <p:ext uri="{BB962C8B-B14F-4D97-AF65-F5344CB8AC3E}">
        <p14:creationId xmlns:p14="http://schemas.microsoft.com/office/powerpoint/2010/main" val="3756080948"/>
      </p:ext>
    </p:extLst>
  </p:cSld>
  <p:clrMap bg1="lt1" tx1="dk1" bg2="lt2" tx2="dk2" accent1="accent1" accent2="accent2" accent3="accent3" accent4="accent4" accent5="accent5" accent6="accent6" hlink="hlink" folHlink="folHlink"/>
  <p:sldLayoutIdLst>
    <p:sldLayoutId id="2147483685" r:id="rId1"/>
    <p:sldLayoutId id="2147483690" r:id="rId2"/>
    <p:sldLayoutId id="214748369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F4B31-1E34-9742-BD8A-1042B6690DFE}"/>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4D00E78-25D5-1540-A289-D17BBAB0126C}"/>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38003A-AF91-514E-97A2-E086D8611C2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FE7F6BF5-0586-5243-90AD-9267E73B65AE}" type="datetimeFigureOut">
              <a:rPr lang="en-US" smtClean="0"/>
              <a:t>9/7/2020</a:t>
            </a:fld>
            <a:endParaRPr lang="en-US"/>
          </a:p>
        </p:txBody>
      </p:sp>
      <p:sp>
        <p:nvSpPr>
          <p:cNvPr id="6" name="Slide Number Placeholder 5">
            <a:extLst>
              <a:ext uri="{FF2B5EF4-FFF2-40B4-BE49-F238E27FC236}">
                <a16:creationId xmlns:a16="http://schemas.microsoft.com/office/drawing/2014/main" id="{AE070E95-DCC5-1C43-96A2-87949BE1EDD0}"/>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644BD62-F2F3-F14B-B406-BC910B0FCC2B}" type="slidenum">
              <a:rPr lang="en-US" smtClean="0"/>
              <a:t>‹#›</a:t>
            </a:fld>
            <a:endParaRPr lang="en-US"/>
          </a:p>
        </p:txBody>
      </p:sp>
      <p:sp>
        <p:nvSpPr>
          <p:cNvPr id="7" name="TextBox 6">
            <a:extLst>
              <a:ext uri="{FF2B5EF4-FFF2-40B4-BE49-F238E27FC236}">
                <a16:creationId xmlns:a16="http://schemas.microsoft.com/office/drawing/2014/main" id="{ED68E26A-5893-CB4A-B26E-D3F8BF092095}"/>
              </a:ext>
            </a:extLst>
          </p:cNvPr>
          <p:cNvSpPr txBox="1"/>
          <p:nvPr userDrawn="1"/>
        </p:nvSpPr>
        <p:spPr>
          <a:xfrm>
            <a:off x="562662" y="1050013"/>
            <a:ext cx="3292901" cy="492443"/>
          </a:xfrm>
          <a:prstGeom prst="rect">
            <a:avLst/>
          </a:prstGeom>
          <a:noFill/>
        </p:spPr>
        <p:txBody>
          <a:bodyPr wrap="square" lIns="0" tIns="0" rIns="0" bIns="0" rtlCol="0">
            <a:spAutoFit/>
          </a:bodyPr>
          <a:lstStyle/>
          <a:p>
            <a:r>
              <a:rPr lang="en-US" sz="3200">
                <a:latin typeface="+mn-lt"/>
              </a:rPr>
              <a:t>Careers</a:t>
            </a:r>
          </a:p>
        </p:txBody>
      </p:sp>
    </p:spTree>
    <p:extLst>
      <p:ext uri="{BB962C8B-B14F-4D97-AF65-F5344CB8AC3E}">
        <p14:creationId xmlns:p14="http://schemas.microsoft.com/office/powerpoint/2010/main" val="80758029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6.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audio" Target="../media/media20.m4a"/><Relationship Id="rId1" Type="http://schemas.microsoft.com/office/2007/relationships/media" Target="../media/media20.m4a"/><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microsoft.com/office/2007/relationships/media" Target="../media/media22.m4a"/><Relationship Id="rId7" Type="http://schemas.openxmlformats.org/officeDocument/2006/relationships/image" Target="../media/image6.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audio" Target="../media/media22.m4a"/></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24.m4a"/><Relationship Id="rId7" Type="http://schemas.openxmlformats.org/officeDocument/2006/relationships/image" Target="../media/image7.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audio" Target="../media/media24.m4a"/></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6.png"/><Relationship Id="rId5" Type="http://schemas.openxmlformats.org/officeDocument/2006/relationships/hyperlink" Target="https://www.erasmusplus.org.uk/brexit-update" TargetMode="External"/><Relationship Id="rId4"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6.png"/><Relationship Id="rId5" Type="http://schemas.openxmlformats.org/officeDocument/2006/relationships/hyperlink" Target="https://www.nhs.uk/using-the-nhs/healthcare-abroad/moving-abroad/studying-abroad/" TargetMode="External"/><Relationship Id="rId4"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28.m4a"/><Relationship Id="rId7" Type="http://schemas.openxmlformats.org/officeDocument/2006/relationships/image" Target="../media/image9.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audio" Target="../media/media28.m4a"/></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6.png"/><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8" Type="http://schemas.openxmlformats.org/officeDocument/2006/relationships/audio" Target="../media/media33.m4a"/><Relationship Id="rId13" Type="http://schemas.microsoft.com/office/2007/relationships/media" Target="../media/media36.m4a"/><Relationship Id="rId3" Type="http://schemas.microsoft.com/office/2007/relationships/media" Target="../media/media31.m4a"/><Relationship Id="rId7" Type="http://schemas.microsoft.com/office/2007/relationships/media" Target="../media/media33.m4a"/><Relationship Id="rId12" Type="http://schemas.openxmlformats.org/officeDocument/2006/relationships/audio" Target="../media/media35.m4a"/><Relationship Id="rId17" Type="http://schemas.openxmlformats.org/officeDocument/2006/relationships/image" Target="../media/image6.png"/><Relationship Id="rId2" Type="http://schemas.openxmlformats.org/officeDocument/2006/relationships/audio" Target="../media/media30.m4a"/><Relationship Id="rId16" Type="http://schemas.openxmlformats.org/officeDocument/2006/relationships/notesSlide" Target="../notesSlides/notesSlide8.xml"/><Relationship Id="rId1" Type="http://schemas.microsoft.com/office/2007/relationships/media" Target="../media/media30.m4a"/><Relationship Id="rId6" Type="http://schemas.openxmlformats.org/officeDocument/2006/relationships/audio" Target="../media/media32.m4a"/><Relationship Id="rId11" Type="http://schemas.microsoft.com/office/2007/relationships/media" Target="../media/media35.m4a"/><Relationship Id="rId5" Type="http://schemas.microsoft.com/office/2007/relationships/media" Target="../media/media32.m4a"/><Relationship Id="rId15" Type="http://schemas.openxmlformats.org/officeDocument/2006/relationships/slideLayout" Target="../slideLayouts/slideLayout10.xml"/><Relationship Id="rId10" Type="http://schemas.openxmlformats.org/officeDocument/2006/relationships/audio" Target="../media/media34.m4a"/><Relationship Id="rId4" Type="http://schemas.openxmlformats.org/officeDocument/2006/relationships/audio" Target="../media/media31.m4a"/><Relationship Id="rId9" Type="http://schemas.microsoft.com/office/2007/relationships/media" Target="../media/media34.m4a"/><Relationship Id="rId14" Type="http://schemas.openxmlformats.org/officeDocument/2006/relationships/audio" Target="../media/media36.m4a"/></Relationships>
</file>

<file path=ppt/slides/_rels/slide19.xml.rels><?xml version="1.0" encoding="UTF-8" standalone="yes"?>
<Relationships xmlns="http://schemas.openxmlformats.org/package/2006/relationships"><Relationship Id="rId3" Type="http://schemas.microsoft.com/office/2007/relationships/media" Target="../media/media38.m4a"/><Relationship Id="rId7" Type="http://schemas.openxmlformats.org/officeDocument/2006/relationships/image" Target="../media/image6.png"/><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notesSlide" Target="../notesSlides/notesSlide9.xml"/><Relationship Id="rId5" Type="http://schemas.openxmlformats.org/officeDocument/2006/relationships/slideLayout" Target="../slideLayouts/slideLayout10.xml"/><Relationship Id="rId4" Type="http://schemas.openxmlformats.org/officeDocument/2006/relationships/audio" Target="../media/media38.m4a"/></Relationships>
</file>

<file path=ppt/slides/_rels/slide2.xml.rels><?xml version="1.0" encoding="UTF-8" standalone="yes"?>
<Relationships xmlns="http://schemas.openxmlformats.org/package/2006/relationships"><Relationship Id="rId3" Type="http://schemas.microsoft.com/office/2007/relationships/media" Target="../media/media3.m4a"/><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6.png"/><Relationship Id="rId5" Type="http://schemas.openxmlformats.org/officeDocument/2006/relationships/slideLayout" Target="../slideLayouts/slideLayout11.xml"/><Relationship Id="rId4" Type="http://schemas.openxmlformats.org/officeDocument/2006/relationships/audio" Target="../media/media3.m4a"/></Relationships>
</file>

<file path=ppt/slides/_rels/slide20.xml.rels><?xml version="1.0" encoding="UTF-8" standalone="yes"?>
<Relationships xmlns="http://schemas.openxmlformats.org/package/2006/relationships"><Relationship Id="rId8" Type="http://schemas.openxmlformats.org/officeDocument/2006/relationships/hyperlink" Target="https://my.worldaware.com/affiliates/aviva" TargetMode="External"/><Relationship Id="rId3" Type="http://schemas.openxmlformats.org/officeDocument/2006/relationships/slideLayout" Target="../slideLayouts/slideLayout10.xml"/><Relationship Id="rId7" Type="http://schemas.openxmlformats.org/officeDocument/2006/relationships/hyperlink" Target="https://www.gov.uk/foreign-travel-advice" TargetMode="Externa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hyperlink" Target="https://www.truetraveller.com/" TargetMode="External"/><Relationship Id="rId11" Type="http://schemas.openxmlformats.org/officeDocument/2006/relationships/image" Target="../media/image6.png"/><Relationship Id="rId5" Type="http://schemas.openxmlformats.org/officeDocument/2006/relationships/hyperlink" Target="https://www.worldnomads.com/travel-insurance?msclkid=676a8b737b0311c5c093d520cb285556" TargetMode="External"/><Relationship Id="rId10" Type="http://schemas.openxmlformats.org/officeDocument/2006/relationships/hyperlink" Target="mailto:insuranceservices@Warwick.ac.uk" TargetMode="External"/><Relationship Id="rId4" Type="http://schemas.openxmlformats.org/officeDocument/2006/relationships/notesSlide" Target="../notesSlides/notesSlide10.xml"/><Relationship Id="rId9" Type="http://schemas.openxmlformats.org/officeDocument/2006/relationships/hyperlink" Target="https://warwick.ac.uk/services/finance/insurance" TargetMode="Externa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11.emf"/><Relationship Id="rId5" Type="http://schemas.openxmlformats.org/officeDocument/2006/relationships/image" Target="../media/image10.jpeg"/><Relationship Id="rId4"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2.jpeg"/><Relationship Id="rId7" Type="http://schemas.openxmlformats.org/officeDocument/2006/relationships/diagramQuickStyle" Target="../diagrams/quickStyle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1.emf"/><Relationship Id="rId9" Type="http://schemas.microsoft.com/office/2007/relationships/diagramDrawing" Target="../diagrams/drawing1.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2.jpeg"/><Relationship Id="rId7" Type="http://schemas.openxmlformats.org/officeDocument/2006/relationships/diagramQuickStyle" Target="../diagrams/quickStyle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1.emf"/><Relationship Id="rId9" Type="http://schemas.microsoft.com/office/2007/relationships/diagramDrawing" Target="../diagrams/drawing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1.emf"/></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2.jpeg"/><Relationship Id="rId7" Type="http://schemas.openxmlformats.org/officeDocument/2006/relationships/diagramQuickStyle" Target="../diagrams/quickStyle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1.emf"/><Relationship Id="rId9" Type="http://schemas.microsoft.com/office/2007/relationships/diagramDrawing" Target="../diagrams/drawing3.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1.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7.xml"/><Relationship Id="rId7" Type="http://schemas.openxmlformats.org/officeDocument/2006/relationships/image" Target="../media/image21.jpeg"/><Relationship Id="rId2" Type="http://schemas.openxmlformats.org/officeDocument/2006/relationships/audio" Target="../media/media41.m4a"/><Relationship Id="rId1" Type="http://schemas.microsoft.com/office/2007/relationships/media" Target="../media/media41.m4a"/><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6.png"/><Relationship Id="rId4"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3" Type="http://schemas.microsoft.com/office/2007/relationships/media" Target="../media/media5.m4a"/><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png"/><Relationship Id="rId5" Type="http://schemas.openxmlformats.org/officeDocument/2006/relationships/slideLayout" Target="../slideLayouts/slideLayout17.xml"/><Relationship Id="rId4" Type="http://schemas.openxmlformats.org/officeDocument/2006/relationships/audio" Target="../media/media5.m4a"/></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3.m4a"/><Relationship Id="rId1" Type="http://schemas.microsoft.com/office/2007/relationships/media" Target="../media/media43.m4a"/><Relationship Id="rId5" Type="http://schemas.openxmlformats.org/officeDocument/2006/relationships/image" Target="../media/image6.png"/><Relationship Id="rId4"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3" Type="http://schemas.microsoft.com/office/2007/relationships/media" Target="../media/media45.m4a"/><Relationship Id="rId7" Type="http://schemas.openxmlformats.org/officeDocument/2006/relationships/image" Target="../media/image6.png"/><Relationship Id="rId2" Type="http://schemas.openxmlformats.org/officeDocument/2006/relationships/audio" Target="../media/media44.m4a"/><Relationship Id="rId1" Type="http://schemas.microsoft.com/office/2007/relationships/media" Target="../media/media44.m4a"/><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audio" Target="../media/media45.m4a"/></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microsoft.com/office/2007/relationships/media" Target="../media/media47.m4a"/><Relationship Id="rId7" Type="http://schemas.openxmlformats.org/officeDocument/2006/relationships/image" Target="../media/image6.png"/><Relationship Id="rId2" Type="http://schemas.openxmlformats.org/officeDocument/2006/relationships/audio" Target="../media/media46.m4a"/><Relationship Id="rId1" Type="http://schemas.microsoft.com/office/2007/relationships/media" Target="../media/media46.m4a"/><Relationship Id="rId6" Type="http://schemas.openxmlformats.org/officeDocument/2006/relationships/notesSlide" Target="../notesSlides/notesSlide23.xml"/><Relationship Id="rId5" Type="http://schemas.openxmlformats.org/officeDocument/2006/relationships/slideLayout" Target="../slideLayouts/slideLayout16.xml"/><Relationship Id="rId4" Type="http://schemas.openxmlformats.org/officeDocument/2006/relationships/audio" Target="../media/media47.m4a"/></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8.m4a"/><Relationship Id="rId1" Type="http://schemas.microsoft.com/office/2007/relationships/media" Target="../media/media48.m4a"/><Relationship Id="rId5" Type="http://schemas.openxmlformats.org/officeDocument/2006/relationships/image" Target="../media/image6.png"/><Relationship Id="rId4" Type="http://schemas.openxmlformats.org/officeDocument/2006/relationships/notesSlide" Target="../notesSlides/notesSlide26.xml"/></Relationships>
</file>

<file path=ppt/slides/_rels/slide37.xml.rels><?xml version="1.0" encoding="UTF-8" standalone="yes"?>
<Relationships xmlns="http://schemas.openxmlformats.org/package/2006/relationships"><Relationship Id="rId8" Type="http://schemas.openxmlformats.org/officeDocument/2006/relationships/audio" Target="../media/media52.m4a"/><Relationship Id="rId13" Type="http://schemas.microsoft.com/office/2007/relationships/media" Target="../media/media55.m4a"/><Relationship Id="rId3" Type="http://schemas.microsoft.com/office/2007/relationships/media" Target="../media/media50.m4a"/><Relationship Id="rId7" Type="http://schemas.microsoft.com/office/2007/relationships/media" Target="../media/media52.m4a"/><Relationship Id="rId12" Type="http://schemas.openxmlformats.org/officeDocument/2006/relationships/audio" Target="../media/media54.m4a"/><Relationship Id="rId17" Type="http://schemas.openxmlformats.org/officeDocument/2006/relationships/image" Target="../media/image6.png"/><Relationship Id="rId2" Type="http://schemas.openxmlformats.org/officeDocument/2006/relationships/audio" Target="../media/media49.m4a"/><Relationship Id="rId16" Type="http://schemas.openxmlformats.org/officeDocument/2006/relationships/notesSlide" Target="../notesSlides/notesSlide27.xml"/><Relationship Id="rId1" Type="http://schemas.microsoft.com/office/2007/relationships/media" Target="../media/media49.m4a"/><Relationship Id="rId6" Type="http://schemas.openxmlformats.org/officeDocument/2006/relationships/audio" Target="../media/media51.m4a"/><Relationship Id="rId11" Type="http://schemas.microsoft.com/office/2007/relationships/media" Target="../media/media54.m4a"/><Relationship Id="rId5" Type="http://schemas.microsoft.com/office/2007/relationships/media" Target="../media/media51.m4a"/><Relationship Id="rId15" Type="http://schemas.openxmlformats.org/officeDocument/2006/relationships/slideLayout" Target="../slideLayouts/slideLayout7.xml"/><Relationship Id="rId10" Type="http://schemas.openxmlformats.org/officeDocument/2006/relationships/audio" Target="../media/media53.m4a"/><Relationship Id="rId4" Type="http://schemas.openxmlformats.org/officeDocument/2006/relationships/audio" Target="../media/media50.m4a"/><Relationship Id="rId9" Type="http://schemas.microsoft.com/office/2007/relationships/media" Target="../media/media53.m4a"/><Relationship Id="rId14" Type="http://schemas.openxmlformats.org/officeDocument/2006/relationships/audio" Target="../media/media55.m4a"/></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6.m4a"/><Relationship Id="rId1" Type="http://schemas.microsoft.com/office/2007/relationships/media" Target="../media/media56.m4a"/><Relationship Id="rId5" Type="http://schemas.openxmlformats.org/officeDocument/2006/relationships/image" Target="../media/image6.png"/><Relationship Id="rId4" Type="http://schemas.openxmlformats.org/officeDocument/2006/relationships/notesSlide" Target="../notesSlides/notesSlide2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6.png"/><Relationship Id="rId4" Type="http://schemas.openxmlformats.org/officeDocument/2006/relationships/hyperlink" Target="https://myfiles.warwick.ac.uk/hcwebdav/M-Drive/RE/Study%20Abroad/Outbound/2020_2021/PRE-DEPARTURE%20BRIEFINGS/Risk%20Assessment%20form.docx" TargetMode="External"/></Relationships>
</file>

<file path=ppt/slides/_rels/slide40.xml.rels><?xml version="1.0" encoding="UTF-8" standalone="yes"?>
<Relationships xmlns="http://schemas.openxmlformats.org/package/2006/relationships"><Relationship Id="rId3" Type="http://schemas.microsoft.com/office/2007/relationships/media" Target="../media/media58.m4a"/><Relationship Id="rId7" Type="http://schemas.openxmlformats.org/officeDocument/2006/relationships/image" Target="../media/image6.png"/><Relationship Id="rId2" Type="http://schemas.openxmlformats.org/officeDocument/2006/relationships/audio" Target="../media/media57.m4a"/><Relationship Id="rId1" Type="http://schemas.microsoft.com/office/2007/relationships/media" Target="../media/media57.m4a"/><Relationship Id="rId6" Type="http://schemas.openxmlformats.org/officeDocument/2006/relationships/notesSlide" Target="../notesSlides/notesSlide30.xml"/><Relationship Id="rId5" Type="http://schemas.openxmlformats.org/officeDocument/2006/relationships/slideLayout" Target="../slideLayouts/slideLayout7.xml"/><Relationship Id="rId4" Type="http://schemas.openxmlformats.org/officeDocument/2006/relationships/audio" Target="../media/media58.m4a"/></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9.m4a"/><Relationship Id="rId1" Type="http://schemas.microsoft.com/office/2007/relationships/media" Target="../media/media59.m4a"/><Relationship Id="rId5" Type="http://schemas.openxmlformats.org/officeDocument/2006/relationships/image" Target="../media/image6.png"/><Relationship Id="rId4" Type="http://schemas.openxmlformats.org/officeDocument/2006/relationships/notesSlide" Target="../notesSlides/notesSlide3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0.m4a"/><Relationship Id="rId1" Type="http://schemas.microsoft.com/office/2007/relationships/media" Target="../media/media60.m4a"/><Relationship Id="rId6" Type="http://schemas.openxmlformats.org/officeDocument/2006/relationships/image" Target="../media/image6.png"/><Relationship Id="rId5" Type="http://schemas.openxmlformats.org/officeDocument/2006/relationships/hyperlink" Target="https://warwick.ac.uk/services/healthsafetywellbeing/guidance/travel_health" TargetMode="External"/><Relationship Id="rId4" Type="http://schemas.openxmlformats.org/officeDocument/2006/relationships/notesSlide" Target="../notesSlides/notesSlide3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61.m4a"/><Relationship Id="rId1" Type="http://schemas.microsoft.com/office/2007/relationships/media" Target="../media/media61.m4a"/><Relationship Id="rId5" Type="http://schemas.openxmlformats.org/officeDocument/2006/relationships/image" Target="../media/image6.png"/><Relationship Id="rId4" Type="http://schemas.openxmlformats.org/officeDocument/2006/relationships/notesSlide" Target="../notesSlides/notesSlide33.xml"/></Relationships>
</file>

<file path=ppt/slides/_rels/slide44.xml.rels><?xml version="1.0" encoding="UTF-8" standalone="yes"?>
<Relationships xmlns="http://schemas.openxmlformats.org/package/2006/relationships"><Relationship Id="rId3" Type="http://schemas.microsoft.com/office/2007/relationships/media" Target="../media/media63.m4a"/><Relationship Id="rId7" Type="http://schemas.openxmlformats.org/officeDocument/2006/relationships/image" Target="../media/image6.png"/><Relationship Id="rId2" Type="http://schemas.openxmlformats.org/officeDocument/2006/relationships/audio" Target="../media/media62.m4a"/><Relationship Id="rId1" Type="http://schemas.microsoft.com/office/2007/relationships/media" Target="../media/media62.m4a"/><Relationship Id="rId6" Type="http://schemas.openxmlformats.org/officeDocument/2006/relationships/notesSlide" Target="../notesSlides/notesSlide34.xml"/><Relationship Id="rId5" Type="http://schemas.openxmlformats.org/officeDocument/2006/relationships/slideLayout" Target="../slideLayouts/slideLayout7.xml"/><Relationship Id="rId4" Type="http://schemas.openxmlformats.org/officeDocument/2006/relationships/audio" Target="../media/media63.m4a"/></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4.m4a"/><Relationship Id="rId1" Type="http://schemas.microsoft.com/office/2007/relationships/media" Target="../media/media64.m4a"/><Relationship Id="rId5" Type="http://schemas.openxmlformats.org/officeDocument/2006/relationships/image" Target="../media/image6.png"/><Relationship Id="rId4" Type="http://schemas.openxmlformats.org/officeDocument/2006/relationships/notesSlide" Target="../notesSlides/notesSlide35.xml"/></Relationships>
</file>

<file path=ppt/slides/_rels/slide46.xml.rels><?xml version="1.0" encoding="UTF-8" standalone="yes"?>
<Relationships xmlns="http://schemas.openxmlformats.org/package/2006/relationships"><Relationship Id="rId3" Type="http://schemas.microsoft.com/office/2007/relationships/media" Target="../media/media66.m4a"/><Relationship Id="rId7" Type="http://schemas.openxmlformats.org/officeDocument/2006/relationships/image" Target="../media/image6.png"/><Relationship Id="rId2" Type="http://schemas.openxmlformats.org/officeDocument/2006/relationships/audio" Target="../media/media65.m4a"/><Relationship Id="rId1" Type="http://schemas.microsoft.com/office/2007/relationships/media" Target="../media/media65.m4a"/><Relationship Id="rId6" Type="http://schemas.openxmlformats.org/officeDocument/2006/relationships/notesSlide" Target="../notesSlides/notesSlide36.xml"/><Relationship Id="rId5" Type="http://schemas.openxmlformats.org/officeDocument/2006/relationships/slideLayout" Target="../slideLayouts/slideLayout7.xml"/><Relationship Id="rId4" Type="http://schemas.openxmlformats.org/officeDocument/2006/relationships/audio" Target="../media/media66.m4a"/></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67.m4a"/><Relationship Id="rId1" Type="http://schemas.microsoft.com/office/2007/relationships/media" Target="../media/media67.m4a"/><Relationship Id="rId5" Type="http://schemas.openxmlformats.org/officeDocument/2006/relationships/image" Target="../media/image6.png"/><Relationship Id="rId4" Type="http://schemas.openxmlformats.org/officeDocument/2006/relationships/notesSlide" Target="../notesSlides/notesSlide37.xml"/></Relationships>
</file>

<file path=ppt/slides/_rels/slide5.xml.rels><?xml version="1.0" encoding="UTF-8" standalone="yes"?>
<Relationships xmlns="http://schemas.openxmlformats.org/package/2006/relationships"><Relationship Id="rId8" Type="http://schemas.openxmlformats.org/officeDocument/2006/relationships/hyperlink" Target="https://warwick.ac.uk/services/academicoffice/finance/fees/ugtuitionfees2017/year_abroad_20-21_new.pdf" TargetMode="External"/><Relationship Id="rId3" Type="http://schemas.microsoft.com/office/2007/relationships/media" Target="../media/media8.m4a"/><Relationship Id="rId7" Type="http://schemas.openxmlformats.org/officeDocument/2006/relationships/slideLayout" Target="../slideLayouts/slideLayout1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audio" Target="../media/media9.m4a"/><Relationship Id="rId5" Type="http://schemas.microsoft.com/office/2007/relationships/media" Target="../media/media9.m4a"/><Relationship Id="rId4" Type="http://schemas.openxmlformats.org/officeDocument/2006/relationships/audio" Target="../media/media8.m4a"/><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audio" Target="../media/media13.m4a"/><Relationship Id="rId13" Type="http://schemas.openxmlformats.org/officeDocument/2006/relationships/slideLayout" Target="../slideLayouts/slideLayout17.xml"/><Relationship Id="rId3" Type="http://schemas.microsoft.com/office/2007/relationships/media" Target="../media/media11.m4a"/><Relationship Id="rId7" Type="http://schemas.microsoft.com/office/2007/relationships/media" Target="../media/media13.m4a"/><Relationship Id="rId12" Type="http://schemas.openxmlformats.org/officeDocument/2006/relationships/audio" Target="../media/media15.m4a"/><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audio" Target="../media/media12.m4a"/><Relationship Id="rId11" Type="http://schemas.microsoft.com/office/2007/relationships/media" Target="../media/media15.m4a"/><Relationship Id="rId5" Type="http://schemas.microsoft.com/office/2007/relationships/media" Target="../media/media12.m4a"/><Relationship Id="rId10" Type="http://schemas.openxmlformats.org/officeDocument/2006/relationships/audio" Target="../media/media14.m4a"/><Relationship Id="rId4" Type="http://schemas.openxmlformats.org/officeDocument/2006/relationships/audio" Target="../media/media11.m4a"/><Relationship Id="rId9" Type="http://schemas.microsoft.com/office/2007/relationships/media" Target="../media/media14.m4a"/><Relationship Id="rId1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microsoft.com/office/2007/relationships/media" Target="../media/media17.m4a"/><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6.png"/><Relationship Id="rId5" Type="http://schemas.openxmlformats.org/officeDocument/2006/relationships/slideLayout" Target="../slideLayouts/slideLayout17.xml"/><Relationship Id="rId4" Type="http://schemas.openxmlformats.org/officeDocument/2006/relationships/audio" Target="../media/media17.m4a"/></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6.png"/><Relationship Id="rId4" Type="http://schemas.openxmlformats.org/officeDocument/2006/relationships/hyperlink" Target="https://warwick.ac.uk/services/accommodation/studentaccommodation/waoffcamp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7011"/>
            <a:ext cx="8998527" cy="3259867"/>
          </a:xfrm>
          <a:prstGeom prst="rect">
            <a:avLst/>
          </a:prstGeom>
        </p:spPr>
        <p:txBody>
          <a:bodyPr wrap="square">
            <a:spAutoFit/>
          </a:bodyPr>
          <a:lstStyle/>
          <a:p>
            <a:pPr algn="ctr">
              <a:lnSpc>
                <a:spcPts val="7300"/>
              </a:lnSpc>
            </a:pPr>
            <a:r>
              <a:rPr lang="en-US" sz="2800" b="1" spc="5" dirty="0">
                <a:solidFill>
                  <a:srgbClr val="0070C0"/>
                </a:solidFill>
                <a:latin typeface="Calibri" panose="02020603050405020304" pitchFamily="2"/>
              </a:rPr>
              <a:t>Student Mobility </a:t>
            </a:r>
            <a:r>
              <a:rPr lang="en-US" sz="2800" b="1" spc="-100" dirty="0">
                <a:solidFill>
                  <a:srgbClr val="0070C0"/>
                </a:solidFill>
                <a:latin typeface="Calibri" panose="02020603050405020304" pitchFamily="2"/>
              </a:rPr>
              <a:t>Pre-departure </a:t>
            </a:r>
          </a:p>
          <a:p>
            <a:pPr algn="ctr">
              <a:lnSpc>
                <a:spcPts val="7300"/>
              </a:lnSpc>
              <a:spcBef>
                <a:spcPts val="1430"/>
              </a:spcBef>
            </a:pPr>
            <a:r>
              <a:rPr lang="en-US" sz="2800" b="1" spc="-5" dirty="0">
                <a:solidFill>
                  <a:srgbClr val="0070C0"/>
                </a:solidFill>
                <a:latin typeface="Calibri" panose="02020603050405020304" pitchFamily="2"/>
              </a:rPr>
              <a:t>Briefing Update to include Covid-19 Guidance</a:t>
            </a:r>
          </a:p>
          <a:p>
            <a:pPr algn="ctr">
              <a:lnSpc>
                <a:spcPts val="7300"/>
              </a:lnSpc>
              <a:spcBef>
                <a:spcPts val="1430"/>
              </a:spcBef>
            </a:pPr>
            <a:r>
              <a:rPr lang="en-US" sz="2800" b="1" spc="-5" dirty="0" smtClean="0">
                <a:solidFill>
                  <a:srgbClr val="0070C0"/>
                </a:solidFill>
                <a:latin typeface="Calibri" panose="02020603050405020304" pitchFamily="2"/>
              </a:rPr>
              <a:t>Updated 18 August </a:t>
            </a:r>
            <a:r>
              <a:rPr lang="en-US" sz="2800" b="1" spc="-5" dirty="0">
                <a:solidFill>
                  <a:srgbClr val="0070C0"/>
                </a:solidFill>
                <a:latin typeface="Calibri" panose="02020603050405020304" pitchFamily="2"/>
              </a:rPr>
              <a:t>2020</a:t>
            </a:r>
            <a:endParaRPr lang="en-GB" sz="2800" b="1" dirty="0"/>
          </a:p>
        </p:txBody>
      </p:sp>
      <p:sp>
        <p:nvSpPr>
          <p:cNvPr id="5" name="Rectangle 4"/>
          <p:cNvSpPr/>
          <p:nvPr/>
        </p:nvSpPr>
        <p:spPr>
          <a:xfrm>
            <a:off x="0" y="2900045"/>
            <a:ext cx="4572000" cy="656590"/>
          </a:xfrm>
          <a:prstGeom prst="rect">
            <a:avLst/>
          </a:prstGeom>
        </p:spPr>
        <p:txBody>
          <a:bodyPr>
            <a:spAutoFit/>
          </a:bodyPr>
          <a:lstStyle/>
          <a:p>
            <a:pPr>
              <a:lnSpc>
                <a:spcPts val="2000"/>
              </a:lnSpc>
            </a:pPr>
            <a:r>
              <a:rPr lang="en-US" b="1" spc="-10">
                <a:solidFill>
                  <a:srgbClr val="060105"/>
                </a:solidFill>
                <a:latin typeface="Calibri" panose="02020603050405020304" pitchFamily="2"/>
              </a:rPr>
              <a:t> </a:t>
            </a:r>
          </a:p>
          <a:p>
            <a:pPr>
              <a:lnSpc>
                <a:spcPts val="2000"/>
              </a:lnSpc>
              <a:spcBef>
                <a:spcPts val="365"/>
              </a:spcBef>
            </a:pPr>
            <a:r>
              <a:rPr lang="en-US" b="1" spc="-40">
                <a:solidFill>
                  <a:srgbClr val="060105"/>
                </a:solidFill>
                <a:latin typeface="Calibri" panose="02020603050405020304" pitchFamily="2"/>
              </a:rPr>
              <a:t> </a:t>
            </a:r>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r>
              <a:rPr lang="en-US" sz="2000" b="1">
                <a:solidFill>
                  <a:srgbClr val="060105"/>
                </a:solidFill>
                <a:latin typeface="Calibri" panose="02020603050405020304" pitchFamily="2"/>
              </a:rPr>
              <a:t> </a:t>
            </a:r>
          </a:p>
          <a:p>
            <a:pPr marL="0" indent="0" algn="r">
              <a:lnSpc>
                <a:spcPts val="2000"/>
              </a:lnSpc>
              <a:spcBef>
                <a:spcPts val="365"/>
              </a:spcBef>
              <a:spcAft>
                <a:spcPts val="25"/>
              </a:spcAft>
              <a:buNone/>
            </a:pPr>
            <a:r>
              <a:rPr lang="en-US" sz="2000" b="1" spc="-30">
                <a:solidFill>
                  <a:srgbClr val="060105"/>
                </a:solidFill>
                <a:latin typeface="Calibri" panose="02020603050405020304" pitchFamily="2"/>
              </a:rPr>
              <a:t> </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4381500"/>
            <a:ext cx="609600" cy="609600"/>
          </a:xfrm>
          <a:prstGeom prst="rect">
            <a:avLst/>
          </a:prstGeom>
        </p:spPr>
      </p:pic>
    </p:spTree>
    <p:extLst>
      <p:ext uri="{BB962C8B-B14F-4D97-AF65-F5344CB8AC3E}">
        <p14:creationId xmlns:p14="http://schemas.microsoft.com/office/powerpoint/2010/main" val="2924227626"/>
      </p:ext>
    </p:extLst>
  </p:cSld>
  <p:clrMapOvr>
    <a:masterClrMapping/>
  </p:clrMapOvr>
  <mc:AlternateContent xmlns:mc="http://schemas.openxmlformats.org/markup-compatibility/2006" xmlns:p14="http://schemas.microsoft.com/office/powerpoint/2010/main">
    <mc:Choice Requires="p14">
      <p:transition spd="slow" p14:dur="2000" advClick="0" advTm="6262"/>
    </mc:Choice>
    <mc:Fallback xmlns="">
      <p:transition spd="slow" advClick="0" advTm="62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16401" y="1620456"/>
            <a:ext cx="8241175" cy="1477328"/>
          </a:xfrm>
          <a:prstGeom prst="rect">
            <a:avLst/>
          </a:prstGeom>
          <a:noFill/>
        </p:spPr>
        <p:txBody>
          <a:bodyPr wrap="square" rtlCol="0">
            <a:spAutoFit/>
          </a:bodyPr>
          <a:lstStyle/>
          <a:p>
            <a:r>
              <a:rPr lang="en-GB"/>
              <a:t>And now to the pre-Covid-19 information originally presented in in the spring term 2020:</a:t>
            </a:r>
          </a:p>
          <a:p>
            <a:endParaRPr lang="en-GB"/>
          </a:p>
          <a:p>
            <a:endParaRPr lang="en-GB"/>
          </a:p>
          <a:p>
            <a:endParaRPr lang="en-GB"/>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8373327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0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190" y="1122218"/>
            <a:ext cx="6165273" cy="400110"/>
          </a:xfrm>
          <a:prstGeom prst="rect">
            <a:avLst/>
          </a:prstGeom>
          <a:solidFill>
            <a:schemeClr val="bg1"/>
          </a:solidFill>
          <a:ln>
            <a:solidFill>
              <a:schemeClr val="bg1"/>
            </a:solidFill>
          </a:ln>
        </p:spPr>
        <p:txBody>
          <a:bodyPr wrap="square" rtlCol="0">
            <a:spAutoFit/>
          </a:bodyPr>
          <a:lstStyle/>
          <a:p>
            <a:r>
              <a:rPr lang="en-GB" sz="2000" b="1">
                <a:solidFill>
                  <a:srgbClr val="0070C0"/>
                </a:solidFill>
              </a:rPr>
              <a:t>Enrolment at Warwick</a:t>
            </a:r>
          </a:p>
        </p:txBody>
      </p:sp>
      <p:sp>
        <p:nvSpPr>
          <p:cNvPr id="3" name="Rectangle 2"/>
          <p:cNvSpPr/>
          <p:nvPr/>
        </p:nvSpPr>
        <p:spPr>
          <a:xfrm>
            <a:off x="177337" y="1895948"/>
            <a:ext cx="8707583" cy="2605842"/>
          </a:xfrm>
          <a:prstGeom prst="rect">
            <a:avLst/>
          </a:prstGeom>
        </p:spPr>
        <p:txBody>
          <a:bodyPr wrap="square">
            <a:spAutoFit/>
          </a:bodyPr>
          <a:lstStyle/>
          <a:p>
            <a:pPr marL="514350">
              <a:spcAft>
                <a:spcPts val="0"/>
              </a:spcAft>
            </a:pPr>
            <a:r>
              <a:rPr lang="en-US" spc="-4">
                <a:solidFill>
                  <a:srgbClr val="000000"/>
                </a:solidFill>
                <a:latin typeface="Calibri" panose="02020603050405020304" pitchFamily="2"/>
              </a:rPr>
              <a:t>You </a:t>
            </a:r>
            <a:r>
              <a:rPr lang="en-US" b="1" spc="-4">
                <a:solidFill>
                  <a:srgbClr val="000000"/>
                </a:solidFill>
                <a:latin typeface="Calibri" panose="02020603050405020304" pitchFamily="2"/>
              </a:rPr>
              <a:t>MUST re-</a:t>
            </a:r>
            <a:r>
              <a:rPr lang="en-US" b="1" spc="-4" err="1">
                <a:solidFill>
                  <a:srgbClr val="000000"/>
                </a:solidFill>
                <a:latin typeface="Calibri" panose="02020603050405020304" pitchFamily="2"/>
              </a:rPr>
              <a:t>enrol</a:t>
            </a:r>
            <a:r>
              <a:rPr lang="en-US" b="1" spc="-4">
                <a:solidFill>
                  <a:srgbClr val="000000"/>
                </a:solidFill>
                <a:latin typeface="Calibri" panose="02020603050405020304" pitchFamily="2"/>
              </a:rPr>
              <a:t> for Warwick in September </a:t>
            </a:r>
            <a:r>
              <a:rPr lang="en-US" spc="-4">
                <a:solidFill>
                  <a:srgbClr val="000000"/>
                </a:solidFill>
                <a:latin typeface="Calibri" panose="02020603050405020304" pitchFamily="2"/>
              </a:rPr>
              <a:t>when you receive the email reminder </a:t>
            </a:r>
            <a:r>
              <a:rPr lang="en-US" spc="-8">
                <a:solidFill>
                  <a:srgbClr val="000000"/>
                </a:solidFill>
                <a:latin typeface="Calibri" panose="02020603050405020304" pitchFamily="2"/>
              </a:rPr>
              <a:t>this allows you to: </a:t>
            </a:r>
          </a:p>
          <a:p>
            <a:pPr marL="800100" indent="-285750">
              <a:spcAft>
                <a:spcPts val="0"/>
              </a:spcAft>
              <a:buFont typeface="Arial" panose="020B0604020202020204" pitchFamily="34" charset="0"/>
              <a:buChar char="•"/>
            </a:pPr>
            <a:r>
              <a:rPr lang="en-US" spc="-8">
                <a:solidFill>
                  <a:srgbClr val="000000"/>
                </a:solidFill>
                <a:latin typeface="Calibri" panose="02020603050405020304" pitchFamily="2"/>
              </a:rPr>
              <a:t>retain your </a:t>
            </a:r>
            <a:r>
              <a:rPr lang="en-US" b="1" spc="-8">
                <a:solidFill>
                  <a:srgbClr val="000000"/>
                </a:solidFill>
                <a:latin typeface="Calibri" panose="02020603050405020304" pitchFamily="2"/>
              </a:rPr>
              <a:t>Warwick email address </a:t>
            </a:r>
            <a:r>
              <a:rPr lang="en-US" spc="-8">
                <a:solidFill>
                  <a:srgbClr val="000000"/>
                </a:solidFill>
                <a:latin typeface="Calibri" panose="02020603050405020304" pitchFamily="2"/>
              </a:rPr>
              <a:t>to receive (for example):</a:t>
            </a:r>
            <a:endParaRPr lang="en-US">
              <a:solidFill>
                <a:srgbClr val="000000"/>
              </a:solidFill>
              <a:latin typeface="Calibri" panose="02020603050405020304" pitchFamily="2"/>
            </a:endParaRPr>
          </a:p>
          <a:p>
            <a:pPr marL="1257300" lvl="1" indent="-285750">
              <a:buFont typeface="Arial" panose="020B0604020202020204" pitchFamily="34" charset="0"/>
              <a:buChar char="•"/>
            </a:pPr>
            <a:r>
              <a:rPr lang="en-US" spc="-8">
                <a:solidFill>
                  <a:srgbClr val="000000"/>
                </a:solidFill>
                <a:latin typeface="Calibri" panose="02020603050405020304" pitchFamily="2"/>
              </a:rPr>
              <a:t>Next years’ accommodation</a:t>
            </a:r>
          </a:p>
          <a:p>
            <a:pPr marL="1257300" lvl="1" indent="-285750">
              <a:buFont typeface="Arial" panose="020B0604020202020204" pitchFamily="34" charset="0"/>
              <a:buChar char="•"/>
            </a:pPr>
            <a:r>
              <a:rPr lang="en-US" spc="-4">
                <a:solidFill>
                  <a:srgbClr val="000000"/>
                </a:solidFill>
                <a:latin typeface="Calibri" panose="02020603050405020304" pitchFamily="2"/>
              </a:rPr>
              <a:t>Next years’ modules choices </a:t>
            </a:r>
          </a:p>
          <a:p>
            <a:pPr marL="800100" indent="-285750">
              <a:lnSpc>
                <a:spcPts val="1725"/>
              </a:lnSpc>
              <a:spcBef>
                <a:spcPts val="1995"/>
              </a:spcBef>
              <a:spcAft>
                <a:spcPts val="0"/>
              </a:spcAft>
              <a:buFont typeface="Arial" panose="020B0604020202020204" pitchFamily="34" charset="0"/>
              <a:buChar char="•"/>
            </a:pPr>
            <a:r>
              <a:rPr lang="en-US" spc="-4">
                <a:solidFill>
                  <a:srgbClr val="000000"/>
                </a:solidFill>
                <a:latin typeface="Calibri" panose="02020603050405020304" pitchFamily="2"/>
              </a:rPr>
              <a:t>have access to </a:t>
            </a:r>
            <a:r>
              <a:rPr lang="en-US" u="sng">
                <a:solidFill>
                  <a:srgbClr val="000000"/>
                </a:solidFill>
                <a:latin typeface="Calibri" panose="02020603050405020304" pitchFamily="2"/>
              </a:rPr>
              <a:t>all</a:t>
            </a:r>
            <a:r>
              <a:rPr lang="en-US" spc="-4">
                <a:solidFill>
                  <a:srgbClr val="000000"/>
                </a:solidFill>
                <a:latin typeface="Calibri" panose="02020603050405020304" pitchFamily="2"/>
              </a:rPr>
              <a:t> student </a:t>
            </a:r>
            <a:r>
              <a:rPr lang="en-US" b="1" spc="-4">
                <a:solidFill>
                  <a:srgbClr val="000000"/>
                </a:solidFill>
                <a:latin typeface="Calibri" panose="02020603050405020304" pitchFamily="2"/>
              </a:rPr>
              <a:t>support services </a:t>
            </a:r>
          </a:p>
          <a:p>
            <a:pPr marL="800100" indent="-285750">
              <a:lnSpc>
                <a:spcPts val="1575"/>
              </a:lnSpc>
              <a:spcBef>
                <a:spcPts val="1871"/>
              </a:spcBef>
              <a:spcAft>
                <a:spcPts val="0"/>
              </a:spcAft>
              <a:buFont typeface="Arial" panose="020B0604020202020204" pitchFamily="34" charset="0"/>
              <a:buChar char="•"/>
            </a:pPr>
            <a:r>
              <a:rPr lang="en-US" spc="8">
                <a:solidFill>
                  <a:srgbClr val="000000"/>
                </a:solidFill>
                <a:latin typeface="Calibri" panose="02020603050405020304" pitchFamily="2"/>
              </a:rPr>
              <a:t>be able to register for the Student Mobility </a:t>
            </a:r>
            <a:r>
              <a:rPr lang="en-US" b="1" spc="8">
                <a:solidFill>
                  <a:srgbClr val="000000"/>
                </a:solidFill>
                <a:latin typeface="Calibri" panose="02020603050405020304" pitchFamily="2"/>
              </a:rPr>
              <a:t>modules</a:t>
            </a:r>
            <a:r>
              <a:rPr lang="en-US" spc="8">
                <a:solidFill>
                  <a:srgbClr val="000000"/>
                </a:solidFill>
                <a:latin typeface="Calibri" panose="02020603050405020304" pitchFamily="2"/>
              </a:rPr>
              <a:t> (usually 120 CATS) for your department to ensure that your placement will be rec</a:t>
            </a:r>
            <a:r>
              <a:rPr lang="en-US" spc="-4">
                <a:solidFill>
                  <a:srgbClr val="000000"/>
                </a:solidFill>
                <a:latin typeface="Calibri" panose="02020603050405020304" pitchFamily="2"/>
              </a:rPr>
              <a:t>orded on your HEAR.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629417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79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4474"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65273" cy="400110"/>
          </a:xfrm>
          <a:prstGeom prst="rect">
            <a:avLst/>
          </a:prstGeom>
          <a:solidFill>
            <a:schemeClr val="bg1"/>
          </a:solidFill>
          <a:ln>
            <a:noFill/>
          </a:ln>
        </p:spPr>
        <p:txBody>
          <a:bodyPr wrap="square" rtlCol="0">
            <a:spAutoFit/>
          </a:bodyPr>
          <a:lstStyle/>
          <a:p>
            <a:r>
              <a:rPr lang="en-GB" sz="2000" b="1">
                <a:solidFill>
                  <a:srgbClr val="0070C0"/>
                </a:solidFill>
              </a:rPr>
              <a:t>CONTACT</a:t>
            </a:r>
          </a:p>
        </p:txBody>
      </p:sp>
      <p:pic>
        <p:nvPicPr>
          <p:cNvPr id="4" name="Picture 3"/>
          <p:cNvPicPr>
            <a:picLocks noChangeAspect="1"/>
          </p:cNvPicPr>
          <p:nvPr/>
        </p:nvPicPr>
        <p:blipFill>
          <a:blip r:embed="rId7"/>
          <a:stretch>
            <a:fillRect/>
          </a:stretch>
        </p:blipFill>
        <p:spPr>
          <a:xfrm>
            <a:off x="265170" y="1990725"/>
            <a:ext cx="8439150" cy="2686050"/>
          </a:xfrm>
          <a:prstGeom prst="rect">
            <a:avLst/>
          </a:prstGeom>
        </p:spPr>
      </p:pic>
      <p:sp>
        <p:nvSpPr>
          <p:cNvPr id="3" name="TextBox 2"/>
          <p:cNvSpPr txBox="1"/>
          <p:nvPr/>
        </p:nvSpPr>
        <p:spPr>
          <a:xfrm>
            <a:off x="568036" y="3809999"/>
            <a:ext cx="1697182" cy="184666"/>
          </a:xfrm>
          <a:prstGeom prst="rect">
            <a:avLst/>
          </a:prstGeom>
          <a:solidFill>
            <a:schemeClr val="bg1">
              <a:lumMod val="95000"/>
            </a:schemeClr>
          </a:solidFill>
          <a:ln>
            <a:solidFill>
              <a:schemeClr val="bg1">
                <a:lumMod val="95000"/>
              </a:schemeClr>
            </a:solidFill>
          </a:ln>
        </p:spPr>
        <p:txBody>
          <a:bodyPr wrap="square" rtlCol="0">
            <a:spAutoFit/>
          </a:bodyPr>
          <a:lstStyle/>
          <a:p>
            <a:endParaRPr lang="en-GB" sz="600"/>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67200" y="2266950"/>
            <a:ext cx="609600" cy="609600"/>
          </a:xfrm>
          <a:prstGeom prst="rect">
            <a:avLst/>
          </a:prstGeom>
        </p:spPr>
      </p:pic>
      <p:pic>
        <p:nvPicPr>
          <p:cNvPr id="6"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019465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95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350"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audio>
              <p:cMediaNode vol="80000">
                <p:cTn id="13"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8" y="1122218"/>
            <a:ext cx="1572491" cy="400110"/>
          </a:xfrm>
          <a:prstGeom prst="rect">
            <a:avLst/>
          </a:prstGeom>
          <a:solidFill>
            <a:schemeClr val="bg1"/>
          </a:solidFill>
          <a:ln>
            <a:solidFill>
              <a:schemeClr val="bg1"/>
            </a:solidFill>
          </a:ln>
        </p:spPr>
        <p:txBody>
          <a:bodyPr wrap="square" rtlCol="0">
            <a:spAutoFit/>
          </a:bodyPr>
          <a:lstStyle/>
          <a:p>
            <a:endParaRPr lang="en-GB" sz="2000" b="1">
              <a:solidFill>
                <a:srgbClr val="0070C0"/>
              </a:solidFill>
            </a:endParaRPr>
          </a:p>
        </p:txBody>
      </p:sp>
      <p:sp>
        <p:nvSpPr>
          <p:cNvPr id="3" name="Rectangle 2"/>
          <p:cNvSpPr/>
          <p:nvPr/>
        </p:nvSpPr>
        <p:spPr>
          <a:xfrm>
            <a:off x="1470991" y="2601108"/>
            <a:ext cx="6321287" cy="1969770"/>
          </a:xfrm>
          <a:prstGeom prst="rect">
            <a:avLst/>
          </a:prstGeom>
        </p:spPr>
        <p:txBody>
          <a:bodyPr wrap="square">
            <a:spAutoFit/>
          </a:bodyPr>
          <a:lstStyle/>
          <a:p>
            <a:r>
              <a:rPr lang="en-US" sz="2000" b="1" u="sng">
                <a:solidFill>
                  <a:srgbClr val="FF0000"/>
                </a:solidFill>
                <a:latin typeface="Arial" panose="02020603050405020304" pitchFamily="2"/>
                <a:hlinkClick r:id="rId5"/>
              </a:rPr>
              <a:t>https://www.erasmusplus.org.uk/brexit-update</a:t>
            </a:r>
            <a:endParaRPr lang="en-US" sz="2000" b="1" u="sng">
              <a:solidFill>
                <a:srgbClr val="FF0000"/>
              </a:solidFill>
              <a:latin typeface="Arial" panose="02020603050405020304" pitchFamily="2"/>
            </a:endParaRPr>
          </a:p>
          <a:p>
            <a:endParaRPr lang="en-US" sz="2000" b="1" u="sng">
              <a:solidFill>
                <a:srgbClr val="FF0000"/>
              </a:solidFill>
              <a:latin typeface="Arial" panose="02020603050405020304" pitchFamily="2"/>
            </a:endParaRPr>
          </a:p>
          <a:p>
            <a:endParaRPr lang="en-US" sz="2000" b="1" u="sng">
              <a:solidFill>
                <a:srgbClr val="FF0000"/>
              </a:solidFill>
              <a:latin typeface="Arial" panose="02020603050405020304" pitchFamily="2"/>
            </a:endParaRPr>
          </a:p>
          <a:p>
            <a:endParaRPr lang="en-US" sz="2000" b="1" u="sng">
              <a:solidFill>
                <a:srgbClr val="FF0000"/>
              </a:solidFill>
              <a:latin typeface="Arial" panose="02020603050405020304" pitchFamily="2"/>
            </a:endParaRPr>
          </a:p>
          <a:p>
            <a:endParaRPr lang="en-US" sz="2000" b="1" u="sng">
              <a:solidFill>
                <a:srgbClr val="FF0000"/>
              </a:solidFill>
              <a:latin typeface="Arial" panose="02020603050405020304" pitchFamily="2"/>
            </a:endParaRPr>
          </a:p>
          <a:p>
            <a:endParaRPr lang="en-US" sz="2000" b="1" u="sng">
              <a:solidFill>
                <a:srgbClr val="FF0000"/>
              </a:solidFill>
              <a:latin typeface="Arial" panose="02020603050405020304" pitchFamily="2"/>
            </a:endParaRPr>
          </a:p>
          <a:p>
            <a:r>
              <a:rPr lang="en-US" sz="200" b="1">
                <a:solidFill>
                  <a:srgbClr val="FF0000"/>
                </a:solidFill>
                <a:latin typeface="Arial" panose="02020603050405020304" pitchFamily="2"/>
              </a:rPr>
              <a:t>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4580153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8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454" y="1120809"/>
            <a:ext cx="6144491" cy="317844"/>
          </a:xfrm>
          <a:prstGeom prst="rect">
            <a:avLst/>
          </a:prstGeom>
          <a:solidFill>
            <a:schemeClr val="bg1"/>
          </a:solidFill>
          <a:ln>
            <a:solidFill>
              <a:schemeClr val="bg1"/>
            </a:solidFill>
          </a:ln>
        </p:spPr>
        <p:txBody>
          <a:bodyPr wrap="square" rtlCol="0" anchor="t">
            <a:spAutoFit/>
          </a:bodyPr>
          <a:lstStyle/>
          <a:p>
            <a:pPr marL="308610">
              <a:lnSpc>
                <a:spcPts val="1500"/>
              </a:lnSpc>
            </a:pPr>
            <a:r>
              <a:rPr lang="en-US" sz="2400" b="1" spc="-4">
                <a:solidFill>
                  <a:srgbClr val="0070C0"/>
                </a:solidFill>
                <a:latin typeface="Calibri"/>
                <a:cs typeface="Calibri"/>
              </a:rPr>
              <a:t>EUROPEAN HEALTH INSURANCE CARD (1)</a:t>
            </a:r>
            <a:endParaRPr lang="en-US" sz="2400" b="1" spc="-4">
              <a:solidFill>
                <a:srgbClr val="0070C0"/>
              </a:solidFill>
              <a:latin typeface="Calibri" panose="02020603050405020304" pitchFamily="2"/>
            </a:endParaRPr>
          </a:p>
        </p:txBody>
      </p:sp>
      <p:sp>
        <p:nvSpPr>
          <p:cNvPr id="3" name="Rectangle 2"/>
          <p:cNvSpPr/>
          <p:nvPr/>
        </p:nvSpPr>
        <p:spPr>
          <a:xfrm>
            <a:off x="207819" y="1663125"/>
            <a:ext cx="8666018" cy="3152145"/>
          </a:xfrm>
          <a:prstGeom prst="rect">
            <a:avLst/>
          </a:prstGeom>
        </p:spPr>
        <p:txBody>
          <a:bodyPr wrap="square" anchor="t">
            <a:spAutoFit/>
          </a:bodyPr>
          <a:lstStyle/>
          <a:p>
            <a:pPr marR="514350">
              <a:lnSpc>
                <a:spcPts val="1650"/>
              </a:lnSpc>
            </a:pPr>
            <a:r>
              <a:rPr lang="en-US" sz="1600" u="sng">
                <a:solidFill>
                  <a:srgbClr val="FF0000"/>
                </a:solidFill>
                <a:latin typeface="Calibri"/>
                <a:cs typeface="Calibri"/>
                <a:hlinkClick r:id="rId5"/>
              </a:rPr>
              <a:t>https://www.nhs.uk/using-the-nhs/healthcare-abroad/moving-abroad/studying-abroad/</a:t>
            </a:r>
            <a:endParaRPr lang="en-US" sz="1600" u="sng">
              <a:solidFill>
                <a:srgbClr val="FF0000"/>
              </a:solidFill>
              <a:latin typeface="Calibri"/>
              <a:cs typeface="Calibri"/>
            </a:endParaRPr>
          </a:p>
          <a:p>
            <a:pPr marR="514350">
              <a:lnSpc>
                <a:spcPts val="1650"/>
              </a:lnSpc>
            </a:pPr>
            <a:endParaRPr lang="en-US" sz="1600" u="sng">
              <a:solidFill>
                <a:srgbClr val="FF0000"/>
              </a:solidFill>
              <a:latin typeface="Calibri" panose="02020603050405020304" pitchFamily="2"/>
            </a:endParaRPr>
          </a:p>
          <a:p>
            <a:pPr>
              <a:lnSpc>
                <a:spcPts val="1425"/>
              </a:lnSpc>
            </a:pPr>
            <a:r>
              <a:rPr lang="en-US" sz="1600">
                <a:latin typeface="Calibri"/>
                <a:cs typeface="Calibri"/>
              </a:rPr>
              <a:t>If you have a regular EHIC, you must return it and apply for a student EHIC </a:t>
            </a:r>
          </a:p>
          <a:p>
            <a:pPr>
              <a:lnSpc>
                <a:spcPts val="1425"/>
              </a:lnSpc>
            </a:pPr>
            <a:endParaRPr lang="en-US" sz="1600">
              <a:latin typeface="Calibri" panose="02020603050405020304" pitchFamily="2"/>
              <a:cs typeface="Calibri" panose="02020603050405020304" pitchFamily="2"/>
            </a:endParaRPr>
          </a:p>
          <a:p>
            <a:pPr>
              <a:lnSpc>
                <a:spcPts val="1425"/>
              </a:lnSpc>
            </a:pPr>
            <a:r>
              <a:rPr lang="en-US" sz="1600" spc="-8">
                <a:latin typeface="Calibri"/>
                <a:cs typeface="Calibri"/>
              </a:rPr>
              <a:t>You are not entitled to use a </a:t>
            </a:r>
            <a:r>
              <a:rPr lang="en-US" sz="1600" b="1" u="sng" spc="-8">
                <a:latin typeface="Calibri"/>
                <a:cs typeface="Calibri"/>
              </a:rPr>
              <a:t>student EHIC </a:t>
            </a:r>
            <a:r>
              <a:rPr lang="en-US" sz="1600" b="1" spc="-8">
                <a:latin typeface="Calibri"/>
                <a:cs typeface="Calibri"/>
              </a:rPr>
              <a:t> </a:t>
            </a:r>
            <a:r>
              <a:rPr lang="en-US" sz="1600" spc="-8">
                <a:latin typeface="Calibri"/>
                <a:cs typeface="Calibri"/>
              </a:rPr>
              <a:t>if you are on a work placement </a:t>
            </a:r>
            <a:endParaRPr lang="en-US" sz="1600" spc="-8">
              <a:latin typeface="Calibri" panose="02020603050405020304" pitchFamily="2"/>
              <a:cs typeface="Calibri"/>
            </a:endParaRPr>
          </a:p>
          <a:p>
            <a:pPr marR="274320">
              <a:lnSpc>
                <a:spcPts val="1650"/>
              </a:lnSpc>
            </a:pPr>
            <a:r>
              <a:rPr lang="en-US" sz="1600" spc="-8">
                <a:latin typeface="Calibri"/>
                <a:cs typeface="Calibri"/>
              </a:rPr>
              <a:t>(this includes British Council Language Assistantship students) </a:t>
            </a:r>
            <a:endParaRPr lang="en-US" sz="1600" spc="-8">
              <a:latin typeface="Calibri" panose="02020603050405020304" pitchFamily="2"/>
              <a:cs typeface="Calibri"/>
            </a:endParaRPr>
          </a:p>
          <a:p>
            <a:pPr marR="274320">
              <a:lnSpc>
                <a:spcPts val="1650"/>
              </a:lnSpc>
            </a:pPr>
            <a:endParaRPr lang="en-US" sz="1600" spc="-8">
              <a:latin typeface="Calibri" panose="02020603050405020304" pitchFamily="2"/>
            </a:endParaRPr>
          </a:p>
          <a:p>
            <a:pPr>
              <a:lnSpc>
                <a:spcPts val="1650"/>
              </a:lnSpc>
            </a:pPr>
            <a:r>
              <a:rPr lang="en-US" sz="1600">
                <a:latin typeface="Calibri"/>
                <a:cs typeface="Calibri"/>
              </a:rPr>
              <a:t>An EHIC application will require a </a:t>
            </a:r>
            <a:r>
              <a:rPr lang="en-US" sz="1600" b="1">
                <a:latin typeface="Calibri"/>
                <a:cs typeface="Calibri"/>
              </a:rPr>
              <a:t>letter from Warwick </a:t>
            </a:r>
            <a:r>
              <a:rPr lang="en-US" sz="1600">
                <a:latin typeface="Calibri"/>
                <a:cs typeface="Calibri"/>
              </a:rPr>
              <a:t>confirming you are a student, address of where you are studying overseas; your qualification, start and end dates.  Our team can provide this letter for you. The letter will be uploaded to your </a:t>
            </a:r>
            <a:r>
              <a:rPr lang="en-US" sz="1600" err="1">
                <a:latin typeface="Calibri"/>
                <a:cs typeface="Calibri"/>
              </a:rPr>
              <a:t>Evision</a:t>
            </a:r>
            <a:r>
              <a:rPr lang="en-US" sz="1600">
                <a:latin typeface="Calibri"/>
                <a:cs typeface="Calibri"/>
              </a:rPr>
              <a:t> portal. </a:t>
            </a:r>
            <a:endParaRPr lang="en-US" sz="1600">
              <a:latin typeface="Calibri" panose="02020603050405020304" pitchFamily="2"/>
              <a:cs typeface="Calibri"/>
            </a:endParaRPr>
          </a:p>
          <a:p>
            <a:pPr>
              <a:lnSpc>
                <a:spcPts val="1650"/>
              </a:lnSpc>
            </a:pPr>
            <a:endParaRPr lang="en-US" sz="1600">
              <a:latin typeface="Calibri" panose="02020603050405020304" pitchFamily="2"/>
            </a:endParaRPr>
          </a:p>
          <a:p>
            <a:r>
              <a:rPr lang="en-US" sz="1600">
                <a:latin typeface="Calibri"/>
                <a:cs typeface="Calibri"/>
              </a:rPr>
              <a:t>We would </a:t>
            </a:r>
            <a:r>
              <a:rPr lang="en-US" sz="1600" b="1">
                <a:solidFill>
                  <a:srgbClr val="FF0000"/>
                </a:solidFill>
                <a:latin typeface="Calibri"/>
                <a:cs typeface="Calibri"/>
              </a:rPr>
              <a:t>advise you purchase private health insurance </a:t>
            </a:r>
            <a:r>
              <a:rPr lang="en-US" sz="1600">
                <a:latin typeface="Calibri"/>
                <a:cs typeface="Calibri"/>
              </a:rPr>
              <a:t>(the Business Travel Insurance is for emergency cover only) and in the event the Student EHIC/EHIC is no longer in place (but see the next slide).</a:t>
            </a:r>
            <a:endParaRPr lang="en-US" sz="1600">
              <a:latin typeface="Calibri" panose="02020603050405020304" pitchFamily="2"/>
              <a:cs typeface="Calibri"/>
            </a:endParaRP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3082385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6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E37F121-6B39-4878-8C4C-F80A69DD5BCA}"/>
              </a:ext>
            </a:extLst>
          </p:cNvPr>
          <p:cNvSpPr txBox="1"/>
          <p:nvPr/>
        </p:nvSpPr>
        <p:spPr>
          <a:xfrm>
            <a:off x="548998" y="1152525"/>
            <a:ext cx="5970084" cy="646331"/>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70C0"/>
                </a:solidFill>
                <a:cs typeface="Calibri"/>
              </a:rPr>
              <a:t>EUROPEAN HEALTH INSURANCE CARD (2)</a:t>
            </a:r>
            <a:endParaRPr lang="en-GB">
              <a:ea typeface="+mn-lt"/>
              <a:cs typeface="+mn-lt"/>
            </a:endParaRPr>
          </a:p>
          <a:p>
            <a:pPr algn="l"/>
            <a:endParaRPr lang="en-GB">
              <a:cs typeface="Calibri"/>
            </a:endParaRPr>
          </a:p>
        </p:txBody>
      </p:sp>
      <p:pic>
        <p:nvPicPr>
          <p:cNvPr id="3" name="Picture 3" descr="A screenshot of a cell phone&#10;&#10;Description automatically generated">
            <a:extLst>
              <a:ext uri="{FF2B5EF4-FFF2-40B4-BE49-F238E27FC236}">
                <a16:creationId xmlns:a16="http://schemas.microsoft.com/office/drawing/2014/main" id="{A6C3B8B8-3862-457F-90A2-0E1EC2B0D8CF}"/>
              </a:ext>
            </a:extLst>
          </p:cNvPr>
          <p:cNvPicPr>
            <a:picLocks noChangeAspect="1"/>
          </p:cNvPicPr>
          <p:nvPr/>
        </p:nvPicPr>
        <p:blipFill>
          <a:blip r:embed="rId2"/>
          <a:stretch>
            <a:fillRect/>
          </a:stretch>
        </p:blipFill>
        <p:spPr>
          <a:xfrm>
            <a:off x="1145005" y="1841216"/>
            <a:ext cx="6452938" cy="3129017"/>
          </a:xfrm>
          <a:prstGeom prst="rect">
            <a:avLst/>
          </a:prstGeom>
        </p:spPr>
      </p:pic>
    </p:spTree>
    <p:extLst>
      <p:ext uri="{BB962C8B-B14F-4D97-AF65-F5344CB8AC3E}">
        <p14:creationId xmlns:p14="http://schemas.microsoft.com/office/powerpoint/2010/main" val="2118360520"/>
      </p:ext>
    </p:extLst>
  </p:cSld>
  <p:clrMapOvr>
    <a:masterClrMapping/>
  </p:clrMapOvr>
  <mc:AlternateContent xmlns:mc="http://schemas.openxmlformats.org/markup-compatibility/2006" xmlns:p14="http://schemas.microsoft.com/office/powerpoint/2010/main">
    <mc:Choice Requires="p14">
      <p:transition spd="slow" p14:dur="2000" advClick="0" advTm="7000"/>
    </mc:Choice>
    <mc:Fallback xmlns="">
      <p:transition spd="slow" advClick="0" advTm="7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3" y="0"/>
            <a:ext cx="9143657" cy="5143497"/>
          </a:xfrm>
          <a:prstGeom prst="rect">
            <a:avLst/>
          </a:prstGeom>
        </p:spPr>
      </p:pic>
      <p:sp>
        <p:nvSpPr>
          <p:cNvPr id="7" name="Title 1"/>
          <p:cNvSpPr txBox="1">
            <a:spLocks/>
          </p:cNvSpPr>
          <p:nvPr/>
        </p:nvSpPr>
        <p:spPr>
          <a:xfrm>
            <a:off x="603503" y="3573912"/>
            <a:ext cx="6431917"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r>
              <a:rPr lang="en-US" sz="2800">
                <a:solidFill>
                  <a:srgbClr val="00B2DD"/>
                </a:solidFill>
                <a:latin typeface="+mn-lt"/>
              </a:rPr>
              <a:t>Travel Insurance – Student Mobility 2020</a:t>
            </a:r>
          </a:p>
        </p:txBody>
      </p:sp>
      <p:sp>
        <p:nvSpPr>
          <p:cNvPr id="8" name="Subtitle 2"/>
          <p:cNvSpPr txBox="1">
            <a:spLocks/>
          </p:cNvSpPr>
          <p:nvPr/>
        </p:nvSpPr>
        <p:spPr>
          <a:xfrm>
            <a:off x="603504" y="3968736"/>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1800">
              <a:solidFill>
                <a:srgbClr val="00B2DD"/>
              </a:solidFill>
              <a:latin typeface="+mn-lt"/>
            </a:endParaRPr>
          </a:p>
        </p:txBody>
      </p:sp>
      <p:sp>
        <p:nvSpPr>
          <p:cNvPr id="9" name="Subtitle 2"/>
          <p:cNvSpPr txBox="1">
            <a:spLocks/>
          </p:cNvSpPr>
          <p:nvPr/>
        </p:nvSpPr>
        <p:spPr>
          <a:xfrm>
            <a:off x="603502" y="4202966"/>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b="1" i="0">
              <a:solidFill>
                <a:srgbClr val="00B2DD"/>
              </a:solidFill>
              <a:latin typeface="+mn-lt"/>
              <a:ea typeface="Avenir Next" charset="0"/>
              <a:cs typeface="Avenir Next" charset="0"/>
            </a:endParaRPr>
          </a:p>
        </p:txBody>
      </p:sp>
      <p:sp>
        <p:nvSpPr>
          <p:cNvPr id="3" name="TextBox 2"/>
          <p:cNvSpPr txBox="1"/>
          <p:nvPr/>
        </p:nvSpPr>
        <p:spPr>
          <a:xfrm>
            <a:off x="8706677" y="4843670"/>
            <a:ext cx="324679" cy="300082"/>
          </a:xfrm>
          <a:prstGeom prst="rect">
            <a:avLst/>
          </a:prstGeom>
          <a:noFill/>
        </p:spPr>
        <p:txBody>
          <a:bodyPr wrap="square" rtlCol="0">
            <a:spAutoFit/>
          </a:bodyPr>
          <a:lstStyle/>
          <a:p>
            <a:fld id="{584A6792-9459-49D5-9EBB-40BFE4AE3D0F}" type="slidenum">
              <a:rPr lang="en-GB" smtClean="0"/>
              <a:t>16</a:t>
            </a:fld>
            <a:endParaRPr lang="en-GB"/>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7689975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9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141"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84241" y="1915887"/>
            <a:ext cx="7642141" cy="2496456"/>
          </a:xfrm>
        </p:spPr>
        <p:txBody>
          <a:bodyPr>
            <a:normAutofit lnSpcReduction="10000"/>
          </a:bodyPr>
          <a:lstStyle/>
          <a:p>
            <a:r>
              <a:rPr lang="en-GB" sz="1600">
                <a:cs typeface="Arabic Typesetting" panose="03020402040406030203" pitchFamily="66" charset="-78"/>
              </a:rPr>
              <a:t>Emergency medical insurance in the case of serious illness or an accident. </a:t>
            </a:r>
          </a:p>
          <a:p>
            <a:endParaRPr lang="en-GB" sz="1600" b="1">
              <a:cs typeface="Arabic Typesetting" panose="03020402040406030203" pitchFamily="66" charset="-78"/>
            </a:endParaRPr>
          </a:p>
          <a:p>
            <a:r>
              <a:rPr lang="en-GB" sz="1600" b="1">
                <a:cs typeface="Arabic Typesetting" panose="03020402040406030203" pitchFamily="66" charset="-78"/>
              </a:rPr>
              <a:t>This is not private medical insurance</a:t>
            </a:r>
            <a:r>
              <a:rPr lang="en-GB" sz="1600">
                <a:cs typeface="Arabic Typesetting" panose="03020402040406030203" pitchFamily="66" charset="-78"/>
              </a:rPr>
              <a:t>.  </a:t>
            </a:r>
          </a:p>
          <a:p>
            <a:endParaRPr lang="en-GB" sz="1600">
              <a:cs typeface="Arabic Typesetting" panose="03020402040406030203" pitchFamily="66" charset="-78"/>
            </a:endParaRPr>
          </a:p>
          <a:p>
            <a:r>
              <a:rPr lang="en-GB" sz="1600">
                <a:cs typeface="Arabic Typesetting" panose="03020402040406030203" pitchFamily="66" charset="-78"/>
              </a:rPr>
              <a:t>If you require private medical insurance you are advised to take out an individual policy. Some universities will insist you purchase their own private health insurance – for example Australian universities, many North American universities, Turkish universities.</a:t>
            </a:r>
          </a:p>
          <a:p>
            <a:endParaRPr lang="en-GB" sz="1600">
              <a:cs typeface="Arabic Typesetting" panose="03020402040406030203" pitchFamily="66" charset="-78"/>
            </a:endParaRPr>
          </a:p>
          <a:p>
            <a:endParaRPr lang="en-GB" sz="1600"/>
          </a:p>
          <a:p>
            <a:endParaRPr lang="en-GB" sz="1600"/>
          </a:p>
          <a:p>
            <a:endParaRPr lang="en-GB"/>
          </a:p>
        </p:txBody>
      </p:sp>
      <p:sp>
        <p:nvSpPr>
          <p:cNvPr id="3" name="Text Placeholder 2"/>
          <p:cNvSpPr>
            <a:spLocks noGrp="1"/>
          </p:cNvSpPr>
          <p:nvPr>
            <p:ph type="body" sz="quarter" idx="14"/>
          </p:nvPr>
        </p:nvSpPr>
        <p:spPr>
          <a:xfrm>
            <a:off x="884241" y="1090999"/>
            <a:ext cx="5030784" cy="380867"/>
          </a:xfrm>
        </p:spPr>
        <p:txBody>
          <a:bodyPr/>
          <a:lstStyle/>
          <a:p>
            <a:r>
              <a:rPr lang="en-GB"/>
              <a:t>Key Policy cover</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0407809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89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67629" y="1490374"/>
            <a:ext cx="6846849" cy="3489811"/>
          </a:xfrm>
        </p:spPr>
        <p:txBody>
          <a:bodyPr/>
          <a:lstStyle/>
          <a:p>
            <a:r>
              <a:rPr lang="en-GB" sz="1600" dirty="0"/>
              <a:t>Personal travel unless incidental i.e.</a:t>
            </a:r>
            <a:r>
              <a:rPr lang="en-GB" sz="1600" b="1" dirty="0"/>
              <a:t>1 day per week abroad capped at 7 days after completion of studies to be taken within the same country and prior written approval by University of Warwick Insurance Services Department.</a:t>
            </a:r>
          </a:p>
          <a:p>
            <a:r>
              <a:rPr lang="en-GB" sz="1600" dirty="0"/>
              <a:t>Travel after medical advice has been given not to travel.</a:t>
            </a:r>
          </a:p>
          <a:p>
            <a:r>
              <a:rPr lang="en-GB" sz="1600" dirty="0"/>
              <a:t>Personal health cover (non-emergency) - students to source and pay for own cover or use the relevant EHIC card if appropriate/valid.</a:t>
            </a:r>
          </a:p>
          <a:p>
            <a:r>
              <a:rPr lang="en-GB" sz="1600" dirty="0"/>
              <a:t>Travel to areas where the Foreign and Commonwealth Office state travel should be avoided and, if without justification, areas where essential travel only is recommended.</a:t>
            </a:r>
          </a:p>
          <a:p>
            <a:r>
              <a:rPr lang="en-GB" sz="1600" dirty="0"/>
              <a:t>Travel over 12 months must be referred to the Insurance Services Office.</a:t>
            </a:r>
          </a:p>
          <a:p>
            <a:pPr marL="0" indent="0">
              <a:buNone/>
            </a:pPr>
            <a:endParaRPr lang="en-GB" sz="1800" dirty="0"/>
          </a:p>
        </p:txBody>
      </p:sp>
      <p:sp>
        <p:nvSpPr>
          <p:cNvPr id="3" name="Text Placeholder 2"/>
          <p:cNvSpPr>
            <a:spLocks noGrp="1"/>
          </p:cNvSpPr>
          <p:nvPr>
            <p:ph type="body" sz="quarter" idx="14"/>
          </p:nvPr>
        </p:nvSpPr>
        <p:spPr>
          <a:xfrm>
            <a:off x="884242" y="1109507"/>
            <a:ext cx="5030784" cy="380867"/>
          </a:xfrm>
        </p:spPr>
        <p:txBody>
          <a:bodyPr/>
          <a:lstStyle/>
          <a:p>
            <a:r>
              <a:rPr lang="en-GB" dirty="0"/>
              <a:t>What is not </a:t>
            </a:r>
            <a:r>
              <a:rPr lang="en-GB" dirty="0" smtClean="0"/>
              <a:t>covered      (updated 7.9.20)</a:t>
            </a:r>
            <a:endParaRPr lang="en-GB"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7"/>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7"/>
          <a:stretch>
            <a:fillRect/>
          </a:stretch>
        </p:blipFill>
        <p:spPr>
          <a:xfrm>
            <a:off x="4267200" y="2266950"/>
            <a:ext cx="609600" cy="609600"/>
          </a:xfrm>
          <a:prstGeom prst="rect">
            <a:avLst/>
          </a:prstGeom>
        </p:spPr>
      </p:pic>
      <p:pic>
        <p:nvPicPr>
          <p:cNvPr id="6" name="Recorded Sound">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7"/>
          <a:stretch>
            <a:fillRect/>
          </a:stretch>
        </p:blipFill>
        <p:spPr>
          <a:xfrm>
            <a:off x="4267200" y="2266950"/>
            <a:ext cx="609600" cy="609600"/>
          </a:xfrm>
          <a:prstGeom prst="rect">
            <a:avLst/>
          </a:prstGeom>
        </p:spPr>
      </p:pic>
      <p:pic>
        <p:nvPicPr>
          <p:cNvPr id="7" name="Recorded Sound">
            <a:hlinkClick r:id="" action="ppaction://media"/>
          </p:cNvPr>
          <p:cNvPicPr>
            <a:picLocks noChangeAspect="1"/>
          </p:cNvPicPr>
          <p:nvPr>
            <a:audioFile r:link="rId8"/>
            <p:extLst>
              <p:ext uri="{DAA4B4D4-6D71-4841-9C94-3DE7FCFB9230}">
                <p14:media xmlns:p14="http://schemas.microsoft.com/office/powerpoint/2010/main" r:embed="rId7"/>
              </p:ext>
            </p:extLst>
          </p:nvPr>
        </p:nvPicPr>
        <p:blipFill>
          <a:blip r:embed="rId17"/>
          <a:stretch>
            <a:fillRect/>
          </a:stretch>
        </p:blipFill>
        <p:spPr>
          <a:xfrm>
            <a:off x="4267200" y="2266950"/>
            <a:ext cx="609600" cy="609600"/>
          </a:xfrm>
          <a:prstGeom prst="rect">
            <a:avLst/>
          </a:prstGeom>
        </p:spPr>
      </p:pic>
      <p:pic>
        <p:nvPicPr>
          <p:cNvPr id="8" name="Recorded Sound">
            <a:hlinkClick r:id="" action="ppaction://media"/>
          </p:cNvPr>
          <p:cNvPicPr>
            <a:picLocks noChangeAspect="1"/>
          </p:cNvPicPr>
          <p:nvPr>
            <a:audioFile r:link="rId10"/>
            <p:extLst>
              <p:ext uri="{DAA4B4D4-6D71-4841-9C94-3DE7FCFB9230}">
                <p14:media xmlns:p14="http://schemas.microsoft.com/office/powerpoint/2010/main" r:embed="rId9"/>
              </p:ext>
            </p:extLst>
          </p:nvPr>
        </p:nvPicPr>
        <p:blipFill>
          <a:blip r:embed="rId17"/>
          <a:stretch>
            <a:fillRect/>
          </a:stretch>
        </p:blipFill>
        <p:spPr>
          <a:xfrm>
            <a:off x="4267200" y="2266950"/>
            <a:ext cx="609600" cy="609600"/>
          </a:xfrm>
          <a:prstGeom prst="rect">
            <a:avLst/>
          </a:prstGeom>
        </p:spPr>
      </p:pic>
      <p:pic>
        <p:nvPicPr>
          <p:cNvPr id="9" name="Recorded Sound">
            <a:hlinkClick r:id="" action="ppaction://media"/>
          </p:cNvPr>
          <p:cNvPicPr>
            <a:picLocks noChangeAspect="1"/>
          </p:cNvPicPr>
          <p:nvPr>
            <a:audioFile r:link="rId12"/>
            <p:extLst>
              <p:ext uri="{DAA4B4D4-6D71-4841-9C94-3DE7FCFB9230}">
                <p14:media xmlns:p14="http://schemas.microsoft.com/office/powerpoint/2010/main" r:embed="rId11"/>
              </p:ext>
            </p:extLst>
          </p:nvPr>
        </p:nvPicPr>
        <p:blipFill>
          <a:blip r:embed="rId17"/>
          <a:stretch>
            <a:fillRect/>
          </a:stretch>
        </p:blipFill>
        <p:spPr>
          <a:xfrm>
            <a:off x="4267200" y="2266950"/>
            <a:ext cx="609600" cy="609600"/>
          </a:xfrm>
          <a:prstGeom prst="rect">
            <a:avLst/>
          </a:prstGeom>
        </p:spPr>
      </p:pic>
      <p:pic>
        <p:nvPicPr>
          <p:cNvPr id="10" name="Recorded Sound">
            <a:hlinkClick r:id="" action="ppaction://media"/>
          </p:cNvPr>
          <p:cNvPicPr>
            <a:picLocks noChangeAspect="1"/>
          </p:cNvPicPr>
          <p:nvPr>
            <a:audioFile r:link="rId14"/>
            <p:extLst>
              <p:ext uri="{DAA4B4D4-6D71-4841-9C94-3DE7FCFB9230}">
                <p14:media xmlns:p14="http://schemas.microsoft.com/office/powerpoint/2010/main" r:embed="rId13"/>
              </p:ext>
            </p:extLst>
          </p:nvPr>
        </p:nvPicPr>
        <p:blipFill>
          <a:blip r:embed="rId1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6410009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29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814"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seq concurrent="1" nextAc="seek">
              <p:cTn id="13" restart="whenNotActive" fill="hold" evtFilter="cancelBubble" nodeType="interactiveSeq">
                <p:stCondLst>
                  <p:cond evt="onClick" delay="0">
                    <p:tgtEl>
                      <p:spTgt spid="5"/>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512" fill="hold"/>
                                        <p:tgtEl>
                                          <p:spTgt spid="5"/>
                                        </p:tgtEl>
                                      </p:cBhvr>
                                    </p:cmd>
                                  </p:childTnLst>
                                </p:cTn>
                              </p:par>
                            </p:childTnLst>
                          </p:cTn>
                        </p:par>
                      </p:childTnLst>
                    </p:cTn>
                  </p:par>
                </p:childTnLst>
              </p:cTn>
              <p:nextCondLst>
                <p:cond evt="onClick" delay="0">
                  <p:tgtEl>
                    <p:spTgt spid="5"/>
                  </p:tgtEl>
                </p:cond>
              </p:nextCondLst>
            </p:seq>
            <p:audio>
              <p:cMediaNode vol="80000">
                <p:cTn id="18" fill="hold" display="0">
                  <p:stCondLst>
                    <p:cond delay="indefinite"/>
                  </p:stCondLst>
                  <p:endCondLst>
                    <p:cond evt="onStopAudio" delay="0">
                      <p:tgtEl>
                        <p:sldTgt/>
                      </p:tgtEl>
                    </p:cond>
                  </p:endCondLst>
                </p:cTn>
                <p:tgtEl>
                  <p:spTgt spid="5"/>
                </p:tgtEl>
              </p:cMediaNode>
            </p:audio>
            <p:audio>
              <p:cMediaNode vol="80000">
                <p:cTn id="19" fill="hold" display="0">
                  <p:stCondLst>
                    <p:cond delay="indefinite"/>
                  </p:stCondLst>
                  <p:endCondLst>
                    <p:cond evt="onStopAudio" delay="0">
                      <p:tgtEl>
                        <p:sldTgt/>
                      </p:tgtEl>
                    </p:cond>
                  </p:endCondLst>
                </p:cTn>
                <p:tgtEl>
                  <p:spTgt spid="6"/>
                </p:tgtEl>
              </p:cMediaNode>
            </p:audio>
            <p:seq concurrent="1" nextAc="seek">
              <p:cTn id="20" restart="whenNotActive" fill="hold" evtFilter="cancelBubble" nodeType="interactiveSeq">
                <p:stCondLst>
                  <p:cond evt="onClick" delay="0">
                    <p:tgtEl>
                      <p:spTgt spid="7"/>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7201" fill="hold"/>
                                        <p:tgtEl>
                                          <p:spTgt spid="7"/>
                                        </p:tgtEl>
                                      </p:cBhvr>
                                    </p:cmd>
                                  </p:childTnLst>
                                </p:cTn>
                              </p:par>
                            </p:childTnLst>
                          </p:cTn>
                        </p:par>
                      </p:childTnLst>
                    </p:cTn>
                  </p:par>
                </p:childTnLst>
              </p:cTn>
              <p:nextCondLst>
                <p:cond evt="onClick" delay="0">
                  <p:tgtEl>
                    <p:spTgt spid="7"/>
                  </p:tgtEl>
                </p:cond>
              </p:nextCondLst>
            </p:seq>
            <p:audio>
              <p:cMediaNode vol="80000">
                <p:cTn id="25" fill="hold" display="0">
                  <p:stCondLst>
                    <p:cond delay="indefinite"/>
                  </p:stCondLst>
                  <p:endCondLst>
                    <p:cond evt="onStopAudio" delay="0">
                      <p:tgtEl>
                        <p:sldTgt/>
                      </p:tgtEl>
                    </p:cond>
                  </p:endCondLst>
                </p:cTn>
                <p:tgtEl>
                  <p:spTgt spid="7"/>
                </p:tgtEl>
              </p:cMediaNode>
            </p:audio>
            <p:seq concurrent="1" nextAc="seek">
              <p:cTn id="26" restart="whenNotActive" fill="hold" evtFilter="cancelBubble" nodeType="interactiveSeq">
                <p:stCondLst>
                  <p:cond evt="onClick" delay="0">
                    <p:tgtEl>
                      <p:spTgt spid="8"/>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4299" fill="hold"/>
                                        <p:tgtEl>
                                          <p:spTgt spid="8"/>
                                        </p:tgtEl>
                                      </p:cBhvr>
                                    </p:cmd>
                                  </p:childTnLst>
                                </p:cTn>
                              </p:par>
                            </p:childTnLst>
                          </p:cTn>
                        </p:par>
                      </p:childTnLst>
                    </p:cTn>
                  </p:par>
                </p:childTnLst>
              </p:cTn>
              <p:nextCondLst>
                <p:cond evt="onClick" delay="0">
                  <p:tgtEl>
                    <p:spTgt spid="8"/>
                  </p:tgtEl>
                </p:cond>
              </p:nextCondLst>
            </p:seq>
            <p:audio>
              <p:cMediaNode vol="80000">
                <p:cTn id="31" fill="hold" display="0">
                  <p:stCondLst>
                    <p:cond delay="indefinite"/>
                  </p:stCondLst>
                  <p:endCondLst>
                    <p:cond evt="onStopAudio" delay="0">
                      <p:tgtEl>
                        <p:sldTgt/>
                      </p:tgtEl>
                    </p:cond>
                  </p:endCondLst>
                </p:cTn>
                <p:tgtEl>
                  <p:spTgt spid="8"/>
                </p:tgtEl>
              </p:cMediaNode>
            </p:audio>
            <p:seq concurrent="1" nextAc="seek">
              <p:cTn id="32" restart="whenNotActive" fill="hold" evtFilter="cancelBubble" nodeType="interactiveSeq">
                <p:stCondLst>
                  <p:cond evt="onClick" delay="0">
                    <p:tgtEl>
                      <p:spTgt spid="9"/>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1081" fill="hold"/>
                                        <p:tgtEl>
                                          <p:spTgt spid="9"/>
                                        </p:tgtEl>
                                      </p:cBhvr>
                                    </p:cmd>
                                  </p:childTnLst>
                                </p:cTn>
                              </p:par>
                            </p:childTnLst>
                          </p:cTn>
                        </p:par>
                      </p:childTnLst>
                    </p:cTn>
                  </p:par>
                </p:childTnLst>
              </p:cTn>
              <p:nextCondLst>
                <p:cond evt="onClick" delay="0">
                  <p:tgtEl>
                    <p:spTgt spid="9"/>
                  </p:tgtEl>
                </p:cond>
              </p:nextCondLst>
            </p:seq>
            <p:audio>
              <p:cMediaNode vol="80000">
                <p:cTn id="37" fill="hold" display="0">
                  <p:stCondLst>
                    <p:cond delay="indefinite"/>
                  </p:stCondLst>
                  <p:endCondLst>
                    <p:cond evt="onStopAudio" delay="0">
                      <p:tgtEl>
                        <p:sldTgt/>
                      </p:tgtEl>
                    </p:cond>
                  </p:endCondLst>
                </p:cTn>
                <p:tgtEl>
                  <p:spTgt spid="9"/>
                </p:tgtEl>
              </p:cMediaNode>
            </p:audio>
            <p:seq concurrent="1" nextAc="seek">
              <p:cTn id="38" restart="whenNotActive" fill="hold" evtFilter="cancelBubble" nodeType="interactiveSeq">
                <p:stCondLst>
                  <p:cond evt="onClick" delay="0">
                    <p:tgtEl>
                      <p:spTgt spid="10"/>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23525" fill="hold"/>
                                        <p:tgtEl>
                                          <p:spTgt spid="10"/>
                                        </p:tgtEl>
                                      </p:cBhvr>
                                    </p:cmd>
                                  </p:childTnLst>
                                </p:cTn>
                              </p:par>
                            </p:childTnLst>
                          </p:cTn>
                        </p:par>
                      </p:childTnLst>
                    </p:cTn>
                  </p:par>
                </p:childTnLst>
              </p:cTn>
              <p:nextCondLst>
                <p:cond evt="onClick" delay="0">
                  <p:tgtEl>
                    <p:spTgt spid="10"/>
                  </p:tgtEl>
                </p:cond>
              </p:nextCondLst>
            </p:seq>
            <p:audio>
              <p:cMediaNode vol="80000">
                <p:cTn id="43"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02467" y="1926136"/>
            <a:ext cx="7642141" cy="2898625"/>
          </a:xfrm>
        </p:spPr>
        <p:txBody>
          <a:bodyPr>
            <a:normAutofit fontScale="85000" lnSpcReduction="20000"/>
          </a:bodyPr>
          <a:lstStyle/>
          <a:p>
            <a:r>
              <a:rPr lang="en-GB" sz="1800"/>
              <a:t>Covid-19 curtailment of your placement (no travel costs will be covered only medical emergency) </a:t>
            </a:r>
          </a:p>
          <a:p>
            <a:r>
              <a:rPr lang="en-GB" sz="1800"/>
              <a:t>Motor insurance; </a:t>
            </a:r>
            <a:r>
              <a:rPr lang="en-GB" sz="1800" b="1"/>
              <a:t>you must obtain the correct license and ensure you are insured</a:t>
            </a:r>
            <a:r>
              <a:rPr lang="en-GB" sz="1800"/>
              <a:t>.</a:t>
            </a:r>
          </a:p>
          <a:p>
            <a:r>
              <a:rPr lang="en-GB" sz="1800"/>
              <a:t>Accommodations scams – we cannot reimburse you.</a:t>
            </a:r>
          </a:p>
          <a:p>
            <a:r>
              <a:rPr lang="en-GB" sz="1800"/>
              <a:t>Airline failure</a:t>
            </a:r>
          </a:p>
          <a:p>
            <a:r>
              <a:rPr lang="en-GB" sz="1800"/>
              <a:t>Liability for third party injury/damage as a result of the use of firearms, wilful acts, part of a criminal act or being under the influence of alcohol or drugs.</a:t>
            </a:r>
          </a:p>
          <a:p>
            <a:r>
              <a:rPr lang="en-GB" sz="1800"/>
              <a:t>Loss of or accidental damage to mobile phones, tablets or laptops.</a:t>
            </a:r>
          </a:p>
          <a:p>
            <a:pPr marL="0" indent="0">
              <a:buNone/>
            </a:pPr>
            <a:r>
              <a:rPr lang="en-GB" sz="1800" b="1"/>
              <a:t>Insurers will review carefully each claim submitted.</a:t>
            </a:r>
          </a:p>
          <a:p>
            <a:endParaRPr lang="en-GB" sz="1800"/>
          </a:p>
        </p:txBody>
      </p:sp>
      <p:sp>
        <p:nvSpPr>
          <p:cNvPr id="3" name="Text Placeholder 2"/>
          <p:cNvSpPr>
            <a:spLocks noGrp="1"/>
          </p:cNvSpPr>
          <p:nvPr>
            <p:ph type="body" sz="quarter" idx="14"/>
          </p:nvPr>
        </p:nvSpPr>
        <p:spPr>
          <a:xfrm>
            <a:off x="884242" y="1262771"/>
            <a:ext cx="5030784" cy="380867"/>
          </a:xfrm>
        </p:spPr>
        <p:txBody>
          <a:bodyPr/>
          <a:lstStyle/>
          <a:p>
            <a:r>
              <a:rPr lang="en-GB"/>
              <a:t>What is not covered continued</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6007572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40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419"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4800"/>
            <a:ext cx="6858000" cy="640702"/>
          </a:xfrm>
        </p:spPr>
        <p:txBody>
          <a:bodyPr>
            <a:noAutofit/>
          </a:bodyPr>
          <a:lstStyle/>
          <a:p>
            <a:pPr algn="l"/>
            <a:r>
              <a:rPr lang="en-GB" sz="1800" b="1" i="1" dirty="0">
                <a:solidFill>
                  <a:srgbClr val="FF0000"/>
                </a:solidFill>
              </a:rPr>
              <a:t>Covid-19 </a:t>
            </a:r>
            <a:r>
              <a:rPr lang="en-GB" sz="1800" b="1" i="1" dirty="0" smtClean="0">
                <a:solidFill>
                  <a:srgbClr val="FF0000"/>
                </a:solidFill>
              </a:rPr>
              <a:t>Impact</a:t>
            </a:r>
            <a:endParaRPr lang="en-GB" sz="1800" b="1" i="1" dirty="0">
              <a:solidFill>
                <a:srgbClr val="FF0000"/>
              </a:solidFill>
            </a:endParaRPr>
          </a:p>
        </p:txBody>
      </p:sp>
      <p:sp>
        <p:nvSpPr>
          <p:cNvPr id="3" name="Subtitle 2"/>
          <p:cNvSpPr>
            <a:spLocks noGrp="1"/>
          </p:cNvSpPr>
          <p:nvPr>
            <p:ph type="subTitle" idx="1"/>
          </p:nvPr>
        </p:nvSpPr>
        <p:spPr>
          <a:xfrm>
            <a:off x="1080795" y="1292720"/>
            <a:ext cx="6858000" cy="1004462"/>
          </a:xfrm>
        </p:spPr>
        <p:txBody>
          <a:bodyPr vert="horz" lIns="91440" tIns="45720" rIns="91440" bIns="45720" rtlCol="0" anchor="t">
            <a:noAutofit/>
          </a:bodyPr>
          <a:lstStyle/>
          <a:p>
            <a:pPr algn="l"/>
            <a:r>
              <a:rPr lang="en-GB" sz="1400" dirty="0">
                <a:latin typeface="Calibri"/>
                <a:ea typeface="Calibri" panose="020F0502020204030204" pitchFamily="34" charset="0"/>
                <a:cs typeface="Calibri"/>
              </a:rPr>
              <a:t>If as anticipated the FCO advice is updated and travel is permitted to named countries, you will be able to go ahead and make your plans to travel to your nominated destination. </a:t>
            </a:r>
            <a:endParaRPr lang="en-GB" sz="1400" dirty="0">
              <a:latin typeface="Calibri"/>
              <a:ea typeface="Calibri" panose="020F0502020204030204" pitchFamily="34" charset="0"/>
            </a:endParaRPr>
          </a:p>
          <a:p>
            <a:pPr algn="l"/>
            <a:r>
              <a:rPr lang="en-GB" sz="1400" dirty="0">
                <a:latin typeface="Calibri"/>
                <a:ea typeface="Calibri" panose="020F0502020204030204" pitchFamily="34" charset="0"/>
                <a:cs typeface="Calibri"/>
              </a:rPr>
              <a:t>You will need to check if your nominated university is offering face to face teaching or distance learning.  Each university is different and there are frequent updates. </a:t>
            </a:r>
          </a:p>
          <a:p>
            <a:pPr algn="l"/>
            <a:r>
              <a:rPr lang="en-GB" sz="1400" dirty="0">
                <a:latin typeface="Calibri"/>
                <a:ea typeface="Calibri" panose="020F0502020204030204" pitchFamily="34" charset="0"/>
                <a:cs typeface="Calibri"/>
              </a:rPr>
              <a:t>Please note: the situation keeps changing, and it is advisable to sign up for the FCO alerts for your destination.  In this way you will be able to track any additional requirements or guidance for entering your chosen destination. You may be required to undertake a period of quarantine, or to take health precautions such as wearing a mask and it will be your responsibility to follow the country guidance. </a:t>
            </a:r>
          </a:p>
          <a:p>
            <a:pPr algn="l"/>
            <a:endParaRPr lang="en-GB" sz="1400" dirty="0">
              <a:latin typeface="Calibri" panose="020F0502020204030204" pitchFamily="34" charset="0"/>
              <a:ea typeface="Calibri" panose="020F0502020204030204" pitchFamily="34" charset="0"/>
            </a:endParaRPr>
          </a:p>
          <a:p>
            <a:pPr algn="l"/>
            <a:endParaRPr lang="en-GB" sz="1400" dirty="0">
              <a:latin typeface="Calibri" panose="020F0502020204030204" pitchFamily="34" charset="0"/>
              <a:ea typeface="Calibri" panose="020F0502020204030204" pitchFamily="34" charset="0"/>
            </a:endParaRP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2266950"/>
            <a:ext cx="609600" cy="609600"/>
          </a:xfrm>
          <a:prstGeom prst="rect">
            <a:avLst/>
          </a:prstGeom>
        </p:spPr>
      </p:pic>
      <p:pic>
        <p:nvPicPr>
          <p:cNvPr id="6"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40403013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1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5111"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audio>
              <p:cMediaNode vol="80000">
                <p:cTn id="13"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24768" y="1412281"/>
            <a:ext cx="7642725" cy="3892124"/>
          </a:xfrm>
        </p:spPr>
        <p:txBody>
          <a:bodyPr/>
          <a:lstStyle/>
          <a:p>
            <a:r>
              <a:rPr lang="en-GB" sz="1200">
                <a:cs typeface="Arabic Typesetting" panose="03020402040406030203" pitchFamily="66" charset="-78"/>
              </a:rPr>
              <a:t>Personal letters available for visits to Schengen Area to assist with visa applications.</a:t>
            </a:r>
            <a:endParaRPr lang="en-GB" sz="1200"/>
          </a:p>
          <a:p>
            <a:r>
              <a:rPr lang="en-GB" sz="1200"/>
              <a:t>Aviva 24/7 helpline.</a:t>
            </a:r>
          </a:p>
          <a:p>
            <a:r>
              <a:rPr lang="en-GB" sz="1200"/>
              <a:t>Personal insurer examples </a:t>
            </a:r>
            <a:r>
              <a:rPr lang="en-GB" sz="1200" b="1" u="sng"/>
              <a:t>but not recommendations</a:t>
            </a:r>
          </a:p>
          <a:p>
            <a:pPr lvl="1"/>
            <a:r>
              <a:rPr lang="en-GB" sz="1200" u="sng">
                <a:latin typeface="+mn-lt"/>
                <a:hlinkClick r:id="rId5"/>
              </a:rPr>
              <a:t>World Nomads</a:t>
            </a:r>
            <a:endParaRPr lang="en-GB" sz="1200" u="sng">
              <a:latin typeface="+mn-lt"/>
            </a:endParaRPr>
          </a:p>
          <a:p>
            <a:pPr lvl="1"/>
            <a:r>
              <a:rPr lang="en-GB" sz="1200" u="sng">
                <a:latin typeface="+mn-lt"/>
                <a:hlinkClick r:id="rId6"/>
              </a:rPr>
              <a:t>True Traveller</a:t>
            </a:r>
            <a:endParaRPr lang="en-GB" sz="1200" u="sng">
              <a:latin typeface="+mn-lt"/>
            </a:endParaRPr>
          </a:p>
          <a:p>
            <a:pPr lvl="1"/>
            <a:endParaRPr lang="en-GB" sz="1200" b="1" u="sng">
              <a:latin typeface="+mn-lt"/>
            </a:endParaRPr>
          </a:p>
          <a:p>
            <a:r>
              <a:rPr lang="en-GB" sz="1200"/>
              <a:t>Foreign and Commonwealth Office </a:t>
            </a:r>
            <a:r>
              <a:rPr lang="en-GB" sz="1200">
                <a:hlinkClick r:id="rId7"/>
              </a:rPr>
              <a:t>https://www.gov.uk/foreign-travel-advice</a:t>
            </a:r>
            <a:r>
              <a:rPr lang="en-GB" sz="1200"/>
              <a:t> </a:t>
            </a:r>
          </a:p>
          <a:p>
            <a:r>
              <a:rPr lang="en-GB" sz="1200"/>
              <a:t>WorldAware </a:t>
            </a:r>
            <a:r>
              <a:rPr lang="en-GB" sz="1200">
                <a:hlinkClick r:id="rId8"/>
              </a:rPr>
              <a:t>https://my.worldaware.com/affiliates/aviva</a:t>
            </a:r>
            <a:r>
              <a:rPr lang="en-GB" sz="1200"/>
              <a:t>  (quote policy number 100005565GPA when registering)</a:t>
            </a:r>
          </a:p>
          <a:p>
            <a:r>
              <a:rPr lang="en-GB" sz="1200"/>
              <a:t>Warwick </a:t>
            </a:r>
            <a:r>
              <a:rPr lang="en-GB" sz="1200" err="1"/>
              <a:t>Insite</a:t>
            </a:r>
            <a:r>
              <a:rPr lang="en-GB" sz="1200"/>
              <a:t> - </a:t>
            </a:r>
            <a:r>
              <a:rPr lang="en-GB" sz="1200">
                <a:hlinkClick r:id="rId9"/>
              </a:rPr>
              <a:t>https://warwick.ac.uk/services/finance/insurance</a:t>
            </a:r>
            <a:r>
              <a:rPr lang="en-GB" sz="1200"/>
              <a:t> </a:t>
            </a:r>
          </a:p>
          <a:p>
            <a:r>
              <a:rPr lang="en-GB" sz="1200"/>
              <a:t>Claims report form online.</a:t>
            </a:r>
          </a:p>
          <a:p>
            <a:r>
              <a:rPr lang="en-GB" sz="1200"/>
              <a:t>Insurance Office email </a:t>
            </a:r>
            <a:r>
              <a:rPr lang="en-GB" sz="1200">
                <a:hlinkClick r:id="rId10"/>
              </a:rPr>
              <a:t>insuranceservices@Warwick.ac.uk</a:t>
            </a:r>
            <a:r>
              <a:rPr lang="en-GB" sz="1200"/>
              <a:t> </a:t>
            </a:r>
          </a:p>
          <a:p>
            <a:r>
              <a:rPr lang="en-GB" sz="1200"/>
              <a:t>Insurance Services Office – Argent Court (near Tesco).</a:t>
            </a:r>
          </a:p>
        </p:txBody>
      </p:sp>
      <p:sp>
        <p:nvSpPr>
          <p:cNvPr id="3" name="Text Placeholder 2"/>
          <p:cNvSpPr>
            <a:spLocks noGrp="1"/>
          </p:cNvSpPr>
          <p:nvPr>
            <p:ph type="body" sz="quarter" idx="14"/>
          </p:nvPr>
        </p:nvSpPr>
        <p:spPr>
          <a:xfrm>
            <a:off x="884241" y="1031414"/>
            <a:ext cx="5030784" cy="380867"/>
          </a:xfrm>
        </p:spPr>
        <p:txBody>
          <a:bodyPr/>
          <a:lstStyle/>
          <a:p>
            <a:r>
              <a:rPr lang="en-GB" sz="1800"/>
              <a:t>Assistance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0653120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3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88883" y="2640549"/>
            <a:ext cx="6199361" cy="2308324"/>
          </a:xfrm>
          <a:prstGeom prst="rect">
            <a:avLst/>
          </a:prstGeom>
          <a:noFill/>
        </p:spPr>
        <p:txBody>
          <a:bodyPr wrap="square" rtlCol="0">
            <a:spAutoFit/>
          </a:bodyPr>
          <a:lstStyle/>
          <a:p>
            <a:pPr algn="ctr"/>
            <a:r>
              <a:rPr lang="en-GB" sz="3600" b="1" i="1">
                <a:solidFill>
                  <a:schemeClr val="accent6">
                    <a:lumMod val="75000"/>
                  </a:schemeClr>
                </a:solidFill>
                <a:sym typeface="Wingdings" panose="05000000000000000000" pitchFamily="2" charset="2"/>
              </a:rPr>
              <a:t>Taking care of your wellbeing while studying abroad</a:t>
            </a:r>
          </a:p>
          <a:p>
            <a:endParaRPr lang="en-GB" sz="3600" b="1" i="1">
              <a:solidFill>
                <a:schemeClr val="accent6">
                  <a:lumMod val="75000"/>
                </a:schemeClr>
              </a:solidFill>
              <a:sym typeface="Wingdings" panose="05000000000000000000" pitchFamily="2" charset="2"/>
            </a:endParaRPr>
          </a:p>
          <a:p>
            <a:pPr algn="ctr"/>
            <a:endParaRPr lang="en-GB" sz="3600" b="1" i="1">
              <a:solidFill>
                <a:schemeClr val="tx2"/>
              </a:solidFill>
            </a:endParaRPr>
          </a:p>
        </p:txBody>
      </p:sp>
      <p:grpSp>
        <p:nvGrpSpPr>
          <p:cNvPr id="9" name="Group 8"/>
          <p:cNvGrpSpPr/>
          <p:nvPr/>
        </p:nvGrpSpPr>
        <p:grpSpPr>
          <a:xfrm>
            <a:off x="-117566" y="-269422"/>
            <a:ext cx="9464041" cy="2806882"/>
            <a:chOff x="-108520" y="0"/>
            <a:chExt cx="9469561" cy="2958587"/>
          </a:xfrm>
        </p:grpSpPr>
        <p:pic>
          <p:nvPicPr>
            <p:cNvPr id="10" name="Picture 9" descr="WSS Bamboo MAIN.jpg"/>
            <p:cNvPicPr>
              <a:picLocks noChangeAspect="1"/>
            </p:cNvPicPr>
            <p:nvPr/>
          </p:nvPicPr>
          <p:blipFill rotWithShape="1">
            <a:blip r:embed="rId5">
              <a:extLst>
                <a:ext uri="{28A0092B-C50C-407E-A947-70E740481C1C}">
                  <a14:useLocalDpi xmlns:a14="http://schemas.microsoft.com/office/drawing/2010/main" val="0"/>
                </a:ext>
              </a:extLst>
            </a:blip>
            <a:srcRect b="64541"/>
            <a:stretch/>
          </p:blipFill>
          <p:spPr>
            <a:xfrm>
              <a:off x="0" y="0"/>
              <a:ext cx="9144000" cy="2761013"/>
            </a:xfrm>
            <a:prstGeom prst="rect">
              <a:avLst/>
            </a:prstGeom>
          </p:spPr>
        </p:pic>
        <p:pic>
          <p:nvPicPr>
            <p:cNvPr id="11" name="Picture 10" descr="UOW keyline and logo - green.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520" y="1510611"/>
              <a:ext cx="9361040" cy="1447976"/>
            </a:xfrm>
            <a:prstGeom prst="rect">
              <a:avLst/>
            </a:prstGeom>
          </p:spPr>
        </p:pic>
        <p:sp>
          <p:nvSpPr>
            <p:cNvPr id="12" name="Title 1"/>
            <p:cNvSpPr txBox="1">
              <a:spLocks/>
            </p:cNvSpPr>
            <p:nvPr/>
          </p:nvSpPr>
          <p:spPr>
            <a:xfrm>
              <a:off x="1795895" y="595615"/>
              <a:ext cx="7565146" cy="972108"/>
            </a:xfrm>
            <a:prstGeom prst="rect">
              <a:avLst/>
            </a:prstGeom>
          </p:spPr>
          <p:txBody>
            <a:bodyPr/>
            <a:lst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a:lstStyle>
            <a:p>
              <a:pPr defTabSz="685800">
                <a:defRPr/>
              </a:pPr>
              <a:r>
                <a:rPr lang="en-GB" kern="0">
                  <a:solidFill>
                    <a:prstClr val="white"/>
                  </a:solidFill>
                  <a:latin typeface="Calibri" panose="020F0502020204030204" pitchFamily="34" charset="0"/>
                  <a:cs typeface="Angsana New" panose="02020603050405020304" pitchFamily="18" charset="-34"/>
                </a:rPr>
                <a:t> Wellbeing Support Services</a:t>
              </a:r>
              <a:endParaRPr lang="en-GB" sz="4050" kern="0">
                <a:solidFill>
                  <a:prstClr val="white"/>
                </a:solidFill>
                <a:latin typeface="Calibri Light" panose="020F0302020204030204"/>
              </a:endParaRPr>
            </a:p>
          </p:txBody>
        </p:sp>
      </p:gr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865875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46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grpSp>
        <p:nvGrpSpPr>
          <p:cNvPr id="4" name="Group 3"/>
          <p:cNvGrpSpPr/>
          <p:nvPr/>
        </p:nvGrpSpPr>
        <p:grpSpPr>
          <a:xfrm>
            <a:off x="-118487" y="-30307"/>
            <a:ext cx="9380974" cy="1764587"/>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10" name="TextBox 9"/>
          <p:cNvSpPr txBox="1"/>
          <p:nvPr/>
        </p:nvSpPr>
        <p:spPr>
          <a:xfrm>
            <a:off x="628650" y="539750"/>
            <a:ext cx="6536374" cy="461665"/>
          </a:xfrm>
          <a:prstGeom prst="rect">
            <a:avLst/>
          </a:prstGeom>
          <a:noFill/>
        </p:spPr>
        <p:txBody>
          <a:bodyPr wrap="square" rtlCol="0">
            <a:spAutoFit/>
          </a:bodyPr>
          <a:lstStyle/>
          <a:p>
            <a:pPr algn="ctr"/>
            <a:r>
              <a:rPr lang="en-GB" sz="2400" b="1" i="1">
                <a:solidFill>
                  <a:schemeClr val="accent6">
                    <a:lumMod val="50000"/>
                  </a:schemeClr>
                </a:solidFill>
              </a:rPr>
              <a:t>Things to think about before you go</a:t>
            </a:r>
          </a:p>
        </p:txBody>
      </p:sp>
      <p:graphicFrame>
        <p:nvGraphicFramePr>
          <p:cNvPr id="3" name="Diagram 2"/>
          <p:cNvGraphicFramePr/>
          <p:nvPr>
            <p:extLst>
              <p:ext uri="{D42A27DB-BD31-4B8C-83A1-F6EECF244321}">
                <p14:modId xmlns:p14="http://schemas.microsoft.com/office/powerpoint/2010/main" val="549373091"/>
              </p:ext>
            </p:extLst>
          </p:nvPr>
        </p:nvGraphicFramePr>
        <p:xfrm>
          <a:off x="563018" y="1653263"/>
          <a:ext cx="7940454" cy="310986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6"/>
          <p:cNvSpPr txBox="1"/>
          <p:nvPr/>
        </p:nvSpPr>
        <p:spPr>
          <a:xfrm>
            <a:off x="877058" y="3837551"/>
            <a:ext cx="3748134" cy="923330"/>
          </a:xfrm>
          <a:prstGeom prst="rect">
            <a:avLst/>
          </a:prstGeom>
          <a:noFill/>
        </p:spPr>
        <p:txBody>
          <a:bodyPr wrap="square" rtlCol="0">
            <a:spAutoFit/>
          </a:bodyPr>
          <a:lstStyle/>
          <a:p>
            <a:r>
              <a:rPr lang="en-US" sz="1350" i="1">
                <a:solidFill>
                  <a:schemeClr val="accent6">
                    <a:lumMod val="50000"/>
                  </a:schemeClr>
                </a:solidFill>
              </a:rPr>
              <a:t>Do you have professional support in place at Warwick, that you need to consider at your host university or from elsewhere?</a:t>
            </a:r>
          </a:p>
          <a:p>
            <a:endParaRPr lang="en-GB" sz="1350"/>
          </a:p>
        </p:txBody>
      </p:sp>
      <p:sp>
        <p:nvSpPr>
          <p:cNvPr id="9" name="TextBox 8"/>
          <p:cNvSpPr txBox="1"/>
          <p:nvPr/>
        </p:nvSpPr>
        <p:spPr>
          <a:xfrm>
            <a:off x="1103107" y="2118354"/>
            <a:ext cx="3468893" cy="830997"/>
          </a:xfrm>
          <a:prstGeom prst="rect">
            <a:avLst/>
          </a:prstGeom>
          <a:noFill/>
        </p:spPr>
        <p:txBody>
          <a:bodyPr wrap="square" rtlCol="0">
            <a:spAutoFit/>
          </a:bodyPr>
          <a:lstStyle/>
          <a:p>
            <a:r>
              <a:rPr lang="en-US" sz="1500" i="1">
                <a:solidFill>
                  <a:schemeClr val="accent6">
                    <a:lumMod val="50000"/>
                  </a:schemeClr>
                </a:solidFill>
              </a:rPr>
              <a:t>Who do you usually turn to? </a:t>
            </a:r>
          </a:p>
          <a:p>
            <a:r>
              <a:rPr lang="en-US" sz="1500" i="1">
                <a:solidFill>
                  <a:schemeClr val="accent6">
                    <a:lumMod val="50000"/>
                  </a:schemeClr>
                </a:solidFill>
              </a:rPr>
              <a:t>Will you still be able to contact them? </a:t>
            </a:r>
          </a:p>
          <a:p>
            <a:endParaRPr lang="en-GB"/>
          </a:p>
        </p:txBody>
      </p:sp>
      <p:sp>
        <p:nvSpPr>
          <p:cNvPr id="11" name="TextBox 10"/>
          <p:cNvSpPr txBox="1"/>
          <p:nvPr/>
        </p:nvSpPr>
        <p:spPr>
          <a:xfrm>
            <a:off x="4689835" y="1852842"/>
            <a:ext cx="3760871" cy="1131079"/>
          </a:xfrm>
          <a:prstGeom prst="rect">
            <a:avLst/>
          </a:prstGeom>
          <a:noFill/>
        </p:spPr>
        <p:txBody>
          <a:bodyPr wrap="square" rtlCol="0">
            <a:spAutoFit/>
          </a:bodyPr>
          <a:lstStyle/>
          <a:p>
            <a:r>
              <a:rPr lang="en-GB" sz="1350" i="1">
                <a:solidFill>
                  <a:schemeClr val="accent6">
                    <a:lumMod val="50000"/>
                  </a:schemeClr>
                </a:solidFill>
              </a:rPr>
              <a:t>Do you know your wellbeing “red flags?” How do you know when you are not feeling “yourself”? If you are able to recognise these changes, then you can be proactive in seeking support before things escalate</a:t>
            </a:r>
          </a:p>
        </p:txBody>
      </p:sp>
      <p:sp>
        <p:nvSpPr>
          <p:cNvPr id="13" name="TextBox 12"/>
          <p:cNvSpPr txBox="1"/>
          <p:nvPr/>
        </p:nvSpPr>
        <p:spPr>
          <a:xfrm>
            <a:off x="4807390" y="3904308"/>
            <a:ext cx="3442580" cy="507831"/>
          </a:xfrm>
          <a:prstGeom prst="rect">
            <a:avLst/>
          </a:prstGeom>
          <a:noFill/>
        </p:spPr>
        <p:txBody>
          <a:bodyPr wrap="square" rtlCol="0">
            <a:spAutoFit/>
          </a:bodyPr>
          <a:lstStyle/>
          <a:p>
            <a:r>
              <a:rPr lang="en-GB" sz="1350" i="1">
                <a:solidFill>
                  <a:schemeClr val="accent6">
                    <a:lumMod val="50000"/>
                  </a:schemeClr>
                </a:solidFill>
              </a:rPr>
              <a:t>Do you know about the online resources you can access while away?</a:t>
            </a:r>
          </a:p>
        </p:txBody>
      </p:sp>
      <p:sp>
        <p:nvSpPr>
          <p:cNvPr id="14" name="TextBox 13"/>
          <p:cNvSpPr txBox="1"/>
          <p:nvPr/>
        </p:nvSpPr>
        <p:spPr>
          <a:xfrm>
            <a:off x="628650" y="1120201"/>
            <a:ext cx="6382693" cy="300082"/>
          </a:xfrm>
          <a:prstGeom prst="rect">
            <a:avLst/>
          </a:prstGeom>
          <a:noFill/>
        </p:spPr>
        <p:txBody>
          <a:bodyPr wrap="square" rtlCol="0">
            <a:spAutoFit/>
          </a:bodyPr>
          <a:lstStyle/>
          <a:p>
            <a:pPr marL="214313" indent="-214313">
              <a:buFont typeface="Arial" panose="020B0604020202020204" pitchFamily="34" charset="0"/>
              <a:buChar char="•"/>
            </a:pPr>
            <a:r>
              <a:rPr lang="en-GB" sz="1350" i="1">
                <a:solidFill>
                  <a:schemeClr val="accent6">
                    <a:lumMod val="50000"/>
                  </a:schemeClr>
                </a:solidFill>
              </a:rPr>
              <a:t>Emotional support and preparation is just as important as the practical steps</a:t>
            </a:r>
          </a:p>
        </p:txBody>
      </p:sp>
    </p:spTree>
    <p:extLst>
      <p:ext uri="{BB962C8B-B14F-4D97-AF65-F5344CB8AC3E}">
        <p14:creationId xmlns:p14="http://schemas.microsoft.com/office/powerpoint/2010/main" val="1365667574"/>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4907" y="0"/>
            <a:ext cx="9380974" cy="16764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3" name="Rectangle 2"/>
          <p:cNvSpPr/>
          <p:nvPr/>
        </p:nvSpPr>
        <p:spPr>
          <a:xfrm>
            <a:off x="2313235" y="552748"/>
            <a:ext cx="3742243" cy="461665"/>
          </a:xfrm>
          <a:prstGeom prst="rect">
            <a:avLst/>
          </a:prstGeom>
        </p:spPr>
        <p:txBody>
          <a:bodyPr wrap="none">
            <a:spAutoFit/>
          </a:bodyPr>
          <a:lstStyle/>
          <a:p>
            <a:pPr lvl="0"/>
            <a:r>
              <a:rPr lang="en-GB" sz="2400" b="1" i="1">
                <a:solidFill>
                  <a:schemeClr val="accent6">
                    <a:lumMod val="50000"/>
                  </a:schemeClr>
                </a:solidFill>
              </a:rPr>
              <a:t>Warwick’s Support Network</a:t>
            </a:r>
          </a:p>
        </p:txBody>
      </p:sp>
      <p:sp>
        <p:nvSpPr>
          <p:cNvPr id="10" name="TextBox 9"/>
          <p:cNvSpPr txBox="1"/>
          <p:nvPr/>
        </p:nvSpPr>
        <p:spPr>
          <a:xfrm>
            <a:off x="298763" y="1545106"/>
            <a:ext cx="8468471" cy="300082"/>
          </a:xfrm>
          <a:prstGeom prst="rect">
            <a:avLst/>
          </a:prstGeom>
          <a:solidFill>
            <a:schemeClr val="bg1"/>
          </a:solidFill>
        </p:spPr>
        <p:txBody>
          <a:bodyPr wrap="square" rtlCol="0">
            <a:spAutoFit/>
          </a:bodyPr>
          <a:lstStyle/>
          <a:p>
            <a:pPr marL="214313" indent="-214313">
              <a:buFont typeface="Arial" panose="020B0604020202020204" pitchFamily="34" charset="0"/>
              <a:buChar char="•"/>
            </a:pPr>
            <a:r>
              <a:rPr lang="en-GB" sz="1350" i="1">
                <a:solidFill>
                  <a:schemeClr val="accent6">
                    <a:lumMod val="50000"/>
                  </a:schemeClr>
                </a:solidFill>
              </a:rPr>
              <a:t>You can still access support from Warwick’s Wellbeing Support Services while you are away</a:t>
            </a:r>
          </a:p>
        </p:txBody>
      </p:sp>
      <p:graphicFrame>
        <p:nvGraphicFramePr>
          <p:cNvPr id="11" name="Diagram 10"/>
          <p:cNvGraphicFramePr/>
          <p:nvPr>
            <p:extLst>
              <p:ext uri="{D42A27DB-BD31-4B8C-83A1-F6EECF244321}">
                <p14:modId xmlns:p14="http://schemas.microsoft.com/office/powerpoint/2010/main" val="2138599791"/>
              </p:ext>
            </p:extLst>
          </p:nvPr>
        </p:nvGraphicFramePr>
        <p:xfrm>
          <a:off x="-183778" y="1014413"/>
          <a:ext cx="9165758" cy="42078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52935079"/>
      </p:ext>
    </p:extLst>
  </p:cSld>
  <p:clrMapOvr>
    <a:masterClrMapping/>
  </p:clrMapOvr>
  <mc:AlternateContent xmlns:mc="http://schemas.openxmlformats.org/markup-compatibility/2006" xmlns:p14="http://schemas.microsoft.com/office/powerpoint/2010/main">
    <mc:Choice Requires="p14">
      <p:transition spd="slow" p14:dur="2000" advClick="0" advTm="7000"/>
    </mc:Choice>
    <mc:Fallback xmlns="">
      <p:transition spd="slow" advClick="0" advTm="7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8458" y="-376219"/>
            <a:ext cx="10467618" cy="2255588"/>
            <a:chOff x="-99406" y="-112570"/>
            <a:chExt cx="10473723" cy="2377497"/>
          </a:xfrm>
        </p:grpSpPr>
        <p:pic>
          <p:nvPicPr>
            <p:cNvPr id="5" name="Picture 4" descr="WSS Bamboo MAIN.jpg"/>
            <p:cNvPicPr>
              <a:picLocks noChangeAspect="1"/>
            </p:cNvPicPr>
            <p:nvPr/>
          </p:nvPicPr>
          <p:blipFill rotWithShape="1">
            <a:blip r:embed="rId3">
              <a:extLst>
                <a:ext uri="{28A0092B-C50C-407E-A947-70E740481C1C}">
                  <a14:useLocalDpi xmlns:a14="http://schemas.microsoft.com/office/drawing/2010/main" val="0"/>
                </a:ext>
              </a:extLst>
            </a:blip>
            <a:srcRect b="64541"/>
            <a:stretch/>
          </p:blipFill>
          <p:spPr>
            <a:xfrm>
              <a:off x="9115" y="-112570"/>
              <a:ext cx="9144000" cy="2097844"/>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6" y="816951"/>
              <a:ext cx="9361040" cy="1447976"/>
            </a:xfrm>
            <a:prstGeom prst="rect">
              <a:avLst/>
            </a:prstGeom>
          </p:spPr>
        </p:pic>
        <p:sp>
          <p:nvSpPr>
            <p:cNvPr id="7" name="Title 1"/>
            <p:cNvSpPr txBox="1">
              <a:spLocks/>
            </p:cNvSpPr>
            <p:nvPr/>
          </p:nvSpPr>
          <p:spPr>
            <a:xfrm>
              <a:off x="2809171" y="1152992"/>
              <a:ext cx="7565146" cy="972108"/>
            </a:xfrm>
            <a:prstGeom prst="rect">
              <a:avLst/>
            </a:prstGeom>
          </p:spPr>
          <p:txBody>
            <a:bodyPr/>
            <a:lst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a:lstStyle>
            <a:p>
              <a:pPr defTabSz="685800">
                <a:defRPr/>
              </a:pPr>
              <a:r>
                <a:rPr lang="en-GB" sz="3000" i="1" kern="0">
                  <a:solidFill>
                    <a:schemeClr val="accent6">
                      <a:lumMod val="50000"/>
                    </a:schemeClr>
                  </a:solidFill>
                  <a:latin typeface="Calibri" panose="020F0502020204030204" pitchFamily="34" charset="0"/>
                  <a:cs typeface="Angsana New" panose="02020603050405020304" pitchFamily="18" charset="-34"/>
                </a:rPr>
                <a:t>Online Support</a:t>
              </a:r>
              <a:endParaRPr lang="en-GB" sz="3600" i="1" kern="0">
                <a:solidFill>
                  <a:schemeClr val="accent6">
                    <a:lumMod val="50000"/>
                  </a:schemeClr>
                </a:solidFill>
                <a:latin typeface="Calibri Light" panose="020F0302020204030204"/>
              </a:endParaRPr>
            </a:p>
          </p:txBody>
        </p:sp>
      </p:gr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8710" y="1911573"/>
            <a:ext cx="3269409" cy="2179606"/>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0515" y="2065522"/>
            <a:ext cx="2696845" cy="2025657"/>
          </a:xfrm>
          <a:prstGeom prst="rect">
            <a:avLst/>
          </a:prstGeom>
        </p:spPr>
      </p:pic>
    </p:spTree>
    <p:extLst>
      <p:ext uri="{BB962C8B-B14F-4D97-AF65-F5344CB8AC3E}">
        <p14:creationId xmlns:p14="http://schemas.microsoft.com/office/powerpoint/2010/main" val="2749024174"/>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82" y="1541038"/>
            <a:ext cx="7886700" cy="331693"/>
          </a:xfrm>
          <a:solidFill>
            <a:schemeClr val="bg1"/>
          </a:solidFill>
          <a:ln>
            <a:solidFill>
              <a:schemeClr val="bg1"/>
            </a:solidFill>
          </a:ln>
        </p:spPr>
        <p:txBody>
          <a:bodyPr>
            <a:normAutofit fontScale="90000"/>
          </a:bodyPr>
          <a:lstStyle/>
          <a:p>
            <a:endParaRPr lang="en-GB"/>
          </a:p>
        </p:txBody>
      </p:sp>
      <p:grpSp>
        <p:nvGrpSpPr>
          <p:cNvPr id="4" name="Group 3"/>
          <p:cNvGrpSpPr/>
          <p:nvPr/>
        </p:nvGrpSpPr>
        <p:grpSpPr>
          <a:xfrm>
            <a:off x="-118487" y="-4133"/>
            <a:ext cx="9380974" cy="16764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7" name="Rectangle 6"/>
          <p:cNvSpPr/>
          <p:nvPr/>
        </p:nvSpPr>
        <p:spPr>
          <a:xfrm>
            <a:off x="3154976" y="635341"/>
            <a:ext cx="1994200" cy="507831"/>
          </a:xfrm>
          <a:prstGeom prst="rect">
            <a:avLst/>
          </a:prstGeom>
        </p:spPr>
        <p:txBody>
          <a:bodyPr wrap="none">
            <a:spAutoFit/>
          </a:bodyPr>
          <a:lstStyle/>
          <a:p>
            <a:pPr lvl="0" algn="ctr"/>
            <a:r>
              <a:rPr lang="en-GB" sz="2700" b="1" i="1">
                <a:solidFill>
                  <a:schemeClr val="accent6">
                    <a:lumMod val="50000"/>
                  </a:schemeClr>
                </a:solidFill>
              </a:rPr>
              <a:t>Remember…</a:t>
            </a:r>
          </a:p>
        </p:txBody>
      </p:sp>
      <p:graphicFrame>
        <p:nvGraphicFramePr>
          <p:cNvPr id="3" name="Diagram 2"/>
          <p:cNvGraphicFramePr/>
          <p:nvPr/>
        </p:nvGraphicFramePr>
        <p:xfrm>
          <a:off x="490031" y="1307848"/>
          <a:ext cx="7797936" cy="356162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56693805"/>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1"/>
            <a:ext cx="9144000" cy="1187703"/>
          </a:xfrm>
          <a:prstGeom prst="rect">
            <a:avLst/>
          </a:prstGeom>
        </p:spPr>
      </p:pic>
      <p:pic>
        <p:nvPicPr>
          <p:cNvPr id="4" name="Picture 3"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306" y="486745"/>
            <a:ext cx="9361040" cy="1447976"/>
          </a:xfrm>
          <a:prstGeom prst="rect">
            <a:avLst/>
          </a:prstGeom>
        </p:spPr>
      </p:pic>
      <p:sp>
        <p:nvSpPr>
          <p:cNvPr id="8" name="Title 1"/>
          <p:cNvSpPr txBox="1">
            <a:spLocks/>
          </p:cNvSpPr>
          <p:nvPr/>
        </p:nvSpPr>
        <p:spPr>
          <a:xfrm>
            <a:off x="-590981" y="252963"/>
            <a:ext cx="9223023"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altLang="en-US" sz="4000" b="1">
                <a:solidFill>
                  <a:schemeClr val="accent6">
                    <a:lumMod val="75000"/>
                  </a:schemeClr>
                </a:solidFill>
                <a:latin typeface="+mn-lt"/>
              </a:rPr>
              <a:t>Wellbeing Support Services</a:t>
            </a:r>
          </a:p>
        </p:txBody>
      </p:sp>
      <p:sp>
        <p:nvSpPr>
          <p:cNvPr id="9" name="Content Placeholder 2"/>
          <p:cNvSpPr txBox="1">
            <a:spLocks/>
          </p:cNvSpPr>
          <p:nvPr/>
        </p:nvSpPr>
        <p:spPr>
          <a:xfrm>
            <a:off x="780542" y="1187703"/>
            <a:ext cx="7582917" cy="4184982"/>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1800" b="1">
                <a:solidFill>
                  <a:schemeClr val="accent6">
                    <a:lumMod val="75000"/>
                  </a:schemeClr>
                </a:solidFill>
                <a:sym typeface="Wingdings" panose="05000000000000000000" pitchFamily="2" charset="2"/>
              </a:rPr>
              <a:t>  </a:t>
            </a:r>
            <a:r>
              <a:rPr lang="en-GB" sz="1800" b="1">
                <a:solidFill>
                  <a:schemeClr val="accent6">
                    <a:lumMod val="75000"/>
                  </a:schemeClr>
                </a:solidFill>
              </a:rPr>
              <a:t>024 7657 5570	</a:t>
            </a:r>
          </a:p>
          <a:p>
            <a:r>
              <a:rPr lang="en-GB" sz="1800" b="1">
                <a:solidFill>
                  <a:schemeClr val="accent6">
                    <a:lumMod val="75000"/>
                  </a:schemeClr>
                </a:solidFill>
                <a:sym typeface="Wingdings" panose="05000000000000000000" pitchFamily="2" charset="2"/>
              </a:rPr>
              <a:t>  wellbeing.warwick.ac.uk</a:t>
            </a:r>
            <a:endParaRPr lang="en-GB" sz="1200" b="1">
              <a:solidFill>
                <a:schemeClr val="accent6">
                  <a:lumMod val="75000"/>
                </a:schemeClr>
              </a:solidFill>
              <a:sym typeface="Wingdings" panose="05000000000000000000" pitchFamily="2" charset="2"/>
            </a:endParaRPr>
          </a:p>
          <a:p>
            <a:r>
              <a:rPr lang="en-GB" sz="1800" b="1">
                <a:solidFill>
                  <a:schemeClr val="accent6">
                    <a:lumMod val="75000"/>
                  </a:schemeClr>
                </a:solidFill>
                <a:sym typeface="Wingdings" panose="05000000000000000000" pitchFamily="2" charset="2"/>
              </a:rPr>
              <a:t/>
            </a:r>
            <a:br>
              <a:rPr lang="en-GB" sz="1800" b="1">
                <a:solidFill>
                  <a:schemeClr val="accent6">
                    <a:lumMod val="75000"/>
                  </a:schemeClr>
                </a:solidFill>
                <a:sym typeface="Wingdings" panose="05000000000000000000" pitchFamily="2" charset="2"/>
              </a:rPr>
            </a:br>
            <a:r>
              <a:rPr lang="en-GB" sz="1800" b="1">
                <a:solidFill>
                  <a:schemeClr val="accent6">
                    <a:lumMod val="75000"/>
                  </a:schemeClr>
                </a:solidFill>
                <a:sym typeface="Wingdings" panose="05000000000000000000" pitchFamily="2" charset="2"/>
              </a:rPr>
              <a:t>Telephone consultations available every working day from 10am-3pm to identify the correct support for you.  </a:t>
            </a:r>
          </a:p>
          <a:p>
            <a:endParaRPr lang="en-GB" sz="1800" b="1">
              <a:solidFill>
                <a:schemeClr val="accent6">
                  <a:lumMod val="75000"/>
                </a:schemeClr>
              </a:solidFill>
              <a:sym typeface="Wingdings" panose="05000000000000000000" pitchFamily="2" charset="2"/>
            </a:endParaRPr>
          </a:p>
          <a:p>
            <a:r>
              <a:rPr lang="en-GB" sz="1800" b="1">
                <a:solidFill>
                  <a:schemeClr val="accent6">
                    <a:lumMod val="75000"/>
                  </a:schemeClr>
                </a:solidFill>
                <a:sym typeface="Wingdings" panose="05000000000000000000" pitchFamily="2" charset="2"/>
              </a:rPr>
              <a:t> </a:t>
            </a:r>
            <a:endParaRPr lang="en-GB" sz="1800" b="1">
              <a:solidFill>
                <a:schemeClr val="accent6">
                  <a:lumMod val="75000"/>
                </a:schemeClr>
              </a:solidFill>
            </a:endParaRP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3543469" y="3455869"/>
            <a:ext cx="1967636" cy="1475727"/>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a:off x="849315" y="3455869"/>
            <a:ext cx="1967636" cy="1475727"/>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0800000">
            <a:off x="6237622" y="3455868"/>
            <a:ext cx="1966559" cy="1474919"/>
          </a:xfrm>
          <a:prstGeom prst="rect">
            <a:avLst/>
          </a:prstGeom>
        </p:spPr>
      </p:pic>
    </p:spTree>
    <p:extLst>
      <p:ext uri="{BB962C8B-B14F-4D97-AF65-F5344CB8AC3E}">
        <p14:creationId xmlns:p14="http://schemas.microsoft.com/office/powerpoint/2010/main" val="3529637172"/>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sp>
        <p:nvSpPr>
          <p:cNvPr id="2" name="TextBox 1"/>
          <p:cNvSpPr txBox="1"/>
          <p:nvPr/>
        </p:nvSpPr>
        <p:spPr>
          <a:xfrm>
            <a:off x="3766868" y="1397480"/>
            <a:ext cx="1287532" cy="369332"/>
          </a:xfrm>
          <a:prstGeom prst="rect">
            <a:avLst/>
          </a:prstGeom>
          <a:noFill/>
        </p:spPr>
        <p:txBody>
          <a:bodyPr wrap="none" rtlCol="0">
            <a:spAutoFit/>
          </a:bodyPr>
          <a:lstStyle/>
          <a:p>
            <a:r>
              <a:rPr lang="en-GB"/>
              <a:t>Next Steps  </a:t>
            </a:r>
          </a:p>
        </p:txBody>
      </p:sp>
    </p:spTree>
    <p:extLst>
      <p:ext uri="{BB962C8B-B14F-4D97-AF65-F5344CB8AC3E}">
        <p14:creationId xmlns:p14="http://schemas.microsoft.com/office/powerpoint/2010/main" val="249439019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487992"/>
            <a:ext cx="6144491" cy="1200329"/>
          </a:xfrm>
          <a:prstGeom prst="rect">
            <a:avLst/>
          </a:prstGeom>
          <a:solidFill>
            <a:schemeClr val="bg1"/>
          </a:solidFill>
          <a:ln>
            <a:solidFill>
              <a:schemeClr val="bg1"/>
            </a:solidFill>
          </a:ln>
        </p:spPr>
        <p:txBody>
          <a:bodyPr wrap="square" rtlCol="0" anchor="t">
            <a:spAutoFit/>
          </a:bodyPr>
          <a:lstStyle/>
          <a:p>
            <a:r>
              <a:rPr lang="en-GB" sz="2400" b="1">
                <a:solidFill>
                  <a:srgbClr val="0070C0"/>
                </a:solidFill>
              </a:rPr>
              <a:t>E-Vision Portal – view your application </a:t>
            </a:r>
            <a:r>
              <a:rPr lang="en-GB" sz="2400" b="1" dirty="0">
                <a:solidFill>
                  <a:srgbClr val="0070C0"/>
                </a:solidFill>
              </a:rPr>
              <a:t>status and to ensure you have completed all your forms before, during and after your placement </a:t>
            </a: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t="13627"/>
          <a:stretch/>
        </p:blipFill>
        <p:spPr>
          <a:xfrm>
            <a:off x="146359" y="1949022"/>
            <a:ext cx="8997641" cy="2993067"/>
          </a:xfrm>
          <a:prstGeom prst="rect">
            <a:avLst/>
          </a:prstGeom>
        </p:spPr>
      </p:pic>
      <p:cxnSp>
        <p:nvCxnSpPr>
          <p:cNvPr id="5" name="Straight Arrow Connector 4"/>
          <p:cNvCxnSpPr/>
          <p:nvPr/>
        </p:nvCxnSpPr>
        <p:spPr>
          <a:xfrm flipH="1">
            <a:off x="1533252" y="1926074"/>
            <a:ext cx="334050" cy="3124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167619" y="1900236"/>
            <a:ext cx="334050" cy="3124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8055972" y="1910712"/>
            <a:ext cx="334050" cy="3124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00892" y="2639290"/>
            <a:ext cx="408709" cy="0"/>
          </a:xfrm>
          <a:prstGeom prst="line">
            <a:avLst/>
          </a:prstGeom>
          <a:ln w="762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16" name="Picture 4" descr="Image result for NUMBERS 1 - 5 IN BOXES"/>
          <p:cNvPicPr>
            <a:picLocks noChangeAspect="1" noChangeArrowheads="1"/>
          </p:cNvPicPr>
          <p:nvPr/>
        </p:nvPicPr>
        <p:blipFill rotWithShape="1">
          <a:blip r:embed="rId6">
            <a:extLst>
              <a:ext uri="{28A0092B-C50C-407E-A947-70E740481C1C}">
                <a14:useLocalDpi xmlns:a14="http://schemas.microsoft.com/office/drawing/2010/main" val="0"/>
              </a:ext>
            </a:extLst>
          </a:blip>
          <a:srcRect l="8806" t="17006" r="69243" b="66574"/>
          <a:stretch/>
        </p:blipFill>
        <p:spPr bwMode="auto">
          <a:xfrm>
            <a:off x="200892" y="3893128"/>
            <a:ext cx="340313" cy="360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Image result for NUMBERS 1 - 5 IN BOXES"/>
          <p:cNvPicPr>
            <a:picLocks noChangeAspect="1" noChangeArrowheads="1"/>
          </p:cNvPicPr>
          <p:nvPr/>
        </p:nvPicPr>
        <p:blipFill rotWithShape="1">
          <a:blip r:embed="rId6">
            <a:extLst>
              <a:ext uri="{28A0092B-C50C-407E-A947-70E740481C1C}">
                <a14:useLocalDpi xmlns:a14="http://schemas.microsoft.com/office/drawing/2010/main" val="0"/>
              </a:ext>
            </a:extLst>
          </a:blip>
          <a:srcRect l="38195" t="17006" r="38766" b="66445"/>
          <a:stretch/>
        </p:blipFill>
        <p:spPr bwMode="auto">
          <a:xfrm>
            <a:off x="3220897" y="3893128"/>
            <a:ext cx="354419" cy="36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Image result for NUMBERS 1 - 5 IN BOXES"/>
          <p:cNvPicPr>
            <a:picLocks noChangeAspect="1" noChangeArrowheads="1"/>
          </p:cNvPicPr>
          <p:nvPr/>
        </p:nvPicPr>
        <p:blipFill rotWithShape="1">
          <a:blip r:embed="rId7">
            <a:extLst>
              <a:ext uri="{28A0092B-C50C-407E-A947-70E740481C1C}">
                <a14:useLocalDpi xmlns:a14="http://schemas.microsoft.com/office/drawing/2010/main" val="0"/>
              </a:ext>
            </a:extLst>
          </a:blip>
          <a:srcRect l="68128" t="17006" r="8833" b="66574"/>
          <a:stretch/>
        </p:blipFill>
        <p:spPr bwMode="auto">
          <a:xfrm>
            <a:off x="6220908" y="3893128"/>
            <a:ext cx="360000" cy="3628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Image result for NUMBERS 1 - 5 IN BOXES"/>
          <p:cNvPicPr>
            <a:picLocks noChangeAspect="1" noChangeArrowheads="1"/>
          </p:cNvPicPr>
          <p:nvPr/>
        </p:nvPicPr>
        <p:blipFill rotWithShape="1">
          <a:blip r:embed="rId7">
            <a:extLst>
              <a:ext uri="{28A0092B-C50C-407E-A947-70E740481C1C}">
                <a14:useLocalDpi xmlns:a14="http://schemas.microsoft.com/office/drawing/2010/main" val="0"/>
              </a:ext>
            </a:extLst>
          </a:blip>
          <a:srcRect l="8262" t="38030" r="69787" b="46177"/>
          <a:stretch/>
        </p:blipFill>
        <p:spPr bwMode="auto">
          <a:xfrm>
            <a:off x="225246" y="4414469"/>
            <a:ext cx="360000" cy="36627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Image result for NUMBERS 1 - 5 IN BOXES"/>
          <p:cNvPicPr>
            <a:picLocks noChangeAspect="1" noChangeArrowheads="1"/>
          </p:cNvPicPr>
          <p:nvPr/>
        </p:nvPicPr>
        <p:blipFill rotWithShape="1">
          <a:blip r:embed="rId7">
            <a:extLst>
              <a:ext uri="{28A0092B-C50C-407E-A947-70E740481C1C}">
                <a14:useLocalDpi xmlns:a14="http://schemas.microsoft.com/office/drawing/2010/main" val="0"/>
              </a:ext>
            </a:extLst>
          </a:blip>
          <a:srcRect l="39102" t="37404" r="40036" b="46176"/>
          <a:stretch/>
        </p:blipFill>
        <p:spPr bwMode="auto">
          <a:xfrm>
            <a:off x="3251878" y="4414469"/>
            <a:ext cx="323438" cy="360000"/>
          </a:xfrm>
          <a:prstGeom prst="rect">
            <a:avLst/>
          </a:prstGeom>
          <a:noFill/>
          <a:extLst>
            <a:ext uri="{909E8E84-426E-40DD-AFC4-6F175D3DCCD1}">
              <a14:hiddenFill xmlns:a14="http://schemas.microsoft.com/office/drawing/2010/main">
                <a:solidFill>
                  <a:srgbClr val="FFFFFF"/>
                </a:solidFill>
              </a14:hiddenFill>
            </a:ext>
          </a:extLst>
        </p:spPr>
      </p:pic>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9988185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59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Two Placements</a:t>
            </a:r>
          </a:p>
        </p:txBody>
      </p:sp>
      <p:sp>
        <p:nvSpPr>
          <p:cNvPr id="3" name="Rectangle 2"/>
          <p:cNvSpPr/>
          <p:nvPr/>
        </p:nvSpPr>
        <p:spPr>
          <a:xfrm>
            <a:off x="489757" y="1706812"/>
            <a:ext cx="8033407" cy="3247043"/>
          </a:xfrm>
          <a:prstGeom prst="rect">
            <a:avLst/>
          </a:prstGeom>
        </p:spPr>
        <p:txBody>
          <a:bodyPr wrap="square">
            <a:spAutoFit/>
          </a:bodyPr>
          <a:lstStyle/>
          <a:p>
            <a:pPr indent="0">
              <a:lnSpc>
                <a:spcPts val="1500"/>
              </a:lnSpc>
            </a:pPr>
            <a:r>
              <a:rPr lang="en-US" sz="1500">
                <a:solidFill>
                  <a:srgbClr val="000000"/>
                </a:solidFill>
                <a:latin typeface="Calibri" panose="02020603050405020304" pitchFamily="2"/>
              </a:rPr>
              <a:t>If you intend to spend your time at two destinations, remember to : </a:t>
            </a:r>
          </a:p>
          <a:p>
            <a:pPr indent="0">
              <a:lnSpc>
                <a:spcPts val="1500"/>
              </a:lnSpc>
            </a:pPr>
            <a:endParaRPr lang="en-US" sz="1500">
              <a:solidFill>
                <a:srgbClr val="000000"/>
              </a:solidFill>
              <a:latin typeface="Calibri" panose="02020603050405020304" pitchFamily="2"/>
            </a:endParaRPr>
          </a:p>
          <a:p>
            <a:r>
              <a:rPr lang="en-US" sz="1500">
                <a:solidFill>
                  <a:srgbClr val="000000"/>
                </a:solidFill>
                <a:latin typeface="Calibri" panose="02020603050405020304" pitchFamily="2"/>
              </a:rPr>
              <a:t>		Check the term dates are compatible. Visit the FAQ Partnership link</a:t>
            </a:r>
          </a:p>
          <a:p>
            <a:endParaRPr lang="en-US" sz="1500">
              <a:solidFill>
                <a:srgbClr val="000000"/>
              </a:solidFill>
              <a:latin typeface="Calibri" panose="02020603050405020304" pitchFamily="2"/>
            </a:endParaRPr>
          </a:p>
          <a:p>
            <a:r>
              <a:rPr lang="en-US" sz="1500">
                <a:solidFill>
                  <a:srgbClr val="000000"/>
                </a:solidFill>
                <a:latin typeface="Calibri" panose="02020603050405020304" pitchFamily="2"/>
              </a:rPr>
              <a:t>Do not make assumptions: 	</a:t>
            </a:r>
          </a:p>
          <a:p>
            <a:r>
              <a:rPr lang="en-US" sz="1500">
                <a:solidFill>
                  <a:srgbClr val="000000"/>
                </a:solidFill>
                <a:latin typeface="Calibri" panose="02020603050405020304" pitchFamily="2"/>
              </a:rPr>
              <a:t>		check the second university/work place </a:t>
            </a:r>
            <a:r>
              <a:rPr lang="en-US" sz="1500" spc="-8">
                <a:solidFill>
                  <a:srgbClr val="000000"/>
                </a:solidFill>
                <a:latin typeface="Calibri" panose="02020603050405020304" pitchFamily="2"/>
              </a:rPr>
              <a:t>has accepted you</a:t>
            </a:r>
          </a:p>
          <a:p>
            <a:endParaRPr lang="en-US" sz="1500" spc="-8">
              <a:solidFill>
                <a:srgbClr val="000000"/>
              </a:solidFill>
              <a:latin typeface="Calibri" panose="02020603050405020304" pitchFamily="2"/>
            </a:endParaRPr>
          </a:p>
          <a:p>
            <a:r>
              <a:rPr lang="en-US" sz="1500">
                <a:solidFill>
                  <a:srgbClr val="000000"/>
                </a:solidFill>
                <a:latin typeface="Calibri" panose="02020603050405020304" pitchFamily="2"/>
              </a:rPr>
              <a:t>Leave time for visa applications. This can take time and if you need to return home to get your visa for a 2</a:t>
            </a:r>
            <a:r>
              <a:rPr lang="en-US" sz="1500" baseline="30000">
                <a:solidFill>
                  <a:srgbClr val="000000"/>
                </a:solidFill>
                <a:latin typeface="Calibri" panose="02020603050405020304" pitchFamily="2"/>
              </a:rPr>
              <a:t>nd</a:t>
            </a:r>
            <a:r>
              <a:rPr lang="en-US" sz="1500">
                <a:solidFill>
                  <a:srgbClr val="000000"/>
                </a:solidFill>
                <a:latin typeface="Calibri" panose="02020603050405020304" pitchFamily="2"/>
              </a:rPr>
              <a:t> placement, you must factor in the time involved	</a:t>
            </a:r>
          </a:p>
          <a:p>
            <a:endParaRPr lang="en-US" sz="1500">
              <a:solidFill>
                <a:srgbClr val="000000"/>
              </a:solidFill>
              <a:latin typeface="Calibri" panose="02020603050405020304" pitchFamily="2"/>
            </a:endParaRPr>
          </a:p>
          <a:p>
            <a:r>
              <a:rPr lang="en-US" sz="1500">
                <a:solidFill>
                  <a:srgbClr val="000000"/>
                </a:solidFill>
                <a:latin typeface="Calibri" panose="02020603050405020304" pitchFamily="2"/>
              </a:rPr>
              <a:t>Check you have all the documentation you require.  It is essential you leave time to apply for your visas for both placements.   If you are intending to work: ensure you apply for the correct visa – do not gamble on a cheaper route.</a:t>
            </a:r>
          </a:p>
          <a:p>
            <a:r>
              <a:rPr lang="en-US" sz="1500">
                <a:solidFill>
                  <a:srgbClr val="000000"/>
                </a:solidFill>
                <a:latin typeface="Calibri" panose="02020603050405020304" pitchFamily="2"/>
              </a:rPr>
              <a:t>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1355981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72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309" y="32594"/>
            <a:ext cx="8379125" cy="4124206"/>
          </a:xfrm>
          <a:prstGeom prst="rect">
            <a:avLst/>
          </a:prstGeom>
        </p:spPr>
        <p:txBody>
          <a:bodyPr wrap="square" anchor="t">
            <a:spAutoFit/>
          </a:bodyPr>
          <a:lstStyle/>
          <a:p>
            <a:pPr>
              <a:spcAft>
                <a:spcPts val="0"/>
              </a:spcAft>
            </a:pPr>
            <a:r>
              <a:rPr lang="en-GB" b="1" i="1" dirty="0">
                <a:solidFill>
                  <a:srgbClr val="FF0000"/>
                </a:solidFill>
                <a:latin typeface="Calibri"/>
                <a:ea typeface="Calibri" panose="020F0502020204030204" pitchFamily="34" charset="0"/>
                <a:cs typeface="Calibri"/>
              </a:rPr>
              <a:t>Covid-19 potential recall (repatriation)</a:t>
            </a:r>
          </a:p>
          <a:p>
            <a:pPr>
              <a:spcAft>
                <a:spcPts val="0"/>
              </a:spcAft>
            </a:pPr>
            <a:endParaRPr lang="en-GB" sz="1000" dirty="0">
              <a:latin typeface="Calibri" panose="020F0502020204030204" pitchFamily="34" charset="0"/>
              <a:ea typeface="Calibri" panose="020F0502020204030204" pitchFamily="34" charset="0"/>
            </a:endParaRPr>
          </a:p>
          <a:p>
            <a:r>
              <a:rPr lang="en-GB" sz="1400" dirty="0">
                <a:ea typeface="Calibri" panose="020F0502020204030204" pitchFamily="34" charset="0"/>
              </a:rPr>
              <a:t>Your wellbeing and safety is important and in the case of a second outbreak of Covid-19 Warwick will financially support you to return home.  Our team will contact you via email on your </a:t>
            </a:r>
            <a:r>
              <a:rPr lang="en-GB" sz="1400" b="1" dirty="0">
                <a:ea typeface="Calibri" panose="020F0502020204030204" pitchFamily="34" charset="0"/>
              </a:rPr>
              <a:t>Warwick email address</a:t>
            </a:r>
            <a:r>
              <a:rPr lang="en-GB" sz="1400" dirty="0">
                <a:ea typeface="Calibri" panose="020F0502020204030204" pitchFamily="34" charset="0"/>
              </a:rPr>
              <a:t>.</a:t>
            </a:r>
            <a:endParaRPr lang="en-GB" sz="1400" dirty="0">
              <a:ea typeface="Calibri" panose="020F0502020204030204" pitchFamily="34" charset="0"/>
              <a:cs typeface="Calibri"/>
            </a:endParaRPr>
          </a:p>
          <a:p>
            <a:pPr>
              <a:spcAft>
                <a:spcPts val="0"/>
              </a:spcAft>
            </a:pPr>
            <a:endParaRPr lang="en-GB" sz="1000" dirty="0">
              <a:ea typeface="Calibri" panose="020F0502020204030204" pitchFamily="34" charset="0"/>
            </a:endParaRPr>
          </a:p>
          <a:p>
            <a:r>
              <a:rPr lang="en-GB" sz="1400" dirty="0">
                <a:ea typeface="Calibri" panose="020F0502020204030204" pitchFamily="34" charset="0"/>
              </a:rPr>
              <a:t>You would be expected to return to your home within 15 calendar days of the repatriation call to </a:t>
            </a:r>
            <a:r>
              <a:rPr lang="en-GB" sz="1400" b="1" dirty="0">
                <a:ea typeface="Calibri" panose="020F0502020204030204" pitchFamily="34" charset="0"/>
              </a:rPr>
              <a:t>be eligible for financial </a:t>
            </a:r>
            <a:r>
              <a:rPr lang="en-GB" sz="1400" dirty="0">
                <a:ea typeface="Calibri" panose="020F0502020204030204" pitchFamily="34" charset="0"/>
              </a:rPr>
              <a:t>support which will include: </a:t>
            </a:r>
            <a:endParaRPr lang="en-GB" sz="1400" dirty="0">
              <a:ea typeface="Calibri" panose="020F0502020204030204" pitchFamily="34" charset="0"/>
              <a:cs typeface="Calibri"/>
            </a:endParaRPr>
          </a:p>
          <a:p>
            <a:pPr marL="285750" indent="-285750">
              <a:spcAft>
                <a:spcPts val="0"/>
              </a:spcAft>
              <a:buFont typeface="Arial"/>
              <a:buChar char="•"/>
            </a:pPr>
            <a:r>
              <a:rPr lang="en-GB" sz="1400" dirty="0" smtClean="0">
                <a:ea typeface="+mn-lt"/>
                <a:cs typeface="+mn-lt"/>
              </a:rPr>
              <a:t>The </a:t>
            </a:r>
            <a:r>
              <a:rPr lang="en-GB" sz="1400" dirty="0">
                <a:ea typeface="+mn-lt"/>
                <a:cs typeface="+mn-lt"/>
              </a:rPr>
              <a:t>cost of one return economy flight to your home country (not necessarily the UK) from the mobility destination, if an existing return ticket cannot be </a:t>
            </a:r>
            <a:r>
              <a:rPr lang="en-GB" sz="1400" dirty="0" smtClean="0">
                <a:ea typeface="+mn-lt"/>
                <a:cs typeface="+mn-lt"/>
              </a:rPr>
              <a:t>utilised. </a:t>
            </a:r>
            <a:r>
              <a:rPr lang="en-GB" sz="1400" dirty="0">
                <a:ea typeface="+mn-lt"/>
                <a:cs typeface="+mn-lt"/>
              </a:rPr>
              <a:t>Any refund you receive relating to any pre-booked return flight will be deducted from the amount paid by the University. </a:t>
            </a:r>
            <a:endParaRPr lang="en-GB" sz="1400" dirty="0" smtClean="0">
              <a:ea typeface="+mn-lt"/>
              <a:cs typeface="+mn-lt"/>
            </a:endParaRPr>
          </a:p>
          <a:p>
            <a:pPr>
              <a:spcAft>
                <a:spcPts val="0"/>
              </a:spcAft>
            </a:pPr>
            <a:endParaRPr lang="en-GB" sz="1000" dirty="0" smtClean="0">
              <a:ea typeface="+mn-lt"/>
              <a:cs typeface="+mn-lt"/>
            </a:endParaRPr>
          </a:p>
          <a:p>
            <a:pPr>
              <a:spcAft>
                <a:spcPts val="0"/>
              </a:spcAft>
            </a:pPr>
            <a:r>
              <a:rPr lang="en-GB" sz="1400" dirty="0" smtClean="0">
                <a:ea typeface="+mn-lt"/>
                <a:cs typeface="+mn-lt"/>
              </a:rPr>
              <a:t>Costs that will </a:t>
            </a:r>
            <a:r>
              <a:rPr lang="en-GB" sz="1400" u="sng" dirty="0" smtClean="0">
                <a:ea typeface="+mn-lt"/>
                <a:cs typeface="+mn-lt"/>
              </a:rPr>
              <a:t>not</a:t>
            </a:r>
            <a:r>
              <a:rPr lang="en-GB" sz="1400" dirty="0" smtClean="0">
                <a:ea typeface="+mn-lt"/>
                <a:cs typeface="+mn-lt"/>
              </a:rPr>
              <a:t> be covered by the university include:</a:t>
            </a:r>
            <a:endParaRPr lang="en-GB" sz="1400" dirty="0">
              <a:ea typeface="+mn-lt"/>
              <a:cs typeface="+mn-lt"/>
            </a:endParaRPr>
          </a:p>
          <a:p>
            <a:pPr marL="285750" indent="-285750">
              <a:buFont typeface="Arial" panose="020B0604020202020204" pitchFamily="34" charset="0"/>
              <a:buChar char="•"/>
            </a:pPr>
            <a:r>
              <a:rPr lang="en-GB" sz="1400" dirty="0"/>
              <a:t>The cost of current or future rental payments in apartments/university housing will </a:t>
            </a:r>
            <a:r>
              <a:rPr lang="en-GB" sz="1400" u="sng" dirty="0"/>
              <a:t>not</a:t>
            </a:r>
            <a:r>
              <a:rPr lang="en-GB" sz="1400" dirty="0"/>
              <a:t> be covered. </a:t>
            </a:r>
            <a:endParaRPr lang="en-GB" sz="1400" dirty="0">
              <a:cs typeface="Calibri"/>
            </a:endParaRPr>
          </a:p>
          <a:p>
            <a:pPr marL="285750" lvl="0" indent="-285750">
              <a:buFont typeface="Arial" panose="020B0604020202020204" pitchFamily="34" charset="0"/>
              <a:buChar char="•"/>
            </a:pPr>
            <a:r>
              <a:rPr lang="en-GB" sz="1400" dirty="0"/>
              <a:t>Return of any belongings left in-country will be your responsibility.</a:t>
            </a:r>
            <a:endParaRPr lang="en-GB" sz="1400" dirty="0">
              <a:cs typeface="Calibri"/>
            </a:endParaRPr>
          </a:p>
          <a:p>
            <a:pPr marL="285750" lvl="0" indent="-285750">
              <a:buFont typeface="Arial" panose="020B0604020202020204" pitchFamily="34" charset="0"/>
              <a:buChar char="•"/>
            </a:pPr>
            <a:r>
              <a:rPr lang="en-GB" sz="1400" dirty="0"/>
              <a:t>The offer of a return flight home will be valid for </a:t>
            </a:r>
            <a:r>
              <a:rPr lang="en-GB" sz="1400" u="sng" dirty="0"/>
              <a:t>15 calendar days</a:t>
            </a:r>
            <a:r>
              <a:rPr lang="en-GB" sz="1400" dirty="0"/>
              <a:t> from the date of notification of advice to return home. Exceptional circumstances will be considered on an individual basis.</a:t>
            </a:r>
            <a:endParaRPr lang="en-GB" sz="1400" dirty="0">
              <a:cs typeface="Calibri"/>
            </a:endParaRPr>
          </a:p>
          <a:p>
            <a:endParaRPr lang="en-GB" dirty="0"/>
          </a:p>
          <a:p>
            <a:pPr>
              <a:spcAft>
                <a:spcPts val="0"/>
              </a:spcAft>
            </a:pPr>
            <a:endParaRPr lang="en-GB" sz="1400" b="1" dirty="0">
              <a:latin typeface="Calibri" panose="020F0502020204030204" pitchFamily="34" charset="0"/>
              <a:ea typeface="Calibri" panose="020F0502020204030204" pitchFamily="34" charset="0"/>
            </a:endParaRPr>
          </a:p>
          <a:p>
            <a:pPr>
              <a:spcAft>
                <a:spcPts val="0"/>
              </a:spcAft>
            </a:pPr>
            <a:endParaRPr lang="en-GB" sz="1400" b="1" dirty="0">
              <a:latin typeface="Calibri" panose="020F0502020204030204" pitchFamily="34" charset="0"/>
              <a:ea typeface="Calibri" panose="020F0502020204030204" pitchFamily="34" charset="0"/>
            </a:endParaRP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2266950"/>
            <a:ext cx="609600" cy="609600"/>
          </a:xfrm>
          <a:prstGeom prst="rect">
            <a:avLst/>
          </a:prstGeom>
        </p:spPr>
      </p:pic>
      <p:pic>
        <p:nvPicPr>
          <p:cNvPr id="4"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8576366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4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6170"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audio>
              <p:cMediaNode vol="80000">
                <p:cTn id="13"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Language</a:t>
            </a:r>
          </a:p>
        </p:txBody>
      </p:sp>
      <p:sp>
        <p:nvSpPr>
          <p:cNvPr id="3" name="Rectangle 2"/>
          <p:cNvSpPr/>
          <p:nvPr/>
        </p:nvSpPr>
        <p:spPr>
          <a:xfrm>
            <a:off x="436417" y="1860698"/>
            <a:ext cx="8074617" cy="2862322"/>
          </a:xfrm>
          <a:prstGeom prst="rect">
            <a:avLst/>
          </a:prstGeom>
        </p:spPr>
        <p:txBody>
          <a:bodyPr wrap="square">
            <a:spAutoFit/>
          </a:bodyPr>
          <a:lstStyle/>
          <a:p>
            <a:pPr>
              <a:spcAft>
                <a:spcPts val="0"/>
              </a:spcAft>
            </a:pPr>
            <a:r>
              <a:rPr lang="en-US" spc="71">
                <a:solidFill>
                  <a:srgbClr val="000000"/>
                </a:solidFill>
              </a:rPr>
              <a:t>You may be requested to prove your language competency by the partner</a:t>
            </a:r>
            <a:r>
              <a:rPr lang="en-US">
                <a:solidFill>
                  <a:srgbClr val="000000"/>
                </a:solidFill>
              </a:rPr>
              <a:t>: </a:t>
            </a:r>
          </a:p>
          <a:p>
            <a:pPr marL="891540">
              <a:spcAft>
                <a:spcPts val="0"/>
              </a:spcAft>
            </a:pPr>
            <a:endParaRPr lang="en-US" spc="-8">
              <a:solidFill>
                <a:srgbClr val="000000"/>
              </a:solidFill>
            </a:endParaRPr>
          </a:p>
          <a:p>
            <a:pPr marL="891540">
              <a:spcAft>
                <a:spcPts val="0"/>
              </a:spcAft>
            </a:pPr>
            <a:r>
              <a:rPr lang="en-US" spc="-8">
                <a:solidFill>
                  <a:srgbClr val="000000"/>
                </a:solidFill>
              </a:rPr>
              <a:t>online testing </a:t>
            </a:r>
          </a:p>
          <a:p>
            <a:pPr marL="891540">
              <a:spcAft>
                <a:spcPts val="0"/>
              </a:spcAft>
            </a:pPr>
            <a:r>
              <a:rPr lang="en-US" spc="-8">
                <a:solidFill>
                  <a:srgbClr val="000000"/>
                </a:solidFill>
              </a:rPr>
              <a:t>request for certification </a:t>
            </a:r>
          </a:p>
          <a:p>
            <a:pPr marL="891540">
              <a:spcAft>
                <a:spcPts val="0"/>
              </a:spcAft>
            </a:pPr>
            <a:r>
              <a:rPr lang="en-US" spc="-4">
                <a:solidFill>
                  <a:srgbClr val="000000"/>
                </a:solidFill>
              </a:rPr>
              <a:t>confirmation from a tutor </a:t>
            </a:r>
          </a:p>
          <a:p>
            <a:pPr marL="891540">
              <a:spcAft>
                <a:spcPts val="0"/>
              </a:spcAft>
            </a:pPr>
            <a:endParaRPr lang="en-US" spc="-4">
              <a:solidFill>
                <a:srgbClr val="000000"/>
              </a:solidFill>
            </a:endParaRPr>
          </a:p>
          <a:p>
            <a:pPr>
              <a:spcAft>
                <a:spcPts val="0"/>
              </a:spcAft>
            </a:pPr>
            <a:r>
              <a:rPr lang="en-US" spc="64">
                <a:solidFill>
                  <a:srgbClr val="000000"/>
                </a:solidFill>
              </a:rPr>
              <a:t>This will be part of the application process and you must action the </a:t>
            </a:r>
            <a:r>
              <a:rPr lang="en-US" spc="-19">
                <a:solidFill>
                  <a:srgbClr val="000000"/>
                </a:solidFill>
              </a:rPr>
              <a:t>request, e</a:t>
            </a:r>
            <a:r>
              <a:rPr lang="en-US">
                <a:solidFill>
                  <a:srgbClr val="000000"/>
                </a:solidFill>
              </a:rPr>
              <a:t>vidence must be provided in the form specified by the partner  </a:t>
            </a:r>
          </a:p>
          <a:p>
            <a:pPr>
              <a:spcAft>
                <a:spcPts val="0"/>
              </a:spcAft>
            </a:pPr>
            <a:endParaRPr lang="en-US">
              <a:solidFill>
                <a:srgbClr val="000000"/>
              </a:solidFill>
            </a:endParaRPr>
          </a:p>
          <a:p>
            <a:r>
              <a:rPr lang="en-US">
                <a:solidFill>
                  <a:srgbClr val="000000"/>
                </a:solidFill>
              </a:rPr>
              <a:t>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229191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23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301598" y="1266039"/>
            <a:ext cx="6414128" cy="317844"/>
          </a:xfrm>
          <a:prstGeom prst="rect">
            <a:avLst/>
          </a:prstGeom>
        </p:spPr>
        <p:txBody>
          <a:bodyPr wrap="square">
            <a:spAutoFit/>
          </a:bodyPr>
          <a:lstStyle/>
          <a:p>
            <a:pPr>
              <a:lnSpc>
                <a:spcPts val="1500"/>
              </a:lnSpc>
              <a:spcAft>
                <a:spcPts val="15"/>
              </a:spcAft>
            </a:pPr>
            <a:r>
              <a:rPr lang="en-US" sz="2400" b="1" spc="-11">
                <a:solidFill>
                  <a:srgbClr val="0070C0"/>
                </a:solidFill>
                <a:latin typeface="Calibri" panose="02020603050405020304" pitchFamily="2"/>
              </a:rPr>
              <a:t>Confirmation of your Place at the Host University </a:t>
            </a:r>
          </a:p>
        </p:txBody>
      </p:sp>
      <p:sp>
        <p:nvSpPr>
          <p:cNvPr id="4" name="Rectangle 3"/>
          <p:cNvSpPr/>
          <p:nvPr/>
        </p:nvSpPr>
        <p:spPr>
          <a:xfrm>
            <a:off x="436417" y="1793027"/>
            <a:ext cx="8583597" cy="3139321"/>
          </a:xfrm>
          <a:prstGeom prst="rect">
            <a:avLst/>
          </a:prstGeom>
        </p:spPr>
        <p:txBody>
          <a:bodyPr wrap="square">
            <a:spAutoFit/>
          </a:bodyPr>
          <a:lstStyle/>
          <a:p>
            <a:pPr>
              <a:spcAft>
                <a:spcPts val="0"/>
              </a:spcAft>
            </a:pPr>
            <a:r>
              <a:rPr lang="en-US" spc="-4">
                <a:solidFill>
                  <a:srgbClr val="000000"/>
                </a:solidFill>
                <a:latin typeface="Calibri" panose="02020603050405020304" pitchFamily="2"/>
              </a:rPr>
              <a:t>Confirmation of your place at the partner is subject to their approval </a:t>
            </a:r>
          </a:p>
          <a:p>
            <a:pPr>
              <a:spcAft>
                <a:spcPts val="0"/>
              </a:spcAft>
            </a:pPr>
            <a:endParaRPr lang="en-US" spc="-4">
              <a:solidFill>
                <a:srgbClr val="000000"/>
              </a:solidFill>
              <a:latin typeface="Calibri" panose="02020603050405020304" pitchFamily="2"/>
            </a:endParaRPr>
          </a:p>
          <a:p>
            <a:pPr>
              <a:spcAft>
                <a:spcPts val="0"/>
              </a:spcAft>
            </a:pPr>
            <a:r>
              <a:rPr lang="en-US">
                <a:solidFill>
                  <a:srgbClr val="000000"/>
                </a:solidFill>
                <a:latin typeface="Calibri" panose="02020603050405020304" pitchFamily="2"/>
              </a:rPr>
              <a:t>Your host will send you confirmation of your placement, by email or hard copy </a:t>
            </a:r>
          </a:p>
          <a:p>
            <a:pPr>
              <a:spcAft>
                <a:spcPts val="0"/>
              </a:spcAft>
            </a:pPr>
            <a:endParaRPr lang="en-US">
              <a:solidFill>
                <a:srgbClr val="000000"/>
              </a:solidFill>
              <a:latin typeface="Calibri" panose="02020603050405020304" pitchFamily="2"/>
            </a:endParaRPr>
          </a:p>
          <a:p>
            <a:pPr>
              <a:spcAft>
                <a:spcPts val="0"/>
              </a:spcAft>
            </a:pPr>
            <a:r>
              <a:rPr lang="en-US" spc="11">
                <a:solidFill>
                  <a:srgbClr val="000000"/>
                </a:solidFill>
                <a:latin typeface="Calibri" panose="02020603050405020304" pitchFamily="2"/>
              </a:rPr>
              <a:t>Warwick will confirm your end of year results –there is an overall </a:t>
            </a:r>
            <a:r>
              <a:rPr lang="en-US" spc="45">
                <a:solidFill>
                  <a:srgbClr val="000000"/>
                </a:solidFill>
                <a:latin typeface="Calibri" panose="02020603050405020304" pitchFamily="2"/>
              </a:rPr>
              <a:t>expectation that you are at 2:1 level. If you have any concerns about this </a:t>
            </a:r>
            <a:r>
              <a:rPr lang="en-US" spc="-4">
                <a:solidFill>
                  <a:srgbClr val="000000"/>
                </a:solidFill>
                <a:latin typeface="Calibri" panose="02020603050405020304" pitchFamily="2"/>
              </a:rPr>
              <a:t>please get in touch with your departmental/academic contact </a:t>
            </a:r>
          </a:p>
          <a:p>
            <a:pPr>
              <a:spcAft>
                <a:spcPts val="0"/>
              </a:spcAft>
            </a:pPr>
            <a:endParaRPr lang="en-US" spc="-4">
              <a:solidFill>
                <a:srgbClr val="000000"/>
              </a:solidFill>
              <a:latin typeface="Calibri" panose="02020603050405020304" pitchFamily="2"/>
            </a:endParaRPr>
          </a:p>
          <a:p>
            <a:r>
              <a:rPr lang="en-US" b="1">
                <a:solidFill>
                  <a:srgbClr val="000000"/>
                </a:solidFill>
                <a:latin typeface="Calibri" panose="02020603050405020304" pitchFamily="2"/>
              </a:rPr>
              <a:t>Book your travel when </a:t>
            </a:r>
            <a:r>
              <a:rPr lang="en-US" b="1" u="sng">
                <a:solidFill>
                  <a:srgbClr val="000000"/>
                </a:solidFill>
                <a:latin typeface="Calibri" panose="02020603050405020304" pitchFamily="2"/>
              </a:rPr>
              <a:t>you have received</a:t>
            </a:r>
            <a:r>
              <a:rPr lang="en-US" b="1">
                <a:solidFill>
                  <a:srgbClr val="000000"/>
                </a:solidFill>
                <a:latin typeface="Calibri" panose="02020603050405020304" pitchFamily="2"/>
              </a:rPr>
              <a:t> final confirmation from the host and are sure no travel restrictions are still in place (see the FCO website https://www.gov.uk/government/organisations/foreign-commonwealth-office)</a:t>
            </a:r>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6"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7120077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4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347"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audio>
              <p:cMediaNode vol="80000">
                <p:cTn id="13" fill="hold" display="0">
                  <p:stCondLst>
                    <p:cond delay="indefinite"/>
                  </p:stCondLst>
                  <p:endCondLst>
                    <p:cond evt="onStopAudio" delay="0">
                      <p:tgtEl>
                        <p:sldTgt/>
                      </p:tgtEl>
                    </p:cond>
                  </p:endCondLst>
                </p:cTn>
                <p:tgtEl>
                  <p:spTgt spid="6"/>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Accommodation</a:t>
            </a:r>
          </a:p>
        </p:txBody>
      </p:sp>
      <p:sp>
        <p:nvSpPr>
          <p:cNvPr id="3" name="Text Placeholder 5"/>
          <p:cNvSpPr txBox="1">
            <a:spLocks/>
          </p:cNvSpPr>
          <p:nvPr/>
        </p:nvSpPr>
        <p:spPr>
          <a:xfrm>
            <a:off x="436417" y="1881808"/>
            <a:ext cx="8351122" cy="3096591"/>
          </a:xfrm>
          <a:prstGeom prst="rect">
            <a:avLst/>
          </a:prstGeom>
          <a:noFill/>
          <a:ln w="0" cmpd="sng">
            <a:noFill/>
            <a:prstDash val="solid"/>
          </a:ln>
        </p:spPr>
        <p:txBody>
          <a:bodyPr vert="horz" lIns="0" tIns="2381" rIns="0" bIns="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457200" indent="-285750">
              <a:lnSpc>
                <a:spcPts val="1575"/>
              </a:lnSpc>
            </a:pPr>
            <a:r>
              <a:rPr lang="en-US" sz="1600" spc="-8">
                <a:solidFill>
                  <a:srgbClr val="000000"/>
                </a:solidFill>
                <a:latin typeface="Calibri" panose="02020603050405020304" pitchFamily="2"/>
              </a:rPr>
              <a:t>On campus accommodation may be offered particularly for worldwide </a:t>
            </a:r>
            <a:r>
              <a:rPr lang="en-US" sz="1600" spc="-11">
                <a:solidFill>
                  <a:srgbClr val="000000"/>
                </a:solidFill>
                <a:latin typeface="Calibri" panose="02020603050405020304" pitchFamily="2"/>
              </a:rPr>
              <a:t>exchanges</a:t>
            </a:r>
          </a:p>
          <a:p>
            <a:pPr marL="457200" indent="-285750">
              <a:lnSpc>
                <a:spcPts val="1575"/>
              </a:lnSpc>
              <a:spcBef>
                <a:spcPts val="1095"/>
              </a:spcBef>
            </a:pPr>
            <a:r>
              <a:rPr lang="en-US" sz="1600">
                <a:solidFill>
                  <a:srgbClr val="000000"/>
                </a:solidFill>
                <a:latin typeface="Calibri" panose="02020603050405020304" pitchFamily="2"/>
              </a:rPr>
              <a:t>European universities may offer support but you must actively secure accommodation as soon as possible.  It is your responsibility to find your accommodation.  </a:t>
            </a:r>
          </a:p>
          <a:p>
            <a:pPr marL="457200" indent="-285750">
              <a:lnSpc>
                <a:spcPts val="1575"/>
              </a:lnSpc>
              <a:spcBef>
                <a:spcPts val="1095"/>
              </a:spcBef>
            </a:pPr>
            <a:r>
              <a:rPr lang="en-US" sz="1600">
                <a:solidFill>
                  <a:srgbClr val="000000"/>
                </a:solidFill>
                <a:latin typeface="Calibri" panose="02020603050405020304" pitchFamily="2"/>
              </a:rPr>
              <a:t>Your host university will be able to provide sources of information</a:t>
            </a:r>
            <a:endParaRPr lang="en-US" sz="1600" spc="-4">
              <a:solidFill>
                <a:srgbClr val="000000"/>
              </a:solidFill>
              <a:latin typeface="Calibri" panose="02020603050405020304" pitchFamily="2"/>
            </a:endParaRPr>
          </a:p>
          <a:p>
            <a:pPr marL="457200" indent="-285750">
              <a:lnSpc>
                <a:spcPts val="1575"/>
              </a:lnSpc>
              <a:spcBef>
                <a:spcPts val="1095"/>
              </a:spcBef>
            </a:pPr>
            <a:r>
              <a:rPr lang="en-US" sz="1600" spc="-4">
                <a:solidFill>
                  <a:srgbClr val="000000"/>
                </a:solidFill>
                <a:latin typeface="Calibri" panose="02020603050405020304" pitchFamily="2"/>
              </a:rPr>
              <a:t>Speak to other students</a:t>
            </a:r>
          </a:p>
          <a:p>
            <a:pPr marL="457200" indent="-285750">
              <a:lnSpc>
                <a:spcPts val="1575"/>
              </a:lnSpc>
              <a:spcBef>
                <a:spcPts val="1095"/>
              </a:spcBef>
            </a:pPr>
            <a:r>
              <a:rPr lang="en-US" sz="1600" spc="-4">
                <a:solidFill>
                  <a:srgbClr val="000000"/>
                </a:solidFill>
                <a:latin typeface="Calibri" panose="02020603050405020304" pitchFamily="2"/>
              </a:rPr>
              <a:t>Look on the Student Mobility Facebook page</a:t>
            </a:r>
          </a:p>
          <a:p>
            <a:pPr marL="457200" indent="-285750">
              <a:lnSpc>
                <a:spcPts val="1575"/>
              </a:lnSpc>
              <a:spcBef>
                <a:spcPts val="1095"/>
              </a:spcBef>
            </a:pPr>
            <a:r>
              <a:rPr lang="en-US" sz="1600" spc="-4">
                <a:solidFill>
                  <a:srgbClr val="000000"/>
                </a:solidFill>
                <a:latin typeface="Calibri" panose="02020603050405020304" pitchFamily="2"/>
              </a:rPr>
              <a:t>Consider the length of contract before committing to a contract. </a:t>
            </a:r>
          </a:p>
          <a:p>
            <a:pPr marL="457200" indent="-285750">
              <a:lnSpc>
                <a:spcPts val="1575"/>
              </a:lnSpc>
              <a:spcBef>
                <a:spcPts val="1095"/>
              </a:spcBef>
            </a:pPr>
            <a:r>
              <a:rPr lang="en-US" sz="1600" b="1" spc="-4">
                <a:solidFill>
                  <a:srgbClr val="000000"/>
                </a:solidFill>
                <a:latin typeface="Calibri" panose="02020603050405020304" pitchFamily="2"/>
              </a:rPr>
              <a:t>Be careful, each year there will be accommodation scams and even links from partner universities have caused problems.   </a:t>
            </a:r>
          </a:p>
        </p:txBody>
      </p:sp>
    </p:spTree>
    <p:extLst>
      <p:ext uri="{BB962C8B-B14F-4D97-AF65-F5344CB8AC3E}">
        <p14:creationId xmlns:p14="http://schemas.microsoft.com/office/powerpoint/2010/main" val="730980940"/>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04592"/>
            <a:ext cx="8998527" cy="997581"/>
          </a:xfrm>
          <a:prstGeom prst="rect">
            <a:avLst/>
          </a:prstGeom>
        </p:spPr>
        <p:txBody>
          <a:bodyPr wrap="square">
            <a:spAutoFit/>
          </a:bodyPr>
          <a:lstStyle/>
          <a:p>
            <a:pPr algn="ctr">
              <a:lnSpc>
                <a:spcPts val="7300"/>
              </a:lnSpc>
            </a:pPr>
            <a:r>
              <a:rPr lang="en-US" sz="6000" b="1" spc="5">
                <a:solidFill>
                  <a:srgbClr val="0070C0"/>
                </a:solidFill>
                <a:latin typeface="Calibri" panose="02020603050405020304" pitchFamily="2"/>
              </a:rPr>
              <a:t>Funding</a:t>
            </a:r>
            <a:endParaRPr lang="en-GB" sz="6000" b="1"/>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3"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968032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8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045" fill="hold"/>
                                        <p:tgtEl>
                                          <p:spTgt spid="2"/>
                                        </p:tgtEl>
                                      </p:cBhvr>
                                    </p:cmd>
                                  </p:childTnLst>
                                </p:cTn>
                              </p:par>
                            </p:childTnLst>
                          </p:cTn>
                        </p:par>
                      </p:childTnLst>
                    </p:cTn>
                  </p:par>
                </p:childTnLst>
              </p:cTn>
              <p:nextCondLst>
                <p:cond evt="onClick" delay="0">
                  <p:tgtEl>
                    <p:spTgt spid="2"/>
                  </p:tgtEl>
                </p:cond>
              </p:nextCondLst>
            </p:seq>
            <p:audio>
              <p:cMediaNode vol="80000">
                <p:cTn id="12" fill="hold" display="0">
                  <p:stCondLst>
                    <p:cond delay="indefinite"/>
                  </p:stCondLst>
                  <p:endCondLst>
                    <p:cond evt="onStopAudio" delay="0">
                      <p:tgtEl>
                        <p:sldTgt/>
                      </p:tgtEl>
                    </p:cond>
                  </p:endCondLst>
                </p:cTn>
                <p:tgtEl>
                  <p:spTgt spid="2"/>
                </p:tgtEl>
              </p:cMediaNode>
            </p:audio>
            <p:audio>
              <p:cMediaNode vol="80000">
                <p:cTn id="13" fill="hold" display="0">
                  <p:stCondLst>
                    <p:cond delay="indefinite"/>
                  </p:stCondLst>
                  <p:endCondLst>
                    <p:cond evt="onStopAudio" delay="0">
                      <p:tgtEl>
                        <p:sldTgt/>
                      </p:tgtEl>
                    </p:cond>
                  </p:endCondLst>
                </p:cTn>
                <p:tgtEl>
                  <p:spTgt spid="3"/>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Funding</a:t>
            </a:r>
          </a:p>
        </p:txBody>
      </p:sp>
      <p:sp>
        <p:nvSpPr>
          <p:cNvPr id="4" name="Rectangle 3"/>
          <p:cNvSpPr/>
          <p:nvPr/>
        </p:nvSpPr>
        <p:spPr>
          <a:xfrm>
            <a:off x="263472" y="1813064"/>
            <a:ext cx="8880528" cy="2482731"/>
          </a:xfrm>
          <a:prstGeom prst="rect">
            <a:avLst/>
          </a:prstGeom>
        </p:spPr>
        <p:txBody>
          <a:bodyPr wrap="square">
            <a:spAutoFit/>
          </a:bodyPr>
          <a:lstStyle/>
          <a:p>
            <a:pPr marR="0">
              <a:lnSpc>
                <a:spcPts val="1350"/>
              </a:lnSpc>
              <a:spcAft>
                <a:spcPts val="0"/>
              </a:spcAft>
            </a:pPr>
            <a:r>
              <a:rPr lang="en-US" sz="1400">
                <a:solidFill>
                  <a:srgbClr val="000000"/>
                </a:solidFill>
              </a:rPr>
              <a:t>Eligibility for funding and bursaries does not change because you will be overseas - apply as normal and make sure that you meet the Funding Companies deadline dates </a:t>
            </a:r>
          </a:p>
          <a:p>
            <a:pPr marR="0">
              <a:lnSpc>
                <a:spcPts val="1575"/>
              </a:lnSpc>
              <a:spcBef>
                <a:spcPts val="1095"/>
              </a:spcBef>
              <a:spcAft>
                <a:spcPts val="0"/>
              </a:spcAft>
            </a:pPr>
            <a:r>
              <a:rPr lang="en-US" sz="1400">
                <a:solidFill>
                  <a:srgbClr val="000000"/>
                </a:solidFill>
              </a:rPr>
              <a:t>Warwick’s student finance team informs the funding companies who will be going abroad for the coming academic year, they include Host institution term dates</a:t>
            </a:r>
          </a:p>
          <a:p>
            <a:pPr marR="0">
              <a:lnSpc>
                <a:spcPts val="1575"/>
              </a:lnSpc>
              <a:spcBef>
                <a:spcPts val="1095"/>
              </a:spcBef>
              <a:spcAft>
                <a:spcPts val="0"/>
              </a:spcAft>
            </a:pPr>
            <a:r>
              <a:rPr lang="en-US" sz="1400">
                <a:solidFill>
                  <a:srgbClr val="000000"/>
                </a:solidFill>
              </a:rPr>
              <a:t>If the Host academic year starts more than a </a:t>
            </a:r>
            <a:r>
              <a:rPr lang="en-US" sz="1400" spc="-4">
                <a:solidFill>
                  <a:srgbClr val="000000"/>
                </a:solidFill>
              </a:rPr>
              <a:t>month before the Warwick academic year, the funding company will try to make payments earlier, for all other students payments will be made </a:t>
            </a:r>
            <a:r>
              <a:rPr lang="en-US" sz="1400">
                <a:solidFill>
                  <a:srgbClr val="000000"/>
                </a:solidFill>
              </a:rPr>
              <a:t>in accordance to Warwick's academic year - </a:t>
            </a:r>
            <a:r>
              <a:rPr lang="en-US" sz="1400" b="1" u="sng">
                <a:solidFill>
                  <a:srgbClr val="000000"/>
                </a:solidFill>
              </a:rPr>
              <a:t>Early payments are NOT guaranteed</a:t>
            </a:r>
            <a:r>
              <a:rPr lang="en-US" sz="1400" b="1" u="sng">
                <a:solidFill>
                  <a:srgbClr val="01B6E4"/>
                </a:solidFill>
              </a:rPr>
              <a:t>  </a:t>
            </a:r>
          </a:p>
          <a:p>
            <a:pPr marR="0" indent="0">
              <a:lnSpc>
                <a:spcPts val="1500"/>
              </a:lnSpc>
              <a:spcBef>
                <a:spcPts val="274"/>
              </a:spcBef>
              <a:spcAft>
                <a:spcPts val="0"/>
              </a:spcAft>
            </a:pPr>
            <a:endParaRPr lang="en-US" sz="1400" u="sng">
              <a:solidFill>
                <a:srgbClr val="01B6E4"/>
              </a:solidFill>
            </a:endParaRPr>
          </a:p>
          <a:p>
            <a:r>
              <a:rPr lang="en-US" sz="1400">
                <a:solidFill>
                  <a:srgbClr val="000000"/>
                </a:solidFill>
              </a:rPr>
              <a:t>We strongly RECOMMEND that alternative financial arrangements are made to cover the time between the start of your placement and receipt of funding.  Consider the additional cost of any period of quarantine if required.</a:t>
            </a:r>
          </a:p>
        </p:txBody>
      </p:sp>
    </p:spTree>
    <p:extLst>
      <p:ext uri="{BB962C8B-B14F-4D97-AF65-F5344CB8AC3E}">
        <p14:creationId xmlns:p14="http://schemas.microsoft.com/office/powerpoint/2010/main" val="1025806209"/>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pic>
        <p:nvPicPr>
          <p:cNvPr id="4098" name="Picture 2" descr="Image result for outline of the british isles&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447" y="353413"/>
            <a:ext cx="3709120" cy="465930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94908" y="2683064"/>
            <a:ext cx="4572000" cy="418063"/>
          </a:xfrm>
          <a:prstGeom prst="rect">
            <a:avLst/>
          </a:prstGeom>
        </p:spPr>
        <p:txBody>
          <a:bodyPr>
            <a:spAutoFit/>
          </a:bodyPr>
          <a:lstStyle/>
          <a:p>
            <a:pPr indent="137160">
              <a:lnSpc>
                <a:spcPts val="1125"/>
              </a:lnSpc>
              <a:spcBef>
                <a:spcPts val="1275"/>
              </a:spcBef>
              <a:spcAft>
                <a:spcPts val="0"/>
              </a:spcAft>
            </a:pPr>
            <a:r>
              <a:rPr lang="en-US" sz="1200" b="1" spc="-15">
                <a:solidFill>
                  <a:srgbClr val="00AEEF"/>
                </a:solidFill>
                <a:latin typeface="Calibri" panose="02020603050405020304" pitchFamily="2"/>
              </a:rPr>
              <a:t>England </a:t>
            </a:r>
          </a:p>
          <a:p>
            <a:pPr>
              <a:spcAft>
                <a:spcPts val="0"/>
              </a:spcAft>
            </a:pPr>
            <a:r>
              <a:rPr lang="en-US" sz="1200" u="sng" spc="-11">
                <a:solidFill>
                  <a:srgbClr val="0000FF"/>
                </a:solidFill>
                <a:latin typeface="Calibri" panose="02020603050405020304" pitchFamily="2"/>
              </a:rPr>
              <a:t>https://www.gov.uk/student-finance</a:t>
            </a:r>
            <a:r>
              <a:rPr lang="en-US" sz="1200" spc="-11">
                <a:solidFill>
                  <a:srgbClr val="000000"/>
                </a:solidFill>
                <a:latin typeface="Calibri" panose="02020603050405020304" pitchFamily="2"/>
              </a:rPr>
              <a:t>  </a:t>
            </a:r>
          </a:p>
        </p:txBody>
      </p:sp>
      <p:sp>
        <p:nvSpPr>
          <p:cNvPr id="4" name="Rectangle 3"/>
          <p:cNvSpPr/>
          <p:nvPr/>
        </p:nvSpPr>
        <p:spPr>
          <a:xfrm>
            <a:off x="3755405" y="1211545"/>
            <a:ext cx="1774555" cy="418063"/>
          </a:xfrm>
          <a:prstGeom prst="rect">
            <a:avLst/>
          </a:prstGeom>
        </p:spPr>
        <p:txBody>
          <a:bodyPr wrap="square">
            <a:spAutoFit/>
          </a:bodyPr>
          <a:lstStyle/>
          <a:p>
            <a:pPr indent="137160">
              <a:lnSpc>
                <a:spcPts val="1125"/>
              </a:lnSpc>
              <a:spcBef>
                <a:spcPts val="907"/>
              </a:spcBef>
              <a:spcAft>
                <a:spcPts val="0"/>
              </a:spcAft>
            </a:pPr>
            <a:r>
              <a:rPr lang="en-US" sz="1200" b="1" spc="-11">
                <a:solidFill>
                  <a:srgbClr val="00AEEF"/>
                </a:solidFill>
                <a:latin typeface="Calibri" panose="02020603050405020304" pitchFamily="2"/>
              </a:rPr>
              <a:t>Scotland </a:t>
            </a:r>
          </a:p>
          <a:p>
            <a:pPr>
              <a:spcAft>
                <a:spcPts val="0"/>
              </a:spcAft>
            </a:pPr>
            <a:r>
              <a:rPr lang="en-US" sz="1200" u="sng" spc="-11">
                <a:solidFill>
                  <a:srgbClr val="0000FF"/>
                </a:solidFill>
                <a:latin typeface="Calibri" panose="02020603050405020304" pitchFamily="2"/>
              </a:rPr>
              <a:t>https://www.saas.gov.uk/</a:t>
            </a:r>
            <a:r>
              <a:rPr lang="en-US" sz="1200" spc="-11">
                <a:solidFill>
                  <a:srgbClr val="000000"/>
                </a:solidFill>
                <a:latin typeface="Calibri" panose="02020603050405020304" pitchFamily="2"/>
              </a:rPr>
              <a:t>  </a:t>
            </a:r>
          </a:p>
        </p:txBody>
      </p:sp>
      <p:sp>
        <p:nvSpPr>
          <p:cNvPr id="5" name="Rectangle 4"/>
          <p:cNvSpPr/>
          <p:nvPr/>
        </p:nvSpPr>
        <p:spPr>
          <a:xfrm>
            <a:off x="3820333" y="3556928"/>
            <a:ext cx="4572000" cy="418063"/>
          </a:xfrm>
          <a:prstGeom prst="rect">
            <a:avLst/>
          </a:prstGeom>
        </p:spPr>
        <p:txBody>
          <a:bodyPr>
            <a:spAutoFit/>
          </a:bodyPr>
          <a:lstStyle/>
          <a:p>
            <a:pPr indent="137160">
              <a:lnSpc>
                <a:spcPts val="1125"/>
              </a:lnSpc>
              <a:spcBef>
                <a:spcPts val="1009"/>
              </a:spcBef>
              <a:spcAft>
                <a:spcPts val="0"/>
              </a:spcAft>
            </a:pPr>
            <a:r>
              <a:rPr lang="en-US" sz="1200" b="1" spc="-15">
                <a:solidFill>
                  <a:srgbClr val="00AEEF"/>
                </a:solidFill>
                <a:latin typeface="Calibri" panose="02020603050405020304" pitchFamily="2"/>
              </a:rPr>
              <a:t>Wales </a:t>
            </a:r>
          </a:p>
          <a:p>
            <a:r>
              <a:rPr lang="en-US" sz="1200" u="sng" spc="-11">
                <a:solidFill>
                  <a:srgbClr val="0000FF"/>
                </a:solidFill>
                <a:latin typeface="Calibri" panose="02020603050405020304" pitchFamily="2"/>
              </a:rPr>
              <a:t>https://www.studentfinancewales.co.uk/</a:t>
            </a:r>
            <a:r>
              <a:rPr lang="en-US" sz="1200" spc="-11">
                <a:solidFill>
                  <a:srgbClr val="000000"/>
                </a:solidFill>
                <a:latin typeface="Calibri" panose="02020603050405020304" pitchFamily="2"/>
              </a:rPr>
              <a:t>  </a:t>
            </a:r>
          </a:p>
        </p:txBody>
      </p:sp>
      <p:sp>
        <p:nvSpPr>
          <p:cNvPr id="6" name="Rectangle 5"/>
          <p:cNvSpPr/>
          <p:nvPr/>
        </p:nvSpPr>
        <p:spPr>
          <a:xfrm>
            <a:off x="1317356" y="2519205"/>
            <a:ext cx="2564969" cy="418063"/>
          </a:xfrm>
          <a:prstGeom prst="rect">
            <a:avLst/>
          </a:prstGeom>
        </p:spPr>
        <p:txBody>
          <a:bodyPr wrap="square">
            <a:spAutoFit/>
          </a:bodyPr>
          <a:lstStyle/>
          <a:p>
            <a:pPr indent="137160">
              <a:lnSpc>
                <a:spcPts val="1125"/>
              </a:lnSpc>
              <a:spcBef>
                <a:spcPts val="1009"/>
              </a:spcBef>
              <a:spcAft>
                <a:spcPts val="0"/>
              </a:spcAft>
            </a:pPr>
            <a:r>
              <a:rPr lang="en-US" sz="1200" b="1" spc="-4">
                <a:solidFill>
                  <a:srgbClr val="00AEEF"/>
                </a:solidFill>
                <a:latin typeface="Calibri" panose="02020603050405020304" pitchFamily="2"/>
              </a:rPr>
              <a:t>Northern Ireland </a:t>
            </a:r>
          </a:p>
          <a:p>
            <a:pPr>
              <a:spcAft>
                <a:spcPts val="0"/>
              </a:spcAft>
            </a:pPr>
            <a:r>
              <a:rPr lang="en-US" sz="1200" u="sng" spc="-15">
                <a:solidFill>
                  <a:srgbClr val="0000FF"/>
                </a:solidFill>
                <a:latin typeface="Calibri" panose="02020603050405020304" pitchFamily="2"/>
              </a:rPr>
              <a:t>https://www.studentfinanceni.co.uk/</a:t>
            </a:r>
            <a:r>
              <a:rPr lang="en-US" sz="1200" spc="-15">
                <a:solidFill>
                  <a:srgbClr val="CCCCFF"/>
                </a:solidFill>
                <a:latin typeface="Calibri" panose="02020603050405020304" pitchFamily="2"/>
              </a:rPr>
              <a:t> </a:t>
            </a:r>
          </a:p>
        </p:txBody>
      </p:sp>
      <p:sp>
        <p:nvSpPr>
          <p:cNvPr id="7" name="TextBox 6"/>
          <p:cNvSpPr txBox="1"/>
          <p:nvPr/>
        </p:nvSpPr>
        <p:spPr>
          <a:xfrm>
            <a:off x="271220" y="4694366"/>
            <a:ext cx="8748794" cy="369332"/>
          </a:xfrm>
          <a:prstGeom prst="rect">
            <a:avLst/>
          </a:prstGeom>
          <a:noFill/>
        </p:spPr>
        <p:txBody>
          <a:bodyPr wrap="square" rtlCol="0">
            <a:spAutoFit/>
          </a:bodyPr>
          <a:lstStyle/>
          <a:p>
            <a:r>
              <a:rPr lang="en-GB"/>
              <a:t>You may be eligible for a travel grant.</a:t>
            </a:r>
          </a:p>
        </p:txBody>
      </p:sp>
    </p:spTree>
    <p:extLst>
      <p:ext uri="{BB962C8B-B14F-4D97-AF65-F5344CB8AC3E}">
        <p14:creationId xmlns:p14="http://schemas.microsoft.com/office/powerpoint/2010/main" val="51883696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066800"/>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Erasmus+ Funding</a:t>
            </a:r>
          </a:p>
        </p:txBody>
      </p:sp>
      <p:sp>
        <p:nvSpPr>
          <p:cNvPr id="7" name="TextBox 6"/>
          <p:cNvSpPr txBox="1"/>
          <p:nvPr/>
        </p:nvSpPr>
        <p:spPr>
          <a:xfrm>
            <a:off x="3478696" y="1318591"/>
            <a:ext cx="2829114" cy="393972"/>
          </a:xfrm>
          <a:prstGeom prst="rect">
            <a:avLst/>
          </a:prstGeom>
          <a:solidFill>
            <a:schemeClr val="bg1"/>
          </a:solidFill>
          <a:ln>
            <a:solidFill>
              <a:schemeClr val="bg1"/>
            </a:solidFill>
          </a:ln>
        </p:spPr>
        <p:txBody>
          <a:bodyPr wrap="square" rtlCol="0">
            <a:spAutoFit/>
          </a:bodyPr>
          <a:lstStyle/>
          <a:p>
            <a:endParaRPr lang="en-GB"/>
          </a:p>
        </p:txBody>
      </p:sp>
      <p:sp>
        <p:nvSpPr>
          <p:cNvPr id="8" name="TextBox 7"/>
          <p:cNvSpPr txBox="1"/>
          <p:nvPr/>
        </p:nvSpPr>
        <p:spPr>
          <a:xfrm>
            <a:off x="290643" y="1712563"/>
            <a:ext cx="8397240" cy="3754874"/>
          </a:xfrm>
          <a:prstGeom prst="rect">
            <a:avLst/>
          </a:prstGeom>
          <a:noFill/>
        </p:spPr>
        <p:txBody>
          <a:bodyPr wrap="square" rtlCol="0">
            <a:spAutoFit/>
          </a:bodyPr>
          <a:lstStyle/>
          <a:p>
            <a:r>
              <a:rPr lang="en-GB" sz="1400"/>
              <a:t>Grant rates are set by the British Council as the Erasmus+ National Agency for the UK</a:t>
            </a:r>
          </a:p>
          <a:p>
            <a:r>
              <a:rPr lang="en-GB" sz="1400"/>
              <a:t>Participants will receive at least the amount shown below per month, per country of destination:</a:t>
            </a:r>
          </a:p>
          <a:p>
            <a:pPr lvl="4"/>
            <a:r>
              <a:rPr lang="en-GB" sz="1400"/>
              <a:t>Study minimum of €370</a:t>
            </a:r>
          </a:p>
          <a:p>
            <a:pPr lvl="4"/>
            <a:r>
              <a:rPr lang="en-GB" sz="1400"/>
              <a:t>Work minimum of €470</a:t>
            </a:r>
          </a:p>
          <a:p>
            <a:pPr algn="just"/>
            <a:r>
              <a:rPr lang="en-GB" sz="1400"/>
              <a:t>The grant is paid in 2 instalments: </a:t>
            </a:r>
          </a:p>
          <a:p>
            <a:pPr marL="1085850" lvl="2" indent="-171450" algn="just">
              <a:buFont typeface="Arial" panose="020B0604020202020204" pitchFamily="34" charset="0"/>
              <a:buChar char="•"/>
            </a:pPr>
            <a:r>
              <a:rPr lang="en-GB" sz="1400"/>
              <a:t>70% at the start on receipt of accurately completed arrival forms; </a:t>
            </a:r>
          </a:p>
          <a:p>
            <a:pPr marL="1085850" lvl="2" indent="-171450" algn="just">
              <a:buFont typeface="Arial" panose="020B0604020202020204" pitchFamily="34" charset="0"/>
              <a:buChar char="•"/>
            </a:pPr>
            <a:r>
              <a:rPr lang="en-GB" sz="1400"/>
              <a:t>30% at the end on receipt of accurately completed completion forms</a:t>
            </a:r>
          </a:p>
          <a:p>
            <a:pPr algn="just"/>
            <a:endParaRPr lang="en-GB" sz="1400"/>
          </a:p>
          <a:p>
            <a:pPr algn="ctr"/>
            <a:r>
              <a:rPr lang="en-GB" sz="1400" b="1" u="sng"/>
              <a:t>Split placements = 2 sets of forms, 2 sets of grant allocations </a:t>
            </a:r>
          </a:p>
          <a:p>
            <a:pPr algn="ctr"/>
            <a:endParaRPr lang="en-GB" sz="1400" u="sng"/>
          </a:p>
          <a:p>
            <a:r>
              <a:rPr lang="en-GB" sz="1400"/>
              <a:t>Full year placement 					Split placement </a:t>
            </a:r>
          </a:p>
          <a:p>
            <a:r>
              <a:rPr lang="en-GB" sz="1400"/>
              <a:t>70% on submission of arrival paperwork		70% on submission of arrival paperwork – placement 1</a:t>
            </a:r>
          </a:p>
          <a:p>
            <a:r>
              <a:rPr lang="en-GB" sz="1400"/>
              <a:t>30% on submission of completion paperwork	30% on submission of completion paperwork – placement 1 </a:t>
            </a:r>
          </a:p>
          <a:p>
            <a:r>
              <a:rPr lang="en-GB" sz="1400"/>
              <a:t>								70% on submission of arrival paperwork – placement 2</a:t>
            </a:r>
          </a:p>
          <a:p>
            <a:r>
              <a:rPr lang="en-GB" sz="1400"/>
              <a:t>								30% on submission of completion paperwork – placement 2</a:t>
            </a:r>
          </a:p>
          <a:p>
            <a:endParaRPr lang="en-GB" sz="1400" u="sng"/>
          </a:p>
          <a:p>
            <a:endParaRPr lang="en-GB" sz="1400" u="sng"/>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0062758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59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7" name="TextBox 6"/>
          <p:cNvSpPr txBox="1"/>
          <p:nvPr/>
        </p:nvSpPr>
        <p:spPr>
          <a:xfrm>
            <a:off x="1261524" y="323004"/>
            <a:ext cx="5046286" cy="1389559"/>
          </a:xfrm>
          <a:prstGeom prst="rect">
            <a:avLst/>
          </a:prstGeom>
          <a:solidFill>
            <a:schemeClr val="bg1"/>
          </a:solidFill>
          <a:ln>
            <a:solidFill>
              <a:schemeClr val="bg1"/>
            </a:solidFill>
          </a:ln>
        </p:spPr>
        <p:txBody>
          <a:bodyPr wrap="square" rtlCol="0">
            <a:spAutoFit/>
          </a:bodyPr>
          <a:lstStyle/>
          <a:p>
            <a:endParaRPr lang="en-GB"/>
          </a:p>
        </p:txBody>
      </p:sp>
      <p:sp>
        <p:nvSpPr>
          <p:cNvPr id="8" name="TextBox 7"/>
          <p:cNvSpPr txBox="1"/>
          <p:nvPr/>
        </p:nvSpPr>
        <p:spPr>
          <a:xfrm>
            <a:off x="373380" y="1712563"/>
            <a:ext cx="8397240" cy="1323439"/>
          </a:xfrm>
          <a:prstGeom prst="rect">
            <a:avLst/>
          </a:prstGeom>
          <a:noFill/>
        </p:spPr>
        <p:txBody>
          <a:bodyPr wrap="square" rtlCol="0">
            <a:spAutoFit/>
          </a:bodyPr>
          <a:lstStyle/>
          <a:p>
            <a:pPr lvl="4"/>
            <a:endParaRPr lang="en-GB" sz="1600"/>
          </a:p>
          <a:p>
            <a:pPr algn="ctr"/>
            <a:endParaRPr lang="en-GB" sz="1600">
              <a:solidFill>
                <a:srgbClr val="000000"/>
              </a:solidFill>
              <a:latin typeface="Calibri" panose="02020603050405020304" pitchFamily="2"/>
            </a:endParaRPr>
          </a:p>
          <a:p>
            <a:pPr algn="ctr"/>
            <a:endParaRPr lang="en-GB" sz="1600">
              <a:solidFill>
                <a:srgbClr val="000000"/>
              </a:solidFill>
              <a:latin typeface="Calibri" panose="02020603050405020304" pitchFamily="2"/>
            </a:endParaRPr>
          </a:p>
          <a:p>
            <a:pPr algn="ctr"/>
            <a:endParaRPr lang="en-GB" sz="1600">
              <a:solidFill>
                <a:srgbClr val="000000"/>
              </a:solidFill>
              <a:latin typeface="Calibri" panose="02020603050405020304" pitchFamily="2"/>
            </a:endParaRPr>
          </a:p>
          <a:p>
            <a:pPr algn="ctr"/>
            <a:r>
              <a:rPr lang="en-GB" sz="1600">
                <a:solidFill>
                  <a:srgbClr val="000000"/>
                </a:solidFill>
                <a:effectLst>
                  <a:outerShdw blurRad="38100" dist="38100" dir="2700000" algn="tl">
                    <a:srgbClr val="000000">
                      <a:alpha val="43137"/>
                    </a:srgbClr>
                  </a:outerShdw>
                </a:effectLst>
                <a:latin typeface="Calibri" panose="02020603050405020304" pitchFamily="2"/>
              </a:rPr>
              <a:t>All through </a:t>
            </a:r>
            <a:r>
              <a:rPr lang="en-GB" sz="1600" err="1">
                <a:solidFill>
                  <a:srgbClr val="000000"/>
                </a:solidFill>
                <a:effectLst>
                  <a:outerShdw blurRad="38100" dist="38100" dir="2700000" algn="tl">
                    <a:srgbClr val="000000">
                      <a:alpha val="43137"/>
                    </a:srgbClr>
                  </a:outerShdw>
                </a:effectLst>
                <a:latin typeface="Calibri" panose="02020603050405020304" pitchFamily="2"/>
              </a:rPr>
              <a:t>Evision</a:t>
            </a:r>
            <a:r>
              <a:rPr lang="en-GB" sz="1600">
                <a:solidFill>
                  <a:srgbClr val="000000"/>
                </a:solidFill>
                <a:effectLst>
                  <a:outerShdw blurRad="38100" dist="38100" dir="2700000" algn="tl">
                    <a:srgbClr val="000000">
                      <a:alpha val="43137"/>
                    </a:srgbClr>
                  </a:outerShdw>
                </a:effectLst>
                <a:latin typeface="Calibri" panose="02020603050405020304" pitchFamily="2"/>
              </a:rPr>
              <a:t>! </a:t>
            </a:r>
            <a:endParaRPr lang="en-GB" sz="1600">
              <a:effectLst>
                <a:outerShdw blurRad="38100" dist="38100" dir="2700000" algn="tl">
                  <a:srgbClr val="000000">
                    <a:alpha val="43137"/>
                  </a:srgbClr>
                </a:outerShdw>
              </a:effectLst>
            </a:endParaRPr>
          </a:p>
        </p:txBody>
      </p:sp>
      <p:sp>
        <p:nvSpPr>
          <p:cNvPr id="5" name="TextBox 4"/>
          <p:cNvSpPr txBox="1"/>
          <p:nvPr/>
        </p:nvSpPr>
        <p:spPr>
          <a:xfrm>
            <a:off x="588817" y="1274618"/>
            <a:ext cx="5374661" cy="461665"/>
          </a:xfrm>
          <a:prstGeom prst="rect">
            <a:avLst/>
          </a:prstGeom>
          <a:solidFill>
            <a:schemeClr val="bg1"/>
          </a:solidFill>
          <a:ln>
            <a:solidFill>
              <a:schemeClr val="bg1"/>
            </a:solidFill>
          </a:ln>
        </p:spPr>
        <p:txBody>
          <a:bodyPr wrap="square" rtlCol="0">
            <a:spAutoFit/>
          </a:bodyPr>
          <a:lstStyle/>
          <a:p>
            <a:r>
              <a:rPr lang="en-US" sz="2400" b="1" spc="-23">
                <a:solidFill>
                  <a:srgbClr val="0070C0"/>
                </a:solidFill>
                <a:latin typeface="Calibri" panose="02020603050405020304" pitchFamily="2"/>
              </a:rPr>
              <a:t>Erasmus+ - Form filling!</a:t>
            </a: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7"/>
          <a:stretch>
            <a:fillRect/>
          </a:stretch>
        </p:blipFill>
        <p:spPr>
          <a:xfrm>
            <a:off x="4267200" y="2266950"/>
            <a:ext cx="609600" cy="609600"/>
          </a:xfrm>
          <a:prstGeom prst="rect">
            <a:avLst/>
          </a:prstGeom>
        </p:spPr>
      </p:pic>
      <p:pic>
        <p:nvPicPr>
          <p:cNvPr id="4"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7"/>
          <a:stretch>
            <a:fillRect/>
          </a:stretch>
        </p:blipFill>
        <p:spPr>
          <a:xfrm>
            <a:off x="4267200" y="2266950"/>
            <a:ext cx="609600" cy="609600"/>
          </a:xfrm>
          <a:prstGeom prst="rect">
            <a:avLst/>
          </a:prstGeom>
        </p:spPr>
      </p:pic>
      <p:pic>
        <p:nvPicPr>
          <p:cNvPr id="6" name="Recorded Sound">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7"/>
          <a:stretch>
            <a:fillRect/>
          </a:stretch>
        </p:blipFill>
        <p:spPr>
          <a:xfrm>
            <a:off x="4267200" y="2266950"/>
            <a:ext cx="609600" cy="609600"/>
          </a:xfrm>
          <a:prstGeom prst="rect">
            <a:avLst/>
          </a:prstGeom>
        </p:spPr>
      </p:pic>
      <p:pic>
        <p:nvPicPr>
          <p:cNvPr id="9" name="Recorded Sound">
            <a:hlinkClick r:id="" action="ppaction://media"/>
          </p:cNvPr>
          <p:cNvPicPr>
            <a:picLocks noChangeAspect="1"/>
          </p:cNvPicPr>
          <p:nvPr>
            <a:audioFile r:link="rId8"/>
            <p:extLst>
              <p:ext uri="{DAA4B4D4-6D71-4841-9C94-3DE7FCFB9230}">
                <p14:media xmlns:p14="http://schemas.microsoft.com/office/powerpoint/2010/main" r:embed="rId7"/>
              </p:ext>
            </p:extLst>
          </p:nvPr>
        </p:nvPicPr>
        <p:blipFill>
          <a:blip r:embed="rId17"/>
          <a:stretch>
            <a:fillRect/>
          </a:stretch>
        </p:blipFill>
        <p:spPr>
          <a:xfrm>
            <a:off x="4267200" y="2266950"/>
            <a:ext cx="609600" cy="609600"/>
          </a:xfrm>
          <a:prstGeom prst="rect">
            <a:avLst/>
          </a:prstGeom>
        </p:spPr>
      </p:pic>
      <p:pic>
        <p:nvPicPr>
          <p:cNvPr id="10" name="Recorded Sound">
            <a:hlinkClick r:id="" action="ppaction://media"/>
          </p:cNvPr>
          <p:cNvPicPr>
            <a:picLocks noChangeAspect="1"/>
          </p:cNvPicPr>
          <p:nvPr>
            <a:audioFile r:link="rId10"/>
            <p:extLst>
              <p:ext uri="{DAA4B4D4-6D71-4841-9C94-3DE7FCFB9230}">
                <p14:media xmlns:p14="http://schemas.microsoft.com/office/powerpoint/2010/main" r:embed="rId9"/>
              </p:ext>
            </p:extLst>
          </p:nvPr>
        </p:nvPicPr>
        <p:blipFill>
          <a:blip r:embed="rId17"/>
          <a:stretch>
            <a:fillRect/>
          </a:stretch>
        </p:blipFill>
        <p:spPr>
          <a:xfrm>
            <a:off x="4267200" y="2266950"/>
            <a:ext cx="609600" cy="609600"/>
          </a:xfrm>
          <a:prstGeom prst="rect">
            <a:avLst/>
          </a:prstGeom>
        </p:spPr>
      </p:pic>
      <p:pic>
        <p:nvPicPr>
          <p:cNvPr id="11" name="Recorded Sound">
            <a:hlinkClick r:id="" action="ppaction://media"/>
          </p:cNvPr>
          <p:cNvPicPr>
            <a:picLocks noChangeAspect="1"/>
          </p:cNvPicPr>
          <p:nvPr>
            <a:audioFile r:link="rId12"/>
            <p:extLst>
              <p:ext uri="{DAA4B4D4-6D71-4841-9C94-3DE7FCFB9230}">
                <p14:media xmlns:p14="http://schemas.microsoft.com/office/powerpoint/2010/main" r:embed="rId11"/>
              </p:ext>
            </p:extLst>
          </p:nvPr>
        </p:nvPicPr>
        <p:blipFill>
          <a:blip r:embed="rId17"/>
          <a:stretch>
            <a:fillRect/>
          </a:stretch>
        </p:blipFill>
        <p:spPr>
          <a:xfrm>
            <a:off x="4267200" y="2266950"/>
            <a:ext cx="609600" cy="609600"/>
          </a:xfrm>
          <a:prstGeom prst="rect">
            <a:avLst/>
          </a:prstGeom>
        </p:spPr>
      </p:pic>
      <p:pic>
        <p:nvPicPr>
          <p:cNvPr id="12" name="Recorded Sound">
            <a:hlinkClick r:id="" action="ppaction://media"/>
          </p:cNvPr>
          <p:cNvPicPr>
            <a:picLocks noChangeAspect="1"/>
          </p:cNvPicPr>
          <p:nvPr>
            <a:audioFile r:link="rId14"/>
            <p:extLst>
              <p:ext uri="{DAA4B4D4-6D71-4841-9C94-3DE7FCFB9230}">
                <p14:media xmlns:p14="http://schemas.microsoft.com/office/powerpoint/2010/main" r:embed="rId13"/>
              </p:ext>
            </p:extLst>
          </p:nvPr>
        </p:nvPicPr>
        <p:blipFill>
          <a:blip r:embed="rId1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41917292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6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524"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187" fill="hold"/>
                                        <p:tgtEl>
                                          <p:spTgt spid="4"/>
                                        </p:tgtEl>
                                      </p:cBhvr>
                                    </p:cmd>
                                  </p:childTnLst>
                                </p:cTn>
                              </p:par>
                            </p:childTnLst>
                          </p:cTn>
                        </p:par>
                      </p:childTnLst>
                    </p:cTn>
                  </p:par>
                </p:childTnLst>
              </p:cTn>
              <p:nextCondLst>
                <p:cond evt="onClick" delay="0">
                  <p:tgtEl>
                    <p:spTgt spid="4"/>
                  </p:tgtEl>
                </p:cond>
              </p:nextCondLst>
            </p:seq>
            <p:audio>
              <p:cMediaNode vol="80000">
                <p:cTn id="18" fill="hold" display="0">
                  <p:stCondLst>
                    <p:cond delay="indefinite"/>
                  </p:stCondLst>
                  <p:endCondLst>
                    <p:cond evt="onStopAudio" delay="0">
                      <p:tgtEl>
                        <p:sldTgt/>
                      </p:tgtEl>
                    </p:cond>
                  </p:endCondLst>
                </p:cTn>
                <p:tgtEl>
                  <p:spTgt spid="4"/>
                </p:tgtEl>
              </p:cMediaNode>
            </p:audio>
            <p:seq concurrent="1" nextAc="seek">
              <p:cTn id="19" restart="whenNotActive" fill="hold" evtFilter="cancelBubble" nodeType="interactiveSeq">
                <p:stCondLst>
                  <p:cond evt="onClick" delay="0">
                    <p:tgtEl>
                      <p:spTgt spid="6"/>
                    </p:tgtEl>
                  </p:cond>
                </p:stCondLst>
                <p:endSync evt="end" delay="0">
                  <p:rtn val="all"/>
                </p:endSync>
                <p:childTnLst>
                  <p:par>
                    <p:cTn id="20" fill="hold">
                      <p:stCondLst>
                        <p:cond delay="0"/>
                      </p:stCondLst>
                      <p:childTnLst>
                        <p:par>
                          <p:cTn id="21" fill="hold">
                            <p:stCondLst>
                              <p:cond delay="0"/>
                            </p:stCondLst>
                            <p:childTnLst>
                              <p:par>
                                <p:cTn id="22" presetID="1" presetClass="mediacall" presetSubtype="0" fill="hold" nodeType="clickEffect">
                                  <p:stCondLst>
                                    <p:cond delay="0"/>
                                  </p:stCondLst>
                                  <p:childTnLst>
                                    <p:cmd type="call" cmd="playFrom(0.0)">
                                      <p:cBhvr>
                                        <p:cTn id="23" dur="12253" fill="hold"/>
                                        <p:tgtEl>
                                          <p:spTgt spid="6"/>
                                        </p:tgtEl>
                                      </p:cBhvr>
                                    </p:cmd>
                                  </p:childTnLst>
                                </p:cTn>
                              </p:par>
                            </p:childTnLst>
                          </p:cTn>
                        </p:par>
                      </p:childTnLst>
                    </p:cTn>
                  </p:par>
                </p:childTnLst>
              </p:cTn>
              <p:nextCondLst>
                <p:cond evt="onClick" delay="0">
                  <p:tgtEl>
                    <p:spTgt spid="6"/>
                  </p:tgtEl>
                </p:cond>
              </p:nextCondLst>
            </p:seq>
            <p:audio>
              <p:cMediaNode vol="80000">
                <p:cTn id="24" fill="hold" display="0">
                  <p:stCondLst>
                    <p:cond delay="indefinite"/>
                  </p:stCondLst>
                  <p:endCondLst>
                    <p:cond evt="onStopAudio" delay="0">
                      <p:tgtEl>
                        <p:sldTgt/>
                      </p:tgtEl>
                    </p:cond>
                  </p:endCondLst>
                </p:cTn>
                <p:tgtEl>
                  <p:spTgt spid="6"/>
                </p:tgtEl>
              </p:cMediaNode>
            </p:audio>
            <p:seq concurrent="1" nextAc="seek">
              <p:cTn id="25" restart="whenNotActive" fill="hold" evtFilter="cancelBubble" nodeType="interactiveSeq">
                <p:stCondLst>
                  <p:cond evt="onClick" delay="0">
                    <p:tgtEl>
                      <p:spTgt spid="9"/>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909" fill="hold"/>
                                        <p:tgtEl>
                                          <p:spTgt spid="9"/>
                                        </p:tgtEl>
                                      </p:cBhvr>
                                    </p:cmd>
                                  </p:childTnLst>
                                </p:cTn>
                              </p:par>
                            </p:childTnLst>
                          </p:cTn>
                        </p:par>
                      </p:childTnLst>
                    </p:cTn>
                  </p:par>
                </p:childTnLst>
              </p:cTn>
              <p:nextCondLst>
                <p:cond evt="onClick" delay="0">
                  <p:tgtEl>
                    <p:spTgt spid="9"/>
                  </p:tgtEl>
                </p:cond>
              </p:nextCondLst>
            </p:seq>
            <p:audio>
              <p:cMediaNode vol="80000">
                <p:cTn id="30" fill="hold" display="0">
                  <p:stCondLst>
                    <p:cond delay="indefinite"/>
                  </p:stCondLst>
                  <p:endCondLst>
                    <p:cond evt="onStopAudio" delay="0">
                      <p:tgtEl>
                        <p:sldTgt/>
                      </p:tgtEl>
                    </p:cond>
                  </p:endCondLst>
                </p:cTn>
                <p:tgtEl>
                  <p:spTgt spid="9"/>
                </p:tgtEl>
              </p:cMediaNode>
            </p:audio>
            <p:seq concurrent="1" nextAc="seek">
              <p:cTn id="31" restart="whenNotActive" fill="hold" evtFilter="cancelBubble" nodeType="interactiveSeq">
                <p:stCondLst>
                  <p:cond evt="onClick" delay="0">
                    <p:tgtEl>
                      <p:spTgt spid="10"/>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1433" fill="hold"/>
                                        <p:tgtEl>
                                          <p:spTgt spid="10"/>
                                        </p:tgtEl>
                                      </p:cBhvr>
                                    </p:cmd>
                                  </p:childTnLst>
                                </p:cTn>
                              </p:par>
                            </p:childTnLst>
                          </p:cTn>
                        </p:par>
                      </p:childTnLst>
                    </p:cTn>
                  </p:par>
                </p:childTnLst>
              </p:cTn>
              <p:nextCondLst>
                <p:cond evt="onClick" delay="0">
                  <p:tgtEl>
                    <p:spTgt spid="10"/>
                  </p:tgtEl>
                </p:cond>
              </p:nextCondLst>
            </p:seq>
            <p:audio>
              <p:cMediaNode vol="80000">
                <p:cTn id="36" fill="hold" display="0">
                  <p:stCondLst>
                    <p:cond delay="indefinite"/>
                  </p:stCondLst>
                  <p:endCondLst>
                    <p:cond evt="onStopAudio" delay="0">
                      <p:tgtEl>
                        <p:sldTgt/>
                      </p:tgtEl>
                    </p:cond>
                  </p:endCondLst>
                </p:cTn>
                <p:tgtEl>
                  <p:spTgt spid="10"/>
                </p:tgtEl>
              </p:cMediaNode>
            </p:audio>
            <p:seq concurrent="1" nextAc="seek">
              <p:cTn id="37" restart="whenNotActive" fill="hold" evtFilter="cancelBubble" nodeType="interactiveSeq">
                <p:stCondLst>
                  <p:cond evt="onClick" delay="0">
                    <p:tgtEl>
                      <p:spTgt spid="11"/>
                    </p:tgtEl>
                  </p:cond>
                </p:stCondLst>
                <p:endSync evt="end" delay="0">
                  <p:rtn val="all"/>
                </p:endSync>
                <p:childTnLst>
                  <p:par>
                    <p:cTn id="38" fill="hold">
                      <p:stCondLst>
                        <p:cond delay="0"/>
                      </p:stCondLst>
                      <p:childTnLst>
                        <p:par>
                          <p:cTn id="39" fill="hold">
                            <p:stCondLst>
                              <p:cond delay="0"/>
                            </p:stCondLst>
                            <p:childTnLst>
                              <p:par>
                                <p:cTn id="40" presetID="1" presetClass="mediacall" presetSubtype="0" fill="hold" nodeType="clickEffect">
                                  <p:stCondLst>
                                    <p:cond delay="0"/>
                                  </p:stCondLst>
                                  <p:childTnLst>
                                    <p:cmd type="call" cmd="playFrom(0.0)">
                                      <p:cBhvr>
                                        <p:cTn id="41" dur="1141" fill="hold"/>
                                        <p:tgtEl>
                                          <p:spTgt spid="11"/>
                                        </p:tgtEl>
                                      </p:cBhvr>
                                    </p:cmd>
                                  </p:childTnLst>
                                </p:cTn>
                              </p:par>
                            </p:childTnLst>
                          </p:cTn>
                        </p:par>
                      </p:childTnLst>
                    </p:cTn>
                  </p:par>
                </p:childTnLst>
              </p:cTn>
              <p:nextCondLst>
                <p:cond evt="onClick" delay="0">
                  <p:tgtEl>
                    <p:spTgt spid="11"/>
                  </p:tgtEl>
                </p:cond>
              </p:nextCondLst>
            </p:seq>
            <p:audio>
              <p:cMediaNode vol="80000">
                <p:cTn id="42" fill="hold" display="0">
                  <p:stCondLst>
                    <p:cond delay="indefinite"/>
                  </p:stCondLst>
                  <p:endCondLst>
                    <p:cond evt="onStopAudio" delay="0">
                      <p:tgtEl>
                        <p:sldTgt/>
                      </p:tgtEl>
                    </p:cond>
                  </p:endCondLst>
                </p:cTn>
                <p:tgtEl>
                  <p:spTgt spid="11"/>
                </p:tgtEl>
              </p:cMediaNode>
            </p:audio>
            <p:audio>
              <p:cMediaNode vol="80000">
                <p:cTn id="43" fill="hold" display="0">
                  <p:stCondLst>
                    <p:cond delay="indefinite"/>
                  </p:stCondLst>
                  <p:endCondLst>
                    <p:cond evt="onStopAudio" delay="0">
                      <p:tgtEl>
                        <p:sldTgt/>
                      </p:tgtEl>
                    </p:cond>
                  </p:endCondLst>
                </p:cTn>
                <p:tgtEl>
                  <p:spTgt spid="12"/>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286719" y="1955843"/>
            <a:ext cx="8772040" cy="1477328"/>
          </a:xfrm>
          <a:prstGeom prst="rect">
            <a:avLst/>
          </a:prstGeom>
        </p:spPr>
        <p:txBody>
          <a:bodyPr wrap="square">
            <a:spAutoFit/>
          </a:bodyPr>
          <a:lstStyle/>
          <a:p>
            <a:pPr>
              <a:spcAft>
                <a:spcPts val="0"/>
              </a:spcAft>
            </a:pPr>
            <a:r>
              <a:rPr lang="en-US" spc="-4">
                <a:solidFill>
                  <a:srgbClr val="000000"/>
                </a:solidFill>
                <a:latin typeface="Calibri" panose="02020603050405020304" pitchFamily="2"/>
              </a:rPr>
              <a:t>If you are currently being sponsored for your degree; a government </a:t>
            </a:r>
            <a:r>
              <a:rPr lang="en-US">
                <a:solidFill>
                  <a:srgbClr val="000000"/>
                </a:solidFill>
                <a:latin typeface="Calibri" panose="02020603050405020304" pitchFamily="2"/>
              </a:rPr>
              <a:t>scholarship; </a:t>
            </a:r>
          </a:p>
          <a:p>
            <a:pPr>
              <a:spcAft>
                <a:spcPts val="0"/>
              </a:spcAft>
            </a:pPr>
            <a:r>
              <a:rPr lang="en-US">
                <a:solidFill>
                  <a:srgbClr val="000000"/>
                </a:solidFill>
                <a:latin typeface="Calibri" panose="02020603050405020304" pitchFamily="2"/>
              </a:rPr>
              <a:t>Institution sponsorship; other kinds of bursaries</a:t>
            </a:r>
          </a:p>
          <a:p>
            <a:pPr>
              <a:spcAft>
                <a:spcPts val="0"/>
              </a:spcAft>
            </a:pPr>
            <a:endParaRPr lang="en-US">
              <a:solidFill>
                <a:srgbClr val="000000"/>
              </a:solidFill>
              <a:latin typeface="Calibri" panose="02020603050405020304" pitchFamily="2"/>
            </a:endParaRPr>
          </a:p>
          <a:p>
            <a:pPr>
              <a:spcAft>
                <a:spcPts val="0"/>
              </a:spcAft>
            </a:pPr>
            <a:r>
              <a:rPr lang="en-US">
                <a:solidFill>
                  <a:srgbClr val="000000"/>
                </a:solidFill>
                <a:latin typeface="Calibri" panose="02020603050405020304" pitchFamily="2"/>
              </a:rPr>
              <a:t>- </a:t>
            </a:r>
            <a:r>
              <a:rPr lang="en-US" spc="-4">
                <a:solidFill>
                  <a:srgbClr val="000000"/>
                </a:solidFill>
                <a:latin typeface="Calibri" panose="02020603050405020304" pitchFamily="2"/>
              </a:rPr>
              <a:t>check the terms of your funding, not all schemes allow you to undertake mobility </a:t>
            </a:r>
            <a:r>
              <a:rPr lang="en-US" spc="-4" err="1">
                <a:solidFill>
                  <a:srgbClr val="000000"/>
                </a:solidFill>
                <a:latin typeface="Calibri" panose="02020603050405020304" pitchFamily="2"/>
              </a:rPr>
              <a:t>programmes</a:t>
            </a:r>
            <a:endParaRPr lang="en-US" spc="-4">
              <a:solidFill>
                <a:srgbClr val="000000"/>
              </a:solidFill>
              <a:latin typeface="Calibri" panose="02020603050405020304" pitchFamily="2"/>
            </a:endParaRPr>
          </a:p>
        </p:txBody>
      </p:sp>
      <p:sp>
        <p:nvSpPr>
          <p:cNvPr id="4" name="Rectangle 3"/>
          <p:cNvSpPr/>
          <p:nvPr/>
        </p:nvSpPr>
        <p:spPr>
          <a:xfrm>
            <a:off x="286718" y="1588204"/>
            <a:ext cx="1701107" cy="369332"/>
          </a:xfrm>
          <a:prstGeom prst="rect">
            <a:avLst/>
          </a:prstGeom>
        </p:spPr>
        <p:txBody>
          <a:bodyPr wrap="square">
            <a:spAutoFit/>
          </a:bodyPr>
          <a:lstStyle/>
          <a:p>
            <a:r>
              <a:rPr lang="en-US" b="1" spc="-23">
                <a:solidFill>
                  <a:srgbClr val="0070C0"/>
                </a:solidFill>
                <a:latin typeface="Calibri" panose="02020603050405020304" pitchFamily="2"/>
              </a:rPr>
              <a:t>Sponsorship</a:t>
            </a:r>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0613044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9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04592"/>
            <a:ext cx="8998527" cy="997581"/>
          </a:xfrm>
          <a:prstGeom prst="rect">
            <a:avLst/>
          </a:prstGeom>
        </p:spPr>
        <p:txBody>
          <a:bodyPr wrap="square">
            <a:spAutoFit/>
          </a:bodyPr>
          <a:lstStyle/>
          <a:p>
            <a:pPr algn="ctr">
              <a:lnSpc>
                <a:spcPts val="7300"/>
              </a:lnSpc>
            </a:pPr>
            <a:r>
              <a:rPr lang="en-US" sz="6000" b="1" spc="5">
                <a:solidFill>
                  <a:srgbClr val="0070C0"/>
                </a:solidFill>
                <a:latin typeface="Calibri" panose="02020603050405020304" pitchFamily="2"/>
              </a:rPr>
              <a:t>Travel</a:t>
            </a:r>
            <a:endParaRPr lang="en-GB" sz="6000" b="1"/>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spTree>
    <p:extLst>
      <p:ext uri="{BB962C8B-B14F-4D97-AF65-F5344CB8AC3E}">
        <p14:creationId xmlns:p14="http://schemas.microsoft.com/office/powerpoint/2010/main" val="263104287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9800" y="238578"/>
            <a:ext cx="6883400" cy="5447645"/>
          </a:xfrm>
          <a:prstGeom prst="rect">
            <a:avLst/>
          </a:prstGeom>
          <a:noFill/>
        </p:spPr>
        <p:txBody>
          <a:bodyPr wrap="square" rtlCol="0" anchor="t">
            <a:spAutoFit/>
          </a:bodyPr>
          <a:lstStyle/>
          <a:p>
            <a:r>
              <a:rPr lang="en-GB" b="1" dirty="0">
                <a:solidFill>
                  <a:srgbClr val="FF0000"/>
                </a:solidFill>
              </a:rPr>
              <a:t>Covid-19 Risk Assessment </a:t>
            </a:r>
          </a:p>
          <a:p>
            <a:r>
              <a:rPr lang="en-GB" sz="1400" b="1" dirty="0"/>
              <a:t>All students will need to complete a Risk Assessment</a:t>
            </a:r>
            <a:r>
              <a:rPr lang="en-GB" sz="1400" dirty="0"/>
              <a:t>. </a:t>
            </a:r>
            <a:endParaRPr lang="en-GB" sz="1400" dirty="0" smtClean="0"/>
          </a:p>
          <a:p>
            <a:r>
              <a:rPr lang="en-GB" sz="1400" dirty="0" smtClean="0">
                <a:hlinkClick r:id="rId4"/>
              </a:rPr>
              <a:t>Link to risk assessment document here</a:t>
            </a:r>
            <a:endParaRPr lang="en-GB" sz="1400" dirty="0" smtClean="0"/>
          </a:p>
          <a:p>
            <a:endParaRPr lang="en-GB" sz="1400" dirty="0"/>
          </a:p>
          <a:p>
            <a:r>
              <a:rPr lang="en-GB" sz="1200" u="sng" dirty="0"/>
              <a:t>You may wish to consider: </a:t>
            </a:r>
            <a:endParaRPr lang="en-GB" sz="1200" u="sng" dirty="0">
              <a:cs typeface="Calibri"/>
            </a:endParaRPr>
          </a:p>
          <a:p>
            <a:r>
              <a:rPr lang="en-GB" sz="1200" dirty="0"/>
              <a:t>Timing of your travel.  Is an FCO ban in place? Or is there still a country specific ban (for example, USA, Japan – see the FCO).</a:t>
            </a:r>
            <a:endParaRPr lang="en-GB" sz="1200" dirty="0">
              <a:cs typeface="Calibri"/>
            </a:endParaRPr>
          </a:p>
          <a:p>
            <a:r>
              <a:rPr lang="en-GB" sz="1200" dirty="0"/>
              <a:t>Are quarantine procedures in place?</a:t>
            </a:r>
            <a:endParaRPr lang="en-GB" sz="1200" dirty="0">
              <a:cs typeface="Calibri"/>
            </a:endParaRPr>
          </a:p>
          <a:p>
            <a:r>
              <a:rPr lang="en-GB" sz="1200" dirty="0"/>
              <a:t>Do you have sufficient funds to cover a potential additional two weeks if you need to quarantine?</a:t>
            </a:r>
            <a:endParaRPr lang="en-GB" sz="1200" dirty="0">
              <a:cs typeface="Calibri"/>
            </a:endParaRPr>
          </a:p>
          <a:p>
            <a:r>
              <a:rPr lang="en-GB" sz="1200" dirty="0"/>
              <a:t>Are you expected to find a place to quarantine outside of your planned accommodation?  Or, will  your planned accommodation provider offer support?  </a:t>
            </a:r>
            <a:endParaRPr lang="en-GB" sz="1200" dirty="0">
              <a:cs typeface="Calibri"/>
            </a:endParaRPr>
          </a:p>
          <a:p>
            <a:r>
              <a:rPr lang="en-GB" sz="1200" dirty="0"/>
              <a:t>Have you researched the safety measures at your proposed host?</a:t>
            </a:r>
            <a:endParaRPr lang="en-GB" sz="1200" dirty="0">
              <a:cs typeface="Calibri"/>
            </a:endParaRPr>
          </a:p>
          <a:p>
            <a:r>
              <a:rPr lang="en-GB" sz="1200" dirty="0"/>
              <a:t>Have you considered the cost of living may have increased? You may not be able to find a part-time job to supplement your funds.</a:t>
            </a:r>
            <a:endParaRPr lang="en-GB" sz="1200" dirty="0">
              <a:cs typeface="Calibri"/>
            </a:endParaRPr>
          </a:p>
          <a:p>
            <a:r>
              <a:rPr lang="en-GB" sz="1200" dirty="0"/>
              <a:t>Would you be able to manage if there was another lock-down?</a:t>
            </a:r>
            <a:endParaRPr lang="en-GB" sz="1200" dirty="0">
              <a:cs typeface="Calibri"/>
            </a:endParaRPr>
          </a:p>
          <a:p>
            <a:r>
              <a:rPr lang="en-GB" sz="1200" dirty="0"/>
              <a:t>Upload the completed </a:t>
            </a:r>
            <a:r>
              <a:rPr lang="en-GB" sz="1200" b="1" dirty="0"/>
              <a:t>Risk Assessment to </a:t>
            </a:r>
            <a:r>
              <a:rPr lang="en-GB" sz="1200" b="1" dirty="0" err="1"/>
              <a:t>Evision</a:t>
            </a:r>
            <a:r>
              <a:rPr lang="en-GB" sz="1200" dirty="0"/>
              <a:t> before you travel.</a:t>
            </a:r>
            <a:endParaRPr lang="en-GB" sz="1200" dirty="0">
              <a:cs typeface="Calibri"/>
            </a:endParaRP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630291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00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4" name="Rectangle 3"/>
          <p:cNvSpPr/>
          <p:nvPr/>
        </p:nvSpPr>
        <p:spPr>
          <a:xfrm>
            <a:off x="436417" y="1820432"/>
            <a:ext cx="6913032" cy="2939266"/>
          </a:xfrm>
          <a:prstGeom prst="rect">
            <a:avLst/>
          </a:prstGeom>
        </p:spPr>
        <p:txBody>
          <a:bodyPr wrap="square">
            <a:spAutoFit/>
          </a:bodyPr>
          <a:lstStyle/>
          <a:p>
            <a:pPr marL="34290"/>
            <a:r>
              <a:rPr lang="en-US" sz="1400" spc="131">
                <a:solidFill>
                  <a:srgbClr val="000000"/>
                </a:solidFill>
                <a:cs typeface="Calibri" panose="020F0502020204030204" pitchFamily="34" charset="0"/>
              </a:rPr>
              <a:t>If you require a visa to enter your </a:t>
            </a:r>
            <a:r>
              <a:rPr lang="en-US" sz="1400" spc="86">
                <a:solidFill>
                  <a:srgbClr val="000000"/>
                </a:solidFill>
                <a:cs typeface="Calibri" panose="020F0502020204030204" pitchFamily="34" charset="0"/>
              </a:rPr>
              <a:t>destination country, you will receive </a:t>
            </a:r>
            <a:r>
              <a:rPr lang="en-US" sz="1400" spc="-4">
                <a:solidFill>
                  <a:srgbClr val="000000"/>
                </a:solidFill>
                <a:cs typeface="Calibri" panose="020F0502020204030204" pitchFamily="34" charset="0"/>
              </a:rPr>
              <a:t>support and information </a:t>
            </a:r>
            <a:r>
              <a:rPr lang="en-US" sz="1400" u="sng" spc="-4">
                <a:solidFill>
                  <a:srgbClr val="000000"/>
                </a:solidFill>
                <a:cs typeface="Calibri" panose="020F0502020204030204" pitchFamily="34" charset="0"/>
              </a:rPr>
              <a:t>from your host university</a:t>
            </a:r>
            <a:r>
              <a:rPr lang="en-US" sz="1400" spc="-4">
                <a:solidFill>
                  <a:srgbClr val="000000"/>
                </a:solidFill>
                <a:cs typeface="Calibri" panose="020F0502020204030204" pitchFamily="34" charset="0"/>
              </a:rPr>
              <a:t>.  </a:t>
            </a:r>
          </a:p>
          <a:p>
            <a:pPr marL="34290">
              <a:spcBef>
                <a:spcPts val="1781"/>
              </a:spcBef>
            </a:pPr>
            <a:r>
              <a:rPr lang="en-US" sz="1400" spc="19">
                <a:solidFill>
                  <a:srgbClr val="FF0000"/>
                </a:solidFill>
                <a:cs typeface="Calibri" panose="020F0502020204030204" pitchFamily="34" charset="0"/>
              </a:rPr>
              <a:t>Timings- make sure you plan in sufficient </a:t>
            </a:r>
            <a:r>
              <a:rPr lang="en-US" sz="1400" spc="-15">
                <a:solidFill>
                  <a:srgbClr val="FF0000"/>
                </a:solidFill>
                <a:cs typeface="Calibri" panose="020F0502020204030204" pitchFamily="34" charset="0"/>
              </a:rPr>
              <a:t>time for this  </a:t>
            </a:r>
            <a:r>
              <a:rPr lang="en-US" sz="1400" spc="34">
                <a:solidFill>
                  <a:srgbClr val="000000"/>
                </a:solidFill>
                <a:cs typeface="Calibri" panose="020F0502020204030204" pitchFamily="34" charset="0"/>
              </a:rPr>
              <a:t>Investigate the process, some countries </a:t>
            </a:r>
            <a:r>
              <a:rPr lang="en-US" sz="1400" spc="75">
                <a:solidFill>
                  <a:srgbClr val="000000"/>
                </a:solidFill>
                <a:cs typeface="Calibri" panose="020F0502020204030204" pitchFamily="34" charset="0"/>
              </a:rPr>
              <a:t>take longer than others, remember it could mean an appointment over the </a:t>
            </a:r>
            <a:r>
              <a:rPr lang="en-US" sz="1400" spc="-19">
                <a:solidFill>
                  <a:srgbClr val="000000"/>
                </a:solidFill>
                <a:cs typeface="Calibri" panose="020F0502020204030204" pitchFamily="34" charset="0"/>
              </a:rPr>
              <a:t>summer vacation </a:t>
            </a:r>
          </a:p>
          <a:p>
            <a:pPr marL="34290">
              <a:spcBef>
                <a:spcPts val="1781"/>
              </a:spcBef>
            </a:pPr>
            <a:r>
              <a:rPr lang="en-US" sz="1400" spc="203">
                <a:solidFill>
                  <a:srgbClr val="000000"/>
                </a:solidFill>
                <a:cs typeface="Calibri" panose="020F0502020204030204" pitchFamily="34" charset="0"/>
              </a:rPr>
              <a:t>Make sure you have all of your d</a:t>
            </a:r>
            <a:r>
              <a:rPr lang="en-US" sz="1400" spc="153">
                <a:solidFill>
                  <a:srgbClr val="000000"/>
                </a:solidFill>
                <a:cs typeface="Calibri" panose="020F0502020204030204" pitchFamily="34" charset="0"/>
              </a:rPr>
              <a:t>ocumentation together for your </a:t>
            </a:r>
            <a:r>
              <a:rPr lang="en-US" sz="1400" spc="-19">
                <a:solidFill>
                  <a:srgbClr val="000000"/>
                </a:solidFill>
                <a:cs typeface="Calibri" panose="020F0502020204030204" pitchFamily="34" charset="0"/>
              </a:rPr>
              <a:t>appointment</a:t>
            </a:r>
          </a:p>
          <a:p>
            <a:pPr marL="34290">
              <a:spcBef>
                <a:spcPts val="1781"/>
              </a:spcBef>
            </a:pPr>
            <a:r>
              <a:rPr lang="en-US" sz="1400" b="1" spc="-19">
                <a:solidFill>
                  <a:srgbClr val="000000"/>
                </a:solidFill>
                <a:cs typeface="Calibri" panose="020F0502020204030204" pitchFamily="34" charset="0"/>
              </a:rPr>
              <a:t>If you intend to work on your placement, you must ensure that you enter the country on the correct visa to entitle you to work. It is your responsibility to ensure you apply for the correct visa.   You may be refused entry to a country if your visa is not accurate.</a:t>
            </a: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4050607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4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023"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5" name="Rectangle 4"/>
          <p:cNvSpPr/>
          <p:nvPr/>
        </p:nvSpPr>
        <p:spPr>
          <a:xfrm>
            <a:off x="1402658" y="1781928"/>
            <a:ext cx="5178250" cy="2823850"/>
          </a:xfrm>
          <a:prstGeom prst="rect">
            <a:avLst/>
          </a:prstGeom>
        </p:spPr>
        <p:txBody>
          <a:bodyPr wrap="square">
            <a:spAutoFit/>
          </a:bodyPr>
          <a:lstStyle/>
          <a:p>
            <a:pPr marL="102870" algn="ctr">
              <a:lnSpc>
                <a:spcPts val="1500"/>
              </a:lnSpc>
            </a:pPr>
            <a:r>
              <a:rPr lang="en-US" sz="1600" b="1">
                <a:solidFill>
                  <a:srgbClr val="0070C0"/>
                </a:solidFill>
                <a:latin typeface="Calibri" panose="02020603050405020304" pitchFamily="2"/>
              </a:rPr>
              <a:t>Students entering Warwick on a Tier 4 Visa </a:t>
            </a:r>
          </a:p>
          <a:p>
            <a:pPr algn="just">
              <a:lnSpc>
                <a:spcPts val="2400"/>
              </a:lnSpc>
              <a:spcBef>
                <a:spcPts val="990"/>
              </a:spcBef>
            </a:pPr>
            <a:r>
              <a:rPr lang="en-US" sz="1600">
                <a:solidFill>
                  <a:srgbClr val="000000"/>
                </a:solidFill>
                <a:latin typeface="Calibri" panose="02020603050405020304" pitchFamily="2"/>
              </a:rPr>
              <a:t>Monitoring plans are essential for students holding a Warwick Tier 4 visa. </a:t>
            </a:r>
          </a:p>
          <a:p>
            <a:pPr algn="just">
              <a:lnSpc>
                <a:spcPts val="2400"/>
              </a:lnSpc>
              <a:spcBef>
                <a:spcPts val="990"/>
              </a:spcBef>
            </a:pPr>
            <a:r>
              <a:rPr lang="en-US" sz="1600">
                <a:solidFill>
                  <a:srgbClr val="000000"/>
                </a:solidFill>
                <a:latin typeface="Calibri" panose="02020603050405020304" pitchFamily="2"/>
              </a:rPr>
              <a:t>We will contact all students on a Tier 4 visa.  10 monitoring points will be required throughout your stay. </a:t>
            </a:r>
          </a:p>
          <a:p>
            <a:pPr algn="just">
              <a:lnSpc>
                <a:spcPts val="2400"/>
              </a:lnSpc>
              <a:spcBef>
                <a:spcPts val="990"/>
              </a:spcBef>
            </a:pPr>
            <a:r>
              <a:rPr lang="en-US" sz="1600">
                <a:solidFill>
                  <a:srgbClr val="000000"/>
                </a:solidFill>
                <a:latin typeface="Calibri" panose="02020603050405020304" pitchFamily="2"/>
              </a:rPr>
              <a:t>It is essential that a monitoring plan is maintained and you respond to each request to update your monitoring plan. This is a condition of your Tier 4 visa.</a:t>
            </a: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0107608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63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483817" y="1212822"/>
            <a:ext cx="8299342" cy="3857466"/>
          </a:xfrm>
          <a:prstGeom prst="rect">
            <a:avLst/>
          </a:prstGeom>
        </p:spPr>
        <p:txBody>
          <a:bodyPr wrap="square">
            <a:spAutoFit/>
          </a:bodyPr>
          <a:lstStyle/>
          <a:p>
            <a:r>
              <a:rPr lang="en-US" sz="1600" u="sng" spc="-38">
                <a:hlinkClick r:id="rId5"/>
              </a:rPr>
              <a:t>Looking After Yourself When Travelling</a:t>
            </a:r>
          </a:p>
          <a:p>
            <a:endParaRPr lang="en-US" sz="1600" u="sng" spc="-38">
              <a:hlinkClick r:id="rId5"/>
            </a:endParaRPr>
          </a:p>
          <a:p>
            <a:r>
              <a:rPr lang="en-US" sz="1600" u="sng" spc="-38">
                <a:hlinkClick r:id="rId5"/>
              </a:rPr>
              <a:t>https://warwick.ac.uk/services/healthsafetywellbeing/guidance/travel_health</a:t>
            </a:r>
            <a:endParaRPr lang="en-US" sz="1600" u="sng" spc="-38"/>
          </a:p>
          <a:p>
            <a:endParaRPr lang="en-US" sz="1600" u="sng" spc="-38"/>
          </a:p>
          <a:p>
            <a:r>
              <a:rPr lang="en-US" sz="1600" spc="-38"/>
              <a:t>Medicines</a:t>
            </a:r>
          </a:p>
          <a:p>
            <a:r>
              <a:rPr lang="en-US" sz="1600" spc="-38"/>
              <a:t>Vaccinations </a:t>
            </a:r>
          </a:p>
          <a:p>
            <a:r>
              <a:rPr lang="en-US" sz="1600" spc="-38"/>
              <a:t>Dentists</a:t>
            </a:r>
          </a:p>
          <a:p>
            <a:endParaRPr lang="en-US" sz="1600" spc="-38"/>
          </a:p>
          <a:p>
            <a:pPr>
              <a:lnSpc>
                <a:spcPts val="1575"/>
              </a:lnSpc>
            </a:pPr>
            <a:r>
              <a:rPr lang="en-US" sz="1600" spc="-4">
                <a:solidFill>
                  <a:srgbClr val="000000"/>
                </a:solidFill>
                <a:latin typeface="Calibri" panose="02020603050405020304" pitchFamily="2"/>
              </a:rPr>
              <a:t>Register at a medical </a:t>
            </a:r>
            <a:r>
              <a:rPr lang="en-US" sz="1600" spc="-4" err="1">
                <a:solidFill>
                  <a:srgbClr val="000000"/>
                </a:solidFill>
                <a:latin typeface="Calibri" panose="02020603050405020304" pitchFamily="2"/>
              </a:rPr>
              <a:t>centre</a:t>
            </a:r>
            <a:r>
              <a:rPr lang="en-US" sz="1600" spc="-4">
                <a:solidFill>
                  <a:srgbClr val="000000"/>
                </a:solidFill>
                <a:latin typeface="Calibri" panose="02020603050405020304" pitchFamily="2"/>
              </a:rPr>
              <a:t> as soon as you arrive </a:t>
            </a:r>
          </a:p>
          <a:p>
            <a:pPr>
              <a:lnSpc>
                <a:spcPts val="1575"/>
              </a:lnSpc>
              <a:spcBef>
                <a:spcPts val="1995"/>
              </a:spcBef>
            </a:pPr>
            <a:r>
              <a:rPr lang="en-US" sz="1600" spc="30">
                <a:solidFill>
                  <a:srgbClr val="000000"/>
                </a:solidFill>
                <a:latin typeface="Calibri" panose="02020603050405020304" pitchFamily="2"/>
              </a:rPr>
              <a:t>Check your medication is legal in your destination country. </a:t>
            </a:r>
            <a:endParaRPr lang="en-US" sz="1600" spc="-11">
              <a:solidFill>
                <a:srgbClr val="000000"/>
              </a:solidFill>
              <a:latin typeface="Calibri" panose="02020603050405020304" pitchFamily="2"/>
            </a:endParaRPr>
          </a:p>
          <a:p>
            <a:pPr>
              <a:lnSpc>
                <a:spcPts val="1575"/>
              </a:lnSpc>
              <a:spcBef>
                <a:spcPts val="1995"/>
              </a:spcBef>
            </a:pPr>
            <a:r>
              <a:rPr lang="en-US" sz="1600" spc="23">
                <a:solidFill>
                  <a:srgbClr val="000000"/>
                </a:solidFill>
                <a:latin typeface="Calibri" panose="02020603050405020304" pitchFamily="2"/>
              </a:rPr>
              <a:t>Speak to your own doctor to arrange for your medication to cover </a:t>
            </a:r>
            <a:r>
              <a:rPr lang="en-US" sz="1600" spc="34">
                <a:solidFill>
                  <a:srgbClr val="000000"/>
                </a:solidFill>
                <a:latin typeface="Calibri" panose="02020603050405020304" pitchFamily="2"/>
              </a:rPr>
              <a:t>your time overseas, they may </a:t>
            </a:r>
            <a:r>
              <a:rPr lang="en-US" sz="1600" spc="-4">
                <a:solidFill>
                  <a:srgbClr val="000000"/>
                </a:solidFill>
                <a:latin typeface="Calibri" panose="02020603050405020304" pitchFamily="2"/>
              </a:rPr>
              <a:t>need to find an alternative for you that is allowed in your destination </a:t>
            </a:r>
            <a:r>
              <a:rPr lang="en-US" sz="1600" spc="-26">
                <a:solidFill>
                  <a:srgbClr val="000000"/>
                </a:solidFill>
                <a:latin typeface="Calibri" panose="02020603050405020304" pitchFamily="2"/>
              </a:rPr>
              <a:t>country </a:t>
            </a:r>
          </a:p>
          <a:p>
            <a:pPr>
              <a:lnSpc>
                <a:spcPts val="1575"/>
              </a:lnSpc>
              <a:spcBef>
                <a:spcPts val="1995"/>
              </a:spcBef>
            </a:pPr>
            <a:r>
              <a:rPr lang="en-US" sz="1600">
                <a:solidFill>
                  <a:srgbClr val="000000"/>
                </a:solidFill>
                <a:latin typeface="Calibri" panose="02020603050405020304" pitchFamily="2"/>
              </a:rPr>
              <a:t>Research cost of dental or eye treatment. Book appointments before </a:t>
            </a:r>
            <a:r>
              <a:rPr lang="en-US" sz="1600" spc="-38">
                <a:solidFill>
                  <a:srgbClr val="000000"/>
                </a:solidFill>
                <a:latin typeface="Calibri" panose="02020603050405020304" pitchFamily="2"/>
              </a:rPr>
              <a:t>you go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8360793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8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04592"/>
            <a:ext cx="8998527" cy="997581"/>
          </a:xfrm>
          <a:prstGeom prst="rect">
            <a:avLst/>
          </a:prstGeom>
        </p:spPr>
        <p:txBody>
          <a:bodyPr wrap="square">
            <a:spAutoFit/>
          </a:bodyPr>
          <a:lstStyle/>
          <a:p>
            <a:pPr algn="ctr">
              <a:lnSpc>
                <a:spcPts val="7300"/>
              </a:lnSpc>
            </a:pPr>
            <a:r>
              <a:rPr lang="en-US" sz="6000" b="1" spc="5">
                <a:solidFill>
                  <a:srgbClr val="0070C0"/>
                </a:solidFill>
                <a:latin typeface="Calibri" panose="02020603050405020304" pitchFamily="2"/>
              </a:rPr>
              <a:t>Placement</a:t>
            </a:r>
            <a:endParaRPr lang="en-GB" sz="6000" b="1"/>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7816136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4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520425" y="1888301"/>
            <a:ext cx="7954340" cy="290721"/>
          </a:xfrm>
          <a:prstGeom prst="rect">
            <a:avLst/>
          </a:prstGeom>
        </p:spPr>
        <p:txBody>
          <a:bodyPr wrap="square">
            <a:spAutoFit/>
          </a:bodyPr>
          <a:lstStyle/>
          <a:p>
            <a:pPr>
              <a:lnSpc>
                <a:spcPts val="1500"/>
              </a:lnSpc>
              <a:spcAft>
                <a:spcPts val="0"/>
              </a:spcAft>
            </a:pPr>
            <a:r>
              <a:rPr lang="en-US" sz="1600">
                <a:solidFill>
                  <a:srgbClr val="0070C0"/>
                </a:solidFill>
              </a:rPr>
              <a:t>Studying</a:t>
            </a:r>
            <a:r>
              <a:rPr lang="en-US" sz="1600">
                <a:solidFill>
                  <a:srgbClr val="000000"/>
                </a:solidFill>
              </a:rPr>
              <a:t> – </a:t>
            </a:r>
            <a:r>
              <a:rPr lang="en-US" sz="1400">
                <a:solidFill>
                  <a:srgbClr val="000000"/>
                </a:solidFill>
              </a:rPr>
              <a:t>Your Warwick department will be able to advise on the content you must study. </a:t>
            </a:r>
            <a:endParaRPr lang="en-US" sz="1400">
              <a:solidFill>
                <a:schemeClr val="accent1"/>
              </a:solidFill>
            </a:endParaRPr>
          </a:p>
        </p:txBody>
      </p:sp>
      <p:sp>
        <p:nvSpPr>
          <p:cNvPr id="4" name="Rectangle 3"/>
          <p:cNvSpPr/>
          <p:nvPr/>
        </p:nvSpPr>
        <p:spPr>
          <a:xfrm>
            <a:off x="520425" y="2258207"/>
            <a:ext cx="8344605" cy="502702"/>
          </a:xfrm>
          <a:prstGeom prst="rect">
            <a:avLst/>
          </a:prstGeom>
        </p:spPr>
        <p:txBody>
          <a:bodyPr wrap="square">
            <a:spAutoFit/>
          </a:bodyPr>
          <a:lstStyle/>
          <a:p>
            <a:pPr>
              <a:lnSpc>
                <a:spcPts val="1575"/>
              </a:lnSpc>
              <a:spcAft>
                <a:spcPts val="0"/>
              </a:spcAft>
              <a:buNone/>
            </a:pPr>
            <a:r>
              <a:rPr lang="en-US" sz="1600" spc="19">
                <a:solidFill>
                  <a:srgbClr val="0070C0"/>
                </a:solidFill>
              </a:rPr>
              <a:t>Working</a:t>
            </a:r>
            <a:r>
              <a:rPr lang="en-US" sz="1600" spc="19">
                <a:solidFill>
                  <a:srgbClr val="000000"/>
                </a:solidFill>
              </a:rPr>
              <a:t> – </a:t>
            </a:r>
            <a:r>
              <a:rPr lang="en-US" sz="1400" spc="19">
                <a:solidFill>
                  <a:srgbClr val="000000"/>
                </a:solidFill>
              </a:rPr>
              <a:t>your job description</a:t>
            </a:r>
          </a:p>
          <a:p>
            <a:pPr>
              <a:lnSpc>
                <a:spcPts val="1575"/>
              </a:lnSpc>
              <a:spcAft>
                <a:spcPts val="0"/>
              </a:spcAft>
              <a:buNone/>
            </a:pPr>
            <a:r>
              <a:rPr lang="en-US" sz="1400" spc="19">
                <a:solidFill>
                  <a:srgbClr val="000000"/>
                </a:solidFill>
              </a:rPr>
              <a:t>Your Warwick department will have a process for approval of work placements. </a:t>
            </a:r>
            <a:endParaRPr lang="en-US" sz="1400" spc="-8">
              <a:solidFill>
                <a:srgbClr val="000000"/>
              </a:solidFill>
            </a:endParaRPr>
          </a:p>
        </p:txBody>
      </p:sp>
      <p:sp>
        <p:nvSpPr>
          <p:cNvPr id="5" name="Rectangle 4"/>
          <p:cNvSpPr/>
          <p:nvPr/>
        </p:nvSpPr>
        <p:spPr>
          <a:xfrm>
            <a:off x="520425" y="2909359"/>
            <a:ext cx="8260597" cy="1913344"/>
          </a:xfrm>
          <a:prstGeom prst="rect">
            <a:avLst/>
          </a:prstGeom>
        </p:spPr>
        <p:txBody>
          <a:bodyPr wrap="square">
            <a:spAutoFit/>
          </a:bodyPr>
          <a:lstStyle/>
          <a:p>
            <a:pPr>
              <a:lnSpc>
                <a:spcPts val="1575"/>
              </a:lnSpc>
              <a:spcAft>
                <a:spcPts val="0"/>
              </a:spcAft>
            </a:pPr>
            <a:r>
              <a:rPr lang="en-US" sz="1400">
                <a:solidFill>
                  <a:srgbClr val="000000"/>
                </a:solidFill>
                <a:latin typeface="Calibri" panose="02020603050405020304" pitchFamily="2"/>
              </a:rPr>
              <a:t>Full-time attendance is expected. </a:t>
            </a:r>
          </a:p>
          <a:p>
            <a:pPr indent="205740">
              <a:lnSpc>
                <a:spcPts val="1575"/>
              </a:lnSpc>
              <a:spcBef>
                <a:spcPts val="195"/>
              </a:spcBef>
              <a:spcAft>
                <a:spcPts val="0"/>
              </a:spcAft>
              <a:buFont typeface="Symbol"/>
              <a:buChar char="·"/>
            </a:pPr>
            <a:endParaRPr lang="en-US" sz="1400" spc="30">
              <a:solidFill>
                <a:srgbClr val="000000"/>
              </a:solidFill>
              <a:latin typeface="Calibri" panose="02020603050405020304" pitchFamily="2"/>
            </a:endParaRPr>
          </a:p>
          <a:p>
            <a:pPr>
              <a:lnSpc>
                <a:spcPts val="1575"/>
              </a:lnSpc>
              <a:spcBef>
                <a:spcPts val="195"/>
              </a:spcBef>
              <a:spcAft>
                <a:spcPts val="0"/>
              </a:spcAft>
            </a:pPr>
            <a:r>
              <a:rPr lang="en-US" sz="1400" b="1" spc="30">
                <a:solidFill>
                  <a:srgbClr val="000000"/>
                </a:solidFill>
                <a:latin typeface="Calibri" panose="02020603050405020304" pitchFamily="2"/>
              </a:rPr>
              <a:t>Your academic </a:t>
            </a:r>
            <a:r>
              <a:rPr lang="en-US" sz="1400" b="1" spc="30" err="1">
                <a:solidFill>
                  <a:srgbClr val="000000"/>
                </a:solidFill>
                <a:latin typeface="Calibri" panose="02020603050405020304" pitchFamily="2"/>
              </a:rPr>
              <a:t>co-ordinator</a:t>
            </a:r>
            <a:r>
              <a:rPr lang="en-US" sz="1400" b="1" spc="30">
                <a:solidFill>
                  <a:srgbClr val="000000"/>
                </a:solidFill>
                <a:latin typeface="Calibri" panose="02020603050405020304" pitchFamily="2"/>
              </a:rPr>
              <a:t> </a:t>
            </a:r>
            <a:r>
              <a:rPr lang="en-US" sz="1400" b="1" u="sng" spc="30">
                <a:solidFill>
                  <a:srgbClr val="000000"/>
                </a:solidFill>
                <a:latin typeface="Calibri" panose="02020603050405020304" pitchFamily="2"/>
              </a:rPr>
              <a:t>must </a:t>
            </a:r>
            <a:r>
              <a:rPr lang="en-US" sz="1400" b="1" spc="30" err="1">
                <a:solidFill>
                  <a:srgbClr val="000000"/>
                </a:solidFill>
                <a:latin typeface="Calibri" panose="02020603050405020304" pitchFamily="2"/>
              </a:rPr>
              <a:t>authorise</a:t>
            </a:r>
            <a:r>
              <a:rPr lang="en-US" sz="1400" b="1" spc="30">
                <a:solidFill>
                  <a:srgbClr val="000000"/>
                </a:solidFill>
                <a:latin typeface="Calibri" panose="02020603050405020304" pitchFamily="2"/>
              </a:rPr>
              <a:t> your plans, </a:t>
            </a:r>
            <a:r>
              <a:rPr lang="en-US" sz="1400" b="1" i="1">
                <a:solidFill>
                  <a:srgbClr val="000000"/>
                </a:solidFill>
                <a:latin typeface="Calibri" panose="02020603050405020304" pitchFamily="2"/>
              </a:rPr>
              <a:t>including </a:t>
            </a:r>
            <a:r>
              <a:rPr lang="en-US" sz="1400" b="1">
                <a:solidFill>
                  <a:srgbClr val="000000"/>
                </a:solidFill>
                <a:latin typeface="Calibri" panose="02020603050405020304" pitchFamily="2"/>
              </a:rPr>
              <a:t>changes</a:t>
            </a:r>
          </a:p>
          <a:p>
            <a:pPr>
              <a:lnSpc>
                <a:spcPts val="1575"/>
              </a:lnSpc>
              <a:spcBef>
                <a:spcPts val="195"/>
              </a:spcBef>
              <a:spcAft>
                <a:spcPts val="0"/>
              </a:spcAft>
            </a:pPr>
            <a:endParaRPr lang="en-US" sz="1400" b="1">
              <a:solidFill>
                <a:srgbClr val="000000"/>
              </a:solidFill>
              <a:latin typeface="Calibri" panose="02020603050405020304" pitchFamily="2"/>
            </a:endParaRPr>
          </a:p>
          <a:p>
            <a:pPr>
              <a:lnSpc>
                <a:spcPts val="1575"/>
              </a:lnSpc>
              <a:spcBef>
                <a:spcPts val="195"/>
              </a:spcBef>
            </a:pPr>
            <a:r>
              <a:rPr lang="en-US" sz="1400">
                <a:solidFill>
                  <a:srgbClr val="000000"/>
                </a:solidFill>
              </a:rPr>
              <a:t>Check your departmental handbook for specific details: </a:t>
            </a:r>
          </a:p>
          <a:p>
            <a:pPr algn="ctr">
              <a:lnSpc>
                <a:spcPts val="1575"/>
              </a:lnSpc>
              <a:spcBef>
                <a:spcPts val="195"/>
              </a:spcBef>
            </a:pPr>
            <a:endParaRPr lang="en-GB" sz="1100" b="1">
              <a:solidFill>
                <a:schemeClr val="accent1"/>
              </a:solidFill>
            </a:endParaRPr>
          </a:p>
          <a:p>
            <a:pPr algn="ctr">
              <a:lnSpc>
                <a:spcPts val="1575"/>
              </a:lnSpc>
              <a:spcBef>
                <a:spcPts val="195"/>
              </a:spcBef>
            </a:pPr>
            <a:r>
              <a:rPr lang="en-GB" b="1">
                <a:solidFill>
                  <a:schemeClr val="accent1"/>
                </a:solidFill>
              </a:rPr>
              <a:t>warwick.ac.uk/</a:t>
            </a:r>
            <a:r>
              <a:rPr lang="en-GB" b="1" err="1">
                <a:solidFill>
                  <a:schemeClr val="accent1"/>
                </a:solidFill>
              </a:rPr>
              <a:t>studentmobilitydepartmental</a:t>
            </a:r>
            <a:r>
              <a:rPr lang="en-GB" b="1">
                <a:solidFill>
                  <a:schemeClr val="accent1"/>
                </a:solidFill>
              </a:rPr>
              <a:t>-handbooks</a:t>
            </a:r>
            <a:endParaRPr lang="en-US" sz="1400" b="1">
              <a:solidFill>
                <a:schemeClr val="accent1"/>
              </a:solidFill>
            </a:endParaRPr>
          </a:p>
          <a:p>
            <a:pPr>
              <a:lnSpc>
                <a:spcPts val="1575"/>
              </a:lnSpc>
              <a:spcBef>
                <a:spcPts val="195"/>
              </a:spcBef>
              <a:spcAft>
                <a:spcPts val="0"/>
              </a:spcAft>
            </a:pPr>
            <a:r>
              <a:rPr lang="en-US" b="1">
                <a:solidFill>
                  <a:srgbClr val="000000"/>
                </a:solidFill>
                <a:latin typeface="Calibri" panose="02020603050405020304" pitchFamily="2"/>
              </a:rPr>
              <a:t> </a:t>
            </a:r>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7"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8219104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83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371" fill="hold"/>
                                        <p:tgtEl>
                                          <p:spTgt spid="6"/>
                                        </p:tgtEl>
                                      </p:cBhvr>
                                    </p:cmd>
                                  </p:childTnLst>
                                </p:cTn>
                              </p:par>
                            </p:childTnLst>
                          </p:cTn>
                        </p:par>
                      </p:childTnLst>
                    </p:cTn>
                  </p:par>
                </p:childTnLst>
              </p:cTn>
              <p:nextCondLst>
                <p:cond evt="onClick" delay="0">
                  <p:tgtEl>
                    <p:spTgt spid="6"/>
                  </p:tgtEl>
                </p:cond>
              </p:nextCondLst>
            </p:seq>
            <p:audio>
              <p:cMediaNode vol="80000">
                <p:cTn id="12" fill="hold" display="0">
                  <p:stCondLst>
                    <p:cond delay="indefinite"/>
                  </p:stCondLst>
                  <p:endCondLst>
                    <p:cond evt="onStopAudio" delay="0">
                      <p:tgtEl>
                        <p:sldTgt/>
                      </p:tgtEl>
                    </p:cond>
                  </p:endCondLst>
                </p:cTn>
                <p:tgtEl>
                  <p:spTgt spid="6"/>
                </p:tgtEl>
              </p:cMediaNode>
            </p:audio>
            <p:audio>
              <p:cMediaNode vol="80000">
                <p:cTn id="13" fill="hold" display="0">
                  <p:stCondLst>
                    <p:cond delay="indefinite"/>
                  </p:stCondLst>
                  <p:endCondLst>
                    <p:cond evt="onStopAudio" delay="0">
                      <p:tgtEl>
                        <p:sldTgt/>
                      </p:tgtEl>
                    </p:cond>
                  </p:endCondLst>
                </p:cTn>
                <p:tgtEl>
                  <p:spTgt spid="7"/>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US" sz="2400" b="1" spc="-34">
                <a:solidFill>
                  <a:srgbClr val="0070C0"/>
                </a:solidFill>
                <a:latin typeface="Calibri" panose="02020603050405020304" pitchFamily="2"/>
              </a:rPr>
              <a:t>Transcripts</a:t>
            </a:r>
            <a:endParaRPr lang="en-US" sz="2400" b="1" spc="-23">
              <a:solidFill>
                <a:srgbClr val="0070C0"/>
              </a:solidFill>
              <a:latin typeface="Calibri" panose="02020603050405020304" pitchFamily="2"/>
            </a:endParaRPr>
          </a:p>
        </p:txBody>
      </p:sp>
      <p:sp>
        <p:nvSpPr>
          <p:cNvPr id="4" name="Rectangle 3"/>
          <p:cNvSpPr/>
          <p:nvPr/>
        </p:nvSpPr>
        <p:spPr>
          <a:xfrm>
            <a:off x="436417" y="1832352"/>
            <a:ext cx="7985759" cy="3139321"/>
          </a:xfrm>
          <a:prstGeom prst="rect">
            <a:avLst/>
          </a:prstGeom>
        </p:spPr>
        <p:txBody>
          <a:bodyPr wrap="square">
            <a:spAutoFit/>
          </a:bodyPr>
          <a:lstStyle/>
          <a:p>
            <a:r>
              <a:rPr lang="en-US" spc="26">
                <a:solidFill>
                  <a:srgbClr val="000000"/>
                </a:solidFill>
                <a:latin typeface="Calibri" panose="02020603050405020304" pitchFamily="2"/>
              </a:rPr>
              <a:t>Transcripts are required by your academic department at Warwick to progress your degree </a:t>
            </a:r>
          </a:p>
          <a:p>
            <a:endParaRPr lang="en-US" spc="-4">
              <a:solidFill>
                <a:srgbClr val="000000"/>
              </a:solidFill>
              <a:latin typeface="Calibri" panose="02020603050405020304" pitchFamily="2"/>
            </a:endParaRPr>
          </a:p>
          <a:p>
            <a:r>
              <a:rPr lang="en-US" spc="-4">
                <a:solidFill>
                  <a:srgbClr val="0070C0"/>
                </a:solidFill>
                <a:latin typeface="Calibri" panose="02020603050405020304" pitchFamily="2"/>
              </a:rPr>
              <a:t>Study </a:t>
            </a:r>
          </a:p>
          <a:p>
            <a:r>
              <a:rPr lang="en-US" spc="34">
                <a:solidFill>
                  <a:srgbClr val="000000"/>
                </a:solidFill>
                <a:latin typeface="Calibri" panose="02020603050405020304" pitchFamily="2"/>
              </a:rPr>
              <a:t>Your host university will be able to provide this but may need you to request it</a:t>
            </a:r>
            <a:r>
              <a:rPr lang="en-US" spc="94">
                <a:solidFill>
                  <a:srgbClr val="000000"/>
                </a:solidFill>
                <a:latin typeface="Calibri" panose="02020603050405020304" pitchFamily="2"/>
              </a:rPr>
              <a:t> </a:t>
            </a:r>
          </a:p>
          <a:p>
            <a:endParaRPr lang="en-US" spc="94">
              <a:solidFill>
                <a:srgbClr val="0070C0"/>
              </a:solidFill>
              <a:latin typeface="Calibri" panose="02020603050405020304" pitchFamily="2"/>
            </a:endParaRPr>
          </a:p>
          <a:p>
            <a:r>
              <a:rPr lang="en-US" spc="-15">
                <a:solidFill>
                  <a:srgbClr val="0070C0"/>
                </a:solidFill>
                <a:latin typeface="Calibri" panose="02020603050405020304" pitchFamily="2"/>
              </a:rPr>
              <a:t>Work</a:t>
            </a:r>
          </a:p>
          <a:p>
            <a:r>
              <a:rPr lang="en-US" spc="4">
                <a:solidFill>
                  <a:srgbClr val="000000"/>
                </a:solidFill>
                <a:latin typeface="Calibri" panose="02020603050405020304" pitchFamily="2"/>
              </a:rPr>
              <a:t>Your host should provide you with a reference for your work placement, </a:t>
            </a:r>
            <a:r>
              <a:rPr lang="en-US" spc="83">
                <a:solidFill>
                  <a:srgbClr val="000000"/>
                </a:solidFill>
                <a:latin typeface="Calibri" panose="02020603050405020304" pitchFamily="2"/>
              </a:rPr>
              <a:t>but to be able to assess your placement more accurately your </a:t>
            </a:r>
            <a:r>
              <a:rPr lang="en-US" spc="75">
                <a:solidFill>
                  <a:srgbClr val="000000"/>
                </a:solidFill>
                <a:latin typeface="Calibri" panose="02020603050405020304" pitchFamily="2"/>
              </a:rPr>
              <a:t>academic department will look for a transcript of work. The </a:t>
            </a:r>
            <a:r>
              <a:rPr lang="en-US">
                <a:solidFill>
                  <a:srgbClr val="000000"/>
                </a:solidFill>
                <a:latin typeface="Calibri" panose="02020603050405020304" pitchFamily="2"/>
              </a:rPr>
              <a:t>template for this can be downloaded from the study abroad website </a:t>
            </a: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4605851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83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US" sz="2400" b="1" spc="-23">
                <a:solidFill>
                  <a:srgbClr val="0070C0"/>
                </a:solidFill>
                <a:latin typeface="Calibri" panose="02020603050405020304" pitchFamily="2"/>
              </a:rPr>
              <a:t>Feedback</a:t>
            </a:r>
          </a:p>
        </p:txBody>
      </p:sp>
      <p:sp>
        <p:nvSpPr>
          <p:cNvPr id="3" name="Rectangle 2"/>
          <p:cNvSpPr/>
          <p:nvPr/>
        </p:nvSpPr>
        <p:spPr>
          <a:xfrm>
            <a:off x="436416" y="2101810"/>
            <a:ext cx="8204663" cy="1477328"/>
          </a:xfrm>
          <a:prstGeom prst="rect">
            <a:avLst/>
          </a:prstGeom>
        </p:spPr>
        <p:txBody>
          <a:bodyPr wrap="square">
            <a:spAutoFit/>
          </a:bodyPr>
          <a:lstStyle/>
          <a:p>
            <a:r>
              <a:rPr lang="en-US" spc="-26">
                <a:solidFill>
                  <a:srgbClr val="000000"/>
                </a:solidFill>
                <a:latin typeface="Calibri" panose="02020603050405020304" pitchFamily="2"/>
              </a:rPr>
              <a:t>Your views and experiences are very valuable</a:t>
            </a:r>
          </a:p>
          <a:p>
            <a:endParaRPr lang="en-US" spc="-26">
              <a:solidFill>
                <a:srgbClr val="000000"/>
              </a:solidFill>
              <a:latin typeface="Calibri" panose="02020603050405020304" pitchFamily="2"/>
            </a:endParaRPr>
          </a:p>
          <a:p>
            <a:r>
              <a:rPr lang="en-US" spc="-23">
                <a:solidFill>
                  <a:srgbClr val="000000"/>
                </a:solidFill>
                <a:latin typeface="Calibri" panose="02020603050405020304" pitchFamily="2"/>
              </a:rPr>
              <a:t>Please participate in any of the different opportunities that we let you know about to </a:t>
            </a:r>
            <a:r>
              <a:rPr lang="en-US" b="1" spc="-23">
                <a:solidFill>
                  <a:srgbClr val="000000"/>
                </a:solidFill>
                <a:latin typeface="Calibri" panose="02020603050405020304" pitchFamily="2"/>
              </a:rPr>
              <a:t>give us feedback wherever you feel able</a:t>
            </a:r>
            <a:r>
              <a:rPr lang="en-US" spc="-23">
                <a:solidFill>
                  <a:srgbClr val="000000"/>
                </a:solidFill>
                <a:latin typeface="Calibri" panose="02020603050405020304" pitchFamily="2"/>
              </a:rPr>
              <a:t>. Particularly our FAQ section of the website is reliant for much of the information on what you tell us</a:t>
            </a:r>
            <a:endParaRPr lang="en-GB"/>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42056116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9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556"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018" y="693420"/>
            <a:ext cx="8998527" cy="2761525"/>
          </a:xfrm>
          <a:prstGeom prst="rect">
            <a:avLst/>
          </a:prstGeom>
        </p:spPr>
        <p:txBody>
          <a:bodyPr wrap="square">
            <a:spAutoFit/>
          </a:bodyPr>
          <a:lstStyle/>
          <a:p>
            <a:pPr algn="ctr">
              <a:lnSpc>
                <a:spcPts val="7300"/>
              </a:lnSpc>
            </a:pPr>
            <a:r>
              <a:rPr lang="en-US" sz="4000" b="1" spc="5">
                <a:solidFill>
                  <a:srgbClr val="0070C0"/>
                </a:solidFill>
                <a:latin typeface="Calibri" panose="02020603050405020304" pitchFamily="2"/>
              </a:rPr>
              <a:t>WISHING YOU A SUCCESSFUL AND SATISFYING YEAR OVERSEAS</a:t>
            </a:r>
          </a:p>
          <a:p>
            <a:pPr algn="ctr">
              <a:lnSpc>
                <a:spcPts val="7300"/>
              </a:lnSpc>
            </a:pPr>
            <a:r>
              <a:rPr lang="en-US" sz="2800" spc="5">
                <a:latin typeface="Calibri" panose="02020603050405020304" pitchFamily="2"/>
              </a:rPr>
              <a:t>warwick.ac.uk/</a:t>
            </a:r>
            <a:r>
              <a:rPr lang="en-US" sz="2800" spc="5" err="1">
                <a:latin typeface="Calibri" panose="02020603050405020304" pitchFamily="2"/>
              </a:rPr>
              <a:t>studentmobility</a:t>
            </a:r>
            <a:endParaRPr lang="en-GB" sz="2800"/>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21593375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39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3911" y="32594"/>
            <a:ext cx="7999355" cy="4154984"/>
          </a:xfrm>
          <a:prstGeom prst="rect">
            <a:avLst/>
          </a:prstGeom>
        </p:spPr>
        <p:txBody>
          <a:bodyPr wrap="square">
            <a:spAutoFit/>
          </a:bodyPr>
          <a:lstStyle/>
          <a:p>
            <a:r>
              <a:rPr lang="en-GB" b="1" dirty="0">
                <a:solidFill>
                  <a:srgbClr val="FF0000"/>
                </a:solidFill>
              </a:rPr>
              <a:t>Fees for Student Mobility Students Impacted by Covid-19</a:t>
            </a:r>
          </a:p>
          <a:p>
            <a:endParaRPr lang="en-GB" dirty="0"/>
          </a:p>
          <a:p>
            <a:r>
              <a:rPr lang="en-GB" sz="1400" i="1" dirty="0"/>
              <a:t>Students who are intending to spend either a term or a full-year on a student mobility programme for 2020-21 will be charged the standard 15% of the relevant fee as set out in the link below </a:t>
            </a:r>
          </a:p>
          <a:p>
            <a:endParaRPr lang="en-GB" sz="1400" i="1" dirty="0"/>
          </a:p>
          <a:p>
            <a:r>
              <a:rPr lang="en-GB" sz="1400" u="sng" dirty="0">
                <a:hlinkClick r:id="rId8"/>
              </a:rPr>
              <a:t>https://warwick.ac.uk/services/academicoffice/finance/fees/ugtuitionfees2017/year_abroad_20-21_new.pdf</a:t>
            </a:r>
            <a:endParaRPr lang="en-GB" sz="1400" u="sng" dirty="0"/>
          </a:p>
          <a:p>
            <a:endParaRPr lang="en-GB" i="1" dirty="0"/>
          </a:p>
          <a:p>
            <a:r>
              <a:rPr lang="en-GB" sz="1400" dirty="0"/>
              <a:t>This will apply if due to the Covid-19 restrictions you are now spending part of your planned year at Warwick, distance learning with a partner university, or engaged with an internship programme at a business. </a:t>
            </a:r>
          </a:p>
          <a:p>
            <a:r>
              <a:rPr lang="en-GB" i="1" dirty="0"/>
              <a:t> </a:t>
            </a:r>
            <a:endParaRPr lang="en-GB" dirty="0"/>
          </a:p>
          <a:p>
            <a:r>
              <a:rPr lang="en-GB" i="1" dirty="0"/>
              <a:t>If your circumstances change and you revert to a three year degree, the standard relevant undergraduate fee will apply.</a:t>
            </a:r>
            <a:endParaRPr lang="en-GB" dirty="0"/>
          </a:p>
          <a:p>
            <a:endParaRPr lang="en-GB" dirty="0"/>
          </a:p>
          <a:p>
            <a:endParaRPr lang="en-GB"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267200" y="2266950"/>
            <a:ext cx="609600" cy="609600"/>
          </a:xfrm>
          <a:prstGeom prst="rect">
            <a:avLst/>
          </a:prstGeom>
        </p:spPr>
      </p:pic>
      <p:pic>
        <p:nvPicPr>
          <p:cNvPr id="4"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9"/>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892967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55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605"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466" fill="hold"/>
                                        <p:tgtEl>
                                          <p:spTgt spid="4"/>
                                        </p:tgtEl>
                                      </p:cBhvr>
                                    </p:cmd>
                                  </p:childTnLst>
                                </p:cTn>
                              </p:par>
                            </p:childTnLst>
                          </p:cTn>
                        </p:par>
                      </p:childTnLst>
                    </p:cTn>
                  </p:par>
                </p:childTnLst>
              </p:cTn>
              <p:nextCondLst>
                <p:cond evt="onClick" delay="0">
                  <p:tgtEl>
                    <p:spTgt spid="4"/>
                  </p:tgtEl>
                </p:cond>
              </p:nextCondLst>
            </p:seq>
            <p:audio>
              <p:cMediaNode vol="80000">
                <p:cTn id="18" fill="hold" display="0">
                  <p:stCondLst>
                    <p:cond delay="indefinite"/>
                  </p:stCondLst>
                  <p:endCondLst>
                    <p:cond evt="onStopAudio" delay="0">
                      <p:tgtEl>
                        <p:sldTgt/>
                      </p:tgtEl>
                    </p:cond>
                  </p:endCondLst>
                </p:cTn>
                <p:tgtEl>
                  <p:spTgt spid="4"/>
                </p:tgtEl>
              </p:cMediaNode>
            </p:audio>
            <p:audio>
              <p:cMediaNode vol="80000">
                <p:cTn id="19"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7787" y="684539"/>
            <a:ext cx="7703327" cy="2862322"/>
          </a:xfrm>
          <a:prstGeom prst="rect">
            <a:avLst/>
          </a:prstGeom>
          <a:noFill/>
        </p:spPr>
        <p:txBody>
          <a:bodyPr wrap="square" rtlCol="0" anchor="t">
            <a:spAutoFit/>
          </a:bodyPr>
          <a:lstStyle/>
          <a:p>
            <a:r>
              <a:rPr lang="en-GB" b="1" dirty="0">
                <a:solidFill>
                  <a:srgbClr val="FF0000"/>
                </a:solidFill>
              </a:rPr>
              <a:t>Covid-19 Business Travel Insurance </a:t>
            </a:r>
          </a:p>
          <a:p>
            <a:endParaRPr lang="en-GB" dirty="0"/>
          </a:p>
          <a:p>
            <a:r>
              <a:rPr lang="en-GB" dirty="0"/>
              <a:t>Details on the standard Business Travel Insurance cover are detailed later in this presentation. </a:t>
            </a:r>
            <a:endParaRPr lang="en-GB" dirty="0">
              <a:cs typeface="Calibri"/>
            </a:endParaRPr>
          </a:p>
          <a:p>
            <a:endParaRPr lang="en-GB" dirty="0"/>
          </a:p>
          <a:p>
            <a:r>
              <a:rPr lang="en-GB" dirty="0" smtClean="0"/>
              <a:t>Update: 18 August 2020</a:t>
            </a:r>
          </a:p>
          <a:p>
            <a:r>
              <a:rPr lang="en-GB" dirty="0" smtClean="0"/>
              <a:t>The University’s Business Travel Insurance policy will cover you for Emergency Health cover for your placement.  Please ensure you have completed your risk assessment and uploaded it to your </a:t>
            </a:r>
            <a:r>
              <a:rPr lang="en-GB" dirty="0" err="1" smtClean="0"/>
              <a:t>Evision</a:t>
            </a:r>
            <a:r>
              <a:rPr lang="en-GB" dirty="0" smtClean="0"/>
              <a:t> portal prior to travel.</a:t>
            </a:r>
            <a:r>
              <a:rPr lang="en-GB" dirty="0"/>
              <a:t> </a:t>
            </a:r>
            <a:endParaRPr lang="en-GB" dirty="0">
              <a:cs typeface="Calibri"/>
            </a:endParaRPr>
          </a:p>
          <a:p>
            <a:endParaRPr lang="en-GB" dirty="0"/>
          </a:p>
        </p:txBody>
      </p:sp>
      <p:pic>
        <p:nvPicPr>
          <p:cNvPr id="3" name="test audio ">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4267200" y="2266950"/>
            <a:ext cx="609600" cy="609600"/>
          </a:xfrm>
          <a:prstGeom prst="rect">
            <a:avLst/>
          </a:prstGeom>
        </p:spPr>
      </p:pic>
      <p:pic>
        <p:nvPicPr>
          <p:cNvPr id="4"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4"/>
          <a:stretch>
            <a:fillRect/>
          </a:stretch>
        </p:blipFill>
        <p:spPr>
          <a:xfrm>
            <a:off x="4267200" y="2266950"/>
            <a:ext cx="609600" cy="609600"/>
          </a:xfrm>
          <a:prstGeom prst="rect">
            <a:avLst/>
          </a:prstGeom>
        </p:spPr>
      </p:pic>
      <p:pic>
        <p:nvPicPr>
          <p:cNvPr id="5" name="Recorded Sound">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4"/>
          <a:stretch>
            <a:fillRect/>
          </a:stretch>
        </p:blipFill>
        <p:spPr>
          <a:xfrm>
            <a:off x="4267200" y="2266950"/>
            <a:ext cx="609600" cy="609600"/>
          </a:xfrm>
          <a:prstGeom prst="rect">
            <a:avLst/>
          </a:prstGeom>
        </p:spPr>
      </p:pic>
      <p:pic>
        <p:nvPicPr>
          <p:cNvPr id="6" name="Recorded Sound">
            <a:hlinkClick r:id="" action="ppaction://media"/>
          </p:cNvPr>
          <p:cNvPicPr>
            <a:picLocks noChangeAspect="1"/>
          </p:cNvPicPr>
          <p:nvPr>
            <a:audioFile r:link="rId8"/>
            <p:extLst>
              <p:ext uri="{DAA4B4D4-6D71-4841-9C94-3DE7FCFB9230}">
                <p14:media xmlns:p14="http://schemas.microsoft.com/office/powerpoint/2010/main" r:embed="rId7"/>
              </p:ext>
            </p:extLst>
          </p:nvPr>
        </p:nvPicPr>
        <p:blipFill>
          <a:blip r:embed="rId14"/>
          <a:stretch>
            <a:fillRect/>
          </a:stretch>
        </p:blipFill>
        <p:spPr>
          <a:xfrm>
            <a:off x="4267200" y="2266950"/>
            <a:ext cx="609600" cy="609600"/>
          </a:xfrm>
          <a:prstGeom prst="rect">
            <a:avLst/>
          </a:prstGeom>
        </p:spPr>
      </p:pic>
      <p:pic>
        <p:nvPicPr>
          <p:cNvPr id="7" name="Recorded Sound">
            <a:hlinkClick r:id="" action="ppaction://media"/>
          </p:cNvPr>
          <p:cNvPicPr>
            <a:picLocks noChangeAspect="1"/>
          </p:cNvPicPr>
          <p:nvPr>
            <a:audioFile r:link="rId10"/>
            <p:extLst>
              <p:ext uri="{DAA4B4D4-6D71-4841-9C94-3DE7FCFB9230}">
                <p14:media xmlns:p14="http://schemas.microsoft.com/office/powerpoint/2010/main" r:embed="rId9"/>
              </p:ext>
            </p:extLst>
          </p:nvPr>
        </p:nvPicPr>
        <p:blipFill>
          <a:blip r:embed="rId14"/>
          <a:stretch>
            <a:fillRect/>
          </a:stretch>
        </p:blipFill>
        <p:spPr>
          <a:xfrm>
            <a:off x="4267200" y="2266950"/>
            <a:ext cx="609600" cy="609600"/>
          </a:xfrm>
          <a:prstGeom prst="rect">
            <a:avLst/>
          </a:prstGeom>
        </p:spPr>
      </p:pic>
      <p:pic>
        <p:nvPicPr>
          <p:cNvPr id="8" name="Recorded Sound">
            <a:hlinkClick r:id="" action="ppaction://media"/>
          </p:cNvPr>
          <p:cNvPicPr>
            <a:picLocks noChangeAspect="1"/>
          </p:cNvPicPr>
          <p:nvPr>
            <a:audioFile r:link="rId12"/>
            <p:extLst>
              <p:ext uri="{DAA4B4D4-6D71-4841-9C94-3DE7FCFB9230}">
                <p14:media xmlns:p14="http://schemas.microsoft.com/office/powerpoint/2010/main" r:embed="rId11"/>
              </p:ext>
            </p:extLst>
          </p:nvPr>
        </p:nvPicPr>
        <p:blipFill>
          <a:blip r:embed="rId14"/>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0708303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42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6102"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52062" fill="hold"/>
                                        <p:tgtEl>
                                          <p:spTgt spid="4"/>
                                        </p:tgtEl>
                                      </p:cBhvr>
                                    </p:cmd>
                                  </p:childTnLst>
                                </p:cTn>
                              </p:par>
                            </p:childTnLst>
                          </p:cTn>
                        </p:par>
                      </p:childTnLst>
                    </p:cTn>
                  </p:par>
                </p:childTnLst>
              </p:cTn>
              <p:nextCondLst>
                <p:cond evt="onClick" delay="0">
                  <p:tgtEl>
                    <p:spTgt spid="4"/>
                  </p:tgtEl>
                </p:cond>
              </p:nextCondLst>
            </p:seq>
            <p:audio>
              <p:cMediaNode vol="80000">
                <p:cTn id="18" fill="hold" display="0">
                  <p:stCondLst>
                    <p:cond delay="indefinite"/>
                  </p:stCondLst>
                  <p:endCondLst>
                    <p:cond evt="onStopAudio" delay="0">
                      <p:tgtEl>
                        <p:sldTgt/>
                      </p:tgtEl>
                    </p:cond>
                  </p:endCondLst>
                </p:cTn>
                <p:tgtEl>
                  <p:spTgt spid="4"/>
                </p:tgtEl>
              </p:cMediaNode>
            </p:audio>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 presetClass="mediacall" presetSubtype="0" fill="hold" nodeType="clickEffect">
                                  <p:stCondLst>
                                    <p:cond delay="0"/>
                                  </p:stCondLst>
                                  <p:childTnLst>
                                    <p:cmd type="call" cmd="playFrom(0.0)">
                                      <p:cBhvr>
                                        <p:cTn id="23" dur="2046" fill="hold"/>
                                        <p:tgtEl>
                                          <p:spTgt spid="5"/>
                                        </p:tgtEl>
                                      </p:cBhvr>
                                    </p:cmd>
                                  </p:childTnLst>
                                </p:cTn>
                              </p:par>
                            </p:childTnLst>
                          </p:cTn>
                        </p:par>
                      </p:childTnLst>
                    </p:cTn>
                  </p:par>
                </p:childTnLst>
              </p:cTn>
              <p:nextCondLst>
                <p:cond evt="onClick" delay="0">
                  <p:tgtEl>
                    <p:spTgt spid="5"/>
                  </p:tgtEl>
                </p:cond>
              </p:nextCondLst>
            </p:seq>
            <p:audio>
              <p:cMediaNode vol="80000">
                <p:cTn id="24" fill="hold" display="0">
                  <p:stCondLst>
                    <p:cond delay="indefinite"/>
                  </p:stCondLst>
                  <p:endCondLst>
                    <p:cond evt="onStopAudio" delay="0">
                      <p:tgtEl>
                        <p:sldTgt/>
                      </p:tgtEl>
                    </p:cond>
                  </p:endCondLst>
                </p:cTn>
                <p:tgtEl>
                  <p:spTgt spid="5"/>
                </p:tgtEl>
              </p:cMediaNode>
            </p:audio>
            <p:seq concurrent="1" nextAc="seek">
              <p:cTn id="25" restart="whenNotActive" fill="hold" evtFilter="cancelBubble" nodeType="interactiveSeq">
                <p:stCondLst>
                  <p:cond evt="onClick" delay="0">
                    <p:tgtEl>
                      <p:spTgt spid="6"/>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5878" fill="hold"/>
                                        <p:tgtEl>
                                          <p:spTgt spid="6"/>
                                        </p:tgtEl>
                                      </p:cBhvr>
                                    </p:cmd>
                                  </p:childTnLst>
                                </p:cTn>
                              </p:par>
                            </p:childTnLst>
                          </p:cTn>
                        </p:par>
                      </p:childTnLst>
                    </p:cTn>
                  </p:par>
                </p:childTnLst>
              </p:cTn>
              <p:nextCondLst>
                <p:cond evt="onClick" delay="0">
                  <p:tgtEl>
                    <p:spTgt spid="6"/>
                  </p:tgtEl>
                </p:cond>
              </p:nextCondLst>
            </p:seq>
            <p:audio>
              <p:cMediaNode vol="80000">
                <p:cTn id="30" fill="hold" display="0">
                  <p:stCondLst>
                    <p:cond delay="indefinite"/>
                  </p:stCondLst>
                  <p:endCondLst>
                    <p:cond evt="onStopAudio" delay="0">
                      <p:tgtEl>
                        <p:sldTgt/>
                      </p:tgtEl>
                    </p:cond>
                  </p:endCondLst>
                </p:cTn>
                <p:tgtEl>
                  <p:spTgt spid="6"/>
                </p:tgtEl>
              </p:cMediaNode>
            </p:audio>
            <p:audio>
              <p:cMediaNode vol="80000">
                <p:cTn id="31" fill="hold" display="0">
                  <p:stCondLst>
                    <p:cond delay="indefinite"/>
                  </p:stCondLst>
                  <p:endCondLst>
                    <p:cond evt="onStopAudio" delay="0">
                      <p:tgtEl>
                        <p:sldTgt/>
                      </p:tgtEl>
                    </p:cond>
                  </p:endCondLst>
                </p:cTn>
                <p:tgtEl>
                  <p:spTgt spid="7"/>
                </p:tgtEl>
              </p:cMediaNode>
            </p:audio>
            <p:seq concurrent="1" nextAc="seek">
              <p:cTn id="32" restart="whenNotActive" fill="hold" evtFilter="cancelBubble" nodeType="interactiveSeq">
                <p:stCondLst>
                  <p:cond evt="onClick" delay="0">
                    <p:tgtEl>
                      <p:spTgt spid="8"/>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35204" fill="hold"/>
                                        <p:tgtEl>
                                          <p:spTgt spid="8"/>
                                        </p:tgtEl>
                                      </p:cBhvr>
                                    </p:cmd>
                                  </p:childTnLst>
                                </p:cTn>
                              </p:par>
                            </p:childTnLst>
                          </p:cTn>
                        </p:par>
                      </p:childTnLst>
                    </p:cTn>
                  </p:par>
                </p:childTnLst>
              </p:cTn>
              <p:nextCondLst>
                <p:cond evt="onClick" delay="0">
                  <p:tgtEl>
                    <p:spTgt spid="8"/>
                  </p:tgtEl>
                </p:cond>
              </p:nextCondLst>
            </p:seq>
            <p:audio>
              <p:cMediaNode vol="80000">
                <p:cTn id="3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6280" y="431929"/>
            <a:ext cx="8107680" cy="2862322"/>
          </a:xfrm>
          <a:prstGeom prst="rect">
            <a:avLst/>
          </a:prstGeom>
        </p:spPr>
        <p:txBody>
          <a:bodyPr wrap="square" anchor="t">
            <a:spAutoFit/>
          </a:bodyPr>
          <a:lstStyle/>
          <a:p>
            <a:r>
              <a:rPr lang="en-GB" b="1">
                <a:solidFill>
                  <a:srgbClr val="FF0000"/>
                </a:solidFill>
              </a:rPr>
              <a:t>Covid-19 Erasmus+ and Distance Learning</a:t>
            </a:r>
          </a:p>
          <a:p>
            <a:endParaRPr lang="en-GB"/>
          </a:p>
          <a:p>
            <a:endParaRPr lang="en-GB"/>
          </a:p>
          <a:p>
            <a:r>
              <a:rPr lang="en-GB"/>
              <a:t>If you have not departed for the country where you will study or work and will undertake distance learning, your Erasmus+ grant will only be paid from the date you </a:t>
            </a:r>
            <a:r>
              <a:rPr lang="en-GB" u="sng"/>
              <a:t>physically attend the university or placement. </a:t>
            </a:r>
            <a:endParaRPr lang="en-GB" u="sng">
              <a:cs typeface="Calibri"/>
            </a:endParaRPr>
          </a:p>
          <a:p>
            <a:endParaRPr lang="en-GB"/>
          </a:p>
          <a:p>
            <a:r>
              <a:rPr lang="en-GB"/>
              <a:t>This is the current advice from the British Council and if the situation changes, we will advise you, but please be aware that you will not automatically receive a grant if you have not travelled. </a:t>
            </a:r>
            <a:endParaRPr lang="en-GB">
              <a:cs typeface="Calibri"/>
            </a:endParaRP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2266950"/>
            <a:ext cx="609600" cy="609600"/>
          </a:xfrm>
          <a:prstGeom prst="rect">
            <a:avLst/>
          </a:prstGeom>
        </p:spPr>
      </p:pic>
      <p:pic>
        <p:nvPicPr>
          <p:cNvPr id="4"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31258059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71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4157"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audio>
              <p:cMediaNode vol="80000">
                <p:cTn id="13"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5830" y="116542"/>
            <a:ext cx="7886700" cy="555811"/>
          </a:xfrm>
        </p:spPr>
        <p:txBody>
          <a:bodyPr>
            <a:normAutofit/>
          </a:bodyPr>
          <a:lstStyle/>
          <a:p>
            <a:r>
              <a:rPr lang="en-GB" sz="1800" b="1">
                <a:solidFill>
                  <a:srgbClr val="FF0000"/>
                </a:solidFill>
              </a:rPr>
              <a:t>Covid-19 </a:t>
            </a:r>
            <a:r>
              <a:rPr lang="en-GB" sz="1800" b="1" err="1">
                <a:solidFill>
                  <a:srgbClr val="FF0000"/>
                </a:solidFill>
              </a:rPr>
              <a:t>Evision</a:t>
            </a:r>
            <a:endParaRPr lang="en-GB" sz="1800" b="1">
              <a:solidFill>
                <a:srgbClr val="FF0000"/>
              </a:solidFill>
            </a:endParaRPr>
          </a:p>
        </p:txBody>
      </p:sp>
      <p:sp>
        <p:nvSpPr>
          <p:cNvPr id="3" name="Content Placeholder 2"/>
          <p:cNvSpPr>
            <a:spLocks noGrp="1"/>
          </p:cNvSpPr>
          <p:nvPr>
            <p:ph idx="1"/>
          </p:nvPr>
        </p:nvSpPr>
        <p:spPr/>
        <p:txBody>
          <a:bodyPr vert="horz" lIns="91440" tIns="45720" rIns="91440" bIns="45720" rtlCol="0" anchor="t">
            <a:normAutofit/>
          </a:bodyPr>
          <a:lstStyle/>
          <a:p>
            <a:pPr marL="800100" indent="-285750"/>
            <a:r>
              <a:rPr lang="en-US" sz="1500" b="1" spc="8" err="1">
                <a:solidFill>
                  <a:srgbClr val="000000"/>
                </a:solidFill>
                <a:latin typeface="Calibri"/>
                <a:cs typeface="Calibri"/>
              </a:rPr>
              <a:t>Evision</a:t>
            </a:r>
            <a:r>
              <a:rPr lang="en-US" sz="1500" b="1" spc="8">
                <a:solidFill>
                  <a:srgbClr val="000000"/>
                </a:solidFill>
                <a:latin typeface="Calibri"/>
                <a:cs typeface="Calibri"/>
              </a:rPr>
              <a:t>: make sure your details are up to date</a:t>
            </a:r>
            <a:r>
              <a:rPr lang="en-US" sz="1500" spc="8">
                <a:solidFill>
                  <a:srgbClr val="000000"/>
                </a:solidFill>
                <a:latin typeface="Calibri"/>
                <a:cs typeface="Calibri"/>
              </a:rPr>
              <a:t>. </a:t>
            </a:r>
            <a:endParaRPr lang="en-US" sz="1500" spc="8">
              <a:solidFill>
                <a:srgbClr val="000000"/>
              </a:solidFill>
              <a:latin typeface="Calibri" panose="02020603050405020304" pitchFamily="2"/>
            </a:endParaRPr>
          </a:p>
          <a:p>
            <a:pPr marL="800100" indent="-285750"/>
            <a:r>
              <a:rPr lang="en-US" sz="1500" spc="8">
                <a:solidFill>
                  <a:srgbClr val="000000"/>
                </a:solidFill>
                <a:latin typeface="Calibri"/>
                <a:cs typeface="Calibri"/>
              </a:rPr>
              <a:t>Ensure you have an updated mobile number</a:t>
            </a:r>
          </a:p>
          <a:p>
            <a:pPr marL="800100" indent="-285750"/>
            <a:r>
              <a:rPr lang="en-US" sz="1500" spc="8">
                <a:solidFill>
                  <a:srgbClr val="000000"/>
                </a:solidFill>
                <a:latin typeface="Calibri"/>
                <a:cs typeface="Calibri"/>
              </a:rPr>
              <a:t>If you leave your placement for </a:t>
            </a:r>
            <a:r>
              <a:rPr lang="en-US" sz="1500" spc="8">
                <a:solidFill>
                  <a:srgbClr val="FF0000"/>
                </a:solidFill>
                <a:latin typeface="Calibri"/>
                <a:cs typeface="Calibri"/>
              </a:rPr>
              <a:t>more</a:t>
            </a:r>
            <a:r>
              <a:rPr lang="en-US" sz="1500" spc="8">
                <a:solidFill>
                  <a:srgbClr val="000000"/>
                </a:solidFill>
                <a:latin typeface="Calibri"/>
                <a:cs typeface="Calibri"/>
              </a:rPr>
              <a:t> than 5 days, update your </a:t>
            </a:r>
            <a:r>
              <a:rPr lang="en-US" sz="1500" spc="8" err="1">
                <a:solidFill>
                  <a:srgbClr val="000000"/>
                </a:solidFill>
                <a:latin typeface="Calibri"/>
                <a:cs typeface="Calibri"/>
              </a:rPr>
              <a:t>Evision</a:t>
            </a:r>
            <a:r>
              <a:rPr lang="en-US" sz="1500" spc="8">
                <a:solidFill>
                  <a:srgbClr val="000000"/>
                </a:solidFill>
                <a:latin typeface="Calibri"/>
                <a:cs typeface="Calibri"/>
              </a:rPr>
              <a:t> record with where you are staying. </a:t>
            </a:r>
            <a:endParaRPr lang="en-US" sz="1500" spc="8">
              <a:solidFill>
                <a:srgbClr val="000000"/>
              </a:solidFill>
              <a:latin typeface="Calibri" panose="02020603050405020304" pitchFamily="2"/>
              <a:cs typeface="Calibri"/>
            </a:endParaRPr>
          </a:p>
          <a:p>
            <a:pPr marL="800100" indent="-285750"/>
            <a:r>
              <a:rPr lang="en-US" sz="1500" spc="8">
                <a:solidFill>
                  <a:srgbClr val="000000"/>
                </a:solidFill>
                <a:latin typeface="Calibri"/>
                <a:cs typeface="Calibri"/>
              </a:rPr>
              <a:t>Our team may need to contact you in the case of emergencies, your updated details are essential. </a:t>
            </a:r>
            <a:endParaRPr lang="en-US" sz="1500" spc="8">
              <a:solidFill>
                <a:srgbClr val="000000"/>
              </a:solidFill>
              <a:latin typeface="Calibri" panose="02020603050405020304" pitchFamily="2"/>
              <a:cs typeface="Calibri"/>
            </a:endParaRPr>
          </a:p>
          <a:p>
            <a:pPr marL="800100" indent="-285750"/>
            <a:r>
              <a:rPr lang="en-US" sz="1500" b="1" spc="8">
                <a:solidFill>
                  <a:srgbClr val="000000"/>
                </a:solidFill>
                <a:latin typeface="Calibri"/>
                <a:cs typeface="Calibri"/>
              </a:rPr>
              <a:t>After three attempts </a:t>
            </a:r>
            <a:r>
              <a:rPr lang="en-US" sz="1500" spc="8">
                <a:solidFill>
                  <a:srgbClr val="000000"/>
                </a:solidFill>
                <a:latin typeface="Calibri"/>
                <a:cs typeface="Calibri"/>
              </a:rPr>
              <a:t>to contact you by email or phone in the case of an emergency our team will contact your named next of kin/named contact. Our only reason for doing this is to ensure you are OK – it is much better if you contact us directly. </a:t>
            </a:r>
            <a:endParaRPr lang="en-US" sz="1500" spc="8">
              <a:solidFill>
                <a:srgbClr val="000000"/>
              </a:solidFill>
              <a:latin typeface="Calibri" panose="02020603050405020304" pitchFamily="2"/>
              <a:cs typeface="Calibri"/>
            </a:endParaRPr>
          </a:p>
          <a:p>
            <a:pPr marL="800100" indent="-285750"/>
            <a:endParaRPr lang="en-US" spc="8">
              <a:solidFill>
                <a:srgbClr val="000000"/>
              </a:solidFill>
              <a:latin typeface="Calibri" panose="02020603050405020304" pitchFamily="2"/>
            </a:endParaRPr>
          </a:p>
          <a:p>
            <a:endParaRPr lang="en-GB"/>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6810944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597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71E70-FFA5-43DA-AA8C-28439958BB9D}"/>
              </a:ext>
            </a:extLst>
          </p:cNvPr>
          <p:cNvSpPr>
            <a:spLocks noGrp="1"/>
          </p:cNvSpPr>
          <p:nvPr>
            <p:ph type="ctrTitle"/>
          </p:nvPr>
        </p:nvSpPr>
        <p:spPr/>
        <p:txBody>
          <a:bodyPr>
            <a:normAutofit/>
          </a:bodyPr>
          <a:lstStyle/>
          <a:p>
            <a:pPr algn="l"/>
            <a:r>
              <a:rPr lang="en-GB" sz="1800" b="1">
                <a:solidFill>
                  <a:srgbClr val="FF0000"/>
                </a:solidFill>
                <a:cs typeface="Calibri Light"/>
              </a:rPr>
              <a:t>Change of Plans due to Covid-19: Accommodation at Warwick</a:t>
            </a:r>
            <a:r>
              <a:rPr lang="en-GB">
                <a:cs typeface="Calibri Light"/>
              </a:rPr>
              <a:t/>
            </a:r>
            <a:br>
              <a:rPr lang="en-GB">
                <a:cs typeface="Calibri Light"/>
              </a:rPr>
            </a:br>
            <a:endParaRPr lang="en-GB">
              <a:cs typeface="Calibri Light"/>
            </a:endParaRPr>
          </a:p>
        </p:txBody>
      </p:sp>
      <p:sp>
        <p:nvSpPr>
          <p:cNvPr id="3" name="Subtitle 2">
            <a:extLst>
              <a:ext uri="{FF2B5EF4-FFF2-40B4-BE49-F238E27FC236}">
                <a16:creationId xmlns:a16="http://schemas.microsoft.com/office/drawing/2014/main" id="{45FA9C22-04A8-4E47-9C66-F9F0BC779A97}"/>
              </a:ext>
            </a:extLst>
          </p:cNvPr>
          <p:cNvSpPr>
            <a:spLocks noGrp="1"/>
          </p:cNvSpPr>
          <p:nvPr>
            <p:ph type="subTitle" idx="1"/>
          </p:nvPr>
        </p:nvSpPr>
        <p:spPr>
          <a:xfrm>
            <a:off x="1080274" y="1639365"/>
            <a:ext cx="6858000" cy="1241425"/>
          </a:xfrm>
        </p:spPr>
        <p:txBody>
          <a:bodyPr vert="horz" lIns="91440" tIns="45720" rIns="91440" bIns="45720" rtlCol="0" anchor="t">
            <a:normAutofit fontScale="92500" lnSpcReduction="20000"/>
          </a:bodyPr>
          <a:lstStyle/>
          <a:p>
            <a:r>
              <a:rPr lang="en-GB">
                <a:cs typeface="Calibri"/>
              </a:rPr>
              <a:t>If your plans have changed due to Covid-19 and you are now concerned about your accommodation at Warwick for the autumn term 2020, you will find information by</a:t>
            </a:r>
          </a:p>
          <a:p>
            <a:r>
              <a:rPr lang="en-GB">
                <a:ea typeface="+mn-lt"/>
                <a:cs typeface="+mn-lt"/>
              </a:rPr>
              <a:t> </a:t>
            </a:r>
            <a:r>
              <a:rPr lang="en-GB" u="sng">
                <a:ea typeface="+mn-lt"/>
                <a:cs typeface="+mn-lt"/>
                <a:hlinkClick r:id="rId4"/>
              </a:rPr>
              <a:t>following this link</a:t>
            </a:r>
            <a:r>
              <a:rPr lang="en-GB">
                <a:ea typeface="+mn-lt"/>
                <a:cs typeface="+mn-lt"/>
              </a:rPr>
              <a:t>.</a:t>
            </a:r>
            <a:endParaRPr lang="en-GB"/>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2266950"/>
            <a:ext cx="609600" cy="609600"/>
          </a:xfrm>
          <a:prstGeom prst="rect">
            <a:avLst/>
          </a:prstGeom>
        </p:spPr>
      </p:pic>
    </p:spTree>
    <p:extLst>
      <p:ext uri="{BB962C8B-B14F-4D97-AF65-F5344CB8AC3E}">
        <p14:creationId xmlns:p14="http://schemas.microsoft.com/office/powerpoint/2010/main" val="18108296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3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Top abstract bar">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bstract holding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8" ma:contentTypeDescription="Create a new document." ma:contentTypeScope="" ma:versionID="503d3a58f5b4aa7f356effe59907cd7d">
  <xsd:schema xmlns:xsd="http://www.w3.org/2001/XMLSchema" xmlns:xs="http://www.w3.org/2001/XMLSchema" xmlns:p="http://schemas.microsoft.com/office/2006/metadata/properties" xmlns:ns2="811aa1b6-8224-469d-a5ed-282d2de3c8aa" targetNamespace="http://schemas.microsoft.com/office/2006/metadata/properties" ma:root="true" ma:fieldsID="33553a91ca5af96528f7fcc3ecbcdf58" ns2:_="">
    <xsd:import namespace="811aa1b6-8224-469d-a5ed-282d2de3c8a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8A6570-015F-495A-B0B3-D2CD9C78B713}">
  <ds:schemaRefs>
    <ds:schemaRef ds:uri="811aa1b6-8224-469d-a5ed-282d2de3c8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179B0F3-E671-4755-A2A3-A29EF8DD998D}">
  <ds:schemaRefs>
    <ds:schemaRef ds:uri="http://schemas.microsoft.com/sharepoint/v3/contenttype/forms"/>
  </ds:schemaRefs>
</ds:datastoreItem>
</file>

<file path=customXml/itemProps3.xml><?xml version="1.0" encoding="utf-8"?>
<ds:datastoreItem xmlns:ds="http://schemas.openxmlformats.org/officeDocument/2006/customXml" ds:itemID="{3DE19337-3975-4F5F-A364-17DD39D6CA62}">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811aa1b6-8224-469d-a5ed-282d2de3c8a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361</TotalTime>
  <Words>3196</Words>
  <Application>Microsoft Office PowerPoint</Application>
  <PresentationFormat>On-screen Show (16:9)</PresentationFormat>
  <Paragraphs>364</Paragraphs>
  <Slides>47</Slides>
  <Notes>37</Notes>
  <HiddenSlides>0</HiddenSlides>
  <MMClips>67</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47</vt:i4>
      </vt:variant>
    </vt:vector>
  </HeadingPairs>
  <TitlesOfParts>
    <vt:vector size="61" baseType="lpstr">
      <vt:lpstr>Angsana New</vt:lpstr>
      <vt:lpstr>Arabic Typesetting</vt:lpstr>
      <vt:lpstr>Arial</vt:lpstr>
      <vt:lpstr>Avenir Next</vt:lpstr>
      <vt:lpstr>Avenir Next Demi Bold</vt:lpstr>
      <vt:lpstr>Avenir Next Medium</vt:lpstr>
      <vt:lpstr>Calibri</vt:lpstr>
      <vt:lpstr>Calibri Light</vt:lpstr>
      <vt:lpstr>Symbol</vt:lpstr>
      <vt:lpstr>Wingdings</vt:lpstr>
      <vt:lpstr>Top abstract bar</vt:lpstr>
      <vt:lpstr>Custom Design</vt:lpstr>
      <vt:lpstr>Abstract holding page</vt:lpstr>
      <vt:lpstr>1_Custom Design</vt:lpstr>
      <vt:lpstr>PowerPoint Presentation</vt:lpstr>
      <vt:lpstr>Covid-19 Impact</vt:lpstr>
      <vt:lpstr>PowerPoint Presentation</vt:lpstr>
      <vt:lpstr>PowerPoint Presentation</vt:lpstr>
      <vt:lpstr>PowerPoint Presentation</vt:lpstr>
      <vt:lpstr>PowerPoint Presentation</vt:lpstr>
      <vt:lpstr>PowerPoint Presentation</vt:lpstr>
      <vt:lpstr>Covid-19 Evision</vt:lpstr>
      <vt:lpstr>Change of Plans due to Covid-19: Accommodation at Warwick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Batterbee, Rob</dc:creator>
  <cp:lastModifiedBy>Johnson, Helen</cp:lastModifiedBy>
  <cp:revision>42</cp:revision>
  <cp:lastPrinted>2020-03-04T10:52:50Z</cp:lastPrinted>
  <dcterms:created xsi:type="dcterms:W3CDTF">2019-09-30T10:56:33Z</dcterms:created>
  <dcterms:modified xsi:type="dcterms:W3CDTF">2020-09-07T08:24:48Z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0x01010006009315BE3E1544BA77B7E9573FA42F</vt:lpwstr>
  </property>
</Properties>
</file>