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72" r:id="rId5"/>
    <p:sldMasterId id="2147483684" r:id="rId6"/>
    <p:sldMasterId id="2147483692" r:id="rId7"/>
  </p:sldMasterIdLst>
  <p:notesMasterIdLst>
    <p:notesMasterId r:id="rId64"/>
  </p:notesMasterIdLst>
  <p:handoutMasterIdLst>
    <p:handoutMasterId r:id="rId65"/>
  </p:handoutMasterIdLst>
  <p:sldIdLst>
    <p:sldId id="260" r:id="rId8"/>
    <p:sldId id="395" r:id="rId9"/>
    <p:sldId id="405" r:id="rId10"/>
    <p:sldId id="406" r:id="rId11"/>
    <p:sldId id="389" r:id="rId12"/>
    <p:sldId id="396" r:id="rId13"/>
    <p:sldId id="397" r:id="rId14"/>
    <p:sldId id="353" r:id="rId15"/>
    <p:sldId id="384" r:id="rId16"/>
    <p:sldId id="400" r:id="rId17"/>
    <p:sldId id="401" r:id="rId18"/>
    <p:sldId id="402" r:id="rId19"/>
    <p:sldId id="403" r:id="rId20"/>
    <p:sldId id="383" r:id="rId21"/>
    <p:sldId id="319" r:id="rId22"/>
    <p:sldId id="408" r:id="rId23"/>
    <p:sldId id="391" r:id="rId24"/>
    <p:sldId id="316" r:id="rId25"/>
    <p:sldId id="309" r:id="rId26"/>
    <p:sldId id="322" r:id="rId27"/>
    <p:sldId id="321" r:id="rId28"/>
    <p:sldId id="323" r:id="rId29"/>
    <p:sldId id="335" r:id="rId30"/>
    <p:sldId id="326" r:id="rId31"/>
    <p:sldId id="404" r:id="rId32"/>
    <p:sldId id="328" r:id="rId33"/>
    <p:sldId id="386" r:id="rId34"/>
    <p:sldId id="409" r:id="rId35"/>
    <p:sldId id="399" r:id="rId36"/>
    <p:sldId id="392" r:id="rId37"/>
    <p:sldId id="393" r:id="rId38"/>
    <p:sldId id="347" r:id="rId39"/>
    <p:sldId id="390" r:id="rId40"/>
    <p:sldId id="398" r:id="rId41"/>
    <p:sldId id="407" r:id="rId42"/>
    <p:sldId id="394" r:id="rId43"/>
    <p:sldId id="327" r:id="rId44"/>
    <p:sldId id="351" r:id="rId45"/>
    <p:sldId id="330" r:id="rId46"/>
    <p:sldId id="387" r:id="rId47"/>
    <p:sldId id="388" r:id="rId48"/>
    <p:sldId id="332" r:id="rId49"/>
    <p:sldId id="336" r:id="rId50"/>
    <p:sldId id="334" r:id="rId51"/>
    <p:sldId id="339" r:id="rId52"/>
    <p:sldId id="385" r:id="rId53"/>
    <p:sldId id="265" r:id="rId54"/>
    <p:sldId id="258" r:id="rId55"/>
    <p:sldId id="293" r:id="rId56"/>
    <p:sldId id="289" r:id="rId57"/>
    <p:sldId id="290" r:id="rId58"/>
    <p:sldId id="264" r:id="rId59"/>
    <p:sldId id="259" r:id="rId60"/>
    <p:sldId id="262" r:id="rId61"/>
    <p:sldId id="341" r:id="rId62"/>
    <p:sldId id="344" r:id="rId63"/>
  </p:sldIdLst>
  <p:sldSz cx="9144000" cy="5143500" type="screen16x9"/>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DCBB5"/>
    <a:srgbClr val="5698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301" autoAdjust="0"/>
    <p:restoredTop sz="94660"/>
  </p:normalViewPr>
  <p:slideViewPr>
    <p:cSldViewPr snapToGrid="0">
      <p:cViewPr varScale="1">
        <p:scale>
          <a:sx n="148" d="100"/>
          <a:sy n="148" d="100"/>
        </p:scale>
        <p:origin x="132" y="108"/>
      </p:cViewPr>
      <p:guideLst/>
    </p:cSldViewPr>
  </p:slideViewPr>
  <p:notesTextViewPr>
    <p:cViewPr>
      <p:scale>
        <a:sx n="3" d="2"/>
        <a:sy n="3" d="2"/>
      </p:scale>
      <p:origin x="0" y="0"/>
    </p:cViewPr>
  </p:notesTextViewPr>
  <p:sorterViewPr>
    <p:cViewPr>
      <p:scale>
        <a:sx n="200" d="100"/>
        <a:sy n="200" d="100"/>
      </p:scale>
      <p:origin x="0" y="-21738"/>
    </p:cViewPr>
  </p:sorterViewPr>
  <p:notesViewPr>
    <p:cSldViewPr snapToGrid="0">
      <p:cViewPr varScale="1">
        <p:scale>
          <a:sx n="85" d="100"/>
          <a:sy n="85" d="100"/>
        </p:scale>
        <p:origin x="3906" y="12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viewProps" Target="viewProp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46C4FD-1F44-4E17-9530-B596C4AF0449}" type="doc">
      <dgm:prSet loTypeId="urn:diagrams.loki3.com/VaryingWidthList" loCatId="list" qsTypeId="urn:microsoft.com/office/officeart/2005/8/quickstyle/simple1" qsCatId="simple" csTypeId="urn:microsoft.com/office/officeart/2005/8/colors/accent6_1" csCatId="accent6" phldr="1"/>
      <dgm:spPr/>
    </dgm:pt>
    <dgm:pt modelId="{AF2E4426-4EE7-4E25-B659-0B20E7B0358E}">
      <dgm:prSet phldrT="[Text]"/>
      <dgm:spPr/>
      <dgm:t>
        <a:bodyPr/>
        <a:lstStyle/>
        <a:p>
          <a:r>
            <a:rPr lang="en-US" b="1" dirty="0">
              <a:solidFill>
                <a:schemeClr val="accent6">
                  <a:lumMod val="75000"/>
                </a:schemeClr>
              </a:solidFill>
            </a:rPr>
            <a:t>Brief Consultation Sessions</a:t>
          </a:r>
        </a:p>
      </dgm:t>
    </dgm:pt>
    <dgm:pt modelId="{0F3D16B6-F070-4AF6-8FAB-5967AA855723}" type="parTrans" cxnId="{6EC91E51-FD54-4371-8F66-0FFCC3826196}">
      <dgm:prSet/>
      <dgm:spPr/>
      <dgm:t>
        <a:bodyPr/>
        <a:lstStyle/>
        <a:p>
          <a:endParaRPr lang="en-US"/>
        </a:p>
      </dgm:t>
    </dgm:pt>
    <dgm:pt modelId="{3572296E-BC05-490F-B7C0-A50E43ECA9EB}" type="sibTrans" cxnId="{6EC91E51-FD54-4371-8F66-0FFCC3826196}">
      <dgm:prSet/>
      <dgm:spPr/>
      <dgm:t>
        <a:bodyPr/>
        <a:lstStyle/>
        <a:p>
          <a:endParaRPr lang="en-US"/>
        </a:p>
      </dgm:t>
    </dgm:pt>
    <dgm:pt modelId="{1688BBF2-A35B-4C85-A04F-35826CB35218}">
      <dgm:prSet phldrT="[Text]"/>
      <dgm:spPr/>
      <dgm:t>
        <a:bodyPr/>
        <a:lstStyle/>
        <a:p>
          <a:r>
            <a:rPr lang="en-US" b="1" dirty="0">
              <a:solidFill>
                <a:schemeClr val="accent6">
                  <a:lumMod val="75000"/>
                </a:schemeClr>
              </a:solidFill>
            </a:rPr>
            <a:t>Wellbeing Support Team </a:t>
          </a:r>
        </a:p>
      </dgm:t>
    </dgm:pt>
    <dgm:pt modelId="{B8A2C905-E78D-4112-9B50-232B346223C5}" type="parTrans" cxnId="{587B7656-EC21-4BE2-A391-46399B01F40B}">
      <dgm:prSet/>
      <dgm:spPr/>
      <dgm:t>
        <a:bodyPr/>
        <a:lstStyle/>
        <a:p>
          <a:endParaRPr lang="en-US"/>
        </a:p>
      </dgm:t>
    </dgm:pt>
    <dgm:pt modelId="{CF1937A5-724C-4435-8B33-E85509DF8474}" type="sibTrans" cxnId="{587B7656-EC21-4BE2-A391-46399B01F40B}">
      <dgm:prSet/>
      <dgm:spPr/>
      <dgm:t>
        <a:bodyPr/>
        <a:lstStyle/>
        <a:p>
          <a:endParaRPr lang="en-US"/>
        </a:p>
      </dgm:t>
    </dgm:pt>
    <dgm:pt modelId="{590C99F8-62C1-4731-93E6-4AEE2CEE3AC6}">
      <dgm:prSet phldrT="[Text]"/>
      <dgm:spPr/>
      <dgm:t>
        <a:bodyPr/>
        <a:lstStyle/>
        <a:p>
          <a:r>
            <a:rPr lang="en-US" b="1" dirty="0">
              <a:solidFill>
                <a:schemeClr val="accent6">
                  <a:lumMod val="75000"/>
                </a:schemeClr>
              </a:solidFill>
            </a:rPr>
            <a:t>Disability Team</a:t>
          </a:r>
        </a:p>
      </dgm:t>
    </dgm:pt>
    <dgm:pt modelId="{D3A121B3-7012-4CE6-B69E-865E32E74C73}" type="parTrans" cxnId="{A2FFD254-E762-44F1-AD65-1E82E34094A8}">
      <dgm:prSet/>
      <dgm:spPr/>
      <dgm:t>
        <a:bodyPr/>
        <a:lstStyle/>
        <a:p>
          <a:endParaRPr lang="en-US"/>
        </a:p>
      </dgm:t>
    </dgm:pt>
    <dgm:pt modelId="{EC8C68C7-6AE1-4EDF-84CE-1F74E925E527}" type="sibTrans" cxnId="{A2FFD254-E762-44F1-AD65-1E82E34094A8}">
      <dgm:prSet/>
      <dgm:spPr/>
      <dgm:t>
        <a:bodyPr/>
        <a:lstStyle/>
        <a:p>
          <a:endParaRPr lang="en-US"/>
        </a:p>
      </dgm:t>
    </dgm:pt>
    <dgm:pt modelId="{88D8F448-6139-4C79-8C59-9792320AAB47}">
      <dgm:prSet phldrT="[Text]"/>
      <dgm:spPr/>
      <dgm:t>
        <a:bodyPr/>
        <a:lstStyle/>
        <a:p>
          <a:r>
            <a:rPr lang="en-US" b="1" dirty="0">
              <a:solidFill>
                <a:schemeClr val="accent6">
                  <a:lumMod val="75000"/>
                </a:schemeClr>
              </a:solidFill>
            </a:rPr>
            <a:t>Counselling and Psychology Interventions Team (CAPIT)</a:t>
          </a:r>
        </a:p>
      </dgm:t>
    </dgm:pt>
    <dgm:pt modelId="{BE288395-2814-42AF-9487-1470D4B1C66B}" type="parTrans" cxnId="{392A7EA4-BD46-41E4-861A-3A0AD6A24A7D}">
      <dgm:prSet/>
      <dgm:spPr/>
      <dgm:t>
        <a:bodyPr/>
        <a:lstStyle/>
        <a:p>
          <a:endParaRPr lang="en-US"/>
        </a:p>
      </dgm:t>
    </dgm:pt>
    <dgm:pt modelId="{9F3DC458-ADC5-44C1-8BC3-92F1AFD67DE3}" type="sibTrans" cxnId="{392A7EA4-BD46-41E4-861A-3A0AD6A24A7D}">
      <dgm:prSet/>
      <dgm:spPr/>
      <dgm:t>
        <a:bodyPr/>
        <a:lstStyle/>
        <a:p>
          <a:endParaRPr lang="en-US"/>
        </a:p>
      </dgm:t>
    </dgm:pt>
    <dgm:pt modelId="{97541339-2E2B-4928-9A80-63F883489D4D}" type="pres">
      <dgm:prSet presAssocID="{E846C4FD-1F44-4E17-9530-B596C4AF0449}" presName="Name0" presStyleCnt="0">
        <dgm:presLayoutVars>
          <dgm:resizeHandles/>
        </dgm:presLayoutVars>
      </dgm:prSet>
      <dgm:spPr/>
    </dgm:pt>
    <dgm:pt modelId="{849C8F23-CC44-4DFA-A374-877673AEE02E}" type="pres">
      <dgm:prSet presAssocID="{AF2E4426-4EE7-4E25-B659-0B20E7B0358E}" presName="text" presStyleLbl="node1" presStyleIdx="0" presStyleCnt="4" custScaleX="240027" custScaleY="42085" custLinFactNeighborX="-1751" custLinFactNeighborY="-15012">
        <dgm:presLayoutVars>
          <dgm:bulletEnabled val="1"/>
        </dgm:presLayoutVars>
      </dgm:prSet>
      <dgm:spPr/>
    </dgm:pt>
    <dgm:pt modelId="{63158370-1FFE-448A-812C-428200BEDC16}" type="pres">
      <dgm:prSet presAssocID="{3572296E-BC05-490F-B7C0-A50E43ECA9EB}" presName="space" presStyleCnt="0"/>
      <dgm:spPr/>
    </dgm:pt>
    <dgm:pt modelId="{566FF654-17BF-4FCE-8D79-01FAD0F85776}" type="pres">
      <dgm:prSet presAssocID="{1688BBF2-A35B-4C85-A04F-35826CB35218}" presName="text" presStyleLbl="node1" presStyleIdx="1" presStyleCnt="4" custScaleX="266205" custScaleY="37478">
        <dgm:presLayoutVars>
          <dgm:bulletEnabled val="1"/>
        </dgm:presLayoutVars>
      </dgm:prSet>
      <dgm:spPr/>
    </dgm:pt>
    <dgm:pt modelId="{12A07D3E-C500-4096-84CD-174F2A1CC815}" type="pres">
      <dgm:prSet presAssocID="{CF1937A5-724C-4435-8B33-E85509DF8474}" presName="space" presStyleCnt="0"/>
      <dgm:spPr/>
    </dgm:pt>
    <dgm:pt modelId="{948A6FE6-649F-404E-A4BD-87BB359C4376}" type="pres">
      <dgm:prSet presAssocID="{590C99F8-62C1-4731-93E6-4AEE2CEE3AC6}" presName="text" presStyleLbl="node1" presStyleIdx="2" presStyleCnt="4" custScaleX="288025" custScaleY="37798">
        <dgm:presLayoutVars>
          <dgm:bulletEnabled val="1"/>
        </dgm:presLayoutVars>
      </dgm:prSet>
      <dgm:spPr/>
    </dgm:pt>
    <dgm:pt modelId="{8B5639E4-6F24-413B-9616-0F7347DCB985}" type="pres">
      <dgm:prSet presAssocID="{EC8C68C7-6AE1-4EDF-84CE-1F74E925E527}" presName="space" presStyleCnt="0"/>
      <dgm:spPr/>
    </dgm:pt>
    <dgm:pt modelId="{CBFB3A61-1F83-4E29-8ECD-4B6D99642EB1}" type="pres">
      <dgm:prSet presAssocID="{88D8F448-6139-4C79-8C59-9792320AAB47}" presName="text" presStyleLbl="node1" presStyleIdx="3" presStyleCnt="4" custScaleX="265621" custScaleY="48582">
        <dgm:presLayoutVars>
          <dgm:bulletEnabled val="1"/>
        </dgm:presLayoutVars>
      </dgm:prSet>
      <dgm:spPr/>
    </dgm:pt>
  </dgm:ptLst>
  <dgm:cxnLst>
    <dgm:cxn modelId="{D62B1F0E-4C00-4541-A8C4-079B81CF045E}" type="presOf" srcId="{AF2E4426-4EE7-4E25-B659-0B20E7B0358E}" destId="{849C8F23-CC44-4DFA-A374-877673AEE02E}" srcOrd="0" destOrd="0" presId="urn:diagrams.loki3.com/VaryingWidthList"/>
    <dgm:cxn modelId="{9586F41D-4090-4347-8694-F10E98A691A1}" type="presOf" srcId="{E846C4FD-1F44-4E17-9530-B596C4AF0449}" destId="{97541339-2E2B-4928-9A80-63F883489D4D}" srcOrd="0" destOrd="0" presId="urn:diagrams.loki3.com/VaryingWidthList"/>
    <dgm:cxn modelId="{C8862B3E-9401-4BF5-90A2-0917B7C17DC9}" type="presOf" srcId="{1688BBF2-A35B-4C85-A04F-35826CB35218}" destId="{566FF654-17BF-4FCE-8D79-01FAD0F85776}" srcOrd="0" destOrd="0" presId="urn:diagrams.loki3.com/VaryingWidthList"/>
    <dgm:cxn modelId="{6EC91E51-FD54-4371-8F66-0FFCC3826196}" srcId="{E846C4FD-1F44-4E17-9530-B596C4AF0449}" destId="{AF2E4426-4EE7-4E25-B659-0B20E7B0358E}" srcOrd="0" destOrd="0" parTransId="{0F3D16B6-F070-4AF6-8FAB-5967AA855723}" sibTransId="{3572296E-BC05-490F-B7C0-A50E43ECA9EB}"/>
    <dgm:cxn modelId="{A2FFD254-E762-44F1-AD65-1E82E34094A8}" srcId="{E846C4FD-1F44-4E17-9530-B596C4AF0449}" destId="{590C99F8-62C1-4731-93E6-4AEE2CEE3AC6}" srcOrd="2" destOrd="0" parTransId="{D3A121B3-7012-4CE6-B69E-865E32E74C73}" sibTransId="{EC8C68C7-6AE1-4EDF-84CE-1F74E925E527}"/>
    <dgm:cxn modelId="{587B7656-EC21-4BE2-A391-46399B01F40B}" srcId="{E846C4FD-1F44-4E17-9530-B596C4AF0449}" destId="{1688BBF2-A35B-4C85-A04F-35826CB35218}" srcOrd="1" destOrd="0" parTransId="{B8A2C905-E78D-4112-9B50-232B346223C5}" sibTransId="{CF1937A5-724C-4435-8B33-E85509DF8474}"/>
    <dgm:cxn modelId="{C7FA1887-BFC7-4ABB-A191-756A750DD587}" type="presOf" srcId="{88D8F448-6139-4C79-8C59-9792320AAB47}" destId="{CBFB3A61-1F83-4E29-8ECD-4B6D99642EB1}" srcOrd="0" destOrd="0" presId="urn:diagrams.loki3.com/VaryingWidthList"/>
    <dgm:cxn modelId="{392A7EA4-BD46-41E4-861A-3A0AD6A24A7D}" srcId="{E846C4FD-1F44-4E17-9530-B596C4AF0449}" destId="{88D8F448-6139-4C79-8C59-9792320AAB47}" srcOrd="3" destOrd="0" parTransId="{BE288395-2814-42AF-9487-1470D4B1C66B}" sibTransId="{9F3DC458-ADC5-44C1-8BC3-92F1AFD67DE3}"/>
    <dgm:cxn modelId="{E35DC9D4-7141-4713-B727-9C9A15F1AC15}" type="presOf" srcId="{590C99F8-62C1-4731-93E6-4AEE2CEE3AC6}" destId="{948A6FE6-649F-404E-A4BD-87BB359C4376}" srcOrd="0" destOrd="0" presId="urn:diagrams.loki3.com/VaryingWidthList"/>
    <dgm:cxn modelId="{8A42F458-6BB7-44A7-A4F1-913F863150B2}" type="presParOf" srcId="{97541339-2E2B-4928-9A80-63F883489D4D}" destId="{849C8F23-CC44-4DFA-A374-877673AEE02E}" srcOrd="0" destOrd="0" presId="urn:diagrams.loki3.com/VaryingWidthList"/>
    <dgm:cxn modelId="{09001067-F844-4781-8DB1-F31EB12E3794}" type="presParOf" srcId="{97541339-2E2B-4928-9A80-63F883489D4D}" destId="{63158370-1FFE-448A-812C-428200BEDC16}" srcOrd="1" destOrd="0" presId="urn:diagrams.loki3.com/VaryingWidthList"/>
    <dgm:cxn modelId="{7C2F65CB-7308-44F0-A1C9-6E8ABF1DC2AA}" type="presParOf" srcId="{97541339-2E2B-4928-9A80-63F883489D4D}" destId="{566FF654-17BF-4FCE-8D79-01FAD0F85776}" srcOrd="2" destOrd="0" presId="urn:diagrams.loki3.com/VaryingWidthList"/>
    <dgm:cxn modelId="{BA8B3D3B-6162-45D3-9068-5E24D53E02AF}" type="presParOf" srcId="{97541339-2E2B-4928-9A80-63F883489D4D}" destId="{12A07D3E-C500-4096-84CD-174F2A1CC815}" srcOrd="3" destOrd="0" presId="urn:diagrams.loki3.com/VaryingWidthList"/>
    <dgm:cxn modelId="{A5518995-0906-4F2A-9BFE-8BEFAD80D4C7}" type="presParOf" srcId="{97541339-2E2B-4928-9A80-63F883489D4D}" destId="{948A6FE6-649F-404E-A4BD-87BB359C4376}" srcOrd="4" destOrd="0" presId="urn:diagrams.loki3.com/VaryingWidthList"/>
    <dgm:cxn modelId="{E4B10CFC-133E-4C10-8B03-8F04A0991927}" type="presParOf" srcId="{97541339-2E2B-4928-9A80-63F883489D4D}" destId="{8B5639E4-6F24-413B-9616-0F7347DCB985}" srcOrd="5" destOrd="0" presId="urn:diagrams.loki3.com/VaryingWidthList"/>
    <dgm:cxn modelId="{41CF729C-866C-4AC8-BEC4-9B702C1979D1}" type="presParOf" srcId="{97541339-2E2B-4928-9A80-63F883489D4D}" destId="{CBFB3A61-1F83-4E29-8ECD-4B6D99642EB1}" srcOrd="6" destOrd="0" presId="urn:diagrams.loki3.com/VaryingWidth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5A66A7-627B-44F1-A472-C961BA5100F7}" type="doc">
      <dgm:prSet loTypeId="urn:microsoft.com/office/officeart/2005/8/layout/radial6" loCatId="relationship" qsTypeId="urn:microsoft.com/office/officeart/2005/8/quickstyle/simple1" qsCatId="simple" csTypeId="urn:microsoft.com/office/officeart/2005/8/colors/accent6_1" csCatId="accent6" phldr="1"/>
      <dgm:spPr/>
      <dgm:t>
        <a:bodyPr/>
        <a:lstStyle/>
        <a:p>
          <a:endParaRPr lang="en-GB"/>
        </a:p>
      </dgm:t>
    </dgm:pt>
    <dgm:pt modelId="{2A5CC5CE-A4F2-4540-82C3-B963BC332BCF}">
      <dgm:prSet phldrT="[Text]"/>
      <dgm:spPr/>
      <dgm:t>
        <a:bodyPr/>
        <a:lstStyle/>
        <a:p>
          <a:r>
            <a:rPr lang="en-GB" b="1" dirty="0">
              <a:solidFill>
                <a:schemeClr val="accent6">
                  <a:lumMod val="50000"/>
                </a:schemeClr>
              </a:solidFill>
            </a:rPr>
            <a:t>Additional Information</a:t>
          </a:r>
        </a:p>
      </dgm:t>
    </dgm:pt>
    <dgm:pt modelId="{5DDAD7BA-E85C-4470-9A78-907F3C0B845C}" type="parTrans" cxnId="{736D3AD2-7B17-4661-B666-85BE7E30D39B}">
      <dgm:prSet/>
      <dgm:spPr/>
      <dgm:t>
        <a:bodyPr/>
        <a:lstStyle/>
        <a:p>
          <a:endParaRPr lang="en-GB"/>
        </a:p>
      </dgm:t>
    </dgm:pt>
    <dgm:pt modelId="{71CBCA85-4E81-4617-9843-2FF8C360A126}" type="sibTrans" cxnId="{736D3AD2-7B17-4661-B666-85BE7E30D39B}">
      <dgm:prSet/>
      <dgm:spPr/>
      <dgm:t>
        <a:bodyPr/>
        <a:lstStyle/>
        <a:p>
          <a:endParaRPr lang="en-GB"/>
        </a:p>
      </dgm:t>
    </dgm:pt>
    <dgm:pt modelId="{B157EF5E-B7B7-4314-9F74-D3B1C4073A63}">
      <dgm:prSet phldrT="[Text]" custT="1"/>
      <dgm:spPr/>
      <dgm:t>
        <a:bodyPr/>
        <a:lstStyle/>
        <a:p>
          <a:r>
            <a:rPr lang="en-GB" sz="1800" b="1" dirty="0">
              <a:solidFill>
                <a:schemeClr val="accent6">
                  <a:lumMod val="50000"/>
                </a:schemeClr>
              </a:solidFill>
            </a:rPr>
            <a:t>Prospective Students</a:t>
          </a:r>
        </a:p>
      </dgm:t>
    </dgm:pt>
    <dgm:pt modelId="{5C4F5541-2AFF-4CEF-8075-038CBDDFFD52}" type="parTrans" cxnId="{231D979C-1984-43EC-A8A1-CA5B43283EDD}">
      <dgm:prSet/>
      <dgm:spPr/>
      <dgm:t>
        <a:bodyPr/>
        <a:lstStyle/>
        <a:p>
          <a:endParaRPr lang="en-GB"/>
        </a:p>
      </dgm:t>
    </dgm:pt>
    <dgm:pt modelId="{5A8B875B-BB13-423F-BB07-4D76AE5EA3C9}" type="sibTrans" cxnId="{231D979C-1984-43EC-A8A1-CA5B43283EDD}">
      <dgm:prSet/>
      <dgm:spPr/>
      <dgm:t>
        <a:bodyPr/>
        <a:lstStyle/>
        <a:p>
          <a:endParaRPr lang="en-GB"/>
        </a:p>
      </dgm:t>
    </dgm:pt>
    <dgm:pt modelId="{828F02B4-B0C9-489E-B8AA-AF635751DA12}">
      <dgm:prSet phldrT="[Text]" custT="1"/>
      <dgm:spPr/>
      <dgm:t>
        <a:bodyPr/>
        <a:lstStyle/>
        <a:p>
          <a:r>
            <a:rPr lang="en-GB" sz="1800" b="1" dirty="0">
              <a:solidFill>
                <a:schemeClr val="accent6">
                  <a:lumMod val="50000"/>
                </a:schemeClr>
              </a:solidFill>
            </a:rPr>
            <a:t>International Students</a:t>
          </a:r>
        </a:p>
      </dgm:t>
    </dgm:pt>
    <dgm:pt modelId="{E355C93A-BFD6-4D71-8E9D-5EC76DDEFB16}" type="parTrans" cxnId="{8BC36A89-EC8D-4270-8792-9CF51D45610C}">
      <dgm:prSet/>
      <dgm:spPr/>
      <dgm:t>
        <a:bodyPr/>
        <a:lstStyle/>
        <a:p>
          <a:endParaRPr lang="en-GB"/>
        </a:p>
      </dgm:t>
    </dgm:pt>
    <dgm:pt modelId="{7EC71BC8-AA60-436A-B472-F973BF8CC11E}" type="sibTrans" cxnId="{8BC36A89-EC8D-4270-8792-9CF51D45610C}">
      <dgm:prSet/>
      <dgm:spPr/>
      <dgm:t>
        <a:bodyPr/>
        <a:lstStyle/>
        <a:p>
          <a:endParaRPr lang="en-GB"/>
        </a:p>
      </dgm:t>
    </dgm:pt>
    <dgm:pt modelId="{7907CB0C-FF04-425A-A5B2-00F866F1A74C}">
      <dgm:prSet phldrT="[Text]" custT="1"/>
      <dgm:spPr/>
      <dgm:t>
        <a:bodyPr/>
        <a:lstStyle/>
        <a:p>
          <a:r>
            <a:rPr lang="en-GB" sz="2000" b="1" dirty="0">
              <a:solidFill>
                <a:schemeClr val="accent6">
                  <a:lumMod val="50000"/>
                </a:schemeClr>
              </a:solidFill>
            </a:rPr>
            <a:t>Wellbeing Support Website</a:t>
          </a:r>
        </a:p>
      </dgm:t>
    </dgm:pt>
    <dgm:pt modelId="{E61AEC1C-1A20-4D6F-8E9D-A18AFD1F46E3}" type="parTrans" cxnId="{7D7B6134-9523-4815-B15B-4DC5B8F735EE}">
      <dgm:prSet/>
      <dgm:spPr/>
      <dgm:t>
        <a:bodyPr/>
        <a:lstStyle/>
        <a:p>
          <a:endParaRPr lang="en-GB"/>
        </a:p>
      </dgm:t>
    </dgm:pt>
    <dgm:pt modelId="{137ABE38-88DD-4C0C-B419-A4AB1FB5F2C5}" type="sibTrans" cxnId="{7D7B6134-9523-4815-B15B-4DC5B8F735EE}">
      <dgm:prSet/>
      <dgm:spPr/>
      <dgm:t>
        <a:bodyPr/>
        <a:lstStyle/>
        <a:p>
          <a:endParaRPr lang="en-GB"/>
        </a:p>
      </dgm:t>
    </dgm:pt>
    <dgm:pt modelId="{5BF7D8B3-2126-4B13-BF2E-16BA85EF204A}">
      <dgm:prSet phldrT="[Text]" custT="1"/>
      <dgm:spPr/>
      <dgm:t>
        <a:bodyPr/>
        <a:lstStyle/>
        <a:p>
          <a:r>
            <a:rPr lang="en-GB" sz="2000" b="1" dirty="0">
              <a:solidFill>
                <a:schemeClr val="accent6">
                  <a:lumMod val="50000"/>
                </a:schemeClr>
              </a:solidFill>
            </a:rPr>
            <a:t>University Library</a:t>
          </a:r>
        </a:p>
      </dgm:t>
    </dgm:pt>
    <dgm:pt modelId="{FB604C59-42DC-443A-86D4-797F6E14A641}" type="parTrans" cxnId="{5BFB2DA1-75F4-4455-B29A-17BE789CDF4B}">
      <dgm:prSet/>
      <dgm:spPr/>
      <dgm:t>
        <a:bodyPr/>
        <a:lstStyle/>
        <a:p>
          <a:endParaRPr lang="en-GB"/>
        </a:p>
      </dgm:t>
    </dgm:pt>
    <dgm:pt modelId="{32B912D5-B32A-4B40-9265-B22153A91D6D}" type="sibTrans" cxnId="{5BFB2DA1-75F4-4455-B29A-17BE789CDF4B}">
      <dgm:prSet/>
      <dgm:spPr/>
      <dgm:t>
        <a:bodyPr/>
        <a:lstStyle/>
        <a:p>
          <a:endParaRPr lang="en-GB"/>
        </a:p>
      </dgm:t>
    </dgm:pt>
    <dgm:pt modelId="{D2AC5B9A-5BFC-474B-A6FE-734676DDBD22}">
      <dgm:prSet phldrT="[Text]" custT="1"/>
      <dgm:spPr/>
      <dgm:t>
        <a:bodyPr/>
        <a:lstStyle/>
        <a:p>
          <a:r>
            <a:rPr lang="en-GB" sz="2000" b="1" dirty="0">
              <a:solidFill>
                <a:schemeClr val="accent6">
                  <a:lumMod val="50000"/>
                </a:schemeClr>
              </a:solidFill>
            </a:rPr>
            <a:t>Students’ Union</a:t>
          </a:r>
        </a:p>
      </dgm:t>
    </dgm:pt>
    <dgm:pt modelId="{05B0A282-F851-4BA2-AD1E-F1798C2437CB}" type="parTrans" cxnId="{9C46B067-DEC4-4530-81A0-54422E1F6C35}">
      <dgm:prSet/>
      <dgm:spPr/>
      <dgm:t>
        <a:bodyPr/>
        <a:lstStyle/>
        <a:p>
          <a:endParaRPr lang="en-GB"/>
        </a:p>
      </dgm:t>
    </dgm:pt>
    <dgm:pt modelId="{11D5E467-436C-4A44-BAB1-84647CEB194D}" type="sibTrans" cxnId="{9C46B067-DEC4-4530-81A0-54422E1F6C35}">
      <dgm:prSet/>
      <dgm:spPr/>
      <dgm:t>
        <a:bodyPr/>
        <a:lstStyle/>
        <a:p>
          <a:endParaRPr lang="en-GB"/>
        </a:p>
      </dgm:t>
    </dgm:pt>
    <dgm:pt modelId="{9BA8CE34-BED5-4471-9036-C26D9278BBAA}" type="pres">
      <dgm:prSet presAssocID="{2D5A66A7-627B-44F1-A472-C961BA5100F7}" presName="Name0" presStyleCnt="0">
        <dgm:presLayoutVars>
          <dgm:chMax val="1"/>
          <dgm:dir/>
          <dgm:animLvl val="ctr"/>
          <dgm:resizeHandles val="exact"/>
        </dgm:presLayoutVars>
      </dgm:prSet>
      <dgm:spPr/>
    </dgm:pt>
    <dgm:pt modelId="{884B8D72-12CC-4175-88EA-1BEE2F9A34E7}" type="pres">
      <dgm:prSet presAssocID="{2A5CC5CE-A4F2-4540-82C3-B963BC332BCF}" presName="centerShape" presStyleLbl="node0" presStyleIdx="0" presStyleCnt="1"/>
      <dgm:spPr/>
    </dgm:pt>
    <dgm:pt modelId="{EC86AA73-FE49-448C-826F-C7F85C53D5ED}" type="pres">
      <dgm:prSet presAssocID="{B157EF5E-B7B7-4314-9F74-D3B1C4073A63}" presName="node" presStyleLbl="node1" presStyleIdx="0" presStyleCnt="5">
        <dgm:presLayoutVars>
          <dgm:bulletEnabled val="1"/>
        </dgm:presLayoutVars>
      </dgm:prSet>
      <dgm:spPr/>
    </dgm:pt>
    <dgm:pt modelId="{1A46D326-2D1C-44B2-A4EC-D0A61870CF01}" type="pres">
      <dgm:prSet presAssocID="{B157EF5E-B7B7-4314-9F74-D3B1C4073A63}" presName="dummy" presStyleCnt="0"/>
      <dgm:spPr/>
    </dgm:pt>
    <dgm:pt modelId="{214A9EB9-E8D4-408D-A65A-B089765DC8AC}" type="pres">
      <dgm:prSet presAssocID="{5A8B875B-BB13-423F-BB07-4D76AE5EA3C9}" presName="sibTrans" presStyleLbl="sibTrans2D1" presStyleIdx="0" presStyleCnt="5"/>
      <dgm:spPr/>
    </dgm:pt>
    <dgm:pt modelId="{C19BC2A9-CDA7-49C6-BECC-547715E66DE5}" type="pres">
      <dgm:prSet presAssocID="{828F02B4-B0C9-489E-B8AA-AF635751DA12}" presName="node" presStyleLbl="node1" presStyleIdx="1" presStyleCnt="5">
        <dgm:presLayoutVars>
          <dgm:bulletEnabled val="1"/>
        </dgm:presLayoutVars>
      </dgm:prSet>
      <dgm:spPr/>
    </dgm:pt>
    <dgm:pt modelId="{A1D9CD8A-17C1-43FD-BAAB-9FCCBDA42A82}" type="pres">
      <dgm:prSet presAssocID="{828F02B4-B0C9-489E-B8AA-AF635751DA12}" presName="dummy" presStyleCnt="0"/>
      <dgm:spPr/>
    </dgm:pt>
    <dgm:pt modelId="{C25B899B-B97C-46A5-B347-1D550FF98D54}" type="pres">
      <dgm:prSet presAssocID="{7EC71BC8-AA60-436A-B472-F973BF8CC11E}" presName="sibTrans" presStyleLbl="sibTrans2D1" presStyleIdx="1" presStyleCnt="5"/>
      <dgm:spPr/>
    </dgm:pt>
    <dgm:pt modelId="{F8FEDD5C-AD0C-4861-AE25-C7A90A8CF669}" type="pres">
      <dgm:prSet presAssocID="{7907CB0C-FF04-425A-A5B2-00F866F1A74C}" presName="node" presStyleLbl="node1" presStyleIdx="2" presStyleCnt="5">
        <dgm:presLayoutVars>
          <dgm:bulletEnabled val="1"/>
        </dgm:presLayoutVars>
      </dgm:prSet>
      <dgm:spPr/>
    </dgm:pt>
    <dgm:pt modelId="{E22E39E1-4618-4E29-B1AD-85F6ED583AF4}" type="pres">
      <dgm:prSet presAssocID="{7907CB0C-FF04-425A-A5B2-00F866F1A74C}" presName="dummy" presStyleCnt="0"/>
      <dgm:spPr/>
    </dgm:pt>
    <dgm:pt modelId="{40E367EE-2DCB-4622-83E0-6353460593E8}" type="pres">
      <dgm:prSet presAssocID="{137ABE38-88DD-4C0C-B419-A4AB1FB5F2C5}" presName="sibTrans" presStyleLbl="sibTrans2D1" presStyleIdx="2" presStyleCnt="5"/>
      <dgm:spPr/>
    </dgm:pt>
    <dgm:pt modelId="{C563A568-A4B7-4A9A-AB76-173806596892}" type="pres">
      <dgm:prSet presAssocID="{5BF7D8B3-2126-4B13-BF2E-16BA85EF204A}" presName="node" presStyleLbl="node1" presStyleIdx="3" presStyleCnt="5">
        <dgm:presLayoutVars>
          <dgm:bulletEnabled val="1"/>
        </dgm:presLayoutVars>
      </dgm:prSet>
      <dgm:spPr/>
    </dgm:pt>
    <dgm:pt modelId="{0102852F-C713-4727-BB4D-B8ED24EB3162}" type="pres">
      <dgm:prSet presAssocID="{5BF7D8B3-2126-4B13-BF2E-16BA85EF204A}" presName="dummy" presStyleCnt="0"/>
      <dgm:spPr/>
    </dgm:pt>
    <dgm:pt modelId="{F664DFA7-E7DB-4A46-B781-1DF550CCA8BF}" type="pres">
      <dgm:prSet presAssocID="{32B912D5-B32A-4B40-9265-B22153A91D6D}" presName="sibTrans" presStyleLbl="sibTrans2D1" presStyleIdx="3" presStyleCnt="5"/>
      <dgm:spPr/>
    </dgm:pt>
    <dgm:pt modelId="{39C883BF-DD60-453D-BC5D-9D321E48A80A}" type="pres">
      <dgm:prSet presAssocID="{D2AC5B9A-5BFC-474B-A6FE-734676DDBD22}" presName="node" presStyleLbl="node1" presStyleIdx="4" presStyleCnt="5">
        <dgm:presLayoutVars>
          <dgm:bulletEnabled val="1"/>
        </dgm:presLayoutVars>
      </dgm:prSet>
      <dgm:spPr/>
    </dgm:pt>
    <dgm:pt modelId="{595773B4-6291-4653-BA9A-9DB6EBB8EE35}" type="pres">
      <dgm:prSet presAssocID="{D2AC5B9A-5BFC-474B-A6FE-734676DDBD22}" presName="dummy" presStyleCnt="0"/>
      <dgm:spPr/>
    </dgm:pt>
    <dgm:pt modelId="{DBAD114F-AB58-4941-B5D9-55C00896176F}" type="pres">
      <dgm:prSet presAssocID="{11D5E467-436C-4A44-BAB1-84647CEB194D}" presName="sibTrans" presStyleLbl="sibTrans2D1" presStyleIdx="4" presStyleCnt="5"/>
      <dgm:spPr/>
    </dgm:pt>
  </dgm:ptLst>
  <dgm:cxnLst>
    <dgm:cxn modelId="{270D092C-2920-4581-AEA8-D6ADEA8DF39F}" type="presOf" srcId="{2D5A66A7-627B-44F1-A472-C961BA5100F7}" destId="{9BA8CE34-BED5-4471-9036-C26D9278BBAA}" srcOrd="0" destOrd="0" presId="urn:microsoft.com/office/officeart/2005/8/layout/radial6"/>
    <dgm:cxn modelId="{7D7B6134-9523-4815-B15B-4DC5B8F735EE}" srcId="{2A5CC5CE-A4F2-4540-82C3-B963BC332BCF}" destId="{7907CB0C-FF04-425A-A5B2-00F866F1A74C}" srcOrd="2" destOrd="0" parTransId="{E61AEC1C-1A20-4D6F-8E9D-A18AFD1F46E3}" sibTransId="{137ABE38-88DD-4C0C-B419-A4AB1FB5F2C5}"/>
    <dgm:cxn modelId="{5A5E193C-144B-4E9C-A5FA-FF6774FE598A}" type="presOf" srcId="{11D5E467-436C-4A44-BAB1-84647CEB194D}" destId="{DBAD114F-AB58-4941-B5D9-55C00896176F}" srcOrd="0" destOrd="0" presId="urn:microsoft.com/office/officeart/2005/8/layout/radial6"/>
    <dgm:cxn modelId="{9C46B067-DEC4-4530-81A0-54422E1F6C35}" srcId="{2A5CC5CE-A4F2-4540-82C3-B963BC332BCF}" destId="{D2AC5B9A-5BFC-474B-A6FE-734676DDBD22}" srcOrd="4" destOrd="0" parTransId="{05B0A282-F851-4BA2-AD1E-F1798C2437CB}" sibTransId="{11D5E467-436C-4A44-BAB1-84647CEB194D}"/>
    <dgm:cxn modelId="{3F931452-57EC-48C2-BB55-620C83638E8A}" type="presOf" srcId="{2A5CC5CE-A4F2-4540-82C3-B963BC332BCF}" destId="{884B8D72-12CC-4175-88EA-1BEE2F9A34E7}" srcOrd="0" destOrd="0" presId="urn:microsoft.com/office/officeart/2005/8/layout/radial6"/>
    <dgm:cxn modelId="{B4807082-3C81-4998-88E2-698D16D2512C}" type="presOf" srcId="{B157EF5E-B7B7-4314-9F74-D3B1C4073A63}" destId="{EC86AA73-FE49-448C-826F-C7F85C53D5ED}" srcOrd="0" destOrd="0" presId="urn:microsoft.com/office/officeart/2005/8/layout/radial6"/>
    <dgm:cxn modelId="{755E4D84-D9B6-4748-A055-E04941AA1793}" type="presOf" srcId="{D2AC5B9A-5BFC-474B-A6FE-734676DDBD22}" destId="{39C883BF-DD60-453D-BC5D-9D321E48A80A}" srcOrd="0" destOrd="0" presId="urn:microsoft.com/office/officeart/2005/8/layout/radial6"/>
    <dgm:cxn modelId="{8BC36A89-EC8D-4270-8792-9CF51D45610C}" srcId="{2A5CC5CE-A4F2-4540-82C3-B963BC332BCF}" destId="{828F02B4-B0C9-489E-B8AA-AF635751DA12}" srcOrd="1" destOrd="0" parTransId="{E355C93A-BFD6-4D71-8E9D-5EC76DDEFB16}" sibTransId="{7EC71BC8-AA60-436A-B472-F973BF8CC11E}"/>
    <dgm:cxn modelId="{44A80B8B-B12F-42F1-91CD-1B77C326C087}" type="presOf" srcId="{5A8B875B-BB13-423F-BB07-4D76AE5EA3C9}" destId="{214A9EB9-E8D4-408D-A65A-B089765DC8AC}" srcOrd="0" destOrd="0" presId="urn:microsoft.com/office/officeart/2005/8/layout/radial6"/>
    <dgm:cxn modelId="{111BD58F-B8DB-4181-8CDF-94C658C5EBA1}" type="presOf" srcId="{828F02B4-B0C9-489E-B8AA-AF635751DA12}" destId="{C19BC2A9-CDA7-49C6-BECC-547715E66DE5}" srcOrd="0" destOrd="0" presId="urn:microsoft.com/office/officeart/2005/8/layout/radial6"/>
    <dgm:cxn modelId="{C2F4A590-47CF-4A3C-9AFB-6FAE8CD9D1E7}" type="presOf" srcId="{32B912D5-B32A-4B40-9265-B22153A91D6D}" destId="{F664DFA7-E7DB-4A46-B781-1DF550CCA8BF}" srcOrd="0" destOrd="0" presId="urn:microsoft.com/office/officeart/2005/8/layout/radial6"/>
    <dgm:cxn modelId="{231D979C-1984-43EC-A8A1-CA5B43283EDD}" srcId="{2A5CC5CE-A4F2-4540-82C3-B963BC332BCF}" destId="{B157EF5E-B7B7-4314-9F74-D3B1C4073A63}" srcOrd="0" destOrd="0" parTransId="{5C4F5541-2AFF-4CEF-8075-038CBDDFFD52}" sibTransId="{5A8B875B-BB13-423F-BB07-4D76AE5EA3C9}"/>
    <dgm:cxn modelId="{5BFB2DA1-75F4-4455-B29A-17BE789CDF4B}" srcId="{2A5CC5CE-A4F2-4540-82C3-B963BC332BCF}" destId="{5BF7D8B3-2126-4B13-BF2E-16BA85EF204A}" srcOrd="3" destOrd="0" parTransId="{FB604C59-42DC-443A-86D4-797F6E14A641}" sibTransId="{32B912D5-B32A-4B40-9265-B22153A91D6D}"/>
    <dgm:cxn modelId="{AB3A2DB8-13AC-4E2E-A882-B48F9E8ECA5B}" type="presOf" srcId="{7907CB0C-FF04-425A-A5B2-00F866F1A74C}" destId="{F8FEDD5C-AD0C-4861-AE25-C7A90A8CF669}" srcOrd="0" destOrd="0" presId="urn:microsoft.com/office/officeart/2005/8/layout/radial6"/>
    <dgm:cxn modelId="{736D3AD2-7B17-4661-B666-85BE7E30D39B}" srcId="{2D5A66A7-627B-44F1-A472-C961BA5100F7}" destId="{2A5CC5CE-A4F2-4540-82C3-B963BC332BCF}" srcOrd="0" destOrd="0" parTransId="{5DDAD7BA-E85C-4470-9A78-907F3C0B845C}" sibTransId="{71CBCA85-4E81-4617-9843-2FF8C360A126}"/>
    <dgm:cxn modelId="{58E24CDC-D65C-4741-9D6A-A593FCE6E1D2}" type="presOf" srcId="{137ABE38-88DD-4C0C-B419-A4AB1FB5F2C5}" destId="{40E367EE-2DCB-4622-83E0-6353460593E8}" srcOrd="0" destOrd="0" presId="urn:microsoft.com/office/officeart/2005/8/layout/radial6"/>
    <dgm:cxn modelId="{69DA2BF2-4B88-4865-B26E-AD7FEE481BA2}" type="presOf" srcId="{5BF7D8B3-2126-4B13-BF2E-16BA85EF204A}" destId="{C563A568-A4B7-4A9A-AB76-173806596892}" srcOrd="0" destOrd="0" presId="urn:microsoft.com/office/officeart/2005/8/layout/radial6"/>
    <dgm:cxn modelId="{EBCD77F6-3488-4ADF-8580-FC5916336FE2}" type="presOf" srcId="{7EC71BC8-AA60-436A-B472-F973BF8CC11E}" destId="{C25B899B-B97C-46A5-B347-1D550FF98D54}" srcOrd="0" destOrd="0" presId="urn:microsoft.com/office/officeart/2005/8/layout/radial6"/>
    <dgm:cxn modelId="{09F19AF4-3EAB-4FD0-8E79-BC3550DA7CD6}" type="presParOf" srcId="{9BA8CE34-BED5-4471-9036-C26D9278BBAA}" destId="{884B8D72-12CC-4175-88EA-1BEE2F9A34E7}" srcOrd="0" destOrd="0" presId="urn:microsoft.com/office/officeart/2005/8/layout/radial6"/>
    <dgm:cxn modelId="{5C244553-BF54-4B41-BCF1-43683846891C}" type="presParOf" srcId="{9BA8CE34-BED5-4471-9036-C26D9278BBAA}" destId="{EC86AA73-FE49-448C-826F-C7F85C53D5ED}" srcOrd="1" destOrd="0" presId="urn:microsoft.com/office/officeart/2005/8/layout/radial6"/>
    <dgm:cxn modelId="{7DBFA054-6E1A-4024-9BCF-67355EBC301F}" type="presParOf" srcId="{9BA8CE34-BED5-4471-9036-C26D9278BBAA}" destId="{1A46D326-2D1C-44B2-A4EC-D0A61870CF01}" srcOrd="2" destOrd="0" presId="urn:microsoft.com/office/officeart/2005/8/layout/radial6"/>
    <dgm:cxn modelId="{2C2BE485-702A-4FDF-87CC-F7CF23A16195}" type="presParOf" srcId="{9BA8CE34-BED5-4471-9036-C26D9278BBAA}" destId="{214A9EB9-E8D4-408D-A65A-B089765DC8AC}" srcOrd="3" destOrd="0" presId="urn:microsoft.com/office/officeart/2005/8/layout/radial6"/>
    <dgm:cxn modelId="{19A9D5F5-0A16-4A4D-BE17-404225380829}" type="presParOf" srcId="{9BA8CE34-BED5-4471-9036-C26D9278BBAA}" destId="{C19BC2A9-CDA7-49C6-BECC-547715E66DE5}" srcOrd="4" destOrd="0" presId="urn:microsoft.com/office/officeart/2005/8/layout/radial6"/>
    <dgm:cxn modelId="{A3F02E98-966E-4C18-87B3-8019C5161CDB}" type="presParOf" srcId="{9BA8CE34-BED5-4471-9036-C26D9278BBAA}" destId="{A1D9CD8A-17C1-43FD-BAAB-9FCCBDA42A82}" srcOrd="5" destOrd="0" presId="urn:microsoft.com/office/officeart/2005/8/layout/radial6"/>
    <dgm:cxn modelId="{DB2B4C46-B493-4C09-8E2E-F58A04F1CD85}" type="presParOf" srcId="{9BA8CE34-BED5-4471-9036-C26D9278BBAA}" destId="{C25B899B-B97C-46A5-B347-1D550FF98D54}" srcOrd="6" destOrd="0" presId="urn:microsoft.com/office/officeart/2005/8/layout/radial6"/>
    <dgm:cxn modelId="{D22C2FB2-9091-46D7-B9E5-50705BA4A1E8}" type="presParOf" srcId="{9BA8CE34-BED5-4471-9036-C26D9278BBAA}" destId="{F8FEDD5C-AD0C-4861-AE25-C7A90A8CF669}" srcOrd="7" destOrd="0" presId="urn:microsoft.com/office/officeart/2005/8/layout/radial6"/>
    <dgm:cxn modelId="{027558D7-7AB5-41A2-90DB-73852A91F61E}" type="presParOf" srcId="{9BA8CE34-BED5-4471-9036-C26D9278BBAA}" destId="{E22E39E1-4618-4E29-B1AD-85F6ED583AF4}" srcOrd="8" destOrd="0" presId="urn:microsoft.com/office/officeart/2005/8/layout/radial6"/>
    <dgm:cxn modelId="{86A234DA-D7C1-4EDB-B16A-A93F91B6C5FE}" type="presParOf" srcId="{9BA8CE34-BED5-4471-9036-C26D9278BBAA}" destId="{40E367EE-2DCB-4622-83E0-6353460593E8}" srcOrd="9" destOrd="0" presId="urn:microsoft.com/office/officeart/2005/8/layout/radial6"/>
    <dgm:cxn modelId="{CB0E5DAD-6286-46DC-914B-3491357D352D}" type="presParOf" srcId="{9BA8CE34-BED5-4471-9036-C26D9278BBAA}" destId="{C563A568-A4B7-4A9A-AB76-173806596892}" srcOrd="10" destOrd="0" presId="urn:microsoft.com/office/officeart/2005/8/layout/radial6"/>
    <dgm:cxn modelId="{1839F544-9BF1-4E50-8034-116666C05D7C}" type="presParOf" srcId="{9BA8CE34-BED5-4471-9036-C26D9278BBAA}" destId="{0102852F-C713-4727-BB4D-B8ED24EB3162}" srcOrd="11" destOrd="0" presId="urn:microsoft.com/office/officeart/2005/8/layout/radial6"/>
    <dgm:cxn modelId="{5ACDC4B3-0B5E-4CB9-8B94-E70EB7A607EC}" type="presParOf" srcId="{9BA8CE34-BED5-4471-9036-C26D9278BBAA}" destId="{F664DFA7-E7DB-4A46-B781-1DF550CCA8BF}" srcOrd="12" destOrd="0" presId="urn:microsoft.com/office/officeart/2005/8/layout/radial6"/>
    <dgm:cxn modelId="{FA65376D-7E15-44E2-B414-CB0693D7EAA9}" type="presParOf" srcId="{9BA8CE34-BED5-4471-9036-C26D9278BBAA}" destId="{39C883BF-DD60-453D-BC5D-9D321E48A80A}" srcOrd="13" destOrd="0" presId="urn:microsoft.com/office/officeart/2005/8/layout/radial6"/>
    <dgm:cxn modelId="{F46FB623-8FB8-4397-B539-B91249D90984}" type="presParOf" srcId="{9BA8CE34-BED5-4471-9036-C26D9278BBAA}" destId="{595773B4-6291-4653-BA9A-9DB6EBB8EE35}" srcOrd="14" destOrd="0" presId="urn:microsoft.com/office/officeart/2005/8/layout/radial6"/>
    <dgm:cxn modelId="{C16FD0C8-BA8A-495A-9EEA-9134FBA8EACA}" type="presParOf" srcId="{9BA8CE34-BED5-4471-9036-C26D9278BBAA}" destId="{DBAD114F-AB58-4941-B5D9-55C00896176F}" srcOrd="15"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8B72E9-5B61-44ED-B2EF-0F8AAEE77367}" type="doc">
      <dgm:prSet loTypeId="urn:microsoft.com/office/officeart/2005/8/layout/hierarchy3" loCatId="list" qsTypeId="urn:microsoft.com/office/officeart/2005/8/quickstyle/simple1" qsCatId="simple" csTypeId="urn:microsoft.com/office/officeart/2005/8/colors/accent6_1" csCatId="accent6" phldr="1"/>
      <dgm:spPr/>
      <dgm:t>
        <a:bodyPr/>
        <a:lstStyle/>
        <a:p>
          <a:endParaRPr lang="en-GB"/>
        </a:p>
      </dgm:t>
    </dgm:pt>
    <dgm:pt modelId="{3495D94C-D72B-4D95-81FA-2E63ABCDA173}">
      <dgm:prSet phldrT="[Text]"/>
      <dgm:spPr/>
      <dgm:t>
        <a:bodyPr/>
        <a:lstStyle/>
        <a:p>
          <a:r>
            <a:rPr lang="en-GB" b="1"/>
            <a:t>Ways to engage with therapy</a:t>
          </a:r>
          <a:endParaRPr lang="en-GB" b="1" dirty="0"/>
        </a:p>
      </dgm:t>
    </dgm:pt>
    <dgm:pt modelId="{E0E9B4F6-0448-431A-B148-053B67D722C3}" type="parTrans" cxnId="{211FC378-3D24-44A6-842C-6E28A1885E12}">
      <dgm:prSet/>
      <dgm:spPr/>
      <dgm:t>
        <a:bodyPr/>
        <a:lstStyle/>
        <a:p>
          <a:endParaRPr lang="en-GB"/>
        </a:p>
      </dgm:t>
    </dgm:pt>
    <dgm:pt modelId="{EBB5C551-2DC6-497E-8755-9520C9BC8604}" type="sibTrans" cxnId="{211FC378-3D24-44A6-842C-6E28A1885E12}">
      <dgm:prSet/>
      <dgm:spPr/>
      <dgm:t>
        <a:bodyPr/>
        <a:lstStyle/>
        <a:p>
          <a:endParaRPr lang="en-GB"/>
        </a:p>
      </dgm:t>
    </dgm:pt>
    <dgm:pt modelId="{7F8F946C-6A76-45F1-83CF-92827CDDBCA4}">
      <dgm:prSet phldrT="[Text]"/>
      <dgm:spPr/>
      <dgm:t>
        <a:bodyPr/>
        <a:lstStyle/>
        <a:p>
          <a:r>
            <a:rPr lang="en-GB" dirty="0"/>
            <a:t>Video Therapy</a:t>
          </a:r>
        </a:p>
      </dgm:t>
    </dgm:pt>
    <dgm:pt modelId="{9506F57A-7990-4F45-84CA-508C95F6034E}" type="parTrans" cxnId="{84839640-AD98-4BC9-B264-D03419F9F57D}">
      <dgm:prSet/>
      <dgm:spPr/>
      <dgm:t>
        <a:bodyPr/>
        <a:lstStyle/>
        <a:p>
          <a:endParaRPr lang="en-GB"/>
        </a:p>
      </dgm:t>
    </dgm:pt>
    <dgm:pt modelId="{BA51A953-30B3-4C8B-BC5A-43EA72BB367C}" type="sibTrans" cxnId="{84839640-AD98-4BC9-B264-D03419F9F57D}">
      <dgm:prSet/>
      <dgm:spPr/>
      <dgm:t>
        <a:bodyPr/>
        <a:lstStyle/>
        <a:p>
          <a:endParaRPr lang="en-GB"/>
        </a:p>
      </dgm:t>
    </dgm:pt>
    <dgm:pt modelId="{E768E948-6A13-478E-9E4E-8E2DD6360DF2}">
      <dgm:prSet phldrT="[Text]"/>
      <dgm:spPr/>
      <dgm:t>
        <a:bodyPr/>
        <a:lstStyle/>
        <a:p>
          <a:r>
            <a:rPr lang="en-GB" dirty="0"/>
            <a:t>Email Therapy</a:t>
          </a:r>
        </a:p>
      </dgm:t>
    </dgm:pt>
    <dgm:pt modelId="{FB97D4CF-EB48-41B6-9031-FE1592B6D4AB}" type="parTrans" cxnId="{0046647F-C014-4B4C-A8A2-FF6E34F13CC5}">
      <dgm:prSet/>
      <dgm:spPr/>
      <dgm:t>
        <a:bodyPr/>
        <a:lstStyle/>
        <a:p>
          <a:endParaRPr lang="en-GB"/>
        </a:p>
      </dgm:t>
    </dgm:pt>
    <dgm:pt modelId="{5DF33758-C706-4A63-9B63-02CB0F246CB1}" type="sibTrans" cxnId="{0046647F-C014-4B4C-A8A2-FF6E34F13CC5}">
      <dgm:prSet/>
      <dgm:spPr/>
      <dgm:t>
        <a:bodyPr/>
        <a:lstStyle/>
        <a:p>
          <a:endParaRPr lang="en-GB"/>
        </a:p>
      </dgm:t>
    </dgm:pt>
    <dgm:pt modelId="{8D290689-25C7-4ECA-87F9-0065F8DC37AF}">
      <dgm:prSet phldrT="[Text]"/>
      <dgm:spPr/>
      <dgm:t>
        <a:bodyPr/>
        <a:lstStyle/>
        <a:p>
          <a:r>
            <a:rPr lang="en-GB" b="1"/>
            <a:t>Different Interventions available</a:t>
          </a:r>
          <a:endParaRPr lang="en-GB" b="1" dirty="0"/>
        </a:p>
      </dgm:t>
    </dgm:pt>
    <dgm:pt modelId="{C2E36BB2-1512-45B9-A4EF-24104249B8F6}" type="parTrans" cxnId="{B28221B4-B7FF-4003-921B-A18AB5BE2B52}">
      <dgm:prSet/>
      <dgm:spPr/>
      <dgm:t>
        <a:bodyPr/>
        <a:lstStyle/>
        <a:p>
          <a:endParaRPr lang="en-GB"/>
        </a:p>
      </dgm:t>
    </dgm:pt>
    <dgm:pt modelId="{9E54690A-B591-4EA1-8035-CA408E307468}" type="sibTrans" cxnId="{B28221B4-B7FF-4003-921B-A18AB5BE2B52}">
      <dgm:prSet/>
      <dgm:spPr/>
      <dgm:t>
        <a:bodyPr/>
        <a:lstStyle/>
        <a:p>
          <a:endParaRPr lang="en-GB"/>
        </a:p>
      </dgm:t>
    </dgm:pt>
    <dgm:pt modelId="{38630A74-1465-45BA-B8CD-5E3406321752}">
      <dgm:prSet phldrT="[Text]"/>
      <dgm:spPr/>
      <dgm:t>
        <a:bodyPr/>
        <a:lstStyle/>
        <a:p>
          <a:r>
            <a:rPr lang="en-GB" dirty="0"/>
            <a:t>CBT</a:t>
          </a:r>
        </a:p>
      </dgm:t>
    </dgm:pt>
    <dgm:pt modelId="{D98CE0D7-1EE3-4572-90CF-4AF7A579C8E1}" type="parTrans" cxnId="{793A0E14-207B-4955-96FF-2A074DB7EE6A}">
      <dgm:prSet/>
      <dgm:spPr/>
      <dgm:t>
        <a:bodyPr/>
        <a:lstStyle/>
        <a:p>
          <a:endParaRPr lang="en-GB"/>
        </a:p>
      </dgm:t>
    </dgm:pt>
    <dgm:pt modelId="{30FA691D-084A-4EDD-83D4-274CCD2D0ACE}" type="sibTrans" cxnId="{793A0E14-207B-4955-96FF-2A074DB7EE6A}">
      <dgm:prSet/>
      <dgm:spPr/>
      <dgm:t>
        <a:bodyPr/>
        <a:lstStyle/>
        <a:p>
          <a:endParaRPr lang="en-GB"/>
        </a:p>
      </dgm:t>
    </dgm:pt>
    <dgm:pt modelId="{B722BA3D-005A-4A69-BFA2-1068AE0E6642}">
      <dgm:prSet phldrT="[Text]"/>
      <dgm:spPr/>
      <dgm:t>
        <a:bodyPr/>
        <a:lstStyle/>
        <a:p>
          <a:r>
            <a:rPr lang="en-GB" dirty="0"/>
            <a:t>Person Centred Approaches</a:t>
          </a:r>
        </a:p>
      </dgm:t>
    </dgm:pt>
    <dgm:pt modelId="{740F3A40-11CF-4733-B741-A99B7D058D20}" type="parTrans" cxnId="{76CD6365-E034-44F0-B697-DE0C4CCCD841}">
      <dgm:prSet/>
      <dgm:spPr/>
      <dgm:t>
        <a:bodyPr/>
        <a:lstStyle/>
        <a:p>
          <a:endParaRPr lang="en-GB"/>
        </a:p>
      </dgm:t>
    </dgm:pt>
    <dgm:pt modelId="{22F50F54-318D-4BD3-B6D6-291344D5EEF0}" type="sibTrans" cxnId="{76CD6365-E034-44F0-B697-DE0C4CCCD841}">
      <dgm:prSet/>
      <dgm:spPr/>
      <dgm:t>
        <a:bodyPr/>
        <a:lstStyle/>
        <a:p>
          <a:endParaRPr lang="en-GB"/>
        </a:p>
      </dgm:t>
    </dgm:pt>
    <dgm:pt modelId="{79A7902E-3CF5-49A9-B6D3-CB85377F1A10}">
      <dgm:prSet phldrT="[Text]"/>
      <dgm:spPr/>
      <dgm:t>
        <a:bodyPr/>
        <a:lstStyle/>
        <a:p>
          <a:r>
            <a:rPr lang="en-GB" dirty="0"/>
            <a:t>Group Therapy (online)</a:t>
          </a:r>
        </a:p>
      </dgm:t>
    </dgm:pt>
    <dgm:pt modelId="{001B05E0-6BAC-47C1-A1F7-74CDA6AA6309}" type="parTrans" cxnId="{5B51F79F-9781-4FF5-B772-76D0D2788E65}">
      <dgm:prSet/>
      <dgm:spPr/>
      <dgm:t>
        <a:bodyPr/>
        <a:lstStyle/>
        <a:p>
          <a:endParaRPr lang="en-GB"/>
        </a:p>
      </dgm:t>
    </dgm:pt>
    <dgm:pt modelId="{61DC0C90-6DDD-4C41-BDAC-E6895B8BCFB3}" type="sibTrans" cxnId="{5B51F79F-9781-4FF5-B772-76D0D2788E65}">
      <dgm:prSet/>
      <dgm:spPr/>
      <dgm:t>
        <a:bodyPr/>
        <a:lstStyle/>
        <a:p>
          <a:endParaRPr lang="en-GB"/>
        </a:p>
      </dgm:t>
    </dgm:pt>
    <dgm:pt modelId="{73925387-B511-48E4-AA69-8A83C9C01A28}">
      <dgm:prSet phldrT="[Text]"/>
      <dgm:spPr/>
      <dgm:t>
        <a:bodyPr/>
        <a:lstStyle/>
        <a:p>
          <a:r>
            <a:rPr lang="en-GB" dirty="0"/>
            <a:t>ACT</a:t>
          </a:r>
        </a:p>
      </dgm:t>
    </dgm:pt>
    <dgm:pt modelId="{CDD26E50-1A85-4D90-AF3B-188C5D96175F}" type="parTrans" cxnId="{FAF26047-6360-4313-9FA9-EFDDE4A85BC7}">
      <dgm:prSet/>
      <dgm:spPr/>
      <dgm:t>
        <a:bodyPr/>
        <a:lstStyle/>
        <a:p>
          <a:endParaRPr lang="en-GB"/>
        </a:p>
      </dgm:t>
    </dgm:pt>
    <dgm:pt modelId="{F8F5748D-71F6-478A-9DF6-C8B29C2D5356}" type="sibTrans" cxnId="{FAF26047-6360-4313-9FA9-EFDDE4A85BC7}">
      <dgm:prSet/>
      <dgm:spPr/>
      <dgm:t>
        <a:bodyPr/>
        <a:lstStyle/>
        <a:p>
          <a:endParaRPr lang="en-GB"/>
        </a:p>
      </dgm:t>
    </dgm:pt>
    <dgm:pt modelId="{BE67360C-502A-4ADC-9417-F7E7596D86CC}">
      <dgm:prSet phldrT="[Text]"/>
      <dgm:spPr/>
      <dgm:t>
        <a:bodyPr/>
        <a:lstStyle/>
        <a:p>
          <a:r>
            <a:rPr lang="en-GB" dirty="0"/>
            <a:t>Solution Focused Techniques</a:t>
          </a:r>
        </a:p>
      </dgm:t>
    </dgm:pt>
    <dgm:pt modelId="{5C08A606-0427-4C5C-B131-E7B8DCA0B832}" type="parTrans" cxnId="{BFDF448A-85D3-4A94-8F39-960B9BC5F1B5}">
      <dgm:prSet/>
      <dgm:spPr/>
      <dgm:t>
        <a:bodyPr/>
        <a:lstStyle/>
        <a:p>
          <a:endParaRPr lang="en-GB"/>
        </a:p>
      </dgm:t>
    </dgm:pt>
    <dgm:pt modelId="{88D743E1-A9FE-438B-A19E-68388D8105EF}" type="sibTrans" cxnId="{BFDF448A-85D3-4A94-8F39-960B9BC5F1B5}">
      <dgm:prSet/>
      <dgm:spPr/>
      <dgm:t>
        <a:bodyPr/>
        <a:lstStyle/>
        <a:p>
          <a:endParaRPr lang="en-GB"/>
        </a:p>
      </dgm:t>
    </dgm:pt>
    <dgm:pt modelId="{0797E058-7E5F-4790-8FEE-4C430176490F}">
      <dgm:prSet phldrT="[Text]"/>
      <dgm:spPr/>
      <dgm:t>
        <a:bodyPr/>
        <a:lstStyle/>
        <a:p>
          <a:r>
            <a:rPr lang="en-GB" dirty="0"/>
            <a:t>EMDR</a:t>
          </a:r>
        </a:p>
      </dgm:t>
    </dgm:pt>
    <dgm:pt modelId="{7852645C-A663-4160-8612-D3AAF862EA12}" type="parTrans" cxnId="{BA29A9C2-9F5F-4F70-82DC-621776710A4C}">
      <dgm:prSet/>
      <dgm:spPr/>
      <dgm:t>
        <a:bodyPr/>
        <a:lstStyle/>
        <a:p>
          <a:endParaRPr lang="en-GB"/>
        </a:p>
      </dgm:t>
    </dgm:pt>
    <dgm:pt modelId="{70018351-33DA-4AB9-913C-9C70CBAF5EDD}" type="sibTrans" cxnId="{BA29A9C2-9F5F-4F70-82DC-621776710A4C}">
      <dgm:prSet/>
      <dgm:spPr/>
      <dgm:t>
        <a:bodyPr/>
        <a:lstStyle/>
        <a:p>
          <a:endParaRPr lang="en-GB"/>
        </a:p>
      </dgm:t>
    </dgm:pt>
    <dgm:pt modelId="{E89878A9-25C7-4670-AF7F-FA7E338E996F}" type="pres">
      <dgm:prSet presAssocID="{698B72E9-5B61-44ED-B2EF-0F8AAEE77367}" presName="diagram" presStyleCnt="0">
        <dgm:presLayoutVars>
          <dgm:chPref val="1"/>
          <dgm:dir/>
          <dgm:animOne val="branch"/>
          <dgm:animLvl val="lvl"/>
          <dgm:resizeHandles/>
        </dgm:presLayoutVars>
      </dgm:prSet>
      <dgm:spPr/>
    </dgm:pt>
    <dgm:pt modelId="{F109ABA5-D3E3-4CC0-8EAF-5B3ACF19781E}" type="pres">
      <dgm:prSet presAssocID="{3495D94C-D72B-4D95-81FA-2E63ABCDA173}" presName="root" presStyleCnt="0"/>
      <dgm:spPr/>
    </dgm:pt>
    <dgm:pt modelId="{2ED61AAF-7BFE-451C-B29C-DB261890F380}" type="pres">
      <dgm:prSet presAssocID="{3495D94C-D72B-4D95-81FA-2E63ABCDA173}" presName="rootComposite" presStyleCnt="0"/>
      <dgm:spPr/>
    </dgm:pt>
    <dgm:pt modelId="{285974EA-835A-41E4-AFFF-000E051BEBF2}" type="pres">
      <dgm:prSet presAssocID="{3495D94C-D72B-4D95-81FA-2E63ABCDA173}" presName="rootText" presStyleLbl="node1" presStyleIdx="0" presStyleCnt="2"/>
      <dgm:spPr/>
    </dgm:pt>
    <dgm:pt modelId="{9865F111-28B6-4878-9E77-92F2F466F72B}" type="pres">
      <dgm:prSet presAssocID="{3495D94C-D72B-4D95-81FA-2E63ABCDA173}" presName="rootConnector" presStyleLbl="node1" presStyleIdx="0" presStyleCnt="2"/>
      <dgm:spPr/>
    </dgm:pt>
    <dgm:pt modelId="{E30D33B0-858B-42A5-A909-A487ECA7040D}" type="pres">
      <dgm:prSet presAssocID="{3495D94C-D72B-4D95-81FA-2E63ABCDA173}" presName="childShape" presStyleCnt="0"/>
      <dgm:spPr/>
    </dgm:pt>
    <dgm:pt modelId="{FCA94B49-3899-44F3-816D-0039F887F0D9}" type="pres">
      <dgm:prSet presAssocID="{9506F57A-7990-4F45-84CA-508C95F6034E}" presName="Name13" presStyleLbl="parChTrans1D2" presStyleIdx="0" presStyleCnt="8"/>
      <dgm:spPr/>
    </dgm:pt>
    <dgm:pt modelId="{9D160049-D6A0-421A-96B7-A188F28FBF91}" type="pres">
      <dgm:prSet presAssocID="{7F8F946C-6A76-45F1-83CF-92827CDDBCA4}" presName="childText" presStyleLbl="bgAcc1" presStyleIdx="0" presStyleCnt="8">
        <dgm:presLayoutVars>
          <dgm:bulletEnabled val="1"/>
        </dgm:presLayoutVars>
      </dgm:prSet>
      <dgm:spPr/>
    </dgm:pt>
    <dgm:pt modelId="{A4587037-5CAC-4BC1-A496-5281C12FEC24}" type="pres">
      <dgm:prSet presAssocID="{FB97D4CF-EB48-41B6-9031-FE1592B6D4AB}" presName="Name13" presStyleLbl="parChTrans1D2" presStyleIdx="1" presStyleCnt="8"/>
      <dgm:spPr/>
    </dgm:pt>
    <dgm:pt modelId="{E17B2A19-864F-4B96-A19B-E941ED5689E2}" type="pres">
      <dgm:prSet presAssocID="{E768E948-6A13-478E-9E4E-8E2DD6360DF2}" presName="childText" presStyleLbl="bgAcc1" presStyleIdx="1" presStyleCnt="8">
        <dgm:presLayoutVars>
          <dgm:bulletEnabled val="1"/>
        </dgm:presLayoutVars>
      </dgm:prSet>
      <dgm:spPr/>
    </dgm:pt>
    <dgm:pt modelId="{3D667BDA-F901-463B-AAAA-54BB9B907619}" type="pres">
      <dgm:prSet presAssocID="{001B05E0-6BAC-47C1-A1F7-74CDA6AA6309}" presName="Name13" presStyleLbl="parChTrans1D2" presStyleIdx="2" presStyleCnt="8"/>
      <dgm:spPr/>
    </dgm:pt>
    <dgm:pt modelId="{0C994EB4-6BAD-45FB-AE47-0D3CFEFBA43C}" type="pres">
      <dgm:prSet presAssocID="{79A7902E-3CF5-49A9-B6D3-CB85377F1A10}" presName="childText" presStyleLbl="bgAcc1" presStyleIdx="2" presStyleCnt="8">
        <dgm:presLayoutVars>
          <dgm:bulletEnabled val="1"/>
        </dgm:presLayoutVars>
      </dgm:prSet>
      <dgm:spPr/>
    </dgm:pt>
    <dgm:pt modelId="{5E5D630D-C13E-40AF-B3B0-D6C63ABE52E4}" type="pres">
      <dgm:prSet presAssocID="{8D290689-25C7-4ECA-87F9-0065F8DC37AF}" presName="root" presStyleCnt="0"/>
      <dgm:spPr/>
    </dgm:pt>
    <dgm:pt modelId="{7191F744-C3CE-4C88-99DD-95802E0E7098}" type="pres">
      <dgm:prSet presAssocID="{8D290689-25C7-4ECA-87F9-0065F8DC37AF}" presName="rootComposite" presStyleCnt="0"/>
      <dgm:spPr/>
    </dgm:pt>
    <dgm:pt modelId="{47BB771D-CF97-4CE0-A43D-BAB81559EDB4}" type="pres">
      <dgm:prSet presAssocID="{8D290689-25C7-4ECA-87F9-0065F8DC37AF}" presName="rootText" presStyleLbl="node1" presStyleIdx="1" presStyleCnt="2"/>
      <dgm:spPr/>
    </dgm:pt>
    <dgm:pt modelId="{1DD0EF40-46A8-4857-A8FC-8299E510109A}" type="pres">
      <dgm:prSet presAssocID="{8D290689-25C7-4ECA-87F9-0065F8DC37AF}" presName="rootConnector" presStyleLbl="node1" presStyleIdx="1" presStyleCnt="2"/>
      <dgm:spPr/>
    </dgm:pt>
    <dgm:pt modelId="{1CDEBA79-2061-411F-9A2E-B069F72DB6CF}" type="pres">
      <dgm:prSet presAssocID="{8D290689-25C7-4ECA-87F9-0065F8DC37AF}" presName="childShape" presStyleCnt="0"/>
      <dgm:spPr/>
    </dgm:pt>
    <dgm:pt modelId="{85C8E382-A6E9-4983-A110-B27D58D3CDC8}" type="pres">
      <dgm:prSet presAssocID="{D98CE0D7-1EE3-4572-90CF-4AF7A579C8E1}" presName="Name13" presStyleLbl="parChTrans1D2" presStyleIdx="3" presStyleCnt="8"/>
      <dgm:spPr/>
    </dgm:pt>
    <dgm:pt modelId="{F1659122-9418-4170-BE5B-1B8F185FAE77}" type="pres">
      <dgm:prSet presAssocID="{38630A74-1465-45BA-B8CD-5E3406321752}" presName="childText" presStyleLbl="bgAcc1" presStyleIdx="3" presStyleCnt="8">
        <dgm:presLayoutVars>
          <dgm:bulletEnabled val="1"/>
        </dgm:presLayoutVars>
      </dgm:prSet>
      <dgm:spPr/>
    </dgm:pt>
    <dgm:pt modelId="{7B8B0A27-9FF8-4AA1-B05D-82A6C84AC792}" type="pres">
      <dgm:prSet presAssocID="{740F3A40-11CF-4733-B741-A99B7D058D20}" presName="Name13" presStyleLbl="parChTrans1D2" presStyleIdx="4" presStyleCnt="8"/>
      <dgm:spPr/>
    </dgm:pt>
    <dgm:pt modelId="{B30AFA1B-130B-43BF-9225-E88157074CF2}" type="pres">
      <dgm:prSet presAssocID="{B722BA3D-005A-4A69-BFA2-1068AE0E6642}" presName="childText" presStyleLbl="bgAcc1" presStyleIdx="4" presStyleCnt="8">
        <dgm:presLayoutVars>
          <dgm:bulletEnabled val="1"/>
        </dgm:presLayoutVars>
      </dgm:prSet>
      <dgm:spPr/>
    </dgm:pt>
    <dgm:pt modelId="{D544A41B-014C-4CD3-861F-BE3768146C40}" type="pres">
      <dgm:prSet presAssocID="{CDD26E50-1A85-4D90-AF3B-188C5D96175F}" presName="Name13" presStyleLbl="parChTrans1D2" presStyleIdx="5" presStyleCnt="8"/>
      <dgm:spPr/>
    </dgm:pt>
    <dgm:pt modelId="{3DBDC2B2-27D7-40B3-B801-29D1E9FDCF79}" type="pres">
      <dgm:prSet presAssocID="{73925387-B511-48E4-AA69-8A83C9C01A28}" presName="childText" presStyleLbl="bgAcc1" presStyleIdx="5" presStyleCnt="8">
        <dgm:presLayoutVars>
          <dgm:bulletEnabled val="1"/>
        </dgm:presLayoutVars>
      </dgm:prSet>
      <dgm:spPr/>
    </dgm:pt>
    <dgm:pt modelId="{B605F134-85F1-4830-95CA-BF6583B304FD}" type="pres">
      <dgm:prSet presAssocID="{5C08A606-0427-4C5C-B131-E7B8DCA0B832}" presName="Name13" presStyleLbl="parChTrans1D2" presStyleIdx="6" presStyleCnt="8"/>
      <dgm:spPr/>
    </dgm:pt>
    <dgm:pt modelId="{9F310E7E-F648-4A00-8BCE-A334F6DB1A8B}" type="pres">
      <dgm:prSet presAssocID="{BE67360C-502A-4ADC-9417-F7E7596D86CC}" presName="childText" presStyleLbl="bgAcc1" presStyleIdx="6" presStyleCnt="8" custLinFactX="22348" custLinFactY="-115046" custLinFactNeighborX="100000" custLinFactNeighborY="-200000">
        <dgm:presLayoutVars>
          <dgm:bulletEnabled val="1"/>
        </dgm:presLayoutVars>
      </dgm:prSet>
      <dgm:spPr/>
    </dgm:pt>
    <dgm:pt modelId="{84A0416A-6500-4780-8A90-1811475E3805}" type="pres">
      <dgm:prSet presAssocID="{7852645C-A663-4160-8612-D3AAF862EA12}" presName="Name13" presStyleLbl="parChTrans1D2" presStyleIdx="7" presStyleCnt="8"/>
      <dgm:spPr/>
    </dgm:pt>
    <dgm:pt modelId="{7F90D18A-D31B-4A8E-B6EB-40017E7D390E}" type="pres">
      <dgm:prSet presAssocID="{0797E058-7E5F-4790-8FEE-4C430176490F}" presName="childText" presStyleLbl="bgAcc1" presStyleIdx="7" presStyleCnt="8" custLinFactX="22348" custLinFactY="-112382" custLinFactNeighborX="100000" custLinFactNeighborY="-200000">
        <dgm:presLayoutVars>
          <dgm:bulletEnabled val="1"/>
        </dgm:presLayoutVars>
      </dgm:prSet>
      <dgm:spPr/>
    </dgm:pt>
  </dgm:ptLst>
  <dgm:cxnLst>
    <dgm:cxn modelId="{793A0E14-207B-4955-96FF-2A074DB7EE6A}" srcId="{8D290689-25C7-4ECA-87F9-0065F8DC37AF}" destId="{38630A74-1465-45BA-B8CD-5E3406321752}" srcOrd="0" destOrd="0" parTransId="{D98CE0D7-1EE3-4572-90CF-4AF7A579C8E1}" sibTransId="{30FA691D-084A-4EDD-83D4-274CCD2D0ACE}"/>
    <dgm:cxn modelId="{3668BA28-BFD3-44F3-8C12-298C3DD62C50}" type="presOf" srcId="{3495D94C-D72B-4D95-81FA-2E63ABCDA173}" destId="{285974EA-835A-41E4-AFFF-000E051BEBF2}" srcOrd="0" destOrd="0" presId="urn:microsoft.com/office/officeart/2005/8/layout/hierarchy3"/>
    <dgm:cxn modelId="{B79F533E-F1E3-4B57-A205-B4B699601004}" type="presOf" srcId="{3495D94C-D72B-4D95-81FA-2E63ABCDA173}" destId="{9865F111-28B6-4878-9E77-92F2F466F72B}" srcOrd="1" destOrd="0" presId="urn:microsoft.com/office/officeart/2005/8/layout/hierarchy3"/>
    <dgm:cxn modelId="{84839640-AD98-4BC9-B264-D03419F9F57D}" srcId="{3495D94C-D72B-4D95-81FA-2E63ABCDA173}" destId="{7F8F946C-6A76-45F1-83CF-92827CDDBCA4}" srcOrd="0" destOrd="0" parTransId="{9506F57A-7990-4F45-84CA-508C95F6034E}" sibTransId="{BA51A953-30B3-4C8B-BC5A-43EA72BB367C}"/>
    <dgm:cxn modelId="{C1ED935B-1413-4D89-8D42-BA39BCA97905}" type="presOf" srcId="{E768E948-6A13-478E-9E4E-8E2DD6360DF2}" destId="{E17B2A19-864F-4B96-A19B-E941ED5689E2}" srcOrd="0" destOrd="0" presId="urn:microsoft.com/office/officeart/2005/8/layout/hierarchy3"/>
    <dgm:cxn modelId="{0C0D2A60-3472-4E28-84D5-2EF80E94D39B}" type="presOf" srcId="{B722BA3D-005A-4A69-BFA2-1068AE0E6642}" destId="{B30AFA1B-130B-43BF-9225-E88157074CF2}" srcOrd="0" destOrd="0" presId="urn:microsoft.com/office/officeart/2005/8/layout/hierarchy3"/>
    <dgm:cxn modelId="{76CD6365-E034-44F0-B697-DE0C4CCCD841}" srcId="{8D290689-25C7-4ECA-87F9-0065F8DC37AF}" destId="{B722BA3D-005A-4A69-BFA2-1068AE0E6642}" srcOrd="1" destOrd="0" parTransId="{740F3A40-11CF-4733-B741-A99B7D058D20}" sibTransId="{22F50F54-318D-4BD3-B6D6-291344D5EEF0}"/>
    <dgm:cxn modelId="{25572967-0DDE-451E-A524-B1AD24C87109}" type="presOf" srcId="{0797E058-7E5F-4790-8FEE-4C430176490F}" destId="{7F90D18A-D31B-4A8E-B6EB-40017E7D390E}" srcOrd="0" destOrd="0" presId="urn:microsoft.com/office/officeart/2005/8/layout/hierarchy3"/>
    <dgm:cxn modelId="{FAF26047-6360-4313-9FA9-EFDDE4A85BC7}" srcId="{8D290689-25C7-4ECA-87F9-0065F8DC37AF}" destId="{73925387-B511-48E4-AA69-8A83C9C01A28}" srcOrd="2" destOrd="0" parTransId="{CDD26E50-1A85-4D90-AF3B-188C5D96175F}" sibTransId="{F8F5748D-71F6-478A-9DF6-C8B29C2D5356}"/>
    <dgm:cxn modelId="{5E2BF747-E145-4121-B712-F8745577550A}" type="presOf" srcId="{740F3A40-11CF-4733-B741-A99B7D058D20}" destId="{7B8B0A27-9FF8-4AA1-B05D-82A6C84AC792}" srcOrd="0" destOrd="0" presId="urn:microsoft.com/office/officeart/2005/8/layout/hierarchy3"/>
    <dgm:cxn modelId="{5632514C-4C62-4ADF-BC1D-CCF2B06A6CB9}" type="presOf" srcId="{BE67360C-502A-4ADC-9417-F7E7596D86CC}" destId="{9F310E7E-F648-4A00-8BCE-A334F6DB1A8B}" srcOrd="0" destOrd="0" presId="urn:microsoft.com/office/officeart/2005/8/layout/hierarchy3"/>
    <dgm:cxn modelId="{211FC378-3D24-44A6-842C-6E28A1885E12}" srcId="{698B72E9-5B61-44ED-B2EF-0F8AAEE77367}" destId="{3495D94C-D72B-4D95-81FA-2E63ABCDA173}" srcOrd="0" destOrd="0" parTransId="{E0E9B4F6-0448-431A-B148-053B67D722C3}" sibTransId="{EBB5C551-2DC6-497E-8755-9520C9BC8604}"/>
    <dgm:cxn modelId="{C77F1B59-3AAC-4EDC-9B95-BC1BAC69B253}" type="presOf" srcId="{CDD26E50-1A85-4D90-AF3B-188C5D96175F}" destId="{D544A41B-014C-4CD3-861F-BE3768146C40}" srcOrd="0" destOrd="0" presId="urn:microsoft.com/office/officeart/2005/8/layout/hierarchy3"/>
    <dgm:cxn modelId="{39E09279-438A-453F-AFA9-42FF57959CA2}" type="presOf" srcId="{8D290689-25C7-4ECA-87F9-0065F8DC37AF}" destId="{1DD0EF40-46A8-4857-A8FC-8299E510109A}" srcOrd="1" destOrd="0" presId="urn:microsoft.com/office/officeart/2005/8/layout/hierarchy3"/>
    <dgm:cxn modelId="{0046647F-C014-4B4C-A8A2-FF6E34F13CC5}" srcId="{3495D94C-D72B-4D95-81FA-2E63ABCDA173}" destId="{E768E948-6A13-478E-9E4E-8E2DD6360DF2}" srcOrd="1" destOrd="0" parTransId="{FB97D4CF-EB48-41B6-9031-FE1592B6D4AB}" sibTransId="{5DF33758-C706-4A63-9B63-02CB0F246CB1}"/>
    <dgm:cxn modelId="{BFDF448A-85D3-4A94-8F39-960B9BC5F1B5}" srcId="{8D290689-25C7-4ECA-87F9-0065F8DC37AF}" destId="{BE67360C-502A-4ADC-9417-F7E7596D86CC}" srcOrd="3" destOrd="0" parTransId="{5C08A606-0427-4C5C-B131-E7B8DCA0B832}" sibTransId="{88D743E1-A9FE-438B-A19E-68388D8105EF}"/>
    <dgm:cxn modelId="{2138A19C-239F-4775-ADC0-611FFD6F9391}" type="presOf" srcId="{698B72E9-5B61-44ED-B2EF-0F8AAEE77367}" destId="{E89878A9-25C7-4670-AF7F-FA7E338E996F}" srcOrd="0" destOrd="0" presId="urn:microsoft.com/office/officeart/2005/8/layout/hierarchy3"/>
    <dgm:cxn modelId="{3B9FA69D-AAF4-459E-8361-ADFACFBEDB43}" type="presOf" srcId="{D98CE0D7-1EE3-4572-90CF-4AF7A579C8E1}" destId="{85C8E382-A6E9-4983-A110-B27D58D3CDC8}" srcOrd="0" destOrd="0" presId="urn:microsoft.com/office/officeart/2005/8/layout/hierarchy3"/>
    <dgm:cxn modelId="{5B51F79F-9781-4FF5-B772-76D0D2788E65}" srcId="{3495D94C-D72B-4D95-81FA-2E63ABCDA173}" destId="{79A7902E-3CF5-49A9-B6D3-CB85377F1A10}" srcOrd="2" destOrd="0" parTransId="{001B05E0-6BAC-47C1-A1F7-74CDA6AA6309}" sibTransId="{61DC0C90-6DDD-4C41-BDAC-E6895B8BCFB3}"/>
    <dgm:cxn modelId="{C05E32A2-2A89-4A74-9E57-C80FC419C8BD}" type="presOf" srcId="{001B05E0-6BAC-47C1-A1F7-74CDA6AA6309}" destId="{3D667BDA-F901-463B-AAAA-54BB9B907619}" srcOrd="0" destOrd="0" presId="urn:microsoft.com/office/officeart/2005/8/layout/hierarchy3"/>
    <dgm:cxn modelId="{2F7AB2A2-3533-4FCC-95F1-CFDB1BB8F725}" type="presOf" srcId="{8D290689-25C7-4ECA-87F9-0065F8DC37AF}" destId="{47BB771D-CF97-4CE0-A43D-BAB81559EDB4}" srcOrd="0" destOrd="0" presId="urn:microsoft.com/office/officeart/2005/8/layout/hierarchy3"/>
    <dgm:cxn modelId="{D6AA10A4-9E30-434F-8FDF-7390C50B95AE}" type="presOf" srcId="{73925387-B511-48E4-AA69-8A83C9C01A28}" destId="{3DBDC2B2-27D7-40B3-B801-29D1E9FDCF79}" srcOrd="0" destOrd="0" presId="urn:microsoft.com/office/officeart/2005/8/layout/hierarchy3"/>
    <dgm:cxn modelId="{B28221B4-B7FF-4003-921B-A18AB5BE2B52}" srcId="{698B72E9-5B61-44ED-B2EF-0F8AAEE77367}" destId="{8D290689-25C7-4ECA-87F9-0065F8DC37AF}" srcOrd="1" destOrd="0" parTransId="{C2E36BB2-1512-45B9-A4EF-24104249B8F6}" sibTransId="{9E54690A-B591-4EA1-8035-CA408E307468}"/>
    <dgm:cxn modelId="{BE9D34BE-FA0B-446A-9F01-CF21EFD9831F}" type="presOf" srcId="{7852645C-A663-4160-8612-D3AAF862EA12}" destId="{84A0416A-6500-4780-8A90-1811475E3805}" srcOrd="0" destOrd="0" presId="urn:microsoft.com/office/officeart/2005/8/layout/hierarchy3"/>
    <dgm:cxn modelId="{BA29A9C2-9F5F-4F70-82DC-621776710A4C}" srcId="{8D290689-25C7-4ECA-87F9-0065F8DC37AF}" destId="{0797E058-7E5F-4790-8FEE-4C430176490F}" srcOrd="4" destOrd="0" parTransId="{7852645C-A663-4160-8612-D3AAF862EA12}" sibTransId="{70018351-33DA-4AB9-913C-9C70CBAF5EDD}"/>
    <dgm:cxn modelId="{4EFA52CC-7C11-4C74-96CF-9226386656D0}" type="presOf" srcId="{79A7902E-3CF5-49A9-B6D3-CB85377F1A10}" destId="{0C994EB4-6BAD-45FB-AE47-0D3CFEFBA43C}" srcOrd="0" destOrd="0" presId="urn:microsoft.com/office/officeart/2005/8/layout/hierarchy3"/>
    <dgm:cxn modelId="{A64E0ED9-7AB1-48C9-A7CC-3F42AA0A57DA}" type="presOf" srcId="{FB97D4CF-EB48-41B6-9031-FE1592B6D4AB}" destId="{A4587037-5CAC-4BC1-A496-5281C12FEC24}" srcOrd="0" destOrd="0" presId="urn:microsoft.com/office/officeart/2005/8/layout/hierarchy3"/>
    <dgm:cxn modelId="{EE07D4DB-B3F6-4BF0-B98C-1BAA3B59B290}" type="presOf" srcId="{5C08A606-0427-4C5C-B131-E7B8DCA0B832}" destId="{B605F134-85F1-4830-95CA-BF6583B304FD}" srcOrd="0" destOrd="0" presId="urn:microsoft.com/office/officeart/2005/8/layout/hierarchy3"/>
    <dgm:cxn modelId="{A47C67F1-B04B-44A7-94EC-95F70D165D39}" type="presOf" srcId="{9506F57A-7990-4F45-84CA-508C95F6034E}" destId="{FCA94B49-3899-44F3-816D-0039F887F0D9}" srcOrd="0" destOrd="0" presId="urn:microsoft.com/office/officeart/2005/8/layout/hierarchy3"/>
    <dgm:cxn modelId="{464C1FF7-B73A-4B4A-BA9C-281AB300E7E1}" type="presOf" srcId="{38630A74-1465-45BA-B8CD-5E3406321752}" destId="{F1659122-9418-4170-BE5B-1B8F185FAE77}" srcOrd="0" destOrd="0" presId="urn:microsoft.com/office/officeart/2005/8/layout/hierarchy3"/>
    <dgm:cxn modelId="{370F3DF8-7B23-4948-AE40-6BBA1FCB0E35}" type="presOf" srcId="{7F8F946C-6A76-45F1-83CF-92827CDDBCA4}" destId="{9D160049-D6A0-421A-96B7-A188F28FBF91}" srcOrd="0" destOrd="0" presId="urn:microsoft.com/office/officeart/2005/8/layout/hierarchy3"/>
    <dgm:cxn modelId="{04267560-E0E7-4A11-A6C1-6AAD76D4AF9D}" type="presParOf" srcId="{E89878A9-25C7-4670-AF7F-FA7E338E996F}" destId="{F109ABA5-D3E3-4CC0-8EAF-5B3ACF19781E}" srcOrd="0" destOrd="0" presId="urn:microsoft.com/office/officeart/2005/8/layout/hierarchy3"/>
    <dgm:cxn modelId="{638029B9-79D7-4942-B673-B729A98E0FB7}" type="presParOf" srcId="{F109ABA5-D3E3-4CC0-8EAF-5B3ACF19781E}" destId="{2ED61AAF-7BFE-451C-B29C-DB261890F380}" srcOrd="0" destOrd="0" presId="urn:microsoft.com/office/officeart/2005/8/layout/hierarchy3"/>
    <dgm:cxn modelId="{021C7F1E-29EA-468F-9C34-7EDAA41F9A5E}" type="presParOf" srcId="{2ED61AAF-7BFE-451C-B29C-DB261890F380}" destId="{285974EA-835A-41E4-AFFF-000E051BEBF2}" srcOrd="0" destOrd="0" presId="urn:microsoft.com/office/officeart/2005/8/layout/hierarchy3"/>
    <dgm:cxn modelId="{37448E5D-18B0-4855-8E45-D78EEC3B9ABB}" type="presParOf" srcId="{2ED61AAF-7BFE-451C-B29C-DB261890F380}" destId="{9865F111-28B6-4878-9E77-92F2F466F72B}" srcOrd="1" destOrd="0" presId="urn:microsoft.com/office/officeart/2005/8/layout/hierarchy3"/>
    <dgm:cxn modelId="{87C32EBE-8891-4211-82AD-1A38585AFB51}" type="presParOf" srcId="{F109ABA5-D3E3-4CC0-8EAF-5B3ACF19781E}" destId="{E30D33B0-858B-42A5-A909-A487ECA7040D}" srcOrd="1" destOrd="0" presId="urn:microsoft.com/office/officeart/2005/8/layout/hierarchy3"/>
    <dgm:cxn modelId="{8E74075D-16F7-415D-84DC-85D055C0B84B}" type="presParOf" srcId="{E30D33B0-858B-42A5-A909-A487ECA7040D}" destId="{FCA94B49-3899-44F3-816D-0039F887F0D9}" srcOrd="0" destOrd="0" presId="urn:microsoft.com/office/officeart/2005/8/layout/hierarchy3"/>
    <dgm:cxn modelId="{8E5F8797-079E-481C-B122-1F715E70E545}" type="presParOf" srcId="{E30D33B0-858B-42A5-A909-A487ECA7040D}" destId="{9D160049-D6A0-421A-96B7-A188F28FBF91}" srcOrd="1" destOrd="0" presId="urn:microsoft.com/office/officeart/2005/8/layout/hierarchy3"/>
    <dgm:cxn modelId="{0E5B97BC-48D4-4237-9F09-434C25767AC0}" type="presParOf" srcId="{E30D33B0-858B-42A5-A909-A487ECA7040D}" destId="{A4587037-5CAC-4BC1-A496-5281C12FEC24}" srcOrd="2" destOrd="0" presId="urn:microsoft.com/office/officeart/2005/8/layout/hierarchy3"/>
    <dgm:cxn modelId="{AF820342-9B94-4CF9-BD96-B099C3A0BF83}" type="presParOf" srcId="{E30D33B0-858B-42A5-A909-A487ECA7040D}" destId="{E17B2A19-864F-4B96-A19B-E941ED5689E2}" srcOrd="3" destOrd="0" presId="urn:microsoft.com/office/officeart/2005/8/layout/hierarchy3"/>
    <dgm:cxn modelId="{748DAC76-6252-4A95-A4AA-86CF72BE34C1}" type="presParOf" srcId="{E30D33B0-858B-42A5-A909-A487ECA7040D}" destId="{3D667BDA-F901-463B-AAAA-54BB9B907619}" srcOrd="4" destOrd="0" presId="urn:microsoft.com/office/officeart/2005/8/layout/hierarchy3"/>
    <dgm:cxn modelId="{D66BC48B-DA56-4847-86DA-1006EE73AB1C}" type="presParOf" srcId="{E30D33B0-858B-42A5-A909-A487ECA7040D}" destId="{0C994EB4-6BAD-45FB-AE47-0D3CFEFBA43C}" srcOrd="5" destOrd="0" presId="urn:microsoft.com/office/officeart/2005/8/layout/hierarchy3"/>
    <dgm:cxn modelId="{0084BC73-9F7E-45C9-AEFF-7BAB8AD979C6}" type="presParOf" srcId="{E89878A9-25C7-4670-AF7F-FA7E338E996F}" destId="{5E5D630D-C13E-40AF-B3B0-D6C63ABE52E4}" srcOrd="1" destOrd="0" presId="urn:microsoft.com/office/officeart/2005/8/layout/hierarchy3"/>
    <dgm:cxn modelId="{63AE7DFC-CE53-494C-96C4-BE179C75C5DA}" type="presParOf" srcId="{5E5D630D-C13E-40AF-B3B0-D6C63ABE52E4}" destId="{7191F744-C3CE-4C88-99DD-95802E0E7098}" srcOrd="0" destOrd="0" presId="urn:microsoft.com/office/officeart/2005/8/layout/hierarchy3"/>
    <dgm:cxn modelId="{32B4ABDF-69CB-41CE-A1FE-81E1A2BF014C}" type="presParOf" srcId="{7191F744-C3CE-4C88-99DD-95802E0E7098}" destId="{47BB771D-CF97-4CE0-A43D-BAB81559EDB4}" srcOrd="0" destOrd="0" presId="urn:microsoft.com/office/officeart/2005/8/layout/hierarchy3"/>
    <dgm:cxn modelId="{0F9AE1FA-82BE-4A60-862C-0F17F44D378A}" type="presParOf" srcId="{7191F744-C3CE-4C88-99DD-95802E0E7098}" destId="{1DD0EF40-46A8-4857-A8FC-8299E510109A}" srcOrd="1" destOrd="0" presId="urn:microsoft.com/office/officeart/2005/8/layout/hierarchy3"/>
    <dgm:cxn modelId="{6E1F7785-0545-434C-B11C-10A726ACDF82}" type="presParOf" srcId="{5E5D630D-C13E-40AF-B3B0-D6C63ABE52E4}" destId="{1CDEBA79-2061-411F-9A2E-B069F72DB6CF}" srcOrd="1" destOrd="0" presId="urn:microsoft.com/office/officeart/2005/8/layout/hierarchy3"/>
    <dgm:cxn modelId="{884052E3-48EF-432B-A964-4B755C30805C}" type="presParOf" srcId="{1CDEBA79-2061-411F-9A2E-B069F72DB6CF}" destId="{85C8E382-A6E9-4983-A110-B27D58D3CDC8}" srcOrd="0" destOrd="0" presId="urn:microsoft.com/office/officeart/2005/8/layout/hierarchy3"/>
    <dgm:cxn modelId="{D4BE1998-98BC-4933-B7C5-0905E143756D}" type="presParOf" srcId="{1CDEBA79-2061-411F-9A2E-B069F72DB6CF}" destId="{F1659122-9418-4170-BE5B-1B8F185FAE77}" srcOrd="1" destOrd="0" presId="urn:microsoft.com/office/officeart/2005/8/layout/hierarchy3"/>
    <dgm:cxn modelId="{6895B555-D62E-4FA8-89D7-6A9E81AEEE33}" type="presParOf" srcId="{1CDEBA79-2061-411F-9A2E-B069F72DB6CF}" destId="{7B8B0A27-9FF8-4AA1-B05D-82A6C84AC792}" srcOrd="2" destOrd="0" presId="urn:microsoft.com/office/officeart/2005/8/layout/hierarchy3"/>
    <dgm:cxn modelId="{CB2DB4C4-9BB9-49DC-A40A-F01499BE7485}" type="presParOf" srcId="{1CDEBA79-2061-411F-9A2E-B069F72DB6CF}" destId="{B30AFA1B-130B-43BF-9225-E88157074CF2}" srcOrd="3" destOrd="0" presId="urn:microsoft.com/office/officeart/2005/8/layout/hierarchy3"/>
    <dgm:cxn modelId="{C413CB77-FD70-44B5-B852-8C9C1C1255C2}" type="presParOf" srcId="{1CDEBA79-2061-411F-9A2E-B069F72DB6CF}" destId="{D544A41B-014C-4CD3-861F-BE3768146C40}" srcOrd="4" destOrd="0" presId="urn:microsoft.com/office/officeart/2005/8/layout/hierarchy3"/>
    <dgm:cxn modelId="{AED93E7E-5CD2-4C4A-A167-A65AC1B2EF3C}" type="presParOf" srcId="{1CDEBA79-2061-411F-9A2E-B069F72DB6CF}" destId="{3DBDC2B2-27D7-40B3-B801-29D1E9FDCF79}" srcOrd="5" destOrd="0" presId="urn:microsoft.com/office/officeart/2005/8/layout/hierarchy3"/>
    <dgm:cxn modelId="{64D67BA8-8CDF-4AEC-9B2D-DEC8CF315C2E}" type="presParOf" srcId="{1CDEBA79-2061-411F-9A2E-B069F72DB6CF}" destId="{B605F134-85F1-4830-95CA-BF6583B304FD}" srcOrd="6" destOrd="0" presId="urn:microsoft.com/office/officeart/2005/8/layout/hierarchy3"/>
    <dgm:cxn modelId="{0E651B52-45D2-45FD-B144-67D1069F02E7}" type="presParOf" srcId="{1CDEBA79-2061-411F-9A2E-B069F72DB6CF}" destId="{9F310E7E-F648-4A00-8BCE-A334F6DB1A8B}" srcOrd="7" destOrd="0" presId="urn:microsoft.com/office/officeart/2005/8/layout/hierarchy3"/>
    <dgm:cxn modelId="{533B0A74-76AF-4AC3-9F18-D6F2A53022DA}" type="presParOf" srcId="{1CDEBA79-2061-411F-9A2E-B069F72DB6CF}" destId="{84A0416A-6500-4780-8A90-1811475E3805}" srcOrd="8" destOrd="0" presId="urn:microsoft.com/office/officeart/2005/8/layout/hierarchy3"/>
    <dgm:cxn modelId="{BE69CCC8-E5E0-4E68-86D1-EF6CAC0B5C0F}" type="presParOf" srcId="{1CDEBA79-2061-411F-9A2E-B069F72DB6CF}" destId="{7F90D18A-D31B-4A8E-B6EB-40017E7D390E}" srcOrd="9"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1D24F8B-73A8-401C-8AE4-2645F13DFDD4}" type="doc">
      <dgm:prSet loTypeId="urn:microsoft.com/office/officeart/2005/8/layout/bProcess4" loCatId="process" qsTypeId="urn:microsoft.com/office/officeart/2005/8/quickstyle/simple3" qsCatId="simple" csTypeId="urn:microsoft.com/office/officeart/2005/8/colors/accent6_2" csCatId="accent6" phldr="1"/>
      <dgm:spPr/>
      <dgm:t>
        <a:bodyPr/>
        <a:lstStyle/>
        <a:p>
          <a:endParaRPr lang="en-US"/>
        </a:p>
      </dgm:t>
    </dgm:pt>
    <dgm:pt modelId="{D8DBD7A2-A446-4DA0-BBF4-697C111112DA}">
      <dgm:prSet phldrT="[Text]" custT="1"/>
      <dgm:spPr/>
      <dgm:t>
        <a:bodyPr/>
        <a:lstStyle/>
        <a:p>
          <a:r>
            <a:rPr lang="en-US" sz="2400" b="1" dirty="0"/>
            <a:t>Personal Tutor System</a:t>
          </a:r>
        </a:p>
      </dgm:t>
    </dgm:pt>
    <dgm:pt modelId="{99CC5562-22A1-40B6-A5D0-916923184FCF}" type="parTrans" cxnId="{3EA5F7BD-3F86-4822-BC9D-BB4E0277B4E1}">
      <dgm:prSet/>
      <dgm:spPr/>
      <dgm:t>
        <a:bodyPr/>
        <a:lstStyle/>
        <a:p>
          <a:endParaRPr lang="en-US" sz="1200"/>
        </a:p>
      </dgm:t>
    </dgm:pt>
    <dgm:pt modelId="{E300CAAA-7FDC-472F-8298-40291CD4BB87}" type="sibTrans" cxnId="{3EA5F7BD-3F86-4822-BC9D-BB4E0277B4E1}">
      <dgm:prSet/>
      <dgm:spPr/>
      <dgm:t>
        <a:bodyPr/>
        <a:lstStyle/>
        <a:p>
          <a:endParaRPr lang="en-US" sz="1200"/>
        </a:p>
      </dgm:t>
    </dgm:pt>
    <dgm:pt modelId="{23668B19-C6DB-45CC-B7F3-A54763F4D2F9}">
      <dgm:prSet phldrT="[Text]" custT="1"/>
      <dgm:spPr/>
      <dgm:t>
        <a:bodyPr/>
        <a:lstStyle/>
        <a:p>
          <a:r>
            <a:rPr lang="en-US" sz="2400" b="1" dirty="0"/>
            <a:t>Residential Life Team</a:t>
          </a:r>
        </a:p>
      </dgm:t>
    </dgm:pt>
    <dgm:pt modelId="{06E8BBF5-C4A7-4CF9-BBBF-D7B1876B632D}" type="parTrans" cxnId="{0AF8AD6F-D1BA-49C4-90B0-50BD672FEC21}">
      <dgm:prSet/>
      <dgm:spPr/>
      <dgm:t>
        <a:bodyPr/>
        <a:lstStyle/>
        <a:p>
          <a:endParaRPr lang="en-US" sz="1200"/>
        </a:p>
      </dgm:t>
    </dgm:pt>
    <dgm:pt modelId="{212FB518-BDBD-47CA-A936-F4C4D75D486D}" type="sibTrans" cxnId="{0AF8AD6F-D1BA-49C4-90B0-50BD672FEC21}">
      <dgm:prSet/>
      <dgm:spPr/>
      <dgm:t>
        <a:bodyPr/>
        <a:lstStyle/>
        <a:p>
          <a:endParaRPr lang="en-US" sz="1200"/>
        </a:p>
      </dgm:t>
    </dgm:pt>
    <dgm:pt modelId="{A34DC850-3CF8-4DAD-8CE1-95451DF32E36}">
      <dgm:prSet phldrT="[Text]" custT="1"/>
      <dgm:spPr/>
      <dgm:t>
        <a:bodyPr/>
        <a:lstStyle/>
        <a:p>
          <a:r>
            <a:rPr lang="en-US" sz="2400" b="1" dirty="0"/>
            <a:t>On Campus Security</a:t>
          </a:r>
        </a:p>
      </dgm:t>
    </dgm:pt>
    <dgm:pt modelId="{CD045FD3-E419-431B-A674-1D4C1BEAE666}" type="parTrans" cxnId="{15FB4C69-FC85-44D5-9CC5-412BCB32D33C}">
      <dgm:prSet/>
      <dgm:spPr/>
      <dgm:t>
        <a:bodyPr/>
        <a:lstStyle/>
        <a:p>
          <a:endParaRPr lang="en-US" sz="1200"/>
        </a:p>
      </dgm:t>
    </dgm:pt>
    <dgm:pt modelId="{760A9505-98A9-4E94-83CF-A7C57CA644FC}" type="sibTrans" cxnId="{15FB4C69-FC85-44D5-9CC5-412BCB32D33C}">
      <dgm:prSet/>
      <dgm:spPr/>
      <dgm:t>
        <a:bodyPr/>
        <a:lstStyle/>
        <a:p>
          <a:endParaRPr lang="en-US" sz="1200"/>
        </a:p>
      </dgm:t>
    </dgm:pt>
    <dgm:pt modelId="{CA1FA0BA-039F-46E5-96CE-D956F4AAADFF}">
      <dgm:prSet phldrT="[Text]" custT="1"/>
      <dgm:spPr/>
      <dgm:t>
        <a:bodyPr/>
        <a:lstStyle/>
        <a:p>
          <a:r>
            <a:rPr lang="en-US" sz="2300" b="1" dirty="0"/>
            <a:t>Independent Sexual Violence Adviser</a:t>
          </a:r>
        </a:p>
      </dgm:t>
    </dgm:pt>
    <dgm:pt modelId="{6B48CAC6-FE18-4747-94EA-E4EF4E4E6E0D}" type="parTrans" cxnId="{3431B480-1DBD-45CE-84CE-DD71BC5A6AF6}">
      <dgm:prSet/>
      <dgm:spPr/>
      <dgm:t>
        <a:bodyPr/>
        <a:lstStyle/>
        <a:p>
          <a:endParaRPr lang="en-US" sz="1200"/>
        </a:p>
      </dgm:t>
    </dgm:pt>
    <dgm:pt modelId="{1FEE4D4F-B576-42E9-B215-0FC02D011715}" type="sibTrans" cxnId="{3431B480-1DBD-45CE-84CE-DD71BC5A6AF6}">
      <dgm:prSet/>
      <dgm:spPr/>
      <dgm:t>
        <a:bodyPr/>
        <a:lstStyle/>
        <a:p>
          <a:endParaRPr lang="en-US" sz="1200"/>
        </a:p>
      </dgm:t>
    </dgm:pt>
    <dgm:pt modelId="{F02C7481-6F7D-465F-9001-29ED9143359F}">
      <dgm:prSet phldrT="[Text]" custT="1"/>
      <dgm:spPr/>
      <dgm:t>
        <a:bodyPr/>
        <a:lstStyle/>
        <a:p>
          <a:r>
            <a:rPr lang="en-US" sz="2400" b="1" dirty="0"/>
            <a:t>Dean of Students</a:t>
          </a:r>
        </a:p>
      </dgm:t>
    </dgm:pt>
    <dgm:pt modelId="{E3858641-D2E4-444B-A138-4B0DFEC83E3C}" type="parTrans" cxnId="{716EB6E9-FAE6-47F7-8C91-78F9875754C8}">
      <dgm:prSet/>
      <dgm:spPr/>
      <dgm:t>
        <a:bodyPr/>
        <a:lstStyle/>
        <a:p>
          <a:endParaRPr lang="en-US" sz="1200"/>
        </a:p>
      </dgm:t>
    </dgm:pt>
    <dgm:pt modelId="{5E6A1A1B-4EED-4FA3-876B-B1B28971AE38}" type="sibTrans" cxnId="{716EB6E9-FAE6-47F7-8C91-78F9875754C8}">
      <dgm:prSet/>
      <dgm:spPr/>
      <dgm:t>
        <a:bodyPr/>
        <a:lstStyle/>
        <a:p>
          <a:endParaRPr lang="en-US" sz="1200"/>
        </a:p>
      </dgm:t>
    </dgm:pt>
    <dgm:pt modelId="{3642FE9B-268B-4DE5-9E73-1AEEE414E13C}">
      <dgm:prSet phldrT="[Text]" custT="1"/>
      <dgm:spPr/>
      <dgm:t>
        <a:bodyPr/>
        <a:lstStyle/>
        <a:p>
          <a:r>
            <a:rPr lang="en-US" sz="2400" b="1"/>
            <a:t>Health Centre</a:t>
          </a:r>
          <a:endParaRPr lang="en-US" sz="2400" b="1" dirty="0"/>
        </a:p>
      </dgm:t>
    </dgm:pt>
    <dgm:pt modelId="{3D3E487B-6D19-42A5-907C-5B874529796C}" type="parTrans" cxnId="{71C781E1-1730-416E-9566-987098F9DBA5}">
      <dgm:prSet/>
      <dgm:spPr/>
      <dgm:t>
        <a:bodyPr/>
        <a:lstStyle/>
        <a:p>
          <a:endParaRPr lang="en-US" sz="1200"/>
        </a:p>
      </dgm:t>
    </dgm:pt>
    <dgm:pt modelId="{8CB84BBA-7831-4AA3-8729-4F1471B60D08}" type="sibTrans" cxnId="{71C781E1-1730-416E-9566-987098F9DBA5}">
      <dgm:prSet/>
      <dgm:spPr/>
      <dgm:t>
        <a:bodyPr/>
        <a:lstStyle/>
        <a:p>
          <a:endParaRPr lang="en-US" sz="1200"/>
        </a:p>
      </dgm:t>
    </dgm:pt>
    <dgm:pt modelId="{F94E3954-1333-4E6C-A446-9965EBD470D8}">
      <dgm:prSet phldrT="[Text]" custT="1"/>
      <dgm:spPr/>
      <dgm:t>
        <a:bodyPr/>
        <a:lstStyle/>
        <a:p>
          <a:r>
            <a:rPr lang="en-US" sz="2400" b="1"/>
            <a:t>Student Funding</a:t>
          </a:r>
          <a:endParaRPr lang="en-US" sz="2400" b="1" dirty="0"/>
        </a:p>
      </dgm:t>
    </dgm:pt>
    <dgm:pt modelId="{70FFDECA-4587-41BA-9B60-E92D6DFB7FE6}" type="parTrans" cxnId="{FE415469-C50F-4FF7-93F2-9E6768C0E070}">
      <dgm:prSet/>
      <dgm:spPr/>
      <dgm:t>
        <a:bodyPr/>
        <a:lstStyle/>
        <a:p>
          <a:endParaRPr lang="en-US" sz="1200"/>
        </a:p>
      </dgm:t>
    </dgm:pt>
    <dgm:pt modelId="{2C82F106-1EFC-444E-BC2E-C0F3338EA705}" type="sibTrans" cxnId="{FE415469-C50F-4FF7-93F2-9E6768C0E070}">
      <dgm:prSet/>
      <dgm:spPr/>
      <dgm:t>
        <a:bodyPr/>
        <a:lstStyle/>
        <a:p>
          <a:endParaRPr lang="en-US" sz="1200"/>
        </a:p>
      </dgm:t>
    </dgm:pt>
    <dgm:pt modelId="{7295E94A-D841-4881-A382-7D8F86579ABE}">
      <dgm:prSet phldrT="[Text]" custT="1"/>
      <dgm:spPr/>
      <dgm:t>
        <a:bodyPr/>
        <a:lstStyle/>
        <a:p>
          <a:r>
            <a:rPr lang="en-US" sz="2400" b="1" dirty="0"/>
            <a:t>Warwick Accommodation</a:t>
          </a:r>
        </a:p>
      </dgm:t>
    </dgm:pt>
    <dgm:pt modelId="{C96ADCD8-14A3-4FBF-9BED-F843CB080689}" type="parTrans" cxnId="{D6728E07-4966-4D83-B414-7084D68D8E41}">
      <dgm:prSet/>
      <dgm:spPr/>
      <dgm:t>
        <a:bodyPr/>
        <a:lstStyle/>
        <a:p>
          <a:endParaRPr lang="en-US" sz="1200"/>
        </a:p>
      </dgm:t>
    </dgm:pt>
    <dgm:pt modelId="{D608095A-85F1-46C3-8FC8-E6B80681AC43}" type="sibTrans" cxnId="{D6728E07-4966-4D83-B414-7084D68D8E41}">
      <dgm:prSet/>
      <dgm:spPr/>
      <dgm:t>
        <a:bodyPr/>
        <a:lstStyle/>
        <a:p>
          <a:endParaRPr lang="en-US" sz="1200"/>
        </a:p>
      </dgm:t>
    </dgm:pt>
    <dgm:pt modelId="{0730F83C-1496-4EB3-BEB6-10411C50433B}">
      <dgm:prSet phldrT="[Text]" custT="1"/>
      <dgm:spPr/>
      <dgm:t>
        <a:bodyPr/>
        <a:lstStyle/>
        <a:p>
          <a:r>
            <a:rPr lang="en-US" sz="2400" b="1"/>
            <a:t>Chaplaincy</a:t>
          </a:r>
          <a:endParaRPr lang="en-US" sz="2400" b="1" dirty="0"/>
        </a:p>
      </dgm:t>
    </dgm:pt>
    <dgm:pt modelId="{BDE725C6-0289-413D-9771-3171997C6AB6}" type="parTrans" cxnId="{8BA81B50-14F1-44AC-AC5D-9B8DE47A036B}">
      <dgm:prSet/>
      <dgm:spPr/>
      <dgm:t>
        <a:bodyPr/>
        <a:lstStyle/>
        <a:p>
          <a:endParaRPr lang="en-US" sz="1200"/>
        </a:p>
      </dgm:t>
    </dgm:pt>
    <dgm:pt modelId="{C3587E7B-6EDA-4D27-89C1-05DB7560BEB7}" type="sibTrans" cxnId="{8BA81B50-14F1-44AC-AC5D-9B8DE47A036B}">
      <dgm:prSet/>
      <dgm:spPr/>
      <dgm:t>
        <a:bodyPr/>
        <a:lstStyle/>
        <a:p>
          <a:endParaRPr lang="en-US" sz="1200"/>
        </a:p>
      </dgm:t>
    </dgm:pt>
    <dgm:pt modelId="{10EECD43-999B-4261-833B-ABD3F2769D79}">
      <dgm:prSet phldrT="[Text]" custT="1"/>
      <dgm:spPr/>
      <dgm:t>
        <a:bodyPr/>
        <a:lstStyle/>
        <a:p>
          <a:r>
            <a:rPr lang="en-US" sz="2300" b="1" dirty="0"/>
            <a:t>Student Immigration and Compliance</a:t>
          </a:r>
        </a:p>
      </dgm:t>
    </dgm:pt>
    <dgm:pt modelId="{F006F0D0-8968-42D0-955F-2506A05697FF}" type="parTrans" cxnId="{60A76682-B488-4554-8A2D-0159F0530A53}">
      <dgm:prSet/>
      <dgm:spPr/>
      <dgm:t>
        <a:bodyPr/>
        <a:lstStyle/>
        <a:p>
          <a:endParaRPr lang="en-US" sz="1200"/>
        </a:p>
      </dgm:t>
    </dgm:pt>
    <dgm:pt modelId="{80CD74D0-218C-4EB5-B8B5-5CF39E572A63}" type="sibTrans" cxnId="{60A76682-B488-4554-8A2D-0159F0530A53}">
      <dgm:prSet/>
      <dgm:spPr/>
      <dgm:t>
        <a:bodyPr/>
        <a:lstStyle/>
        <a:p>
          <a:endParaRPr lang="en-US" sz="1200"/>
        </a:p>
      </dgm:t>
    </dgm:pt>
    <dgm:pt modelId="{D74C5515-6C8E-4B93-87C5-7F0D903D2C4D}">
      <dgm:prSet phldrT="[Text]" custT="1"/>
      <dgm:spPr/>
      <dgm:t>
        <a:bodyPr/>
        <a:lstStyle/>
        <a:p>
          <a:r>
            <a:rPr lang="en-US" sz="2400" b="1"/>
            <a:t>Students’ </a:t>
          </a:r>
          <a:r>
            <a:rPr lang="en-US" sz="2400" b="1" dirty="0"/>
            <a:t>Union Advice Centre</a:t>
          </a:r>
        </a:p>
      </dgm:t>
    </dgm:pt>
    <dgm:pt modelId="{31F6E09F-AB1B-4ADC-B6DE-1D7E77E173A4}" type="parTrans" cxnId="{0C948399-A134-4DE8-8555-87931F33E25F}">
      <dgm:prSet/>
      <dgm:spPr/>
      <dgm:t>
        <a:bodyPr/>
        <a:lstStyle/>
        <a:p>
          <a:endParaRPr lang="en-US" sz="1200"/>
        </a:p>
      </dgm:t>
    </dgm:pt>
    <dgm:pt modelId="{221FDB11-A89D-4822-A359-C0D33EC640EA}" type="sibTrans" cxnId="{0C948399-A134-4DE8-8555-87931F33E25F}">
      <dgm:prSet/>
      <dgm:spPr/>
      <dgm:t>
        <a:bodyPr/>
        <a:lstStyle/>
        <a:p>
          <a:endParaRPr lang="en-US" sz="1200"/>
        </a:p>
      </dgm:t>
    </dgm:pt>
    <dgm:pt modelId="{31396EA5-C2B0-4784-9DEA-B3DAF807509A}">
      <dgm:prSet phldrT="[Text]" custT="1"/>
      <dgm:spPr/>
      <dgm:t>
        <a:bodyPr/>
        <a:lstStyle/>
        <a:p>
          <a:r>
            <a:rPr lang="en-US" sz="2400" b="1"/>
            <a:t>Local Police/PCSO</a:t>
          </a:r>
          <a:endParaRPr lang="en-US" sz="2400" b="1" dirty="0"/>
        </a:p>
      </dgm:t>
    </dgm:pt>
    <dgm:pt modelId="{720A965C-A2CF-47AB-9355-36AFCC2540A7}" type="parTrans" cxnId="{C31EC7DB-5D46-4F4C-93F3-44E76AE9A840}">
      <dgm:prSet/>
      <dgm:spPr/>
      <dgm:t>
        <a:bodyPr/>
        <a:lstStyle/>
        <a:p>
          <a:endParaRPr lang="en-US" sz="1200"/>
        </a:p>
      </dgm:t>
    </dgm:pt>
    <dgm:pt modelId="{7F2FE222-305D-489B-876A-5BB374CF1B1F}" type="sibTrans" cxnId="{C31EC7DB-5D46-4F4C-93F3-44E76AE9A840}">
      <dgm:prSet/>
      <dgm:spPr/>
      <dgm:t>
        <a:bodyPr/>
        <a:lstStyle/>
        <a:p>
          <a:endParaRPr lang="en-US" sz="1200"/>
        </a:p>
      </dgm:t>
    </dgm:pt>
    <dgm:pt modelId="{664036CA-0D9A-4EAF-8F10-AE9B02E32A08}" type="pres">
      <dgm:prSet presAssocID="{51D24F8B-73A8-401C-8AE4-2645F13DFDD4}" presName="Name0" presStyleCnt="0">
        <dgm:presLayoutVars>
          <dgm:dir/>
          <dgm:resizeHandles/>
        </dgm:presLayoutVars>
      </dgm:prSet>
      <dgm:spPr/>
    </dgm:pt>
    <dgm:pt modelId="{95BBDF4F-076B-48B5-9781-D37154E6AC11}" type="pres">
      <dgm:prSet presAssocID="{D8DBD7A2-A446-4DA0-BBF4-697C111112DA}" presName="compNode" presStyleCnt="0"/>
      <dgm:spPr/>
    </dgm:pt>
    <dgm:pt modelId="{5C93EDE6-3458-40AA-A013-6BA9D3471AE3}" type="pres">
      <dgm:prSet presAssocID="{D8DBD7A2-A446-4DA0-BBF4-697C111112DA}" presName="dummyConnPt" presStyleCnt="0"/>
      <dgm:spPr/>
    </dgm:pt>
    <dgm:pt modelId="{3D80F33A-4B5F-475D-B288-AA987BD3ADD1}" type="pres">
      <dgm:prSet presAssocID="{D8DBD7A2-A446-4DA0-BBF4-697C111112DA}" presName="node" presStyleLbl="node1" presStyleIdx="0" presStyleCnt="12" custScaleX="177285">
        <dgm:presLayoutVars>
          <dgm:bulletEnabled val="1"/>
        </dgm:presLayoutVars>
      </dgm:prSet>
      <dgm:spPr/>
    </dgm:pt>
    <dgm:pt modelId="{F6FB1D60-8414-4A98-BB57-7C28B994877B}" type="pres">
      <dgm:prSet presAssocID="{E300CAAA-7FDC-472F-8298-40291CD4BB87}" presName="sibTrans" presStyleLbl="bgSibTrans2D1" presStyleIdx="0" presStyleCnt="11"/>
      <dgm:spPr/>
    </dgm:pt>
    <dgm:pt modelId="{CE34471D-6EA3-4E8C-AC74-9E6A67C5A1E0}" type="pres">
      <dgm:prSet presAssocID="{23668B19-C6DB-45CC-B7F3-A54763F4D2F9}" presName="compNode" presStyleCnt="0"/>
      <dgm:spPr/>
    </dgm:pt>
    <dgm:pt modelId="{11C725F6-96F3-4E49-89FD-1E38F76C5320}" type="pres">
      <dgm:prSet presAssocID="{23668B19-C6DB-45CC-B7F3-A54763F4D2F9}" presName="dummyConnPt" presStyleCnt="0"/>
      <dgm:spPr/>
    </dgm:pt>
    <dgm:pt modelId="{930B0B69-AD7F-4C21-8804-6BE2BBBF306C}" type="pres">
      <dgm:prSet presAssocID="{23668B19-C6DB-45CC-B7F3-A54763F4D2F9}" presName="node" presStyleLbl="node1" presStyleIdx="1" presStyleCnt="12" custScaleX="177285">
        <dgm:presLayoutVars>
          <dgm:bulletEnabled val="1"/>
        </dgm:presLayoutVars>
      </dgm:prSet>
      <dgm:spPr/>
    </dgm:pt>
    <dgm:pt modelId="{5CCC293F-6641-4BA4-BDD8-17F2CE84467A}" type="pres">
      <dgm:prSet presAssocID="{212FB518-BDBD-47CA-A936-F4C4D75D486D}" presName="sibTrans" presStyleLbl="bgSibTrans2D1" presStyleIdx="1" presStyleCnt="11"/>
      <dgm:spPr/>
    </dgm:pt>
    <dgm:pt modelId="{AB83F6B3-8044-4E91-8309-60DB38214C7E}" type="pres">
      <dgm:prSet presAssocID="{A34DC850-3CF8-4DAD-8CE1-95451DF32E36}" presName="compNode" presStyleCnt="0"/>
      <dgm:spPr/>
    </dgm:pt>
    <dgm:pt modelId="{06173C60-EA61-463A-9049-9FD7391FB7FF}" type="pres">
      <dgm:prSet presAssocID="{A34DC850-3CF8-4DAD-8CE1-95451DF32E36}" presName="dummyConnPt" presStyleCnt="0"/>
      <dgm:spPr/>
    </dgm:pt>
    <dgm:pt modelId="{49F7F19E-BE5F-4CCD-94B1-5CC63BCEAAA0}" type="pres">
      <dgm:prSet presAssocID="{A34DC850-3CF8-4DAD-8CE1-95451DF32E36}" presName="node" presStyleLbl="node1" presStyleIdx="2" presStyleCnt="12" custScaleX="177285" custScaleY="100000">
        <dgm:presLayoutVars>
          <dgm:bulletEnabled val="1"/>
        </dgm:presLayoutVars>
      </dgm:prSet>
      <dgm:spPr/>
    </dgm:pt>
    <dgm:pt modelId="{AE80F848-BD2C-4E88-B486-DBCA1F08FC5B}" type="pres">
      <dgm:prSet presAssocID="{760A9505-98A9-4E94-83CF-A7C57CA644FC}" presName="sibTrans" presStyleLbl="bgSibTrans2D1" presStyleIdx="2" presStyleCnt="11"/>
      <dgm:spPr/>
    </dgm:pt>
    <dgm:pt modelId="{83A62453-0908-4037-9547-AEFEA2AC9527}" type="pres">
      <dgm:prSet presAssocID="{CA1FA0BA-039F-46E5-96CE-D956F4AAADFF}" presName="compNode" presStyleCnt="0"/>
      <dgm:spPr/>
    </dgm:pt>
    <dgm:pt modelId="{2DDA1E2D-D281-4D44-A984-1FC71E43D47D}" type="pres">
      <dgm:prSet presAssocID="{CA1FA0BA-039F-46E5-96CE-D956F4AAADFF}" presName="dummyConnPt" presStyleCnt="0"/>
      <dgm:spPr/>
    </dgm:pt>
    <dgm:pt modelId="{3FDB0FB8-D12D-4147-948E-DD46DC61D127}" type="pres">
      <dgm:prSet presAssocID="{CA1FA0BA-039F-46E5-96CE-D956F4AAADFF}" presName="node" presStyleLbl="node1" presStyleIdx="3" presStyleCnt="12" custScaleX="177285">
        <dgm:presLayoutVars>
          <dgm:bulletEnabled val="1"/>
        </dgm:presLayoutVars>
      </dgm:prSet>
      <dgm:spPr/>
    </dgm:pt>
    <dgm:pt modelId="{3C1D0A35-A4C4-4A63-B118-DB891B0EB408}" type="pres">
      <dgm:prSet presAssocID="{1FEE4D4F-B576-42E9-B215-0FC02D011715}" presName="sibTrans" presStyleLbl="bgSibTrans2D1" presStyleIdx="3" presStyleCnt="11"/>
      <dgm:spPr/>
    </dgm:pt>
    <dgm:pt modelId="{03811ED8-246A-42AA-928C-4A982E4CFF4C}" type="pres">
      <dgm:prSet presAssocID="{F02C7481-6F7D-465F-9001-29ED9143359F}" presName="compNode" presStyleCnt="0"/>
      <dgm:spPr/>
    </dgm:pt>
    <dgm:pt modelId="{FB743FB4-0A17-41C5-8054-50B28D9A9ED6}" type="pres">
      <dgm:prSet presAssocID="{F02C7481-6F7D-465F-9001-29ED9143359F}" presName="dummyConnPt" presStyleCnt="0"/>
      <dgm:spPr/>
    </dgm:pt>
    <dgm:pt modelId="{32437CB4-D177-4BD3-83D3-9588C8DD7399}" type="pres">
      <dgm:prSet presAssocID="{F02C7481-6F7D-465F-9001-29ED9143359F}" presName="node" presStyleLbl="node1" presStyleIdx="4" presStyleCnt="12" custScaleX="177285">
        <dgm:presLayoutVars>
          <dgm:bulletEnabled val="1"/>
        </dgm:presLayoutVars>
      </dgm:prSet>
      <dgm:spPr/>
    </dgm:pt>
    <dgm:pt modelId="{9D0938BE-55FA-4157-8E0C-DF40B577DBA3}" type="pres">
      <dgm:prSet presAssocID="{5E6A1A1B-4EED-4FA3-876B-B1B28971AE38}" presName="sibTrans" presStyleLbl="bgSibTrans2D1" presStyleIdx="4" presStyleCnt="11"/>
      <dgm:spPr/>
    </dgm:pt>
    <dgm:pt modelId="{48DBAD55-629F-4050-A4F5-A72E0E7356E8}" type="pres">
      <dgm:prSet presAssocID="{3642FE9B-268B-4DE5-9E73-1AEEE414E13C}" presName="compNode" presStyleCnt="0"/>
      <dgm:spPr/>
    </dgm:pt>
    <dgm:pt modelId="{1CBA3CB4-E024-4B45-8493-E0EB2BC435B9}" type="pres">
      <dgm:prSet presAssocID="{3642FE9B-268B-4DE5-9E73-1AEEE414E13C}" presName="dummyConnPt" presStyleCnt="0"/>
      <dgm:spPr/>
    </dgm:pt>
    <dgm:pt modelId="{17A2AC26-9C5A-4D48-8652-72B8336FCFBA}" type="pres">
      <dgm:prSet presAssocID="{3642FE9B-268B-4DE5-9E73-1AEEE414E13C}" presName="node" presStyleLbl="node1" presStyleIdx="5" presStyleCnt="12" custScaleX="177285">
        <dgm:presLayoutVars>
          <dgm:bulletEnabled val="1"/>
        </dgm:presLayoutVars>
      </dgm:prSet>
      <dgm:spPr/>
    </dgm:pt>
    <dgm:pt modelId="{5CEA7EEE-CC6C-44F7-90A3-74C00515309F}" type="pres">
      <dgm:prSet presAssocID="{8CB84BBA-7831-4AA3-8729-4F1471B60D08}" presName="sibTrans" presStyleLbl="bgSibTrans2D1" presStyleIdx="5" presStyleCnt="11"/>
      <dgm:spPr/>
    </dgm:pt>
    <dgm:pt modelId="{0E6BAFD1-3DF3-421D-86EB-90621C7264D0}" type="pres">
      <dgm:prSet presAssocID="{F94E3954-1333-4E6C-A446-9965EBD470D8}" presName="compNode" presStyleCnt="0"/>
      <dgm:spPr/>
    </dgm:pt>
    <dgm:pt modelId="{D9079F5E-9A5A-4010-BE74-C4708DB741A7}" type="pres">
      <dgm:prSet presAssocID="{F94E3954-1333-4E6C-A446-9965EBD470D8}" presName="dummyConnPt" presStyleCnt="0"/>
      <dgm:spPr/>
    </dgm:pt>
    <dgm:pt modelId="{C1777EEF-8868-4B19-8D31-74B989007AD4}" type="pres">
      <dgm:prSet presAssocID="{F94E3954-1333-4E6C-A446-9965EBD470D8}" presName="node" presStyleLbl="node1" presStyleIdx="6" presStyleCnt="12" custScaleX="177285">
        <dgm:presLayoutVars>
          <dgm:bulletEnabled val="1"/>
        </dgm:presLayoutVars>
      </dgm:prSet>
      <dgm:spPr/>
    </dgm:pt>
    <dgm:pt modelId="{3647E87D-1EC0-449A-80BF-C1A0BB4FC4FC}" type="pres">
      <dgm:prSet presAssocID="{2C82F106-1EFC-444E-BC2E-C0F3338EA705}" presName="sibTrans" presStyleLbl="bgSibTrans2D1" presStyleIdx="6" presStyleCnt="11"/>
      <dgm:spPr/>
    </dgm:pt>
    <dgm:pt modelId="{13FB5960-704F-4140-A037-DD27256F4F84}" type="pres">
      <dgm:prSet presAssocID="{7295E94A-D841-4881-A382-7D8F86579ABE}" presName="compNode" presStyleCnt="0"/>
      <dgm:spPr/>
    </dgm:pt>
    <dgm:pt modelId="{9213F91D-3401-4659-80BF-343C76A8AA8D}" type="pres">
      <dgm:prSet presAssocID="{7295E94A-D841-4881-A382-7D8F86579ABE}" presName="dummyConnPt" presStyleCnt="0"/>
      <dgm:spPr/>
    </dgm:pt>
    <dgm:pt modelId="{0C564B39-E7B6-4CC8-AFCF-6DF520B9FFC4}" type="pres">
      <dgm:prSet presAssocID="{7295E94A-D841-4881-A382-7D8F86579ABE}" presName="node" presStyleLbl="node1" presStyleIdx="7" presStyleCnt="12" custScaleX="177285">
        <dgm:presLayoutVars>
          <dgm:bulletEnabled val="1"/>
        </dgm:presLayoutVars>
      </dgm:prSet>
      <dgm:spPr/>
    </dgm:pt>
    <dgm:pt modelId="{3E08CD15-520E-4133-A8D6-0A433CBB3170}" type="pres">
      <dgm:prSet presAssocID="{D608095A-85F1-46C3-8FC8-E6B80681AC43}" presName="sibTrans" presStyleLbl="bgSibTrans2D1" presStyleIdx="7" presStyleCnt="11"/>
      <dgm:spPr/>
    </dgm:pt>
    <dgm:pt modelId="{12E7EEF2-A14F-480E-A64D-931027D37609}" type="pres">
      <dgm:prSet presAssocID="{0730F83C-1496-4EB3-BEB6-10411C50433B}" presName="compNode" presStyleCnt="0"/>
      <dgm:spPr/>
    </dgm:pt>
    <dgm:pt modelId="{1DB641B8-8789-4213-BB6D-608E15D3E225}" type="pres">
      <dgm:prSet presAssocID="{0730F83C-1496-4EB3-BEB6-10411C50433B}" presName="dummyConnPt" presStyleCnt="0"/>
      <dgm:spPr/>
    </dgm:pt>
    <dgm:pt modelId="{65EF5AC3-2233-48D2-94A9-EF0BD95FC8D4}" type="pres">
      <dgm:prSet presAssocID="{0730F83C-1496-4EB3-BEB6-10411C50433B}" presName="node" presStyleLbl="node1" presStyleIdx="8" presStyleCnt="12" custScaleX="177285">
        <dgm:presLayoutVars>
          <dgm:bulletEnabled val="1"/>
        </dgm:presLayoutVars>
      </dgm:prSet>
      <dgm:spPr/>
    </dgm:pt>
    <dgm:pt modelId="{070A1D9A-29B3-4BD4-A755-AFF492ACD009}" type="pres">
      <dgm:prSet presAssocID="{C3587E7B-6EDA-4D27-89C1-05DB7560BEB7}" presName="sibTrans" presStyleLbl="bgSibTrans2D1" presStyleIdx="8" presStyleCnt="11"/>
      <dgm:spPr/>
    </dgm:pt>
    <dgm:pt modelId="{212CE5D1-20EC-4A34-988F-5696CA594660}" type="pres">
      <dgm:prSet presAssocID="{10EECD43-999B-4261-833B-ABD3F2769D79}" presName="compNode" presStyleCnt="0"/>
      <dgm:spPr/>
    </dgm:pt>
    <dgm:pt modelId="{194686D4-A414-450E-B43C-D6BD42D2025F}" type="pres">
      <dgm:prSet presAssocID="{10EECD43-999B-4261-833B-ABD3F2769D79}" presName="dummyConnPt" presStyleCnt="0"/>
      <dgm:spPr/>
    </dgm:pt>
    <dgm:pt modelId="{FC220FE4-0C2A-4B43-AE2C-33C9899A0C00}" type="pres">
      <dgm:prSet presAssocID="{10EECD43-999B-4261-833B-ABD3F2769D79}" presName="node" presStyleLbl="node1" presStyleIdx="9" presStyleCnt="12" custScaleX="177285">
        <dgm:presLayoutVars>
          <dgm:bulletEnabled val="1"/>
        </dgm:presLayoutVars>
      </dgm:prSet>
      <dgm:spPr/>
    </dgm:pt>
    <dgm:pt modelId="{2306E8C8-E523-4A4E-BD7F-9AF29944E44B}" type="pres">
      <dgm:prSet presAssocID="{80CD74D0-218C-4EB5-B8B5-5CF39E572A63}" presName="sibTrans" presStyleLbl="bgSibTrans2D1" presStyleIdx="9" presStyleCnt="11"/>
      <dgm:spPr/>
    </dgm:pt>
    <dgm:pt modelId="{3BD81E44-9159-4F53-A6F2-AA4E52D53B75}" type="pres">
      <dgm:prSet presAssocID="{D74C5515-6C8E-4B93-87C5-7F0D903D2C4D}" presName="compNode" presStyleCnt="0"/>
      <dgm:spPr/>
    </dgm:pt>
    <dgm:pt modelId="{9DD2B164-A5B5-46DE-A13B-AB6823A7D753}" type="pres">
      <dgm:prSet presAssocID="{D74C5515-6C8E-4B93-87C5-7F0D903D2C4D}" presName="dummyConnPt" presStyleCnt="0"/>
      <dgm:spPr/>
    </dgm:pt>
    <dgm:pt modelId="{77F0D47C-9A00-4AD4-8AA0-228C258F0990}" type="pres">
      <dgm:prSet presAssocID="{D74C5515-6C8E-4B93-87C5-7F0D903D2C4D}" presName="node" presStyleLbl="node1" presStyleIdx="10" presStyleCnt="12" custScaleX="177285">
        <dgm:presLayoutVars>
          <dgm:bulletEnabled val="1"/>
        </dgm:presLayoutVars>
      </dgm:prSet>
      <dgm:spPr/>
    </dgm:pt>
    <dgm:pt modelId="{E7E466E6-6130-43BE-B64E-FBACCB143043}" type="pres">
      <dgm:prSet presAssocID="{221FDB11-A89D-4822-A359-C0D33EC640EA}" presName="sibTrans" presStyleLbl="bgSibTrans2D1" presStyleIdx="10" presStyleCnt="11"/>
      <dgm:spPr/>
    </dgm:pt>
    <dgm:pt modelId="{A5950E14-093A-49EE-BD0E-371BB6820135}" type="pres">
      <dgm:prSet presAssocID="{31396EA5-C2B0-4784-9DEA-B3DAF807509A}" presName="compNode" presStyleCnt="0"/>
      <dgm:spPr/>
    </dgm:pt>
    <dgm:pt modelId="{9433BDDA-FB5F-4CA5-A799-A32EBEFB8B41}" type="pres">
      <dgm:prSet presAssocID="{31396EA5-C2B0-4784-9DEA-B3DAF807509A}" presName="dummyConnPt" presStyleCnt="0"/>
      <dgm:spPr/>
    </dgm:pt>
    <dgm:pt modelId="{00176367-98DA-42A0-A226-72569680AAD4}" type="pres">
      <dgm:prSet presAssocID="{31396EA5-C2B0-4784-9DEA-B3DAF807509A}" presName="node" presStyleLbl="node1" presStyleIdx="11" presStyleCnt="12" custScaleX="177285">
        <dgm:presLayoutVars>
          <dgm:bulletEnabled val="1"/>
        </dgm:presLayoutVars>
      </dgm:prSet>
      <dgm:spPr/>
    </dgm:pt>
  </dgm:ptLst>
  <dgm:cxnLst>
    <dgm:cxn modelId="{D6728E07-4966-4D83-B414-7084D68D8E41}" srcId="{51D24F8B-73A8-401C-8AE4-2645F13DFDD4}" destId="{7295E94A-D841-4881-A382-7D8F86579ABE}" srcOrd="7" destOrd="0" parTransId="{C96ADCD8-14A3-4FBF-9BED-F843CB080689}" sibTransId="{D608095A-85F1-46C3-8FC8-E6B80681AC43}"/>
    <dgm:cxn modelId="{A667F009-374A-4907-ADEA-36DAE19E07B0}" type="presOf" srcId="{E300CAAA-7FDC-472F-8298-40291CD4BB87}" destId="{F6FB1D60-8414-4A98-BB57-7C28B994877B}" srcOrd="0" destOrd="0" presId="urn:microsoft.com/office/officeart/2005/8/layout/bProcess4"/>
    <dgm:cxn modelId="{A191D50A-3FDA-46F3-BF60-2401DE78F073}" type="presOf" srcId="{51D24F8B-73A8-401C-8AE4-2645F13DFDD4}" destId="{664036CA-0D9A-4EAF-8F10-AE9B02E32A08}" srcOrd="0" destOrd="0" presId="urn:microsoft.com/office/officeart/2005/8/layout/bProcess4"/>
    <dgm:cxn modelId="{1A87531E-063F-4DAA-BCE9-DB0481948947}" type="presOf" srcId="{D608095A-85F1-46C3-8FC8-E6B80681AC43}" destId="{3E08CD15-520E-4133-A8D6-0A433CBB3170}" srcOrd="0" destOrd="0" presId="urn:microsoft.com/office/officeart/2005/8/layout/bProcess4"/>
    <dgm:cxn modelId="{1B184538-E0CC-4C49-A2D2-2D15CE3932FD}" type="presOf" srcId="{F94E3954-1333-4E6C-A446-9965EBD470D8}" destId="{C1777EEF-8868-4B19-8D31-74B989007AD4}" srcOrd="0" destOrd="0" presId="urn:microsoft.com/office/officeart/2005/8/layout/bProcess4"/>
    <dgm:cxn modelId="{35482744-C169-47E3-A65D-B10DC81EC1DF}" type="presOf" srcId="{221FDB11-A89D-4822-A359-C0D33EC640EA}" destId="{E7E466E6-6130-43BE-B64E-FBACCB143043}" srcOrd="0" destOrd="0" presId="urn:microsoft.com/office/officeart/2005/8/layout/bProcess4"/>
    <dgm:cxn modelId="{57933446-CB02-46A8-8AAC-0E5D95B07235}" type="presOf" srcId="{D74C5515-6C8E-4B93-87C5-7F0D903D2C4D}" destId="{77F0D47C-9A00-4AD4-8AA0-228C258F0990}" srcOrd="0" destOrd="0" presId="urn:microsoft.com/office/officeart/2005/8/layout/bProcess4"/>
    <dgm:cxn modelId="{88588566-2CF1-41E1-A4EF-7A0C48D57C6D}" type="presOf" srcId="{F02C7481-6F7D-465F-9001-29ED9143359F}" destId="{32437CB4-D177-4BD3-83D3-9588C8DD7399}" srcOrd="0" destOrd="0" presId="urn:microsoft.com/office/officeart/2005/8/layout/bProcess4"/>
    <dgm:cxn modelId="{15FB4C69-FC85-44D5-9CC5-412BCB32D33C}" srcId="{51D24F8B-73A8-401C-8AE4-2645F13DFDD4}" destId="{A34DC850-3CF8-4DAD-8CE1-95451DF32E36}" srcOrd="2" destOrd="0" parTransId="{CD045FD3-E419-431B-A674-1D4C1BEAE666}" sibTransId="{760A9505-98A9-4E94-83CF-A7C57CA644FC}"/>
    <dgm:cxn modelId="{B09B6F69-BF5F-4DA4-9E27-7CB1A2323262}" type="presOf" srcId="{1FEE4D4F-B576-42E9-B215-0FC02D011715}" destId="{3C1D0A35-A4C4-4A63-B118-DB891B0EB408}" srcOrd="0" destOrd="0" presId="urn:microsoft.com/office/officeart/2005/8/layout/bProcess4"/>
    <dgm:cxn modelId="{FE415469-C50F-4FF7-93F2-9E6768C0E070}" srcId="{51D24F8B-73A8-401C-8AE4-2645F13DFDD4}" destId="{F94E3954-1333-4E6C-A446-9965EBD470D8}" srcOrd="6" destOrd="0" parTransId="{70FFDECA-4587-41BA-9B60-E92D6DFB7FE6}" sibTransId="{2C82F106-1EFC-444E-BC2E-C0F3338EA705}"/>
    <dgm:cxn modelId="{EB549D69-A51D-46B4-964E-538F50865BB0}" type="presOf" srcId="{0730F83C-1496-4EB3-BEB6-10411C50433B}" destId="{65EF5AC3-2233-48D2-94A9-EF0BD95FC8D4}" srcOrd="0" destOrd="0" presId="urn:microsoft.com/office/officeart/2005/8/layout/bProcess4"/>
    <dgm:cxn modelId="{B566CE4C-1F07-4B6A-88F8-2947704EB99B}" type="presOf" srcId="{760A9505-98A9-4E94-83CF-A7C57CA644FC}" destId="{AE80F848-BD2C-4E88-B486-DBCA1F08FC5B}" srcOrd="0" destOrd="0" presId="urn:microsoft.com/office/officeart/2005/8/layout/bProcess4"/>
    <dgm:cxn modelId="{0AF8AD6F-D1BA-49C4-90B0-50BD672FEC21}" srcId="{51D24F8B-73A8-401C-8AE4-2645F13DFDD4}" destId="{23668B19-C6DB-45CC-B7F3-A54763F4D2F9}" srcOrd="1" destOrd="0" parTransId="{06E8BBF5-C4A7-4CF9-BBBF-D7B1876B632D}" sibTransId="{212FB518-BDBD-47CA-A936-F4C4D75D486D}"/>
    <dgm:cxn modelId="{8BA81B50-14F1-44AC-AC5D-9B8DE47A036B}" srcId="{51D24F8B-73A8-401C-8AE4-2645F13DFDD4}" destId="{0730F83C-1496-4EB3-BEB6-10411C50433B}" srcOrd="8" destOrd="0" parTransId="{BDE725C6-0289-413D-9771-3171997C6AB6}" sibTransId="{C3587E7B-6EDA-4D27-89C1-05DB7560BEB7}"/>
    <dgm:cxn modelId="{E126707F-F2A5-4316-9208-7AB866B0B886}" type="presOf" srcId="{80CD74D0-218C-4EB5-B8B5-5CF39E572A63}" destId="{2306E8C8-E523-4A4E-BD7F-9AF29944E44B}" srcOrd="0" destOrd="0" presId="urn:microsoft.com/office/officeart/2005/8/layout/bProcess4"/>
    <dgm:cxn modelId="{3431B480-1DBD-45CE-84CE-DD71BC5A6AF6}" srcId="{51D24F8B-73A8-401C-8AE4-2645F13DFDD4}" destId="{CA1FA0BA-039F-46E5-96CE-D956F4AAADFF}" srcOrd="3" destOrd="0" parTransId="{6B48CAC6-FE18-4747-94EA-E4EF4E4E6E0D}" sibTransId="{1FEE4D4F-B576-42E9-B215-0FC02D011715}"/>
    <dgm:cxn modelId="{60A76682-B488-4554-8A2D-0159F0530A53}" srcId="{51D24F8B-73A8-401C-8AE4-2645F13DFDD4}" destId="{10EECD43-999B-4261-833B-ABD3F2769D79}" srcOrd="9" destOrd="0" parTransId="{F006F0D0-8968-42D0-955F-2506A05697FF}" sibTransId="{80CD74D0-218C-4EB5-B8B5-5CF39E572A63}"/>
    <dgm:cxn modelId="{57E57984-C952-459F-BEE7-17B5AEF303EA}" type="presOf" srcId="{10EECD43-999B-4261-833B-ABD3F2769D79}" destId="{FC220FE4-0C2A-4B43-AE2C-33C9899A0C00}" srcOrd="0" destOrd="0" presId="urn:microsoft.com/office/officeart/2005/8/layout/bProcess4"/>
    <dgm:cxn modelId="{12E24688-21DC-49DE-87C3-51FED6939672}" type="presOf" srcId="{C3587E7B-6EDA-4D27-89C1-05DB7560BEB7}" destId="{070A1D9A-29B3-4BD4-A755-AFF492ACD009}" srcOrd="0" destOrd="0" presId="urn:microsoft.com/office/officeart/2005/8/layout/bProcess4"/>
    <dgm:cxn modelId="{B1E5F198-1871-4361-8548-32924B30589A}" type="presOf" srcId="{212FB518-BDBD-47CA-A936-F4C4D75D486D}" destId="{5CCC293F-6641-4BA4-BDD8-17F2CE84467A}" srcOrd="0" destOrd="0" presId="urn:microsoft.com/office/officeart/2005/8/layout/bProcess4"/>
    <dgm:cxn modelId="{0C948399-A134-4DE8-8555-87931F33E25F}" srcId="{51D24F8B-73A8-401C-8AE4-2645F13DFDD4}" destId="{D74C5515-6C8E-4B93-87C5-7F0D903D2C4D}" srcOrd="10" destOrd="0" parTransId="{31F6E09F-AB1B-4ADC-B6DE-1D7E77E173A4}" sibTransId="{221FDB11-A89D-4822-A359-C0D33EC640EA}"/>
    <dgm:cxn modelId="{674039AB-226B-42BA-9E62-AAD543F9884A}" type="presOf" srcId="{D8DBD7A2-A446-4DA0-BBF4-697C111112DA}" destId="{3D80F33A-4B5F-475D-B288-AA987BD3ADD1}" srcOrd="0" destOrd="0" presId="urn:microsoft.com/office/officeart/2005/8/layout/bProcess4"/>
    <dgm:cxn modelId="{3EA5F7BD-3F86-4822-BC9D-BB4E0277B4E1}" srcId="{51D24F8B-73A8-401C-8AE4-2645F13DFDD4}" destId="{D8DBD7A2-A446-4DA0-BBF4-697C111112DA}" srcOrd="0" destOrd="0" parTransId="{99CC5562-22A1-40B6-A5D0-916923184FCF}" sibTransId="{E300CAAA-7FDC-472F-8298-40291CD4BB87}"/>
    <dgm:cxn modelId="{12D1D8C0-8752-47D5-A13B-D7AF33F3B4FA}" type="presOf" srcId="{8CB84BBA-7831-4AA3-8729-4F1471B60D08}" destId="{5CEA7EEE-CC6C-44F7-90A3-74C00515309F}" srcOrd="0" destOrd="0" presId="urn:microsoft.com/office/officeart/2005/8/layout/bProcess4"/>
    <dgm:cxn modelId="{0D6C06C6-45DE-4E37-9EB2-3BC91D81D662}" type="presOf" srcId="{A34DC850-3CF8-4DAD-8CE1-95451DF32E36}" destId="{49F7F19E-BE5F-4CCD-94B1-5CC63BCEAAA0}" srcOrd="0" destOrd="0" presId="urn:microsoft.com/office/officeart/2005/8/layout/bProcess4"/>
    <dgm:cxn modelId="{F2180ACB-EB92-4CB0-9E9B-EB9644CFFC70}" type="presOf" srcId="{3642FE9B-268B-4DE5-9E73-1AEEE414E13C}" destId="{17A2AC26-9C5A-4D48-8652-72B8336FCFBA}" srcOrd="0" destOrd="0" presId="urn:microsoft.com/office/officeart/2005/8/layout/bProcess4"/>
    <dgm:cxn modelId="{1B487FD0-35A8-433A-9449-199B7045C363}" type="presOf" srcId="{31396EA5-C2B0-4784-9DEA-B3DAF807509A}" destId="{00176367-98DA-42A0-A226-72569680AAD4}" srcOrd="0" destOrd="0" presId="urn:microsoft.com/office/officeart/2005/8/layout/bProcess4"/>
    <dgm:cxn modelId="{C31EC7DB-5D46-4F4C-93F3-44E76AE9A840}" srcId="{51D24F8B-73A8-401C-8AE4-2645F13DFDD4}" destId="{31396EA5-C2B0-4784-9DEA-B3DAF807509A}" srcOrd="11" destOrd="0" parTransId="{720A965C-A2CF-47AB-9355-36AFCC2540A7}" sibTransId="{7F2FE222-305D-489B-876A-5BB374CF1B1F}"/>
    <dgm:cxn modelId="{71C781E1-1730-416E-9566-987098F9DBA5}" srcId="{51D24F8B-73A8-401C-8AE4-2645F13DFDD4}" destId="{3642FE9B-268B-4DE5-9E73-1AEEE414E13C}" srcOrd="5" destOrd="0" parTransId="{3D3E487B-6D19-42A5-907C-5B874529796C}" sibTransId="{8CB84BBA-7831-4AA3-8729-4F1471B60D08}"/>
    <dgm:cxn modelId="{8A5BFAE8-2791-4EB4-B743-76ECEBF4EBDA}" type="presOf" srcId="{CA1FA0BA-039F-46E5-96CE-D956F4AAADFF}" destId="{3FDB0FB8-D12D-4147-948E-DD46DC61D127}" srcOrd="0" destOrd="0" presId="urn:microsoft.com/office/officeart/2005/8/layout/bProcess4"/>
    <dgm:cxn modelId="{716EB6E9-FAE6-47F7-8C91-78F9875754C8}" srcId="{51D24F8B-73A8-401C-8AE4-2645F13DFDD4}" destId="{F02C7481-6F7D-465F-9001-29ED9143359F}" srcOrd="4" destOrd="0" parTransId="{E3858641-D2E4-444B-A138-4B0DFEC83E3C}" sibTransId="{5E6A1A1B-4EED-4FA3-876B-B1B28971AE38}"/>
    <dgm:cxn modelId="{85D9BEE9-A017-4953-B9A7-7A02B8A1FB5B}" type="presOf" srcId="{2C82F106-1EFC-444E-BC2E-C0F3338EA705}" destId="{3647E87D-1EC0-449A-80BF-C1A0BB4FC4FC}" srcOrd="0" destOrd="0" presId="urn:microsoft.com/office/officeart/2005/8/layout/bProcess4"/>
    <dgm:cxn modelId="{2F0FCDE9-540E-47A2-94CE-7761E0EEAFDD}" type="presOf" srcId="{5E6A1A1B-4EED-4FA3-876B-B1B28971AE38}" destId="{9D0938BE-55FA-4157-8E0C-DF40B577DBA3}" srcOrd="0" destOrd="0" presId="urn:microsoft.com/office/officeart/2005/8/layout/bProcess4"/>
    <dgm:cxn modelId="{80D05EED-D104-4D94-8D08-EF154466B725}" type="presOf" srcId="{23668B19-C6DB-45CC-B7F3-A54763F4D2F9}" destId="{930B0B69-AD7F-4C21-8804-6BE2BBBF306C}" srcOrd="0" destOrd="0" presId="urn:microsoft.com/office/officeart/2005/8/layout/bProcess4"/>
    <dgm:cxn modelId="{C53D0BFD-41C3-478B-98FA-BAE7C74A9F36}" type="presOf" srcId="{7295E94A-D841-4881-A382-7D8F86579ABE}" destId="{0C564B39-E7B6-4CC8-AFCF-6DF520B9FFC4}" srcOrd="0" destOrd="0" presId="urn:microsoft.com/office/officeart/2005/8/layout/bProcess4"/>
    <dgm:cxn modelId="{CE673833-9524-455E-832D-CC63A5D101D2}" type="presParOf" srcId="{664036CA-0D9A-4EAF-8F10-AE9B02E32A08}" destId="{95BBDF4F-076B-48B5-9781-D37154E6AC11}" srcOrd="0" destOrd="0" presId="urn:microsoft.com/office/officeart/2005/8/layout/bProcess4"/>
    <dgm:cxn modelId="{D7892D18-46AB-4584-B9AA-37D67D581663}" type="presParOf" srcId="{95BBDF4F-076B-48B5-9781-D37154E6AC11}" destId="{5C93EDE6-3458-40AA-A013-6BA9D3471AE3}" srcOrd="0" destOrd="0" presId="urn:microsoft.com/office/officeart/2005/8/layout/bProcess4"/>
    <dgm:cxn modelId="{4C6810CB-5D9B-4F3B-ABBD-1A57713F292B}" type="presParOf" srcId="{95BBDF4F-076B-48B5-9781-D37154E6AC11}" destId="{3D80F33A-4B5F-475D-B288-AA987BD3ADD1}" srcOrd="1" destOrd="0" presId="urn:microsoft.com/office/officeart/2005/8/layout/bProcess4"/>
    <dgm:cxn modelId="{02BCF337-187D-4DB3-8A4D-7D76D9D22506}" type="presParOf" srcId="{664036CA-0D9A-4EAF-8F10-AE9B02E32A08}" destId="{F6FB1D60-8414-4A98-BB57-7C28B994877B}" srcOrd="1" destOrd="0" presId="urn:microsoft.com/office/officeart/2005/8/layout/bProcess4"/>
    <dgm:cxn modelId="{105F2CAC-DFB4-4968-8214-9C04F86A2E68}" type="presParOf" srcId="{664036CA-0D9A-4EAF-8F10-AE9B02E32A08}" destId="{CE34471D-6EA3-4E8C-AC74-9E6A67C5A1E0}" srcOrd="2" destOrd="0" presId="urn:microsoft.com/office/officeart/2005/8/layout/bProcess4"/>
    <dgm:cxn modelId="{E39D20DC-6CAC-4763-A352-B71EED0443CB}" type="presParOf" srcId="{CE34471D-6EA3-4E8C-AC74-9E6A67C5A1E0}" destId="{11C725F6-96F3-4E49-89FD-1E38F76C5320}" srcOrd="0" destOrd="0" presId="urn:microsoft.com/office/officeart/2005/8/layout/bProcess4"/>
    <dgm:cxn modelId="{723E3355-4710-402A-8C29-ECEB2AB06D12}" type="presParOf" srcId="{CE34471D-6EA3-4E8C-AC74-9E6A67C5A1E0}" destId="{930B0B69-AD7F-4C21-8804-6BE2BBBF306C}" srcOrd="1" destOrd="0" presId="urn:microsoft.com/office/officeart/2005/8/layout/bProcess4"/>
    <dgm:cxn modelId="{D837F617-B23E-4C5B-91A6-C86E6AB5FF81}" type="presParOf" srcId="{664036CA-0D9A-4EAF-8F10-AE9B02E32A08}" destId="{5CCC293F-6641-4BA4-BDD8-17F2CE84467A}" srcOrd="3" destOrd="0" presId="urn:microsoft.com/office/officeart/2005/8/layout/bProcess4"/>
    <dgm:cxn modelId="{DC980CB3-DB35-471B-B6B9-F9F7BD77CCF6}" type="presParOf" srcId="{664036CA-0D9A-4EAF-8F10-AE9B02E32A08}" destId="{AB83F6B3-8044-4E91-8309-60DB38214C7E}" srcOrd="4" destOrd="0" presId="urn:microsoft.com/office/officeart/2005/8/layout/bProcess4"/>
    <dgm:cxn modelId="{A1A6C693-6038-4F6B-A332-7A5A619A5C7F}" type="presParOf" srcId="{AB83F6B3-8044-4E91-8309-60DB38214C7E}" destId="{06173C60-EA61-463A-9049-9FD7391FB7FF}" srcOrd="0" destOrd="0" presId="urn:microsoft.com/office/officeart/2005/8/layout/bProcess4"/>
    <dgm:cxn modelId="{8B22452C-7D4E-4C79-86A2-F502984EB37B}" type="presParOf" srcId="{AB83F6B3-8044-4E91-8309-60DB38214C7E}" destId="{49F7F19E-BE5F-4CCD-94B1-5CC63BCEAAA0}" srcOrd="1" destOrd="0" presId="urn:microsoft.com/office/officeart/2005/8/layout/bProcess4"/>
    <dgm:cxn modelId="{3D216076-22D5-4270-BB53-BBB73F7E493E}" type="presParOf" srcId="{664036CA-0D9A-4EAF-8F10-AE9B02E32A08}" destId="{AE80F848-BD2C-4E88-B486-DBCA1F08FC5B}" srcOrd="5" destOrd="0" presId="urn:microsoft.com/office/officeart/2005/8/layout/bProcess4"/>
    <dgm:cxn modelId="{4D17A2B9-380E-40FD-8794-7962D5343230}" type="presParOf" srcId="{664036CA-0D9A-4EAF-8F10-AE9B02E32A08}" destId="{83A62453-0908-4037-9547-AEFEA2AC9527}" srcOrd="6" destOrd="0" presId="urn:microsoft.com/office/officeart/2005/8/layout/bProcess4"/>
    <dgm:cxn modelId="{47549AF9-AF9E-4FF4-B02D-E60F1CD3AE00}" type="presParOf" srcId="{83A62453-0908-4037-9547-AEFEA2AC9527}" destId="{2DDA1E2D-D281-4D44-A984-1FC71E43D47D}" srcOrd="0" destOrd="0" presId="urn:microsoft.com/office/officeart/2005/8/layout/bProcess4"/>
    <dgm:cxn modelId="{3E52CDAD-3A58-4D33-93AD-CB83A840E464}" type="presParOf" srcId="{83A62453-0908-4037-9547-AEFEA2AC9527}" destId="{3FDB0FB8-D12D-4147-948E-DD46DC61D127}" srcOrd="1" destOrd="0" presId="urn:microsoft.com/office/officeart/2005/8/layout/bProcess4"/>
    <dgm:cxn modelId="{2032576F-7E8F-4EF5-8080-6ABA54E1E3EE}" type="presParOf" srcId="{664036CA-0D9A-4EAF-8F10-AE9B02E32A08}" destId="{3C1D0A35-A4C4-4A63-B118-DB891B0EB408}" srcOrd="7" destOrd="0" presId="urn:microsoft.com/office/officeart/2005/8/layout/bProcess4"/>
    <dgm:cxn modelId="{F1414C57-22BB-4204-A8C2-924D412B12F4}" type="presParOf" srcId="{664036CA-0D9A-4EAF-8F10-AE9B02E32A08}" destId="{03811ED8-246A-42AA-928C-4A982E4CFF4C}" srcOrd="8" destOrd="0" presId="urn:microsoft.com/office/officeart/2005/8/layout/bProcess4"/>
    <dgm:cxn modelId="{FF14AE0F-60F3-4C64-ADDA-F9B2C6E3CA95}" type="presParOf" srcId="{03811ED8-246A-42AA-928C-4A982E4CFF4C}" destId="{FB743FB4-0A17-41C5-8054-50B28D9A9ED6}" srcOrd="0" destOrd="0" presId="urn:microsoft.com/office/officeart/2005/8/layout/bProcess4"/>
    <dgm:cxn modelId="{AC0FB1D0-B5C4-401A-9CE0-89C29D20D96E}" type="presParOf" srcId="{03811ED8-246A-42AA-928C-4A982E4CFF4C}" destId="{32437CB4-D177-4BD3-83D3-9588C8DD7399}" srcOrd="1" destOrd="0" presId="urn:microsoft.com/office/officeart/2005/8/layout/bProcess4"/>
    <dgm:cxn modelId="{E479C26B-EB19-4DE5-9895-0FB2F9A1F4F8}" type="presParOf" srcId="{664036CA-0D9A-4EAF-8F10-AE9B02E32A08}" destId="{9D0938BE-55FA-4157-8E0C-DF40B577DBA3}" srcOrd="9" destOrd="0" presId="urn:microsoft.com/office/officeart/2005/8/layout/bProcess4"/>
    <dgm:cxn modelId="{1017DD3C-7F9B-4559-8BD2-BA64B1F9C0D4}" type="presParOf" srcId="{664036CA-0D9A-4EAF-8F10-AE9B02E32A08}" destId="{48DBAD55-629F-4050-A4F5-A72E0E7356E8}" srcOrd="10" destOrd="0" presId="urn:microsoft.com/office/officeart/2005/8/layout/bProcess4"/>
    <dgm:cxn modelId="{23005379-F418-4572-B69C-2928C0A625C9}" type="presParOf" srcId="{48DBAD55-629F-4050-A4F5-A72E0E7356E8}" destId="{1CBA3CB4-E024-4B45-8493-E0EB2BC435B9}" srcOrd="0" destOrd="0" presId="urn:microsoft.com/office/officeart/2005/8/layout/bProcess4"/>
    <dgm:cxn modelId="{CE3527EB-E317-44E0-93E0-A216C148D083}" type="presParOf" srcId="{48DBAD55-629F-4050-A4F5-A72E0E7356E8}" destId="{17A2AC26-9C5A-4D48-8652-72B8336FCFBA}" srcOrd="1" destOrd="0" presId="urn:microsoft.com/office/officeart/2005/8/layout/bProcess4"/>
    <dgm:cxn modelId="{79FA114E-5C17-4F1B-B69E-2C6AD042F1A6}" type="presParOf" srcId="{664036CA-0D9A-4EAF-8F10-AE9B02E32A08}" destId="{5CEA7EEE-CC6C-44F7-90A3-74C00515309F}" srcOrd="11" destOrd="0" presId="urn:microsoft.com/office/officeart/2005/8/layout/bProcess4"/>
    <dgm:cxn modelId="{25DDBFD0-C223-428F-9F27-7AEB4AAB58E1}" type="presParOf" srcId="{664036CA-0D9A-4EAF-8F10-AE9B02E32A08}" destId="{0E6BAFD1-3DF3-421D-86EB-90621C7264D0}" srcOrd="12" destOrd="0" presId="urn:microsoft.com/office/officeart/2005/8/layout/bProcess4"/>
    <dgm:cxn modelId="{B240BAB4-7956-4FE2-B3D2-1EEE728C12B9}" type="presParOf" srcId="{0E6BAFD1-3DF3-421D-86EB-90621C7264D0}" destId="{D9079F5E-9A5A-4010-BE74-C4708DB741A7}" srcOrd="0" destOrd="0" presId="urn:microsoft.com/office/officeart/2005/8/layout/bProcess4"/>
    <dgm:cxn modelId="{F7E82942-94EA-42C8-871D-6B0B3E52090B}" type="presParOf" srcId="{0E6BAFD1-3DF3-421D-86EB-90621C7264D0}" destId="{C1777EEF-8868-4B19-8D31-74B989007AD4}" srcOrd="1" destOrd="0" presId="urn:microsoft.com/office/officeart/2005/8/layout/bProcess4"/>
    <dgm:cxn modelId="{1C3397B2-4F1E-4349-8301-5EBF6DCD9F16}" type="presParOf" srcId="{664036CA-0D9A-4EAF-8F10-AE9B02E32A08}" destId="{3647E87D-1EC0-449A-80BF-C1A0BB4FC4FC}" srcOrd="13" destOrd="0" presId="urn:microsoft.com/office/officeart/2005/8/layout/bProcess4"/>
    <dgm:cxn modelId="{CE919093-DB55-4E33-8BB7-EE410EE247EF}" type="presParOf" srcId="{664036CA-0D9A-4EAF-8F10-AE9B02E32A08}" destId="{13FB5960-704F-4140-A037-DD27256F4F84}" srcOrd="14" destOrd="0" presId="urn:microsoft.com/office/officeart/2005/8/layout/bProcess4"/>
    <dgm:cxn modelId="{F08F0BD9-F648-4D58-8F5A-166AD97165C4}" type="presParOf" srcId="{13FB5960-704F-4140-A037-DD27256F4F84}" destId="{9213F91D-3401-4659-80BF-343C76A8AA8D}" srcOrd="0" destOrd="0" presId="urn:microsoft.com/office/officeart/2005/8/layout/bProcess4"/>
    <dgm:cxn modelId="{07CC8E66-72AF-4857-808D-E9747D1AE90C}" type="presParOf" srcId="{13FB5960-704F-4140-A037-DD27256F4F84}" destId="{0C564B39-E7B6-4CC8-AFCF-6DF520B9FFC4}" srcOrd="1" destOrd="0" presId="urn:microsoft.com/office/officeart/2005/8/layout/bProcess4"/>
    <dgm:cxn modelId="{7C897C60-6D91-4A39-92DE-2F93D54FD846}" type="presParOf" srcId="{664036CA-0D9A-4EAF-8F10-AE9B02E32A08}" destId="{3E08CD15-520E-4133-A8D6-0A433CBB3170}" srcOrd="15" destOrd="0" presId="urn:microsoft.com/office/officeart/2005/8/layout/bProcess4"/>
    <dgm:cxn modelId="{ED793DC2-F3DE-42D9-86F3-62832F6AF1DE}" type="presParOf" srcId="{664036CA-0D9A-4EAF-8F10-AE9B02E32A08}" destId="{12E7EEF2-A14F-480E-A64D-931027D37609}" srcOrd="16" destOrd="0" presId="urn:microsoft.com/office/officeart/2005/8/layout/bProcess4"/>
    <dgm:cxn modelId="{494C9DCA-A42C-4FB2-A388-5DC380D409DE}" type="presParOf" srcId="{12E7EEF2-A14F-480E-A64D-931027D37609}" destId="{1DB641B8-8789-4213-BB6D-608E15D3E225}" srcOrd="0" destOrd="0" presId="urn:microsoft.com/office/officeart/2005/8/layout/bProcess4"/>
    <dgm:cxn modelId="{ED41B82E-2729-4026-9309-001225C961E0}" type="presParOf" srcId="{12E7EEF2-A14F-480E-A64D-931027D37609}" destId="{65EF5AC3-2233-48D2-94A9-EF0BD95FC8D4}" srcOrd="1" destOrd="0" presId="urn:microsoft.com/office/officeart/2005/8/layout/bProcess4"/>
    <dgm:cxn modelId="{26AA6C34-AD48-48F3-B71C-B1AE63F8FBEC}" type="presParOf" srcId="{664036CA-0D9A-4EAF-8F10-AE9B02E32A08}" destId="{070A1D9A-29B3-4BD4-A755-AFF492ACD009}" srcOrd="17" destOrd="0" presId="urn:microsoft.com/office/officeart/2005/8/layout/bProcess4"/>
    <dgm:cxn modelId="{9DB5091C-EAFE-4C7F-89CC-F24781FA0BD9}" type="presParOf" srcId="{664036CA-0D9A-4EAF-8F10-AE9B02E32A08}" destId="{212CE5D1-20EC-4A34-988F-5696CA594660}" srcOrd="18" destOrd="0" presId="urn:microsoft.com/office/officeart/2005/8/layout/bProcess4"/>
    <dgm:cxn modelId="{4FBA8B08-589E-4D4C-9313-01DA672EB022}" type="presParOf" srcId="{212CE5D1-20EC-4A34-988F-5696CA594660}" destId="{194686D4-A414-450E-B43C-D6BD42D2025F}" srcOrd="0" destOrd="0" presId="urn:microsoft.com/office/officeart/2005/8/layout/bProcess4"/>
    <dgm:cxn modelId="{2A747228-324A-4564-BF8C-E0E2EF6E9B95}" type="presParOf" srcId="{212CE5D1-20EC-4A34-988F-5696CA594660}" destId="{FC220FE4-0C2A-4B43-AE2C-33C9899A0C00}" srcOrd="1" destOrd="0" presId="urn:microsoft.com/office/officeart/2005/8/layout/bProcess4"/>
    <dgm:cxn modelId="{74795B43-E0F1-40FC-A1E6-D22D84AD85B1}" type="presParOf" srcId="{664036CA-0D9A-4EAF-8F10-AE9B02E32A08}" destId="{2306E8C8-E523-4A4E-BD7F-9AF29944E44B}" srcOrd="19" destOrd="0" presId="urn:microsoft.com/office/officeart/2005/8/layout/bProcess4"/>
    <dgm:cxn modelId="{610D0209-3F55-4DA9-A2FA-A8766F6EFE7C}" type="presParOf" srcId="{664036CA-0D9A-4EAF-8F10-AE9B02E32A08}" destId="{3BD81E44-9159-4F53-A6F2-AA4E52D53B75}" srcOrd="20" destOrd="0" presId="urn:microsoft.com/office/officeart/2005/8/layout/bProcess4"/>
    <dgm:cxn modelId="{0E6C2D8D-5B67-4351-9A0C-0715DB08F402}" type="presParOf" srcId="{3BD81E44-9159-4F53-A6F2-AA4E52D53B75}" destId="{9DD2B164-A5B5-46DE-A13B-AB6823A7D753}" srcOrd="0" destOrd="0" presId="urn:microsoft.com/office/officeart/2005/8/layout/bProcess4"/>
    <dgm:cxn modelId="{D087DD0D-A0AE-4684-B238-B5339522DC22}" type="presParOf" srcId="{3BD81E44-9159-4F53-A6F2-AA4E52D53B75}" destId="{77F0D47C-9A00-4AD4-8AA0-228C258F0990}" srcOrd="1" destOrd="0" presId="urn:microsoft.com/office/officeart/2005/8/layout/bProcess4"/>
    <dgm:cxn modelId="{EDDFB97A-0AD9-4597-A7FD-A6E8AF1F8B96}" type="presParOf" srcId="{664036CA-0D9A-4EAF-8F10-AE9B02E32A08}" destId="{E7E466E6-6130-43BE-B64E-FBACCB143043}" srcOrd="21" destOrd="0" presId="urn:microsoft.com/office/officeart/2005/8/layout/bProcess4"/>
    <dgm:cxn modelId="{01A06536-55FE-411C-8BA1-98FFB817EBCB}" type="presParOf" srcId="{664036CA-0D9A-4EAF-8F10-AE9B02E32A08}" destId="{A5950E14-093A-49EE-BD0E-371BB6820135}" srcOrd="22" destOrd="0" presId="urn:microsoft.com/office/officeart/2005/8/layout/bProcess4"/>
    <dgm:cxn modelId="{9A821E73-4B18-4633-BA6C-F62BC61939F9}" type="presParOf" srcId="{A5950E14-093A-49EE-BD0E-371BB6820135}" destId="{9433BDDA-FB5F-4CA5-A799-A32EBEFB8B41}" srcOrd="0" destOrd="0" presId="urn:microsoft.com/office/officeart/2005/8/layout/bProcess4"/>
    <dgm:cxn modelId="{2617541A-F336-4DA8-9249-4092298F05DE}" type="presParOf" srcId="{A5950E14-093A-49EE-BD0E-371BB6820135}" destId="{00176367-98DA-42A0-A226-72569680AAD4}" srcOrd="1" destOrd="0" presId="urn:microsoft.com/office/officeart/2005/8/layout/bProcess4"/>
  </dgm:cxnLst>
  <dgm:bg>
    <a:solidFill>
      <a:schemeClr val="bg1"/>
    </a:solidFill>
  </dgm:bg>
  <dgm:whole>
    <a:ln>
      <a:solidFill>
        <a:schemeClr val="bg1"/>
      </a:solidFill>
    </a:ln>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9C8F23-CC44-4DFA-A374-877673AEE02E}">
      <dsp:nvSpPr>
        <dsp:cNvPr id="0" name=""/>
        <dsp:cNvSpPr/>
      </dsp:nvSpPr>
      <dsp:spPr>
        <a:xfrm>
          <a:off x="0" y="0"/>
          <a:ext cx="5929718" cy="705020"/>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accent6">
                  <a:lumMod val="75000"/>
                </a:schemeClr>
              </a:solidFill>
            </a:rPr>
            <a:t>Brief Consultation Sessions</a:t>
          </a:r>
        </a:p>
      </dsp:txBody>
      <dsp:txXfrm>
        <a:off x="0" y="0"/>
        <a:ext cx="5929718" cy="705020"/>
      </dsp:txXfrm>
    </dsp:sp>
    <dsp:sp modelId="{566FF654-17BF-4FCE-8D79-01FAD0F85776}">
      <dsp:nvSpPr>
        <dsp:cNvPr id="0" name=""/>
        <dsp:cNvSpPr/>
      </dsp:nvSpPr>
      <dsp:spPr>
        <a:xfrm>
          <a:off x="0" y="791260"/>
          <a:ext cx="5929718" cy="627842"/>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accent6">
                  <a:lumMod val="75000"/>
                </a:schemeClr>
              </a:solidFill>
            </a:rPr>
            <a:t>Wellbeing Support Team </a:t>
          </a:r>
        </a:p>
      </dsp:txBody>
      <dsp:txXfrm>
        <a:off x="0" y="791260"/>
        <a:ext cx="5929718" cy="627842"/>
      </dsp:txXfrm>
    </dsp:sp>
    <dsp:sp modelId="{948A6FE6-649F-404E-A4BD-87BB359C4376}">
      <dsp:nvSpPr>
        <dsp:cNvPr id="0" name=""/>
        <dsp:cNvSpPr/>
      </dsp:nvSpPr>
      <dsp:spPr>
        <a:xfrm>
          <a:off x="0" y="1502864"/>
          <a:ext cx="5929718" cy="633203"/>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accent6">
                  <a:lumMod val="75000"/>
                </a:schemeClr>
              </a:solidFill>
            </a:rPr>
            <a:t>Disability Team</a:t>
          </a:r>
        </a:p>
      </dsp:txBody>
      <dsp:txXfrm>
        <a:off x="0" y="1502864"/>
        <a:ext cx="5929718" cy="633203"/>
      </dsp:txXfrm>
    </dsp:sp>
    <dsp:sp modelId="{CBFB3A61-1F83-4E29-8ECD-4B6D99642EB1}">
      <dsp:nvSpPr>
        <dsp:cNvPr id="0" name=""/>
        <dsp:cNvSpPr/>
      </dsp:nvSpPr>
      <dsp:spPr>
        <a:xfrm>
          <a:off x="0" y="2219829"/>
          <a:ext cx="5929718" cy="813859"/>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accent6">
                  <a:lumMod val="75000"/>
                </a:schemeClr>
              </a:solidFill>
            </a:rPr>
            <a:t>Counselling and Psychology Interventions Team (CAPIT)</a:t>
          </a:r>
        </a:p>
      </dsp:txBody>
      <dsp:txXfrm>
        <a:off x="0" y="2219829"/>
        <a:ext cx="5929718" cy="8138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AD114F-AB58-4941-B5D9-55C00896176F}">
      <dsp:nvSpPr>
        <dsp:cNvPr id="0" name=""/>
        <dsp:cNvSpPr/>
      </dsp:nvSpPr>
      <dsp:spPr>
        <a:xfrm>
          <a:off x="1520721" y="635178"/>
          <a:ext cx="4232869" cy="4232869"/>
        </a:xfrm>
        <a:prstGeom prst="blockArc">
          <a:avLst>
            <a:gd name="adj1" fmla="val 11880000"/>
            <a:gd name="adj2" fmla="val 16200000"/>
            <a:gd name="adj3" fmla="val 4644"/>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664DFA7-E7DB-4A46-B781-1DF550CCA8BF}">
      <dsp:nvSpPr>
        <dsp:cNvPr id="0" name=""/>
        <dsp:cNvSpPr/>
      </dsp:nvSpPr>
      <dsp:spPr>
        <a:xfrm>
          <a:off x="1520721" y="635178"/>
          <a:ext cx="4232869" cy="4232869"/>
        </a:xfrm>
        <a:prstGeom prst="blockArc">
          <a:avLst>
            <a:gd name="adj1" fmla="val 7560000"/>
            <a:gd name="adj2" fmla="val 11880000"/>
            <a:gd name="adj3" fmla="val 4644"/>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0E367EE-2DCB-4622-83E0-6353460593E8}">
      <dsp:nvSpPr>
        <dsp:cNvPr id="0" name=""/>
        <dsp:cNvSpPr/>
      </dsp:nvSpPr>
      <dsp:spPr>
        <a:xfrm>
          <a:off x="1520721" y="635178"/>
          <a:ext cx="4232869" cy="4232869"/>
        </a:xfrm>
        <a:prstGeom prst="blockArc">
          <a:avLst>
            <a:gd name="adj1" fmla="val 3240000"/>
            <a:gd name="adj2" fmla="val 7560000"/>
            <a:gd name="adj3" fmla="val 4644"/>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25B899B-B97C-46A5-B347-1D550FF98D54}">
      <dsp:nvSpPr>
        <dsp:cNvPr id="0" name=""/>
        <dsp:cNvSpPr/>
      </dsp:nvSpPr>
      <dsp:spPr>
        <a:xfrm>
          <a:off x="1520721" y="635178"/>
          <a:ext cx="4232869" cy="4232869"/>
        </a:xfrm>
        <a:prstGeom prst="blockArc">
          <a:avLst>
            <a:gd name="adj1" fmla="val 20520000"/>
            <a:gd name="adj2" fmla="val 3240000"/>
            <a:gd name="adj3" fmla="val 4644"/>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4A9EB9-E8D4-408D-A65A-B089765DC8AC}">
      <dsp:nvSpPr>
        <dsp:cNvPr id="0" name=""/>
        <dsp:cNvSpPr/>
      </dsp:nvSpPr>
      <dsp:spPr>
        <a:xfrm>
          <a:off x="1520721" y="635178"/>
          <a:ext cx="4232869" cy="4232869"/>
        </a:xfrm>
        <a:prstGeom prst="blockArc">
          <a:avLst>
            <a:gd name="adj1" fmla="val 16200000"/>
            <a:gd name="adj2" fmla="val 20520000"/>
            <a:gd name="adj3" fmla="val 4644"/>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4B8D72-12CC-4175-88EA-1BEE2F9A34E7}">
      <dsp:nvSpPr>
        <dsp:cNvPr id="0" name=""/>
        <dsp:cNvSpPr/>
      </dsp:nvSpPr>
      <dsp:spPr>
        <a:xfrm>
          <a:off x="2662157" y="1776613"/>
          <a:ext cx="1949998" cy="1949998"/>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GB" sz="2100" b="1" kern="1200" dirty="0">
              <a:solidFill>
                <a:schemeClr val="accent6">
                  <a:lumMod val="50000"/>
                </a:schemeClr>
              </a:solidFill>
            </a:rPr>
            <a:t>Additional Information</a:t>
          </a:r>
        </a:p>
      </dsp:txBody>
      <dsp:txXfrm>
        <a:off x="2947728" y="2062184"/>
        <a:ext cx="1378856" cy="1378856"/>
      </dsp:txXfrm>
    </dsp:sp>
    <dsp:sp modelId="{EC86AA73-FE49-448C-826F-C7F85C53D5ED}">
      <dsp:nvSpPr>
        <dsp:cNvPr id="0" name=""/>
        <dsp:cNvSpPr/>
      </dsp:nvSpPr>
      <dsp:spPr>
        <a:xfrm>
          <a:off x="2954656" y="1818"/>
          <a:ext cx="1364999" cy="1364999"/>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accent6">
                  <a:lumMod val="50000"/>
                </a:schemeClr>
              </a:solidFill>
            </a:rPr>
            <a:t>Prospective Students</a:t>
          </a:r>
        </a:p>
      </dsp:txBody>
      <dsp:txXfrm>
        <a:off x="3154555" y="201717"/>
        <a:ext cx="965201" cy="965201"/>
      </dsp:txXfrm>
    </dsp:sp>
    <dsp:sp modelId="{C19BC2A9-CDA7-49C6-BECC-547715E66DE5}">
      <dsp:nvSpPr>
        <dsp:cNvPr id="0" name=""/>
        <dsp:cNvSpPr/>
      </dsp:nvSpPr>
      <dsp:spPr>
        <a:xfrm>
          <a:off x="4920770" y="1430284"/>
          <a:ext cx="1364999" cy="1364999"/>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accent6">
                  <a:lumMod val="50000"/>
                </a:schemeClr>
              </a:solidFill>
            </a:rPr>
            <a:t>International Students</a:t>
          </a:r>
        </a:p>
      </dsp:txBody>
      <dsp:txXfrm>
        <a:off x="5120669" y="1630183"/>
        <a:ext cx="965201" cy="965201"/>
      </dsp:txXfrm>
    </dsp:sp>
    <dsp:sp modelId="{F8FEDD5C-AD0C-4861-AE25-C7A90A8CF669}">
      <dsp:nvSpPr>
        <dsp:cNvPr id="0" name=""/>
        <dsp:cNvSpPr/>
      </dsp:nvSpPr>
      <dsp:spPr>
        <a:xfrm>
          <a:off x="4169782" y="3741589"/>
          <a:ext cx="1364999" cy="1364999"/>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chemeClr val="accent6">
                  <a:lumMod val="50000"/>
                </a:schemeClr>
              </a:solidFill>
            </a:rPr>
            <a:t>Wellbeing Support Website</a:t>
          </a:r>
        </a:p>
      </dsp:txBody>
      <dsp:txXfrm>
        <a:off x="4369681" y="3941488"/>
        <a:ext cx="965201" cy="965201"/>
      </dsp:txXfrm>
    </dsp:sp>
    <dsp:sp modelId="{C563A568-A4B7-4A9A-AB76-173806596892}">
      <dsp:nvSpPr>
        <dsp:cNvPr id="0" name=""/>
        <dsp:cNvSpPr/>
      </dsp:nvSpPr>
      <dsp:spPr>
        <a:xfrm>
          <a:off x="1739531" y="3741589"/>
          <a:ext cx="1364999" cy="1364999"/>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chemeClr val="accent6">
                  <a:lumMod val="50000"/>
                </a:schemeClr>
              </a:solidFill>
            </a:rPr>
            <a:t>University Library</a:t>
          </a:r>
        </a:p>
      </dsp:txBody>
      <dsp:txXfrm>
        <a:off x="1939430" y="3941488"/>
        <a:ext cx="965201" cy="965201"/>
      </dsp:txXfrm>
    </dsp:sp>
    <dsp:sp modelId="{39C883BF-DD60-453D-BC5D-9D321E48A80A}">
      <dsp:nvSpPr>
        <dsp:cNvPr id="0" name=""/>
        <dsp:cNvSpPr/>
      </dsp:nvSpPr>
      <dsp:spPr>
        <a:xfrm>
          <a:off x="988542" y="1430284"/>
          <a:ext cx="1364999" cy="1364999"/>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chemeClr val="accent6">
                  <a:lumMod val="50000"/>
                </a:schemeClr>
              </a:solidFill>
            </a:rPr>
            <a:t>Students’ Union</a:t>
          </a:r>
        </a:p>
      </dsp:txBody>
      <dsp:txXfrm>
        <a:off x="1188441" y="1630183"/>
        <a:ext cx="965201" cy="9652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974EA-835A-41E4-AFFF-000E051BEBF2}">
      <dsp:nvSpPr>
        <dsp:cNvPr id="0" name=""/>
        <dsp:cNvSpPr/>
      </dsp:nvSpPr>
      <dsp:spPr>
        <a:xfrm>
          <a:off x="2378267" y="673"/>
          <a:ext cx="1464456" cy="732228"/>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GB" sz="1500" b="1" kern="1200"/>
            <a:t>Ways to engage with therapy</a:t>
          </a:r>
          <a:endParaRPr lang="en-GB" sz="1500" b="1" kern="1200" dirty="0"/>
        </a:p>
      </dsp:txBody>
      <dsp:txXfrm>
        <a:off x="2399713" y="22119"/>
        <a:ext cx="1421564" cy="689336"/>
      </dsp:txXfrm>
    </dsp:sp>
    <dsp:sp modelId="{FCA94B49-3899-44F3-816D-0039F887F0D9}">
      <dsp:nvSpPr>
        <dsp:cNvPr id="0" name=""/>
        <dsp:cNvSpPr/>
      </dsp:nvSpPr>
      <dsp:spPr>
        <a:xfrm>
          <a:off x="2524712" y="732902"/>
          <a:ext cx="146445" cy="549171"/>
        </a:xfrm>
        <a:custGeom>
          <a:avLst/>
          <a:gdLst/>
          <a:ahLst/>
          <a:cxnLst/>
          <a:rect l="0" t="0" r="0" b="0"/>
          <a:pathLst>
            <a:path>
              <a:moveTo>
                <a:pt x="0" y="0"/>
              </a:moveTo>
              <a:lnTo>
                <a:pt x="0" y="549171"/>
              </a:lnTo>
              <a:lnTo>
                <a:pt x="146445" y="549171"/>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D160049-D6A0-421A-96B7-A188F28FBF91}">
      <dsp:nvSpPr>
        <dsp:cNvPr id="0" name=""/>
        <dsp:cNvSpPr/>
      </dsp:nvSpPr>
      <dsp:spPr>
        <a:xfrm>
          <a:off x="2671158" y="915959"/>
          <a:ext cx="1171565" cy="732228"/>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GB" sz="1500" kern="1200" dirty="0"/>
            <a:t>Video Therapy</a:t>
          </a:r>
        </a:p>
      </dsp:txBody>
      <dsp:txXfrm>
        <a:off x="2692604" y="937405"/>
        <a:ext cx="1128673" cy="689336"/>
      </dsp:txXfrm>
    </dsp:sp>
    <dsp:sp modelId="{A4587037-5CAC-4BC1-A496-5281C12FEC24}">
      <dsp:nvSpPr>
        <dsp:cNvPr id="0" name=""/>
        <dsp:cNvSpPr/>
      </dsp:nvSpPr>
      <dsp:spPr>
        <a:xfrm>
          <a:off x="2524712" y="732902"/>
          <a:ext cx="146445" cy="1464456"/>
        </a:xfrm>
        <a:custGeom>
          <a:avLst/>
          <a:gdLst/>
          <a:ahLst/>
          <a:cxnLst/>
          <a:rect l="0" t="0" r="0" b="0"/>
          <a:pathLst>
            <a:path>
              <a:moveTo>
                <a:pt x="0" y="0"/>
              </a:moveTo>
              <a:lnTo>
                <a:pt x="0" y="1464456"/>
              </a:lnTo>
              <a:lnTo>
                <a:pt x="146445" y="1464456"/>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7B2A19-864F-4B96-A19B-E941ED5689E2}">
      <dsp:nvSpPr>
        <dsp:cNvPr id="0" name=""/>
        <dsp:cNvSpPr/>
      </dsp:nvSpPr>
      <dsp:spPr>
        <a:xfrm>
          <a:off x="2671158" y="1831244"/>
          <a:ext cx="1171565" cy="732228"/>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GB" sz="1500" kern="1200" dirty="0"/>
            <a:t>Email Therapy</a:t>
          </a:r>
        </a:p>
      </dsp:txBody>
      <dsp:txXfrm>
        <a:off x="2692604" y="1852690"/>
        <a:ext cx="1128673" cy="689336"/>
      </dsp:txXfrm>
    </dsp:sp>
    <dsp:sp modelId="{3D667BDA-F901-463B-AAAA-54BB9B907619}">
      <dsp:nvSpPr>
        <dsp:cNvPr id="0" name=""/>
        <dsp:cNvSpPr/>
      </dsp:nvSpPr>
      <dsp:spPr>
        <a:xfrm>
          <a:off x="2524712" y="732902"/>
          <a:ext cx="146445" cy="2379741"/>
        </a:xfrm>
        <a:custGeom>
          <a:avLst/>
          <a:gdLst/>
          <a:ahLst/>
          <a:cxnLst/>
          <a:rect l="0" t="0" r="0" b="0"/>
          <a:pathLst>
            <a:path>
              <a:moveTo>
                <a:pt x="0" y="0"/>
              </a:moveTo>
              <a:lnTo>
                <a:pt x="0" y="2379741"/>
              </a:lnTo>
              <a:lnTo>
                <a:pt x="146445" y="2379741"/>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994EB4-6BAD-45FB-AE47-0D3CFEFBA43C}">
      <dsp:nvSpPr>
        <dsp:cNvPr id="0" name=""/>
        <dsp:cNvSpPr/>
      </dsp:nvSpPr>
      <dsp:spPr>
        <a:xfrm>
          <a:off x="2671158" y="2746529"/>
          <a:ext cx="1171565" cy="732228"/>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GB" sz="1500" kern="1200" dirty="0"/>
            <a:t>Group Therapy (online)</a:t>
          </a:r>
        </a:p>
      </dsp:txBody>
      <dsp:txXfrm>
        <a:off x="2692604" y="2767975"/>
        <a:ext cx="1128673" cy="689336"/>
      </dsp:txXfrm>
    </dsp:sp>
    <dsp:sp modelId="{47BB771D-CF97-4CE0-A43D-BAB81559EDB4}">
      <dsp:nvSpPr>
        <dsp:cNvPr id="0" name=""/>
        <dsp:cNvSpPr/>
      </dsp:nvSpPr>
      <dsp:spPr>
        <a:xfrm>
          <a:off x="4208837" y="673"/>
          <a:ext cx="1464456" cy="732228"/>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GB" sz="1500" b="1" kern="1200"/>
            <a:t>Different Interventions available</a:t>
          </a:r>
          <a:endParaRPr lang="en-GB" sz="1500" b="1" kern="1200" dirty="0"/>
        </a:p>
      </dsp:txBody>
      <dsp:txXfrm>
        <a:off x="4230283" y="22119"/>
        <a:ext cx="1421564" cy="689336"/>
      </dsp:txXfrm>
    </dsp:sp>
    <dsp:sp modelId="{85C8E382-A6E9-4983-A110-B27D58D3CDC8}">
      <dsp:nvSpPr>
        <dsp:cNvPr id="0" name=""/>
        <dsp:cNvSpPr/>
      </dsp:nvSpPr>
      <dsp:spPr>
        <a:xfrm>
          <a:off x="4355283" y="732902"/>
          <a:ext cx="146445" cy="549171"/>
        </a:xfrm>
        <a:custGeom>
          <a:avLst/>
          <a:gdLst/>
          <a:ahLst/>
          <a:cxnLst/>
          <a:rect l="0" t="0" r="0" b="0"/>
          <a:pathLst>
            <a:path>
              <a:moveTo>
                <a:pt x="0" y="0"/>
              </a:moveTo>
              <a:lnTo>
                <a:pt x="0" y="549171"/>
              </a:lnTo>
              <a:lnTo>
                <a:pt x="146445" y="549171"/>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1659122-9418-4170-BE5B-1B8F185FAE77}">
      <dsp:nvSpPr>
        <dsp:cNvPr id="0" name=""/>
        <dsp:cNvSpPr/>
      </dsp:nvSpPr>
      <dsp:spPr>
        <a:xfrm>
          <a:off x="4501728" y="915959"/>
          <a:ext cx="1171565" cy="732228"/>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GB" sz="1500" kern="1200" dirty="0"/>
            <a:t>CBT</a:t>
          </a:r>
        </a:p>
      </dsp:txBody>
      <dsp:txXfrm>
        <a:off x="4523174" y="937405"/>
        <a:ext cx="1128673" cy="689336"/>
      </dsp:txXfrm>
    </dsp:sp>
    <dsp:sp modelId="{7B8B0A27-9FF8-4AA1-B05D-82A6C84AC792}">
      <dsp:nvSpPr>
        <dsp:cNvPr id="0" name=""/>
        <dsp:cNvSpPr/>
      </dsp:nvSpPr>
      <dsp:spPr>
        <a:xfrm>
          <a:off x="4355283" y="732902"/>
          <a:ext cx="146445" cy="1464456"/>
        </a:xfrm>
        <a:custGeom>
          <a:avLst/>
          <a:gdLst/>
          <a:ahLst/>
          <a:cxnLst/>
          <a:rect l="0" t="0" r="0" b="0"/>
          <a:pathLst>
            <a:path>
              <a:moveTo>
                <a:pt x="0" y="0"/>
              </a:moveTo>
              <a:lnTo>
                <a:pt x="0" y="1464456"/>
              </a:lnTo>
              <a:lnTo>
                <a:pt x="146445" y="1464456"/>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30AFA1B-130B-43BF-9225-E88157074CF2}">
      <dsp:nvSpPr>
        <dsp:cNvPr id="0" name=""/>
        <dsp:cNvSpPr/>
      </dsp:nvSpPr>
      <dsp:spPr>
        <a:xfrm>
          <a:off x="4501728" y="1831244"/>
          <a:ext cx="1171565" cy="732228"/>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GB" sz="1500" kern="1200" dirty="0"/>
            <a:t>Person Centred Approaches</a:t>
          </a:r>
        </a:p>
      </dsp:txBody>
      <dsp:txXfrm>
        <a:off x="4523174" y="1852690"/>
        <a:ext cx="1128673" cy="689336"/>
      </dsp:txXfrm>
    </dsp:sp>
    <dsp:sp modelId="{D544A41B-014C-4CD3-861F-BE3768146C40}">
      <dsp:nvSpPr>
        <dsp:cNvPr id="0" name=""/>
        <dsp:cNvSpPr/>
      </dsp:nvSpPr>
      <dsp:spPr>
        <a:xfrm>
          <a:off x="4355283" y="732902"/>
          <a:ext cx="146445" cy="2379741"/>
        </a:xfrm>
        <a:custGeom>
          <a:avLst/>
          <a:gdLst/>
          <a:ahLst/>
          <a:cxnLst/>
          <a:rect l="0" t="0" r="0" b="0"/>
          <a:pathLst>
            <a:path>
              <a:moveTo>
                <a:pt x="0" y="0"/>
              </a:moveTo>
              <a:lnTo>
                <a:pt x="0" y="2379741"/>
              </a:lnTo>
              <a:lnTo>
                <a:pt x="146445" y="2379741"/>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BDC2B2-27D7-40B3-B801-29D1E9FDCF79}">
      <dsp:nvSpPr>
        <dsp:cNvPr id="0" name=""/>
        <dsp:cNvSpPr/>
      </dsp:nvSpPr>
      <dsp:spPr>
        <a:xfrm>
          <a:off x="4501728" y="2746529"/>
          <a:ext cx="1171565" cy="732228"/>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GB" sz="1500" kern="1200" dirty="0"/>
            <a:t>ACT</a:t>
          </a:r>
        </a:p>
      </dsp:txBody>
      <dsp:txXfrm>
        <a:off x="4523174" y="2767975"/>
        <a:ext cx="1128673" cy="689336"/>
      </dsp:txXfrm>
    </dsp:sp>
    <dsp:sp modelId="{B605F134-85F1-4830-95CA-BF6583B304FD}">
      <dsp:nvSpPr>
        <dsp:cNvPr id="0" name=""/>
        <dsp:cNvSpPr/>
      </dsp:nvSpPr>
      <dsp:spPr>
        <a:xfrm>
          <a:off x="4355283" y="732902"/>
          <a:ext cx="1579832" cy="988171"/>
        </a:xfrm>
        <a:custGeom>
          <a:avLst/>
          <a:gdLst/>
          <a:ahLst/>
          <a:cxnLst/>
          <a:rect l="0" t="0" r="0" b="0"/>
          <a:pathLst>
            <a:path>
              <a:moveTo>
                <a:pt x="0" y="0"/>
              </a:moveTo>
              <a:lnTo>
                <a:pt x="0" y="988171"/>
              </a:lnTo>
              <a:lnTo>
                <a:pt x="1579832" y="988171"/>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F310E7E-F648-4A00-8BCE-A334F6DB1A8B}">
      <dsp:nvSpPr>
        <dsp:cNvPr id="0" name=""/>
        <dsp:cNvSpPr/>
      </dsp:nvSpPr>
      <dsp:spPr>
        <a:xfrm>
          <a:off x="5935115" y="1354959"/>
          <a:ext cx="1171565" cy="732228"/>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GB" sz="1500" kern="1200" dirty="0"/>
            <a:t>Solution Focused Techniques</a:t>
          </a:r>
        </a:p>
      </dsp:txBody>
      <dsp:txXfrm>
        <a:off x="5956561" y="1376405"/>
        <a:ext cx="1128673" cy="689336"/>
      </dsp:txXfrm>
    </dsp:sp>
    <dsp:sp modelId="{84A0416A-6500-4780-8A90-1811475E3805}">
      <dsp:nvSpPr>
        <dsp:cNvPr id="0" name=""/>
        <dsp:cNvSpPr/>
      </dsp:nvSpPr>
      <dsp:spPr>
        <a:xfrm>
          <a:off x="4355283" y="732902"/>
          <a:ext cx="1579832" cy="1922962"/>
        </a:xfrm>
        <a:custGeom>
          <a:avLst/>
          <a:gdLst/>
          <a:ahLst/>
          <a:cxnLst/>
          <a:rect l="0" t="0" r="0" b="0"/>
          <a:pathLst>
            <a:path>
              <a:moveTo>
                <a:pt x="0" y="0"/>
              </a:moveTo>
              <a:lnTo>
                <a:pt x="0" y="1922962"/>
              </a:lnTo>
              <a:lnTo>
                <a:pt x="1579832" y="1922962"/>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0D18A-D31B-4A8E-B6EB-40017E7D390E}">
      <dsp:nvSpPr>
        <dsp:cNvPr id="0" name=""/>
        <dsp:cNvSpPr/>
      </dsp:nvSpPr>
      <dsp:spPr>
        <a:xfrm>
          <a:off x="5935115" y="2289750"/>
          <a:ext cx="1171565" cy="732228"/>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GB" sz="1500" kern="1200" dirty="0"/>
            <a:t>EMDR</a:t>
          </a:r>
        </a:p>
      </dsp:txBody>
      <dsp:txXfrm>
        <a:off x="5956561" y="2311196"/>
        <a:ext cx="1128673" cy="6893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FB1D60-8414-4A98-BB57-7C28B994877B}">
      <dsp:nvSpPr>
        <dsp:cNvPr id="0" name=""/>
        <dsp:cNvSpPr/>
      </dsp:nvSpPr>
      <dsp:spPr>
        <a:xfrm rot="5400000">
          <a:off x="234064" y="606876"/>
          <a:ext cx="801002" cy="96842"/>
        </a:xfrm>
        <a:prstGeom prst="rect">
          <a:avLst/>
        </a:prstGeom>
        <a:gradFill rotWithShape="0">
          <a:gsLst>
            <a:gs pos="0">
              <a:schemeClr val="accent6">
                <a:tint val="60000"/>
                <a:hueOff val="0"/>
                <a:satOff val="0"/>
                <a:lumOff val="0"/>
                <a:alphaOff val="0"/>
                <a:lumMod val="110000"/>
                <a:satMod val="105000"/>
                <a:tint val="67000"/>
              </a:schemeClr>
            </a:gs>
            <a:gs pos="50000">
              <a:schemeClr val="accent6">
                <a:tint val="60000"/>
                <a:hueOff val="0"/>
                <a:satOff val="0"/>
                <a:lumOff val="0"/>
                <a:alphaOff val="0"/>
                <a:lumMod val="105000"/>
                <a:satMod val="103000"/>
                <a:tint val="73000"/>
              </a:schemeClr>
            </a:gs>
            <a:gs pos="100000">
              <a:schemeClr val="accent6">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3D80F33A-4B5F-475D-B288-AA987BD3ADD1}">
      <dsp:nvSpPr>
        <dsp:cNvPr id="0" name=""/>
        <dsp:cNvSpPr/>
      </dsp:nvSpPr>
      <dsp:spPr>
        <a:xfrm>
          <a:off x="544" y="92751"/>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t>Personal Tutor System</a:t>
          </a:r>
        </a:p>
      </dsp:txBody>
      <dsp:txXfrm>
        <a:off x="19454" y="111661"/>
        <a:ext cx="1869821" cy="607798"/>
      </dsp:txXfrm>
    </dsp:sp>
    <dsp:sp modelId="{5CCC293F-6641-4BA4-BDD8-17F2CE84467A}">
      <dsp:nvSpPr>
        <dsp:cNvPr id="0" name=""/>
        <dsp:cNvSpPr/>
      </dsp:nvSpPr>
      <dsp:spPr>
        <a:xfrm rot="5400000">
          <a:off x="234064" y="1413900"/>
          <a:ext cx="801002" cy="96842"/>
        </a:xfrm>
        <a:prstGeom prst="rect">
          <a:avLst/>
        </a:prstGeom>
        <a:gradFill rotWithShape="0">
          <a:gsLst>
            <a:gs pos="0">
              <a:schemeClr val="accent6">
                <a:tint val="60000"/>
                <a:hueOff val="0"/>
                <a:satOff val="0"/>
                <a:lumOff val="0"/>
                <a:alphaOff val="0"/>
                <a:lumMod val="110000"/>
                <a:satMod val="105000"/>
                <a:tint val="67000"/>
              </a:schemeClr>
            </a:gs>
            <a:gs pos="50000">
              <a:schemeClr val="accent6">
                <a:tint val="60000"/>
                <a:hueOff val="0"/>
                <a:satOff val="0"/>
                <a:lumOff val="0"/>
                <a:alphaOff val="0"/>
                <a:lumMod val="105000"/>
                <a:satMod val="103000"/>
                <a:tint val="73000"/>
              </a:schemeClr>
            </a:gs>
            <a:gs pos="100000">
              <a:schemeClr val="accent6">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930B0B69-AD7F-4C21-8804-6BE2BBBF306C}">
      <dsp:nvSpPr>
        <dsp:cNvPr id="0" name=""/>
        <dsp:cNvSpPr/>
      </dsp:nvSpPr>
      <dsp:spPr>
        <a:xfrm>
          <a:off x="544" y="899775"/>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t>Residential Life Team</a:t>
          </a:r>
        </a:p>
      </dsp:txBody>
      <dsp:txXfrm>
        <a:off x="19454" y="918685"/>
        <a:ext cx="1869821" cy="607798"/>
      </dsp:txXfrm>
    </dsp:sp>
    <dsp:sp modelId="{AE80F848-BD2C-4E88-B486-DBCA1F08FC5B}">
      <dsp:nvSpPr>
        <dsp:cNvPr id="0" name=""/>
        <dsp:cNvSpPr/>
      </dsp:nvSpPr>
      <dsp:spPr>
        <a:xfrm rot="5400000">
          <a:off x="234064" y="2220923"/>
          <a:ext cx="801002" cy="96842"/>
        </a:xfrm>
        <a:prstGeom prst="rect">
          <a:avLst/>
        </a:prstGeom>
        <a:gradFill rotWithShape="0">
          <a:gsLst>
            <a:gs pos="0">
              <a:schemeClr val="accent6">
                <a:tint val="60000"/>
                <a:hueOff val="0"/>
                <a:satOff val="0"/>
                <a:lumOff val="0"/>
                <a:alphaOff val="0"/>
                <a:lumMod val="110000"/>
                <a:satMod val="105000"/>
                <a:tint val="67000"/>
              </a:schemeClr>
            </a:gs>
            <a:gs pos="50000">
              <a:schemeClr val="accent6">
                <a:tint val="60000"/>
                <a:hueOff val="0"/>
                <a:satOff val="0"/>
                <a:lumOff val="0"/>
                <a:alphaOff val="0"/>
                <a:lumMod val="105000"/>
                <a:satMod val="103000"/>
                <a:tint val="73000"/>
              </a:schemeClr>
            </a:gs>
            <a:gs pos="100000">
              <a:schemeClr val="accent6">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49F7F19E-BE5F-4CCD-94B1-5CC63BCEAAA0}">
      <dsp:nvSpPr>
        <dsp:cNvPr id="0" name=""/>
        <dsp:cNvSpPr/>
      </dsp:nvSpPr>
      <dsp:spPr>
        <a:xfrm>
          <a:off x="544" y="1706798"/>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t>On Campus Security</a:t>
          </a:r>
        </a:p>
      </dsp:txBody>
      <dsp:txXfrm>
        <a:off x="19454" y="1725708"/>
        <a:ext cx="1869821" cy="607798"/>
      </dsp:txXfrm>
    </dsp:sp>
    <dsp:sp modelId="{3C1D0A35-A4C4-4A63-B118-DB891B0EB408}">
      <dsp:nvSpPr>
        <dsp:cNvPr id="0" name=""/>
        <dsp:cNvSpPr/>
      </dsp:nvSpPr>
      <dsp:spPr>
        <a:xfrm>
          <a:off x="639902" y="2624434"/>
          <a:ext cx="2252058" cy="96842"/>
        </a:xfrm>
        <a:prstGeom prst="rect">
          <a:avLst/>
        </a:prstGeom>
        <a:gradFill rotWithShape="0">
          <a:gsLst>
            <a:gs pos="0">
              <a:schemeClr val="accent6">
                <a:tint val="60000"/>
                <a:hueOff val="0"/>
                <a:satOff val="0"/>
                <a:lumOff val="0"/>
                <a:alphaOff val="0"/>
                <a:lumMod val="110000"/>
                <a:satMod val="105000"/>
                <a:tint val="67000"/>
              </a:schemeClr>
            </a:gs>
            <a:gs pos="50000">
              <a:schemeClr val="accent6">
                <a:tint val="60000"/>
                <a:hueOff val="0"/>
                <a:satOff val="0"/>
                <a:lumOff val="0"/>
                <a:alphaOff val="0"/>
                <a:lumMod val="105000"/>
                <a:satMod val="103000"/>
                <a:tint val="73000"/>
              </a:schemeClr>
            </a:gs>
            <a:gs pos="100000">
              <a:schemeClr val="accent6">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3FDB0FB8-D12D-4147-948E-DD46DC61D127}">
      <dsp:nvSpPr>
        <dsp:cNvPr id="0" name=""/>
        <dsp:cNvSpPr/>
      </dsp:nvSpPr>
      <dsp:spPr>
        <a:xfrm>
          <a:off x="544" y="2513821"/>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t>Independent Sexual Violence Adviser</a:t>
          </a:r>
        </a:p>
      </dsp:txBody>
      <dsp:txXfrm>
        <a:off x="19454" y="2532731"/>
        <a:ext cx="1869821" cy="607798"/>
      </dsp:txXfrm>
    </dsp:sp>
    <dsp:sp modelId="{9D0938BE-55FA-4157-8E0C-DF40B577DBA3}">
      <dsp:nvSpPr>
        <dsp:cNvPr id="0" name=""/>
        <dsp:cNvSpPr/>
      </dsp:nvSpPr>
      <dsp:spPr>
        <a:xfrm rot="16200000">
          <a:off x="2496796" y="2220923"/>
          <a:ext cx="801002" cy="96842"/>
        </a:xfrm>
        <a:prstGeom prst="rect">
          <a:avLst/>
        </a:prstGeom>
        <a:gradFill rotWithShape="0">
          <a:gsLst>
            <a:gs pos="0">
              <a:schemeClr val="accent6">
                <a:tint val="60000"/>
                <a:hueOff val="0"/>
                <a:satOff val="0"/>
                <a:lumOff val="0"/>
                <a:alphaOff val="0"/>
                <a:lumMod val="110000"/>
                <a:satMod val="105000"/>
                <a:tint val="67000"/>
              </a:schemeClr>
            </a:gs>
            <a:gs pos="50000">
              <a:schemeClr val="accent6">
                <a:tint val="60000"/>
                <a:hueOff val="0"/>
                <a:satOff val="0"/>
                <a:lumOff val="0"/>
                <a:alphaOff val="0"/>
                <a:lumMod val="105000"/>
                <a:satMod val="103000"/>
                <a:tint val="73000"/>
              </a:schemeClr>
            </a:gs>
            <a:gs pos="100000">
              <a:schemeClr val="accent6">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32437CB4-D177-4BD3-83D3-9588C8DD7399}">
      <dsp:nvSpPr>
        <dsp:cNvPr id="0" name=""/>
        <dsp:cNvSpPr/>
      </dsp:nvSpPr>
      <dsp:spPr>
        <a:xfrm>
          <a:off x="2263276" y="2513821"/>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t>Dean of Students</a:t>
          </a:r>
        </a:p>
      </dsp:txBody>
      <dsp:txXfrm>
        <a:off x="2282186" y="2532731"/>
        <a:ext cx="1869821" cy="607798"/>
      </dsp:txXfrm>
    </dsp:sp>
    <dsp:sp modelId="{5CEA7EEE-CC6C-44F7-90A3-74C00515309F}">
      <dsp:nvSpPr>
        <dsp:cNvPr id="0" name=""/>
        <dsp:cNvSpPr/>
      </dsp:nvSpPr>
      <dsp:spPr>
        <a:xfrm rot="16200000">
          <a:off x="2496796" y="1413900"/>
          <a:ext cx="801002" cy="96842"/>
        </a:xfrm>
        <a:prstGeom prst="rect">
          <a:avLst/>
        </a:prstGeom>
        <a:gradFill rotWithShape="0">
          <a:gsLst>
            <a:gs pos="0">
              <a:schemeClr val="accent6">
                <a:tint val="60000"/>
                <a:hueOff val="0"/>
                <a:satOff val="0"/>
                <a:lumOff val="0"/>
                <a:alphaOff val="0"/>
                <a:lumMod val="110000"/>
                <a:satMod val="105000"/>
                <a:tint val="67000"/>
              </a:schemeClr>
            </a:gs>
            <a:gs pos="50000">
              <a:schemeClr val="accent6">
                <a:tint val="60000"/>
                <a:hueOff val="0"/>
                <a:satOff val="0"/>
                <a:lumOff val="0"/>
                <a:alphaOff val="0"/>
                <a:lumMod val="105000"/>
                <a:satMod val="103000"/>
                <a:tint val="73000"/>
              </a:schemeClr>
            </a:gs>
            <a:gs pos="100000">
              <a:schemeClr val="accent6">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17A2AC26-9C5A-4D48-8652-72B8336FCFBA}">
      <dsp:nvSpPr>
        <dsp:cNvPr id="0" name=""/>
        <dsp:cNvSpPr/>
      </dsp:nvSpPr>
      <dsp:spPr>
        <a:xfrm>
          <a:off x="2263276" y="1706798"/>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a:t>Health Centre</a:t>
          </a:r>
          <a:endParaRPr lang="en-US" sz="2400" b="1" kern="1200" dirty="0"/>
        </a:p>
      </dsp:txBody>
      <dsp:txXfrm>
        <a:off x="2282186" y="1725708"/>
        <a:ext cx="1869821" cy="607798"/>
      </dsp:txXfrm>
    </dsp:sp>
    <dsp:sp modelId="{3647E87D-1EC0-449A-80BF-C1A0BB4FC4FC}">
      <dsp:nvSpPr>
        <dsp:cNvPr id="0" name=""/>
        <dsp:cNvSpPr/>
      </dsp:nvSpPr>
      <dsp:spPr>
        <a:xfrm rot="16200000">
          <a:off x="2496796" y="606876"/>
          <a:ext cx="801002" cy="96842"/>
        </a:xfrm>
        <a:prstGeom prst="rect">
          <a:avLst/>
        </a:prstGeom>
        <a:gradFill rotWithShape="0">
          <a:gsLst>
            <a:gs pos="0">
              <a:schemeClr val="accent6">
                <a:tint val="60000"/>
                <a:hueOff val="0"/>
                <a:satOff val="0"/>
                <a:lumOff val="0"/>
                <a:alphaOff val="0"/>
                <a:lumMod val="110000"/>
                <a:satMod val="105000"/>
                <a:tint val="67000"/>
              </a:schemeClr>
            </a:gs>
            <a:gs pos="50000">
              <a:schemeClr val="accent6">
                <a:tint val="60000"/>
                <a:hueOff val="0"/>
                <a:satOff val="0"/>
                <a:lumOff val="0"/>
                <a:alphaOff val="0"/>
                <a:lumMod val="105000"/>
                <a:satMod val="103000"/>
                <a:tint val="73000"/>
              </a:schemeClr>
            </a:gs>
            <a:gs pos="100000">
              <a:schemeClr val="accent6">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C1777EEF-8868-4B19-8D31-74B989007AD4}">
      <dsp:nvSpPr>
        <dsp:cNvPr id="0" name=""/>
        <dsp:cNvSpPr/>
      </dsp:nvSpPr>
      <dsp:spPr>
        <a:xfrm>
          <a:off x="2263276" y="899775"/>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a:t>Student Funding</a:t>
          </a:r>
          <a:endParaRPr lang="en-US" sz="2400" b="1" kern="1200" dirty="0"/>
        </a:p>
      </dsp:txBody>
      <dsp:txXfrm>
        <a:off x="2282186" y="918685"/>
        <a:ext cx="1869821" cy="607798"/>
      </dsp:txXfrm>
    </dsp:sp>
    <dsp:sp modelId="{3E08CD15-520E-4133-A8D6-0A433CBB3170}">
      <dsp:nvSpPr>
        <dsp:cNvPr id="0" name=""/>
        <dsp:cNvSpPr/>
      </dsp:nvSpPr>
      <dsp:spPr>
        <a:xfrm>
          <a:off x="2902634" y="203365"/>
          <a:ext cx="2252058" cy="96842"/>
        </a:xfrm>
        <a:prstGeom prst="rect">
          <a:avLst/>
        </a:prstGeom>
        <a:gradFill rotWithShape="0">
          <a:gsLst>
            <a:gs pos="0">
              <a:schemeClr val="accent6">
                <a:tint val="60000"/>
                <a:hueOff val="0"/>
                <a:satOff val="0"/>
                <a:lumOff val="0"/>
                <a:alphaOff val="0"/>
                <a:lumMod val="110000"/>
                <a:satMod val="105000"/>
                <a:tint val="67000"/>
              </a:schemeClr>
            </a:gs>
            <a:gs pos="50000">
              <a:schemeClr val="accent6">
                <a:tint val="60000"/>
                <a:hueOff val="0"/>
                <a:satOff val="0"/>
                <a:lumOff val="0"/>
                <a:alphaOff val="0"/>
                <a:lumMod val="105000"/>
                <a:satMod val="103000"/>
                <a:tint val="73000"/>
              </a:schemeClr>
            </a:gs>
            <a:gs pos="100000">
              <a:schemeClr val="accent6">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0C564B39-E7B6-4CC8-AFCF-6DF520B9FFC4}">
      <dsp:nvSpPr>
        <dsp:cNvPr id="0" name=""/>
        <dsp:cNvSpPr/>
      </dsp:nvSpPr>
      <dsp:spPr>
        <a:xfrm>
          <a:off x="2263276" y="92751"/>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t>Warwick Accommodation</a:t>
          </a:r>
        </a:p>
      </dsp:txBody>
      <dsp:txXfrm>
        <a:off x="2282186" y="111661"/>
        <a:ext cx="1869821" cy="607798"/>
      </dsp:txXfrm>
    </dsp:sp>
    <dsp:sp modelId="{070A1D9A-29B3-4BD4-A755-AFF492ACD009}">
      <dsp:nvSpPr>
        <dsp:cNvPr id="0" name=""/>
        <dsp:cNvSpPr/>
      </dsp:nvSpPr>
      <dsp:spPr>
        <a:xfrm rot="5400000">
          <a:off x="4759528" y="606876"/>
          <a:ext cx="801002" cy="96842"/>
        </a:xfrm>
        <a:prstGeom prst="rect">
          <a:avLst/>
        </a:prstGeom>
        <a:gradFill rotWithShape="0">
          <a:gsLst>
            <a:gs pos="0">
              <a:schemeClr val="accent6">
                <a:tint val="60000"/>
                <a:hueOff val="0"/>
                <a:satOff val="0"/>
                <a:lumOff val="0"/>
                <a:alphaOff val="0"/>
                <a:lumMod val="110000"/>
                <a:satMod val="105000"/>
                <a:tint val="67000"/>
              </a:schemeClr>
            </a:gs>
            <a:gs pos="50000">
              <a:schemeClr val="accent6">
                <a:tint val="60000"/>
                <a:hueOff val="0"/>
                <a:satOff val="0"/>
                <a:lumOff val="0"/>
                <a:alphaOff val="0"/>
                <a:lumMod val="105000"/>
                <a:satMod val="103000"/>
                <a:tint val="73000"/>
              </a:schemeClr>
            </a:gs>
            <a:gs pos="100000">
              <a:schemeClr val="accent6">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65EF5AC3-2233-48D2-94A9-EF0BD95FC8D4}">
      <dsp:nvSpPr>
        <dsp:cNvPr id="0" name=""/>
        <dsp:cNvSpPr/>
      </dsp:nvSpPr>
      <dsp:spPr>
        <a:xfrm>
          <a:off x="4526007" y="92751"/>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a:t>Chaplaincy</a:t>
          </a:r>
          <a:endParaRPr lang="en-US" sz="2400" b="1" kern="1200" dirty="0"/>
        </a:p>
      </dsp:txBody>
      <dsp:txXfrm>
        <a:off x="4544917" y="111661"/>
        <a:ext cx="1869821" cy="607798"/>
      </dsp:txXfrm>
    </dsp:sp>
    <dsp:sp modelId="{2306E8C8-E523-4A4E-BD7F-9AF29944E44B}">
      <dsp:nvSpPr>
        <dsp:cNvPr id="0" name=""/>
        <dsp:cNvSpPr/>
      </dsp:nvSpPr>
      <dsp:spPr>
        <a:xfrm rot="5400000">
          <a:off x="4759528" y="1413900"/>
          <a:ext cx="801002" cy="96842"/>
        </a:xfrm>
        <a:prstGeom prst="rect">
          <a:avLst/>
        </a:prstGeom>
        <a:gradFill rotWithShape="0">
          <a:gsLst>
            <a:gs pos="0">
              <a:schemeClr val="accent6">
                <a:tint val="60000"/>
                <a:hueOff val="0"/>
                <a:satOff val="0"/>
                <a:lumOff val="0"/>
                <a:alphaOff val="0"/>
                <a:lumMod val="110000"/>
                <a:satMod val="105000"/>
                <a:tint val="67000"/>
              </a:schemeClr>
            </a:gs>
            <a:gs pos="50000">
              <a:schemeClr val="accent6">
                <a:tint val="60000"/>
                <a:hueOff val="0"/>
                <a:satOff val="0"/>
                <a:lumOff val="0"/>
                <a:alphaOff val="0"/>
                <a:lumMod val="105000"/>
                <a:satMod val="103000"/>
                <a:tint val="73000"/>
              </a:schemeClr>
            </a:gs>
            <a:gs pos="100000">
              <a:schemeClr val="accent6">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FC220FE4-0C2A-4B43-AE2C-33C9899A0C00}">
      <dsp:nvSpPr>
        <dsp:cNvPr id="0" name=""/>
        <dsp:cNvSpPr/>
      </dsp:nvSpPr>
      <dsp:spPr>
        <a:xfrm>
          <a:off x="4526007" y="899775"/>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t>Student Immigration and Compliance</a:t>
          </a:r>
        </a:p>
      </dsp:txBody>
      <dsp:txXfrm>
        <a:off x="4544917" y="918685"/>
        <a:ext cx="1869821" cy="607798"/>
      </dsp:txXfrm>
    </dsp:sp>
    <dsp:sp modelId="{E7E466E6-6130-43BE-B64E-FBACCB143043}">
      <dsp:nvSpPr>
        <dsp:cNvPr id="0" name=""/>
        <dsp:cNvSpPr/>
      </dsp:nvSpPr>
      <dsp:spPr>
        <a:xfrm rot="5400000">
          <a:off x="4759528" y="2220923"/>
          <a:ext cx="801002" cy="96842"/>
        </a:xfrm>
        <a:prstGeom prst="rect">
          <a:avLst/>
        </a:prstGeom>
        <a:gradFill rotWithShape="0">
          <a:gsLst>
            <a:gs pos="0">
              <a:schemeClr val="accent6">
                <a:tint val="60000"/>
                <a:hueOff val="0"/>
                <a:satOff val="0"/>
                <a:lumOff val="0"/>
                <a:alphaOff val="0"/>
                <a:lumMod val="110000"/>
                <a:satMod val="105000"/>
                <a:tint val="67000"/>
              </a:schemeClr>
            </a:gs>
            <a:gs pos="50000">
              <a:schemeClr val="accent6">
                <a:tint val="60000"/>
                <a:hueOff val="0"/>
                <a:satOff val="0"/>
                <a:lumOff val="0"/>
                <a:alphaOff val="0"/>
                <a:lumMod val="105000"/>
                <a:satMod val="103000"/>
                <a:tint val="73000"/>
              </a:schemeClr>
            </a:gs>
            <a:gs pos="100000">
              <a:schemeClr val="accent6">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77F0D47C-9A00-4AD4-8AA0-228C258F0990}">
      <dsp:nvSpPr>
        <dsp:cNvPr id="0" name=""/>
        <dsp:cNvSpPr/>
      </dsp:nvSpPr>
      <dsp:spPr>
        <a:xfrm>
          <a:off x="4526007" y="1706798"/>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a:t>Students’ </a:t>
          </a:r>
          <a:r>
            <a:rPr lang="en-US" sz="2400" b="1" kern="1200" dirty="0"/>
            <a:t>Union Advice Centre</a:t>
          </a:r>
        </a:p>
      </dsp:txBody>
      <dsp:txXfrm>
        <a:off x="4544917" y="1725708"/>
        <a:ext cx="1869821" cy="607798"/>
      </dsp:txXfrm>
    </dsp:sp>
    <dsp:sp modelId="{00176367-98DA-42A0-A226-72569680AAD4}">
      <dsp:nvSpPr>
        <dsp:cNvPr id="0" name=""/>
        <dsp:cNvSpPr/>
      </dsp:nvSpPr>
      <dsp:spPr>
        <a:xfrm>
          <a:off x="4526007" y="2513821"/>
          <a:ext cx="1907641" cy="645618"/>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a:t>Local Police/PCSO</a:t>
          </a:r>
          <a:endParaRPr lang="en-US" sz="2400" b="1" kern="1200" dirty="0"/>
        </a:p>
      </dsp:txBody>
      <dsp:txXfrm>
        <a:off x="4544917" y="2532731"/>
        <a:ext cx="1869821" cy="607798"/>
      </dsp:txXfrm>
    </dsp:sp>
  </dsp:spTree>
</dsp:drawing>
</file>

<file path=ppt/diagrams/layout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F6CBCB38-9EDD-4543-932B-E24A5A657E97}" type="datetimeFigureOut">
              <a:rPr lang="en-GB" smtClean="0"/>
              <a:t>17/05/2021</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72B579A-E951-4950-90AD-B4AE3EBD2899}" type="slidenum">
              <a:rPr lang="en-GB" smtClean="0"/>
              <a:t>‹#›</a:t>
            </a:fld>
            <a:endParaRPr lang="en-GB"/>
          </a:p>
        </p:txBody>
      </p:sp>
    </p:spTree>
    <p:extLst>
      <p:ext uri="{BB962C8B-B14F-4D97-AF65-F5344CB8AC3E}">
        <p14:creationId xmlns:p14="http://schemas.microsoft.com/office/powerpoint/2010/main" val="13249867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29B884F-D79B-4A4A-BF5C-4B0F67371D10}" type="datetimeFigureOut">
              <a:rPr lang="en-GB" smtClean="0"/>
              <a:t>17/05/2021</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873DF0A-FE9A-4A15-8CB5-A1C0115DFFBB}" type="slidenum">
              <a:rPr lang="en-GB" smtClean="0"/>
              <a:t>‹#›</a:t>
            </a:fld>
            <a:endParaRPr lang="en-GB"/>
          </a:p>
        </p:txBody>
      </p:sp>
    </p:spTree>
    <p:extLst>
      <p:ext uri="{BB962C8B-B14F-4D97-AF65-F5344CB8AC3E}">
        <p14:creationId xmlns:p14="http://schemas.microsoft.com/office/powerpoint/2010/main" val="3668528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a:t>
            </a:fld>
            <a:endParaRPr lang="en-GB"/>
          </a:p>
        </p:txBody>
      </p:sp>
    </p:spTree>
    <p:extLst>
      <p:ext uri="{BB962C8B-B14F-4D97-AF65-F5344CB8AC3E}">
        <p14:creationId xmlns:p14="http://schemas.microsoft.com/office/powerpoint/2010/main" val="3735887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11</a:t>
            </a:fld>
            <a:endParaRPr lang="en-GB"/>
          </a:p>
        </p:txBody>
      </p:sp>
    </p:spTree>
    <p:extLst>
      <p:ext uri="{BB962C8B-B14F-4D97-AF65-F5344CB8AC3E}">
        <p14:creationId xmlns:p14="http://schemas.microsoft.com/office/powerpoint/2010/main" val="2380254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12</a:t>
            </a:fld>
            <a:endParaRPr lang="en-GB"/>
          </a:p>
        </p:txBody>
      </p:sp>
    </p:spTree>
    <p:extLst>
      <p:ext uri="{BB962C8B-B14F-4D97-AF65-F5344CB8AC3E}">
        <p14:creationId xmlns:p14="http://schemas.microsoft.com/office/powerpoint/2010/main" val="2432856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13</a:t>
            </a:fld>
            <a:endParaRPr lang="en-GB"/>
          </a:p>
        </p:txBody>
      </p:sp>
    </p:spTree>
    <p:extLst>
      <p:ext uri="{BB962C8B-B14F-4D97-AF65-F5344CB8AC3E}">
        <p14:creationId xmlns:p14="http://schemas.microsoft.com/office/powerpoint/2010/main" val="3550297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15</a:t>
            </a:fld>
            <a:endParaRPr lang="en-GB"/>
          </a:p>
        </p:txBody>
      </p:sp>
    </p:spTree>
    <p:extLst>
      <p:ext uri="{BB962C8B-B14F-4D97-AF65-F5344CB8AC3E}">
        <p14:creationId xmlns:p14="http://schemas.microsoft.com/office/powerpoint/2010/main" val="4898611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16</a:t>
            </a:fld>
            <a:endParaRPr lang="en-GB"/>
          </a:p>
        </p:txBody>
      </p:sp>
    </p:spTree>
    <p:extLst>
      <p:ext uri="{BB962C8B-B14F-4D97-AF65-F5344CB8AC3E}">
        <p14:creationId xmlns:p14="http://schemas.microsoft.com/office/powerpoint/2010/main" val="2432124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17</a:t>
            </a:fld>
            <a:endParaRPr lang="en-GB"/>
          </a:p>
        </p:txBody>
      </p:sp>
    </p:spTree>
    <p:extLst>
      <p:ext uri="{BB962C8B-B14F-4D97-AF65-F5344CB8AC3E}">
        <p14:creationId xmlns:p14="http://schemas.microsoft.com/office/powerpoint/2010/main" val="2437718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AO</a:t>
            </a:r>
          </a:p>
        </p:txBody>
      </p:sp>
      <p:sp>
        <p:nvSpPr>
          <p:cNvPr id="4" name="Slide Number Placeholder 3"/>
          <p:cNvSpPr>
            <a:spLocks noGrp="1"/>
          </p:cNvSpPr>
          <p:nvPr>
            <p:ph type="sldNum" sz="quarter" idx="10"/>
          </p:nvPr>
        </p:nvSpPr>
        <p:spPr/>
        <p:txBody>
          <a:bodyPr/>
          <a:lstStyle/>
          <a:p>
            <a:fld id="{1873DF0A-FE9A-4A15-8CB5-A1C0115DFFBB}" type="slidenum">
              <a:rPr lang="en-GB" smtClean="0"/>
              <a:t>18</a:t>
            </a:fld>
            <a:endParaRPr lang="en-GB"/>
          </a:p>
        </p:txBody>
      </p:sp>
    </p:spTree>
    <p:extLst>
      <p:ext uri="{BB962C8B-B14F-4D97-AF65-F5344CB8AC3E}">
        <p14:creationId xmlns:p14="http://schemas.microsoft.com/office/powerpoint/2010/main" val="3222806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AO</a:t>
            </a:r>
          </a:p>
        </p:txBody>
      </p:sp>
      <p:sp>
        <p:nvSpPr>
          <p:cNvPr id="4" name="Slide Number Placeholder 3"/>
          <p:cNvSpPr>
            <a:spLocks noGrp="1"/>
          </p:cNvSpPr>
          <p:nvPr>
            <p:ph type="sldNum" sz="quarter" idx="10"/>
          </p:nvPr>
        </p:nvSpPr>
        <p:spPr/>
        <p:txBody>
          <a:bodyPr/>
          <a:lstStyle/>
          <a:p>
            <a:fld id="{1873DF0A-FE9A-4A15-8CB5-A1C0115DFFBB}" type="slidenum">
              <a:rPr lang="en-GB" smtClean="0"/>
              <a:t>19</a:t>
            </a:fld>
            <a:endParaRPr lang="en-GB"/>
          </a:p>
        </p:txBody>
      </p:sp>
    </p:spTree>
    <p:extLst>
      <p:ext uri="{BB962C8B-B14F-4D97-AF65-F5344CB8AC3E}">
        <p14:creationId xmlns:p14="http://schemas.microsoft.com/office/powerpoint/2010/main" val="41397614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AO</a:t>
            </a:r>
          </a:p>
        </p:txBody>
      </p:sp>
      <p:sp>
        <p:nvSpPr>
          <p:cNvPr id="4" name="Slide Number Placeholder 3"/>
          <p:cNvSpPr>
            <a:spLocks noGrp="1"/>
          </p:cNvSpPr>
          <p:nvPr>
            <p:ph type="sldNum" sz="quarter" idx="10"/>
          </p:nvPr>
        </p:nvSpPr>
        <p:spPr/>
        <p:txBody>
          <a:bodyPr/>
          <a:lstStyle/>
          <a:p>
            <a:fld id="{1873DF0A-FE9A-4A15-8CB5-A1C0115DFFBB}" type="slidenum">
              <a:rPr lang="en-GB" smtClean="0"/>
              <a:t>20</a:t>
            </a:fld>
            <a:endParaRPr lang="en-GB"/>
          </a:p>
        </p:txBody>
      </p:sp>
    </p:spTree>
    <p:extLst>
      <p:ext uri="{BB962C8B-B14F-4D97-AF65-F5344CB8AC3E}">
        <p14:creationId xmlns:p14="http://schemas.microsoft.com/office/powerpoint/2010/main" val="39020087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AO</a:t>
            </a:r>
          </a:p>
        </p:txBody>
      </p:sp>
      <p:sp>
        <p:nvSpPr>
          <p:cNvPr id="4" name="Slide Number Placeholder 3"/>
          <p:cNvSpPr>
            <a:spLocks noGrp="1"/>
          </p:cNvSpPr>
          <p:nvPr>
            <p:ph type="sldNum" sz="quarter" idx="10"/>
          </p:nvPr>
        </p:nvSpPr>
        <p:spPr/>
        <p:txBody>
          <a:bodyPr/>
          <a:lstStyle/>
          <a:p>
            <a:fld id="{1873DF0A-FE9A-4A15-8CB5-A1C0115DFFBB}" type="slidenum">
              <a:rPr lang="en-GB" smtClean="0"/>
              <a:t>21</a:t>
            </a:fld>
            <a:endParaRPr lang="en-GB"/>
          </a:p>
        </p:txBody>
      </p:sp>
    </p:spTree>
    <p:extLst>
      <p:ext uri="{BB962C8B-B14F-4D97-AF65-F5344CB8AC3E}">
        <p14:creationId xmlns:p14="http://schemas.microsoft.com/office/powerpoint/2010/main" val="1743085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2</a:t>
            </a:fld>
            <a:endParaRPr lang="en-GB"/>
          </a:p>
        </p:txBody>
      </p:sp>
    </p:spTree>
    <p:extLst>
      <p:ext uri="{BB962C8B-B14F-4D97-AF65-F5344CB8AC3E}">
        <p14:creationId xmlns:p14="http://schemas.microsoft.com/office/powerpoint/2010/main" val="900182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AO</a:t>
            </a:r>
          </a:p>
        </p:txBody>
      </p:sp>
      <p:sp>
        <p:nvSpPr>
          <p:cNvPr id="4" name="Slide Number Placeholder 3"/>
          <p:cNvSpPr>
            <a:spLocks noGrp="1"/>
          </p:cNvSpPr>
          <p:nvPr>
            <p:ph type="sldNum" sz="quarter" idx="10"/>
          </p:nvPr>
        </p:nvSpPr>
        <p:spPr/>
        <p:txBody>
          <a:bodyPr/>
          <a:lstStyle/>
          <a:p>
            <a:fld id="{1873DF0A-FE9A-4A15-8CB5-A1C0115DFFBB}" type="slidenum">
              <a:rPr lang="en-GB" smtClean="0"/>
              <a:t>22</a:t>
            </a:fld>
            <a:endParaRPr lang="en-GB"/>
          </a:p>
        </p:txBody>
      </p:sp>
    </p:spTree>
    <p:extLst>
      <p:ext uri="{BB962C8B-B14F-4D97-AF65-F5344CB8AC3E}">
        <p14:creationId xmlns:p14="http://schemas.microsoft.com/office/powerpoint/2010/main" val="1717875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LM</a:t>
            </a:r>
          </a:p>
        </p:txBody>
      </p:sp>
      <p:sp>
        <p:nvSpPr>
          <p:cNvPr id="4" name="Slide Number Placeholder 3"/>
          <p:cNvSpPr>
            <a:spLocks noGrp="1"/>
          </p:cNvSpPr>
          <p:nvPr>
            <p:ph type="sldNum" sz="quarter" idx="10"/>
          </p:nvPr>
        </p:nvSpPr>
        <p:spPr/>
        <p:txBody>
          <a:bodyPr/>
          <a:lstStyle/>
          <a:p>
            <a:fld id="{1873DF0A-FE9A-4A15-8CB5-A1C0115DFFBB}" type="slidenum">
              <a:rPr lang="en-GB" smtClean="0"/>
              <a:t>23</a:t>
            </a:fld>
            <a:endParaRPr lang="en-GB"/>
          </a:p>
        </p:txBody>
      </p:sp>
    </p:spTree>
    <p:extLst>
      <p:ext uri="{BB962C8B-B14F-4D97-AF65-F5344CB8AC3E}">
        <p14:creationId xmlns:p14="http://schemas.microsoft.com/office/powerpoint/2010/main" val="582080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LM</a:t>
            </a:r>
          </a:p>
        </p:txBody>
      </p:sp>
      <p:sp>
        <p:nvSpPr>
          <p:cNvPr id="4" name="Slide Number Placeholder 3"/>
          <p:cNvSpPr>
            <a:spLocks noGrp="1"/>
          </p:cNvSpPr>
          <p:nvPr>
            <p:ph type="sldNum" sz="quarter" idx="10"/>
          </p:nvPr>
        </p:nvSpPr>
        <p:spPr/>
        <p:txBody>
          <a:bodyPr/>
          <a:lstStyle/>
          <a:p>
            <a:fld id="{1873DF0A-FE9A-4A15-8CB5-A1C0115DFFBB}" type="slidenum">
              <a:rPr lang="en-GB" smtClean="0"/>
              <a:t>24</a:t>
            </a:fld>
            <a:endParaRPr lang="en-GB"/>
          </a:p>
        </p:txBody>
      </p:sp>
    </p:spTree>
    <p:extLst>
      <p:ext uri="{BB962C8B-B14F-4D97-AF65-F5344CB8AC3E}">
        <p14:creationId xmlns:p14="http://schemas.microsoft.com/office/powerpoint/2010/main" val="33591400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LM</a:t>
            </a:r>
          </a:p>
        </p:txBody>
      </p:sp>
      <p:sp>
        <p:nvSpPr>
          <p:cNvPr id="4" name="Slide Number Placeholder 3"/>
          <p:cNvSpPr>
            <a:spLocks noGrp="1"/>
          </p:cNvSpPr>
          <p:nvPr>
            <p:ph type="sldNum" sz="quarter" idx="10"/>
          </p:nvPr>
        </p:nvSpPr>
        <p:spPr/>
        <p:txBody>
          <a:bodyPr/>
          <a:lstStyle/>
          <a:p>
            <a:fld id="{1873DF0A-FE9A-4A15-8CB5-A1C0115DFFBB}" type="slidenum">
              <a:rPr lang="en-GB" smtClean="0"/>
              <a:t>25</a:t>
            </a:fld>
            <a:endParaRPr lang="en-GB"/>
          </a:p>
        </p:txBody>
      </p:sp>
    </p:spTree>
    <p:extLst>
      <p:ext uri="{BB962C8B-B14F-4D97-AF65-F5344CB8AC3E}">
        <p14:creationId xmlns:p14="http://schemas.microsoft.com/office/powerpoint/2010/main" val="35055554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LM</a:t>
            </a:r>
          </a:p>
        </p:txBody>
      </p:sp>
      <p:sp>
        <p:nvSpPr>
          <p:cNvPr id="4" name="Slide Number Placeholder 3"/>
          <p:cNvSpPr>
            <a:spLocks noGrp="1"/>
          </p:cNvSpPr>
          <p:nvPr>
            <p:ph type="sldNum" sz="quarter" idx="10"/>
          </p:nvPr>
        </p:nvSpPr>
        <p:spPr/>
        <p:txBody>
          <a:bodyPr/>
          <a:lstStyle/>
          <a:p>
            <a:fld id="{1873DF0A-FE9A-4A15-8CB5-A1C0115DFFBB}" type="slidenum">
              <a:rPr lang="en-GB" smtClean="0"/>
              <a:t>26</a:t>
            </a:fld>
            <a:endParaRPr lang="en-GB"/>
          </a:p>
        </p:txBody>
      </p:sp>
    </p:spTree>
    <p:extLst>
      <p:ext uri="{BB962C8B-B14F-4D97-AF65-F5344CB8AC3E}">
        <p14:creationId xmlns:p14="http://schemas.microsoft.com/office/powerpoint/2010/main" val="1492739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LM</a:t>
            </a:r>
          </a:p>
        </p:txBody>
      </p:sp>
      <p:sp>
        <p:nvSpPr>
          <p:cNvPr id="4" name="Slide Number Placeholder 3"/>
          <p:cNvSpPr>
            <a:spLocks noGrp="1"/>
          </p:cNvSpPr>
          <p:nvPr>
            <p:ph type="sldNum" sz="quarter" idx="10"/>
          </p:nvPr>
        </p:nvSpPr>
        <p:spPr/>
        <p:txBody>
          <a:bodyPr/>
          <a:lstStyle/>
          <a:p>
            <a:fld id="{1873DF0A-FE9A-4A15-8CB5-A1C0115DFFBB}" type="slidenum">
              <a:rPr lang="en-GB" smtClean="0"/>
              <a:t>27</a:t>
            </a:fld>
            <a:endParaRPr lang="en-GB"/>
          </a:p>
        </p:txBody>
      </p:sp>
    </p:spTree>
    <p:extLst>
      <p:ext uri="{BB962C8B-B14F-4D97-AF65-F5344CB8AC3E}">
        <p14:creationId xmlns:p14="http://schemas.microsoft.com/office/powerpoint/2010/main" val="908664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LM</a:t>
            </a:r>
          </a:p>
        </p:txBody>
      </p:sp>
      <p:sp>
        <p:nvSpPr>
          <p:cNvPr id="4" name="Slide Number Placeholder 3"/>
          <p:cNvSpPr>
            <a:spLocks noGrp="1"/>
          </p:cNvSpPr>
          <p:nvPr>
            <p:ph type="sldNum" sz="quarter" idx="10"/>
          </p:nvPr>
        </p:nvSpPr>
        <p:spPr/>
        <p:txBody>
          <a:bodyPr/>
          <a:lstStyle/>
          <a:p>
            <a:fld id="{1873DF0A-FE9A-4A15-8CB5-A1C0115DFFBB}" type="slidenum">
              <a:rPr lang="en-GB" smtClean="0"/>
              <a:t>28</a:t>
            </a:fld>
            <a:endParaRPr lang="en-GB"/>
          </a:p>
        </p:txBody>
      </p:sp>
    </p:spTree>
    <p:extLst>
      <p:ext uri="{BB962C8B-B14F-4D97-AF65-F5344CB8AC3E}">
        <p14:creationId xmlns:p14="http://schemas.microsoft.com/office/powerpoint/2010/main" val="32744306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LM</a:t>
            </a:r>
          </a:p>
        </p:txBody>
      </p:sp>
      <p:sp>
        <p:nvSpPr>
          <p:cNvPr id="4" name="Slide Number Placeholder 3"/>
          <p:cNvSpPr>
            <a:spLocks noGrp="1"/>
          </p:cNvSpPr>
          <p:nvPr>
            <p:ph type="sldNum" sz="quarter" idx="10"/>
          </p:nvPr>
        </p:nvSpPr>
        <p:spPr/>
        <p:txBody>
          <a:bodyPr/>
          <a:lstStyle/>
          <a:p>
            <a:fld id="{1873DF0A-FE9A-4A15-8CB5-A1C0115DFFBB}" type="slidenum">
              <a:rPr lang="en-GB" smtClean="0"/>
              <a:t>29</a:t>
            </a:fld>
            <a:endParaRPr lang="en-GB"/>
          </a:p>
        </p:txBody>
      </p:sp>
    </p:spTree>
    <p:extLst>
      <p:ext uri="{BB962C8B-B14F-4D97-AF65-F5344CB8AC3E}">
        <p14:creationId xmlns:p14="http://schemas.microsoft.com/office/powerpoint/2010/main" val="18053578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BM</a:t>
            </a:r>
          </a:p>
        </p:txBody>
      </p:sp>
      <p:sp>
        <p:nvSpPr>
          <p:cNvPr id="4" name="Slide Number Placeholder 3"/>
          <p:cNvSpPr>
            <a:spLocks noGrp="1"/>
          </p:cNvSpPr>
          <p:nvPr>
            <p:ph type="sldNum" sz="quarter" idx="10"/>
          </p:nvPr>
        </p:nvSpPr>
        <p:spPr/>
        <p:txBody>
          <a:bodyPr/>
          <a:lstStyle/>
          <a:p>
            <a:fld id="{1873DF0A-FE9A-4A15-8CB5-A1C0115DFFBB}" type="slidenum">
              <a:rPr lang="en-GB" smtClean="0"/>
              <a:t>30</a:t>
            </a:fld>
            <a:endParaRPr lang="en-GB"/>
          </a:p>
        </p:txBody>
      </p:sp>
    </p:spTree>
    <p:extLst>
      <p:ext uri="{BB962C8B-B14F-4D97-AF65-F5344CB8AC3E}">
        <p14:creationId xmlns:p14="http://schemas.microsoft.com/office/powerpoint/2010/main" val="15556213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BM</a:t>
            </a:r>
          </a:p>
        </p:txBody>
      </p:sp>
      <p:sp>
        <p:nvSpPr>
          <p:cNvPr id="4" name="Slide Number Placeholder 3"/>
          <p:cNvSpPr>
            <a:spLocks noGrp="1"/>
          </p:cNvSpPr>
          <p:nvPr>
            <p:ph type="sldNum" sz="quarter" idx="10"/>
          </p:nvPr>
        </p:nvSpPr>
        <p:spPr/>
        <p:txBody>
          <a:bodyPr/>
          <a:lstStyle/>
          <a:p>
            <a:fld id="{1873DF0A-FE9A-4A15-8CB5-A1C0115DFFBB}" type="slidenum">
              <a:rPr lang="en-GB" smtClean="0"/>
              <a:t>31</a:t>
            </a:fld>
            <a:endParaRPr lang="en-GB"/>
          </a:p>
        </p:txBody>
      </p:sp>
    </p:spTree>
    <p:extLst>
      <p:ext uri="{BB962C8B-B14F-4D97-AF65-F5344CB8AC3E}">
        <p14:creationId xmlns:p14="http://schemas.microsoft.com/office/powerpoint/2010/main" val="2560218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3</a:t>
            </a:fld>
            <a:endParaRPr lang="en-GB"/>
          </a:p>
        </p:txBody>
      </p:sp>
    </p:spTree>
    <p:extLst>
      <p:ext uri="{BB962C8B-B14F-4D97-AF65-F5344CB8AC3E}">
        <p14:creationId xmlns:p14="http://schemas.microsoft.com/office/powerpoint/2010/main" val="42023178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BM</a:t>
            </a:r>
          </a:p>
        </p:txBody>
      </p:sp>
      <p:sp>
        <p:nvSpPr>
          <p:cNvPr id="4" name="Slide Number Placeholder 3"/>
          <p:cNvSpPr>
            <a:spLocks noGrp="1"/>
          </p:cNvSpPr>
          <p:nvPr>
            <p:ph type="sldNum" sz="quarter" idx="10"/>
          </p:nvPr>
        </p:nvSpPr>
        <p:spPr/>
        <p:txBody>
          <a:bodyPr/>
          <a:lstStyle/>
          <a:p>
            <a:fld id="{1873DF0A-FE9A-4A15-8CB5-A1C0115DFFBB}" type="slidenum">
              <a:rPr lang="en-GB" smtClean="0"/>
              <a:t>32</a:t>
            </a:fld>
            <a:endParaRPr lang="en-GB"/>
          </a:p>
        </p:txBody>
      </p:sp>
    </p:spTree>
    <p:extLst>
      <p:ext uri="{BB962C8B-B14F-4D97-AF65-F5344CB8AC3E}">
        <p14:creationId xmlns:p14="http://schemas.microsoft.com/office/powerpoint/2010/main" val="15112928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33</a:t>
            </a:fld>
            <a:endParaRPr lang="en-GB"/>
          </a:p>
        </p:txBody>
      </p:sp>
    </p:spTree>
    <p:extLst>
      <p:ext uri="{BB962C8B-B14F-4D97-AF65-F5344CB8AC3E}">
        <p14:creationId xmlns:p14="http://schemas.microsoft.com/office/powerpoint/2010/main" val="18685279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BM</a:t>
            </a:r>
          </a:p>
        </p:txBody>
      </p:sp>
      <p:sp>
        <p:nvSpPr>
          <p:cNvPr id="4" name="Slide Number Placeholder 3"/>
          <p:cNvSpPr>
            <a:spLocks noGrp="1"/>
          </p:cNvSpPr>
          <p:nvPr>
            <p:ph type="sldNum" sz="quarter" idx="10"/>
          </p:nvPr>
        </p:nvSpPr>
        <p:spPr/>
        <p:txBody>
          <a:bodyPr/>
          <a:lstStyle/>
          <a:p>
            <a:fld id="{1873DF0A-FE9A-4A15-8CB5-A1C0115DFFBB}" type="slidenum">
              <a:rPr lang="en-GB" smtClean="0"/>
              <a:t>34</a:t>
            </a:fld>
            <a:endParaRPr lang="en-GB"/>
          </a:p>
        </p:txBody>
      </p:sp>
    </p:spTree>
    <p:extLst>
      <p:ext uri="{BB962C8B-B14F-4D97-AF65-F5344CB8AC3E}">
        <p14:creationId xmlns:p14="http://schemas.microsoft.com/office/powerpoint/2010/main" val="10222545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BM</a:t>
            </a:r>
          </a:p>
        </p:txBody>
      </p:sp>
      <p:sp>
        <p:nvSpPr>
          <p:cNvPr id="4" name="Slide Number Placeholder 3"/>
          <p:cNvSpPr>
            <a:spLocks noGrp="1"/>
          </p:cNvSpPr>
          <p:nvPr>
            <p:ph type="sldNum" sz="quarter" idx="10"/>
          </p:nvPr>
        </p:nvSpPr>
        <p:spPr/>
        <p:txBody>
          <a:bodyPr/>
          <a:lstStyle/>
          <a:p>
            <a:fld id="{1873DF0A-FE9A-4A15-8CB5-A1C0115DFFBB}" type="slidenum">
              <a:rPr lang="en-GB" smtClean="0"/>
              <a:t>35</a:t>
            </a:fld>
            <a:endParaRPr lang="en-GB"/>
          </a:p>
        </p:txBody>
      </p:sp>
    </p:spTree>
    <p:extLst>
      <p:ext uri="{BB962C8B-B14F-4D97-AF65-F5344CB8AC3E}">
        <p14:creationId xmlns:p14="http://schemas.microsoft.com/office/powerpoint/2010/main" val="1194789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BM</a:t>
            </a:r>
          </a:p>
        </p:txBody>
      </p:sp>
      <p:sp>
        <p:nvSpPr>
          <p:cNvPr id="4" name="Slide Number Placeholder 3"/>
          <p:cNvSpPr>
            <a:spLocks noGrp="1"/>
          </p:cNvSpPr>
          <p:nvPr>
            <p:ph type="sldNum" sz="quarter" idx="10"/>
          </p:nvPr>
        </p:nvSpPr>
        <p:spPr/>
        <p:txBody>
          <a:bodyPr/>
          <a:lstStyle/>
          <a:p>
            <a:fld id="{1873DF0A-FE9A-4A15-8CB5-A1C0115DFFBB}" type="slidenum">
              <a:rPr lang="en-GB" smtClean="0"/>
              <a:t>36</a:t>
            </a:fld>
            <a:endParaRPr lang="en-GB"/>
          </a:p>
        </p:txBody>
      </p:sp>
    </p:spTree>
    <p:extLst>
      <p:ext uri="{BB962C8B-B14F-4D97-AF65-F5344CB8AC3E}">
        <p14:creationId xmlns:p14="http://schemas.microsoft.com/office/powerpoint/2010/main" val="38831321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BM</a:t>
            </a:r>
          </a:p>
        </p:txBody>
      </p:sp>
      <p:sp>
        <p:nvSpPr>
          <p:cNvPr id="4" name="Slide Number Placeholder 3"/>
          <p:cNvSpPr>
            <a:spLocks noGrp="1"/>
          </p:cNvSpPr>
          <p:nvPr>
            <p:ph type="sldNum" sz="quarter" idx="10"/>
          </p:nvPr>
        </p:nvSpPr>
        <p:spPr/>
        <p:txBody>
          <a:bodyPr/>
          <a:lstStyle/>
          <a:p>
            <a:fld id="{1873DF0A-FE9A-4A15-8CB5-A1C0115DFFBB}" type="slidenum">
              <a:rPr lang="en-GB" smtClean="0"/>
              <a:t>37</a:t>
            </a:fld>
            <a:endParaRPr lang="en-GB"/>
          </a:p>
        </p:txBody>
      </p:sp>
    </p:spTree>
    <p:extLst>
      <p:ext uri="{BB962C8B-B14F-4D97-AF65-F5344CB8AC3E}">
        <p14:creationId xmlns:p14="http://schemas.microsoft.com/office/powerpoint/2010/main" val="3697013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73DF0A-FE9A-4A15-8CB5-A1C0115DFFBB}" type="slidenum">
              <a:rPr lang="en-GB" smtClean="0"/>
              <a:t>38</a:t>
            </a:fld>
            <a:endParaRPr lang="en-GB"/>
          </a:p>
        </p:txBody>
      </p:sp>
    </p:spTree>
    <p:extLst>
      <p:ext uri="{BB962C8B-B14F-4D97-AF65-F5344CB8AC3E}">
        <p14:creationId xmlns:p14="http://schemas.microsoft.com/office/powerpoint/2010/main" val="20863470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MR</a:t>
            </a:r>
          </a:p>
        </p:txBody>
      </p:sp>
      <p:sp>
        <p:nvSpPr>
          <p:cNvPr id="4" name="Slide Number Placeholder 3"/>
          <p:cNvSpPr>
            <a:spLocks noGrp="1"/>
          </p:cNvSpPr>
          <p:nvPr>
            <p:ph type="sldNum" sz="quarter" idx="10"/>
          </p:nvPr>
        </p:nvSpPr>
        <p:spPr/>
        <p:txBody>
          <a:bodyPr/>
          <a:lstStyle/>
          <a:p>
            <a:fld id="{1873DF0A-FE9A-4A15-8CB5-A1C0115DFFBB}" type="slidenum">
              <a:rPr lang="en-GB" smtClean="0"/>
              <a:t>39</a:t>
            </a:fld>
            <a:endParaRPr lang="en-GB"/>
          </a:p>
        </p:txBody>
      </p:sp>
    </p:spTree>
    <p:extLst>
      <p:ext uri="{BB962C8B-B14F-4D97-AF65-F5344CB8AC3E}">
        <p14:creationId xmlns:p14="http://schemas.microsoft.com/office/powerpoint/2010/main" val="41723736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MR</a:t>
            </a:r>
          </a:p>
        </p:txBody>
      </p:sp>
      <p:sp>
        <p:nvSpPr>
          <p:cNvPr id="4" name="Slide Number Placeholder 3"/>
          <p:cNvSpPr>
            <a:spLocks noGrp="1"/>
          </p:cNvSpPr>
          <p:nvPr>
            <p:ph type="sldNum" sz="quarter" idx="10"/>
          </p:nvPr>
        </p:nvSpPr>
        <p:spPr/>
        <p:txBody>
          <a:bodyPr/>
          <a:lstStyle/>
          <a:p>
            <a:fld id="{1873DF0A-FE9A-4A15-8CB5-A1C0115DFFBB}" type="slidenum">
              <a:rPr lang="en-GB" smtClean="0"/>
              <a:t>40</a:t>
            </a:fld>
            <a:endParaRPr lang="en-GB"/>
          </a:p>
        </p:txBody>
      </p:sp>
    </p:spTree>
    <p:extLst>
      <p:ext uri="{BB962C8B-B14F-4D97-AF65-F5344CB8AC3E}">
        <p14:creationId xmlns:p14="http://schemas.microsoft.com/office/powerpoint/2010/main" val="4121410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MR</a:t>
            </a:r>
          </a:p>
        </p:txBody>
      </p:sp>
      <p:sp>
        <p:nvSpPr>
          <p:cNvPr id="4" name="Slide Number Placeholder 3"/>
          <p:cNvSpPr>
            <a:spLocks noGrp="1"/>
          </p:cNvSpPr>
          <p:nvPr>
            <p:ph type="sldNum" sz="quarter" idx="10"/>
          </p:nvPr>
        </p:nvSpPr>
        <p:spPr/>
        <p:txBody>
          <a:bodyPr/>
          <a:lstStyle/>
          <a:p>
            <a:fld id="{1873DF0A-FE9A-4A15-8CB5-A1C0115DFFBB}" type="slidenum">
              <a:rPr lang="en-GB" smtClean="0"/>
              <a:t>41</a:t>
            </a:fld>
            <a:endParaRPr lang="en-GB"/>
          </a:p>
        </p:txBody>
      </p:sp>
    </p:spTree>
    <p:extLst>
      <p:ext uri="{BB962C8B-B14F-4D97-AF65-F5344CB8AC3E}">
        <p14:creationId xmlns:p14="http://schemas.microsoft.com/office/powerpoint/2010/main" val="548784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4</a:t>
            </a:fld>
            <a:endParaRPr lang="en-GB"/>
          </a:p>
        </p:txBody>
      </p:sp>
    </p:spTree>
    <p:extLst>
      <p:ext uri="{BB962C8B-B14F-4D97-AF65-F5344CB8AC3E}">
        <p14:creationId xmlns:p14="http://schemas.microsoft.com/office/powerpoint/2010/main" val="29082826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MR</a:t>
            </a:r>
          </a:p>
        </p:txBody>
      </p:sp>
      <p:sp>
        <p:nvSpPr>
          <p:cNvPr id="4" name="Slide Number Placeholder 3"/>
          <p:cNvSpPr>
            <a:spLocks noGrp="1"/>
          </p:cNvSpPr>
          <p:nvPr>
            <p:ph type="sldNum" sz="quarter" idx="10"/>
          </p:nvPr>
        </p:nvSpPr>
        <p:spPr/>
        <p:txBody>
          <a:bodyPr/>
          <a:lstStyle/>
          <a:p>
            <a:fld id="{1873DF0A-FE9A-4A15-8CB5-A1C0115DFFBB}" type="slidenum">
              <a:rPr lang="en-GB" smtClean="0"/>
              <a:t>42</a:t>
            </a:fld>
            <a:endParaRPr lang="en-GB"/>
          </a:p>
        </p:txBody>
      </p:sp>
    </p:spTree>
    <p:extLst>
      <p:ext uri="{BB962C8B-B14F-4D97-AF65-F5344CB8AC3E}">
        <p14:creationId xmlns:p14="http://schemas.microsoft.com/office/powerpoint/2010/main" val="33020256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73DF0A-FE9A-4A15-8CB5-A1C0115DFFBB}" type="slidenum">
              <a:rPr lang="en-GB" smtClean="0"/>
              <a:t>43</a:t>
            </a:fld>
            <a:endParaRPr lang="en-GB"/>
          </a:p>
        </p:txBody>
      </p:sp>
    </p:spTree>
    <p:extLst>
      <p:ext uri="{BB962C8B-B14F-4D97-AF65-F5344CB8AC3E}">
        <p14:creationId xmlns:p14="http://schemas.microsoft.com/office/powerpoint/2010/main" val="40679335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TP</a:t>
            </a:r>
          </a:p>
        </p:txBody>
      </p:sp>
      <p:sp>
        <p:nvSpPr>
          <p:cNvPr id="4" name="Slide Number Placeholder 3"/>
          <p:cNvSpPr>
            <a:spLocks noGrp="1"/>
          </p:cNvSpPr>
          <p:nvPr>
            <p:ph type="sldNum" sz="quarter" idx="10"/>
          </p:nvPr>
        </p:nvSpPr>
        <p:spPr/>
        <p:txBody>
          <a:bodyPr/>
          <a:lstStyle/>
          <a:p>
            <a:fld id="{1873DF0A-FE9A-4A15-8CB5-A1C0115DFFBB}" type="slidenum">
              <a:rPr lang="en-GB" smtClean="0"/>
              <a:t>44</a:t>
            </a:fld>
            <a:endParaRPr lang="en-GB"/>
          </a:p>
        </p:txBody>
      </p:sp>
    </p:spTree>
    <p:extLst>
      <p:ext uri="{BB962C8B-B14F-4D97-AF65-F5344CB8AC3E}">
        <p14:creationId xmlns:p14="http://schemas.microsoft.com/office/powerpoint/2010/main" val="316426442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TP</a:t>
            </a:r>
          </a:p>
        </p:txBody>
      </p:sp>
      <p:sp>
        <p:nvSpPr>
          <p:cNvPr id="4" name="Slide Number Placeholder 3"/>
          <p:cNvSpPr>
            <a:spLocks noGrp="1"/>
          </p:cNvSpPr>
          <p:nvPr>
            <p:ph type="sldNum" sz="quarter" idx="10"/>
          </p:nvPr>
        </p:nvSpPr>
        <p:spPr/>
        <p:txBody>
          <a:bodyPr/>
          <a:lstStyle/>
          <a:p>
            <a:fld id="{1873DF0A-FE9A-4A15-8CB5-A1C0115DFFBB}" type="slidenum">
              <a:rPr lang="en-GB" smtClean="0"/>
              <a:t>45</a:t>
            </a:fld>
            <a:endParaRPr lang="en-GB"/>
          </a:p>
        </p:txBody>
      </p:sp>
    </p:spTree>
    <p:extLst>
      <p:ext uri="{BB962C8B-B14F-4D97-AF65-F5344CB8AC3E}">
        <p14:creationId xmlns:p14="http://schemas.microsoft.com/office/powerpoint/2010/main" val="84638829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873DF0A-FE9A-4A15-8CB5-A1C0115DFFBB}" type="slidenum">
              <a:rPr lang="en-GB" smtClean="0"/>
              <a:t>46</a:t>
            </a:fld>
            <a:endParaRPr lang="en-GB"/>
          </a:p>
        </p:txBody>
      </p:sp>
    </p:spTree>
    <p:extLst>
      <p:ext uri="{BB962C8B-B14F-4D97-AF65-F5344CB8AC3E}">
        <p14:creationId xmlns:p14="http://schemas.microsoft.com/office/powerpoint/2010/main" val="22499607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01952" indent="-301952">
              <a:buFont typeface="Arial" panose="020B0604020202020204" pitchFamily="34" charset="0"/>
              <a:buChar char="•"/>
            </a:pPr>
            <a:r>
              <a:rPr lang="en-GB" sz="2100" dirty="0">
                <a:solidFill>
                  <a:srgbClr val="408555"/>
                </a:solidFill>
              </a:rPr>
              <a:t>We have three teams in Wellbeing Support Services, the Wellbeing Support Team, the Disability Team and the Counselling and Psychology Interventions Team. To access the support, students have a brief consultation with one of the Wellbeing Advisers to ensure that you are accessing the right support for you. </a:t>
            </a:r>
          </a:p>
          <a:p>
            <a:pPr marL="301952" indent="-301952">
              <a:buFont typeface="Arial" panose="020B0604020202020204" pitchFamily="34" charset="0"/>
              <a:buChar char="•"/>
            </a:pPr>
            <a:endParaRPr lang="en-GB" sz="2100" b="1" dirty="0">
              <a:solidFill>
                <a:srgbClr val="408555"/>
              </a:solidFill>
            </a:endParaRPr>
          </a:p>
          <a:p>
            <a:endParaRPr lang="en-GB" dirty="0"/>
          </a:p>
        </p:txBody>
      </p:sp>
      <p:sp>
        <p:nvSpPr>
          <p:cNvPr id="4" name="Slide Number Placeholder 3"/>
          <p:cNvSpPr>
            <a:spLocks noGrp="1"/>
          </p:cNvSpPr>
          <p:nvPr>
            <p:ph type="sldNum" sz="quarter" idx="5"/>
          </p:nvPr>
        </p:nvSpPr>
        <p:spPr/>
        <p:txBody>
          <a:bodyPr/>
          <a:lstStyle/>
          <a:p>
            <a:fld id="{C216588F-2DB4-4E4D-BB7A-A4336E847D3A}" type="slidenum">
              <a:rPr lang="en-GB" smtClean="0"/>
              <a:t>47</a:t>
            </a:fld>
            <a:endParaRPr lang="en-GB"/>
          </a:p>
        </p:txBody>
      </p:sp>
    </p:spTree>
    <p:extLst>
      <p:ext uri="{BB962C8B-B14F-4D97-AF65-F5344CB8AC3E}">
        <p14:creationId xmlns:p14="http://schemas.microsoft.com/office/powerpoint/2010/main" val="167773247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how do you access this support?</a:t>
            </a:r>
          </a:p>
          <a:p>
            <a:endParaRPr lang="en-GB" dirty="0"/>
          </a:p>
          <a:p>
            <a:r>
              <a:rPr lang="en-GB" dirty="0"/>
              <a:t>Firstly, go to our secure wellbeing portal at </a:t>
            </a:r>
            <a:r>
              <a:rPr lang="en-GB" dirty="0" err="1"/>
              <a:t>wellbeing.warwick,ac.uk</a:t>
            </a:r>
            <a:endParaRPr lang="en-GB" dirty="0"/>
          </a:p>
          <a:p>
            <a:pPr marL="161025"/>
            <a:r>
              <a:rPr lang="en-GB" sz="2500" dirty="0">
                <a:solidFill>
                  <a:schemeClr val="accent6">
                    <a:lumMod val="50000"/>
                  </a:schemeClr>
                </a:solidFill>
                <a:sym typeface="Wingdings" panose="05000000000000000000" pitchFamily="2" charset="2"/>
              </a:rPr>
              <a:t>Log in using Warwick ID</a:t>
            </a:r>
          </a:p>
          <a:p>
            <a:pPr marL="161025"/>
            <a:r>
              <a:rPr lang="en-GB" sz="2500" dirty="0">
                <a:solidFill>
                  <a:schemeClr val="accent6">
                    <a:lumMod val="50000"/>
                  </a:schemeClr>
                </a:solidFill>
                <a:sym typeface="Wingdings" panose="05000000000000000000" pitchFamily="2" charset="2"/>
              </a:rPr>
              <a:t>Submit an enquiry</a:t>
            </a:r>
          </a:p>
          <a:p>
            <a:pPr marL="161025"/>
            <a:r>
              <a:rPr lang="en-GB" sz="2500" dirty="0">
                <a:solidFill>
                  <a:schemeClr val="accent6">
                    <a:lumMod val="50000"/>
                  </a:schemeClr>
                </a:solidFill>
                <a:sym typeface="Wingdings" panose="05000000000000000000" pitchFamily="2" charset="2"/>
              </a:rPr>
              <a:t>Have a brief consultation</a:t>
            </a:r>
          </a:p>
          <a:p>
            <a:pPr marL="161025"/>
            <a:r>
              <a:rPr lang="en-GB" sz="2500" dirty="0">
                <a:solidFill>
                  <a:schemeClr val="accent6">
                    <a:lumMod val="50000"/>
                  </a:schemeClr>
                </a:solidFill>
                <a:sym typeface="Wingdings" panose="05000000000000000000" pitchFamily="2" charset="2"/>
              </a:rPr>
              <a:t>Receive guidance about the most appropriate form of support</a:t>
            </a:r>
            <a:endParaRPr lang="en-GB" dirty="0"/>
          </a:p>
        </p:txBody>
      </p:sp>
      <p:sp>
        <p:nvSpPr>
          <p:cNvPr id="4" name="Slide Number Placeholder 3"/>
          <p:cNvSpPr>
            <a:spLocks noGrp="1"/>
          </p:cNvSpPr>
          <p:nvPr>
            <p:ph type="sldNum" sz="quarter" idx="5"/>
          </p:nvPr>
        </p:nvSpPr>
        <p:spPr/>
        <p:txBody>
          <a:bodyPr/>
          <a:lstStyle/>
          <a:p>
            <a:fld id="{C216588F-2DB4-4E4D-BB7A-A4336E847D3A}" type="slidenum">
              <a:rPr lang="en-GB" smtClean="0"/>
              <a:t>48</a:t>
            </a:fld>
            <a:endParaRPr lang="en-GB"/>
          </a:p>
        </p:txBody>
      </p:sp>
    </p:spTree>
    <p:extLst>
      <p:ext uri="{BB962C8B-B14F-4D97-AF65-F5344CB8AC3E}">
        <p14:creationId xmlns:p14="http://schemas.microsoft.com/office/powerpoint/2010/main" val="69844596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disability team supports students from application stage to graduation to manage the impact</a:t>
            </a:r>
            <a:r>
              <a:rPr lang="en-US" baseline="0" dirty="0"/>
              <a:t> of disability, including mental health disabilities,  on student life and study. When an applicant has declared a disability on their UCAS or other application form, the team will reach out to discuss support requirements in advance. That could include looking into any accommodation requirements as a result of a disability. </a:t>
            </a:r>
          </a:p>
          <a:p>
            <a:r>
              <a:rPr lang="en-US" baseline="0" dirty="0"/>
              <a:t>An early arrival programme is offered to students with AS/Asperger’s for a smoother transition to university. </a:t>
            </a:r>
          </a:p>
          <a:p>
            <a:r>
              <a:rPr lang="en-US" baseline="0" dirty="0"/>
              <a:t>Following enrolment, students are invited to meet with a disability adviser to formalise the reasonable adjustments required for the duration of their studies. These adjustments are informed by supporting evidence that students are asked to provide and they can include alternative exam arrangements such as extra time, use of a computer, rest breaks etc. With the student’s consent, the disability team will also liaise with academic Departments to provide advise and guidance on how these adjustments can be implemented. </a:t>
            </a:r>
          </a:p>
          <a:p>
            <a:r>
              <a:rPr lang="en-US" baseline="0" dirty="0"/>
              <a:t>Home students are eligible for the Disabled Student's Allowances which is government funding and the disability team can advise students on how to access this and other available funding.  Through the disability team students can access specialist study skills support, specialist AS and mental health mentoring and other enabling support such as campus orientation, conversions and note taking assistance through assistive software. </a:t>
            </a:r>
          </a:p>
          <a:p>
            <a:r>
              <a:rPr lang="en-US" baseline="0" dirty="0"/>
              <a:t>The team advises students on available assistive technology and signposts to other resources and services across the institution. </a:t>
            </a:r>
            <a:endParaRPr lang="en-US" dirty="0"/>
          </a:p>
        </p:txBody>
      </p:sp>
      <p:sp>
        <p:nvSpPr>
          <p:cNvPr id="4" name="Slide Number Placeholder 3"/>
          <p:cNvSpPr>
            <a:spLocks noGrp="1"/>
          </p:cNvSpPr>
          <p:nvPr>
            <p:ph type="sldNum" sz="quarter" idx="10"/>
          </p:nvPr>
        </p:nvSpPr>
        <p:spPr/>
        <p:txBody>
          <a:bodyPr/>
          <a:lstStyle/>
          <a:p>
            <a:pPr>
              <a:defRPr/>
            </a:pPr>
            <a:fld id="{CC9B7DEE-A0AA-4D1C-83AE-E14531F08E0E}" type="slidenum">
              <a:rPr lang="en-GB" smtClean="0"/>
              <a:pPr>
                <a:defRPr/>
              </a:pPr>
              <a:t>49</a:t>
            </a:fld>
            <a:endParaRPr lang="en-GB" dirty="0"/>
          </a:p>
        </p:txBody>
      </p:sp>
    </p:spTree>
    <p:extLst>
      <p:ext uri="{BB962C8B-B14F-4D97-AF65-F5344CB8AC3E}">
        <p14:creationId xmlns:p14="http://schemas.microsoft.com/office/powerpoint/2010/main" val="33636738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Applicants can find additional information in the prospective student and International student pages, together with some videos of students with ASD/Asperger’s talking about the transition to University. Information about the Disabled Student Allowances that Home students are eligible for is also available on our website.  The University’s Library also offers a range of support, services and assistive technology to students. The Disability team works closely with Warwick Enable, a disabled student society, and the disabled students’ officer in the student union that can also provide information and support. </a:t>
            </a:r>
          </a:p>
        </p:txBody>
      </p:sp>
      <p:sp>
        <p:nvSpPr>
          <p:cNvPr id="4" name="Slide Number Placeholder 3"/>
          <p:cNvSpPr>
            <a:spLocks noGrp="1"/>
          </p:cNvSpPr>
          <p:nvPr>
            <p:ph type="sldNum" sz="quarter" idx="10"/>
          </p:nvPr>
        </p:nvSpPr>
        <p:spPr/>
        <p:txBody>
          <a:bodyPr/>
          <a:lstStyle/>
          <a:p>
            <a:pPr>
              <a:defRPr/>
            </a:pPr>
            <a:fld id="{CC9B7DEE-A0AA-4D1C-83AE-E14531F08E0E}" type="slidenum">
              <a:rPr lang="en-GB" smtClean="0"/>
              <a:pPr>
                <a:defRPr/>
              </a:pPr>
              <a:t>50</a:t>
            </a:fld>
            <a:endParaRPr lang="en-GB" dirty="0"/>
          </a:p>
        </p:txBody>
      </p:sp>
    </p:spTree>
    <p:extLst>
      <p:ext uri="{BB962C8B-B14F-4D97-AF65-F5344CB8AC3E}">
        <p14:creationId xmlns:p14="http://schemas.microsoft.com/office/powerpoint/2010/main" val="41054673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CAPIT  - Counselling and Psychology Interventions Team -  are a dedicated team of qualified, professional Counsellors and Psychologists experienced in working within the Higher Education sector helping students at Warwick thrive. </a:t>
            </a:r>
          </a:p>
          <a:p>
            <a:r>
              <a:rPr lang="en-GB" sz="1300" dirty="0"/>
              <a:t> </a:t>
            </a:r>
          </a:p>
          <a:p>
            <a:r>
              <a:rPr lang="en-GB" sz="1300" dirty="0"/>
              <a:t>Students engage with CAPIT to help them work through a range of personal, psychological and emotional issues that may emerge, for example: anxiety; depression/low mood; self-esteem/confidence; trauma; loss; disordered eating; identity and many more.  </a:t>
            </a:r>
          </a:p>
          <a:p>
            <a:r>
              <a:rPr lang="en-GB" sz="1300" dirty="0"/>
              <a:t> </a:t>
            </a:r>
          </a:p>
          <a:p>
            <a:r>
              <a:rPr lang="en-GB" sz="1300" dirty="0"/>
              <a:t>A brief course of therapy can help students understand themselves better, which in turn helps them to get the most out of their student experience – both academically and personally.</a:t>
            </a:r>
          </a:p>
          <a:p>
            <a:r>
              <a:rPr lang="en-GB" sz="1300" dirty="0"/>
              <a:t> </a:t>
            </a:r>
          </a:p>
          <a:p>
            <a:r>
              <a:rPr lang="en-GB" sz="1300" dirty="0"/>
              <a:t>The Psychological Therapists offer a range of options to engage with therapy: </a:t>
            </a:r>
          </a:p>
          <a:p>
            <a:pPr lvl="0"/>
            <a:r>
              <a:rPr lang="en-GB" sz="1300" dirty="0"/>
              <a:t>Video Therapy (like face to face therapy, but using an online platform) for individuals at allocated appointment times </a:t>
            </a:r>
          </a:p>
          <a:p>
            <a:pPr lvl="0"/>
            <a:r>
              <a:rPr lang="en-GB" sz="1300" dirty="0"/>
              <a:t>Email Therapy -  for people who want to explore their issues in written form via email exchanges: they can write their issues, and read their personalised responses from the same therapist at a time that’s convenient to them*</a:t>
            </a:r>
          </a:p>
          <a:p>
            <a:pPr lvl="0"/>
            <a:r>
              <a:rPr lang="en-GB" sz="1300" dirty="0"/>
              <a:t>Group Therapy (online) – for people who want to explore how they relate to others in a group setting**</a:t>
            </a:r>
          </a:p>
          <a:p>
            <a:r>
              <a:rPr lang="en-GB" sz="1300" dirty="0"/>
              <a:t> </a:t>
            </a:r>
          </a:p>
          <a:p>
            <a:r>
              <a:rPr lang="en-GB" sz="1300" dirty="0"/>
              <a:t>The therapists use a range of interventions to help work through issues, such as, for example Cognitive Behavioural </a:t>
            </a:r>
            <a:r>
              <a:rPr lang="en-GB" sz="1300" dirty="0" err="1"/>
              <a:t>TherapyCBT</a:t>
            </a:r>
            <a:r>
              <a:rPr lang="en-GB" sz="1300" dirty="0"/>
              <a:t>, person-centred approaches, solution-focussed techniques, ACT (acceptance and commitment therapy), EMDR (for trauma) and many more to meet each individual person’s needs.  </a:t>
            </a:r>
          </a:p>
          <a:p>
            <a:r>
              <a:rPr lang="en-GB" sz="1300" dirty="0"/>
              <a:t> </a:t>
            </a:r>
          </a:p>
          <a:p>
            <a:r>
              <a:rPr lang="en-GB" sz="1300" dirty="0"/>
              <a:t>*NB email therapy – is NOT instant messaging, an appointment time is sent out and people are invited to write in 24 hours before the allotted time, the therapist will reply around the appt time.  </a:t>
            </a:r>
          </a:p>
          <a:p>
            <a:r>
              <a:rPr lang="en-GB" sz="1300" dirty="0"/>
              <a:t>** people will be invited to an initial appointment for a pre-group meeting to discuss how group therapy works and to assess whether group is right for them.  It requires a weekly commitment (so it’s a regular weekly intervention); people in the group come with a range of issues, focussing on interpersonal development; there are up to 8 people in a group.  It is different from a psycho-educational workshop which focuses on how to manage a specific issue.  </a:t>
            </a:r>
          </a:p>
          <a:p>
            <a:r>
              <a:rPr lang="en-GB" sz="1300" dirty="0"/>
              <a:t> </a:t>
            </a:r>
          </a:p>
          <a:p>
            <a:r>
              <a:rPr lang="en-GB" sz="1300" dirty="0"/>
              <a:t>Once someone has decided to engage in therapy, there will be usually be approximately 7 to 14 days to prepare for a therapy appointment. (Unfortunately community-based, equivalent-level services can incur a much longer wait  - some times of up to 18 months - but we recognise that our students at Warwick benefit from been seen for therapy in a timely way, hence our endeavour to offer a therapy appointment promptly.  However, we don’t offer ‘emergency counselling/therapy’  (that’s a contradiction in terms)  - therapy is a reflective process that helps work out sometimes long-standing or recurring issues and problems.  </a:t>
            </a:r>
          </a:p>
          <a:p>
            <a:r>
              <a:rPr lang="en-GB" sz="1300" dirty="0"/>
              <a:t> </a:t>
            </a:r>
          </a:p>
          <a:p>
            <a:endParaRPr lang="en-GB" dirty="0"/>
          </a:p>
        </p:txBody>
      </p:sp>
      <p:sp>
        <p:nvSpPr>
          <p:cNvPr id="4" name="Slide Number Placeholder 3"/>
          <p:cNvSpPr>
            <a:spLocks noGrp="1"/>
          </p:cNvSpPr>
          <p:nvPr>
            <p:ph type="sldNum" sz="quarter" idx="5"/>
          </p:nvPr>
        </p:nvSpPr>
        <p:spPr/>
        <p:txBody>
          <a:bodyPr/>
          <a:lstStyle/>
          <a:p>
            <a:fld id="{C216588F-2DB4-4E4D-BB7A-A4336E847D3A}" type="slidenum">
              <a:rPr lang="en-GB" smtClean="0"/>
              <a:t>51</a:t>
            </a:fld>
            <a:endParaRPr lang="en-GB"/>
          </a:p>
        </p:txBody>
      </p:sp>
    </p:spTree>
    <p:extLst>
      <p:ext uri="{BB962C8B-B14F-4D97-AF65-F5344CB8AC3E}">
        <p14:creationId xmlns:p14="http://schemas.microsoft.com/office/powerpoint/2010/main" val="741739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5</a:t>
            </a:fld>
            <a:endParaRPr lang="en-GB"/>
          </a:p>
        </p:txBody>
      </p:sp>
    </p:spTree>
    <p:extLst>
      <p:ext uri="{BB962C8B-B14F-4D97-AF65-F5344CB8AC3E}">
        <p14:creationId xmlns:p14="http://schemas.microsoft.com/office/powerpoint/2010/main" val="140305905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52</a:t>
            </a:fld>
            <a:endParaRPr lang="en-GB" altLang="en-US"/>
          </a:p>
        </p:txBody>
      </p:sp>
    </p:spTree>
    <p:extLst>
      <p:ext uri="{BB962C8B-B14F-4D97-AF65-F5344CB8AC3E}">
        <p14:creationId xmlns:p14="http://schemas.microsoft.com/office/powerpoint/2010/main" val="14172545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300" dirty="0">
              <a:solidFill>
                <a:srgbClr val="408555"/>
              </a:solidFill>
            </a:endParaRPr>
          </a:p>
          <a:p>
            <a:r>
              <a:rPr lang="en-GB" sz="1300" dirty="0">
                <a:solidFill>
                  <a:srgbClr val="408555"/>
                </a:solidFill>
              </a:rPr>
              <a:t>Students at the </a:t>
            </a:r>
            <a:r>
              <a:rPr lang="en-GB" sz="1300" dirty="0" err="1">
                <a:solidFill>
                  <a:srgbClr val="408555"/>
                </a:solidFill>
              </a:rPr>
              <a:t>warwick</a:t>
            </a:r>
            <a:r>
              <a:rPr lang="en-GB" sz="1300" dirty="0">
                <a:solidFill>
                  <a:srgbClr val="408555"/>
                </a:solidFill>
              </a:rPr>
              <a:t> can access </a:t>
            </a:r>
            <a:r>
              <a:rPr lang="en-GB" sz="1300" dirty="0" err="1">
                <a:solidFill>
                  <a:srgbClr val="408555"/>
                </a:solidFill>
              </a:rPr>
              <a:t>Togetherall</a:t>
            </a:r>
            <a:r>
              <a:rPr lang="en-GB" sz="1300" dirty="0">
                <a:solidFill>
                  <a:srgbClr val="408555"/>
                </a:solidFill>
              </a:rPr>
              <a:t>, an online platform all about mental health and wellbeing. </a:t>
            </a:r>
            <a:r>
              <a:rPr lang="en-GB" sz="1300" dirty="0" err="1">
                <a:solidFill>
                  <a:srgbClr val="408555"/>
                </a:solidFill>
              </a:rPr>
              <a:t>Togetherall</a:t>
            </a:r>
            <a:r>
              <a:rPr lang="en-GB" sz="1300" baseline="0" dirty="0">
                <a:solidFill>
                  <a:srgbClr val="408555"/>
                </a:solidFill>
              </a:rPr>
              <a:t> </a:t>
            </a:r>
            <a:r>
              <a:rPr lang="en-GB" sz="1300" dirty="0">
                <a:solidFill>
                  <a:srgbClr val="408555"/>
                </a:solidFill>
              </a:rPr>
              <a:t>is available 24/7 and has three main parts to the support it offers. There is a supportive online community where you can share your experiences and get and offer support to other members. There is a range of short online courses available covering a wide range of subjects and a library of self help materials. </a:t>
            </a:r>
            <a:endParaRPr lang="en-US" dirty="0"/>
          </a:p>
        </p:txBody>
      </p:sp>
      <p:sp>
        <p:nvSpPr>
          <p:cNvPr id="4" name="Slide Number Placeholder 3"/>
          <p:cNvSpPr>
            <a:spLocks noGrp="1"/>
          </p:cNvSpPr>
          <p:nvPr>
            <p:ph type="sldNum" sz="quarter" idx="10"/>
          </p:nvPr>
        </p:nvSpPr>
        <p:spPr/>
        <p:txBody>
          <a:bodyPr/>
          <a:lstStyle/>
          <a:p>
            <a:pPr>
              <a:defRPr/>
            </a:pPr>
            <a:fld id="{CC9B7DEE-A0AA-4D1C-83AE-E14531F08E0E}" type="slidenum">
              <a:rPr lang="en-GB" smtClean="0"/>
              <a:pPr>
                <a:defRPr/>
              </a:pPr>
              <a:t>53</a:t>
            </a:fld>
            <a:endParaRPr lang="en-GB" dirty="0"/>
          </a:p>
        </p:txBody>
      </p:sp>
    </p:spTree>
    <p:extLst>
      <p:ext uri="{BB962C8B-B14F-4D97-AF65-F5344CB8AC3E}">
        <p14:creationId xmlns:p14="http://schemas.microsoft.com/office/powerpoint/2010/main" val="27660323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 Please access support from Wellbeing Support Services if you need it. Go to our secure portal at </a:t>
            </a:r>
            <a:r>
              <a:rPr lang="en-GB" baseline="0" dirty="0" err="1"/>
              <a:t>wellbeing.warwick,ac,uk</a:t>
            </a:r>
            <a:r>
              <a:rPr lang="en-GB" baseline="0" dirty="0"/>
              <a:t> and submit an enquiry and then you can have a brief consultation. These are available every working day between 10am and 3pm</a:t>
            </a:r>
            <a:endParaRPr lang="en-GB" dirty="0"/>
          </a:p>
        </p:txBody>
      </p:sp>
      <p:sp>
        <p:nvSpPr>
          <p:cNvPr id="4" name="Slide Number Placeholder 3"/>
          <p:cNvSpPr>
            <a:spLocks noGrp="1"/>
          </p:cNvSpPr>
          <p:nvPr>
            <p:ph type="sldNum" sz="quarter" idx="10"/>
          </p:nvPr>
        </p:nvSpPr>
        <p:spPr/>
        <p:txBody>
          <a:bodyPr/>
          <a:lstStyle/>
          <a:p>
            <a:fld id="{C70FD907-CA58-4A01-9B0C-B68219DA0BF1}" type="slidenum">
              <a:rPr lang="en-GB" smtClean="0"/>
              <a:t>54</a:t>
            </a:fld>
            <a:endParaRPr lang="en-GB"/>
          </a:p>
        </p:txBody>
      </p:sp>
    </p:spTree>
    <p:extLst>
      <p:ext uri="{BB962C8B-B14F-4D97-AF65-F5344CB8AC3E}">
        <p14:creationId xmlns:p14="http://schemas.microsoft.com/office/powerpoint/2010/main" val="354416251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55</a:t>
            </a:fld>
            <a:endParaRPr lang="en-GB"/>
          </a:p>
        </p:txBody>
      </p:sp>
    </p:spTree>
    <p:extLst>
      <p:ext uri="{BB962C8B-B14F-4D97-AF65-F5344CB8AC3E}">
        <p14:creationId xmlns:p14="http://schemas.microsoft.com/office/powerpoint/2010/main" val="94154267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56</a:t>
            </a:fld>
            <a:endParaRPr lang="en-GB"/>
          </a:p>
        </p:txBody>
      </p:sp>
    </p:spTree>
    <p:extLst>
      <p:ext uri="{BB962C8B-B14F-4D97-AF65-F5344CB8AC3E}">
        <p14:creationId xmlns:p14="http://schemas.microsoft.com/office/powerpoint/2010/main" val="4217830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6</a:t>
            </a:fld>
            <a:endParaRPr lang="en-GB"/>
          </a:p>
        </p:txBody>
      </p:sp>
    </p:spTree>
    <p:extLst>
      <p:ext uri="{BB962C8B-B14F-4D97-AF65-F5344CB8AC3E}">
        <p14:creationId xmlns:p14="http://schemas.microsoft.com/office/powerpoint/2010/main" val="3624620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7</a:t>
            </a:fld>
            <a:endParaRPr lang="en-GB"/>
          </a:p>
        </p:txBody>
      </p:sp>
    </p:spTree>
    <p:extLst>
      <p:ext uri="{BB962C8B-B14F-4D97-AF65-F5344CB8AC3E}">
        <p14:creationId xmlns:p14="http://schemas.microsoft.com/office/powerpoint/2010/main" val="655826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8</a:t>
            </a:fld>
            <a:endParaRPr lang="en-GB"/>
          </a:p>
        </p:txBody>
      </p:sp>
    </p:spTree>
    <p:extLst>
      <p:ext uri="{BB962C8B-B14F-4D97-AF65-F5344CB8AC3E}">
        <p14:creationId xmlns:p14="http://schemas.microsoft.com/office/powerpoint/2010/main" val="2279783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HJ</a:t>
            </a:r>
          </a:p>
        </p:txBody>
      </p:sp>
      <p:sp>
        <p:nvSpPr>
          <p:cNvPr id="4" name="Slide Number Placeholder 3"/>
          <p:cNvSpPr>
            <a:spLocks noGrp="1"/>
          </p:cNvSpPr>
          <p:nvPr>
            <p:ph type="sldNum" sz="quarter" idx="10"/>
          </p:nvPr>
        </p:nvSpPr>
        <p:spPr/>
        <p:txBody>
          <a:bodyPr/>
          <a:lstStyle/>
          <a:p>
            <a:fld id="{1873DF0A-FE9A-4A15-8CB5-A1C0115DFFBB}" type="slidenum">
              <a:rPr lang="en-GB" smtClean="0"/>
              <a:t>10</a:t>
            </a:fld>
            <a:endParaRPr lang="en-GB"/>
          </a:p>
        </p:txBody>
      </p:sp>
    </p:spTree>
    <p:extLst>
      <p:ext uri="{BB962C8B-B14F-4D97-AF65-F5344CB8AC3E}">
        <p14:creationId xmlns:p14="http://schemas.microsoft.com/office/powerpoint/2010/main" val="671368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778584"/>
            <a:ext cx="6858000" cy="1517276"/>
          </a:xfrm>
        </p:spPr>
        <p:txBody>
          <a:bodyPr anchor="b"/>
          <a:lstStyle>
            <a:lvl1pPr algn="ctr">
              <a:defRPr sz="4500"/>
            </a:lvl1pPr>
          </a:lstStyle>
          <a:p>
            <a:r>
              <a:rPr lang="en-GB"/>
              <a:t>Click to edit Master title style</a:t>
            </a:r>
            <a:endParaRPr lang="en-US"/>
          </a:p>
        </p:txBody>
      </p:sp>
      <p:sp>
        <p:nvSpPr>
          <p:cNvPr id="3" name="Subtitle 2"/>
          <p:cNvSpPr>
            <a:spLocks noGrp="1"/>
          </p:cNvSpPr>
          <p:nvPr>
            <p:ph type="subTitle" idx="1"/>
          </p:nvPr>
        </p:nvSpPr>
        <p:spPr>
          <a:xfrm>
            <a:off x="1143000" y="3364916"/>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Tree>
    <p:extLst>
      <p:ext uri="{BB962C8B-B14F-4D97-AF65-F5344CB8AC3E}">
        <p14:creationId xmlns:p14="http://schemas.microsoft.com/office/powerpoint/2010/main" val="3094648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FE116-5AB7-054A-A72B-B1B666F9AFF8}"/>
              </a:ext>
            </a:extLst>
          </p:cNvPr>
          <p:cNvSpPr>
            <a:spLocks noGrp="1"/>
          </p:cNvSpPr>
          <p:nvPr>
            <p:ph type="ctrTitle"/>
          </p:nvPr>
        </p:nvSpPr>
        <p:spPr>
          <a:xfrm>
            <a:off x="1143000" y="304800"/>
            <a:ext cx="6858000" cy="17907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E0BA75C-7F34-C940-A693-358F76279992}"/>
              </a:ext>
            </a:extLst>
          </p:cNvPr>
          <p:cNvSpPr>
            <a:spLocks noGrp="1"/>
          </p:cNvSpPr>
          <p:nvPr>
            <p:ph type="subTitle" idx="1"/>
          </p:nvPr>
        </p:nvSpPr>
        <p:spPr>
          <a:xfrm>
            <a:off x="1143000" y="2189956"/>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933698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02B5F-BF8C-EF4B-B6CE-81803CCB313F}"/>
              </a:ext>
            </a:extLst>
          </p:cNvPr>
          <p:cNvSpPr>
            <a:spLocks noGrp="1"/>
          </p:cNvSpPr>
          <p:nvPr>
            <p:ph type="title"/>
          </p:nvPr>
        </p:nvSpPr>
        <p:spPr>
          <a:xfrm>
            <a:off x="628650" y="116542"/>
            <a:ext cx="7886700" cy="555811"/>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5A3EB65-ED12-DB48-843E-8EB666FEA095}"/>
              </a:ext>
            </a:extLst>
          </p:cNvPr>
          <p:cNvSpPr>
            <a:spLocks noGrp="1"/>
          </p:cNvSpPr>
          <p:nvPr>
            <p:ph idx="1"/>
          </p:nvPr>
        </p:nvSpPr>
        <p:spPr>
          <a:xfrm>
            <a:off x="628650" y="735107"/>
            <a:ext cx="7886700" cy="26983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282698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D3DA6-439F-2241-AF24-739DCCD16B86}"/>
              </a:ext>
            </a:extLst>
          </p:cNvPr>
          <p:cNvSpPr>
            <a:spLocks noGrp="1"/>
          </p:cNvSpPr>
          <p:nvPr>
            <p:ph type="title"/>
          </p:nvPr>
        </p:nvSpPr>
        <p:spPr>
          <a:xfrm>
            <a:off x="561135" y="431800"/>
            <a:ext cx="7886700" cy="2139950"/>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C3E39A9-004E-DC4C-B7B9-2E4799DFC882}"/>
              </a:ext>
            </a:extLst>
          </p:cNvPr>
          <p:cNvSpPr>
            <a:spLocks noGrp="1"/>
          </p:cNvSpPr>
          <p:nvPr>
            <p:ph type="body" idx="1"/>
          </p:nvPr>
        </p:nvSpPr>
        <p:spPr>
          <a:xfrm>
            <a:off x="561135" y="2590800"/>
            <a:ext cx="7886700" cy="887506"/>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Tree>
    <p:extLst>
      <p:ext uri="{BB962C8B-B14F-4D97-AF65-F5344CB8AC3E}">
        <p14:creationId xmlns:p14="http://schemas.microsoft.com/office/powerpoint/2010/main" val="40905212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0B0AF-FC93-A143-8949-DA2591FD45EA}"/>
              </a:ext>
            </a:extLst>
          </p:cNvPr>
          <p:cNvSpPr>
            <a:spLocks noGrp="1"/>
          </p:cNvSpPr>
          <p:nvPr>
            <p:ph type="title"/>
          </p:nvPr>
        </p:nvSpPr>
        <p:spPr>
          <a:xfrm>
            <a:off x="628650" y="274639"/>
            <a:ext cx="7886700" cy="532186"/>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DA090B1-5727-5E41-B207-8E1994EB6F50}"/>
              </a:ext>
            </a:extLst>
          </p:cNvPr>
          <p:cNvSpPr>
            <a:spLocks noGrp="1"/>
          </p:cNvSpPr>
          <p:nvPr>
            <p:ph sz="half" idx="1"/>
          </p:nvPr>
        </p:nvSpPr>
        <p:spPr>
          <a:xfrm>
            <a:off x="628650" y="878541"/>
            <a:ext cx="3867150" cy="25908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1996125-D117-0948-84A1-662B4C241B77}"/>
              </a:ext>
            </a:extLst>
          </p:cNvPr>
          <p:cNvSpPr>
            <a:spLocks noGrp="1"/>
          </p:cNvSpPr>
          <p:nvPr>
            <p:ph sz="half" idx="2"/>
          </p:nvPr>
        </p:nvSpPr>
        <p:spPr>
          <a:xfrm>
            <a:off x="4648200" y="878541"/>
            <a:ext cx="3867150" cy="25908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454177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C7B1C-2E76-B442-96A4-2759A733F7DF}"/>
              </a:ext>
            </a:extLst>
          </p:cNvPr>
          <p:cNvSpPr>
            <a:spLocks noGrp="1"/>
          </p:cNvSpPr>
          <p:nvPr>
            <p:ph type="title"/>
          </p:nvPr>
        </p:nvSpPr>
        <p:spPr>
          <a:xfrm>
            <a:off x="628650" y="79376"/>
            <a:ext cx="7886700" cy="521260"/>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9688423-1AC3-FC47-9D9C-460CB6DC91F7}"/>
              </a:ext>
            </a:extLst>
          </p:cNvPr>
          <p:cNvSpPr>
            <a:spLocks noGrp="1"/>
          </p:cNvSpPr>
          <p:nvPr>
            <p:ph type="body" idx="1"/>
          </p:nvPr>
        </p:nvSpPr>
        <p:spPr>
          <a:xfrm>
            <a:off x="628650" y="651016"/>
            <a:ext cx="3868737" cy="69933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CE482E1-AE44-B14A-B5B8-6A8731A92B9E}"/>
              </a:ext>
            </a:extLst>
          </p:cNvPr>
          <p:cNvSpPr>
            <a:spLocks noGrp="1"/>
          </p:cNvSpPr>
          <p:nvPr>
            <p:ph sz="half" idx="2"/>
          </p:nvPr>
        </p:nvSpPr>
        <p:spPr>
          <a:xfrm>
            <a:off x="628650" y="1400735"/>
            <a:ext cx="3868737" cy="20775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091BA25-6721-F740-B227-2ECCCEF28AAA}"/>
              </a:ext>
            </a:extLst>
          </p:cNvPr>
          <p:cNvSpPr>
            <a:spLocks noGrp="1"/>
          </p:cNvSpPr>
          <p:nvPr>
            <p:ph type="body" sz="quarter" idx="3"/>
          </p:nvPr>
        </p:nvSpPr>
        <p:spPr>
          <a:xfrm>
            <a:off x="4627562" y="651016"/>
            <a:ext cx="3887788" cy="69933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CBC39D7-0934-1D48-9437-F1DE3D756BE2}"/>
              </a:ext>
            </a:extLst>
          </p:cNvPr>
          <p:cNvSpPr>
            <a:spLocks noGrp="1"/>
          </p:cNvSpPr>
          <p:nvPr>
            <p:ph sz="quarter" idx="4"/>
          </p:nvPr>
        </p:nvSpPr>
        <p:spPr>
          <a:xfrm>
            <a:off x="4627562" y="1400735"/>
            <a:ext cx="3887788" cy="20775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84270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96753-6121-4D42-8E86-3B8FAD4E5D2B}"/>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39942816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16444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B18E0-8CFC-5E4D-BDD2-0D7F85E9CF78}"/>
              </a:ext>
            </a:extLst>
          </p:cNvPr>
          <p:cNvSpPr>
            <a:spLocks noGrp="1"/>
          </p:cNvSpPr>
          <p:nvPr>
            <p:ph type="title"/>
          </p:nvPr>
        </p:nvSpPr>
        <p:spPr>
          <a:xfrm>
            <a:off x="631826" y="172571"/>
            <a:ext cx="2949575" cy="939053"/>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C971A81-C8B3-9D47-A162-71D176B0A9E5}"/>
              </a:ext>
            </a:extLst>
          </p:cNvPr>
          <p:cNvSpPr>
            <a:spLocks noGrp="1"/>
          </p:cNvSpPr>
          <p:nvPr>
            <p:ph idx="1"/>
          </p:nvPr>
        </p:nvSpPr>
        <p:spPr>
          <a:xfrm>
            <a:off x="3886200" y="172572"/>
            <a:ext cx="4629150" cy="329233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BFF50D0-C6A9-E346-AF4D-EE357E130559}"/>
              </a:ext>
            </a:extLst>
          </p:cNvPr>
          <p:cNvSpPr>
            <a:spLocks noGrp="1"/>
          </p:cNvSpPr>
          <p:nvPr>
            <p:ph type="body" sz="half" idx="2"/>
          </p:nvPr>
        </p:nvSpPr>
        <p:spPr>
          <a:xfrm>
            <a:off x="631826" y="1111624"/>
            <a:ext cx="2949575" cy="235327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996854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B125C-E062-914C-97A8-9561DD9549C9}"/>
              </a:ext>
            </a:extLst>
          </p:cNvPr>
          <p:cNvSpPr>
            <a:spLocks noGrp="1"/>
          </p:cNvSpPr>
          <p:nvPr>
            <p:ph type="title"/>
          </p:nvPr>
        </p:nvSpPr>
        <p:spPr>
          <a:xfrm>
            <a:off x="630238" y="161366"/>
            <a:ext cx="3161833" cy="914399"/>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979C495-D749-6A48-9EFD-4485E32D943C}"/>
              </a:ext>
            </a:extLst>
          </p:cNvPr>
          <p:cNvSpPr>
            <a:spLocks noGrp="1"/>
          </p:cNvSpPr>
          <p:nvPr>
            <p:ph type="pic" idx="1"/>
          </p:nvPr>
        </p:nvSpPr>
        <p:spPr>
          <a:xfrm>
            <a:off x="3884612" y="161366"/>
            <a:ext cx="4629150" cy="336176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790157-72AE-3049-992C-3D9D292C349A}"/>
              </a:ext>
            </a:extLst>
          </p:cNvPr>
          <p:cNvSpPr>
            <a:spLocks noGrp="1"/>
          </p:cNvSpPr>
          <p:nvPr>
            <p:ph type="body" sz="half" idx="2"/>
          </p:nvPr>
        </p:nvSpPr>
        <p:spPr>
          <a:xfrm>
            <a:off x="630237" y="1138518"/>
            <a:ext cx="3161834" cy="23846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2351823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E12A6-548E-E449-B4DD-76BF52400B5A}"/>
              </a:ext>
            </a:extLst>
          </p:cNvPr>
          <p:cNvSpPr>
            <a:spLocks noGrp="1"/>
          </p:cNvSpPr>
          <p:nvPr>
            <p:ph type="ctrTitle"/>
          </p:nvPr>
        </p:nvSpPr>
        <p:spPr>
          <a:xfrm>
            <a:off x="1143000" y="348316"/>
            <a:ext cx="6858000" cy="1790700"/>
          </a:xfrm>
          <a:prstGeom prst="rect">
            <a:avLst/>
          </a:prstGeo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A8A2734-06F7-574F-A700-310B5AA5AEA9}"/>
              </a:ext>
            </a:extLst>
          </p:cNvPr>
          <p:cNvSpPr>
            <a:spLocks noGrp="1"/>
          </p:cNvSpPr>
          <p:nvPr>
            <p:ph type="subTitle" idx="1"/>
          </p:nvPr>
        </p:nvSpPr>
        <p:spPr>
          <a:xfrm>
            <a:off x="1143000" y="2247573"/>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3763582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1757081"/>
            <a:ext cx="7886700" cy="331693"/>
          </a:xfrm>
        </p:spPr>
        <p:txBody>
          <a:bodyPr/>
          <a:lstStyle/>
          <a:p>
            <a:r>
              <a:rPr lang="en-GB"/>
              <a:t>Click to edit Master title style</a:t>
            </a:r>
            <a:endParaRPr lang="en-US"/>
          </a:p>
        </p:txBody>
      </p:sp>
      <p:sp>
        <p:nvSpPr>
          <p:cNvPr id="3" name="Content Placeholder 2"/>
          <p:cNvSpPr>
            <a:spLocks noGrp="1"/>
          </p:cNvSpPr>
          <p:nvPr>
            <p:ph idx="1"/>
          </p:nvPr>
        </p:nvSpPr>
        <p:spPr>
          <a:xfrm>
            <a:off x="628650" y="2088775"/>
            <a:ext cx="7886700" cy="254394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722399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0F24B0A-D8E9-B449-9B2F-FD1225CBA432}"/>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3685660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7969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AEF9-6E7C-B647-94B3-2F40DCDCEF81}"/>
              </a:ext>
            </a:extLst>
          </p:cNvPr>
          <p:cNvSpPr>
            <a:spLocks noGrp="1"/>
          </p:cNvSpPr>
          <p:nvPr>
            <p:ph type="ctrTitle"/>
          </p:nvPr>
        </p:nvSpPr>
        <p:spPr>
          <a:xfrm>
            <a:off x="1143000" y="1881281"/>
            <a:ext cx="6858000" cy="17907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B1C9B2C-54AC-0542-A2B1-2444D7CA0665}"/>
              </a:ext>
            </a:extLst>
          </p:cNvPr>
          <p:cNvSpPr>
            <a:spLocks noGrp="1"/>
          </p:cNvSpPr>
          <p:nvPr>
            <p:ph type="subTitle" idx="1"/>
          </p:nvPr>
        </p:nvSpPr>
        <p:spPr>
          <a:xfrm>
            <a:off x="1143000" y="3741831"/>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30768662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B632A-C17D-344C-B862-3E0DEB40E34A}"/>
              </a:ext>
            </a:extLst>
          </p:cNvPr>
          <p:cNvSpPr>
            <a:spLocks noGrp="1"/>
          </p:cNvSpPr>
          <p:nvPr>
            <p:ph type="title"/>
          </p:nvPr>
        </p:nvSpPr>
        <p:spPr>
          <a:xfrm>
            <a:off x="126627" y="1559860"/>
            <a:ext cx="6399679" cy="634908"/>
          </a:xfrm>
        </p:spPr>
        <p:txBody>
          <a:bodyPr>
            <a:normAutofit/>
          </a:bodyPr>
          <a:lstStyle>
            <a:lvl1pPr>
              <a:defRPr sz="36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381D145-F059-9643-8E50-E6A87BD73A5F}"/>
              </a:ext>
            </a:extLst>
          </p:cNvPr>
          <p:cNvSpPr>
            <a:spLocks noGrp="1"/>
          </p:cNvSpPr>
          <p:nvPr>
            <p:ph idx="1"/>
          </p:nvPr>
        </p:nvSpPr>
        <p:spPr>
          <a:xfrm>
            <a:off x="126627" y="2259106"/>
            <a:ext cx="8721538" cy="281248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5758284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E350C-DCEF-B74E-A4A7-EF91F21DB7C7}"/>
              </a:ext>
            </a:extLst>
          </p:cNvPr>
          <p:cNvSpPr>
            <a:spLocks noGrp="1"/>
          </p:cNvSpPr>
          <p:nvPr>
            <p:ph type="title"/>
          </p:nvPr>
        </p:nvSpPr>
        <p:spPr>
          <a:xfrm>
            <a:off x="628650" y="1963273"/>
            <a:ext cx="7886700" cy="1647638"/>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B6A568B-F759-194B-B059-C873E1E7B901}"/>
              </a:ext>
            </a:extLst>
          </p:cNvPr>
          <p:cNvSpPr>
            <a:spLocks noGrp="1"/>
          </p:cNvSpPr>
          <p:nvPr>
            <p:ph type="body" idx="1"/>
          </p:nvPr>
        </p:nvSpPr>
        <p:spPr>
          <a:xfrm>
            <a:off x="628650" y="3629961"/>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Tree>
    <p:extLst>
      <p:ext uri="{BB962C8B-B14F-4D97-AF65-F5344CB8AC3E}">
        <p14:creationId xmlns:p14="http://schemas.microsoft.com/office/powerpoint/2010/main" val="2955148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FA770-198C-1242-B74A-5FFEF6287DAC}"/>
              </a:ext>
            </a:extLst>
          </p:cNvPr>
          <p:cNvSpPr>
            <a:spLocks noGrp="1"/>
          </p:cNvSpPr>
          <p:nvPr>
            <p:ph type="title"/>
          </p:nvPr>
        </p:nvSpPr>
        <p:spPr>
          <a:xfrm>
            <a:off x="628650" y="1559859"/>
            <a:ext cx="5924550" cy="537882"/>
          </a:xfrm>
        </p:spPr>
        <p:txBody>
          <a:bodyPr>
            <a:noAutofit/>
          </a:bodyPr>
          <a:lstStyle>
            <a:lvl1pPr>
              <a:defRPr sz="36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10EF50C-FA6F-D544-B754-F2AAE4839CC9}"/>
              </a:ext>
            </a:extLst>
          </p:cNvPr>
          <p:cNvSpPr>
            <a:spLocks noGrp="1"/>
          </p:cNvSpPr>
          <p:nvPr>
            <p:ph sz="half" idx="1"/>
          </p:nvPr>
        </p:nvSpPr>
        <p:spPr>
          <a:xfrm>
            <a:off x="628650" y="2097740"/>
            <a:ext cx="3867150" cy="29314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764298F-1AFF-B44F-A64A-76365BDA6829}"/>
              </a:ext>
            </a:extLst>
          </p:cNvPr>
          <p:cNvSpPr>
            <a:spLocks noGrp="1"/>
          </p:cNvSpPr>
          <p:nvPr>
            <p:ph sz="half" idx="2"/>
          </p:nvPr>
        </p:nvSpPr>
        <p:spPr>
          <a:xfrm>
            <a:off x="4648200" y="2097740"/>
            <a:ext cx="3867150" cy="29314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097108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5AD80-0497-7643-8DFF-9CBB0D023E82}"/>
              </a:ext>
            </a:extLst>
          </p:cNvPr>
          <p:cNvSpPr>
            <a:spLocks noGrp="1"/>
          </p:cNvSpPr>
          <p:nvPr>
            <p:ph type="title"/>
          </p:nvPr>
        </p:nvSpPr>
        <p:spPr>
          <a:xfrm>
            <a:off x="630238" y="274638"/>
            <a:ext cx="7886700" cy="993775"/>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87934A1-5A21-4C44-94DE-268200F0669E}"/>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5B3017E-8011-7447-9DE5-D0C46C37945E}"/>
              </a:ext>
            </a:extLst>
          </p:cNvPr>
          <p:cNvSpPr>
            <a:spLocks noGrp="1"/>
          </p:cNvSpPr>
          <p:nvPr>
            <p:ph sz="half" idx="2"/>
          </p:nvPr>
        </p:nvSpPr>
        <p:spPr>
          <a:xfrm>
            <a:off x="630238" y="1879600"/>
            <a:ext cx="3868737" cy="27622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702DAB5-F0E5-0D40-8442-1AECEB5EA9F5}"/>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EFA9CD4-C762-DC43-B37B-465C64086200}"/>
              </a:ext>
            </a:extLst>
          </p:cNvPr>
          <p:cNvSpPr>
            <a:spLocks noGrp="1"/>
          </p:cNvSpPr>
          <p:nvPr>
            <p:ph sz="quarter" idx="4"/>
          </p:nvPr>
        </p:nvSpPr>
        <p:spPr>
          <a:xfrm>
            <a:off x="4629150" y="1879600"/>
            <a:ext cx="3887788" cy="27622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778A020-FC09-2B4D-A713-EAD296400F3D}"/>
              </a:ext>
            </a:extLst>
          </p:cNvPr>
          <p:cNvSpPr>
            <a:spLocks noGrp="1"/>
          </p:cNvSpPr>
          <p:nvPr>
            <p:ph type="dt" sz="half" idx="10"/>
          </p:nvPr>
        </p:nvSpPr>
        <p:spPr/>
        <p:txBody>
          <a:bodyPr/>
          <a:lstStyle/>
          <a:p>
            <a:fld id="{FE7F6BF5-0586-5243-90AD-9267E73B65AE}" type="datetimeFigureOut">
              <a:rPr lang="en-US" smtClean="0"/>
              <a:t>5/17/2021</a:t>
            </a:fld>
            <a:endParaRPr lang="en-US"/>
          </a:p>
        </p:txBody>
      </p:sp>
      <p:sp>
        <p:nvSpPr>
          <p:cNvPr id="8" name="Footer Placeholder 7">
            <a:extLst>
              <a:ext uri="{FF2B5EF4-FFF2-40B4-BE49-F238E27FC236}">
                <a16:creationId xmlns:a16="http://schemas.microsoft.com/office/drawing/2014/main" id="{AC9E1EDF-3AA7-2D4F-9AC6-7190C30977E3}"/>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706AB95D-200C-EC4F-8D1E-F5ADDA3DA860}"/>
              </a:ext>
            </a:extLst>
          </p:cNvPr>
          <p:cNvSpPr>
            <a:spLocks noGrp="1"/>
          </p:cNvSpPr>
          <p:nvPr>
            <p:ph type="sldNum" sz="quarter" idx="12"/>
          </p:nvPr>
        </p:nvSpPr>
        <p:spPr/>
        <p:txBody>
          <a:bodyPr/>
          <a:lstStyle/>
          <a:p>
            <a:fld id="{8644BD62-F2F3-F14B-B406-BC910B0FCC2B}" type="slidenum">
              <a:rPr lang="en-US" smtClean="0"/>
              <a:t>‹#›</a:t>
            </a:fld>
            <a:endParaRPr lang="en-US"/>
          </a:p>
        </p:txBody>
      </p:sp>
    </p:spTree>
    <p:extLst>
      <p:ext uri="{BB962C8B-B14F-4D97-AF65-F5344CB8AC3E}">
        <p14:creationId xmlns:p14="http://schemas.microsoft.com/office/powerpoint/2010/main" val="16788661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45CE1-AB32-044E-983B-CF58901AE6D6}"/>
              </a:ext>
            </a:extLst>
          </p:cNvPr>
          <p:cNvSpPr>
            <a:spLocks noGrp="1"/>
          </p:cNvSpPr>
          <p:nvPr>
            <p:ph type="title"/>
          </p:nvPr>
        </p:nvSpPr>
        <p:spPr>
          <a:xfrm>
            <a:off x="628650" y="2571750"/>
            <a:ext cx="7886700" cy="993775"/>
          </a:xfrm>
        </p:spPr>
        <p:txBody>
          <a:bodyPr/>
          <a:lstStyle/>
          <a:p>
            <a:r>
              <a:rPr lang="en-GB"/>
              <a:t>Click to edit Master title style</a:t>
            </a:r>
            <a:endParaRPr lang="en-US"/>
          </a:p>
        </p:txBody>
      </p:sp>
    </p:spTree>
    <p:extLst>
      <p:ext uri="{BB962C8B-B14F-4D97-AF65-F5344CB8AC3E}">
        <p14:creationId xmlns:p14="http://schemas.microsoft.com/office/powerpoint/2010/main" val="4651283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51855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993C3-0E00-394B-BF86-1C92F1F663A8}"/>
              </a:ext>
            </a:extLst>
          </p:cNvPr>
          <p:cNvSpPr>
            <a:spLocks noGrp="1"/>
          </p:cNvSpPr>
          <p:nvPr>
            <p:ph type="title"/>
          </p:nvPr>
        </p:nvSpPr>
        <p:spPr>
          <a:xfrm>
            <a:off x="630238" y="1792941"/>
            <a:ext cx="3152868" cy="699247"/>
          </a:xfrm>
        </p:spPr>
        <p:txBody>
          <a:bodyPr anchor="b">
            <a:normAutofit/>
          </a:bodyPr>
          <a:lstStyle>
            <a:lvl1pPr>
              <a:defRPr sz="2400" b="1"/>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9BA7434-ECB6-7748-9DA1-C52062E282BC}"/>
              </a:ext>
            </a:extLst>
          </p:cNvPr>
          <p:cNvSpPr>
            <a:spLocks noGrp="1"/>
          </p:cNvSpPr>
          <p:nvPr>
            <p:ph idx="1"/>
          </p:nvPr>
        </p:nvSpPr>
        <p:spPr>
          <a:xfrm>
            <a:off x="3887787" y="1792941"/>
            <a:ext cx="4987271" cy="323070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B1C4E76-0E18-CF4A-9069-9558DFCED91C}"/>
              </a:ext>
            </a:extLst>
          </p:cNvPr>
          <p:cNvSpPr>
            <a:spLocks noGrp="1"/>
          </p:cNvSpPr>
          <p:nvPr>
            <p:ph type="body" sz="half" idx="2"/>
          </p:nvPr>
        </p:nvSpPr>
        <p:spPr>
          <a:xfrm>
            <a:off x="630238" y="2492189"/>
            <a:ext cx="3152868" cy="25378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1245039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819835"/>
            <a:ext cx="7886700" cy="1602022"/>
          </a:xfrm>
        </p:spPr>
        <p:txBody>
          <a:bodyPr anchor="b"/>
          <a:lstStyle>
            <a:lvl1pPr>
              <a:defRPr sz="4500"/>
            </a:lvl1pPr>
          </a:lstStyle>
          <a:p>
            <a:r>
              <a:rPr lang="en-GB"/>
              <a:t>Click to edit Master title style</a:t>
            </a:r>
            <a:endParaRPr lang="en-US"/>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Tree>
    <p:extLst>
      <p:ext uri="{BB962C8B-B14F-4D97-AF65-F5344CB8AC3E}">
        <p14:creationId xmlns:p14="http://schemas.microsoft.com/office/powerpoint/2010/main" val="4401909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4BE44-85A4-F146-8504-0612A2A5D52A}"/>
              </a:ext>
            </a:extLst>
          </p:cNvPr>
          <p:cNvSpPr>
            <a:spLocks noGrp="1"/>
          </p:cNvSpPr>
          <p:nvPr>
            <p:ph type="title"/>
          </p:nvPr>
        </p:nvSpPr>
        <p:spPr>
          <a:xfrm>
            <a:off x="630238" y="1775009"/>
            <a:ext cx="3152867" cy="708210"/>
          </a:xfrm>
        </p:spPr>
        <p:txBody>
          <a:bodyPr anchor="b">
            <a:normAutofit/>
          </a:bodyPr>
          <a:lstStyle>
            <a:lvl1pPr>
              <a:defRPr sz="2400" b="1"/>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9608541-8FA6-A342-A970-A800E7F2C3CB}"/>
              </a:ext>
            </a:extLst>
          </p:cNvPr>
          <p:cNvSpPr>
            <a:spLocks noGrp="1"/>
          </p:cNvSpPr>
          <p:nvPr>
            <p:ph type="pic" idx="1"/>
          </p:nvPr>
        </p:nvSpPr>
        <p:spPr>
          <a:xfrm>
            <a:off x="3887787" y="1775011"/>
            <a:ext cx="4834871" cy="32183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37E541-87C3-9645-996A-711ED030930D}"/>
              </a:ext>
            </a:extLst>
          </p:cNvPr>
          <p:cNvSpPr>
            <a:spLocks noGrp="1"/>
          </p:cNvSpPr>
          <p:nvPr>
            <p:ph type="body" sz="half" idx="2"/>
          </p:nvPr>
        </p:nvSpPr>
        <p:spPr>
          <a:xfrm>
            <a:off x="630238" y="2483219"/>
            <a:ext cx="3152868" cy="251012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2727109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1726195"/>
            <a:ext cx="7886700" cy="577734"/>
          </a:xfrm>
        </p:spPr>
        <p:txBody>
          <a:bodyPr/>
          <a:lstStyle/>
          <a:p>
            <a:r>
              <a:rPr lang="en-GB"/>
              <a:t>Click to edit Master title style</a:t>
            </a:r>
            <a:endParaRPr lang="en-US"/>
          </a:p>
        </p:txBody>
      </p:sp>
      <p:sp>
        <p:nvSpPr>
          <p:cNvPr id="3" name="Content Placeholder 2"/>
          <p:cNvSpPr>
            <a:spLocks noGrp="1"/>
          </p:cNvSpPr>
          <p:nvPr>
            <p:ph sz="half" idx="1"/>
          </p:nvPr>
        </p:nvSpPr>
        <p:spPr>
          <a:xfrm>
            <a:off x="628650" y="2303929"/>
            <a:ext cx="3886200" cy="232879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29150" y="2303929"/>
            <a:ext cx="3886200" cy="232879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42510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8650" y="1582759"/>
            <a:ext cx="7886700" cy="443263"/>
          </a:xfrm>
        </p:spPr>
        <p:txBody>
          <a:bodyPr/>
          <a:lstStyle/>
          <a:p>
            <a:r>
              <a:rPr lang="en-GB"/>
              <a:t>Click to edit Master title style</a:t>
            </a:r>
            <a:endParaRPr lang="en-US"/>
          </a:p>
        </p:txBody>
      </p:sp>
      <p:sp>
        <p:nvSpPr>
          <p:cNvPr id="3" name="Text Placeholder 2"/>
          <p:cNvSpPr>
            <a:spLocks noGrp="1"/>
          </p:cNvSpPr>
          <p:nvPr>
            <p:ph type="body" idx="1"/>
          </p:nvPr>
        </p:nvSpPr>
        <p:spPr>
          <a:xfrm>
            <a:off x="629842" y="2026023"/>
            <a:ext cx="3868340" cy="34962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629842" y="2375647"/>
            <a:ext cx="3868340" cy="22666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29150" y="2026023"/>
            <a:ext cx="3887391" cy="34962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29150" y="2375647"/>
            <a:ext cx="3887391" cy="22666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966154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56932" y="1772560"/>
            <a:ext cx="7886700" cy="604698"/>
          </a:xfrm>
        </p:spPr>
        <p:txBody>
          <a:bodyPr/>
          <a:lstStyle/>
          <a:p>
            <a:r>
              <a:rPr lang="en-GB"/>
              <a:t>Click to edit Master title style</a:t>
            </a:r>
            <a:endParaRPr lang="en-US"/>
          </a:p>
        </p:txBody>
      </p:sp>
    </p:spTree>
    <p:extLst>
      <p:ext uri="{BB962C8B-B14F-4D97-AF65-F5344CB8AC3E}">
        <p14:creationId xmlns:p14="http://schemas.microsoft.com/office/powerpoint/2010/main" val="492922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4184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0" y="1834334"/>
            <a:ext cx="3144299" cy="737416"/>
          </a:xfrm>
        </p:spPr>
        <p:txBody>
          <a:bodyPr anchor="b"/>
          <a:lstStyle>
            <a:lvl1pPr>
              <a:defRPr sz="2400"/>
            </a:lvl1pPr>
          </a:lstStyle>
          <a:p>
            <a:r>
              <a:rPr lang="en-GB"/>
              <a:t>Click to edit Master title style</a:t>
            </a:r>
            <a:endParaRPr lang="en-US"/>
          </a:p>
        </p:txBody>
      </p:sp>
      <p:sp>
        <p:nvSpPr>
          <p:cNvPr id="3" name="Content Placeholder 2"/>
          <p:cNvSpPr>
            <a:spLocks noGrp="1"/>
          </p:cNvSpPr>
          <p:nvPr>
            <p:ph idx="1"/>
          </p:nvPr>
        </p:nvSpPr>
        <p:spPr>
          <a:xfrm>
            <a:off x="3885009" y="1834334"/>
            <a:ext cx="4629150" cy="317693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29841" y="2571751"/>
            <a:ext cx="3144300" cy="2421662"/>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Tree>
    <p:extLst>
      <p:ext uri="{BB962C8B-B14F-4D97-AF65-F5344CB8AC3E}">
        <p14:creationId xmlns:p14="http://schemas.microsoft.com/office/powerpoint/2010/main" val="1369761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39" y="1524000"/>
            <a:ext cx="3126371" cy="646510"/>
          </a:xfrm>
        </p:spPr>
        <p:txBody>
          <a:bodyPr anchor="b"/>
          <a:lstStyle>
            <a:lvl1pPr>
              <a:defRPr sz="2400"/>
            </a:lvl1pPr>
          </a:lstStyle>
          <a:p>
            <a:r>
              <a:rPr lang="en-GB"/>
              <a:t>Click to edit Master title style</a:t>
            </a:r>
            <a:endParaRPr lang="en-US"/>
          </a:p>
        </p:txBody>
      </p:sp>
      <p:sp>
        <p:nvSpPr>
          <p:cNvPr id="3" name="Picture Placeholder 2"/>
          <p:cNvSpPr>
            <a:spLocks noGrp="1" noChangeAspect="1"/>
          </p:cNvSpPr>
          <p:nvPr>
            <p:ph type="pic" idx="1"/>
          </p:nvPr>
        </p:nvSpPr>
        <p:spPr>
          <a:xfrm>
            <a:off x="3885009" y="1816335"/>
            <a:ext cx="4629150" cy="3212866"/>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a:p>
        </p:txBody>
      </p:sp>
      <p:sp>
        <p:nvSpPr>
          <p:cNvPr id="4" name="Text Placeholder 3"/>
          <p:cNvSpPr>
            <a:spLocks noGrp="1"/>
          </p:cNvSpPr>
          <p:nvPr>
            <p:ph type="body" sz="half" idx="2"/>
          </p:nvPr>
        </p:nvSpPr>
        <p:spPr>
          <a:xfrm>
            <a:off x="629840" y="2170510"/>
            <a:ext cx="3126371"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Tree>
    <p:extLst>
      <p:ext uri="{BB962C8B-B14F-4D97-AF65-F5344CB8AC3E}">
        <p14:creationId xmlns:p14="http://schemas.microsoft.com/office/powerpoint/2010/main" val="79727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2.pn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5" Type="http://schemas.openxmlformats.org/officeDocument/2006/relationships/image" Target="../media/image3.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image" Target="../media/image4.png"/><Relationship Id="rId5" Type="http://schemas.openxmlformats.org/officeDocument/2006/relationships/slideLayout" Target="../slideLayouts/slideLayout26.xml"/><Relationship Id="rId10" Type="http://schemas.openxmlformats.org/officeDocument/2006/relationships/theme" Target="../theme/theme4.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69A13AE-B887-2649-B246-C95856E057B0}" type="datetimeFigureOut">
              <a:rPr lang="en-US" smtClean="0"/>
              <a:t>5/17/2021</a:t>
            </a:fld>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79F986A-51A2-8846-864F-2F56669ABEB8}" type="slidenum">
              <a:rPr lang="en-US" smtClean="0"/>
              <a:t>‹#›</a:t>
            </a:fld>
            <a:endParaRPr lang="en-US"/>
          </a:p>
        </p:txBody>
      </p:sp>
      <p:sp>
        <p:nvSpPr>
          <p:cNvPr id="9" name="TextBox 8">
            <a:extLst>
              <a:ext uri="{FF2B5EF4-FFF2-40B4-BE49-F238E27FC236}">
                <a16:creationId xmlns:a16="http://schemas.microsoft.com/office/drawing/2014/main" id="{2D41B294-C97C-E24C-8DDC-7E39AD1AD614}"/>
              </a:ext>
            </a:extLst>
          </p:cNvPr>
          <p:cNvSpPr txBox="1"/>
          <p:nvPr userDrawn="1"/>
        </p:nvSpPr>
        <p:spPr>
          <a:xfrm>
            <a:off x="562662" y="1050013"/>
            <a:ext cx="3292901" cy="492443"/>
          </a:xfrm>
          <a:prstGeom prst="rect">
            <a:avLst/>
          </a:prstGeom>
          <a:noFill/>
        </p:spPr>
        <p:txBody>
          <a:bodyPr wrap="square" lIns="0" tIns="0" rIns="0" bIns="0" rtlCol="0">
            <a:spAutoFit/>
          </a:bodyPr>
          <a:lstStyle/>
          <a:p>
            <a:r>
              <a:rPr lang="en-US" sz="3200">
                <a:latin typeface="+mn-lt"/>
              </a:rPr>
              <a:t>Careers</a:t>
            </a:r>
          </a:p>
        </p:txBody>
      </p:sp>
    </p:spTree>
    <p:extLst>
      <p:ext uri="{BB962C8B-B14F-4D97-AF65-F5344CB8AC3E}">
        <p14:creationId xmlns:p14="http://schemas.microsoft.com/office/powerpoint/2010/main" val="27439684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685800" rtl="0" eaLnBrk="1" latinLnBrk="0" hangingPunct="1">
        <a:lnSpc>
          <a:spcPct val="90000"/>
        </a:lnSpc>
        <a:spcBef>
          <a:spcPct val="0"/>
        </a:spcBef>
        <a:buNone/>
        <a:defRPr sz="3300" b="0" i="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7FDF7DF-ED14-7042-B0E2-C570C0C497C5}"/>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CF3A2AF-529D-6443-B5B6-B5118D462013}"/>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A28DC13-E9D5-1549-934C-396FB1F9F614}"/>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444658A1-17E1-E340-B769-C55C90FE7E3E}" type="datetimeFigureOut">
              <a:rPr lang="en-US" smtClean="0"/>
              <a:t>5/17/2021</a:t>
            </a:fld>
            <a:endParaRPr lang="en-US"/>
          </a:p>
        </p:txBody>
      </p:sp>
      <p:sp>
        <p:nvSpPr>
          <p:cNvPr id="6" name="Slide Number Placeholder 5">
            <a:extLst>
              <a:ext uri="{FF2B5EF4-FFF2-40B4-BE49-F238E27FC236}">
                <a16:creationId xmlns:a16="http://schemas.microsoft.com/office/drawing/2014/main" id="{9D47FF89-06FA-E24F-BDCB-F1AD879D724F}"/>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E9010F47-72B1-B74D-A126-53C1EDD59963}" type="slidenum">
              <a:rPr lang="en-US" smtClean="0"/>
              <a:t>‹#›</a:t>
            </a:fld>
            <a:endParaRPr lang="en-US"/>
          </a:p>
        </p:txBody>
      </p:sp>
    </p:spTree>
    <p:extLst>
      <p:ext uri="{BB962C8B-B14F-4D97-AF65-F5344CB8AC3E}">
        <p14:creationId xmlns:p14="http://schemas.microsoft.com/office/powerpoint/2010/main" val="32411942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47D7F39-72D8-9443-9FDA-AD90C74C3AA6}"/>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itle Placeholder 6">
            <a:extLst>
              <a:ext uri="{FF2B5EF4-FFF2-40B4-BE49-F238E27FC236}">
                <a16:creationId xmlns:a16="http://schemas.microsoft.com/office/drawing/2014/main" id="{DF8956E2-9730-D447-86B3-497379720D29}"/>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9" name="TextBox 8">
            <a:extLst>
              <a:ext uri="{FF2B5EF4-FFF2-40B4-BE49-F238E27FC236}">
                <a16:creationId xmlns:a16="http://schemas.microsoft.com/office/drawing/2014/main" id="{F35F3EA6-2CFC-DF41-B395-488C04261B3B}"/>
              </a:ext>
            </a:extLst>
          </p:cNvPr>
          <p:cNvSpPr txBox="1"/>
          <p:nvPr userDrawn="1"/>
        </p:nvSpPr>
        <p:spPr>
          <a:xfrm>
            <a:off x="517838" y="4241482"/>
            <a:ext cx="3292901" cy="492443"/>
          </a:xfrm>
          <a:prstGeom prst="rect">
            <a:avLst/>
          </a:prstGeom>
          <a:noFill/>
        </p:spPr>
        <p:txBody>
          <a:bodyPr wrap="square" lIns="0" tIns="0" rIns="0" bIns="0" rtlCol="0">
            <a:spAutoFit/>
          </a:bodyPr>
          <a:lstStyle/>
          <a:p>
            <a:r>
              <a:rPr lang="en-US" sz="3200">
                <a:latin typeface="+mn-lt"/>
              </a:rPr>
              <a:t>Careers</a:t>
            </a:r>
          </a:p>
        </p:txBody>
      </p:sp>
    </p:spTree>
    <p:extLst>
      <p:ext uri="{BB962C8B-B14F-4D97-AF65-F5344CB8AC3E}">
        <p14:creationId xmlns:p14="http://schemas.microsoft.com/office/powerpoint/2010/main" val="3756080948"/>
      </p:ext>
    </p:extLst>
  </p:cSld>
  <p:clrMap bg1="lt1" tx1="dk1" bg2="lt2" tx2="dk2" accent1="accent1" accent2="accent2" accent3="accent3" accent4="accent4" accent5="accent5" accent6="accent6" hlink="hlink" folHlink="folHlink"/>
  <p:sldLayoutIdLst>
    <p:sldLayoutId id="2147483685" r:id="rId1"/>
    <p:sldLayoutId id="2147483690" r:id="rId2"/>
    <p:sldLayoutId id="214748369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BF4B31-1E34-9742-BD8A-1042B6690DFE}"/>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4D00E78-25D5-1540-A289-D17BBAB0126C}"/>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638003A-AF91-514E-97A2-E086D8611C22}"/>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FE7F6BF5-0586-5243-90AD-9267E73B65AE}" type="datetimeFigureOut">
              <a:rPr lang="en-US" smtClean="0"/>
              <a:t>5/17/2021</a:t>
            </a:fld>
            <a:endParaRPr lang="en-US"/>
          </a:p>
        </p:txBody>
      </p:sp>
      <p:sp>
        <p:nvSpPr>
          <p:cNvPr id="6" name="Slide Number Placeholder 5">
            <a:extLst>
              <a:ext uri="{FF2B5EF4-FFF2-40B4-BE49-F238E27FC236}">
                <a16:creationId xmlns:a16="http://schemas.microsoft.com/office/drawing/2014/main" id="{AE070E95-DCC5-1C43-96A2-87949BE1EDD0}"/>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644BD62-F2F3-F14B-B406-BC910B0FCC2B}" type="slidenum">
              <a:rPr lang="en-US" smtClean="0"/>
              <a:t>‹#›</a:t>
            </a:fld>
            <a:endParaRPr lang="en-US"/>
          </a:p>
        </p:txBody>
      </p:sp>
      <p:sp>
        <p:nvSpPr>
          <p:cNvPr id="7" name="TextBox 6">
            <a:extLst>
              <a:ext uri="{FF2B5EF4-FFF2-40B4-BE49-F238E27FC236}">
                <a16:creationId xmlns:a16="http://schemas.microsoft.com/office/drawing/2014/main" id="{ED68E26A-5893-CB4A-B26E-D3F8BF092095}"/>
              </a:ext>
            </a:extLst>
          </p:cNvPr>
          <p:cNvSpPr txBox="1"/>
          <p:nvPr userDrawn="1"/>
        </p:nvSpPr>
        <p:spPr>
          <a:xfrm>
            <a:off x="562662" y="1050013"/>
            <a:ext cx="3292901" cy="492443"/>
          </a:xfrm>
          <a:prstGeom prst="rect">
            <a:avLst/>
          </a:prstGeom>
          <a:noFill/>
        </p:spPr>
        <p:txBody>
          <a:bodyPr wrap="square" lIns="0" tIns="0" rIns="0" bIns="0" rtlCol="0">
            <a:spAutoFit/>
          </a:bodyPr>
          <a:lstStyle/>
          <a:p>
            <a:r>
              <a:rPr lang="en-US" sz="3200">
                <a:latin typeface="+mn-lt"/>
              </a:rPr>
              <a:t>Careers</a:t>
            </a:r>
          </a:p>
        </p:txBody>
      </p:sp>
    </p:spTree>
    <p:extLst>
      <p:ext uri="{BB962C8B-B14F-4D97-AF65-F5344CB8AC3E}">
        <p14:creationId xmlns:p14="http://schemas.microsoft.com/office/powerpoint/2010/main" val="80758029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faqs/#faq-46"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hyperlink" Target="mailto:insuranceservices@Warwick.ac.uk" TargetMode="External"/><Relationship Id="rId3" Type="http://schemas.openxmlformats.org/officeDocument/2006/relationships/hyperlink" Target="https://www.worldnomads.com/travel-insurance?msclkid=676a8b737b0311c5c093d520cb285556" TargetMode="External"/><Relationship Id="rId7" Type="http://schemas.openxmlformats.org/officeDocument/2006/relationships/hyperlink" Target="https://warwick.ac.uk/services/finance/insurance"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s://my.worldaware.com/affiliates/aviva" TargetMode="External"/><Relationship Id="rId5" Type="http://schemas.openxmlformats.org/officeDocument/2006/relationships/hyperlink" Target="https://www.gov.uk/foreign-travel-advice" TargetMode="External"/><Relationship Id="rId4" Type="http://schemas.openxmlformats.org/officeDocument/2006/relationships/hyperlink" Target="https://www.truetraveller.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assets.nhs.uk/nhsuk-cms/documents/ghic-application-form-december-2020.pdf"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www.nhs.uk/using-the-nhs/healthcare-abroad/apply-for-a-free-uk-global-health-insurance-card-ghic/"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arwick.ac.uk/services/studentopportunity/studentmobility/about/news/confirmationofplacement"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mailto:no-reply@warwick.ac.uk"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faqs/#faq-38"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warwick.ac.uk/services/academicoffice/finance/fees/ugtuitionfees2017/year_abroad_20-21_new.pdf"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www.gov.uk/travel-grants-students-england/what-youll-get"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gov.uk/foreign-travel-advice"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warwick.ac.uk/services/studentopportunity/studentmobility/studyabroad/faqs"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forms/studyandworkforms/"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hyperlink" Target="https://warwick.ac.uk/services/studentopportunity/studentmobility/studyabroad/forms/worldwideforms/"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faqs/#faq-43"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faqs/#faq-48"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faqs/#faq-16"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faqs/#faq-12" TargetMode="External"/><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36.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faqs/#faq-15" TargetMode="External"/><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hyperlink" Target="https://warwick.ac.uk/services/studentopportunity/studentmobility/studyabroad/faqs/#faq-13"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hyperlink" Target="https://travel.state.gov/content/travel/en/News/visas-news/national-interest-exceptions-from-certain-travelers-from-the-schengen-area-uk-and-ireland.html"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hyperlink" Target="https://www.gov.uk/guidance/coronavirus-covid-19-declaration-form-for-international-travel" TargetMode="External"/><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hyperlink" Target="https://warwick.ac.uk/services/healthsafetywellbeing/guidance/travel_health"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s://uk.diplo.de/uk-en/02/information-on-brexit/brexit-information-faq?openAccordionId=item-2425346-2-panel" TargetMode="External"/><Relationship Id="rId3" Type="http://schemas.openxmlformats.org/officeDocument/2006/relationships/hyperlink" Target="https://www.gov.uk/guidance/travel-advice-novel-coronavirus#before-you-travel" TargetMode="External"/><Relationship Id="rId7" Type="http://schemas.openxmlformats.org/officeDocument/2006/relationships/hyperlink" Target="https://warwick.ac.uk/services/studentopportunity/studentmobility/staff/east_asia_visa_overview_for_uk_students_-_for_guidance_only.pdf" TargetMode="External"/><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hyperlink" Target="https://travel.gc.ca/travel-covid/travel-restrictions/flying-canada-checklist" TargetMode="External"/><Relationship Id="rId5" Type="http://schemas.openxmlformats.org/officeDocument/2006/relationships/hyperlink" Target="https://www.universitiesuk.ac.uk/policy-and-analysis/reports/Pages/post-brexit-immigration-rules-in-europe.aspx" TargetMode="External"/><Relationship Id="rId4" Type="http://schemas.openxmlformats.org/officeDocument/2006/relationships/hyperlink" Target="https://travelaware.campaign.gov.uk/" TargetMode="External"/><Relationship Id="rId9" Type="http://schemas.openxmlformats.org/officeDocument/2006/relationships/hyperlink" Target="https://travel.state.gov/content/travel/en/News/visas-news/national-interest-exceptions-from-certain-travelers-from-the-schengen-area-uk-and-ireland.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warwick.ac.uk/services/healthsafetywellbeing/guidance/travel_health"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departmental-handbooks"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6.png"/><Relationship Id="rId7" Type="http://schemas.openxmlformats.org/officeDocument/2006/relationships/diagramColors" Target="../diagrams/colors1.xml"/><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emf"/></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www.england.nhs.uk/coronavirus/wp-content/uploads/sites/52/2021/03/C1200-COVID-19-vaccination-programme-FAQs-on-second-dose.pdf"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hyperlink" Target="https://eur02.safelinks.protection.outlook.com/?url=https%3A%2F%2Fwww.england.nhs.uk%2Fcoronavirus%2Fwp-content%2Fuploads%2Fsites%2F52%2F2021%2F03%2FC1200-COVID-19-vaccination-programme-FAQs-on-second-dose.pdf&amp;data=04%7C01%7CStephanie.Harris%40international.ac.uk%7C5998cfa3e35c48c7b06c08d8f44cef63%7Cb66c9f751b5f4d6280ff8ac626f15ced%7C0%7C0%7C637527958564264271%7CUnknown%7CTWFpbGZsb3d8eyJWIjoiMC4wLjAwMDAiLCJQIjoiV2luMzIiLCJBTiI6Ik1haWwiLCJXVCI6Mn0%3D%7C1000&amp;sdata=2ytxnwJlqXm8IfdmjIxH6vAx91lQdZ7f6AQbT%2BmuCHc%3D&amp;reserved=0" TargetMode="External"/></Relationships>
</file>

<file path=ppt/slides/_rels/slide5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6.png"/><Relationship Id="rId7" Type="http://schemas.openxmlformats.org/officeDocument/2006/relationships/diagramColors" Target="../diagrams/colors2.xml"/><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1.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6.png"/><Relationship Id="rId7" Type="http://schemas.openxmlformats.org/officeDocument/2006/relationships/diagramColors" Target="../diagrams/colors3.xml"/><Relationship Id="rId2" Type="http://schemas.openxmlformats.org/officeDocument/2006/relationships/notesSlide" Target="../notesSlides/notesSlide49.xml"/><Relationship Id="rId1" Type="http://schemas.openxmlformats.org/officeDocument/2006/relationships/slideLayout" Target="../slideLayouts/slideLayout4.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5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6.png"/><Relationship Id="rId7" Type="http://schemas.openxmlformats.org/officeDocument/2006/relationships/diagramColors" Target="../diagrams/colors4.xml"/><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54.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5.jpe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18.emf"/></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faqs/#faq-40"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faqs/#faq-40"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07011"/>
            <a:ext cx="8998527" cy="2004908"/>
          </a:xfrm>
          <a:prstGeom prst="rect">
            <a:avLst/>
          </a:prstGeom>
        </p:spPr>
        <p:txBody>
          <a:bodyPr wrap="square">
            <a:spAutoFit/>
          </a:bodyPr>
          <a:lstStyle/>
          <a:p>
            <a:pPr algn="ctr">
              <a:lnSpc>
                <a:spcPts val="7300"/>
              </a:lnSpc>
            </a:pPr>
            <a:r>
              <a:rPr lang="en-US" sz="2800" b="1" spc="5" dirty="0">
                <a:solidFill>
                  <a:srgbClr val="0070C0"/>
                </a:solidFill>
                <a:latin typeface="Calibri" panose="02020603050405020304" pitchFamily="2"/>
              </a:rPr>
              <a:t>Student Mobility </a:t>
            </a:r>
            <a:r>
              <a:rPr lang="en-US" sz="2800" b="1" spc="-100" dirty="0">
                <a:solidFill>
                  <a:srgbClr val="0070C0"/>
                </a:solidFill>
                <a:latin typeface="Calibri" panose="02020603050405020304" pitchFamily="2"/>
              </a:rPr>
              <a:t>Pre-departure </a:t>
            </a:r>
          </a:p>
          <a:p>
            <a:pPr algn="ctr">
              <a:lnSpc>
                <a:spcPts val="7300"/>
              </a:lnSpc>
              <a:spcBef>
                <a:spcPts val="1430"/>
              </a:spcBef>
            </a:pPr>
            <a:r>
              <a:rPr lang="en-US" sz="2800" b="1" spc="-5" dirty="0">
                <a:solidFill>
                  <a:srgbClr val="0070C0"/>
                </a:solidFill>
                <a:latin typeface="Calibri" panose="02020603050405020304" pitchFamily="2"/>
              </a:rPr>
              <a:t>For Autumn Term 2021</a:t>
            </a:r>
            <a:endParaRPr lang="en-GB" sz="2800" b="1" dirty="0"/>
          </a:p>
        </p:txBody>
      </p:sp>
      <p:sp>
        <p:nvSpPr>
          <p:cNvPr id="5" name="Rectangle 4"/>
          <p:cNvSpPr/>
          <p:nvPr/>
        </p:nvSpPr>
        <p:spPr>
          <a:xfrm>
            <a:off x="0" y="2900045"/>
            <a:ext cx="4572000" cy="656590"/>
          </a:xfrm>
          <a:prstGeom prst="rect">
            <a:avLst/>
          </a:prstGeom>
        </p:spPr>
        <p:txBody>
          <a:bodyPr>
            <a:spAutoFit/>
          </a:bodyPr>
          <a:lstStyle/>
          <a:p>
            <a:pPr>
              <a:lnSpc>
                <a:spcPts val="2000"/>
              </a:lnSpc>
            </a:pPr>
            <a:r>
              <a:rPr lang="en-US" b="1" spc="-10">
                <a:solidFill>
                  <a:srgbClr val="060105"/>
                </a:solidFill>
                <a:latin typeface="Calibri" panose="02020603050405020304" pitchFamily="2"/>
              </a:rPr>
              <a:t> </a:t>
            </a:r>
          </a:p>
          <a:p>
            <a:pPr>
              <a:lnSpc>
                <a:spcPts val="2000"/>
              </a:lnSpc>
              <a:spcBef>
                <a:spcPts val="365"/>
              </a:spcBef>
            </a:pPr>
            <a:r>
              <a:rPr lang="en-US" b="1" spc="-40">
                <a:solidFill>
                  <a:srgbClr val="060105"/>
                </a:solidFill>
                <a:latin typeface="Calibri" panose="02020603050405020304" pitchFamily="2"/>
              </a:rPr>
              <a:t> </a:t>
            </a:r>
          </a:p>
        </p:txBody>
      </p:sp>
      <p:sp>
        <p:nvSpPr>
          <p:cNvPr id="6" name="Text Placeholder 5"/>
          <p:cNvSpPr txBox="1">
            <a:spLocks/>
          </p:cNvSpPr>
          <p:nvPr/>
        </p:nvSpPr>
        <p:spPr>
          <a:xfrm>
            <a:off x="6248400" y="2930525"/>
            <a:ext cx="2842145" cy="595630"/>
          </a:xfrm>
          <a:prstGeom prst="rect">
            <a:avLst/>
          </a:prstGeom>
          <a:noFill/>
          <a:ln w="0" cmpd="sng">
            <a:noFill/>
            <a:prstDash val="solid"/>
          </a:ln>
        </p:spPr>
        <p:txBody>
          <a:bodyPr vert="horz" lIns="0" tIns="29210"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buNone/>
            </a:pPr>
            <a:r>
              <a:rPr lang="en-US" sz="2000" b="1">
                <a:solidFill>
                  <a:srgbClr val="060105"/>
                </a:solidFill>
                <a:latin typeface="Calibri" panose="02020603050405020304" pitchFamily="2"/>
              </a:rPr>
              <a:t> </a:t>
            </a:r>
          </a:p>
          <a:p>
            <a:pPr marL="0" indent="0" algn="r">
              <a:lnSpc>
                <a:spcPts val="2000"/>
              </a:lnSpc>
              <a:spcBef>
                <a:spcPts val="365"/>
              </a:spcBef>
              <a:spcAft>
                <a:spcPts val="25"/>
              </a:spcAft>
              <a:buNone/>
            </a:pPr>
            <a:r>
              <a:rPr lang="en-US" sz="2000" b="1" spc="-30">
                <a:solidFill>
                  <a:srgbClr val="060105"/>
                </a:solidFill>
                <a:latin typeface="Calibri" panose="02020603050405020304" pitchFamily="2"/>
              </a:rPr>
              <a:t> </a:t>
            </a:r>
          </a:p>
        </p:txBody>
      </p:sp>
    </p:spTree>
    <p:extLst>
      <p:ext uri="{BB962C8B-B14F-4D97-AF65-F5344CB8AC3E}">
        <p14:creationId xmlns:p14="http://schemas.microsoft.com/office/powerpoint/2010/main" val="2924227626"/>
      </p:ext>
    </p:extLst>
  </p:cSld>
  <p:clrMapOvr>
    <a:masterClrMapping/>
  </p:clrMapOvr>
  <mc:AlternateContent xmlns:mc="http://schemas.openxmlformats.org/markup-compatibility/2006" xmlns:p14="http://schemas.microsoft.com/office/powerpoint/2010/main">
    <mc:Choice Requires="p14">
      <p:transition spd="slow" p14:dur="2000" advClick="0" advTm="6262"/>
    </mc:Choice>
    <mc:Fallback xmlns="">
      <p:transition spd="slow" advClick="0" advTm="626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0190" y="1122218"/>
            <a:ext cx="6165273" cy="400110"/>
          </a:xfrm>
          <a:prstGeom prst="rect">
            <a:avLst/>
          </a:prstGeom>
          <a:solidFill>
            <a:schemeClr val="bg1"/>
          </a:solidFill>
          <a:ln>
            <a:solidFill>
              <a:schemeClr val="bg1"/>
            </a:solidFill>
          </a:ln>
        </p:spPr>
        <p:txBody>
          <a:bodyPr wrap="square" rtlCol="0">
            <a:spAutoFit/>
          </a:bodyPr>
          <a:lstStyle/>
          <a:p>
            <a:r>
              <a:rPr lang="en-GB" sz="2000" b="1" dirty="0">
                <a:solidFill>
                  <a:srgbClr val="0070C0"/>
                </a:solidFill>
              </a:rPr>
              <a:t>Key Policy Cover</a:t>
            </a:r>
          </a:p>
        </p:txBody>
      </p:sp>
      <p:sp>
        <p:nvSpPr>
          <p:cNvPr id="5" name="TextBox 4">
            <a:extLst>
              <a:ext uri="{FF2B5EF4-FFF2-40B4-BE49-F238E27FC236}">
                <a16:creationId xmlns:a16="http://schemas.microsoft.com/office/drawing/2014/main" id="{00B32679-ED61-4C5E-A42D-0BFE36020DCD}"/>
              </a:ext>
            </a:extLst>
          </p:cNvPr>
          <p:cNvSpPr txBox="1"/>
          <p:nvPr/>
        </p:nvSpPr>
        <p:spPr>
          <a:xfrm>
            <a:off x="719890" y="1757958"/>
            <a:ext cx="6773110" cy="3385542"/>
          </a:xfrm>
          <a:prstGeom prst="rect">
            <a:avLst/>
          </a:prstGeom>
          <a:noFill/>
        </p:spPr>
        <p:txBody>
          <a:bodyPr wrap="square" rtlCol="0">
            <a:spAutoFit/>
          </a:bodyPr>
          <a:lstStyle/>
          <a:p>
            <a:r>
              <a:rPr lang="en-GB" sz="1800">
                <a:cs typeface="Arabic Typesetting" panose="03020402040406030203" pitchFamily="66" charset="-78"/>
              </a:rPr>
              <a:t>Emergency medical insurance in the case of serious illness or an accident. </a:t>
            </a:r>
          </a:p>
          <a:p>
            <a:endParaRPr lang="en-GB" sz="1800">
              <a:cs typeface="Arabic Typesetting" panose="03020402040406030203" pitchFamily="66" charset="-78"/>
            </a:endParaRPr>
          </a:p>
          <a:p>
            <a:r>
              <a:rPr lang="en-GB" sz="1800">
                <a:cs typeface="Arabic Typesetting" panose="03020402040406030203" pitchFamily="66" charset="-78"/>
              </a:rPr>
              <a:t>For details of the policy, see the FAQ: </a:t>
            </a:r>
            <a:r>
              <a:rPr lang="en-GB" sz="1600">
                <a:hlinkClick r:id="rId3"/>
              </a:rPr>
              <a:t>Frequently Asked Questions (warwick.ac.uk)</a:t>
            </a:r>
            <a:endParaRPr lang="en-GB" sz="1800">
              <a:cs typeface="Arabic Typesetting" panose="03020402040406030203" pitchFamily="66" charset="-78"/>
            </a:endParaRPr>
          </a:p>
          <a:p>
            <a:endParaRPr lang="en-GB" sz="1800" b="1">
              <a:cs typeface="Arabic Typesetting" panose="03020402040406030203" pitchFamily="66" charset="-78"/>
            </a:endParaRPr>
          </a:p>
          <a:p>
            <a:r>
              <a:rPr lang="en-GB" sz="1800" b="1">
                <a:cs typeface="Arabic Typesetting" panose="03020402040406030203" pitchFamily="66" charset="-78"/>
              </a:rPr>
              <a:t>This is not private medical insurance</a:t>
            </a:r>
            <a:r>
              <a:rPr lang="en-GB" sz="1800">
                <a:cs typeface="Arabic Typesetting" panose="03020402040406030203" pitchFamily="66" charset="-78"/>
              </a:rPr>
              <a:t>.  </a:t>
            </a:r>
          </a:p>
          <a:p>
            <a:endParaRPr lang="en-GB" sz="1800">
              <a:cs typeface="Arabic Typesetting" panose="03020402040406030203" pitchFamily="66" charset="-78"/>
            </a:endParaRPr>
          </a:p>
          <a:p>
            <a:r>
              <a:rPr lang="en-GB" sz="1800">
                <a:cs typeface="Arabic Typesetting" panose="03020402040406030203" pitchFamily="66" charset="-78"/>
              </a:rPr>
              <a:t>If you require private medical insurance you are advised to take out an individual policy. Some universities will insist you purchase their own private health insurance – for example Australian universities, many North American universities, Turkish universities.</a:t>
            </a:r>
            <a:endParaRPr lang="en-GB" sz="1800" dirty="0">
              <a:cs typeface="Arabic Typesetting" panose="03020402040406030203" pitchFamily="66" charset="-78"/>
            </a:endParaRPr>
          </a:p>
        </p:txBody>
      </p:sp>
    </p:spTree>
    <p:extLst>
      <p:ext uri="{BB962C8B-B14F-4D97-AF65-F5344CB8AC3E}">
        <p14:creationId xmlns:p14="http://schemas.microsoft.com/office/powerpoint/2010/main" val="11618131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0190" y="1122218"/>
            <a:ext cx="6165273" cy="400110"/>
          </a:xfrm>
          <a:prstGeom prst="rect">
            <a:avLst/>
          </a:prstGeom>
          <a:solidFill>
            <a:schemeClr val="bg1"/>
          </a:solidFill>
          <a:ln>
            <a:solidFill>
              <a:schemeClr val="bg1"/>
            </a:solidFill>
          </a:ln>
        </p:spPr>
        <p:txBody>
          <a:bodyPr wrap="square" rtlCol="0">
            <a:spAutoFit/>
          </a:bodyPr>
          <a:lstStyle/>
          <a:p>
            <a:r>
              <a:rPr lang="en-GB" sz="2000" b="1" dirty="0">
                <a:solidFill>
                  <a:srgbClr val="0070C0"/>
                </a:solidFill>
              </a:rPr>
              <a:t>What is not covered 1</a:t>
            </a:r>
          </a:p>
        </p:txBody>
      </p:sp>
      <p:sp>
        <p:nvSpPr>
          <p:cNvPr id="5" name="TextBox 4">
            <a:extLst>
              <a:ext uri="{FF2B5EF4-FFF2-40B4-BE49-F238E27FC236}">
                <a16:creationId xmlns:a16="http://schemas.microsoft.com/office/drawing/2014/main" id="{00B32679-ED61-4C5E-A42D-0BFE36020DCD}"/>
              </a:ext>
            </a:extLst>
          </p:cNvPr>
          <p:cNvSpPr txBox="1"/>
          <p:nvPr/>
        </p:nvSpPr>
        <p:spPr>
          <a:xfrm>
            <a:off x="580190" y="1783358"/>
            <a:ext cx="6773110" cy="2462213"/>
          </a:xfrm>
          <a:prstGeom prst="rect">
            <a:avLst/>
          </a:prstGeom>
          <a:noFill/>
        </p:spPr>
        <p:txBody>
          <a:bodyPr wrap="square" rtlCol="0">
            <a:spAutoFit/>
          </a:bodyPr>
          <a:lstStyle/>
          <a:p>
            <a:r>
              <a:rPr lang="en-GB" sz="1400" dirty="0"/>
              <a:t>Personal travel unless incidental i.e.</a:t>
            </a:r>
            <a:r>
              <a:rPr lang="en-GB" sz="1400" b="1" dirty="0"/>
              <a:t>1 day per week abroad capped at 7 days after completion of studies to be taken within the same country and prior written approval by University of Warwick Insurance Services Department.</a:t>
            </a:r>
          </a:p>
          <a:p>
            <a:endParaRPr lang="en-GB" sz="1400" b="1" dirty="0"/>
          </a:p>
          <a:p>
            <a:r>
              <a:rPr lang="en-GB" sz="1400" dirty="0"/>
              <a:t>Travel after medical advice has been given not to travel.</a:t>
            </a:r>
          </a:p>
          <a:p>
            <a:r>
              <a:rPr lang="en-GB" sz="1400" dirty="0"/>
              <a:t>Personal health cover (non-emergency) - students to source and pay for own cover or use the relevant GHIC card if appropriate/valid.</a:t>
            </a:r>
          </a:p>
          <a:p>
            <a:endParaRPr lang="en-GB" sz="1400" dirty="0"/>
          </a:p>
          <a:p>
            <a:r>
              <a:rPr lang="en-GB" sz="1400" dirty="0"/>
              <a:t>Travel to areas where the Foreign and Commonwealth Office state travel should be avoided and, if without justification, areas where essential travel only is recommended.</a:t>
            </a:r>
          </a:p>
          <a:p>
            <a:r>
              <a:rPr lang="en-GB" sz="1400" dirty="0"/>
              <a:t>Travel over 12 months must be referred to the Insurance Services Office.</a:t>
            </a:r>
          </a:p>
        </p:txBody>
      </p:sp>
    </p:spTree>
    <p:extLst>
      <p:ext uri="{BB962C8B-B14F-4D97-AF65-F5344CB8AC3E}">
        <p14:creationId xmlns:p14="http://schemas.microsoft.com/office/powerpoint/2010/main" val="4538158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2390" y="1122218"/>
            <a:ext cx="6165273" cy="400110"/>
          </a:xfrm>
          <a:prstGeom prst="rect">
            <a:avLst/>
          </a:prstGeom>
          <a:solidFill>
            <a:schemeClr val="bg1"/>
          </a:solidFill>
          <a:ln>
            <a:solidFill>
              <a:schemeClr val="bg1"/>
            </a:solidFill>
          </a:ln>
        </p:spPr>
        <p:txBody>
          <a:bodyPr wrap="square" rtlCol="0">
            <a:spAutoFit/>
          </a:bodyPr>
          <a:lstStyle/>
          <a:p>
            <a:r>
              <a:rPr lang="en-GB" sz="2000" b="1" dirty="0">
                <a:solidFill>
                  <a:srgbClr val="0070C0"/>
                </a:solidFill>
              </a:rPr>
              <a:t>What is not covered 2</a:t>
            </a:r>
          </a:p>
        </p:txBody>
      </p:sp>
      <p:sp>
        <p:nvSpPr>
          <p:cNvPr id="3" name="TextBox 2">
            <a:extLst>
              <a:ext uri="{FF2B5EF4-FFF2-40B4-BE49-F238E27FC236}">
                <a16:creationId xmlns:a16="http://schemas.microsoft.com/office/drawing/2014/main" id="{DACB831F-25FD-44DB-AFC1-5BC1FF1B7C90}"/>
              </a:ext>
            </a:extLst>
          </p:cNvPr>
          <p:cNvSpPr txBox="1"/>
          <p:nvPr/>
        </p:nvSpPr>
        <p:spPr>
          <a:xfrm>
            <a:off x="402390" y="1790700"/>
            <a:ext cx="7446210" cy="2862322"/>
          </a:xfrm>
          <a:prstGeom prst="rect">
            <a:avLst/>
          </a:prstGeom>
          <a:noFill/>
        </p:spPr>
        <p:txBody>
          <a:bodyPr wrap="square" rtlCol="0">
            <a:spAutoFit/>
          </a:bodyPr>
          <a:lstStyle/>
          <a:p>
            <a:r>
              <a:rPr lang="en-GB" sz="1800" dirty="0"/>
              <a:t>Covid-19 curtailment of your placement (no travel costs will be covered only medical emergency) </a:t>
            </a:r>
          </a:p>
          <a:p>
            <a:r>
              <a:rPr lang="en-GB" sz="1800" dirty="0"/>
              <a:t>Motor insurance; </a:t>
            </a:r>
            <a:r>
              <a:rPr lang="en-GB" sz="1800" b="1" dirty="0"/>
              <a:t>you must obtain the correct license and ensure you are insured</a:t>
            </a:r>
            <a:r>
              <a:rPr lang="en-GB" sz="1800" dirty="0"/>
              <a:t>.</a:t>
            </a:r>
          </a:p>
          <a:p>
            <a:r>
              <a:rPr lang="en-GB" sz="1800" dirty="0"/>
              <a:t>Accommodations scams – we cannot reimburse you.</a:t>
            </a:r>
          </a:p>
          <a:p>
            <a:r>
              <a:rPr lang="en-GB" sz="1800" dirty="0"/>
              <a:t>Airline failure</a:t>
            </a:r>
          </a:p>
          <a:p>
            <a:r>
              <a:rPr lang="en-GB" sz="1800" dirty="0"/>
              <a:t>Liability for third party injury/damage as a result of the use of firearms, wilful acts, part of a criminal act or being under the influence of alcohol or drugs.</a:t>
            </a:r>
          </a:p>
          <a:p>
            <a:r>
              <a:rPr lang="en-GB" sz="1800" dirty="0"/>
              <a:t>Loss of or accidental damage to mobile phones, tablets or laptops.</a:t>
            </a:r>
          </a:p>
          <a:p>
            <a:pPr marL="0" indent="0">
              <a:buNone/>
            </a:pPr>
            <a:r>
              <a:rPr lang="en-GB" sz="1800" b="1" dirty="0"/>
              <a:t>Insurers will review carefully each claim submitted.</a:t>
            </a:r>
          </a:p>
        </p:txBody>
      </p:sp>
    </p:spTree>
    <p:extLst>
      <p:ext uri="{BB962C8B-B14F-4D97-AF65-F5344CB8AC3E}">
        <p14:creationId xmlns:p14="http://schemas.microsoft.com/office/powerpoint/2010/main" val="7686264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0190" y="1122218"/>
            <a:ext cx="6165273" cy="400110"/>
          </a:xfrm>
          <a:prstGeom prst="rect">
            <a:avLst/>
          </a:prstGeom>
          <a:solidFill>
            <a:schemeClr val="bg1"/>
          </a:solidFill>
          <a:ln>
            <a:solidFill>
              <a:schemeClr val="bg1"/>
            </a:solidFill>
          </a:ln>
        </p:spPr>
        <p:txBody>
          <a:bodyPr wrap="square" rtlCol="0">
            <a:spAutoFit/>
          </a:bodyPr>
          <a:lstStyle/>
          <a:p>
            <a:r>
              <a:rPr lang="en-GB" sz="2000" b="1" dirty="0">
                <a:solidFill>
                  <a:srgbClr val="0070C0"/>
                </a:solidFill>
              </a:rPr>
              <a:t>Key Policy Cover</a:t>
            </a:r>
          </a:p>
        </p:txBody>
      </p:sp>
      <p:sp>
        <p:nvSpPr>
          <p:cNvPr id="3" name="TextBox 2">
            <a:extLst>
              <a:ext uri="{FF2B5EF4-FFF2-40B4-BE49-F238E27FC236}">
                <a16:creationId xmlns:a16="http://schemas.microsoft.com/office/drawing/2014/main" id="{3F5FCFBD-7582-4222-97BF-2861B4446DA5}"/>
              </a:ext>
            </a:extLst>
          </p:cNvPr>
          <p:cNvSpPr txBox="1"/>
          <p:nvPr/>
        </p:nvSpPr>
        <p:spPr>
          <a:xfrm>
            <a:off x="580190" y="1785257"/>
            <a:ext cx="7547810" cy="2308324"/>
          </a:xfrm>
          <a:prstGeom prst="rect">
            <a:avLst/>
          </a:prstGeom>
          <a:noFill/>
        </p:spPr>
        <p:txBody>
          <a:bodyPr wrap="square" rtlCol="0">
            <a:spAutoFit/>
          </a:bodyPr>
          <a:lstStyle/>
          <a:p>
            <a:r>
              <a:rPr lang="en-GB" sz="1200">
                <a:cs typeface="Arabic Typesetting" panose="03020402040406030203" pitchFamily="66" charset="-78"/>
              </a:rPr>
              <a:t>Personal letters available for visits to Schengen Area to assist with visa applications.</a:t>
            </a:r>
            <a:endParaRPr lang="en-GB" sz="1200"/>
          </a:p>
          <a:p>
            <a:r>
              <a:rPr lang="en-GB" sz="1200"/>
              <a:t>Aviva 24/7 helpline.</a:t>
            </a:r>
          </a:p>
          <a:p>
            <a:r>
              <a:rPr lang="en-GB" sz="1200"/>
              <a:t>Personal insurer examples </a:t>
            </a:r>
            <a:r>
              <a:rPr lang="en-GB" sz="1200" b="1" u="sng"/>
              <a:t>but not recommendations</a:t>
            </a:r>
          </a:p>
          <a:p>
            <a:pPr lvl="1"/>
            <a:r>
              <a:rPr lang="en-GB" sz="1200" u="sng">
                <a:latin typeface="+mn-lt"/>
                <a:hlinkClick r:id="rId3"/>
              </a:rPr>
              <a:t>World Nomads</a:t>
            </a:r>
            <a:endParaRPr lang="en-GB" sz="1200" u="sng">
              <a:latin typeface="+mn-lt"/>
            </a:endParaRPr>
          </a:p>
          <a:p>
            <a:pPr lvl="1"/>
            <a:r>
              <a:rPr lang="en-GB" sz="1200" u="sng">
                <a:latin typeface="+mn-lt"/>
                <a:hlinkClick r:id="rId4"/>
              </a:rPr>
              <a:t>True Traveller</a:t>
            </a:r>
            <a:endParaRPr lang="en-GB" sz="1200" u="sng">
              <a:latin typeface="+mn-lt"/>
            </a:endParaRPr>
          </a:p>
          <a:p>
            <a:pPr lvl="1"/>
            <a:endParaRPr lang="en-GB" sz="1200" b="1" u="sng">
              <a:latin typeface="+mn-lt"/>
            </a:endParaRPr>
          </a:p>
          <a:p>
            <a:r>
              <a:rPr lang="en-GB" sz="1200"/>
              <a:t>Foreign and Commonwealth Office </a:t>
            </a:r>
            <a:r>
              <a:rPr lang="en-GB" sz="1200">
                <a:hlinkClick r:id="rId5"/>
              </a:rPr>
              <a:t>https://www.gov.uk/foreign-travel-advice</a:t>
            </a:r>
            <a:r>
              <a:rPr lang="en-GB" sz="1200"/>
              <a:t> </a:t>
            </a:r>
          </a:p>
          <a:p>
            <a:r>
              <a:rPr lang="en-GB" sz="1200"/>
              <a:t>WorldAware </a:t>
            </a:r>
            <a:r>
              <a:rPr lang="en-GB" sz="1200">
                <a:hlinkClick r:id="rId6"/>
              </a:rPr>
              <a:t>https://my.worldaware.com/affiliates/aviva</a:t>
            </a:r>
            <a:r>
              <a:rPr lang="en-GB" sz="1200"/>
              <a:t>  (quote policy number 100005565GPA when registering)</a:t>
            </a:r>
          </a:p>
          <a:p>
            <a:r>
              <a:rPr lang="en-GB" sz="1200"/>
              <a:t>Warwick Insite - </a:t>
            </a:r>
            <a:r>
              <a:rPr lang="en-GB" sz="1200">
                <a:hlinkClick r:id="rId7"/>
              </a:rPr>
              <a:t>https://warwick.ac.uk/services/finance/insurance</a:t>
            </a:r>
            <a:r>
              <a:rPr lang="en-GB" sz="1200"/>
              <a:t> </a:t>
            </a:r>
          </a:p>
          <a:p>
            <a:r>
              <a:rPr lang="en-GB" sz="1200"/>
              <a:t>Claims report form online.</a:t>
            </a:r>
          </a:p>
          <a:p>
            <a:r>
              <a:rPr lang="en-GB" sz="1200"/>
              <a:t>Insurance Office email </a:t>
            </a:r>
            <a:r>
              <a:rPr lang="en-GB" sz="1200">
                <a:hlinkClick r:id="rId8"/>
              </a:rPr>
              <a:t>insuranceservices@Warwick.ac.uk</a:t>
            </a:r>
            <a:r>
              <a:rPr lang="en-GB" sz="1200"/>
              <a:t> </a:t>
            </a:r>
          </a:p>
          <a:p>
            <a:r>
              <a:rPr lang="en-GB" sz="1200"/>
              <a:t>Insurance Services Office – Argent Court (near Tesco).</a:t>
            </a:r>
            <a:endParaRPr lang="en-GB" sz="1200" dirty="0"/>
          </a:p>
        </p:txBody>
      </p:sp>
    </p:spTree>
    <p:extLst>
      <p:ext uri="{BB962C8B-B14F-4D97-AF65-F5344CB8AC3E}">
        <p14:creationId xmlns:p14="http://schemas.microsoft.com/office/powerpoint/2010/main" val="26370097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ACCD7C4-B3F7-45DA-BC89-9AE88CB94A72}"/>
              </a:ext>
            </a:extLst>
          </p:cNvPr>
          <p:cNvSpPr txBox="1"/>
          <p:nvPr/>
        </p:nvSpPr>
        <p:spPr>
          <a:xfrm>
            <a:off x="1805941" y="581891"/>
            <a:ext cx="5181600" cy="2123658"/>
          </a:xfrm>
          <a:prstGeom prst="rect">
            <a:avLst/>
          </a:prstGeom>
          <a:noFill/>
        </p:spPr>
        <p:txBody>
          <a:bodyPr wrap="square" rtlCol="0">
            <a:spAutoFit/>
          </a:bodyPr>
          <a:lstStyle/>
          <a:p>
            <a:endParaRPr lang="en-GB" dirty="0"/>
          </a:p>
          <a:p>
            <a:endParaRPr lang="en-GB" dirty="0"/>
          </a:p>
          <a:p>
            <a:endParaRPr lang="en-GB" dirty="0"/>
          </a:p>
          <a:p>
            <a:r>
              <a:rPr lang="en-GB" sz="6000" dirty="0">
                <a:solidFill>
                  <a:schemeClr val="accent1"/>
                </a:solidFill>
              </a:rPr>
              <a:t>Preparation</a:t>
            </a:r>
          </a:p>
          <a:p>
            <a:endParaRPr lang="en-GB" dirty="0"/>
          </a:p>
        </p:txBody>
      </p:sp>
    </p:spTree>
    <p:extLst>
      <p:ext uri="{BB962C8B-B14F-4D97-AF65-F5344CB8AC3E}">
        <p14:creationId xmlns:p14="http://schemas.microsoft.com/office/powerpoint/2010/main" val="4237217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0190" y="1122218"/>
            <a:ext cx="6165273" cy="400110"/>
          </a:xfrm>
          <a:prstGeom prst="rect">
            <a:avLst/>
          </a:prstGeom>
          <a:solidFill>
            <a:schemeClr val="bg1"/>
          </a:solidFill>
          <a:ln>
            <a:solidFill>
              <a:schemeClr val="bg1"/>
            </a:solidFill>
          </a:ln>
        </p:spPr>
        <p:txBody>
          <a:bodyPr wrap="square" rtlCol="0">
            <a:spAutoFit/>
          </a:bodyPr>
          <a:lstStyle/>
          <a:p>
            <a:r>
              <a:rPr lang="en-GB" sz="2000" b="1">
                <a:solidFill>
                  <a:srgbClr val="0070C0"/>
                </a:solidFill>
              </a:rPr>
              <a:t>Enrolment at Warwick</a:t>
            </a:r>
          </a:p>
        </p:txBody>
      </p:sp>
      <p:sp>
        <p:nvSpPr>
          <p:cNvPr id="3" name="Rectangle 2"/>
          <p:cNvSpPr/>
          <p:nvPr/>
        </p:nvSpPr>
        <p:spPr>
          <a:xfrm>
            <a:off x="177337" y="1895948"/>
            <a:ext cx="8707583" cy="2615460"/>
          </a:xfrm>
          <a:prstGeom prst="rect">
            <a:avLst/>
          </a:prstGeom>
        </p:spPr>
        <p:txBody>
          <a:bodyPr wrap="square">
            <a:spAutoFit/>
          </a:bodyPr>
          <a:lstStyle/>
          <a:p>
            <a:pPr marL="514350">
              <a:spcAft>
                <a:spcPts val="0"/>
              </a:spcAft>
            </a:pPr>
            <a:r>
              <a:rPr lang="en-US" spc="-4" dirty="0">
                <a:solidFill>
                  <a:srgbClr val="000000"/>
                </a:solidFill>
                <a:latin typeface="Calibri" panose="02020603050405020304" pitchFamily="2"/>
              </a:rPr>
              <a:t>You </a:t>
            </a:r>
            <a:r>
              <a:rPr lang="en-US" b="1" spc="-4" dirty="0">
                <a:solidFill>
                  <a:srgbClr val="000000"/>
                </a:solidFill>
                <a:latin typeface="Calibri" panose="02020603050405020304" pitchFamily="2"/>
              </a:rPr>
              <a:t>MUST re-</a:t>
            </a:r>
            <a:r>
              <a:rPr lang="en-US" b="1" spc="-4" dirty="0" err="1">
                <a:solidFill>
                  <a:srgbClr val="000000"/>
                </a:solidFill>
                <a:latin typeface="Calibri" panose="02020603050405020304" pitchFamily="2"/>
              </a:rPr>
              <a:t>enrol</a:t>
            </a:r>
            <a:r>
              <a:rPr lang="en-US" b="1" spc="-4" dirty="0">
                <a:solidFill>
                  <a:srgbClr val="000000"/>
                </a:solidFill>
                <a:latin typeface="Calibri" panose="02020603050405020304" pitchFamily="2"/>
              </a:rPr>
              <a:t> for Warwick in September to:</a:t>
            </a:r>
          </a:p>
          <a:p>
            <a:pPr marL="514350">
              <a:spcAft>
                <a:spcPts val="0"/>
              </a:spcAft>
            </a:pPr>
            <a:endParaRPr lang="en-US" spc="-8" dirty="0">
              <a:solidFill>
                <a:srgbClr val="000000"/>
              </a:solidFill>
              <a:latin typeface="Calibri" panose="02020603050405020304" pitchFamily="2"/>
            </a:endParaRPr>
          </a:p>
          <a:p>
            <a:pPr marL="800100" indent="-285750">
              <a:spcAft>
                <a:spcPts val="0"/>
              </a:spcAft>
              <a:buFont typeface="Arial" panose="020B0604020202020204" pitchFamily="34" charset="0"/>
              <a:buChar char="•"/>
            </a:pPr>
            <a:r>
              <a:rPr lang="en-US" spc="-8" dirty="0">
                <a:solidFill>
                  <a:srgbClr val="000000"/>
                </a:solidFill>
                <a:latin typeface="Calibri" panose="02020603050405020304" pitchFamily="2"/>
              </a:rPr>
              <a:t>retain your </a:t>
            </a:r>
            <a:r>
              <a:rPr lang="en-US" b="1" spc="-8" dirty="0">
                <a:solidFill>
                  <a:srgbClr val="000000"/>
                </a:solidFill>
                <a:latin typeface="Calibri" panose="02020603050405020304" pitchFamily="2"/>
              </a:rPr>
              <a:t>Warwick email address </a:t>
            </a:r>
            <a:r>
              <a:rPr lang="en-US" spc="-8" dirty="0">
                <a:solidFill>
                  <a:srgbClr val="000000"/>
                </a:solidFill>
                <a:latin typeface="Calibri" panose="02020603050405020304" pitchFamily="2"/>
              </a:rPr>
              <a:t>to receive (for example):</a:t>
            </a:r>
            <a:endParaRPr lang="en-US" dirty="0">
              <a:solidFill>
                <a:srgbClr val="000000"/>
              </a:solidFill>
              <a:latin typeface="Calibri" panose="02020603050405020304" pitchFamily="2"/>
            </a:endParaRPr>
          </a:p>
          <a:p>
            <a:pPr marL="1257300" lvl="1" indent="-285750">
              <a:buFont typeface="Arial" panose="020B0604020202020204" pitchFamily="34" charset="0"/>
              <a:buChar char="•"/>
            </a:pPr>
            <a:r>
              <a:rPr lang="en-US" spc="-8" dirty="0">
                <a:solidFill>
                  <a:srgbClr val="000000"/>
                </a:solidFill>
                <a:latin typeface="Calibri" panose="02020603050405020304" pitchFamily="2"/>
              </a:rPr>
              <a:t>Next years’ accommodation</a:t>
            </a:r>
          </a:p>
          <a:p>
            <a:pPr marL="1257300" lvl="1" indent="-285750">
              <a:buFont typeface="Arial" panose="020B0604020202020204" pitchFamily="34" charset="0"/>
              <a:buChar char="•"/>
            </a:pPr>
            <a:r>
              <a:rPr lang="en-US" spc="-4" dirty="0">
                <a:solidFill>
                  <a:srgbClr val="000000"/>
                </a:solidFill>
                <a:latin typeface="Calibri" panose="02020603050405020304" pitchFamily="2"/>
              </a:rPr>
              <a:t>Next years’ modules choices </a:t>
            </a:r>
          </a:p>
          <a:p>
            <a:pPr marL="800100" indent="-285750">
              <a:lnSpc>
                <a:spcPts val="1725"/>
              </a:lnSpc>
              <a:spcBef>
                <a:spcPts val="1995"/>
              </a:spcBef>
              <a:spcAft>
                <a:spcPts val="0"/>
              </a:spcAft>
              <a:buFont typeface="Arial" panose="020B0604020202020204" pitchFamily="34" charset="0"/>
              <a:buChar char="•"/>
            </a:pPr>
            <a:r>
              <a:rPr lang="en-US" spc="-4" dirty="0">
                <a:solidFill>
                  <a:srgbClr val="000000"/>
                </a:solidFill>
                <a:latin typeface="Calibri" panose="02020603050405020304" pitchFamily="2"/>
              </a:rPr>
              <a:t>have access to </a:t>
            </a:r>
            <a:r>
              <a:rPr lang="en-US" u="sng" dirty="0">
                <a:solidFill>
                  <a:srgbClr val="000000"/>
                </a:solidFill>
                <a:latin typeface="Calibri" panose="02020603050405020304" pitchFamily="2"/>
              </a:rPr>
              <a:t>all</a:t>
            </a:r>
            <a:r>
              <a:rPr lang="en-US" spc="-4" dirty="0">
                <a:solidFill>
                  <a:srgbClr val="000000"/>
                </a:solidFill>
                <a:latin typeface="Calibri" panose="02020603050405020304" pitchFamily="2"/>
              </a:rPr>
              <a:t> student </a:t>
            </a:r>
            <a:r>
              <a:rPr lang="en-US" b="1" spc="-4" dirty="0">
                <a:solidFill>
                  <a:srgbClr val="000000"/>
                </a:solidFill>
                <a:latin typeface="Calibri" panose="02020603050405020304" pitchFamily="2"/>
              </a:rPr>
              <a:t>support services </a:t>
            </a:r>
          </a:p>
          <a:p>
            <a:pPr marL="800100" indent="-285750">
              <a:lnSpc>
                <a:spcPts val="1575"/>
              </a:lnSpc>
              <a:spcBef>
                <a:spcPts val="1871"/>
              </a:spcBef>
              <a:spcAft>
                <a:spcPts val="0"/>
              </a:spcAft>
              <a:buFont typeface="Arial" panose="020B0604020202020204" pitchFamily="34" charset="0"/>
              <a:buChar char="•"/>
            </a:pPr>
            <a:r>
              <a:rPr lang="en-US" spc="8" dirty="0">
                <a:solidFill>
                  <a:srgbClr val="000000"/>
                </a:solidFill>
                <a:latin typeface="Calibri" panose="02020603050405020304" pitchFamily="2"/>
              </a:rPr>
              <a:t>be able to register for the Student Mobility </a:t>
            </a:r>
            <a:r>
              <a:rPr lang="en-US" b="1" spc="8" dirty="0">
                <a:solidFill>
                  <a:srgbClr val="000000"/>
                </a:solidFill>
                <a:latin typeface="Calibri" panose="02020603050405020304" pitchFamily="2"/>
              </a:rPr>
              <a:t>modules</a:t>
            </a:r>
            <a:r>
              <a:rPr lang="en-US" spc="8" dirty="0">
                <a:solidFill>
                  <a:srgbClr val="000000"/>
                </a:solidFill>
                <a:latin typeface="Calibri" panose="02020603050405020304" pitchFamily="2"/>
              </a:rPr>
              <a:t> (usually 120 CATS) for your department to ensure that your placement will be rec</a:t>
            </a:r>
            <a:r>
              <a:rPr lang="en-US" spc="-4" dirty="0">
                <a:solidFill>
                  <a:srgbClr val="000000"/>
                </a:solidFill>
                <a:latin typeface="Calibri" panose="02020603050405020304" pitchFamily="2"/>
              </a:rPr>
              <a:t>orded on your HEAR. </a:t>
            </a:r>
          </a:p>
        </p:txBody>
      </p:sp>
    </p:spTree>
    <p:extLst>
      <p:ext uri="{BB962C8B-B14F-4D97-AF65-F5344CB8AC3E}">
        <p14:creationId xmlns:p14="http://schemas.microsoft.com/office/powerpoint/2010/main" val="3629417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1253" y="1153879"/>
            <a:ext cx="5119801" cy="400110"/>
          </a:xfrm>
          <a:prstGeom prst="rect">
            <a:avLst/>
          </a:prstGeom>
          <a:solidFill>
            <a:schemeClr val="bg1"/>
          </a:solidFill>
          <a:ln>
            <a:solidFill>
              <a:schemeClr val="bg1"/>
            </a:solidFill>
          </a:ln>
        </p:spPr>
        <p:txBody>
          <a:bodyPr wrap="square" rtlCol="0">
            <a:spAutoFit/>
          </a:bodyPr>
          <a:lstStyle/>
          <a:p>
            <a:r>
              <a:rPr lang="en-GB" sz="2000" b="1" dirty="0">
                <a:solidFill>
                  <a:srgbClr val="0070C0"/>
                </a:solidFill>
              </a:rPr>
              <a:t>GHIC Health Card</a:t>
            </a:r>
          </a:p>
        </p:txBody>
      </p:sp>
      <p:sp>
        <p:nvSpPr>
          <p:cNvPr id="5" name="TextBox 4">
            <a:extLst>
              <a:ext uri="{FF2B5EF4-FFF2-40B4-BE49-F238E27FC236}">
                <a16:creationId xmlns:a16="http://schemas.microsoft.com/office/drawing/2014/main" id="{5A3CA861-4FFA-4EDE-9992-C8371B32BA76}"/>
              </a:ext>
            </a:extLst>
          </p:cNvPr>
          <p:cNvSpPr txBox="1"/>
          <p:nvPr/>
        </p:nvSpPr>
        <p:spPr>
          <a:xfrm>
            <a:off x="431253" y="1707446"/>
            <a:ext cx="8465097" cy="3477875"/>
          </a:xfrm>
          <a:prstGeom prst="rect">
            <a:avLst/>
          </a:prstGeom>
          <a:noFill/>
        </p:spPr>
        <p:txBody>
          <a:bodyPr wrap="square">
            <a:spAutoFit/>
          </a:bodyPr>
          <a:lstStyle/>
          <a:p>
            <a:pPr algn="l"/>
            <a:r>
              <a:rPr lang="en-GB" sz="1000" b="0" i="0" dirty="0">
                <a:solidFill>
                  <a:srgbClr val="FF0000"/>
                </a:solidFill>
                <a:effectLst/>
                <a:latin typeface="Frutiger W01"/>
              </a:rPr>
              <a:t>UK-issued European Health Insurance Cards (EHICs) are still valid and offer the same cover as GHICs in the EU.</a:t>
            </a:r>
          </a:p>
          <a:p>
            <a:pPr algn="l"/>
            <a:r>
              <a:rPr lang="en-GB" sz="1000" b="0" i="0" dirty="0">
                <a:solidFill>
                  <a:srgbClr val="FF0000"/>
                </a:solidFill>
                <a:effectLst/>
                <a:latin typeface="Frutiger W01"/>
              </a:rPr>
              <a:t>Once your EHIC has expired, you’ll be able to replace it with a GHIC</a:t>
            </a:r>
          </a:p>
          <a:p>
            <a:pPr algn="l"/>
            <a:r>
              <a:rPr lang="en-GB" sz="1000" b="1" i="0" dirty="0">
                <a:solidFill>
                  <a:srgbClr val="212B32"/>
                </a:solidFill>
                <a:effectLst/>
                <a:latin typeface="Frutiger W01"/>
              </a:rPr>
              <a:t>UK students going to the EU   (work or study)</a:t>
            </a:r>
          </a:p>
          <a:p>
            <a:pPr algn="l"/>
            <a:r>
              <a:rPr lang="en-GB" sz="1000" b="0" i="0" dirty="0">
                <a:solidFill>
                  <a:srgbClr val="212B32"/>
                </a:solidFill>
                <a:effectLst/>
                <a:latin typeface="Frutiger W01"/>
              </a:rPr>
              <a:t>If you're planning to study in an EU country, you need to apply for a GHIC that’s time limited to the length of your course. You cannot apply for this online.</a:t>
            </a:r>
          </a:p>
          <a:p>
            <a:pPr algn="l"/>
            <a:r>
              <a:rPr lang="en-GB" sz="1000" b="0" i="0" dirty="0">
                <a:solidFill>
                  <a:srgbClr val="212B32"/>
                </a:solidFill>
                <a:effectLst/>
                <a:latin typeface="Frutiger W01"/>
              </a:rPr>
              <a:t>You’ll also need a letter from your university confirming:</a:t>
            </a:r>
          </a:p>
          <a:p>
            <a:pPr algn="l">
              <a:buFont typeface="Arial" panose="020B0604020202020204" pitchFamily="34" charset="0"/>
              <a:buChar char="•"/>
            </a:pPr>
            <a:r>
              <a:rPr lang="en-GB" sz="1000" b="0" i="0" dirty="0">
                <a:solidFill>
                  <a:srgbClr val="212B32"/>
                </a:solidFill>
                <a:effectLst/>
                <a:latin typeface="Frutiger W01"/>
              </a:rPr>
              <a:t>name and address of the UK educational institution (if you’re going as part of a UK course)</a:t>
            </a:r>
          </a:p>
          <a:p>
            <a:pPr algn="l">
              <a:buFont typeface="Arial" panose="020B0604020202020204" pitchFamily="34" charset="0"/>
              <a:buChar char="•"/>
            </a:pPr>
            <a:r>
              <a:rPr lang="en-GB" sz="1000" b="0" i="0" dirty="0">
                <a:solidFill>
                  <a:srgbClr val="212B32"/>
                </a:solidFill>
                <a:effectLst/>
                <a:latin typeface="Frutiger W01"/>
              </a:rPr>
              <a:t>address of where you're studying in the EU</a:t>
            </a:r>
          </a:p>
          <a:p>
            <a:pPr algn="l">
              <a:buFont typeface="Arial" panose="020B0604020202020204" pitchFamily="34" charset="0"/>
              <a:buChar char="•"/>
            </a:pPr>
            <a:r>
              <a:rPr lang="en-GB" sz="1000" b="0" i="0" dirty="0">
                <a:solidFill>
                  <a:srgbClr val="212B32"/>
                </a:solidFill>
                <a:effectLst/>
                <a:latin typeface="Frutiger W01"/>
              </a:rPr>
              <a:t>details of the qualification you're studying for</a:t>
            </a:r>
          </a:p>
          <a:p>
            <a:pPr algn="l">
              <a:buFont typeface="Arial" panose="020B0604020202020204" pitchFamily="34" charset="0"/>
              <a:buChar char="•"/>
            </a:pPr>
            <a:r>
              <a:rPr lang="en-GB" sz="1000" b="0" i="0" dirty="0">
                <a:solidFill>
                  <a:srgbClr val="212B32"/>
                </a:solidFill>
                <a:effectLst/>
                <a:latin typeface="Frutiger W01"/>
              </a:rPr>
              <a:t>dates your course started and is due to finish</a:t>
            </a:r>
          </a:p>
          <a:p>
            <a:pPr algn="l"/>
            <a:r>
              <a:rPr lang="en-GB" sz="1000" b="0" i="0" dirty="0">
                <a:solidFill>
                  <a:srgbClr val="212B32"/>
                </a:solidFill>
                <a:effectLst/>
                <a:latin typeface="Frutiger W01"/>
              </a:rPr>
              <a:t>Complete a </a:t>
            </a:r>
            <a:r>
              <a:rPr lang="en-GB" sz="1000" b="0" i="0" dirty="0">
                <a:solidFill>
                  <a:srgbClr val="005EB8"/>
                </a:solidFill>
                <a:effectLst/>
                <a:latin typeface="Frutiger W01"/>
                <a:hlinkClick r:id="rId3"/>
              </a:rPr>
              <a:t>GHIC application form (PDF, 678kb)</a:t>
            </a:r>
            <a:r>
              <a:rPr lang="en-GB" sz="1000" b="0" i="0" dirty="0">
                <a:solidFill>
                  <a:srgbClr val="212B32"/>
                </a:solidFill>
                <a:effectLst/>
                <a:latin typeface="Frutiger W01"/>
              </a:rPr>
              <a:t> and post it along with your university/college letter to:</a:t>
            </a:r>
          </a:p>
          <a:p>
            <a:pPr algn="l"/>
            <a:r>
              <a:rPr lang="en-GB" sz="1000" b="0" i="0" dirty="0">
                <a:solidFill>
                  <a:srgbClr val="212B32"/>
                </a:solidFill>
                <a:effectLst/>
                <a:latin typeface="Frutiger W01"/>
              </a:rPr>
              <a:t>Overseas Healthcare Services</a:t>
            </a:r>
            <a:br>
              <a:rPr lang="en-GB" sz="1000" b="0" i="0" dirty="0">
                <a:solidFill>
                  <a:srgbClr val="212B32"/>
                </a:solidFill>
                <a:effectLst/>
                <a:latin typeface="Frutiger W01"/>
              </a:rPr>
            </a:br>
            <a:r>
              <a:rPr lang="en-GB" sz="1000" b="0" i="0" dirty="0">
                <a:solidFill>
                  <a:srgbClr val="212B32"/>
                </a:solidFill>
                <a:effectLst/>
                <a:latin typeface="Frutiger W01"/>
              </a:rPr>
              <a:t>NHS Business Services Authority</a:t>
            </a:r>
            <a:br>
              <a:rPr lang="en-GB" sz="1000" b="0" i="0" dirty="0">
                <a:solidFill>
                  <a:srgbClr val="212B32"/>
                </a:solidFill>
                <a:effectLst/>
                <a:latin typeface="Frutiger W01"/>
              </a:rPr>
            </a:br>
            <a:r>
              <a:rPr lang="en-GB" sz="1000" b="0" i="0" dirty="0">
                <a:solidFill>
                  <a:srgbClr val="212B32"/>
                </a:solidFill>
                <a:effectLst/>
                <a:latin typeface="Frutiger W01"/>
              </a:rPr>
              <a:t>Bridge House</a:t>
            </a:r>
            <a:br>
              <a:rPr lang="en-GB" sz="1000" b="0" i="0" dirty="0">
                <a:solidFill>
                  <a:srgbClr val="212B32"/>
                </a:solidFill>
                <a:effectLst/>
                <a:latin typeface="Frutiger W01"/>
              </a:rPr>
            </a:br>
            <a:r>
              <a:rPr lang="en-GB" sz="1000" b="0" i="0" dirty="0">
                <a:solidFill>
                  <a:srgbClr val="212B32"/>
                </a:solidFill>
                <a:effectLst/>
                <a:latin typeface="Frutiger W01"/>
              </a:rPr>
              <a:t>152 Pilgrim Street</a:t>
            </a:r>
            <a:br>
              <a:rPr lang="en-GB" sz="1000" b="0" i="0" dirty="0">
                <a:solidFill>
                  <a:srgbClr val="212B32"/>
                </a:solidFill>
                <a:effectLst/>
                <a:latin typeface="Frutiger W01"/>
              </a:rPr>
            </a:br>
            <a:r>
              <a:rPr lang="en-GB" sz="1000" b="0" i="0" dirty="0">
                <a:solidFill>
                  <a:srgbClr val="212B32"/>
                </a:solidFill>
                <a:effectLst/>
                <a:latin typeface="Frutiger W01"/>
              </a:rPr>
              <a:t>Newcastle upon Tyne</a:t>
            </a:r>
            <a:br>
              <a:rPr lang="en-GB" sz="1000" b="0" i="0" dirty="0">
                <a:solidFill>
                  <a:srgbClr val="212B32"/>
                </a:solidFill>
                <a:effectLst/>
                <a:latin typeface="Frutiger W01"/>
              </a:rPr>
            </a:br>
            <a:r>
              <a:rPr lang="en-GB" sz="1000" b="0" i="0" dirty="0">
                <a:solidFill>
                  <a:srgbClr val="212B32"/>
                </a:solidFill>
                <a:effectLst/>
                <a:latin typeface="Frutiger W01"/>
              </a:rPr>
              <a:t>NE1 6SN</a:t>
            </a:r>
          </a:p>
          <a:p>
            <a:pPr algn="l"/>
            <a:r>
              <a:rPr lang="en-GB" sz="1000" b="0" i="0" dirty="0">
                <a:solidFill>
                  <a:srgbClr val="212B32"/>
                </a:solidFill>
                <a:effectLst/>
                <a:latin typeface="Frutiger W01"/>
                <a:hlinkClick r:id="rId4"/>
              </a:rPr>
              <a:t>https://www.nhs.uk/using-the-nhs/healthcare-abroad/apply-for-a-free-uk-global-health-insurance-card-ghic/</a:t>
            </a:r>
            <a:endParaRPr lang="en-GB" sz="1000" b="0" i="0" dirty="0">
              <a:solidFill>
                <a:srgbClr val="212B32"/>
              </a:solidFill>
              <a:effectLst/>
              <a:latin typeface="Frutiger W01"/>
            </a:endParaRPr>
          </a:p>
          <a:p>
            <a:pPr algn="l"/>
            <a:endParaRPr lang="en-GB" sz="1000" dirty="0">
              <a:solidFill>
                <a:srgbClr val="212B32"/>
              </a:solidFill>
              <a:latin typeface="Frutiger W01"/>
            </a:endParaRPr>
          </a:p>
          <a:p>
            <a:pPr algn="l"/>
            <a:r>
              <a:rPr lang="en-GB" sz="1000" b="0" i="0" dirty="0">
                <a:solidFill>
                  <a:srgbClr val="FF0000"/>
                </a:solidFill>
                <a:effectLst/>
                <a:latin typeface="Roboto" panose="02000000000000000000" pitchFamily="2" charset="0"/>
              </a:rPr>
              <a:t>The GHIC is valid within anywhere within the EU. It is </a:t>
            </a:r>
            <a:r>
              <a:rPr lang="en-GB" sz="1000" b="1" i="0" dirty="0">
                <a:solidFill>
                  <a:srgbClr val="FF0000"/>
                </a:solidFill>
                <a:effectLst/>
                <a:latin typeface="Roboto" panose="02000000000000000000" pitchFamily="2" charset="0"/>
              </a:rPr>
              <a:t>not valid</a:t>
            </a:r>
            <a:r>
              <a:rPr lang="en-GB" sz="1000" b="0" i="0" dirty="0">
                <a:solidFill>
                  <a:srgbClr val="FF0000"/>
                </a:solidFill>
                <a:effectLst/>
                <a:latin typeface="Roboto" panose="02000000000000000000" pitchFamily="2" charset="0"/>
              </a:rPr>
              <a:t> in Iceland, Liechtenstein, Norway or Switzerland. Until a new agreement is settled on, you are still entitled to necessary medical treatment in Norway (show your passport). The UK government has said that it is working towards agreements with Iceland, Liechtenstein and Switzerland.   </a:t>
            </a:r>
            <a:r>
              <a:rPr lang="en-GB" sz="1000" b="0" i="0">
                <a:solidFill>
                  <a:srgbClr val="FF0000"/>
                </a:solidFill>
                <a:effectLst/>
                <a:latin typeface="Roboto" panose="02000000000000000000" pitchFamily="2" charset="0"/>
              </a:rPr>
              <a:t>(added 12.5.21)</a:t>
            </a:r>
            <a:endParaRPr lang="en-GB" sz="1000" b="0" i="0" dirty="0">
              <a:solidFill>
                <a:srgbClr val="FF0000"/>
              </a:solidFill>
              <a:effectLst/>
              <a:latin typeface="Frutiger W01"/>
            </a:endParaRPr>
          </a:p>
          <a:p>
            <a:pPr algn="l"/>
            <a:endParaRPr lang="en-GB" sz="1000" b="0" i="0" dirty="0">
              <a:solidFill>
                <a:srgbClr val="212B32"/>
              </a:solidFill>
              <a:effectLst/>
              <a:latin typeface="Frutiger W01"/>
            </a:endParaRPr>
          </a:p>
        </p:txBody>
      </p:sp>
    </p:spTree>
    <p:extLst>
      <p:ext uri="{BB962C8B-B14F-4D97-AF65-F5344CB8AC3E}">
        <p14:creationId xmlns:p14="http://schemas.microsoft.com/office/powerpoint/2010/main" val="28628689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2089" y="498098"/>
            <a:ext cx="5119801" cy="1015663"/>
          </a:xfrm>
          <a:prstGeom prst="rect">
            <a:avLst/>
          </a:prstGeom>
          <a:solidFill>
            <a:schemeClr val="bg1"/>
          </a:solidFill>
          <a:ln>
            <a:solidFill>
              <a:schemeClr val="bg1"/>
            </a:solidFill>
          </a:ln>
        </p:spPr>
        <p:txBody>
          <a:bodyPr wrap="square" rtlCol="0">
            <a:spAutoFit/>
          </a:bodyPr>
          <a:lstStyle/>
          <a:p>
            <a:r>
              <a:rPr lang="en-GB" sz="2000" b="1" dirty="0">
                <a:solidFill>
                  <a:srgbClr val="0070C0"/>
                </a:solidFill>
              </a:rPr>
              <a:t>Confirmation Letter:  Use for  GHIC Health Card / Placement Accommodation/ confirmation for Student Finance  </a:t>
            </a:r>
          </a:p>
        </p:txBody>
      </p:sp>
      <p:sp>
        <p:nvSpPr>
          <p:cNvPr id="6" name="TextBox 5">
            <a:extLst>
              <a:ext uri="{FF2B5EF4-FFF2-40B4-BE49-F238E27FC236}">
                <a16:creationId xmlns:a16="http://schemas.microsoft.com/office/drawing/2014/main" id="{C4523E1A-A923-4D3D-8E26-962AE744EEFA}"/>
              </a:ext>
            </a:extLst>
          </p:cNvPr>
          <p:cNvSpPr txBox="1"/>
          <p:nvPr/>
        </p:nvSpPr>
        <p:spPr>
          <a:xfrm>
            <a:off x="542089" y="1874783"/>
            <a:ext cx="6393180" cy="2862322"/>
          </a:xfrm>
          <a:prstGeom prst="rect">
            <a:avLst/>
          </a:prstGeom>
          <a:noFill/>
        </p:spPr>
        <p:txBody>
          <a:bodyPr wrap="square" rtlCol="0">
            <a:spAutoFit/>
          </a:bodyPr>
          <a:lstStyle/>
          <a:p>
            <a:r>
              <a:rPr lang="en-GB" b="0" i="0" dirty="0">
                <a:solidFill>
                  <a:srgbClr val="212B32"/>
                </a:solidFill>
                <a:effectLst/>
                <a:latin typeface="Frutiger W01"/>
              </a:rPr>
              <a:t>A UK Global Health Insurance Card (GHIC) gives you the right to access state-provided healthcare during a temporary stay in the European Union (EU).</a:t>
            </a:r>
            <a:r>
              <a:rPr lang="en-GB" dirty="0"/>
              <a:t> </a:t>
            </a:r>
            <a:r>
              <a:rPr lang="en-GB" i="1" dirty="0"/>
              <a:t>We have had some reports (spring 2021) of health services in Europe not accepting the GHIC card – and you may consider also purchasing private health insurance. </a:t>
            </a:r>
          </a:p>
          <a:p>
            <a:endParaRPr lang="en-GB" i="1" dirty="0"/>
          </a:p>
          <a:p>
            <a:r>
              <a:rPr lang="en-GB" i="1" dirty="0"/>
              <a:t>Please complete the online form and your letter will be available in </a:t>
            </a:r>
            <a:r>
              <a:rPr lang="en-GB" i="1" dirty="0" err="1"/>
              <a:t>Evision</a:t>
            </a:r>
            <a:r>
              <a:rPr lang="en-GB" i="1" dirty="0"/>
              <a:t>.   Your details need to be uploaded asap.</a:t>
            </a:r>
          </a:p>
          <a:p>
            <a:endParaRPr lang="en-GB" i="1" dirty="0"/>
          </a:p>
          <a:p>
            <a:r>
              <a:rPr lang="en-GB" i="1" dirty="0"/>
              <a:t>Find the form </a:t>
            </a:r>
            <a:r>
              <a:rPr lang="en-GB" i="1" dirty="0">
                <a:hlinkClick r:id="rId3"/>
              </a:rPr>
              <a:t>here</a:t>
            </a:r>
            <a:endParaRPr lang="en-GB" i="1" dirty="0"/>
          </a:p>
        </p:txBody>
      </p:sp>
    </p:spTree>
    <p:extLst>
      <p:ext uri="{BB962C8B-B14F-4D97-AF65-F5344CB8AC3E}">
        <p14:creationId xmlns:p14="http://schemas.microsoft.com/office/powerpoint/2010/main" val="29392372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487992"/>
            <a:ext cx="6144491" cy="1200329"/>
          </a:xfrm>
          <a:prstGeom prst="rect">
            <a:avLst/>
          </a:prstGeom>
          <a:solidFill>
            <a:schemeClr val="bg1"/>
          </a:solidFill>
          <a:ln>
            <a:solidFill>
              <a:schemeClr val="bg1"/>
            </a:solidFill>
          </a:ln>
        </p:spPr>
        <p:txBody>
          <a:bodyPr wrap="square" rtlCol="0" anchor="t">
            <a:spAutoFit/>
          </a:bodyPr>
          <a:lstStyle/>
          <a:p>
            <a:r>
              <a:rPr lang="en-GB" sz="2400" b="1">
                <a:solidFill>
                  <a:srgbClr val="0070C0"/>
                </a:solidFill>
              </a:rPr>
              <a:t>E-Vision Portal – view your application </a:t>
            </a:r>
            <a:r>
              <a:rPr lang="en-GB" sz="2400" b="1" dirty="0">
                <a:solidFill>
                  <a:srgbClr val="0070C0"/>
                </a:solidFill>
              </a:rPr>
              <a:t>status and to ensure you have completed all your forms before, during and after your placement </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3627"/>
          <a:stretch/>
        </p:blipFill>
        <p:spPr>
          <a:xfrm>
            <a:off x="146359" y="1949022"/>
            <a:ext cx="8997641" cy="2993067"/>
          </a:xfrm>
          <a:prstGeom prst="rect">
            <a:avLst/>
          </a:prstGeom>
        </p:spPr>
      </p:pic>
      <p:cxnSp>
        <p:nvCxnSpPr>
          <p:cNvPr id="5" name="Straight Arrow Connector 4"/>
          <p:cNvCxnSpPr/>
          <p:nvPr/>
        </p:nvCxnSpPr>
        <p:spPr>
          <a:xfrm flipH="1">
            <a:off x="1533252" y="1926074"/>
            <a:ext cx="334050" cy="31242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4167619" y="1900236"/>
            <a:ext cx="334050" cy="31242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8055972" y="1910712"/>
            <a:ext cx="334050" cy="31242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00892" y="2639290"/>
            <a:ext cx="408709" cy="0"/>
          </a:xfrm>
          <a:prstGeom prst="line">
            <a:avLst/>
          </a:prstGeom>
          <a:ln w="762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pic>
        <p:nvPicPr>
          <p:cNvPr id="16" name="Picture 4" descr="Image result for NUMBERS 1 - 5 IN BOXES"/>
          <p:cNvPicPr>
            <a:picLocks noChangeAspect="1" noChangeArrowheads="1"/>
          </p:cNvPicPr>
          <p:nvPr/>
        </p:nvPicPr>
        <p:blipFill rotWithShape="1">
          <a:blip r:embed="rId4">
            <a:extLst>
              <a:ext uri="{28A0092B-C50C-407E-A947-70E740481C1C}">
                <a14:useLocalDpi xmlns:a14="http://schemas.microsoft.com/office/drawing/2010/main" val="0"/>
              </a:ext>
            </a:extLst>
          </a:blip>
          <a:srcRect l="8806" t="17006" r="69243" b="66574"/>
          <a:stretch/>
        </p:blipFill>
        <p:spPr bwMode="auto">
          <a:xfrm>
            <a:off x="200892" y="3893128"/>
            <a:ext cx="340313" cy="3600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Image result for NUMBERS 1 - 5 IN BOXES"/>
          <p:cNvPicPr>
            <a:picLocks noChangeAspect="1" noChangeArrowheads="1"/>
          </p:cNvPicPr>
          <p:nvPr/>
        </p:nvPicPr>
        <p:blipFill rotWithShape="1">
          <a:blip r:embed="rId4">
            <a:extLst>
              <a:ext uri="{28A0092B-C50C-407E-A947-70E740481C1C}">
                <a14:useLocalDpi xmlns:a14="http://schemas.microsoft.com/office/drawing/2010/main" val="0"/>
              </a:ext>
            </a:extLst>
          </a:blip>
          <a:srcRect l="38195" t="17006" r="38766" b="66445"/>
          <a:stretch/>
        </p:blipFill>
        <p:spPr bwMode="auto">
          <a:xfrm>
            <a:off x="3220897" y="3893128"/>
            <a:ext cx="354419" cy="3600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Image result for NUMBERS 1 - 5 IN BOXES"/>
          <p:cNvPicPr>
            <a:picLocks noChangeAspect="1" noChangeArrowheads="1"/>
          </p:cNvPicPr>
          <p:nvPr/>
        </p:nvPicPr>
        <p:blipFill rotWithShape="1">
          <a:blip r:embed="rId5">
            <a:extLst>
              <a:ext uri="{28A0092B-C50C-407E-A947-70E740481C1C}">
                <a14:useLocalDpi xmlns:a14="http://schemas.microsoft.com/office/drawing/2010/main" val="0"/>
              </a:ext>
            </a:extLst>
          </a:blip>
          <a:srcRect l="68128" t="17006" r="8833" b="66574"/>
          <a:stretch/>
        </p:blipFill>
        <p:spPr bwMode="auto">
          <a:xfrm>
            <a:off x="6220908" y="3893128"/>
            <a:ext cx="360000" cy="36283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Image result for NUMBERS 1 - 5 IN BOXES"/>
          <p:cNvPicPr>
            <a:picLocks noChangeAspect="1" noChangeArrowheads="1"/>
          </p:cNvPicPr>
          <p:nvPr/>
        </p:nvPicPr>
        <p:blipFill rotWithShape="1">
          <a:blip r:embed="rId5">
            <a:extLst>
              <a:ext uri="{28A0092B-C50C-407E-A947-70E740481C1C}">
                <a14:useLocalDpi xmlns:a14="http://schemas.microsoft.com/office/drawing/2010/main" val="0"/>
              </a:ext>
            </a:extLst>
          </a:blip>
          <a:srcRect l="8262" t="38030" r="69787" b="46177"/>
          <a:stretch/>
        </p:blipFill>
        <p:spPr bwMode="auto">
          <a:xfrm>
            <a:off x="225246" y="4414469"/>
            <a:ext cx="360000" cy="36627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Image result for NUMBERS 1 - 5 IN BOXES"/>
          <p:cNvPicPr>
            <a:picLocks noChangeAspect="1" noChangeArrowheads="1"/>
          </p:cNvPicPr>
          <p:nvPr/>
        </p:nvPicPr>
        <p:blipFill rotWithShape="1">
          <a:blip r:embed="rId5">
            <a:extLst>
              <a:ext uri="{28A0092B-C50C-407E-A947-70E740481C1C}">
                <a14:useLocalDpi xmlns:a14="http://schemas.microsoft.com/office/drawing/2010/main" val="0"/>
              </a:ext>
            </a:extLst>
          </a:blip>
          <a:srcRect l="39102" t="37404" r="40036" b="46176"/>
          <a:stretch/>
        </p:blipFill>
        <p:spPr bwMode="auto">
          <a:xfrm>
            <a:off x="3251878" y="4414469"/>
            <a:ext cx="323438" cy="3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88185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GB" sz="2400" b="1">
                <a:solidFill>
                  <a:srgbClr val="0070C0"/>
                </a:solidFill>
              </a:rPr>
              <a:t>Two Placements</a:t>
            </a:r>
          </a:p>
        </p:txBody>
      </p:sp>
      <p:sp>
        <p:nvSpPr>
          <p:cNvPr id="3" name="Rectangle 2"/>
          <p:cNvSpPr/>
          <p:nvPr/>
        </p:nvSpPr>
        <p:spPr>
          <a:xfrm>
            <a:off x="489757" y="1706812"/>
            <a:ext cx="8033407" cy="3247043"/>
          </a:xfrm>
          <a:prstGeom prst="rect">
            <a:avLst/>
          </a:prstGeom>
        </p:spPr>
        <p:txBody>
          <a:bodyPr wrap="square">
            <a:spAutoFit/>
          </a:bodyPr>
          <a:lstStyle/>
          <a:p>
            <a:pPr indent="0">
              <a:lnSpc>
                <a:spcPts val="1500"/>
              </a:lnSpc>
            </a:pPr>
            <a:r>
              <a:rPr lang="en-US" sz="1500">
                <a:solidFill>
                  <a:srgbClr val="000000"/>
                </a:solidFill>
                <a:latin typeface="Calibri" panose="02020603050405020304" pitchFamily="2"/>
              </a:rPr>
              <a:t>If you intend to spend your time at two destinations, remember to : </a:t>
            </a:r>
          </a:p>
          <a:p>
            <a:pPr indent="0">
              <a:lnSpc>
                <a:spcPts val="1500"/>
              </a:lnSpc>
            </a:pPr>
            <a:endParaRPr lang="en-US" sz="1500">
              <a:solidFill>
                <a:srgbClr val="000000"/>
              </a:solidFill>
              <a:latin typeface="Calibri" panose="02020603050405020304" pitchFamily="2"/>
            </a:endParaRPr>
          </a:p>
          <a:p>
            <a:r>
              <a:rPr lang="en-US" sz="1500">
                <a:solidFill>
                  <a:srgbClr val="000000"/>
                </a:solidFill>
                <a:latin typeface="Calibri" panose="02020603050405020304" pitchFamily="2"/>
              </a:rPr>
              <a:t>		Check the term dates are compatible. Visit the FAQ Partnership link</a:t>
            </a:r>
          </a:p>
          <a:p>
            <a:endParaRPr lang="en-US" sz="1500">
              <a:solidFill>
                <a:srgbClr val="000000"/>
              </a:solidFill>
              <a:latin typeface="Calibri" panose="02020603050405020304" pitchFamily="2"/>
            </a:endParaRPr>
          </a:p>
          <a:p>
            <a:r>
              <a:rPr lang="en-US" sz="1500">
                <a:solidFill>
                  <a:srgbClr val="000000"/>
                </a:solidFill>
                <a:latin typeface="Calibri" panose="02020603050405020304" pitchFamily="2"/>
              </a:rPr>
              <a:t>Do not make assumptions: 	</a:t>
            </a:r>
          </a:p>
          <a:p>
            <a:r>
              <a:rPr lang="en-US" sz="1500">
                <a:solidFill>
                  <a:srgbClr val="000000"/>
                </a:solidFill>
                <a:latin typeface="Calibri" panose="02020603050405020304" pitchFamily="2"/>
              </a:rPr>
              <a:t>		check the second university/work place </a:t>
            </a:r>
            <a:r>
              <a:rPr lang="en-US" sz="1500" spc="-8">
                <a:solidFill>
                  <a:srgbClr val="000000"/>
                </a:solidFill>
                <a:latin typeface="Calibri" panose="02020603050405020304" pitchFamily="2"/>
              </a:rPr>
              <a:t>has accepted you</a:t>
            </a:r>
          </a:p>
          <a:p>
            <a:endParaRPr lang="en-US" sz="1500" spc="-8">
              <a:solidFill>
                <a:srgbClr val="000000"/>
              </a:solidFill>
              <a:latin typeface="Calibri" panose="02020603050405020304" pitchFamily="2"/>
            </a:endParaRPr>
          </a:p>
          <a:p>
            <a:r>
              <a:rPr lang="en-US" sz="1500">
                <a:solidFill>
                  <a:srgbClr val="000000"/>
                </a:solidFill>
                <a:latin typeface="Calibri" panose="02020603050405020304" pitchFamily="2"/>
              </a:rPr>
              <a:t>Leave time for visa applications. This can take time and if you need to return home to get your visa for a 2</a:t>
            </a:r>
            <a:r>
              <a:rPr lang="en-US" sz="1500" baseline="30000">
                <a:solidFill>
                  <a:srgbClr val="000000"/>
                </a:solidFill>
                <a:latin typeface="Calibri" panose="02020603050405020304" pitchFamily="2"/>
              </a:rPr>
              <a:t>nd</a:t>
            </a:r>
            <a:r>
              <a:rPr lang="en-US" sz="1500">
                <a:solidFill>
                  <a:srgbClr val="000000"/>
                </a:solidFill>
                <a:latin typeface="Calibri" panose="02020603050405020304" pitchFamily="2"/>
              </a:rPr>
              <a:t> placement, you must factor in the time involved	</a:t>
            </a:r>
          </a:p>
          <a:p>
            <a:endParaRPr lang="en-US" sz="1500">
              <a:solidFill>
                <a:srgbClr val="000000"/>
              </a:solidFill>
              <a:latin typeface="Calibri" panose="02020603050405020304" pitchFamily="2"/>
            </a:endParaRPr>
          </a:p>
          <a:p>
            <a:r>
              <a:rPr lang="en-US" sz="1500">
                <a:solidFill>
                  <a:srgbClr val="000000"/>
                </a:solidFill>
                <a:latin typeface="Calibri" panose="02020603050405020304" pitchFamily="2"/>
              </a:rPr>
              <a:t>Check you have all the documentation you require.  It is essential you leave time to apply for your visas for both placements.   If you are intending to work: ensure you apply for the correct visa – do not gamble on a cheaper route.</a:t>
            </a:r>
          </a:p>
          <a:p>
            <a:r>
              <a:rPr lang="en-US" sz="1500">
                <a:solidFill>
                  <a:srgbClr val="000000"/>
                </a:solidFill>
                <a:latin typeface="Calibri" panose="02020603050405020304" pitchFamily="2"/>
              </a:rPr>
              <a:t> </a:t>
            </a:r>
          </a:p>
        </p:txBody>
      </p:sp>
    </p:spTree>
    <p:extLst>
      <p:ext uri="{BB962C8B-B14F-4D97-AF65-F5344CB8AC3E}">
        <p14:creationId xmlns:p14="http://schemas.microsoft.com/office/powerpoint/2010/main" val="31355981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2450" y="1155783"/>
            <a:ext cx="6165273" cy="400110"/>
          </a:xfrm>
          <a:prstGeom prst="rect">
            <a:avLst/>
          </a:prstGeom>
          <a:solidFill>
            <a:schemeClr val="bg1"/>
          </a:solidFill>
          <a:ln>
            <a:noFill/>
          </a:ln>
        </p:spPr>
        <p:txBody>
          <a:bodyPr wrap="square" rtlCol="0">
            <a:spAutoFit/>
          </a:bodyPr>
          <a:lstStyle/>
          <a:p>
            <a:r>
              <a:rPr lang="en-GB" sz="2000" b="1" dirty="0">
                <a:solidFill>
                  <a:srgbClr val="0070C0"/>
                </a:solidFill>
              </a:rPr>
              <a:t>Welcome to the Pre-departure Briefing 2021-2</a:t>
            </a:r>
          </a:p>
        </p:txBody>
      </p:sp>
      <p:sp>
        <p:nvSpPr>
          <p:cNvPr id="8" name="TextBox 7">
            <a:extLst>
              <a:ext uri="{FF2B5EF4-FFF2-40B4-BE49-F238E27FC236}">
                <a16:creationId xmlns:a16="http://schemas.microsoft.com/office/drawing/2014/main" id="{AEC42273-03A1-40CF-8040-9DA7BB20E6FA}"/>
              </a:ext>
            </a:extLst>
          </p:cNvPr>
          <p:cNvSpPr txBox="1"/>
          <p:nvPr/>
        </p:nvSpPr>
        <p:spPr>
          <a:xfrm>
            <a:off x="552450" y="1854556"/>
            <a:ext cx="7029450" cy="3416320"/>
          </a:xfrm>
          <a:prstGeom prst="rect">
            <a:avLst/>
          </a:prstGeom>
          <a:noFill/>
        </p:spPr>
        <p:txBody>
          <a:bodyPr wrap="square" rtlCol="0">
            <a:spAutoFit/>
          </a:bodyPr>
          <a:lstStyle/>
          <a:p>
            <a:r>
              <a:rPr lang="en-GB" dirty="0"/>
              <a:t>You may be interested to see how many students are going out to work and study from Warwick in 2021-2. </a:t>
            </a:r>
          </a:p>
          <a:p>
            <a:endParaRPr lang="en-GB" dirty="0"/>
          </a:p>
          <a:p>
            <a:r>
              <a:rPr lang="en-GB" dirty="0"/>
              <a:t>576</a:t>
            </a:r>
          </a:p>
          <a:p>
            <a:endParaRPr lang="en-GB" dirty="0"/>
          </a:p>
          <a:p>
            <a:r>
              <a:rPr lang="en-GB" dirty="0"/>
              <a:t>Please do be pro-active with contacting your host university and in managing your year abroad</a:t>
            </a:r>
            <a:r>
              <a:rPr lang="en-GB"/>
              <a:t>. </a:t>
            </a:r>
            <a:endParaRPr lang="en-GB" dirty="0"/>
          </a:p>
          <a:p>
            <a:endParaRPr lang="en-GB" dirty="0"/>
          </a:p>
          <a:p>
            <a:r>
              <a:rPr lang="en-GB" dirty="0"/>
              <a:t>Also add: </a:t>
            </a:r>
            <a:r>
              <a:rPr lang="en-GB" b="0" i="0" u="sng" dirty="0">
                <a:solidFill>
                  <a:srgbClr val="6888C9"/>
                </a:solidFill>
                <a:effectLst/>
                <a:latin typeface="Calibri" panose="020F0502020204030204" pitchFamily="34" charset="0"/>
                <a:hlinkClick r:id="rId3" tooltip="mailto:no-reply@warwick.ac.uk"/>
              </a:rPr>
              <a:t>no-reply@warwick.ac.uk</a:t>
            </a:r>
            <a:endParaRPr lang="en-GB" b="0" i="0" dirty="0">
              <a:effectLst/>
              <a:latin typeface="Calibri" panose="020F0502020204030204" pitchFamily="34" charset="0"/>
            </a:endParaRPr>
          </a:p>
          <a:p>
            <a:r>
              <a:rPr lang="en-GB" dirty="0"/>
              <a:t>To your permitted emails</a:t>
            </a:r>
          </a:p>
          <a:p>
            <a:endParaRPr lang="en-GB" dirty="0"/>
          </a:p>
          <a:p>
            <a:endParaRPr lang="en-GB" dirty="0"/>
          </a:p>
        </p:txBody>
      </p:sp>
    </p:spTree>
    <p:extLst>
      <p:ext uri="{BB962C8B-B14F-4D97-AF65-F5344CB8AC3E}">
        <p14:creationId xmlns:p14="http://schemas.microsoft.com/office/powerpoint/2010/main" val="9400216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GB" sz="2400" b="1">
                <a:solidFill>
                  <a:srgbClr val="0070C0"/>
                </a:solidFill>
              </a:rPr>
              <a:t>Language</a:t>
            </a:r>
          </a:p>
        </p:txBody>
      </p:sp>
      <p:sp>
        <p:nvSpPr>
          <p:cNvPr id="3" name="Rectangle 2"/>
          <p:cNvSpPr/>
          <p:nvPr/>
        </p:nvSpPr>
        <p:spPr>
          <a:xfrm>
            <a:off x="436417" y="1860698"/>
            <a:ext cx="8074617" cy="2862322"/>
          </a:xfrm>
          <a:prstGeom prst="rect">
            <a:avLst/>
          </a:prstGeom>
        </p:spPr>
        <p:txBody>
          <a:bodyPr wrap="square">
            <a:spAutoFit/>
          </a:bodyPr>
          <a:lstStyle/>
          <a:p>
            <a:pPr>
              <a:spcAft>
                <a:spcPts val="0"/>
              </a:spcAft>
            </a:pPr>
            <a:r>
              <a:rPr lang="en-US" spc="71">
                <a:solidFill>
                  <a:srgbClr val="000000"/>
                </a:solidFill>
              </a:rPr>
              <a:t>You may be requested to prove your language competency by the partner</a:t>
            </a:r>
            <a:r>
              <a:rPr lang="en-US">
                <a:solidFill>
                  <a:srgbClr val="000000"/>
                </a:solidFill>
              </a:rPr>
              <a:t>: </a:t>
            </a:r>
          </a:p>
          <a:p>
            <a:pPr marL="891540">
              <a:spcAft>
                <a:spcPts val="0"/>
              </a:spcAft>
            </a:pPr>
            <a:endParaRPr lang="en-US" spc="-8">
              <a:solidFill>
                <a:srgbClr val="000000"/>
              </a:solidFill>
            </a:endParaRPr>
          </a:p>
          <a:p>
            <a:pPr marL="891540">
              <a:spcAft>
                <a:spcPts val="0"/>
              </a:spcAft>
            </a:pPr>
            <a:r>
              <a:rPr lang="en-US" spc="-8">
                <a:solidFill>
                  <a:srgbClr val="000000"/>
                </a:solidFill>
              </a:rPr>
              <a:t>online testing </a:t>
            </a:r>
          </a:p>
          <a:p>
            <a:pPr marL="891540">
              <a:spcAft>
                <a:spcPts val="0"/>
              </a:spcAft>
            </a:pPr>
            <a:r>
              <a:rPr lang="en-US" spc="-8">
                <a:solidFill>
                  <a:srgbClr val="000000"/>
                </a:solidFill>
              </a:rPr>
              <a:t>request for certification </a:t>
            </a:r>
          </a:p>
          <a:p>
            <a:pPr marL="891540">
              <a:spcAft>
                <a:spcPts val="0"/>
              </a:spcAft>
            </a:pPr>
            <a:r>
              <a:rPr lang="en-US" spc="-4">
                <a:solidFill>
                  <a:srgbClr val="000000"/>
                </a:solidFill>
              </a:rPr>
              <a:t>confirmation from a tutor </a:t>
            </a:r>
          </a:p>
          <a:p>
            <a:pPr marL="891540">
              <a:spcAft>
                <a:spcPts val="0"/>
              </a:spcAft>
            </a:pPr>
            <a:endParaRPr lang="en-US" spc="-4">
              <a:solidFill>
                <a:srgbClr val="000000"/>
              </a:solidFill>
            </a:endParaRPr>
          </a:p>
          <a:p>
            <a:pPr>
              <a:spcAft>
                <a:spcPts val="0"/>
              </a:spcAft>
            </a:pPr>
            <a:r>
              <a:rPr lang="en-US" spc="64">
                <a:solidFill>
                  <a:srgbClr val="000000"/>
                </a:solidFill>
              </a:rPr>
              <a:t>This will be part of the application process and you must action the </a:t>
            </a:r>
            <a:r>
              <a:rPr lang="en-US" spc="-19">
                <a:solidFill>
                  <a:srgbClr val="000000"/>
                </a:solidFill>
              </a:rPr>
              <a:t>request, e</a:t>
            </a:r>
            <a:r>
              <a:rPr lang="en-US">
                <a:solidFill>
                  <a:srgbClr val="000000"/>
                </a:solidFill>
              </a:rPr>
              <a:t>vidence must be provided in the form specified by the partner  </a:t>
            </a:r>
          </a:p>
          <a:p>
            <a:pPr>
              <a:spcAft>
                <a:spcPts val="0"/>
              </a:spcAft>
            </a:pPr>
            <a:endParaRPr lang="en-US">
              <a:solidFill>
                <a:srgbClr val="000000"/>
              </a:solidFill>
            </a:endParaRPr>
          </a:p>
          <a:p>
            <a:r>
              <a:rPr lang="en-US">
                <a:solidFill>
                  <a:srgbClr val="000000"/>
                </a:solidFill>
              </a:rPr>
              <a:t> </a:t>
            </a:r>
          </a:p>
        </p:txBody>
      </p:sp>
    </p:spTree>
    <p:extLst>
      <p:ext uri="{BB962C8B-B14F-4D97-AF65-F5344CB8AC3E}">
        <p14:creationId xmlns:p14="http://schemas.microsoft.com/office/powerpoint/2010/main" val="12291917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3" name="Rectangle 2"/>
          <p:cNvSpPr/>
          <p:nvPr/>
        </p:nvSpPr>
        <p:spPr>
          <a:xfrm>
            <a:off x="301598" y="1266039"/>
            <a:ext cx="6414128" cy="317844"/>
          </a:xfrm>
          <a:prstGeom prst="rect">
            <a:avLst/>
          </a:prstGeom>
        </p:spPr>
        <p:txBody>
          <a:bodyPr wrap="square">
            <a:spAutoFit/>
          </a:bodyPr>
          <a:lstStyle/>
          <a:p>
            <a:pPr>
              <a:lnSpc>
                <a:spcPts val="1500"/>
              </a:lnSpc>
              <a:spcAft>
                <a:spcPts val="15"/>
              </a:spcAft>
            </a:pPr>
            <a:r>
              <a:rPr lang="en-US" sz="2400" b="1" spc="-11">
                <a:solidFill>
                  <a:srgbClr val="0070C0"/>
                </a:solidFill>
                <a:latin typeface="Calibri" panose="02020603050405020304" pitchFamily="2"/>
              </a:rPr>
              <a:t>Confirmation of your Place at the Host University </a:t>
            </a:r>
          </a:p>
        </p:txBody>
      </p:sp>
      <p:sp>
        <p:nvSpPr>
          <p:cNvPr id="4" name="Rectangle 3"/>
          <p:cNvSpPr/>
          <p:nvPr/>
        </p:nvSpPr>
        <p:spPr>
          <a:xfrm>
            <a:off x="436417" y="1793027"/>
            <a:ext cx="8583597" cy="3139321"/>
          </a:xfrm>
          <a:prstGeom prst="rect">
            <a:avLst/>
          </a:prstGeom>
        </p:spPr>
        <p:txBody>
          <a:bodyPr wrap="square">
            <a:spAutoFit/>
          </a:bodyPr>
          <a:lstStyle/>
          <a:p>
            <a:pPr>
              <a:spcAft>
                <a:spcPts val="0"/>
              </a:spcAft>
            </a:pPr>
            <a:r>
              <a:rPr lang="en-US" spc="-4" dirty="0">
                <a:solidFill>
                  <a:srgbClr val="000000"/>
                </a:solidFill>
                <a:latin typeface="Calibri" panose="02020603050405020304" pitchFamily="2"/>
              </a:rPr>
              <a:t>Confirmation of your placement is subject to your host. </a:t>
            </a:r>
          </a:p>
          <a:p>
            <a:pPr>
              <a:spcAft>
                <a:spcPts val="0"/>
              </a:spcAft>
            </a:pPr>
            <a:endParaRPr lang="en-US" spc="-4" dirty="0">
              <a:solidFill>
                <a:srgbClr val="000000"/>
              </a:solidFill>
              <a:latin typeface="Calibri" panose="02020603050405020304" pitchFamily="2"/>
            </a:endParaRPr>
          </a:p>
          <a:p>
            <a:pPr>
              <a:spcAft>
                <a:spcPts val="0"/>
              </a:spcAft>
            </a:pPr>
            <a:r>
              <a:rPr lang="en-US" dirty="0">
                <a:solidFill>
                  <a:srgbClr val="000000"/>
                </a:solidFill>
                <a:latin typeface="Calibri" panose="02020603050405020304" pitchFamily="2"/>
              </a:rPr>
              <a:t>Your host will send you confirmation of your placement, by email or hard copy </a:t>
            </a:r>
          </a:p>
          <a:p>
            <a:pPr>
              <a:spcAft>
                <a:spcPts val="0"/>
              </a:spcAft>
            </a:pPr>
            <a:endParaRPr lang="en-US" dirty="0">
              <a:solidFill>
                <a:srgbClr val="000000"/>
              </a:solidFill>
              <a:latin typeface="Calibri" panose="02020603050405020304" pitchFamily="2"/>
            </a:endParaRPr>
          </a:p>
          <a:p>
            <a:pPr>
              <a:spcAft>
                <a:spcPts val="0"/>
              </a:spcAft>
            </a:pPr>
            <a:r>
              <a:rPr lang="en-US" spc="11" dirty="0">
                <a:solidFill>
                  <a:srgbClr val="000000"/>
                </a:solidFill>
                <a:latin typeface="Calibri" panose="02020603050405020304" pitchFamily="2"/>
              </a:rPr>
              <a:t>Warwick will confirm your end of year results –there is an overall </a:t>
            </a:r>
            <a:r>
              <a:rPr lang="en-US" spc="45" dirty="0">
                <a:solidFill>
                  <a:srgbClr val="000000"/>
                </a:solidFill>
                <a:latin typeface="Calibri" panose="02020603050405020304" pitchFamily="2"/>
              </a:rPr>
              <a:t>expectation that you are at 2:1 level. If you have any concerns about this </a:t>
            </a:r>
            <a:r>
              <a:rPr lang="en-US" spc="-4" dirty="0">
                <a:solidFill>
                  <a:srgbClr val="000000"/>
                </a:solidFill>
                <a:latin typeface="Calibri" panose="02020603050405020304" pitchFamily="2"/>
              </a:rPr>
              <a:t>please get in touch with your departmental/academic contact.</a:t>
            </a:r>
          </a:p>
          <a:p>
            <a:pPr>
              <a:spcAft>
                <a:spcPts val="0"/>
              </a:spcAft>
            </a:pPr>
            <a:endParaRPr lang="en-US" spc="-4" dirty="0">
              <a:solidFill>
                <a:srgbClr val="000000"/>
              </a:solidFill>
              <a:latin typeface="Calibri" panose="02020603050405020304" pitchFamily="2"/>
            </a:endParaRPr>
          </a:p>
          <a:p>
            <a:r>
              <a:rPr lang="en-US" b="1" dirty="0">
                <a:solidFill>
                  <a:srgbClr val="000000"/>
                </a:solidFill>
                <a:latin typeface="Calibri" panose="02020603050405020304" pitchFamily="2"/>
              </a:rPr>
              <a:t>Book your travel when </a:t>
            </a:r>
            <a:r>
              <a:rPr lang="en-US" b="1" u="sng" dirty="0">
                <a:solidFill>
                  <a:srgbClr val="000000"/>
                </a:solidFill>
                <a:latin typeface="Calibri" panose="02020603050405020304" pitchFamily="2"/>
              </a:rPr>
              <a:t>you have received</a:t>
            </a:r>
            <a:r>
              <a:rPr lang="en-US" b="1" dirty="0">
                <a:solidFill>
                  <a:srgbClr val="000000"/>
                </a:solidFill>
                <a:latin typeface="Calibri" panose="02020603050405020304" pitchFamily="2"/>
              </a:rPr>
              <a:t> final confirmation from the host and are sure no travel restrictions are still in place (see the FCDO  website https://www.gov.uk/government/organisations/foreign-commonwealth-office)</a:t>
            </a:r>
          </a:p>
        </p:txBody>
      </p:sp>
    </p:spTree>
    <p:extLst>
      <p:ext uri="{BB962C8B-B14F-4D97-AF65-F5344CB8AC3E}">
        <p14:creationId xmlns:p14="http://schemas.microsoft.com/office/powerpoint/2010/main" val="17120077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GB" sz="2400" b="1">
                <a:solidFill>
                  <a:srgbClr val="0070C0"/>
                </a:solidFill>
              </a:rPr>
              <a:t>Accommodation</a:t>
            </a:r>
          </a:p>
        </p:txBody>
      </p:sp>
      <p:sp>
        <p:nvSpPr>
          <p:cNvPr id="3" name="Text Placeholder 5"/>
          <p:cNvSpPr txBox="1">
            <a:spLocks/>
          </p:cNvSpPr>
          <p:nvPr/>
        </p:nvSpPr>
        <p:spPr>
          <a:xfrm>
            <a:off x="436417" y="1881808"/>
            <a:ext cx="8351122" cy="3096591"/>
          </a:xfrm>
          <a:prstGeom prst="rect">
            <a:avLst/>
          </a:prstGeom>
          <a:noFill/>
          <a:ln w="0" cmpd="sng">
            <a:noFill/>
            <a:prstDash val="solid"/>
          </a:ln>
        </p:spPr>
        <p:txBody>
          <a:bodyPr vert="horz" lIns="0" tIns="2381" rIns="0" bIns="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457200" indent="-285750">
              <a:lnSpc>
                <a:spcPts val="1575"/>
              </a:lnSpc>
            </a:pPr>
            <a:r>
              <a:rPr lang="en-US" sz="1400" spc="-8" dirty="0">
                <a:solidFill>
                  <a:srgbClr val="000000"/>
                </a:solidFill>
                <a:latin typeface="Calibri" panose="02020603050405020304" pitchFamily="2"/>
              </a:rPr>
              <a:t>On or off campus accommodation may be offered</a:t>
            </a:r>
          </a:p>
          <a:p>
            <a:pPr marL="457200" indent="-285750">
              <a:lnSpc>
                <a:spcPts val="1575"/>
              </a:lnSpc>
            </a:pPr>
            <a:r>
              <a:rPr lang="en-US" sz="1400" dirty="0">
                <a:solidFill>
                  <a:srgbClr val="000000"/>
                </a:solidFill>
                <a:latin typeface="Calibri" panose="02020603050405020304" pitchFamily="2"/>
              </a:rPr>
              <a:t>European universities may offer support but you must actively secure accommodation as soon as possible.  It is your responsibility to find your accommodation.  Covid-19 has made planning more difficult, try not to commit to any deposits until you know you are able to travel.</a:t>
            </a:r>
          </a:p>
          <a:p>
            <a:pPr marL="457200" indent="-285750">
              <a:lnSpc>
                <a:spcPts val="1575"/>
              </a:lnSpc>
              <a:spcBef>
                <a:spcPts val="1095"/>
              </a:spcBef>
            </a:pPr>
            <a:r>
              <a:rPr lang="en-US" sz="1400" dirty="0">
                <a:solidFill>
                  <a:srgbClr val="000000"/>
                </a:solidFill>
                <a:latin typeface="Calibri" panose="02020603050405020304" pitchFamily="2"/>
              </a:rPr>
              <a:t>Your host university will be able to provide sources of information</a:t>
            </a:r>
            <a:endParaRPr lang="en-US" sz="1400" spc="-4" dirty="0">
              <a:solidFill>
                <a:srgbClr val="000000"/>
              </a:solidFill>
              <a:latin typeface="Calibri" panose="02020603050405020304" pitchFamily="2"/>
            </a:endParaRPr>
          </a:p>
          <a:p>
            <a:pPr marL="457200" indent="-285750">
              <a:lnSpc>
                <a:spcPts val="1575"/>
              </a:lnSpc>
              <a:spcBef>
                <a:spcPts val="1095"/>
              </a:spcBef>
            </a:pPr>
            <a:r>
              <a:rPr lang="en-US" sz="1400" spc="-4" dirty="0">
                <a:solidFill>
                  <a:srgbClr val="000000"/>
                </a:solidFill>
                <a:latin typeface="Calibri" panose="02020603050405020304" pitchFamily="2"/>
              </a:rPr>
              <a:t>Consider the length of contract before committing to a contract. </a:t>
            </a:r>
          </a:p>
          <a:p>
            <a:pPr marL="457200" indent="-285750">
              <a:lnSpc>
                <a:spcPts val="1575"/>
              </a:lnSpc>
              <a:spcBef>
                <a:spcPts val="1095"/>
              </a:spcBef>
            </a:pPr>
            <a:r>
              <a:rPr lang="en-US" sz="1400" b="1" spc="-4" dirty="0">
                <a:solidFill>
                  <a:srgbClr val="000000"/>
                </a:solidFill>
                <a:latin typeface="Calibri" panose="02020603050405020304" pitchFamily="2"/>
              </a:rPr>
              <a:t>Be careful, each year there will be accommodation scams and even links from partner universities have contained scams.  If possible do not sign an accommodation contract and pay a deposit until you have seen the premises.</a:t>
            </a:r>
          </a:p>
        </p:txBody>
      </p:sp>
    </p:spTree>
    <p:extLst>
      <p:ext uri="{BB962C8B-B14F-4D97-AF65-F5344CB8AC3E}">
        <p14:creationId xmlns:p14="http://schemas.microsoft.com/office/powerpoint/2010/main" val="730980940"/>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04592"/>
            <a:ext cx="8998527" cy="997581"/>
          </a:xfrm>
          <a:prstGeom prst="rect">
            <a:avLst/>
          </a:prstGeom>
        </p:spPr>
        <p:txBody>
          <a:bodyPr wrap="square">
            <a:spAutoFit/>
          </a:bodyPr>
          <a:lstStyle/>
          <a:p>
            <a:pPr algn="ctr">
              <a:lnSpc>
                <a:spcPts val="7300"/>
              </a:lnSpc>
            </a:pPr>
            <a:r>
              <a:rPr lang="en-US" sz="6000" spc="5" dirty="0">
                <a:solidFill>
                  <a:srgbClr val="0070C0"/>
                </a:solidFill>
                <a:latin typeface="Calibri" panose="02020603050405020304" pitchFamily="2"/>
              </a:rPr>
              <a:t>Funding</a:t>
            </a:r>
            <a:endParaRPr lang="en-GB" sz="6000" dirty="0"/>
          </a:p>
        </p:txBody>
      </p:sp>
      <p:sp>
        <p:nvSpPr>
          <p:cNvPr id="6" name="Text Placeholder 5"/>
          <p:cNvSpPr txBox="1">
            <a:spLocks/>
          </p:cNvSpPr>
          <p:nvPr/>
        </p:nvSpPr>
        <p:spPr>
          <a:xfrm>
            <a:off x="6248400" y="2930525"/>
            <a:ext cx="2842145" cy="595630"/>
          </a:xfrm>
          <a:prstGeom prst="rect">
            <a:avLst/>
          </a:prstGeom>
          <a:noFill/>
          <a:ln w="0" cmpd="sng">
            <a:noFill/>
            <a:prstDash val="solid"/>
          </a:ln>
        </p:spPr>
        <p:txBody>
          <a:bodyPr vert="horz" lIns="0" tIns="29210"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buNone/>
            </a:pPr>
            <a:endParaRPr lang="en-US" sz="2000" b="1" spc="-30">
              <a:solidFill>
                <a:srgbClr val="060105"/>
              </a:solidFill>
              <a:latin typeface="Calibri" panose="02020603050405020304" pitchFamily="2"/>
            </a:endParaRPr>
          </a:p>
        </p:txBody>
      </p:sp>
    </p:spTree>
    <p:extLst>
      <p:ext uri="{BB962C8B-B14F-4D97-AF65-F5344CB8AC3E}">
        <p14:creationId xmlns:p14="http://schemas.microsoft.com/office/powerpoint/2010/main" val="19680320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7842" y="1112693"/>
            <a:ext cx="6144491" cy="461665"/>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Erasmus+ and the Turing Scheme </a:t>
            </a:r>
          </a:p>
        </p:txBody>
      </p:sp>
      <p:sp>
        <p:nvSpPr>
          <p:cNvPr id="4" name="Rectangle 3"/>
          <p:cNvSpPr/>
          <p:nvPr/>
        </p:nvSpPr>
        <p:spPr>
          <a:xfrm>
            <a:off x="340745" y="1815076"/>
            <a:ext cx="8880528" cy="2787879"/>
          </a:xfrm>
          <a:prstGeom prst="rect">
            <a:avLst/>
          </a:prstGeom>
        </p:spPr>
        <p:txBody>
          <a:bodyPr wrap="square">
            <a:spAutoFit/>
          </a:bodyPr>
          <a:lstStyle/>
          <a:p>
            <a:pPr marR="0">
              <a:lnSpc>
                <a:spcPts val="1350"/>
              </a:lnSpc>
              <a:spcAft>
                <a:spcPts val="0"/>
              </a:spcAft>
            </a:pPr>
            <a:r>
              <a:rPr lang="en-US" sz="1400" dirty="0">
                <a:solidFill>
                  <a:srgbClr val="000000"/>
                </a:solidFill>
              </a:rPr>
              <a:t>Erasmus+ funding will be available for European work and study placements until May 2023.</a:t>
            </a:r>
          </a:p>
          <a:p>
            <a:pPr marR="0">
              <a:lnSpc>
                <a:spcPts val="1350"/>
              </a:lnSpc>
              <a:spcAft>
                <a:spcPts val="0"/>
              </a:spcAft>
            </a:pPr>
            <a:endParaRPr lang="en-US" sz="1400" dirty="0">
              <a:solidFill>
                <a:srgbClr val="000000"/>
              </a:solidFill>
            </a:endParaRPr>
          </a:p>
          <a:p>
            <a:pPr marR="0">
              <a:lnSpc>
                <a:spcPts val="1350"/>
              </a:lnSpc>
              <a:spcAft>
                <a:spcPts val="0"/>
              </a:spcAft>
            </a:pPr>
            <a:r>
              <a:rPr lang="en-US" sz="1400" dirty="0">
                <a:solidFill>
                  <a:srgbClr val="000000"/>
                </a:solidFill>
              </a:rPr>
              <a:t>Turing Scheme: this is the new mobility scheme to enable students to receive funding internationally.  </a:t>
            </a:r>
          </a:p>
          <a:p>
            <a:pPr marR="0">
              <a:lnSpc>
                <a:spcPts val="1350"/>
              </a:lnSpc>
              <a:spcAft>
                <a:spcPts val="0"/>
              </a:spcAft>
            </a:pPr>
            <a:endParaRPr lang="en-US" sz="1400" dirty="0">
              <a:solidFill>
                <a:srgbClr val="000000"/>
              </a:solidFill>
            </a:endParaRPr>
          </a:p>
          <a:p>
            <a:pPr marR="0">
              <a:lnSpc>
                <a:spcPts val="1350"/>
              </a:lnSpc>
              <a:spcAft>
                <a:spcPts val="0"/>
              </a:spcAft>
            </a:pPr>
            <a:r>
              <a:rPr lang="en-US" sz="1400" dirty="0">
                <a:solidFill>
                  <a:srgbClr val="000000"/>
                </a:solidFill>
              </a:rPr>
              <a:t>Warwick has applied for funding but the outcome of the bid will not be known until late July / August 2021.  </a:t>
            </a:r>
          </a:p>
          <a:p>
            <a:pPr marR="0">
              <a:lnSpc>
                <a:spcPts val="1350"/>
              </a:lnSpc>
              <a:spcAft>
                <a:spcPts val="0"/>
              </a:spcAft>
            </a:pPr>
            <a:endParaRPr lang="en-US" sz="1400" dirty="0">
              <a:solidFill>
                <a:srgbClr val="000000"/>
              </a:solidFill>
            </a:endParaRPr>
          </a:p>
          <a:p>
            <a:pPr marR="0">
              <a:lnSpc>
                <a:spcPts val="1350"/>
              </a:lnSpc>
              <a:spcAft>
                <a:spcPts val="0"/>
              </a:spcAft>
            </a:pPr>
            <a:r>
              <a:rPr lang="en-US" sz="1400" dirty="0">
                <a:solidFill>
                  <a:srgbClr val="000000"/>
                </a:solidFill>
              </a:rPr>
              <a:t>In the meantime, please see our FAQs regarding the Turing Scheme: </a:t>
            </a:r>
          </a:p>
          <a:p>
            <a:pPr marR="0">
              <a:lnSpc>
                <a:spcPts val="1350"/>
              </a:lnSpc>
              <a:spcAft>
                <a:spcPts val="0"/>
              </a:spcAft>
            </a:pPr>
            <a:r>
              <a:rPr lang="en-GB" sz="1400" dirty="0">
                <a:hlinkClick r:id="rId3"/>
              </a:rPr>
              <a:t>Frequently Asked Questions (warwick.ac.uk)</a:t>
            </a:r>
            <a:endParaRPr lang="en-GB" sz="1400" dirty="0"/>
          </a:p>
          <a:p>
            <a:pPr marR="0">
              <a:lnSpc>
                <a:spcPts val="1350"/>
              </a:lnSpc>
              <a:spcAft>
                <a:spcPts val="0"/>
              </a:spcAft>
            </a:pPr>
            <a:endParaRPr lang="en-US" sz="1400" dirty="0">
              <a:solidFill>
                <a:srgbClr val="000000"/>
              </a:solidFill>
            </a:endParaRPr>
          </a:p>
          <a:p>
            <a:pPr marR="0">
              <a:lnSpc>
                <a:spcPts val="1350"/>
              </a:lnSpc>
              <a:spcAft>
                <a:spcPts val="0"/>
              </a:spcAft>
            </a:pPr>
            <a:r>
              <a:rPr lang="en-US" sz="1400" dirty="0">
                <a:solidFill>
                  <a:srgbClr val="000000"/>
                </a:solidFill>
              </a:rPr>
              <a:t>UK students and international students are eligible for Turing funding (should we receive a grant). </a:t>
            </a:r>
          </a:p>
          <a:p>
            <a:pPr marR="0">
              <a:lnSpc>
                <a:spcPts val="1350"/>
              </a:lnSpc>
              <a:spcAft>
                <a:spcPts val="0"/>
              </a:spcAft>
            </a:pPr>
            <a:endParaRPr lang="en-US" sz="1400" dirty="0">
              <a:solidFill>
                <a:srgbClr val="000000"/>
              </a:solidFill>
            </a:endParaRPr>
          </a:p>
          <a:p>
            <a:pPr marR="0">
              <a:lnSpc>
                <a:spcPts val="1350"/>
              </a:lnSpc>
              <a:spcAft>
                <a:spcPts val="0"/>
              </a:spcAft>
            </a:pPr>
            <a:r>
              <a:rPr lang="en-US" sz="1400" dirty="0">
                <a:solidFill>
                  <a:srgbClr val="000000"/>
                </a:solidFill>
              </a:rPr>
              <a:t>You do not need to contact Student Mobility, if a grant is paid, we will advise you as soon as possible. </a:t>
            </a:r>
          </a:p>
          <a:p>
            <a:pPr marR="0">
              <a:lnSpc>
                <a:spcPts val="1350"/>
              </a:lnSpc>
              <a:spcAft>
                <a:spcPts val="0"/>
              </a:spcAft>
            </a:pPr>
            <a:endParaRPr lang="en-US" sz="1400" dirty="0">
              <a:solidFill>
                <a:srgbClr val="000000"/>
              </a:solidFill>
            </a:endParaRPr>
          </a:p>
          <a:p>
            <a:pPr marR="0">
              <a:lnSpc>
                <a:spcPts val="1350"/>
              </a:lnSpc>
              <a:spcAft>
                <a:spcPts val="0"/>
              </a:spcAft>
            </a:pPr>
            <a:r>
              <a:rPr lang="en-US" sz="1400" dirty="0">
                <a:solidFill>
                  <a:srgbClr val="000000"/>
                </a:solidFill>
              </a:rPr>
              <a:t>The process is likely to be similar to the current Erasmus+ process (not confirmed).</a:t>
            </a:r>
          </a:p>
          <a:p>
            <a:pPr marR="0">
              <a:lnSpc>
                <a:spcPts val="1350"/>
              </a:lnSpc>
              <a:spcAft>
                <a:spcPts val="0"/>
              </a:spcAft>
            </a:pPr>
            <a:endParaRPr lang="en-US" sz="1400" dirty="0">
              <a:solidFill>
                <a:srgbClr val="000000"/>
              </a:solidFill>
            </a:endParaRPr>
          </a:p>
        </p:txBody>
      </p:sp>
    </p:spTree>
    <p:extLst>
      <p:ext uri="{BB962C8B-B14F-4D97-AF65-F5344CB8AC3E}">
        <p14:creationId xmlns:p14="http://schemas.microsoft.com/office/powerpoint/2010/main" val="1025806209"/>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7842" y="1112693"/>
            <a:ext cx="6144491" cy="830997"/>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Fees for Student Mobility Students Impacted by Covid-19</a:t>
            </a:r>
          </a:p>
        </p:txBody>
      </p:sp>
      <p:sp>
        <p:nvSpPr>
          <p:cNvPr id="4" name="Rectangle 3"/>
          <p:cNvSpPr/>
          <p:nvPr/>
        </p:nvSpPr>
        <p:spPr>
          <a:xfrm>
            <a:off x="407842" y="1884409"/>
            <a:ext cx="8880528" cy="2428806"/>
          </a:xfrm>
          <a:prstGeom prst="rect">
            <a:avLst/>
          </a:prstGeom>
        </p:spPr>
        <p:txBody>
          <a:bodyPr wrap="square">
            <a:spAutoFit/>
          </a:bodyPr>
          <a:lstStyle/>
          <a:p>
            <a:endParaRPr lang="en-GB" sz="1400" dirty="0"/>
          </a:p>
          <a:p>
            <a:r>
              <a:rPr lang="en-GB" sz="1400" i="1" dirty="0"/>
              <a:t>Students who are intending to spend either a term or an intercalated full-year on a student mobility programme for 2021-22 will be charged the standard 15% of the relevant fee as set out in the link below </a:t>
            </a:r>
          </a:p>
          <a:p>
            <a:endParaRPr lang="en-GB" sz="1400" i="1" dirty="0"/>
          </a:p>
          <a:p>
            <a:r>
              <a:rPr lang="en-GB" sz="1400" u="sng" dirty="0">
                <a:hlinkClick r:id="rId3"/>
              </a:rPr>
              <a:t>https://warwick.ac.uk/services/academicoffice/finance/fees/ugtuitionfees2017/year_abroad_20-21_new.pdf</a:t>
            </a:r>
            <a:endParaRPr lang="en-GB" sz="1400" u="sng" dirty="0"/>
          </a:p>
          <a:p>
            <a:endParaRPr lang="en-GB" sz="1400" i="1" dirty="0"/>
          </a:p>
          <a:p>
            <a:r>
              <a:rPr lang="en-GB" sz="1400" dirty="0"/>
              <a:t>This will apply if due to the Covid-19 restrictions you are now spending part of your planned year at Warwick, distance learning with a partner university, or engaged with an internship programme at a business. </a:t>
            </a:r>
          </a:p>
          <a:p>
            <a:r>
              <a:rPr lang="en-GB" sz="1400" i="1" dirty="0"/>
              <a:t> </a:t>
            </a:r>
            <a:endParaRPr lang="en-GB" sz="1400" dirty="0"/>
          </a:p>
          <a:p>
            <a:r>
              <a:rPr lang="en-GB" sz="1400" i="1" dirty="0"/>
              <a:t>If your circumstances change and you revert to a three year degree, the standard relevant undergraduate fee will apply.</a:t>
            </a:r>
            <a:endParaRPr lang="en-GB" sz="1400" dirty="0"/>
          </a:p>
          <a:p>
            <a:pPr marR="0">
              <a:lnSpc>
                <a:spcPts val="1350"/>
              </a:lnSpc>
              <a:spcAft>
                <a:spcPts val="0"/>
              </a:spcAft>
            </a:pPr>
            <a:endParaRPr lang="en-US" sz="1400" dirty="0">
              <a:solidFill>
                <a:srgbClr val="000000"/>
              </a:solidFill>
            </a:endParaRPr>
          </a:p>
        </p:txBody>
      </p:sp>
    </p:spTree>
    <p:extLst>
      <p:ext uri="{BB962C8B-B14F-4D97-AF65-F5344CB8AC3E}">
        <p14:creationId xmlns:p14="http://schemas.microsoft.com/office/powerpoint/2010/main" val="803562499"/>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pic>
        <p:nvPicPr>
          <p:cNvPr id="4098" name="Picture 2" descr="Image result for outline of the british isles&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4447" y="353413"/>
            <a:ext cx="3709120" cy="465930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294908" y="2683064"/>
            <a:ext cx="4572000" cy="418063"/>
          </a:xfrm>
          <a:prstGeom prst="rect">
            <a:avLst/>
          </a:prstGeom>
        </p:spPr>
        <p:txBody>
          <a:bodyPr>
            <a:spAutoFit/>
          </a:bodyPr>
          <a:lstStyle/>
          <a:p>
            <a:pPr indent="137160">
              <a:lnSpc>
                <a:spcPts val="1125"/>
              </a:lnSpc>
              <a:spcBef>
                <a:spcPts val="1275"/>
              </a:spcBef>
              <a:spcAft>
                <a:spcPts val="0"/>
              </a:spcAft>
            </a:pPr>
            <a:r>
              <a:rPr lang="en-US" sz="1200" b="1" spc="-15">
                <a:solidFill>
                  <a:srgbClr val="00AEEF"/>
                </a:solidFill>
                <a:latin typeface="Calibri" panose="02020603050405020304" pitchFamily="2"/>
              </a:rPr>
              <a:t>England </a:t>
            </a:r>
          </a:p>
          <a:p>
            <a:pPr>
              <a:spcAft>
                <a:spcPts val="0"/>
              </a:spcAft>
            </a:pPr>
            <a:r>
              <a:rPr lang="en-US" sz="1200" u="sng" spc="-11">
                <a:solidFill>
                  <a:srgbClr val="0000FF"/>
                </a:solidFill>
                <a:latin typeface="Calibri" panose="02020603050405020304" pitchFamily="2"/>
              </a:rPr>
              <a:t>https://www.gov.uk/student-finance</a:t>
            </a:r>
            <a:r>
              <a:rPr lang="en-US" sz="1200" spc="-11">
                <a:solidFill>
                  <a:srgbClr val="000000"/>
                </a:solidFill>
                <a:latin typeface="Calibri" panose="02020603050405020304" pitchFamily="2"/>
              </a:rPr>
              <a:t>  </a:t>
            </a:r>
          </a:p>
        </p:txBody>
      </p:sp>
      <p:sp>
        <p:nvSpPr>
          <p:cNvPr id="4" name="Rectangle 3"/>
          <p:cNvSpPr/>
          <p:nvPr/>
        </p:nvSpPr>
        <p:spPr>
          <a:xfrm>
            <a:off x="3755405" y="1211545"/>
            <a:ext cx="1774555" cy="418063"/>
          </a:xfrm>
          <a:prstGeom prst="rect">
            <a:avLst/>
          </a:prstGeom>
        </p:spPr>
        <p:txBody>
          <a:bodyPr wrap="square">
            <a:spAutoFit/>
          </a:bodyPr>
          <a:lstStyle/>
          <a:p>
            <a:pPr indent="137160">
              <a:lnSpc>
                <a:spcPts val="1125"/>
              </a:lnSpc>
              <a:spcBef>
                <a:spcPts val="907"/>
              </a:spcBef>
              <a:spcAft>
                <a:spcPts val="0"/>
              </a:spcAft>
            </a:pPr>
            <a:r>
              <a:rPr lang="en-US" sz="1200" b="1" spc="-11">
                <a:solidFill>
                  <a:srgbClr val="00AEEF"/>
                </a:solidFill>
                <a:latin typeface="Calibri" panose="02020603050405020304" pitchFamily="2"/>
              </a:rPr>
              <a:t>Scotland </a:t>
            </a:r>
          </a:p>
          <a:p>
            <a:pPr>
              <a:spcAft>
                <a:spcPts val="0"/>
              </a:spcAft>
            </a:pPr>
            <a:r>
              <a:rPr lang="en-US" sz="1200" u="sng" spc="-11">
                <a:solidFill>
                  <a:srgbClr val="0000FF"/>
                </a:solidFill>
                <a:latin typeface="Calibri" panose="02020603050405020304" pitchFamily="2"/>
              </a:rPr>
              <a:t>https://www.saas.gov.uk/</a:t>
            </a:r>
            <a:r>
              <a:rPr lang="en-US" sz="1200" spc="-11">
                <a:solidFill>
                  <a:srgbClr val="000000"/>
                </a:solidFill>
                <a:latin typeface="Calibri" panose="02020603050405020304" pitchFamily="2"/>
              </a:rPr>
              <a:t>  </a:t>
            </a:r>
          </a:p>
        </p:txBody>
      </p:sp>
      <p:sp>
        <p:nvSpPr>
          <p:cNvPr id="5" name="Rectangle 4"/>
          <p:cNvSpPr/>
          <p:nvPr/>
        </p:nvSpPr>
        <p:spPr>
          <a:xfrm>
            <a:off x="3820333" y="3556928"/>
            <a:ext cx="4572000" cy="418063"/>
          </a:xfrm>
          <a:prstGeom prst="rect">
            <a:avLst/>
          </a:prstGeom>
        </p:spPr>
        <p:txBody>
          <a:bodyPr>
            <a:spAutoFit/>
          </a:bodyPr>
          <a:lstStyle/>
          <a:p>
            <a:pPr indent="137160">
              <a:lnSpc>
                <a:spcPts val="1125"/>
              </a:lnSpc>
              <a:spcBef>
                <a:spcPts val="1009"/>
              </a:spcBef>
              <a:spcAft>
                <a:spcPts val="0"/>
              </a:spcAft>
            </a:pPr>
            <a:r>
              <a:rPr lang="en-US" sz="1200" b="1" spc="-15">
                <a:solidFill>
                  <a:srgbClr val="00AEEF"/>
                </a:solidFill>
                <a:latin typeface="Calibri" panose="02020603050405020304" pitchFamily="2"/>
              </a:rPr>
              <a:t>Wales </a:t>
            </a:r>
          </a:p>
          <a:p>
            <a:r>
              <a:rPr lang="en-US" sz="1200" u="sng" spc="-11">
                <a:solidFill>
                  <a:srgbClr val="0000FF"/>
                </a:solidFill>
                <a:latin typeface="Calibri" panose="02020603050405020304" pitchFamily="2"/>
              </a:rPr>
              <a:t>https://www.studentfinancewales.co.uk/</a:t>
            </a:r>
            <a:r>
              <a:rPr lang="en-US" sz="1200" spc="-11">
                <a:solidFill>
                  <a:srgbClr val="000000"/>
                </a:solidFill>
                <a:latin typeface="Calibri" panose="02020603050405020304" pitchFamily="2"/>
              </a:rPr>
              <a:t>  </a:t>
            </a:r>
          </a:p>
        </p:txBody>
      </p:sp>
      <p:sp>
        <p:nvSpPr>
          <p:cNvPr id="6" name="Rectangle 5"/>
          <p:cNvSpPr/>
          <p:nvPr/>
        </p:nvSpPr>
        <p:spPr>
          <a:xfrm>
            <a:off x="1317356" y="2519205"/>
            <a:ext cx="2564969" cy="418063"/>
          </a:xfrm>
          <a:prstGeom prst="rect">
            <a:avLst/>
          </a:prstGeom>
        </p:spPr>
        <p:txBody>
          <a:bodyPr wrap="square">
            <a:spAutoFit/>
          </a:bodyPr>
          <a:lstStyle/>
          <a:p>
            <a:pPr indent="137160">
              <a:lnSpc>
                <a:spcPts val="1125"/>
              </a:lnSpc>
              <a:spcBef>
                <a:spcPts val="1009"/>
              </a:spcBef>
              <a:spcAft>
                <a:spcPts val="0"/>
              </a:spcAft>
            </a:pPr>
            <a:r>
              <a:rPr lang="en-US" sz="1200" b="1" spc="-4">
                <a:solidFill>
                  <a:srgbClr val="00AEEF"/>
                </a:solidFill>
                <a:latin typeface="Calibri" panose="02020603050405020304" pitchFamily="2"/>
              </a:rPr>
              <a:t>Northern Ireland </a:t>
            </a:r>
          </a:p>
          <a:p>
            <a:pPr>
              <a:spcAft>
                <a:spcPts val="0"/>
              </a:spcAft>
            </a:pPr>
            <a:r>
              <a:rPr lang="en-US" sz="1200" u="sng" spc="-15">
                <a:solidFill>
                  <a:srgbClr val="0000FF"/>
                </a:solidFill>
                <a:latin typeface="Calibri" panose="02020603050405020304" pitchFamily="2"/>
              </a:rPr>
              <a:t>https://www.studentfinanceni.co.uk/</a:t>
            </a:r>
            <a:r>
              <a:rPr lang="en-US" sz="1200" spc="-15">
                <a:solidFill>
                  <a:srgbClr val="CCCCFF"/>
                </a:solidFill>
                <a:latin typeface="Calibri" panose="02020603050405020304" pitchFamily="2"/>
              </a:rPr>
              <a:t> </a:t>
            </a:r>
          </a:p>
        </p:txBody>
      </p:sp>
      <p:sp>
        <p:nvSpPr>
          <p:cNvPr id="7" name="TextBox 6"/>
          <p:cNvSpPr txBox="1"/>
          <p:nvPr/>
        </p:nvSpPr>
        <p:spPr>
          <a:xfrm>
            <a:off x="271220" y="4694366"/>
            <a:ext cx="8748794" cy="369332"/>
          </a:xfrm>
          <a:prstGeom prst="rect">
            <a:avLst/>
          </a:prstGeom>
          <a:noFill/>
        </p:spPr>
        <p:txBody>
          <a:bodyPr wrap="square" rtlCol="0">
            <a:spAutoFit/>
          </a:bodyPr>
          <a:lstStyle/>
          <a:p>
            <a:r>
              <a:rPr lang="en-GB"/>
              <a:t>You may be eligible for a travel grant.</a:t>
            </a:r>
          </a:p>
        </p:txBody>
      </p:sp>
    </p:spTree>
    <p:extLst>
      <p:ext uri="{BB962C8B-B14F-4D97-AF65-F5344CB8AC3E}">
        <p14:creationId xmlns:p14="http://schemas.microsoft.com/office/powerpoint/2010/main" val="518836963"/>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3472" y="1099358"/>
            <a:ext cx="6144491" cy="461665"/>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Funding: https://www.gov.uk/student-finance</a:t>
            </a:r>
          </a:p>
        </p:txBody>
      </p:sp>
      <p:sp>
        <p:nvSpPr>
          <p:cNvPr id="4" name="Rectangle 3"/>
          <p:cNvSpPr/>
          <p:nvPr/>
        </p:nvSpPr>
        <p:spPr>
          <a:xfrm>
            <a:off x="263472" y="1813064"/>
            <a:ext cx="8880528" cy="3195747"/>
          </a:xfrm>
          <a:prstGeom prst="rect">
            <a:avLst/>
          </a:prstGeom>
        </p:spPr>
        <p:txBody>
          <a:bodyPr wrap="square">
            <a:spAutoFit/>
          </a:bodyPr>
          <a:lstStyle/>
          <a:p>
            <a:pPr marR="0">
              <a:lnSpc>
                <a:spcPts val="1350"/>
              </a:lnSpc>
              <a:spcAft>
                <a:spcPts val="0"/>
              </a:spcAft>
            </a:pPr>
            <a:r>
              <a:rPr lang="en-US" sz="1400" dirty="0">
                <a:solidFill>
                  <a:srgbClr val="000000"/>
                </a:solidFill>
              </a:rPr>
              <a:t>Apply as normal and make sure that you meet the Funding Companies deadline dates </a:t>
            </a:r>
          </a:p>
          <a:p>
            <a:pPr marR="0">
              <a:lnSpc>
                <a:spcPts val="1575"/>
              </a:lnSpc>
              <a:spcBef>
                <a:spcPts val="1095"/>
              </a:spcBef>
              <a:spcAft>
                <a:spcPts val="0"/>
              </a:spcAft>
            </a:pPr>
            <a:r>
              <a:rPr lang="en-US" sz="1400" dirty="0">
                <a:solidFill>
                  <a:srgbClr val="000000"/>
                </a:solidFill>
              </a:rPr>
              <a:t>Warwick’s student finance team informs the funding companies who will be going abroad for the coming academic year, they include Host institution term dates</a:t>
            </a:r>
          </a:p>
          <a:p>
            <a:pPr marR="0">
              <a:lnSpc>
                <a:spcPts val="1575"/>
              </a:lnSpc>
              <a:spcBef>
                <a:spcPts val="1095"/>
              </a:spcBef>
              <a:spcAft>
                <a:spcPts val="0"/>
              </a:spcAft>
            </a:pPr>
            <a:r>
              <a:rPr lang="en-US" sz="1400" dirty="0">
                <a:solidFill>
                  <a:srgbClr val="000000"/>
                </a:solidFill>
              </a:rPr>
              <a:t>If the Host academic year starts more than a </a:t>
            </a:r>
            <a:r>
              <a:rPr lang="en-US" sz="1400" spc="-4" dirty="0">
                <a:solidFill>
                  <a:srgbClr val="000000"/>
                </a:solidFill>
              </a:rPr>
              <a:t>month before the Warwick academic year, the funding company will try to make payments earlier, for all other students’ payments will be made </a:t>
            </a:r>
            <a:r>
              <a:rPr lang="en-US" sz="1400" dirty="0">
                <a:solidFill>
                  <a:srgbClr val="000000"/>
                </a:solidFill>
              </a:rPr>
              <a:t>in accordance with Warwick's academic year - </a:t>
            </a:r>
            <a:r>
              <a:rPr lang="en-US" sz="1400" b="1" u="sng" dirty="0">
                <a:solidFill>
                  <a:srgbClr val="000000"/>
                </a:solidFill>
              </a:rPr>
              <a:t>Early payments are NOT guaranteed.</a:t>
            </a:r>
            <a:r>
              <a:rPr lang="en-US" sz="1400" b="1" u="sng" dirty="0">
                <a:solidFill>
                  <a:srgbClr val="01B6E4"/>
                </a:solidFill>
              </a:rPr>
              <a:t>  </a:t>
            </a:r>
          </a:p>
          <a:p>
            <a:pPr marR="0">
              <a:lnSpc>
                <a:spcPts val="1575"/>
              </a:lnSpc>
              <a:spcBef>
                <a:spcPts val="1095"/>
              </a:spcBef>
              <a:spcAft>
                <a:spcPts val="0"/>
              </a:spcAft>
            </a:pPr>
            <a:r>
              <a:rPr lang="en-GB" sz="1400" dirty="0">
                <a:effectLst/>
                <a:ea typeface="Calibri" panose="020F0502020204030204" pitchFamily="34" charset="0"/>
              </a:rPr>
              <a:t> </a:t>
            </a:r>
          </a:p>
          <a:p>
            <a:r>
              <a:rPr lang="en-GB" sz="1400" dirty="0">
                <a:effectLst/>
                <a:ea typeface="Calibri" panose="020F0502020204030204" pitchFamily="34" charset="0"/>
                <a:cs typeface="Times New Roman" panose="02020603050405020304" pitchFamily="18" charset="0"/>
              </a:rPr>
              <a:t>Turing: If possible you may receive a Turing grant, </a:t>
            </a:r>
            <a:r>
              <a:rPr lang="en-GB" sz="1400" dirty="0">
                <a:ea typeface="Calibri" panose="020F0502020204030204" pitchFamily="34" charset="0"/>
                <a:cs typeface="Times New Roman" panose="02020603050405020304" pitchFamily="18" charset="0"/>
              </a:rPr>
              <a:t>you </a:t>
            </a:r>
            <a:r>
              <a:rPr lang="en-GB" sz="1400" dirty="0">
                <a:effectLst/>
                <a:ea typeface="Calibri" panose="020F0502020204030204" pitchFamily="34" charset="0"/>
                <a:cs typeface="Times New Roman" panose="02020603050405020304" pitchFamily="18" charset="0"/>
              </a:rPr>
              <a:t>should tick the appropriate box and the application will be pended while waiting for the evidence. If you do not receive the grant, you would then </a:t>
            </a:r>
            <a:r>
              <a:rPr lang="en-GB" sz="1400" b="1" i="1" dirty="0">
                <a:effectLst/>
                <a:ea typeface="Calibri" panose="020F0502020204030204" pitchFamily="34" charset="0"/>
                <a:cs typeface="Times New Roman" panose="02020603050405020304" pitchFamily="18" charset="0"/>
              </a:rPr>
              <a:t>need to submit a change once that is confirmed</a:t>
            </a:r>
            <a:r>
              <a:rPr lang="en-GB" sz="1400" b="1" i="1" dirty="0">
                <a:ea typeface="Calibri" panose="020F0502020204030204" pitchFamily="34" charset="0"/>
                <a:cs typeface="Times New Roman" panose="02020603050405020304" pitchFamily="18" charset="0"/>
              </a:rPr>
              <a:t>.</a:t>
            </a:r>
            <a:endParaRPr lang="en-GB" sz="1400" dirty="0">
              <a:effectLst/>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R="0">
              <a:lnSpc>
                <a:spcPts val="1575"/>
              </a:lnSpc>
              <a:spcBef>
                <a:spcPts val="1095"/>
              </a:spcBef>
              <a:spcAft>
                <a:spcPts val="0"/>
              </a:spcAft>
            </a:pPr>
            <a:endParaRPr lang="en-US" sz="1400" b="1" u="sng" dirty="0">
              <a:solidFill>
                <a:srgbClr val="01B6E4"/>
              </a:solidFill>
            </a:endParaRPr>
          </a:p>
        </p:txBody>
      </p:sp>
    </p:spTree>
    <p:extLst>
      <p:ext uri="{BB962C8B-B14F-4D97-AF65-F5344CB8AC3E}">
        <p14:creationId xmlns:p14="http://schemas.microsoft.com/office/powerpoint/2010/main" val="1048318967"/>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7842" y="1112693"/>
            <a:ext cx="6144491" cy="461665"/>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Erasmus+ and the Turing Scheme </a:t>
            </a:r>
          </a:p>
        </p:txBody>
      </p:sp>
      <p:pic>
        <p:nvPicPr>
          <p:cNvPr id="1026" name="x_Picture 1">
            <a:extLst>
              <a:ext uri="{FF2B5EF4-FFF2-40B4-BE49-F238E27FC236}">
                <a16:creationId xmlns:a16="http://schemas.microsoft.com/office/drawing/2014/main" id="{9D048AFF-5A9B-4CF0-9938-098F3A8A77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2929" y="1545767"/>
            <a:ext cx="4775582" cy="328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948133BB-B0CA-40C6-A438-3C5488D4A9C1}"/>
              </a:ext>
            </a:extLst>
          </p:cNvPr>
          <p:cNvSpPr txBox="1"/>
          <p:nvPr/>
        </p:nvSpPr>
        <p:spPr>
          <a:xfrm>
            <a:off x="6485361" y="3186205"/>
            <a:ext cx="1348509" cy="1938992"/>
          </a:xfrm>
          <a:prstGeom prst="rect">
            <a:avLst/>
          </a:prstGeom>
          <a:noFill/>
        </p:spPr>
        <p:txBody>
          <a:bodyPr wrap="square" rtlCol="0">
            <a:spAutoFit/>
          </a:bodyPr>
          <a:lstStyle/>
          <a:p>
            <a:r>
              <a:rPr lang="en-GB" sz="1000" b="1" i="1" dirty="0">
                <a:solidFill>
                  <a:schemeClr val="accent1"/>
                </a:solidFill>
              </a:rPr>
              <a:t>You can tick yes if you are going on an international placement – but will have to amend if Warwick does not gain a Turing Scheme grant.</a:t>
            </a:r>
          </a:p>
          <a:p>
            <a:endParaRPr lang="en-GB" sz="1000" b="1" i="1" dirty="0">
              <a:solidFill>
                <a:schemeClr val="accent1"/>
              </a:solidFill>
            </a:endParaRPr>
          </a:p>
          <a:p>
            <a:r>
              <a:rPr lang="en-GB" sz="1000" b="1" i="1" dirty="0">
                <a:solidFill>
                  <a:schemeClr val="accent1"/>
                </a:solidFill>
              </a:rPr>
              <a:t>(We should know in late July / early August)</a:t>
            </a:r>
          </a:p>
        </p:txBody>
      </p:sp>
    </p:spTree>
    <p:extLst>
      <p:ext uri="{BB962C8B-B14F-4D97-AF65-F5344CB8AC3E}">
        <p14:creationId xmlns:p14="http://schemas.microsoft.com/office/powerpoint/2010/main" val="3663629533"/>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3472" y="743361"/>
            <a:ext cx="6144491" cy="830997"/>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Student Finance (England as an example)</a:t>
            </a:r>
          </a:p>
          <a:p>
            <a:endParaRPr lang="en-GB" sz="2400" b="1" dirty="0">
              <a:solidFill>
                <a:srgbClr val="0070C0"/>
              </a:solidFill>
            </a:endParaRPr>
          </a:p>
        </p:txBody>
      </p:sp>
      <p:sp>
        <p:nvSpPr>
          <p:cNvPr id="4" name="Rectangle 3"/>
          <p:cNvSpPr/>
          <p:nvPr/>
        </p:nvSpPr>
        <p:spPr>
          <a:xfrm>
            <a:off x="263472" y="1574358"/>
            <a:ext cx="8880528" cy="3290581"/>
          </a:xfrm>
          <a:prstGeom prst="rect">
            <a:avLst/>
          </a:prstGeom>
        </p:spPr>
        <p:txBody>
          <a:bodyPr wrap="square">
            <a:spAutoFit/>
          </a:bodyPr>
          <a:lstStyle/>
          <a:p>
            <a:pPr algn="l" fontAlgn="base"/>
            <a:r>
              <a:rPr lang="en-GB" sz="1200" b="1" i="0" dirty="0">
                <a:solidFill>
                  <a:srgbClr val="0B0C0C"/>
                </a:solidFill>
                <a:effectLst/>
              </a:rPr>
              <a:t>What you'll get</a:t>
            </a:r>
          </a:p>
          <a:p>
            <a:pPr algn="l" fontAlgn="base"/>
            <a:r>
              <a:rPr lang="en-GB" sz="1200" b="0" i="0" dirty="0">
                <a:solidFill>
                  <a:srgbClr val="0B0C0C"/>
                </a:solidFill>
                <a:effectLst/>
              </a:rPr>
              <a:t>The amount you get depends on your total household income. This means your income, if you have one, combined with that of your parents or guardians, or spouse or partner if you live with them. Do not count income from other family members you live with.</a:t>
            </a:r>
          </a:p>
          <a:p>
            <a:pPr algn="l" fontAlgn="base"/>
            <a:r>
              <a:rPr lang="en-GB" sz="1200" b="0" i="0" dirty="0">
                <a:solidFill>
                  <a:srgbClr val="0B0C0C"/>
                </a:solidFill>
                <a:effectLst/>
              </a:rPr>
              <a:t>You must pay the ﬁrst £303 of your travel costs - and your travel grant will be reduced by £1 for each £8.73 of household income over £39,796.</a:t>
            </a:r>
          </a:p>
          <a:p>
            <a:pPr algn="l" fontAlgn="base"/>
            <a:r>
              <a:rPr lang="en-GB" sz="1200" b="0" i="0" dirty="0">
                <a:solidFill>
                  <a:srgbClr val="0B0C0C"/>
                </a:solidFill>
                <a:effectLst/>
              </a:rPr>
              <a:t>Keep your travel costs as low as possible without being impractical.</a:t>
            </a:r>
          </a:p>
          <a:p>
            <a:pPr algn="l" fontAlgn="base"/>
            <a:r>
              <a:rPr lang="en-GB" sz="1200" b="1" i="0" dirty="0">
                <a:solidFill>
                  <a:srgbClr val="0B0C0C"/>
                </a:solidFill>
                <a:effectLst/>
              </a:rPr>
              <a:t>If you’re studying abroad</a:t>
            </a:r>
          </a:p>
          <a:p>
            <a:pPr algn="l" fontAlgn="base"/>
            <a:r>
              <a:rPr lang="en-GB" sz="1200" b="0" i="0" dirty="0">
                <a:solidFill>
                  <a:srgbClr val="0B0C0C"/>
                </a:solidFill>
                <a:effectLst/>
              </a:rPr>
              <a:t>You can apply for:</a:t>
            </a:r>
          </a:p>
          <a:p>
            <a:pPr algn="l" fontAlgn="base">
              <a:buFont typeface="Arial" panose="020B0604020202020204" pitchFamily="34" charset="0"/>
              <a:buChar char="•"/>
            </a:pPr>
            <a:r>
              <a:rPr lang="en-GB" sz="1200" b="0" i="0" dirty="0">
                <a:solidFill>
                  <a:srgbClr val="0B0C0C"/>
                </a:solidFill>
                <a:effectLst/>
              </a:rPr>
              <a:t>up to 3 return journeys between your home and the overseas institution during a full academic year abroad</a:t>
            </a:r>
          </a:p>
          <a:p>
            <a:pPr algn="l" fontAlgn="base">
              <a:buFont typeface="Arial" panose="020B0604020202020204" pitchFamily="34" charset="0"/>
              <a:buChar char="•"/>
            </a:pPr>
            <a:r>
              <a:rPr lang="en-GB" sz="1200" b="0" i="0" dirty="0">
                <a:solidFill>
                  <a:srgbClr val="0B0C0C"/>
                </a:solidFill>
                <a:effectLst/>
              </a:rPr>
              <a:t>help with essential expenses, medical insurance and travel visas</a:t>
            </a:r>
          </a:p>
          <a:p>
            <a:pPr algn="l" fontAlgn="base">
              <a:buFont typeface="Arial" panose="020B0604020202020204" pitchFamily="34" charset="0"/>
              <a:buChar char="•"/>
            </a:pPr>
            <a:r>
              <a:rPr lang="en-GB" sz="1200" dirty="0">
                <a:effectLst/>
                <a:ea typeface="Calibri" panose="020F0502020204030204" pitchFamily="34" charset="0"/>
              </a:rPr>
              <a:t>We advise you apply for the full tuition fee loan amount. This is because in case of discrepancy, finance are able to decrease the loan amount without the student involvement, however, an increase of the loan needs to be generally requested by the student and it is a lengthier </a:t>
            </a:r>
            <a:r>
              <a:rPr lang="en-GB" sz="1200" dirty="0" err="1">
                <a:effectLst/>
                <a:ea typeface="Calibri" panose="020F0502020204030204" pitchFamily="34" charset="0"/>
              </a:rPr>
              <a:t>process.Even</a:t>
            </a:r>
            <a:r>
              <a:rPr lang="en-GB" sz="1200" dirty="0">
                <a:effectLst/>
                <a:ea typeface="Calibri" panose="020F0502020204030204" pitchFamily="34" charset="0"/>
              </a:rPr>
              <a:t> if student askes for a full loan, the University confirms/requests only the amount which is actually charged after the student is fully enrolled for the course.  </a:t>
            </a:r>
            <a:r>
              <a:rPr lang="en-GB" sz="1200">
                <a:effectLst/>
                <a:ea typeface="Calibri" panose="020F0502020204030204" pitchFamily="34" charset="0"/>
              </a:rPr>
              <a:t>(added 13.5.21)</a:t>
            </a:r>
            <a:endParaRPr lang="en-GB" sz="1200" dirty="0">
              <a:effectLst/>
              <a:ea typeface="Calibri" panose="020F0502020204030204" pitchFamily="34" charset="0"/>
            </a:endParaRPr>
          </a:p>
          <a:p>
            <a:pPr algn="l" fontAlgn="base"/>
            <a:endParaRPr lang="en-GB" sz="1400" dirty="0">
              <a:solidFill>
                <a:srgbClr val="0B0C0C"/>
              </a:solidFill>
              <a:latin typeface="nta"/>
            </a:endParaRPr>
          </a:p>
          <a:p>
            <a:pPr algn="l" fontAlgn="base"/>
            <a:r>
              <a:rPr lang="en-GB" sz="1400" dirty="0">
                <a:hlinkClick r:id="rId3"/>
              </a:rPr>
              <a:t>Studying abroad: travel grants for students (England): What you'll get - GOV.UK (www.gov.uk)</a:t>
            </a:r>
            <a:endParaRPr lang="en-GB" sz="1400" b="0" i="0" dirty="0">
              <a:solidFill>
                <a:srgbClr val="0B0C0C"/>
              </a:solidFill>
              <a:effectLst/>
              <a:latin typeface="nta"/>
            </a:endParaRPr>
          </a:p>
          <a:p>
            <a:pPr marR="0">
              <a:lnSpc>
                <a:spcPts val="1350"/>
              </a:lnSpc>
              <a:spcAft>
                <a:spcPts val="0"/>
              </a:spcAft>
            </a:pPr>
            <a:endParaRPr lang="en-US" sz="1400" dirty="0">
              <a:solidFill>
                <a:srgbClr val="000000"/>
              </a:solidFill>
            </a:endParaRPr>
          </a:p>
        </p:txBody>
      </p:sp>
    </p:spTree>
    <p:extLst>
      <p:ext uri="{BB962C8B-B14F-4D97-AF65-F5344CB8AC3E}">
        <p14:creationId xmlns:p14="http://schemas.microsoft.com/office/powerpoint/2010/main" val="1696739145"/>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467" y="1141268"/>
            <a:ext cx="6165273" cy="400110"/>
          </a:xfrm>
          <a:prstGeom prst="rect">
            <a:avLst/>
          </a:prstGeom>
          <a:solidFill>
            <a:schemeClr val="bg1"/>
          </a:solidFill>
          <a:ln>
            <a:noFill/>
          </a:ln>
        </p:spPr>
        <p:txBody>
          <a:bodyPr wrap="square" rtlCol="0">
            <a:spAutoFit/>
          </a:bodyPr>
          <a:lstStyle/>
          <a:p>
            <a:r>
              <a:rPr lang="en-GB" sz="2000" b="1" dirty="0">
                <a:solidFill>
                  <a:srgbClr val="0070C0"/>
                </a:solidFill>
              </a:rPr>
              <a:t>Covid-19 Impact</a:t>
            </a:r>
          </a:p>
        </p:txBody>
      </p:sp>
      <p:sp>
        <p:nvSpPr>
          <p:cNvPr id="8" name="TextBox 7">
            <a:extLst>
              <a:ext uri="{FF2B5EF4-FFF2-40B4-BE49-F238E27FC236}">
                <a16:creationId xmlns:a16="http://schemas.microsoft.com/office/drawing/2014/main" id="{AEC42273-03A1-40CF-8040-9DA7BB20E6FA}"/>
              </a:ext>
            </a:extLst>
          </p:cNvPr>
          <p:cNvSpPr txBox="1"/>
          <p:nvPr/>
        </p:nvSpPr>
        <p:spPr>
          <a:xfrm>
            <a:off x="552450" y="1828800"/>
            <a:ext cx="7029450" cy="2462213"/>
          </a:xfrm>
          <a:prstGeom prst="rect">
            <a:avLst/>
          </a:prstGeom>
          <a:noFill/>
        </p:spPr>
        <p:txBody>
          <a:bodyPr wrap="square" rtlCol="0">
            <a:spAutoFit/>
          </a:bodyPr>
          <a:lstStyle/>
          <a:p>
            <a:pPr algn="l"/>
            <a:r>
              <a:rPr lang="en-GB" sz="1800" dirty="0">
                <a:ea typeface="Calibri" panose="020F0502020204030204" pitchFamily="34" charset="0"/>
                <a:cs typeface="Calibri"/>
              </a:rPr>
              <a:t>Education is a permitted reason to travel.</a:t>
            </a:r>
            <a:endParaRPr lang="en-GB" sz="1800" dirty="0">
              <a:ea typeface="Calibri" panose="020F0502020204030204" pitchFamily="34" charset="0"/>
            </a:endParaRPr>
          </a:p>
          <a:p>
            <a:pPr algn="l"/>
            <a:r>
              <a:rPr lang="en-GB" sz="1800" dirty="0">
                <a:ea typeface="Calibri" panose="020F0502020204030204" pitchFamily="34" charset="0"/>
                <a:cs typeface="Calibri"/>
              </a:rPr>
              <a:t>Face to face or distance learning: you need to keep in close contact with th</a:t>
            </a:r>
            <a:r>
              <a:rPr lang="en-GB" dirty="0">
                <a:ea typeface="Calibri" panose="020F0502020204030204" pitchFamily="34" charset="0"/>
                <a:cs typeface="Calibri"/>
              </a:rPr>
              <a:t>e host as the situation is changing regularly. </a:t>
            </a:r>
          </a:p>
          <a:p>
            <a:pPr algn="l"/>
            <a:r>
              <a:rPr lang="en-GB" sz="1800" dirty="0">
                <a:ea typeface="Calibri" panose="020F0502020204030204" pitchFamily="34" charset="0"/>
                <a:cs typeface="Calibri"/>
              </a:rPr>
              <a:t>The link to the Foreign Commonwealth and Development Office </a:t>
            </a:r>
            <a:r>
              <a:rPr lang="en-GB" dirty="0">
                <a:ea typeface="Calibri" panose="020F0502020204030204" pitchFamily="34" charset="0"/>
                <a:cs typeface="Calibri"/>
              </a:rPr>
              <a:t>(FCDO) </a:t>
            </a:r>
            <a:r>
              <a:rPr lang="en-GB" sz="1800" dirty="0">
                <a:ea typeface="Calibri" panose="020F0502020204030204" pitchFamily="34" charset="0"/>
                <a:cs typeface="Calibri"/>
              </a:rPr>
              <a:t>is here: </a:t>
            </a:r>
            <a:r>
              <a:rPr lang="en-GB" sz="1800" dirty="0">
                <a:ea typeface="Calibri" panose="020F0502020204030204" pitchFamily="34" charset="0"/>
                <a:cs typeface="Calibri"/>
                <a:hlinkClick r:id="rId3"/>
              </a:rPr>
              <a:t>https://www.gov.uk/foreign-travel-advice</a:t>
            </a:r>
            <a:endParaRPr lang="en-GB" sz="1800" dirty="0">
              <a:ea typeface="Calibri" panose="020F0502020204030204" pitchFamily="34" charset="0"/>
              <a:cs typeface="Calibri"/>
            </a:endParaRPr>
          </a:p>
          <a:p>
            <a:pPr algn="l"/>
            <a:r>
              <a:rPr lang="en-GB" sz="1800" dirty="0">
                <a:ea typeface="Calibri" panose="020F0502020204030204" pitchFamily="34" charset="0"/>
                <a:cs typeface="Calibri"/>
              </a:rPr>
              <a:t>The student mobility team also post the most important information into the FAQs: </a:t>
            </a:r>
            <a:r>
              <a:rPr lang="en-GB" sz="1400" dirty="0">
                <a:hlinkClick r:id="rId4"/>
              </a:rPr>
              <a:t>Frequently Asked Questions (warwick.ac.uk)</a:t>
            </a:r>
            <a:endParaRPr lang="en-GB" sz="1400" dirty="0"/>
          </a:p>
          <a:p>
            <a:pPr algn="l"/>
            <a:r>
              <a:rPr lang="en-GB" sz="1400" dirty="0"/>
              <a:t>There will be specific requirements to enter different countries and you need to follow the instructions from the FCDO, your host and Warwick. </a:t>
            </a:r>
          </a:p>
        </p:txBody>
      </p:sp>
    </p:spTree>
    <p:extLst>
      <p:ext uri="{BB962C8B-B14F-4D97-AF65-F5344CB8AC3E}">
        <p14:creationId xmlns:p14="http://schemas.microsoft.com/office/powerpoint/2010/main" val="28971982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6936" y="1101537"/>
            <a:ext cx="6144491" cy="461665"/>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Erasmus+ and Worldwide Forms</a:t>
            </a:r>
          </a:p>
        </p:txBody>
      </p:sp>
      <p:sp>
        <p:nvSpPr>
          <p:cNvPr id="8" name="TextBox 7"/>
          <p:cNvSpPr txBox="1"/>
          <p:nvPr/>
        </p:nvSpPr>
        <p:spPr>
          <a:xfrm>
            <a:off x="373380" y="1852861"/>
            <a:ext cx="8397240" cy="3416320"/>
          </a:xfrm>
          <a:prstGeom prst="rect">
            <a:avLst/>
          </a:prstGeom>
          <a:noFill/>
        </p:spPr>
        <p:txBody>
          <a:bodyPr wrap="square" rtlCol="0">
            <a:spAutoFit/>
          </a:bodyPr>
          <a:lstStyle/>
          <a:p>
            <a:r>
              <a:rPr lang="en-GB" sz="1400" dirty="0"/>
              <a:t>Correctly completed forms will be processed as soon as possible.  Do not email to follow up. Thank you!</a:t>
            </a:r>
          </a:p>
          <a:p>
            <a:endParaRPr lang="en-GB" sz="1400" dirty="0"/>
          </a:p>
          <a:p>
            <a:r>
              <a:rPr lang="en-GB" sz="1400" dirty="0">
                <a:hlinkClick r:id="rId3"/>
              </a:rPr>
              <a:t>Study and Work ERASMUS+ Forms (warwick.ac.uk)</a:t>
            </a:r>
            <a:endParaRPr lang="en-GB" sz="1400" dirty="0"/>
          </a:p>
          <a:p>
            <a:endParaRPr lang="en-GB" sz="1400" dirty="0">
              <a:hlinkClick r:id="rId4"/>
            </a:endParaRPr>
          </a:p>
          <a:p>
            <a:r>
              <a:rPr lang="en-GB" sz="1400" dirty="0">
                <a:hlinkClick r:id="rId4"/>
              </a:rPr>
              <a:t>Worldwide Forms (warwick.ac.uk)</a:t>
            </a:r>
            <a:endParaRPr lang="en-GB" sz="1400" dirty="0"/>
          </a:p>
          <a:p>
            <a:endParaRPr lang="en-GB" sz="1400" dirty="0"/>
          </a:p>
          <a:p>
            <a:r>
              <a:rPr lang="en-GB" sz="1400" dirty="0"/>
              <a:t>As a guide, the first payment to you will be made early in November following recent of your correct paperwork.</a:t>
            </a:r>
          </a:p>
          <a:p>
            <a:endParaRPr lang="en-GB" sz="1400" dirty="0"/>
          </a:p>
          <a:p>
            <a:r>
              <a:rPr lang="en-GB" sz="2000" b="1" dirty="0">
                <a:solidFill>
                  <a:schemeClr val="accent1"/>
                </a:solidFill>
              </a:rPr>
              <a:t>What about Turing?</a:t>
            </a:r>
          </a:p>
          <a:p>
            <a:endParaRPr lang="en-GB" sz="1400" dirty="0"/>
          </a:p>
          <a:p>
            <a:r>
              <a:rPr lang="en-GB" sz="1400" dirty="0"/>
              <a:t>If the Turing Scheme does allocate Warwick funding, we anticipate the process being very similar: but this is still to be confirmed.  We will notify eligible students as soon as possible, but the Government confirmation is not likely before early August.</a:t>
            </a:r>
          </a:p>
          <a:p>
            <a:endParaRPr lang="en-GB" sz="1400" dirty="0"/>
          </a:p>
          <a:p>
            <a:endParaRPr lang="en-GB" sz="1400" dirty="0"/>
          </a:p>
        </p:txBody>
      </p:sp>
    </p:spTree>
    <p:extLst>
      <p:ext uri="{BB962C8B-B14F-4D97-AF65-F5344CB8AC3E}">
        <p14:creationId xmlns:p14="http://schemas.microsoft.com/office/powerpoint/2010/main" val="33899652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6450" y="1053912"/>
            <a:ext cx="6144491" cy="461665"/>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Erasmus+ Funding: Distance Learning</a:t>
            </a:r>
          </a:p>
        </p:txBody>
      </p:sp>
      <p:sp>
        <p:nvSpPr>
          <p:cNvPr id="8" name="TextBox 7"/>
          <p:cNvSpPr txBox="1"/>
          <p:nvPr/>
        </p:nvSpPr>
        <p:spPr>
          <a:xfrm>
            <a:off x="356936" y="1885918"/>
            <a:ext cx="8397240" cy="2246769"/>
          </a:xfrm>
          <a:prstGeom prst="rect">
            <a:avLst/>
          </a:prstGeom>
          <a:noFill/>
        </p:spPr>
        <p:txBody>
          <a:bodyPr wrap="square" rtlCol="0">
            <a:spAutoFit/>
          </a:bodyPr>
          <a:lstStyle/>
          <a:p>
            <a:endParaRPr lang="en-GB" sz="1400" dirty="0"/>
          </a:p>
          <a:p>
            <a:r>
              <a:rPr lang="en-GB" sz="1400" dirty="0"/>
              <a:t>If you have not departed for the country where you will study or work and will undertake distance learning, your Erasmus+ grant will only be paid from the date you </a:t>
            </a:r>
            <a:r>
              <a:rPr lang="en-GB" sz="1400" u="sng" dirty="0"/>
              <a:t>physically attend the university or placement. </a:t>
            </a:r>
            <a:endParaRPr lang="en-GB" sz="1400" u="sng" dirty="0">
              <a:cs typeface="Calibri"/>
            </a:endParaRPr>
          </a:p>
          <a:p>
            <a:endParaRPr lang="en-GB" sz="1400" dirty="0"/>
          </a:p>
          <a:p>
            <a:r>
              <a:rPr lang="en-GB" sz="1400" dirty="0"/>
              <a:t>This is the current advice from the British Council and if the situation changes, we will advise you, but please be aware that you will not receive a grant if you have not travelled. </a:t>
            </a:r>
          </a:p>
          <a:p>
            <a:endParaRPr lang="en-GB" sz="1400" dirty="0">
              <a:cs typeface="Calibri"/>
            </a:endParaRPr>
          </a:p>
          <a:p>
            <a:r>
              <a:rPr lang="en-GB" sz="1400" dirty="0">
                <a:cs typeface="Calibri"/>
              </a:rPr>
              <a:t>Please see the FAQ here: </a:t>
            </a:r>
            <a:r>
              <a:rPr lang="en-GB" sz="1400" dirty="0">
                <a:hlinkClick r:id="rId3"/>
              </a:rPr>
              <a:t>Frequently Asked Questions (warwick.ac.uk)</a:t>
            </a:r>
            <a:endParaRPr lang="en-GB" sz="1400" dirty="0"/>
          </a:p>
          <a:p>
            <a:endParaRPr lang="en-GB" sz="1400" dirty="0">
              <a:cs typeface="Calibri"/>
            </a:endParaRPr>
          </a:p>
          <a:p>
            <a:endParaRPr lang="en-GB" sz="1400" dirty="0"/>
          </a:p>
        </p:txBody>
      </p:sp>
    </p:spTree>
    <p:extLst>
      <p:ext uri="{BB962C8B-B14F-4D97-AF65-F5344CB8AC3E}">
        <p14:creationId xmlns:p14="http://schemas.microsoft.com/office/powerpoint/2010/main" val="28681764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0310" y="1053912"/>
            <a:ext cx="6144491" cy="461665"/>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Erasmus+ Funding</a:t>
            </a:r>
          </a:p>
        </p:txBody>
      </p:sp>
      <p:sp>
        <p:nvSpPr>
          <p:cNvPr id="7" name="TextBox 6"/>
          <p:cNvSpPr txBox="1"/>
          <p:nvPr/>
        </p:nvSpPr>
        <p:spPr>
          <a:xfrm>
            <a:off x="3478696" y="1318591"/>
            <a:ext cx="2829114" cy="393972"/>
          </a:xfrm>
          <a:prstGeom prst="rect">
            <a:avLst/>
          </a:prstGeom>
          <a:solidFill>
            <a:schemeClr val="bg1"/>
          </a:solidFill>
          <a:ln>
            <a:solidFill>
              <a:schemeClr val="bg1"/>
            </a:solidFill>
          </a:ln>
        </p:spPr>
        <p:txBody>
          <a:bodyPr wrap="square" rtlCol="0">
            <a:spAutoFit/>
          </a:bodyPr>
          <a:lstStyle/>
          <a:p>
            <a:endParaRPr lang="en-GB"/>
          </a:p>
        </p:txBody>
      </p:sp>
      <p:sp>
        <p:nvSpPr>
          <p:cNvPr id="8" name="TextBox 7"/>
          <p:cNvSpPr txBox="1"/>
          <p:nvPr/>
        </p:nvSpPr>
        <p:spPr>
          <a:xfrm>
            <a:off x="340310" y="1154398"/>
            <a:ext cx="8397240" cy="4185761"/>
          </a:xfrm>
          <a:prstGeom prst="rect">
            <a:avLst/>
          </a:prstGeom>
          <a:noFill/>
        </p:spPr>
        <p:txBody>
          <a:bodyPr wrap="square" rtlCol="0">
            <a:spAutoFit/>
          </a:bodyPr>
          <a:lstStyle/>
          <a:p>
            <a:endParaRPr lang="en-GB" sz="1400" dirty="0"/>
          </a:p>
          <a:p>
            <a:r>
              <a:rPr lang="en-GB" sz="1400" dirty="0">
                <a:hlinkClick r:id="rId3"/>
              </a:rPr>
              <a:t>Frequently Asked Questions (warwick.ac.uk)</a:t>
            </a:r>
            <a:r>
              <a:rPr lang="en-GB" sz="1400" dirty="0"/>
              <a:t> </a:t>
            </a:r>
          </a:p>
          <a:p>
            <a:endParaRPr lang="en-GB" sz="1400" dirty="0"/>
          </a:p>
          <a:p>
            <a:r>
              <a:rPr lang="en-GB" sz="1400" dirty="0"/>
              <a:t>Grant rates are set by the British Council as the Erasmus+ National Agency for the UK</a:t>
            </a:r>
          </a:p>
          <a:p>
            <a:r>
              <a:rPr lang="en-GB" sz="1400" dirty="0"/>
              <a:t>Participants will receive at least the amount shown below per month, per country of destination:</a:t>
            </a:r>
          </a:p>
          <a:p>
            <a:pPr lvl="4"/>
            <a:r>
              <a:rPr lang="en-GB" sz="1400" dirty="0"/>
              <a:t>Study minimum of €370</a:t>
            </a:r>
          </a:p>
          <a:p>
            <a:pPr lvl="4"/>
            <a:r>
              <a:rPr lang="en-GB" sz="1400" dirty="0"/>
              <a:t>Work minimum of €470</a:t>
            </a:r>
          </a:p>
          <a:p>
            <a:pPr algn="just"/>
            <a:r>
              <a:rPr lang="en-GB" sz="1400" dirty="0"/>
              <a:t>The grant is paid in 2 instalments: </a:t>
            </a:r>
          </a:p>
          <a:p>
            <a:pPr marL="1085850" lvl="2" indent="-171450" algn="just">
              <a:buFont typeface="Arial" panose="020B0604020202020204" pitchFamily="34" charset="0"/>
              <a:buChar char="•"/>
            </a:pPr>
            <a:r>
              <a:rPr lang="en-GB" sz="1400" dirty="0"/>
              <a:t>70% at the start on receipt of accurately completed arrival forms; </a:t>
            </a:r>
          </a:p>
          <a:p>
            <a:pPr marL="1085850" lvl="2" indent="-171450" algn="just">
              <a:buFont typeface="Arial" panose="020B0604020202020204" pitchFamily="34" charset="0"/>
              <a:buChar char="•"/>
            </a:pPr>
            <a:r>
              <a:rPr lang="en-GB" sz="1400" dirty="0"/>
              <a:t>30% at the end on receipt of accurately completed completion forms</a:t>
            </a:r>
          </a:p>
          <a:p>
            <a:pPr algn="just"/>
            <a:endParaRPr lang="en-GB" sz="1400" dirty="0"/>
          </a:p>
          <a:p>
            <a:pPr algn="ctr"/>
            <a:r>
              <a:rPr lang="en-GB" sz="1400" b="1" u="sng" dirty="0"/>
              <a:t>Split placements = 2 sets of forms, 2 sets of grant allocations </a:t>
            </a:r>
          </a:p>
          <a:p>
            <a:r>
              <a:rPr lang="en-GB" sz="1400" dirty="0"/>
              <a:t>Full year placement 					Split placement </a:t>
            </a:r>
          </a:p>
          <a:p>
            <a:r>
              <a:rPr lang="en-GB" sz="1400" dirty="0"/>
              <a:t>70% on submission of arrival paperwork		70% on submission of arrival paperwork – placement 1</a:t>
            </a:r>
          </a:p>
          <a:p>
            <a:r>
              <a:rPr lang="en-GB" sz="1400" dirty="0"/>
              <a:t>30% on submission of completion paperwork	30% on submission of completion paperwork – placement 1 </a:t>
            </a:r>
          </a:p>
          <a:p>
            <a:r>
              <a:rPr lang="en-GB" sz="1400" dirty="0"/>
              <a:t>								70% on submission of arrival paperwork – placement 2</a:t>
            </a:r>
          </a:p>
          <a:p>
            <a:r>
              <a:rPr lang="en-GB" sz="1400" dirty="0"/>
              <a:t>								30% on submission of completion paperwork – placement 2</a:t>
            </a:r>
          </a:p>
          <a:p>
            <a:endParaRPr lang="en-GB" sz="1400" u="sng" dirty="0"/>
          </a:p>
          <a:p>
            <a:endParaRPr lang="en-GB" sz="1400" u="sng" dirty="0"/>
          </a:p>
        </p:txBody>
      </p:sp>
    </p:spTree>
    <p:extLst>
      <p:ext uri="{BB962C8B-B14F-4D97-AF65-F5344CB8AC3E}">
        <p14:creationId xmlns:p14="http://schemas.microsoft.com/office/powerpoint/2010/main" val="30062758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0190" y="1122218"/>
            <a:ext cx="6165273" cy="1323439"/>
          </a:xfrm>
          <a:prstGeom prst="rect">
            <a:avLst/>
          </a:prstGeom>
          <a:solidFill>
            <a:schemeClr val="bg1"/>
          </a:solidFill>
          <a:ln>
            <a:solidFill>
              <a:schemeClr val="bg1"/>
            </a:solidFill>
          </a:ln>
        </p:spPr>
        <p:txBody>
          <a:bodyPr wrap="square" rtlCol="0">
            <a:spAutoFit/>
          </a:bodyPr>
          <a:lstStyle/>
          <a:p>
            <a:r>
              <a:rPr lang="en-GB" sz="2000" b="1" dirty="0">
                <a:solidFill>
                  <a:srgbClr val="0070C0"/>
                </a:solidFill>
              </a:rPr>
              <a:t>Bank Account Details</a:t>
            </a:r>
          </a:p>
          <a:p>
            <a:r>
              <a:rPr lang="en-GB" sz="2000" dirty="0">
                <a:hlinkClick r:id="rId3"/>
              </a:rPr>
              <a:t>Frequently Asked Questions (warwick.ac.uk)</a:t>
            </a:r>
            <a:endParaRPr lang="en-GB" sz="2000" dirty="0"/>
          </a:p>
          <a:p>
            <a:endParaRPr lang="en-GB" sz="2000" b="1" dirty="0">
              <a:solidFill>
                <a:srgbClr val="0070C0"/>
              </a:solidFill>
            </a:endParaRPr>
          </a:p>
          <a:p>
            <a:endParaRPr lang="en-GB" sz="2000" b="1" dirty="0">
              <a:solidFill>
                <a:srgbClr val="0070C0"/>
              </a:solidFill>
            </a:endParaRPr>
          </a:p>
        </p:txBody>
      </p:sp>
      <p:sp>
        <p:nvSpPr>
          <p:cNvPr id="6" name="TextBox 5">
            <a:extLst>
              <a:ext uri="{FF2B5EF4-FFF2-40B4-BE49-F238E27FC236}">
                <a16:creationId xmlns:a16="http://schemas.microsoft.com/office/drawing/2014/main" id="{C4523E1A-A923-4D3D-8E26-962AE744EEFA}"/>
              </a:ext>
            </a:extLst>
          </p:cNvPr>
          <p:cNvSpPr txBox="1"/>
          <p:nvPr/>
        </p:nvSpPr>
        <p:spPr>
          <a:xfrm>
            <a:off x="807720" y="2286000"/>
            <a:ext cx="6393180" cy="1477328"/>
          </a:xfrm>
          <a:prstGeom prst="rect">
            <a:avLst/>
          </a:prstGeom>
          <a:noFill/>
        </p:spPr>
        <p:txBody>
          <a:bodyPr wrap="square" rtlCol="0">
            <a:spAutoFit/>
          </a:bodyPr>
          <a:lstStyle/>
          <a:p>
            <a:r>
              <a:rPr lang="en-GB" dirty="0"/>
              <a:t>The link to the FAQ (see above) will advise you how to upload your bank account details.   </a:t>
            </a:r>
          </a:p>
          <a:p>
            <a:endParaRPr lang="en-GB" dirty="0"/>
          </a:p>
          <a:p>
            <a:r>
              <a:rPr lang="en-GB" u="sng" dirty="0"/>
              <a:t>Do not upload your bank account details to </a:t>
            </a:r>
            <a:r>
              <a:rPr lang="en-GB" u="sng" dirty="0" err="1"/>
              <a:t>Evision</a:t>
            </a:r>
            <a:r>
              <a:rPr lang="en-GB" dirty="0"/>
              <a:t>. </a:t>
            </a:r>
          </a:p>
          <a:p>
            <a:endParaRPr lang="en-GB" dirty="0"/>
          </a:p>
        </p:txBody>
      </p:sp>
    </p:spTree>
    <p:extLst>
      <p:ext uri="{BB962C8B-B14F-4D97-AF65-F5344CB8AC3E}">
        <p14:creationId xmlns:p14="http://schemas.microsoft.com/office/powerpoint/2010/main" val="13240289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6450" y="1053912"/>
            <a:ext cx="6144491" cy="461665"/>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Erasmus+ Funding: Arrival Plan</a:t>
            </a:r>
          </a:p>
        </p:txBody>
      </p:sp>
      <p:sp>
        <p:nvSpPr>
          <p:cNvPr id="8" name="TextBox 7"/>
          <p:cNvSpPr txBox="1"/>
          <p:nvPr/>
        </p:nvSpPr>
        <p:spPr>
          <a:xfrm>
            <a:off x="356936" y="1885918"/>
            <a:ext cx="8397240" cy="2246769"/>
          </a:xfrm>
          <a:prstGeom prst="rect">
            <a:avLst/>
          </a:prstGeom>
          <a:noFill/>
        </p:spPr>
        <p:txBody>
          <a:bodyPr wrap="square" rtlCol="0">
            <a:spAutoFit/>
          </a:bodyPr>
          <a:lstStyle/>
          <a:p>
            <a:r>
              <a:rPr lang="en-GB" sz="1400" dirty="0"/>
              <a:t>If you have not received your grant, one of the main reasons is that your Arrival Plan has not been completed or signed as requested. </a:t>
            </a:r>
          </a:p>
          <a:p>
            <a:endParaRPr lang="en-GB" sz="1400" dirty="0"/>
          </a:p>
          <a:p>
            <a:r>
              <a:rPr lang="en-GB" sz="1400" dirty="0"/>
              <a:t>It is useful to read the templates provided to make sure you do not miss critical information: </a:t>
            </a:r>
          </a:p>
          <a:p>
            <a:endParaRPr lang="en-GB" sz="1400" dirty="0"/>
          </a:p>
          <a:p>
            <a:endParaRPr lang="en-GB" sz="1400" dirty="0"/>
          </a:p>
          <a:p>
            <a:r>
              <a:rPr lang="en-GB" sz="1400" dirty="0"/>
              <a:t>For details of the Arrival Plan, please see the FAQ link here: </a:t>
            </a:r>
            <a:r>
              <a:rPr lang="en-GB" sz="1400" dirty="0">
                <a:hlinkClick r:id="rId3"/>
              </a:rPr>
              <a:t>Frequently Asked Questions (warwick.ac.uk)</a:t>
            </a:r>
            <a:endParaRPr lang="en-GB" sz="1400" dirty="0"/>
          </a:p>
          <a:p>
            <a:endParaRPr lang="en-GB" sz="1400" dirty="0"/>
          </a:p>
          <a:p>
            <a:endParaRPr lang="en-GB" sz="1400" dirty="0"/>
          </a:p>
          <a:p>
            <a:endParaRPr lang="en-GB" sz="1400" dirty="0"/>
          </a:p>
        </p:txBody>
      </p:sp>
    </p:spTree>
    <p:extLst>
      <p:ext uri="{BB962C8B-B14F-4D97-AF65-F5344CB8AC3E}">
        <p14:creationId xmlns:p14="http://schemas.microsoft.com/office/powerpoint/2010/main" val="14267847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6450" y="1053912"/>
            <a:ext cx="6144491" cy="830997"/>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Erasmus+ Funding: completing the form 1</a:t>
            </a:r>
            <a:r>
              <a:rPr lang="en-GB" sz="2400" b="1" baseline="30000" dirty="0">
                <a:solidFill>
                  <a:srgbClr val="0070C0"/>
                </a:solidFill>
              </a:rPr>
              <a:t>st</a:t>
            </a:r>
            <a:r>
              <a:rPr lang="en-GB" sz="2400" b="1" dirty="0">
                <a:solidFill>
                  <a:srgbClr val="0070C0"/>
                </a:solidFill>
              </a:rPr>
              <a:t> time!!</a:t>
            </a:r>
          </a:p>
        </p:txBody>
      </p:sp>
      <p:pic>
        <p:nvPicPr>
          <p:cNvPr id="4" name="Picture 3">
            <a:extLst>
              <a:ext uri="{FF2B5EF4-FFF2-40B4-BE49-F238E27FC236}">
                <a16:creationId xmlns:a16="http://schemas.microsoft.com/office/drawing/2014/main" id="{A80F4082-6F5C-4463-827D-B91F2DFA153F}"/>
              </a:ext>
            </a:extLst>
          </p:cNvPr>
          <p:cNvPicPr>
            <a:picLocks noChangeAspect="1"/>
          </p:cNvPicPr>
          <p:nvPr/>
        </p:nvPicPr>
        <p:blipFill>
          <a:blip r:embed="rId3"/>
          <a:stretch>
            <a:fillRect/>
          </a:stretch>
        </p:blipFill>
        <p:spPr>
          <a:xfrm>
            <a:off x="98944" y="1884909"/>
            <a:ext cx="2163901" cy="3060000"/>
          </a:xfrm>
          <a:prstGeom prst="rect">
            <a:avLst/>
          </a:prstGeom>
        </p:spPr>
      </p:pic>
      <p:pic>
        <p:nvPicPr>
          <p:cNvPr id="6" name="Picture 5" descr="Text, letter&#10;&#10;Description automatically generated">
            <a:extLst>
              <a:ext uri="{FF2B5EF4-FFF2-40B4-BE49-F238E27FC236}">
                <a16:creationId xmlns:a16="http://schemas.microsoft.com/office/drawing/2014/main" id="{2189D138-5CC7-4C4E-888E-EBE39A58E2CF}"/>
              </a:ext>
            </a:extLst>
          </p:cNvPr>
          <p:cNvPicPr>
            <a:picLocks noChangeAspect="1"/>
          </p:cNvPicPr>
          <p:nvPr/>
        </p:nvPicPr>
        <p:blipFill>
          <a:blip r:embed="rId4"/>
          <a:stretch>
            <a:fillRect/>
          </a:stretch>
        </p:blipFill>
        <p:spPr>
          <a:xfrm>
            <a:off x="2408099" y="1884909"/>
            <a:ext cx="2163901" cy="3060000"/>
          </a:xfrm>
          <a:prstGeom prst="rect">
            <a:avLst/>
          </a:prstGeom>
        </p:spPr>
      </p:pic>
      <p:pic>
        <p:nvPicPr>
          <p:cNvPr id="9" name="Picture 8" descr="Graphical user interface, text, application, email&#10;&#10;Description automatically generated">
            <a:extLst>
              <a:ext uri="{FF2B5EF4-FFF2-40B4-BE49-F238E27FC236}">
                <a16:creationId xmlns:a16="http://schemas.microsoft.com/office/drawing/2014/main" id="{0D100EC6-6998-48CB-832F-C4068612112D}"/>
              </a:ext>
            </a:extLst>
          </p:cNvPr>
          <p:cNvPicPr>
            <a:picLocks noChangeAspect="1"/>
          </p:cNvPicPr>
          <p:nvPr/>
        </p:nvPicPr>
        <p:blipFill>
          <a:blip r:embed="rId5"/>
          <a:stretch>
            <a:fillRect/>
          </a:stretch>
        </p:blipFill>
        <p:spPr>
          <a:xfrm>
            <a:off x="4619929" y="1884909"/>
            <a:ext cx="2163901" cy="306000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EFAEEB47-A76B-49E6-AFDB-E2B6D87D0DD0}"/>
              </a:ext>
            </a:extLst>
          </p:cNvPr>
          <p:cNvPicPr>
            <a:picLocks noChangeAspect="1"/>
          </p:cNvPicPr>
          <p:nvPr/>
        </p:nvPicPr>
        <p:blipFill>
          <a:blip r:embed="rId6"/>
          <a:stretch>
            <a:fillRect/>
          </a:stretch>
        </p:blipFill>
        <p:spPr>
          <a:xfrm>
            <a:off x="6783830" y="1884909"/>
            <a:ext cx="2163901" cy="3060000"/>
          </a:xfrm>
          <a:prstGeom prst="rect">
            <a:avLst/>
          </a:prstGeom>
        </p:spPr>
      </p:pic>
    </p:spTree>
    <p:extLst>
      <p:ext uri="{BB962C8B-B14F-4D97-AF65-F5344CB8AC3E}">
        <p14:creationId xmlns:p14="http://schemas.microsoft.com/office/powerpoint/2010/main" val="3401686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6450" y="1053912"/>
            <a:ext cx="6144491" cy="461665"/>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Erasmus+ Funding: Completion Plan</a:t>
            </a:r>
          </a:p>
        </p:txBody>
      </p:sp>
      <p:sp>
        <p:nvSpPr>
          <p:cNvPr id="8" name="TextBox 7"/>
          <p:cNvSpPr txBox="1"/>
          <p:nvPr/>
        </p:nvSpPr>
        <p:spPr>
          <a:xfrm>
            <a:off x="356936" y="1885918"/>
            <a:ext cx="8397240" cy="2893100"/>
          </a:xfrm>
          <a:prstGeom prst="rect">
            <a:avLst/>
          </a:prstGeom>
          <a:noFill/>
        </p:spPr>
        <p:txBody>
          <a:bodyPr wrap="square" rtlCol="0">
            <a:spAutoFit/>
          </a:bodyPr>
          <a:lstStyle/>
          <a:p>
            <a:endParaRPr lang="en-GB" sz="1400" dirty="0">
              <a:cs typeface="Calibri"/>
            </a:endParaRPr>
          </a:p>
          <a:p>
            <a:endParaRPr lang="en-GB" sz="1400" dirty="0">
              <a:cs typeface="Calibri"/>
            </a:endParaRPr>
          </a:p>
          <a:p>
            <a:r>
              <a:rPr lang="en-GB" sz="1400" dirty="0">
                <a:cs typeface="Calibri"/>
              </a:rPr>
              <a:t>At the end of each of your placements if you receive a grant it is essential to finalise your Completion Plan to receive your final 30% of the Erasmus+ grant: </a:t>
            </a:r>
          </a:p>
          <a:p>
            <a:endParaRPr lang="en-GB" sz="1400" dirty="0">
              <a:cs typeface="Calibri"/>
            </a:endParaRPr>
          </a:p>
          <a:p>
            <a:r>
              <a:rPr lang="en-GB" sz="1400" dirty="0">
                <a:cs typeface="Calibri"/>
              </a:rPr>
              <a:t>See the FAQ here for further details: </a:t>
            </a:r>
          </a:p>
          <a:p>
            <a:r>
              <a:rPr lang="en-GB" sz="1400" dirty="0">
                <a:cs typeface="Calibri"/>
              </a:rPr>
              <a:t>Final 30% payment of your grant: </a:t>
            </a:r>
            <a:r>
              <a:rPr lang="en-GB" sz="1400" dirty="0">
                <a:hlinkClick r:id="rId3"/>
              </a:rPr>
              <a:t>Frequently Asked Questions (warwick.ac.uk)</a:t>
            </a:r>
            <a:r>
              <a:rPr lang="en-GB" sz="1400" dirty="0"/>
              <a:t>    </a:t>
            </a:r>
          </a:p>
          <a:p>
            <a:endParaRPr lang="en-GB" sz="1400" dirty="0">
              <a:cs typeface="Calibri"/>
            </a:endParaRPr>
          </a:p>
          <a:p>
            <a:r>
              <a:rPr lang="en-GB" sz="1400" dirty="0">
                <a:cs typeface="Calibri"/>
              </a:rPr>
              <a:t>Do you need to wait for your exam results: </a:t>
            </a:r>
            <a:r>
              <a:rPr lang="en-GB" sz="1400" dirty="0">
                <a:hlinkClick r:id="rId4"/>
              </a:rPr>
              <a:t>Frequently Asked Questions (warwick.ac.uk)</a:t>
            </a:r>
            <a:endParaRPr lang="en-GB" sz="1400" dirty="0"/>
          </a:p>
          <a:p>
            <a:endParaRPr lang="en-GB" sz="1400" dirty="0">
              <a:cs typeface="Calibri"/>
            </a:endParaRPr>
          </a:p>
          <a:p>
            <a:endParaRPr lang="en-GB" sz="1400" dirty="0">
              <a:cs typeface="Calibri"/>
            </a:endParaRPr>
          </a:p>
          <a:p>
            <a:endParaRPr lang="en-GB" sz="1400" dirty="0">
              <a:cs typeface="Calibri"/>
            </a:endParaRPr>
          </a:p>
          <a:p>
            <a:endParaRPr lang="en-GB" sz="1400" dirty="0"/>
          </a:p>
        </p:txBody>
      </p:sp>
    </p:spTree>
    <p:extLst>
      <p:ext uri="{BB962C8B-B14F-4D97-AF65-F5344CB8AC3E}">
        <p14:creationId xmlns:p14="http://schemas.microsoft.com/office/powerpoint/2010/main" val="10723381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3" name="Rectangle 2"/>
          <p:cNvSpPr/>
          <p:nvPr/>
        </p:nvSpPr>
        <p:spPr>
          <a:xfrm>
            <a:off x="286718" y="2539634"/>
            <a:ext cx="8772040" cy="369332"/>
          </a:xfrm>
          <a:prstGeom prst="rect">
            <a:avLst/>
          </a:prstGeom>
        </p:spPr>
        <p:txBody>
          <a:bodyPr wrap="square">
            <a:spAutoFit/>
          </a:bodyPr>
          <a:lstStyle/>
          <a:p>
            <a:pPr>
              <a:spcAft>
                <a:spcPts val="0"/>
              </a:spcAft>
            </a:pPr>
            <a:r>
              <a:rPr lang="en-US" spc="-4" dirty="0">
                <a:solidFill>
                  <a:srgbClr val="000000"/>
                </a:solidFill>
                <a:latin typeface="Calibri" panose="02020603050405020304" pitchFamily="2"/>
              </a:rPr>
              <a:t>Check the terms of your sponsorship before committing to a year abroad. </a:t>
            </a:r>
          </a:p>
        </p:txBody>
      </p:sp>
      <p:sp>
        <p:nvSpPr>
          <p:cNvPr id="4" name="Rectangle 3"/>
          <p:cNvSpPr/>
          <p:nvPr/>
        </p:nvSpPr>
        <p:spPr>
          <a:xfrm>
            <a:off x="286718" y="1588204"/>
            <a:ext cx="1701107" cy="369332"/>
          </a:xfrm>
          <a:prstGeom prst="rect">
            <a:avLst/>
          </a:prstGeom>
        </p:spPr>
        <p:txBody>
          <a:bodyPr wrap="square">
            <a:spAutoFit/>
          </a:bodyPr>
          <a:lstStyle/>
          <a:p>
            <a:r>
              <a:rPr lang="en-US" b="1" spc="-23">
                <a:solidFill>
                  <a:srgbClr val="0070C0"/>
                </a:solidFill>
                <a:latin typeface="Calibri" panose="02020603050405020304" pitchFamily="2"/>
              </a:rPr>
              <a:t>Sponsorship</a:t>
            </a:r>
          </a:p>
        </p:txBody>
      </p:sp>
    </p:spTree>
    <p:extLst>
      <p:ext uri="{BB962C8B-B14F-4D97-AF65-F5344CB8AC3E}">
        <p14:creationId xmlns:p14="http://schemas.microsoft.com/office/powerpoint/2010/main" val="20613044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04592"/>
            <a:ext cx="8998527" cy="997581"/>
          </a:xfrm>
          <a:prstGeom prst="rect">
            <a:avLst/>
          </a:prstGeom>
        </p:spPr>
        <p:txBody>
          <a:bodyPr wrap="square">
            <a:spAutoFit/>
          </a:bodyPr>
          <a:lstStyle/>
          <a:p>
            <a:pPr algn="ctr">
              <a:lnSpc>
                <a:spcPts val="7300"/>
              </a:lnSpc>
            </a:pPr>
            <a:r>
              <a:rPr lang="en-US" sz="6000" spc="5" dirty="0">
                <a:solidFill>
                  <a:srgbClr val="0070C0"/>
                </a:solidFill>
                <a:latin typeface="Calibri" panose="02020603050405020304" pitchFamily="2"/>
              </a:rPr>
              <a:t>Travel</a:t>
            </a:r>
            <a:endParaRPr lang="en-GB" sz="6000" dirty="0"/>
          </a:p>
        </p:txBody>
      </p:sp>
      <p:sp>
        <p:nvSpPr>
          <p:cNvPr id="6" name="Text Placeholder 5"/>
          <p:cNvSpPr txBox="1">
            <a:spLocks/>
          </p:cNvSpPr>
          <p:nvPr/>
        </p:nvSpPr>
        <p:spPr>
          <a:xfrm>
            <a:off x="6248400" y="2930525"/>
            <a:ext cx="2842145" cy="595630"/>
          </a:xfrm>
          <a:prstGeom prst="rect">
            <a:avLst/>
          </a:prstGeom>
          <a:noFill/>
          <a:ln w="0" cmpd="sng">
            <a:noFill/>
            <a:prstDash val="solid"/>
          </a:ln>
        </p:spPr>
        <p:txBody>
          <a:bodyPr vert="horz" lIns="0" tIns="29210"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buNone/>
            </a:pPr>
            <a:endParaRPr lang="en-US" sz="2000" b="1" spc="-30">
              <a:solidFill>
                <a:srgbClr val="060105"/>
              </a:solidFill>
              <a:latin typeface="Calibri" panose="02020603050405020304" pitchFamily="2"/>
            </a:endParaRPr>
          </a:p>
        </p:txBody>
      </p:sp>
    </p:spTree>
    <p:extLst>
      <p:ext uri="{BB962C8B-B14F-4D97-AF65-F5344CB8AC3E}">
        <p14:creationId xmlns:p14="http://schemas.microsoft.com/office/powerpoint/2010/main" val="263104287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4" name="Rectangle 3"/>
          <p:cNvSpPr/>
          <p:nvPr/>
        </p:nvSpPr>
        <p:spPr>
          <a:xfrm>
            <a:off x="52146" y="533900"/>
            <a:ext cx="6528762" cy="4493538"/>
          </a:xfrm>
          <a:prstGeom prst="rect">
            <a:avLst/>
          </a:prstGeom>
        </p:spPr>
        <p:txBody>
          <a:bodyPr wrap="square">
            <a:spAutoFit/>
          </a:bodyPr>
          <a:lstStyle/>
          <a:p>
            <a:pPr marL="34290"/>
            <a:r>
              <a:rPr lang="en-US" sz="2000" spc="-19" dirty="0">
                <a:solidFill>
                  <a:schemeClr val="accent1"/>
                </a:solidFill>
                <a:cs typeface="Calibri" panose="020F0502020204030204" pitchFamily="34" charset="0"/>
              </a:rPr>
              <a:t>Travel Documentation </a:t>
            </a:r>
            <a:endParaRPr lang="en-US" sz="1400" b="1" spc="-19" dirty="0">
              <a:solidFill>
                <a:srgbClr val="FF0000"/>
              </a:solidFill>
              <a:cs typeface="Calibri" panose="020F0502020204030204" pitchFamily="34" charset="0"/>
            </a:endParaRPr>
          </a:p>
          <a:p>
            <a:pPr marL="34290"/>
            <a:endParaRPr lang="en-US" sz="1400" b="1" spc="-19" dirty="0">
              <a:solidFill>
                <a:srgbClr val="FF0000"/>
              </a:solidFill>
              <a:cs typeface="Calibri" panose="020F0502020204030204" pitchFamily="34" charset="0"/>
            </a:endParaRPr>
          </a:p>
          <a:p>
            <a:pPr marL="34290"/>
            <a:r>
              <a:rPr lang="en-US" sz="1400" spc="-19" dirty="0">
                <a:cs typeface="Calibri" panose="020F0502020204030204" pitchFamily="34" charset="0"/>
              </a:rPr>
              <a:t>Ensure you follow the advice of the host university/work place regarding documentation required. Leave time to plan.   </a:t>
            </a:r>
            <a:r>
              <a:rPr lang="en-US" sz="1400" spc="-19" dirty="0">
                <a:solidFill>
                  <a:srgbClr val="FF0000"/>
                </a:solidFill>
                <a:cs typeface="Calibri" panose="020F0502020204030204" pitchFamily="34" charset="0"/>
              </a:rPr>
              <a:t>Your host university/work place will provide details of the documentation and process you will need to follow (not our team in this instance).</a:t>
            </a:r>
          </a:p>
          <a:p>
            <a:pPr marL="34290"/>
            <a:endParaRPr lang="en-US" sz="1400" spc="-19" dirty="0">
              <a:cs typeface="Calibri" panose="020F0502020204030204" pitchFamily="34" charset="0"/>
            </a:endParaRPr>
          </a:p>
          <a:p>
            <a:pPr marL="34290"/>
            <a:r>
              <a:rPr lang="en-US" sz="1400" b="1" spc="-19" dirty="0">
                <a:cs typeface="Calibri" panose="020F0502020204030204" pitchFamily="34" charset="0"/>
              </a:rPr>
              <a:t>If you intend to work you must apply for a visa that entitles you to work.   </a:t>
            </a:r>
            <a:r>
              <a:rPr lang="en-US" sz="1400" spc="-19" dirty="0">
                <a:cs typeface="Calibri" panose="020F0502020204030204" pitchFamily="34" charset="0"/>
              </a:rPr>
              <a:t>You risk being turned away from a country if you do not have the correct documentation. </a:t>
            </a:r>
          </a:p>
          <a:p>
            <a:pPr marL="34290"/>
            <a:endParaRPr lang="en-US" sz="1400" spc="-19" dirty="0">
              <a:cs typeface="Calibri" panose="020F0502020204030204" pitchFamily="34" charset="0"/>
            </a:endParaRPr>
          </a:p>
          <a:p>
            <a:pPr marL="34290"/>
            <a:r>
              <a:rPr lang="en-US" sz="1400" spc="-19" dirty="0">
                <a:cs typeface="Calibri" panose="020F0502020204030204" pitchFamily="34" charset="0"/>
              </a:rPr>
              <a:t>Visa applications to countries may take longer than usual. The USA has reported long wait times and y</a:t>
            </a:r>
            <a:r>
              <a:rPr lang="en-GB" sz="1400" dirty="0" err="1">
                <a:effectLst/>
                <a:ea typeface="Calibri" panose="020F0502020204030204" pitchFamily="34" charset="0"/>
              </a:rPr>
              <a:t>ou</a:t>
            </a:r>
            <a:r>
              <a:rPr lang="en-GB" sz="1400" dirty="0">
                <a:effectLst/>
                <a:ea typeface="Calibri" panose="020F0502020204030204" pitchFamily="34" charset="0"/>
              </a:rPr>
              <a:t> may need to </a:t>
            </a:r>
            <a:r>
              <a:rPr lang="en-GB" sz="1400" dirty="0">
                <a:ea typeface="Calibri" panose="020F0502020204030204" pitchFamily="34" charset="0"/>
              </a:rPr>
              <a:t>go through the Expedited appointment route. Entry from the UK is currently not permitted. However, as </a:t>
            </a:r>
            <a:r>
              <a:rPr lang="en-US" sz="1400" b="1" dirty="0">
                <a:ea typeface="Calibri" panose="020F0502020204030204" pitchFamily="34" charset="0"/>
              </a:rPr>
              <a:t>a</a:t>
            </a:r>
            <a:r>
              <a:rPr lang="en-US" sz="1400" b="1" dirty="0">
                <a:effectLst/>
                <a:ea typeface="Calibri" panose="020F0502020204030204" pitchFamily="34" charset="0"/>
              </a:rPr>
              <a:t> J-1 student</a:t>
            </a:r>
            <a:r>
              <a:rPr lang="en-US" sz="1400" dirty="0">
                <a:effectLst/>
                <a:ea typeface="Calibri" panose="020F0502020204030204" pitchFamily="34" charset="0"/>
              </a:rPr>
              <a:t>, you are eligible to apply for a </a:t>
            </a:r>
            <a:r>
              <a:rPr lang="en-US" sz="1400" u="sng" dirty="0">
                <a:solidFill>
                  <a:srgbClr val="0562C1"/>
                </a:solidFill>
                <a:effectLst/>
                <a:ea typeface="Calibri" panose="020F0502020204030204" pitchFamily="34" charset="0"/>
                <a:hlinkClick r:id="rId3"/>
              </a:rPr>
              <a:t>National Interest Exception Waiver</a:t>
            </a:r>
            <a:r>
              <a:rPr lang="en-US" sz="1400" dirty="0">
                <a:solidFill>
                  <a:srgbClr val="0562C1"/>
                </a:solidFill>
                <a:effectLst/>
                <a:ea typeface="Calibri" panose="020F0502020204030204" pitchFamily="34" charset="0"/>
              </a:rPr>
              <a:t> </a:t>
            </a:r>
            <a:r>
              <a:rPr lang="en-US" sz="1400" dirty="0">
                <a:effectLst/>
                <a:ea typeface="Calibri" panose="020F0502020204030204" pitchFamily="34" charset="0"/>
              </a:rPr>
              <a:t>(NIE Waiver) to these travel restrictions. The waiver will allow you to enter the US directly from the UK, Ireland, or EU Schengen-area countries. </a:t>
            </a:r>
            <a:r>
              <a:rPr lang="en-US" sz="1400" u="sng" dirty="0">
                <a:effectLst/>
                <a:ea typeface="Calibri" panose="020F0502020204030204" pitchFamily="34" charset="0"/>
              </a:rPr>
              <a:t>As we learn more we will update our FAQs with the details. 5 May</a:t>
            </a:r>
          </a:p>
          <a:p>
            <a:pPr marL="34290"/>
            <a:endParaRPr lang="en-US" sz="1400" spc="-19" dirty="0">
              <a:cs typeface="Calibri" panose="020F0502020204030204" pitchFamily="34" charset="0"/>
            </a:endParaRPr>
          </a:p>
          <a:p>
            <a:pPr marL="34290"/>
            <a:r>
              <a:rPr lang="en-US" sz="1400" spc="-19" dirty="0">
                <a:cs typeface="Calibri" panose="020F0502020204030204" pitchFamily="34" charset="0"/>
              </a:rPr>
              <a:t>See the FCDO  for visa advice or contact the relevant Embassy. </a:t>
            </a:r>
          </a:p>
          <a:p>
            <a:pPr marL="34290"/>
            <a:endParaRPr lang="en-US" sz="1400" spc="-19" dirty="0">
              <a:cs typeface="Calibri" panose="020F0502020204030204" pitchFamily="34" charset="0"/>
            </a:endParaRPr>
          </a:p>
          <a:p>
            <a:pPr marL="34290"/>
            <a:r>
              <a:rPr lang="en-US" sz="1400" spc="-19" dirty="0">
                <a:cs typeface="Calibri" panose="020F0502020204030204" pitchFamily="34" charset="0"/>
              </a:rPr>
              <a:t>With Covid-19 restrictions the process is much longer than in the past so ensure you have all documents ready.   </a:t>
            </a:r>
          </a:p>
        </p:txBody>
      </p:sp>
    </p:spTree>
    <p:extLst>
      <p:ext uri="{BB962C8B-B14F-4D97-AF65-F5344CB8AC3E}">
        <p14:creationId xmlns:p14="http://schemas.microsoft.com/office/powerpoint/2010/main" val="14050607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5708" y="1120417"/>
            <a:ext cx="6165273" cy="707886"/>
          </a:xfrm>
          <a:prstGeom prst="rect">
            <a:avLst/>
          </a:prstGeom>
          <a:solidFill>
            <a:schemeClr val="bg1"/>
          </a:solidFill>
          <a:ln>
            <a:noFill/>
          </a:ln>
        </p:spPr>
        <p:txBody>
          <a:bodyPr wrap="square" rtlCol="0">
            <a:spAutoFit/>
          </a:bodyPr>
          <a:lstStyle/>
          <a:p>
            <a:r>
              <a:rPr lang="en-GB" sz="2000" b="1" dirty="0">
                <a:solidFill>
                  <a:srgbClr val="0070C0"/>
                </a:solidFill>
              </a:rPr>
              <a:t>The Experience of Covid-19 on a Work-placement 2020-21</a:t>
            </a:r>
          </a:p>
        </p:txBody>
      </p:sp>
      <p:pic>
        <p:nvPicPr>
          <p:cNvPr id="4" name="DE361C09">
            <a:hlinkClick r:id="" action="ppaction://media"/>
            <a:extLst>
              <a:ext uri="{FF2B5EF4-FFF2-40B4-BE49-F238E27FC236}">
                <a16:creationId xmlns:a16="http://schemas.microsoft.com/office/drawing/2014/main" id="{AAE732B2-EB71-477C-BABA-371E0A027542}"/>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266617" y="2479611"/>
            <a:ext cx="3280674" cy="1804371"/>
          </a:xfrm>
          <a:prstGeom prst="rect">
            <a:avLst/>
          </a:prstGeom>
        </p:spPr>
      </p:pic>
    </p:spTree>
    <p:extLst>
      <p:ext uri="{BB962C8B-B14F-4D97-AF65-F5344CB8AC3E}">
        <p14:creationId xmlns:p14="http://schemas.microsoft.com/office/powerpoint/2010/main" val="34408130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200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4848">
                <p:cTn id="12" fill="hold" display="0">
                  <p:stCondLst>
                    <p:cond delay="indefinite"/>
                  </p:stCondLst>
                </p:cTn>
                <p:tgtEl>
                  <p:spTgt spid="4"/>
                </p:tgtEl>
              </p:cMediaNode>
            </p:vide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3" name="Rectangle 2"/>
          <p:cNvSpPr/>
          <p:nvPr/>
        </p:nvSpPr>
        <p:spPr>
          <a:xfrm>
            <a:off x="483817" y="1212822"/>
            <a:ext cx="8299342" cy="3662541"/>
          </a:xfrm>
          <a:prstGeom prst="rect">
            <a:avLst/>
          </a:prstGeom>
        </p:spPr>
        <p:txBody>
          <a:bodyPr wrap="square">
            <a:spAutoFit/>
          </a:bodyPr>
          <a:lstStyle/>
          <a:p>
            <a:pPr marL="34290"/>
            <a:r>
              <a:rPr lang="en-US" sz="2000" spc="-19" dirty="0">
                <a:solidFill>
                  <a:schemeClr val="accent1"/>
                </a:solidFill>
                <a:cs typeface="Calibri" panose="020F0502020204030204" pitchFamily="34" charset="0"/>
              </a:rPr>
              <a:t>Travel Documentation </a:t>
            </a:r>
          </a:p>
          <a:p>
            <a:pPr marL="34290"/>
            <a:endParaRPr lang="en-US" sz="1600" spc="-19" dirty="0">
              <a:cs typeface="Calibri" panose="020F0502020204030204" pitchFamily="34" charset="0"/>
            </a:endParaRPr>
          </a:p>
          <a:p>
            <a:pPr marL="34290"/>
            <a:endParaRPr lang="en-US" sz="1600" spc="-19" dirty="0">
              <a:cs typeface="Calibri" panose="020F0502020204030204" pitchFamily="34" charset="0"/>
            </a:endParaRPr>
          </a:p>
          <a:p>
            <a:pPr marL="34290"/>
            <a:endParaRPr lang="en-US" sz="1600" spc="-19" dirty="0">
              <a:cs typeface="Calibri" panose="020F0502020204030204" pitchFamily="34" charset="0"/>
            </a:endParaRPr>
          </a:p>
          <a:p>
            <a:pPr marL="34290"/>
            <a:r>
              <a:rPr lang="en-US" sz="1600" spc="-19" dirty="0">
                <a:cs typeface="Calibri" panose="020F0502020204030204" pitchFamily="34" charset="0"/>
              </a:rPr>
              <a:t>Currently you are required to carry the following document to prove you have a legitimate reason to travel.  The document you require will be made available on your </a:t>
            </a:r>
            <a:r>
              <a:rPr lang="en-US" sz="1600" spc="-19" dirty="0" err="1">
                <a:cs typeface="Calibri" panose="020F0502020204030204" pitchFamily="34" charset="0"/>
              </a:rPr>
              <a:t>Evision</a:t>
            </a:r>
            <a:r>
              <a:rPr lang="en-US" sz="1600" spc="-19" dirty="0">
                <a:cs typeface="Calibri" panose="020F0502020204030204" pitchFamily="34" charset="0"/>
              </a:rPr>
              <a:t> portal from May 2021 for students intending to travel in September 2021.</a:t>
            </a:r>
          </a:p>
          <a:p>
            <a:pPr marL="34290"/>
            <a:endParaRPr lang="en-US" sz="1600" b="1" spc="-19" dirty="0">
              <a:solidFill>
                <a:srgbClr val="FF0000"/>
              </a:solidFill>
              <a:cs typeface="Calibri" panose="020F0502020204030204" pitchFamily="34" charset="0"/>
            </a:endParaRPr>
          </a:p>
          <a:p>
            <a:pPr marL="34290"/>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https://www.gov.uk/guidance/coronavirus-covid-19-declaration-form-for-international-travel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
            <a:endParaRPr lang="en-US" sz="1600" b="1" spc="-19" dirty="0">
              <a:solidFill>
                <a:srgbClr val="FF0000"/>
              </a:solidFill>
              <a:cs typeface="Calibri" panose="020F0502020204030204" pitchFamily="34" charset="0"/>
            </a:endParaRPr>
          </a:p>
          <a:p>
            <a:endParaRPr lang="en-US" sz="1600" u="sng" spc="-38" dirty="0">
              <a:hlinkClick r:id="rId4"/>
            </a:endParaRPr>
          </a:p>
          <a:p>
            <a:r>
              <a:rPr lang="en-US" sz="1600" spc="-38" dirty="0">
                <a:solidFill>
                  <a:srgbClr val="000000"/>
                </a:solidFill>
                <a:latin typeface="Calibri" panose="02020603050405020304" pitchFamily="2"/>
              </a:rPr>
              <a:t>The letter can be used for proof of your identify, reason for travel and you will be able to download multiple copies for different purposes: accommodation, travel, GHIC etc.</a:t>
            </a:r>
          </a:p>
        </p:txBody>
      </p:sp>
    </p:spTree>
    <p:extLst>
      <p:ext uri="{BB962C8B-B14F-4D97-AF65-F5344CB8AC3E}">
        <p14:creationId xmlns:p14="http://schemas.microsoft.com/office/powerpoint/2010/main" val="39688317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3" name="Rectangle 2"/>
          <p:cNvSpPr/>
          <p:nvPr/>
        </p:nvSpPr>
        <p:spPr>
          <a:xfrm>
            <a:off x="248615" y="298878"/>
            <a:ext cx="8299342" cy="5509200"/>
          </a:xfrm>
          <a:prstGeom prst="rect">
            <a:avLst/>
          </a:prstGeom>
        </p:spPr>
        <p:txBody>
          <a:bodyPr wrap="square">
            <a:spAutoFit/>
          </a:bodyPr>
          <a:lstStyle/>
          <a:p>
            <a:pPr marL="34290"/>
            <a:r>
              <a:rPr lang="en-US" sz="2000" spc="-19" dirty="0">
                <a:solidFill>
                  <a:schemeClr val="accent1"/>
                </a:solidFill>
                <a:cs typeface="Calibri" panose="020F0502020204030204" pitchFamily="34" charset="0"/>
              </a:rPr>
              <a:t>Travel Documentation : helpful resources</a:t>
            </a:r>
          </a:p>
          <a:p>
            <a:pPr marL="34290"/>
            <a:endParaRPr lang="en-US" sz="1400" spc="-19" dirty="0">
              <a:cs typeface="Calibri" panose="020F0502020204030204" pitchFamily="34" charset="0"/>
            </a:endParaRPr>
          </a:p>
          <a:p>
            <a:r>
              <a:rPr lang="en-GB" sz="1400" u="sng" dirty="0">
                <a:effectLs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https://www.gov.uk/guidance/travel-advice-novel-coronavirus#before-you-travel</a:t>
            </a:r>
            <a:endParaRPr lang="en-GB" sz="1400" u="sng" dirty="0">
              <a:effectLst/>
              <a:ea typeface="Calibri" panose="020F0502020204030204" pitchFamily="34" charset="0"/>
              <a:cs typeface="Times New Roman" panose="02020603050405020304" pitchFamily="18" charset="0"/>
            </a:endParaRPr>
          </a:p>
          <a:p>
            <a:endParaRPr lang="en-GB" sz="1400" dirty="0">
              <a:effectLst/>
              <a:ea typeface="Calibri" panose="020F0502020204030204" pitchFamily="34" charset="0"/>
              <a:cs typeface="Times New Roman" panose="02020603050405020304" pitchFamily="18" charset="0"/>
            </a:endParaRPr>
          </a:p>
          <a:p>
            <a:r>
              <a:rPr lang="en-GB" sz="1400" dirty="0">
                <a:effectLst/>
                <a:ea typeface="Calibri" panose="020F0502020204030204" pitchFamily="34" charset="0"/>
                <a:cs typeface="Times New Roman" panose="02020603050405020304" pitchFamily="18" charset="0"/>
              </a:rPr>
              <a:t>Country Travel guides: </a:t>
            </a:r>
            <a:r>
              <a:rPr lang="en-GB" sz="1400" u="sng" dirty="0">
                <a:effectLst/>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https://travelaware.campaign.gov.uk/</a:t>
            </a:r>
            <a:endParaRPr lang="en-GB" sz="1400" u="sng" dirty="0">
              <a:effectLst/>
              <a:ea typeface="Calibri" panose="020F0502020204030204" pitchFamily="34" charset="0"/>
              <a:cs typeface="Times New Roman" panose="02020603050405020304" pitchFamily="18" charset="0"/>
            </a:endParaRPr>
          </a:p>
          <a:p>
            <a:endParaRPr lang="en-GB" sz="1400" u="sng" dirty="0">
              <a:ea typeface="Calibri" panose="020F0502020204030204" pitchFamily="34" charset="0"/>
              <a:cs typeface="Times New Roman" panose="02020603050405020304" pitchFamily="18" charset="0"/>
            </a:endParaRPr>
          </a:p>
          <a:p>
            <a:r>
              <a:rPr lang="en-GB" sz="1400" u="sng" dirty="0">
                <a:effectLst/>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Post-Brexit immigration rules in Europe (universitiesuk.ac.uk)</a:t>
            </a:r>
            <a:endParaRPr lang="en-GB" sz="1400" u="sng" dirty="0">
              <a:effectLst/>
              <a:ea typeface="Calibri" panose="020F0502020204030204" pitchFamily="34" charset="0"/>
              <a:cs typeface="Times New Roman" panose="02020603050405020304" pitchFamily="18" charset="0"/>
            </a:endParaRPr>
          </a:p>
          <a:p>
            <a:endParaRPr lang="en-GB" sz="1400" u="sng" dirty="0">
              <a:ea typeface="Calibri" panose="020F0502020204030204" pitchFamily="34" charset="0"/>
              <a:cs typeface="Times New Roman" panose="02020603050405020304" pitchFamily="18" charset="0"/>
            </a:endParaRPr>
          </a:p>
          <a:p>
            <a:r>
              <a:rPr lang="en-GB" sz="1400" u="sng" dirty="0">
                <a:effectLst/>
                <a:ea typeface="Calibri" panose="020F0502020204030204" pitchFamily="34" charset="0"/>
                <a:cs typeface="Times New Roman" panose="02020603050405020304" pitchFamily="18" charset="0"/>
              </a:rPr>
              <a:t>Canada: </a:t>
            </a:r>
            <a:r>
              <a:rPr lang="en-GB" sz="1400" u="sng" dirty="0">
                <a:effectLst/>
                <a:ea typeface="Calibri" panose="020F0502020204030204" pitchFamily="34" charset="0"/>
                <a:cs typeface="Times New Roman" panose="02020603050405020304" pitchFamily="18" charset="0"/>
                <a:hlinkClick r:id="rId6"/>
              </a:rPr>
              <a:t>https://travel.gc.ca/travel-covid/travel-restrictions/flying-canada-checklist</a:t>
            </a:r>
            <a:endParaRPr lang="en-GB" sz="1400" u="sng" dirty="0">
              <a:effectLst/>
              <a:ea typeface="Calibri" panose="020F0502020204030204" pitchFamily="34" charset="0"/>
              <a:cs typeface="Times New Roman" panose="02020603050405020304" pitchFamily="18" charset="0"/>
            </a:endParaRPr>
          </a:p>
          <a:p>
            <a:endParaRPr lang="en-GB" sz="1400" u="sng" dirty="0">
              <a:ea typeface="Calibri" panose="020F0502020204030204" pitchFamily="34" charset="0"/>
              <a:cs typeface="Times New Roman" panose="02020603050405020304" pitchFamily="18" charset="0"/>
            </a:endParaRPr>
          </a:p>
          <a:p>
            <a:r>
              <a:rPr lang="en-GB" sz="1400" dirty="0">
                <a:hlinkClick r:id="rId7"/>
              </a:rPr>
              <a:t>east_asia_visa_overview_for_uk_students_-_for_guidance_only.pdf (warwick.ac.uk)</a:t>
            </a:r>
            <a:endParaRPr lang="en-GB" sz="1400" dirty="0"/>
          </a:p>
          <a:p>
            <a:endParaRPr lang="en-GB" sz="1400" dirty="0">
              <a:effectLst/>
              <a:ea typeface="Calibri" panose="020F0502020204030204" pitchFamily="34" charset="0"/>
              <a:cs typeface="Times New Roman" panose="02020603050405020304" pitchFamily="18" charset="0"/>
            </a:endParaRPr>
          </a:p>
          <a:p>
            <a:r>
              <a:rPr lang="en-GB" sz="1400" u="sng" dirty="0">
                <a:solidFill>
                  <a:srgbClr val="0563C1"/>
                </a:solidFill>
                <a:effectLst/>
                <a:ea typeface="Calibri" panose="020F0502020204030204" pitchFamily="34" charset="0"/>
                <a:cs typeface="Times New Roman" panose="02020603050405020304" pitchFamily="18" charset="0"/>
                <a:hlinkClick r:id="rId8"/>
              </a:rPr>
              <a:t>https://uk.diplo.de/uk-en/02/information-on-brexit/brexit-information-faq?openAccordionId=item-2425346-2-panel</a:t>
            </a:r>
            <a:endParaRPr lang="en-GB" sz="1400" dirty="0"/>
          </a:p>
          <a:p>
            <a:endParaRPr lang="en-GB" sz="1400" dirty="0"/>
          </a:p>
          <a:p>
            <a:r>
              <a:rPr lang="en-GB" sz="1400" dirty="0"/>
              <a:t>USA: </a:t>
            </a:r>
            <a:r>
              <a:rPr lang="en-US" sz="1400" b="1" dirty="0">
                <a:effectLst/>
                <a:ea typeface="Calibri" panose="020F0502020204030204" pitchFamily="34" charset="0"/>
              </a:rPr>
              <a:t>As a J-1 student</a:t>
            </a:r>
            <a:r>
              <a:rPr lang="en-US" sz="1400" dirty="0">
                <a:effectLst/>
                <a:ea typeface="Calibri" panose="020F0502020204030204" pitchFamily="34" charset="0"/>
              </a:rPr>
              <a:t>, you are eligible to apply for a </a:t>
            </a:r>
            <a:r>
              <a:rPr lang="en-US" sz="1400" u="sng" dirty="0">
                <a:solidFill>
                  <a:srgbClr val="0562C1"/>
                </a:solidFill>
                <a:effectLst/>
                <a:ea typeface="Calibri" panose="020F0502020204030204" pitchFamily="34" charset="0"/>
                <a:hlinkClick r:id="rId9"/>
              </a:rPr>
              <a:t>National Interest Exception Waiver</a:t>
            </a:r>
            <a:r>
              <a:rPr lang="en-US" sz="1400" dirty="0">
                <a:solidFill>
                  <a:srgbClr val="0562C1"/>
                </a:solidFill>
                <a:effectLst/>
                <a:ea typeface="Calibri" panose="020F0502020204030204" pitchFamily="34" charset="0"/>
              </a:rPr>
              <a:t> </a:t>
            </a:r>
            <a:r>
              <a:rPr lang="en-US" sz="1400" dirty="0">
                <a:effectLst/>
                <a:ea typeface="Calibri" panose="020F0502020204030204" pitchFamily="34" charset="0"/>
              </a:rPr>
              <a:t>(NIE Waiver) to these travel restrictions. The waiver will allow you to enter the US directly from the UK, Ireland, or EU Schengen-area countries. </a:t>
            </a:r>
          </a:p>
          <a:p>
            <a:endParaRPr lang="en-US" sz="1400" dirty="0"/>
          </a:p>
          <a:p>
            <a:r>
              <a:rPr lang="en-US" sz="1400" dirty="0"/>
              <a:t>Hong Kong: compulsory quarantine to enter HKSAR: added 14.5.21: </a:t>
            </a:r>
            <a:r>
              <a:rPr lang="en-US" sz="1400" u="sng" dirty="0">
                <a:solidFill>
                  <a:srgbClr val="0000FF"/>
                </a:solidFill>
                <a:latin typeface="Calibri" panose="020F0502020204030204" pitchFamily="34" charset="0"/>
                <a:ea typeface="Times New Roman" panose="02020603050405020304" pitchFamily="18" charset="0"/>
              </a:rPr>
              <a:t>current quarantine requirement of HKSAR Government for Inbound Traveler</a:t>
            </a:r>
            <a:endParaRPr lang="en-GB" sz="1400" dirty="0"/>
          </a:p>
          <a:p>
            <a:endParaRPr lang="en-GB" sz="1400" u="sng"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400" u="sng" dirty="0">
              <a:latin typeface="Calibri" panose="020F0502020204030204" pitchFamily="34" charset="0"/>
              <a:ea typeface="Calibri" panose="020F0502020204030204" pitchFamily="34" charset="0"/>
              <a:cs typeface="Times New Roman" panose="02020603050405020304" pitchFamily="18" charset="0"/>
            </a:endParaRPr>
          </a:p>
          <a:p>
            <a:endParaRPr lang="en-US" sz="1600" spc="-38" dirty="0">
              <a:solidFill>
                <a:srgbClr val="000000"/>
              </a:solidFill>
              <a:latin typeface="Calibri" panose="02020603050405020304" pitchFamily="2"/>
            </a:endParaRPr>
          </a:p>
        </p:txBody>
      </p:sp>
    </p:spTree>
    <p:extLst>
      <p:ext uri="{BB962C8B-B14F-4D97-AF65-F5344CB8AC3E}">
        <p14:creationId xmlns:p14="http://schemas.microsoft.com/office/powerpoint/2010/main" val="8592134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endParaRPr lang="en-GB" sz="2400" b="1">
              <a:solidFill>
                <a:srgbClr val="0070C0"/>
              </a:solidFill>
            </a:endParaRPr>
          </a:p>
        </p:txBody>
      </p:sp>
      <p:sp>
        <p:nvSpPr>
          <p:cNvPr id="3" name="Rectangle 2"/>
          <p:cNvSpPr/>
          <p:nvPr/>
        </p:nvSpPr>
        <p:spPr>
          <a:xfrm>
            <a:off x="483817" y="1212822"/>
            <a:ext cx="8299342" cy="3765133"/>
          </a:xfrm>
          <a:prstGeom prst="rect">
            <a:avLst/>
          </a:prstGeom>
        </p:spPr>
        <p:txBody>
          <a:bodyPr wrap="square">
            <a:spAutoFit/>
          </a:bodyPr>
          <a:lstStyle/>
          <a:p>
            <a:r>
              <a:rPr lang="en-US" sz="2000" spc="-38" dirty="0">
                <a:hlinkClick r:id="rId3"/>
              </a:rPr>
              <a:t>Looking After Yourself When Travelling</a:t>
            </a:r>
          </a:p>
          <a:p>
            <a:endParaRPr lang="en-US" sz="1600" u="sng" spc="-38" dirty="0">
              <a:hlinkClick r:id="rId3"/>
            </a:endParaRPr>
          </a:p>
          <a:p>
            <a:r>
              <a:rPr lang="en-US" sz="1600" u="sng" spc="-38" dirty="0">
                <a:hlinkClick r:id="rId3"/>
              </a:rPr>
              <a:t>https://warwick.ac.uk/services/healthsafetywellbeing/guidance/travel_health</a:t>
            </a:r>
            <a:endParaRPr lang="en-US" sz="1600" u="sng" spc="-38" dirty="0"/>
          </a:p>
          <a:p>
            <a:endParaRPr lang="en-US" sz="1400" u="sng" spc="-38" dirty="0"/>
          </a:p>
          <a:p>
            <a:r>
              <a:rPr lang="en-US" sz="1400" spc="-38" dirty="0"/>
              <a:t>Medicines</a:t>
            </a:r>
          </a:p>
          <a:p>
            <a:r>
              <a:rPr lang="en-US" sz="1400" spc="-38" dirty="0"/>
              <a:t>Vaccinations </a:t>
            </a:r>
          </a:p>
          <a:p>
            <a:r>
              <a:rPr lang="en-US" sz="1400" spc="-38" dirty="0"/>
              <a:t>Dentists</a:t>
            </a:r>
          </a:p>
          <a:p>
            <a:endParaRPr lang="en-US" sz="1400" spc="-38" dirty="0"/>
          </a:p>
          <a:p>
            <a:pPr>
              <a:lnSpc>
                <a:spcPts val="1575"/>
              </a:lnSpc>
            </a:pPr>
            <a:r>
              <a:rPr lang="en-US" sz="1400" spc="-4" dirty="0">
                <a:solidFill>
                  <a:srgbClr val="000000"/>
                </a:solidFill>
              </a:rPr>
              <a:t>Register at a medical </a:t>
            </a:r>
            <a:r>
              <a:rPr lang="en-US" sz="1400" spc="-4" dirty="0" err="1">
                <a:solidFill>
                  <a:srgbClr val="000000"/>
                </a:solidFill>
              </a:rPr>
              <a:t>centre</a:t>
            </a:r>
            <a:r>
              <a:rPr lang="en-US" sz="1400" spc="-4" dirty="0">
                <a:solidFill>
                  <a:srgbClr val="000000"/>
                </a:solidFill>
              </a:rPr>
              <a:t> as soon as you arrive </a:t>
            </a:r>
          </a:p>
          <a:p>
            <a:pPr>
              <a:lnSpc>
                <a:spcPts val="1575"/>
              </a:lnSpc>
              <a:spcBef>
                <a:spcPts val="1995"/>
              </a:spcBef>
            </a:pPr>
            <a:r>
              <a:rPr lang="en-US" sz="1400" spc="30" dirty="0">
                <a:solidFill>
                  <a:srgbClr val="000000"/>
                </a:solidFill>
              </a:rPr>
              <a:t>Check your medication is legal in your destination country. </a:t>
            </a:r>
            <a:endParaRPr lang="en-US" sz="1400" spc="-11" dirty="0">
              <a:solidFill>
                <a:srgbClr val="000000"/>
              </a:solidFill>
            </a:endParaRPr>
          </a:p>
          <a:p>
            <a:pPr>
              <a:lnSpc>
                <a:spcPts val="1575"/>
              </a:lnSpc>
              <a:spcBef>
                <a:spcPts val="1995"/>
              </a:spcBef>
            </a:pPr>
            <a:r>
              <a:rPr lang="en-US" sz="1400" spc="23" dirty="0">
                <a:solidFill>
                  <a:srgbClr val="000000"/>
                </a:solidFill>
              </a:rPr>
              <a:t>Speak to your own doctor to arrange for your medication to cover </a:t>
            </a:r>
            <a:r>
              <a:rPr lang="en-US" sz="1400" spc="34" dirty="0">
                <a:solidFill>
                  <a:srgbClr val="000000"/>
                </a:solidFill>
              </a:rPr>
              <a:t>your time overseas, they may </a:t>
            </a:r>
            <a:r>
              <a:rPr lang="en-US" sz="1400" spc="-4" dirty="0">
                <a:solidFill>
                  <a:srgbClr val="000000"/>
                </a:solidFill>
              </a:rPr>
              <a:t>need to find an alternative for you that is allowed in your destination </a:t>
            </a:r>
            <a:r>
              <a:rPr lang="en-US" sz="1400" spc="-26" dirty="0">
                <a:solidFill>
                  <a:srgbClr val="000000"/>
                </a:solidFill>
              </a:rPr>
              <a:t>country </a:t>
            </a:r>
          </a:p>
          <a:p>
            <a:pPr>
              <a:lnSpc>
                <a:spcPts val="1575"/>
              </a:lnSpc>
              <a:spcBef>
                <a:spcPts val="1995"/>
              </a:spcBef>
            </a:pPr>
            <a:r>
              <a:rPr lang="en-US" sz="1400" dirty="0">
                <a:solidFill>
                  <a:srgbClr val="000000"/>
                </a:solidFill>
              </a:rPr>
              <a:t>Research cost of dental or eye treatment. Book appointments before </a:t>
            </a:r>
            <a:r>
              <a:rPr lang="en-US" sz="1400" spc="-38" dirty="0">
                <a:solidFill>
                  <a:srgbClr val="000000"/>
                </a:solidFill>
              </a:rPr>
              <a:t>you go </a:t>
            </a:r>
          </a:p>
        </p:txBody>
      </p:sp>
    </p:spTree>
    <p:extLst>
      <p:ext uri="{BB962C8B-B14F-4D97-AF65-F5344CB8AC3E}">
        <p14:creationId xmlns:p14="http://schemas.microsoft.com/office/powerpoint/2010/main" val="38360793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04592"/>
            <a:ext cx="8998527" cy="997581"/>
          </a:xfrm>
          <a:prstGeom prst="rect">
            <a:avLst/>
          </a:prstGeom>
        </p:spPr>
        <p:txBody>
          <a:bodyPr wrap="square">
            <a:spAutoFit/>
          </a:bodyPr>
          <a:lstStyle/>
          <a:p>
            <a:pPr algn="ctr">
              <a:lnSpc>
                <a:spcPts val="7300"/>
              </a:lnSpc>
            </a:pPr>
            <a:r>
              <a:rPr lang="en-US" sz="6000" spc="5" dirty="0">
                <a:solidFill>
                  <a:srgbClr val="0070C0"/>
                </a:solidFill>
                <a:latin typeface="Calibri" panose="02020603050405020304" pitchFamily="2"/>
              </a:rPr>
              <a:t>Placement</a:t>
            </a:r>
            <a:endParaRPr lang="en-GB" sz="6000" dirty="0"/>
          </a:p>
        </p:txBody>
      </p:sp>
      <p:sp>
        <p:nvSpPr>
          <p:cNvPr id="6" name="Text Placeholder 5"/>
          <p:cNvSpPr txBox="1">
            <a:spLocks/>
          </p:cNvSpPr>
          <p:nvPr/>
        </p:nvSpPr>
        <p:spPr>
          <a:xfrm>
            <a:off x="6248400" y="2930525"/>
            <a:ext cx="2842145" cy="595630"/>
          </a:xfrm>
          <a:prstGeom prst="rect">
            <a:avLst/>
          </a:prstGeom>
          <a:noFill/>
          <a:ln w="0" cmpd="sng">
            <a:noFill/>
            <a:prstDash val="solid"/>
          </a:ln>
        </p:spPr>
        <p:txBody>
          <a:bodyPr vert="horz" lIns="0" tIns="29210"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buNone/>
            </a:pPr>
            <a:endParaRPr lang="en-US" sz="2000" b="1" spc="-30">
              <a:solidFill>
                <a:srgbClr val="060105"/>
              </a:solidFill>
              <a:latin typeface="Calibri" panose="02020603050405020304" pitchFamily="2"/>
            </a:endParaRPr>
          </a:p>
        </p:txBody>
      </p:sp>
    </p:spTree>
    <p:extLst>
      <p:ext uri="{BB962C8B-B14F-4D97-AF65-F5344CB8AC3E}">
        <p14:creationId xmlns:p14="http://schemas.microsoft.com/office/powerpoint/2010/main" val="37816136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GB" sz="2400" b="1" dirty="0">
                <a:solidFill>
                  <a:srgbClr val="0070C0"/>
                </a:solidFill>
              </a:rPr>
              <a:t>Keep in Contact with your Dept at Warwick</a:t>
            </a:r>
          </a:p>
        </p:txBody>
      </p:sp>
      <p:sp>
        <p:nvSpPr>
          <p:cNvPr id="3" name="Rectangle 2"/>
          <p:cNvSpPr/>
          <p:nvPr/>
        </p:nvSpPr>
        <p:spPr>
          <a:xfrm>
            <a:off x="520425" y="1888301"/>
            <a:ext cx="7954340" cy="290721"/>
          </a:xfrm>
          <a:prstGeom prst="rect">
            <a:avLst/>
          </a:prstGeom>
        </p:spPr>
        <p:txBody>
          <a:bodyPr wrap="square">
            <a:spAutoFit/>
          </a:bodyPr>
          <a:lstStyle/>
          <a:p>
            <a:pPr>
              <a:lnSpc>
                <a:spcPts val="1500"/>
              </a:lnSpc>
              <a:spcAft>
                <a:spcPts val="0"/>
              </a:spcAft>
            </a:pPr>
            <a:r>
              <a:rPr lang="en-US" sz="1600" dirty="0">
                <a:solidFill>
                  <a:srgbClr val="0070C0"/>
                </a:solidFill>
              </a:rPr>
              <a:t>Studying</a:t>
            </a:r>
            <a:r>
              <a:rPr lang="en-US" sz="1600" dirty="0">
                <a:solidFill>
                  <a:srgbClr val="000000"/>
                </a:solidFill>
              </a:rPr>
              <a:t> – make sure your modules are approved by your department</a:t>
            </a:r>
            <a:endParaRPr lang="en-US" sz="1400" dirty="0">
              <a:solidFill>
                <a:srgbClr val="000000"/>
              </a:solidFill>
            </a:endParaRPr>
          </a:p>
        </p:txBody>
      </p:sp>
      <p:sp>
        <p:nvSpPr>
          <p:cNvPr id="4" name="Rectangle 3"/>
          <p:cNvSpPr/>
          <p:nvPr/>
        </p:nvSpPr>
        <p:spPr>
          <a:xfrm>
            <a:off x="520425" y="2396313"/>
            <a:ext cx="8344605" cy="707886"/>
          </a:xfrm>
          <a:prstGeom prst="rect">
            <a:avLst/>
          </a:prstGeom>
        </p:spPr>
        <p:txBody>
          <a:bodyPr wrap="square">
            <a:spAutoFit/>
          </a:bodyPr>
          <a:lstStyle/>
          <a:p>
            <a:pPr>
              <a:lnSpc>
                <a:spcPts val="1575"/>
              </a:lnSpc>
              <a:spcAft>
                <a:spcPts val="0"/>
              </a:spcAft>
              <a:buNone/>
            </a:pPr>
            <a:r>
              <a:rPr lang="en-US" sz="1600" spc="19" dirty="0">
                <a:solidFill>
                  <a:srgbClr val="0070C0"/>
                </a:solidFill>
              </a:rPr>
              <a:t>Working</a:t>
            </a:r>
            <a:r>
              <a:rPr lang="en-US" sz="1600" spc="19" dirty="0">
                <a:solidFill>
                  <a:srgbClr val="000000"/>
                </a:solidFill>
              </a:rPr>
              <a:t> – </a:t>
            </a:r>
            <a:r>
              <a:rPr lang="en-US" sz="1400" spc="19" dirty="0">
                <a:solidFill>
                  <a:srgbClr val="000000"/>
                </a:solidFill>
              </a:rPr>
              <a:t>Your Warwick department will have a process for approval of work placements. </a:t>
            </a:r>
          </a:p>
          <a:p>
            <a:pPr>
              <a:lnSpc>
                <a:spcPts val="1575"/>
              </a:lnSpc>
              <a:spcAft>
                <a:spcPts val="0"/>
              </a:spcAft>
              <a:buNone/>
            </a:pPr>
            <a:endParaRPr lang="en-US" sz="1400" spc="19" dirty="0">
              <a:solidFill>
                <a:srgbClr val="000000"/>
              </a:solidFill>
            </a:endParaRPr>
          </a:p>
          <a:p>
            <a:pPr>
              <a:lnSpc>
                <a:spcPts val="1575"/>
              </a:lnSpc>
              <a:spcAft>
                <a:spcPts val="0"/>
              </a:spcAft>
              <a:buNone/>
            </a:pPr>
            <a:r>
              <a:rPr lang="en-US" sz="1400" spc="19" dirty="0">
                <a:solidFill>
                  <a:srgbClr val="000000"/>
                </a:solidFill>
              </a:rPr>
              <a:t>If you change from study to work or vice versa, your department must </a:t>
            </a:r>
            <a:r>
              <a:rPr lang="en-US" sz="1400" spc="19" dirty="0" err="1">
                <a:solidFill>
                  <a:srgbClr val="000000"/>
                </a:solidFill>
              </a:rPr>
              <a:t>authorise</a:t>
            </a:r>
            <a:r>
              <a:rPr lang="en-US" sz="1400" spc="19" dirty="0">
                <a:solidFill>
                  <a:srgbClr val="000000"/>
                </a:solidFill>
              </a:rPr>
              <a:t> this in advance. </a:t>
            </a:r>
            <a:endParaRPr lang="en-US" sz="1400" spc="-8" dirty="0">
              <a:solidFill>
                <a:srgbClr val="000000"/>
              </a:solidFill>
            </a:endParaRPr>
          </a:p>
        </p:txBody>
      </p:sp>
      <p:sp>
        <p:nvSpPr>
          <p:cNvPr id="5" name="Rectangle 4"/>
          <p:cNvSpPr/>
          <p:nvPr/>
        </p:nvSpPr>
        <p:spPr>
          <a:xfrm>
            <a:off x="520425" y="2909359"/>
            <a:ext cx="8260597" cy="1871666"/>
          </a:xfrm>
          <a:prstGeom prst="rect">
            <a:avLst/>
          </a:prstGeom>
        </p:spPr>
        <p:txBody>
          <a:bodyPr wrap="square">
            <a:spAutoFit/>
          </a:bodyPr>
          <a:lstStyle/>
          <a:p>
            <a:pPr>
              <a:lnSpc>
                <a:spcPts val="1575"/>
              </a:lnSpc>
              <a:spcAft>
                <a:spcPts val="0"/>
              </a:spcAft>
            </a:pPr>
            <a:endParaRPr lang="en-US" sz="1400" dirty="0">
              <a:solidFill>
                <a:srgbClr val="000000"/>
              </a:solidFill>
              <a:latin typeface="Calibri" panose="02020603050405020304" pitchFamily="2"/>
            </a:endParaRPr>
          </a:p>
          <a:p>
            <a:pPr>
              <a:lnSpc>
                <a:spcPts val="1575"/>
              </a:lnSpc>
              <a:spcAft>
                <a:spcPts val="0"/>
              </a:spcAft>
            </a:pPr>
            <a:r>
              <a:rPr lang="en-US" sz="1400" dirty="0">
                <a:solidFill>
                  <a:srgbClr val="000000"/>
                </a:solidFill>
                <a:latin typeface="Calibri" panose="02020603050405020304" pitchFamily="2"/>
              </a:rPr>
              <a:t>Full-time attendance is expected. </a:t>
            </a:r>
          </a:p>
          <a:p>
            <a:pPr>
              <a:lnSpc>
                <a:spcPts val="1575"/>
              </a:lnSpc>
              <a:spcBef>
                <a:spcPts val="195"/>
              </a:spcBef>
              <a:spcAft>
                <a:spcPts val="0"/>
              </a:spcAft>
            </a:pPr>
            <a:endParaRPr lang="en-US" sz="1400" b="1" dirty="0">
              <a:solidFill>
                <a:srgbClr val="000000"/>
              </a:solidFill>
              <a:latin typeface="Calibri" panose="02020603050405020304" pitchFamily="2"/>
            </a:endParaRPr>
          </a:p>
          <a:p>
            <a:pPr>
              <a:lnSpc>
                <a:spcPts val="1575"/>
              </a:lnSpc>
              <a:spcBef>
                <a:spcPts val="195"/>
              </a:spcBef>
            </a:pPr>
            <a:r>
              <a:rPr lang="en-US" sz="1400" dirty="0">
                <a:solidFill>
                  <a:srgbClr val="000000"/>
                </a:solidFill>
              </a:rPr>
              <a:t>Check your departmental handbook for specific details: </a:t>
            </a:r>
            <a:r>
              <a:rPr lang="en-US" sz="1400" dirty="0">
                <a:solidFill>
                  <a:srgbClr val="000000"/>
                </a:solidFill>
                <a:hlinkClick r:id="rId3"/>
              </a:rPr>
              <a:t>https://warwick.ac.uk/services/studentopportunity/studentmobility/studyabroad/departmental-handbooks</a:t>
            </a:r>
            <a:endParaRPr lang="en-US" sz="1400" dirty="0">
              <a:solidFill>
                <a:srgbClr val="000000"/>
              </a:solidFill>
            </a:endParaRPr>
          </a:p>
          <a:p>
            <a:pPr>
              <a:lnSpc>
                <a:spcPts val="1575"/>
              </a:lnSpc>
              <a:spcBef>
                <a:spcPts val="195"/>
              </a:spcBef>
            </a:pPr>
            <a:endParaRPr lang="en-US" sz="1400" dirty="0">
              <a:solidFill>
                <a:srgbClr val="000000"/>
              </a:solidFill>
            </a:endParaRPr>
          </a:p>
          <a:p>
            <a:pPr>
              <a:lnSpc>
                <a:spcPts val="1575"/>
              </a:lnSpc>
              <a:spcBef>
                <a:spcPts val="195"/>
              </a:spcBef>
            </a:pPr>
            <a:endParaRPr lang="en-US" sz="1400" b="1" dirty="0">
              <a:solidFill>
                <a:srgbClr val="000000"/>
              </a:solidFill>
            </a:endParaRPr>
          </a:p>
          <a:p>
            <a:pPr>
              <a:lnSpc>
                <a:spcPts val="1575"/>
              </a:lnSpc>
              <a:spcBef>
                <a:spcPts val="195"/>
              </a:spcBef>
              <a:spcAft>
                <a:spcPts val="0"/>
              </a:spcAft>
            </a:pPr>
            <a:r>
              <a:rPr lang="en-US" b="1" dirty="0">
                <a:solidFill>
                  <a:srgbClr val="000000"/>
                </a:solidFill>
                <a:latin typeface="Calibri" panose="02020603050405020304" pitchFamily="2"/>
              </a:rPr>
              <a:t> </a:t>
            </a:r>
          </a:p>
        </p:txBody>
      </p:sp>
    </p:spTree>
    <p:extLst>
      <p:ext uri="{BB962C8B-B14F-4D97-AF65-F5344CB8AC3E}">
        <p14:creationId xmlns:p14="http://schemas.microsoft.com/office/powerpoint/2010/main" val="18219104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US" sz="2400" b="1" spc="-34">
                <a:solidFill>
                  <a:srgbClr val="0070C0"/>
                </a:solidFill>
                <a:latin typeface="Calibri" panose="02020603050405020304" pitchFamily="2"/>
              </a:rPr>
              <a:t>Transcripts</a:t>
            </a:r>
            <a:endParaRPr lang="en-US" sz="2400" b="1" spc="-23">
              <a:solidFill>
                <a:srgbClr val="0070C0"/>
              </a:solidFill>
              <a:latin typeface="Calibri" panose="02020603050405020304" pitchFamily="2"/>
            </a:endParaRPr>
          </a:p>
        </p:txBody>
      </p:sp>
      <p:sp>
        <p:nvSpPr>
          <p:cNvPr id="4" name="Rectangle 3"/>
          <p:cNvSpPr/>
          <p:nvPr/>
        </p:nvSpPr>
        <p:spPr>
          <a:xfrm>
            <a:off x="436417" y="1832352"/>
            <a:ext cx="7985759" cy="3139321"/>
          </a:xfrm>
          <a:prstGeom prst="rect">
            <a:avLst/>
          </a:prstGeom>
        </p:spPr>
        <p:txBody>
          <a:bodyPr wrap="square">
            <a:spAutoFit/>
          </a:bodyPr>
          <a:lstStyle/>
          <a:p>
            <a:r>
              <a:rPr lang="en-US" spc="26">
                <a:solidFill>
                  <a:srgbClr val="000000"/>
                </a:solidFill>
                <a:latin typeface="Calibri" panose="02020603050405020304" pitchFamily="2"/>
              </a:rPr>
              <a:t>Transcripts are required by your academic department at Warwick to progress your degree </a:t>
            </a:r>
          </a:p>
          <a:p>
            <a:endParaRPr lang="en-US" spc="-4">
              <a:solidFill>
                <a:srgbClr val="000000"/>
              </a:solidFill>
              <a:latin typeface="Calibri" panose="02020603050405020304" pitchFamily="2"/>
            </a:endParaRPr>
          </a:p>
          <a:p>
            <a:r>
              <a:rPr lang="en-US" spc="-4">
                <a:solidFill>
                  <a:srgbClr val="0070C0"/>
                </a:solidFill>
                <a:latin typeface="Calibri" panose="02020603050405020304" pitchFamily="2"/>
              </a:rPr>
              <a:t>Study </a:t>
            </a:r>
          </a:p>
          <a:p>
            <a:r>
              <a:rPr lang="en-US" spc="34">
                <a:solidFill>
                  <a:srgbClr val="000000"/>
                </a:solidFill>
                <a:latin typeface="Calibri" panose="02020603050405020304" pitchFamily="2"/>
              </a:rPr>
              <a:t>Your host university will be able to provide this but may need you to request it</a:t>
            </a:r>
            <a:r>
              <a:rPr lang="en-US" spc="94">
                <a:solidFill>
                  <a:srgbClr val="000000"/>
                </a:solidFill>
                <a:latin typeface="Calibri" panose="02020603050405020304" pitchFamily="2"/>
              </a:rPr>
              <a:t> </a:t>
            </a:r>
          </a:p>
          <a:p>
            <a:endParaRPr lang="en-US" spc="94">
              <a:solidFill>
                <a:srgbClr val="0070C0"/>
              </a:solidFill>
              <a:latin typeface="Calibri" panose="02020603050405020304" pitchFamily="2"/>
            </a:endParaRPr>
          </a:p>
          <a:p>
            <a:r>
              <a:rPr lang="en-US" spc="-15">
                <a:solidFill>
                  <a:srgbClr val="0070C0"/>
                </a:solidFill>
                <a:latin typeface="Calibri" panose="02020603050405020304" pitchFamily="2"/>
              </a:rPr>
              <a:t>Work</a:t>
            </a:r>
          </a:p>
          <a:p>
            <a:r>
              <a:rPr lang="en-US" spc="4">
                <a:solidFill>
                  <a:srgbClr val="000000"/>
                </a:solidFill>
                <a:latin typeface="Calibri" panose="02020603050405020304" pitchFamily="2"/>
              </a:rPr>
              <a:t>Your host should provide you with a reference for your work placement, </a:t>
            </a:r>
            <a:r>
              <a:rPr lang="en-US" spc="83">
                <a:solidFill>
                  <a:srgbClr val="000000"/>
                </a:solidFill>
                <a:latin typeface="Calibri" panose="02020603050405020304" pitchFamily="2"/>
              </a:rPr>
              <a:t>but to be able to assess your placement more accurately your </a:t>
            </a:r>
            <a:r>
              <a:rPr lang="en-US" spc="75">
                <a:solidFill>
                  <a:srgbClr val="000000"/>
                </a:solidFill>
                <a:latin typeface="Calibri" panose="02020603050405020304" pitchFamily="2"/>
              </a:rPr>
              <a:t>academic department will look for a transcript of work. The </a:t>
            </a:r>
            <a:r>
              <a:rPr lang="en-US">
                <a:solidFill>
                  <a:srgbClr val="000000"/>
                </a:solidFill>
                <a:latin typeface="Calibri" panose="02020603050405020304" pitchFamily="2"/>
              </a:rPr>
              <a:t>template for this can be downloaded from the study abroad website </a:t>
            </a:r>
          </a:p>
        </p:txBody>
      </p:sp>
    </p:spTree>
    <p:extLst>
      <p:ext uri="{BB962C8B-B14F-4D97-AF65-F5344CB8AC3E}">
        <p14:creationId xmlns:p14="http://schemas.microsoft.com/office/powerpoint/2010/main" val="34605851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ACCD7C4-B3F7-45DA-BC89-9AE88CB94A72}"/>
              </a:ext>
            </a:extLst>
          </p:cNvPr>
          <p:cNvSpPr txBox="1"/>
          <p:nvPr/>
        </p:nvSpPr>
        <p:spPr>
          <a:xfrm>
            <a:off x="2720340" y="579986"/>
            <a:ext cx="4026218" cy="2123658"/>
          </a:xfrm>
          <a:prstGeom prst="rect">
            <a:avLst/>
          </a:prstGeom>
          <a:noFill/>
        </p:spPr>
        <p:txBody>
          <a:bodyPr wrap="square" rtlCol="0">
            <a:spAutoFit/>
          </a:bodyPr>
          <a:lstStyle/>
          <a:p>
            <a:endParaRPr lang="en-GB" dirty="0"/>
          </a:p>
          <a:p>
            <a:endParaRPr lang="en-GB" dirty="0"/>
          </a:p>
          <a:p>
            <a:endParaRPr lang="en-GB" dirty="0"/>
          </a:p>
          <a:p>
            <a:r>
              <a:rPr lang="en-GB" sz="6000" dirty="0">
                <a:solidFill>
                  <a:schemeClr val="accent1"/>
                </a:solidFill>
              </a:rPr>
              <a:t>Wellbeing</a:t>
            </a:r>
          </a:p>
          <a:p>
            <a:endParaRPr lang="en-GB" dirty="0"/>
          </a:p>
        </p:txBody>
      </p:sp>
    </p:spTree>
    <p:extLst>
      <p:ext uri="{BB962C8B-B14F-4D97-AF65-F5344CB8AC3E}">
        <p14:creationId xmlns:p14="http://schemas.microsoft.com/office/powerpoint/2010/main" val="40189470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109457" y="0"/>
            <a:ext cx="9362913" cy="1678070"/>
          </a:xfrm>
          <a:prstGeom prst="rect">
            <a:avLst/>
          </a:prstGeom>
        </p:spPr>
      </p:pic>
      <p:sp>
        <p:nvSpPr>
          <p:cNvPr id="5" name="Rectangle 2"/>
          <p:cNvSpPr txBox="1">
            <a:spLocks noChangeArrowheads="1"/>
          </p:cNvSpPr>
          <p:nvPr/>
        </p:nvSpPr>
        <p:spPr bwMode="auto">
          <a:xfrm>
            <a:off x="1155684" y="1073511"/>
            <a:ext cx="4269850" cy="602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noAutofit/>
          </a:bodyPr>
          <a:lstStyle>
            <a:lvl1pPr algn="l" rtl="0" eaLnBrk="1" fontAlgn="base" hangingPunct="1">
              <a:spcBef>
                <a:spcPct val="0"/>
              </a:spcBef>
              <a:spcAft>
                <a:spcPct val="0"/>
              </a:spcAft>
              <a:defRPr sz="40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US" altLang="en-US" sz="2531" kern="0" dirty="0">
                <a:solidFill>
                  <a:schemeClr val="bg1"/>
                </a:solidFill>
              </a:rPr>
              <a:t>What support is available?</a:t>
            </a:r>
          </a:p>
        </p:txBody>
      </p:sp>
      <p:sp>
        <p:nvSpPr>
          <p:cNvPr id="2" name="TextBox 1"/>
          <p:cNvSpPr txBox="1"/>
          <p:nvPr/>
        </p:nvSpPr>
        <p:spPr>
          <a:xfrm>
            <a:off x="781490" y="596661"/>
            <a:ext cx="6047866" cy="507831"/>
          </a:xfrm>
          <a:prstGeom prst="rect">
            <a:avLst/>
          </a:prstGeom>
          <a:noFill/>
        </p:spPr>
        <p:txBody>
          <a:bodyPr wrap="square" rtlCol="0">
            <a:spAutoFit/>
          </a:bodyPr>
          <a:lstStyle/>
          <a:p>
            <a:pPr algn="ctr"/>
            <a:r>
              <a:rPr lang="en-GB" sz="2700" b="1" i="1" dirty="0">
                <a:solidFill>
                  <a:schemeClr val="accent6">
                    <a:lumMod val="50000"/>
                  </a:schemeClr>
                </a:solidFill>
              </a:rPr>
              <a:t>What is available at Wellbeing Support?</a:t>
            </a:r>
          </a:p>
        </p:txBody>
      </p:sp>
      <p:graphicFrame>
        <p:nvGraphicFramePr>
          <p:cNvPr id="3" name="Diagram 2"/>
          <p:cNvGraphicFramePr/>
          <p:nvPr/>
        </p:nvGraphicFramePr>
        <p:xfrm>
          <a:off x="1045258" y="1374566"/>
          <a:ext cx="5929718" cy="30361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13823815"/>
      </p:ext>
    </p:extLst>
  </p:cSld>
  <p:clrMapOvr>
    <a:masterClrMapping/>
  </p:clrMapOvr>
  <mc:AlternateContent xmlns:mc="http://schemas.openxmlformats.org/markup-compatibility/2006" xmlns:p14="http://schemas.microsoft.com/office/powerpoint/2010/main">
    <mc:Choice Requires="p14">
      <p:transition spd="slow" p14:dur="2000" advTm="20833"/>
    </mc:Choice>
    <mc:Fallback xmlns="">
      <p:transition spd="slow" advTm="20833"/>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SS Bamboo MAIN.jpg"/>
          <p:cNvPicPr>
            <a:picLocks noChangeAspect="1"/>
          </p:cNvPicPr>
          <p:nvPr/>
        </p:nvPicPr>
        <p:blipFill rotWithShape="1">
          <a:blip r:embed="rId3">
            <a:extLst>
              <a:ext uri="{28A0092B-C50C-407E-A947-70E740481C1C}">
                <a14:useLocalDpi xmlns:a14="http://schemas.microsoft.com/office/drawing/2010/main" val="0"/>
              </a:ext>
            </a:extLst>
          </a:blip>
          <a:srcRect b="64541"/>
          <a:stretch/>
        </p:blipFill>
        <p:spPr>
          <a:xfrm>
            <a:off x="0" y="1"/>
            <a:ext cx="9144000" cy="1187703"/>
          </a:xfrm>
          <a:prstGeom prst="rect">
            <a:avLst/>
          </a:prstGeom>
        </p:spPr>
      </p:pic>
      <p:pic>
        <p:nvPicPr>
          <p:cNvPr id="4" name="Picture 3"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pic>
        <p:nvPicPr>
          <p:cNvPr id="6" name="Picture 5"/>
          <p:cNvPicPr>
            <a:picLocks noChangeAspect="1"/>
          </p:cNvPicPr>
          <p:nvPr/>
        </p:nvPicPr>
        <p:blipFill>
          <a:blip r:embed="rId5"/>
          <a:stretch>
            <a:fillRect/>
          </a:stretch>
        </p:blipFill>
        <p:spPr>
          <a:xfrm>
            <a:off x="3479603" y="531550"/>
            <a:ext cx="2940719" cy="2127780"/>
          </a:xfrm>
          <a:prstGeom prst="rect">
            <a:avLst/>
          </a:prstGeom>
        </p:spPr>
      </p:pic>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r="2281"/>
          <a:stretch/>
        </p:blipFill>
        <p:spPr>
          <a:xfrm>
            <a:off x="4435655" y="2578776"/>
            <a:ext cx="4473932" cy="2127780"/>
          </a:xfrm>
          <a:prstGeom prst="rect">
            <a:avLst/>
          </a:prstGeom>
        </p:spPr>
      </p:pic>
      <p:sp>
        <p:nvSpPr>
          <p:cNvPr id="9" name="Rectangle 8"/>
          <p:cNvSpPr/>
          <p:nvPr/>
        </p:nvSpPr>
        <p:spPr>
          <a:xfrm>
            <a:off x="295422" y="628005"/>
            <a:ext cx="3075661" cy="4062651"/>
          </a:xfrm>
          <a:prstGeom prst="rect">
            <a:avLst/>
          </a:prstGeom>
          <a:solidFill>
            <a:schemeClr val="bg1"/>
          </a:solidFill>
          <a:ln w="28575">
            <a:noFill/>
          </a:ln>
        </p:spPr>
        <p:txBody>
          <a:bodyPr wrap="square">
            <a:spAutoFit/>
          </a:bodyPr>
          <a:lstStyle/>
          <a:p>
            <a:r>
              <a:rPr lang="en-GB" sz="2700" b="1" u="sng" dirty="0">
                <a:solidFill>
                  <a:schemeClr val="accent6">
                    <a:lumMod val="50000"/>
                  </a:schemeClr>
                </a:solidFill>
              </a:rPr>
              <a:t>How to access support</a:t>
            </a:r>
          </a:p>
          <a:p>
            <a:endParaRPr lang="en-GB" b="1" i="1" dirty="0">
              <a:solidFill>
                <a:schemeClr val="accent6">
                  <a:lumMod val="50000"/>
                </a:schemeClr>
              </a:solidFill>
              <a:sym typeface="Wingdings" panose="05000000000000000000" pitchFamily="2" charset="2"/>
            </a:endParaRPr>
          </a:p>
          <a:p>
            <a:r>
              <a:rPr lang="en-GB" dirty="0">
                <a:solidFill>
                  <a:schemeClr val="accent6">
                    <a:lumMod val="50000"/>
                  </a:schemeClr>
                </a:solidFill>
                <a:sym typeface="Wingdings" panose="05000000000000000000" pitchFamily="2" charset="2"/>
              </a:rPr>
              <a:t>Visit </a:t>
            </a:r>
            <a:r>
              <a:rPr lang="en-GB" b="1" dirty="0">
                <a:solidFill>
                  <a:schemeClr val="accent6">
                    <a:lumMod val="50000"/>
                  </a:schemeClr>
                </a:solidFill>
                <a:sym typeface="Wingdings" panose="05000000000000000000" pitchFamily="2" charset="2"/>
              </a:rPr>
              <a:t>wellbeing.warwick.ac.uk</a:t>
            </a:r>
          </a:p>
          <a:p>
            <a:pPr marL="914378" lvl="1" indent="-457189">
              <a:buFont typeface="+mj-lt"/>
              <a:buAutoNum type="arabicPeriod"/>
            </a:pPr>
            <a:r>
              <a:rPr lang="en-GB" dirty="0">
                <a:solidFill>
                  <a:schemeClr val="accent6">
                    <a:lumMod val="50000"/>
                  </a:schemeClr>
                </a:solidFill>
                <a:sym typeface="Wingdings" panose="05000000000000000000" pitchFamily="2" charset="2"/>
              </a:rPr>
              <a:t>Log in using Warwick ID</a:t>
            </a:r>
          </a:p>
          <a:p>
            <a:pPr marL="914378" lvl="1" indent="-457189">
              <a:buFont typeface="+mj-lt"/>
              <a:buAutoNum type="arabicPeriod"/>
            </a:pPr>
            <a:r>
              <a:rPr lang="en-GB" dirty="0">
                <a:solidFill>
                  <a:schemeClr val="accent6">
                    <a:lumMod val="50000"/>
                  </a:schemeClr>
                </a:solidFill>
                <a:sym typeface="Wingdings" panose="05000000000000000000" pitchFamily="2" charset="2"/>
              </a:rPr>
              <a:t>Submit an enquiry</a:t>
            </a:r>
          </a:p>
          <a:p>
            <a:pPr marL="914378" lvl="1" indent="-457189">
              <a:buFont typeface="+mj-lt"/>
              <a:buAutoNum type="arabicPeriod"/>
            </a:pPr>
            <a:r>
              <a:rPr lang="en-GB" dirty="0">
                <a:solidFill>
                  <a:schemeClr val="accent6">
                    <a:lumMod val="50000"/>
                  </a:schemeClr>
                </a:solidFill>
                <a:sym typeface="Wingdings" panose="05000000000000000000" pitchFamily="2" charset="2"/>
              </a:rPr>
              <a:t>Have a brief consultation</a:t>
            </a:r>
          </a:p>
          <a:p>
            <a:pPr marL="914378" lvl="1" indent="-457189">
              <a:buFont typeface="+mj-lt"/>
              <a:buAutoNum type="arabicPeriod"/>
            </a:pPr>
            <a:r>
              <a:rPr lang="en-GB" dirty="0">
                <a:solidFill>
                  <a:schemeClr val="accent6">
                    <a:lumMod val="50000"/>
                  </a:schemeClr>
                </a:solidFill>
                <a:sym typeface="Wingdings" panose="05000000000000000000" pitchFamily="2" charset="2"/>
              </a:rPr>
              <a:t>Receive guidance about the most appropriate form of support</a:t>
            </a:r>
            <a:r>
              <a:rPr lang="en-GB" sz="2400" b="1" dirty="0">
                <a:solidFill>
                  <a:schemeClr val="accent6">
                    <a:lumMod val="50000"/>
                  </a:schemeClr>
                </a:solidFill>
                <a:sym typeface="Wingdings" panose="05000000000000000000" pitchFamily="2" charset="2"/>
              </a:rPr>
              <a:t>	</a:t>
            </a:r>
            <a:endParaRPr lang="en-GB" sz="1200" b="1" dirty="0">
              <a:solidFill>
                <a:schemeClr val="accent6">
                  <a:lumMod val="50000"/>
                </a:schemeClr>
              </a:solidFill>
              <a:sym typeface="Wingdings" panose="05000000000000000000" pitchFamily="2" charset="2"/>
            </a:endParaRPr>
          </a:p>
        </p:txBody>
      </p:sp>
    </p:spTree>
    <p:extLst>
      <p:ext uri="{BB962C8B-B14F-4D97-AF65-F5344CB8AC3E}">
        <p14:creationId xmlns:p14="http://schemas.microsoft.com/office/powerpoint/2010/main" val="2840836907"/>
      </p:ext>
    </p:extLst>
  </p:cSld>
  <p:clrMapOvr>
    <a:masterClrMapping/>
  </p:clrMapOvr>
  <mc:AlternateContent xmlns:mc="http://schemas.openxmlformats.org/markup-compatibility/2006" xmlns:p14="http://schemas.microsoft.com/office/powerpoint/2010/main">
    <mc:Choice Requires="p14">
      <p:transition spd="slow" p14:dur="2000" advTm="32837"/>
    </mc:Choice>
    <mc:Fallback xmlns="">
      <p:transition spd="slow" advTm="32837"/>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2AFFFD6-DA39-4F55-ADCA-A2950B263C31}"/>
              </a:ext>
            </a:extLst>
          </p:cNvPr>
          <p:cNvPicPr>
            <a:picLocks noChangeAspect="1"/>
          </p:cNvPicPr>
          <p:nvPr/>
        </p:nvPicPr>
        <p:blipFill>
          <a:blip r:embed="rId3"/>
          <a:stretch>
            <a:fillRect/>
          </a:stretch>
        </p:blipFill>
        <p:spPr>
          <a:xfrm>
            <a:off x="-109457" y="0"/>
            <a:ext cx="9362913" cy="1678070"/>
          </a:xfrm>
          <a:prstGeom prst="rect">
            <a:avLst/>
          </a:prstGeom>
        </p:spPr>
      </p:pic>
      <p:sp>
        <p:nvSpPr>
          <p:cNvPr id="8" name="Rectangle 7"/>
          <p:cNvSpPr/>
          <p:nvPr/>
        </p:nvSpPr>
        <p:spPr>
          <a:xfrm>
            <a:off x="384462" y="622322"/>
            <a:ext cx="6552717" cy="1292662"/>
          </a:xfrm>
          <a:prstGeom prst="rect">
            <a:avLst/>
          </a:prstGeom>
        </p:spPr>
        <p:txBody>
          <a:bodyPr wrap="square">
            <a:spAutoFit/>
          </a:bodyPr>
          <a:lstStyle/>
          <a:p>
            <a:pPr algn="ctr"/>
            <a:r>
              <a:rPr lang="en-GB" sz="2700" b="1" dirty="0">
                <a:solidFill>
                  <a:schemeClr val="accent6">
                    <a:lumMod val="50000"/>
                  </a:schemeClr>
                </a:solidFill>
                <a:sym typeface="Wingdings" panose="05000000000000000000" pitchFamily="2" charset="2"/>
              </a:rPr>
              <a:t>Support for students with disabilities</a:t>
            </a:r>
          </a:p>
          <a:p>
            <a:pPr algn="ctr"/>
            <a:r>
              <a:rPr lang="en-GB" sz="2400" dirty="0">
                <a:solidFill>
                  <a:schemeClr val="accent6">
                    <a:lumMod val="50000"/>
                  </a:schemeClr>
                </a:solidFill>
              </a:rPr>
              <a:t>Support from application to graduation </a:t>
            </a:r>
          </a:p>
          <a:p>
            <a:r>
              <a:rPr lang="en-GB" sz="2700" b="1" i="1" dirty="0">
                <a:solidFill>
                  <a:srgbClr val="447069"/>
                </a:solidFill>
                <a:sym typeface="Wingdings" panose="05000000000000000000" pitchFamily="2" charset="2"/>
              </a:rPr>
              <a:t>  	</a:t>
            </a:r>
            <a:endParaRPr lang="en-GB" sz="1350" b="1" i="1" dirty="0">
              <a:solidFill>
                <a:srgbClr val="447069"/>
              </a:solidFill>
              <a:sym typeface="Wingdings" panose="05000000000000000000" pitchFamily="2" charset="2"/>
            </a:endParaRPr>
          </a:p>
        </p:txBody>
      </p:sp>
      <p:sp>
        <p:nvSpPr>
          <p:cNvPr id="5" name="Content Placeholder 4">
            <a:extLst>
              <a:ext uri="{FF2B5EF4-FFF2-40B4-BE49-F238E27FC236}">
                <a16:creationId xmlns:a16="http://schemas.microsoft.com/office/drawing/2014/main" id="{5EF9DD6B-12C8-4151-A980-AEA92F6040BC}"/>
              </a:ext>
            </a:extLst>
          </p:cNvPr>
          <p:cNvSpPr>
            <a:spLocks noGrp="1"/>
          </p:cNvSpPr>
          <p:nvPr>
            <p:ph sz="half" idx="1"/>
          </p:nvPr>
        </p:nvSpPr>
        <p:spPr>
          <a:xfrm>
            <a:off x="223230" y="1675687"/>
            <a:ext cx="4223903" cy="3263504"/>
          </a:xfrm>
        </p:spPr>
        <p:txBody>
          <a:bodyPr>
            <a:noAutofit/>
          </a:bodyPr>
          <a:lstStyle/>
          <a:p>
            <a:pPr marL="214313" indent="-214313"/>
            <a:r>
              <a:rPr lang="en-GB" dirty="0">
                <a:solidFill>
                  <a:srgbClr val="408555"/>
                </a:solidFill>
              </a:rPr>
              <a:t>Supporting with accommodation requirements</a:t>
            </a:r>
          </a:p>
          <a:p>
            <a:pPr marL="0" indent="0">
              <a:buNone/>
            </a:pPr>
            <a:r>
              <a:rPr lang="en-GB" dirty="0">
                <a:solidFill>
                  <a:srgbClr val="408555"/>
                </a:solidFill>
              </a:rPr>
              <a:t> </a:t>
            </a:r>
          </a:p>
          <a:p>
            <a:pPr marL="214313" indent="-214313"/>
            <a:r>
              <a:rPr lang="en-GB" dirty="0">
                <a:solidFill>
                  <a:srgbClr val="408555"/>
                </a:solidFill>
              </a:rPr>
              <a:t>Early arrival programme offered to students with AS/Asperger’s</a:t>
            </a:r>
          </a:p>
          <a:p>
            <a:pPr marL="214313" indent="-214313"/>
            <a:endParaRPr lang="en-GB" dirty="0">
              <a:solidFill>
                <a:srgbClr val="408555"/>
              </a:solidFill>
            </a:endParaRPr>
          </a:p>
          <a:p>
            <a:pPr marL="214313" indent="-214313"/>
            <a:r>
              <a:rPr lang="en-GB" dirty="0">
                <a:solidFill>
                  <a:srgbClr val="408555"/>
                </a:solidFill>
              </a:rPr>
              <a:t>Putting in place reasonable adjustments, including exam arrangements, informed by supporting evidence</a:t>
            </a:r>
          </a:p>
          <a:p>
            <a:endParaRPr lang="en-GB" sz="1800" dirty="0"/>
          </a:p>
        </p:txBody>
      </p:sp>
      <p:sp>
        <p:nvSpPr>
          <p:cNvPr id="7" name="Content Placeholder 6">
            <a:extLst>
              <a:ext uri="{FF2B5EF4-FFF2-40B4-BE49-F238E27FC236}">
                <a16:creationId xmlns:a16="http://schemas.microsoft.com/office/drawing/2014/main" id="{9520B9F8-B6A7-4232-8653-F12BAA52C6A9}"/>
              </a:ext>
            </a:extLst>
          </p:cNvPr>
          <p:cNvSpPr>
            <a:spLocks noGrp="1"/>
          </p:cNvSpPr>
          <p:nvPr>
            <p:ph sz="half" idx="2"/>
          </p:nvPr>
        </p:nvSpPr>
        <p:spPr>
          <a:xfrm>
            <a:off x="4753841" y="1675687"/>
            <a:ext cx="4192908" cy="3263504"/>
          </a:xfrm>
        </p:spPr>
        <p:txBody>
          <a:bodyPr>
            <a:noAutofit/>
          </a:bodyPr>
          <a:lstStyle/>
          <a:p>
            <a:pPr marL="214313" indent="-214313"/>
            <a:r>
              <a:rPr lang="en-GB" dirty="0">
                <a:solidFill>
                  <a:srgbClr val="408555"/>
                </a:solidFill>
              </a:rPr>
              <a:t>Advice about the Disabled Student Allowances and other available funding</a:t>
            </a:r>
          </a:p>
          <a:p>
            <a:pPr marL="214313" indent="-214313"/>
            <a:endParaRPr lang="en-GB" dirty="0">
              <a:solidFill>
                <a:srgbClr val="408555"/>
              </a:solidFill>
            </a:endParaRPr>
          </a:p>
          <a:p>
            <a:pPr marL="214313" indent="-214313"/>
            <a:r>
              <a:rPr lang="en-GB" dirty="0">
                <a:solidFill>
                  <a:srgbClr val="408555"/>
                </a:solidFill>
              </a:rPr>
              <a:t>Specialist study skills support, specialist (AS and MH) mentoring and other enabling support</a:t>
            </a:r>
          </a:p>
          <a:p>
            <a:pPr marL="214313" indent="-214313"/>
            <a:endParaRPr lang="en-GB" dirty="0">
              <a:solidFill>
                <a:srgbClr val="408555"/>
              </a:solidFill>
            </a:endParaRPr>
          </a:p>
          <a:p>
            <a:pPr marL="214313" indent="-214313"/>
            <a:r>
              <a:rPr lang="en-GB" dirty="0">
                <a:solidFill>
                  <a:srgbClr val="408555"/>
                </a:solidFill>
              </a:rPr>
              <a:t>Advice on assistive technology and productivity tools</a:t>
            </a:r>
          </a:p>
        </p:txBody>
      </p:sp>
      <p:sp>
        <p:nvSpPr>
          <p:cNvPr id="10" name="Rectangle: Rounded Corners 9">
            <a:extLst>
              <a:ext uri="{FF2B5EF4-FFF2-40B4-BE49-F238E27FC236}">
                <a16:creationId xmlns:a16="http://schemas.microsoft.com/office/drawing/2014/main" id="{B35CEC72-6FC9-4E04-AFD8-230827E9544F}"/>
              </a:ext>
            </a:extLst>
          </p:cNvPr>
          <p:cNvSpPr/>
          <p:nvPr/>
        </p:nvSpPr>
        <p:spPr>
          <a:xfrm>
            <a:off x="724765" y="596661"/>
            <a:ext cx="6390410" cy="865196"/>
          </a:xfrm>
          <a:prstGeom prst="round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1474146653"/>
      </p:ext>
    </p:extLst>
  </p:cSld>
  <p:clrMapOvr>
    <a:masterClrMapping/>
  </p:clrMapOvr>
  <mc:AlternateContent xmlns:mc="http://schemas.openxmlformats.org/markup-compatibility/2006" xmlns:p14="http://schemas.microsoft.com/office/powerpoint/2010/main">
    <mc:Choice Requires="p14">
      <p:transition spd="slow" p14:dur="2000" advTm="117199"/>
    </mc:Choice>
    <mc:Fallback xmlns="">
      <p:transition spd="slow" advTm="117199"/>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94440"/>
            <a:ext cx="9144000" cy="5790816"/>
          </a:xfrm>
          <a:prstGeom prst="rect">
            <a:avLst/>
          </a:prstGeom>
          <a:solidFill>
            <a:schemeClr val="bg1"/>
          </a:solidFill>
          <a:ln>
            <a:noFill/>
          </a:ln>
        </p:spPr>
        <p:txBody>
          <a:bodyPr wrap="square" rtlCol="0">
            <a:spAutoFit/>
          </a:bodyPr>
          <a:lstStyle/>
          <a:p>
            <a:r>
              <a:rPr lang="en-GB" sz="2000" b="1" dirty="0">
                <a:solidFill>
                  <a:srgbClr val="0070C0"/>
                </a:solidFill>
              </a:rPr>
              <a:t>Vaccination Programme:    </a:t>
            </a:r>
          </a:p>
          <a:p>
            <a:r>
              <a:rPr lang="en-GB" sz="2000" b="1" dirty="0">
                <a:solidFill>
                  <a:srgbClr val="0070C0"/>
                </a:solidFill>
              </a:rPr>
              <a:t>We advise you talk to your GP as soon as possible regarding the vaccination programme.</a:t>
            </a:r>
          </a:p>
          <a:p>
            <a:endParaRPr lang="en-GB" sz="2000" dirty="0"/>
          </a:p>
          <a:p>
            <a:pPr marL="342900" lvl="0" indent="-342900">
              <a:buSzPts val="1000"/>
              <a:buFont typeface="Symbol" panose="05050102010706020507" pitchFamily="18" charset="2"/>
              <a:buChar char=""/>
              <a:tabLst>
                <a:tab pos="457200" algn="l"/>
              </a:tabLst>
            </a:pPr>
            <a:r>
              <a:rPr lang="en-GB" sz="1800" i="1" dirty="0">
                <a:solidFill>
                  <a:srgbClr val="0C0C0C"/>
                </a:solidFill>
                <a:effectLst/>
                <a:latin typeface="Calibri" panose="020F0502020204030204" pitchFamily="34" charset="0"/>
                <a:ea typeface="Times New Roman" panose="02020603050405020304" pitchFamily="18" charset="0"/>
              </a:rPr>
              <a:t>International students who live in the UK and are registered with a General Practitioner (GP) will be able to access the COVID-19 vaccine, just as they are currently able to access healthcare.</a:t>
            </a:r>
          </a:p>
          <a:p>
            <a:r>
              <a:rPr lang="en-US" sz="1800" i="1" u="sng" dirty="0">
                <a:solidFill>
                  <a:srgbClr val="0563C1"/>
                </a:solidFill>
                <a:effectLst/>
                <a:latin typeface="Calibri" panose="020F0502020204030204" pitchFamily="34" charset="0"/>
                <a:ea typeface="Calibri" panose="020F0502020204030204" pitchFamily="34" charset="0"/>
                <a:hlinkClick r:id="rId3"/>
              </a:rPr>
              <a:t>NHS England FAQ</a:t>
            </a:r>
            <a:r>
              <a:rPr lang="en-US" sz="1800" i="1" dirty="0">
                <a:effectLst/>
                <a:latin typeface="Calibri" panose="020F0502020204030204" pitchFamily="34" charset="0"/>
                <a:ea typeface="Calibri" panose="020F0502020204030204" pitchFamily="34" charset="0"/>
              </a:rPr>
              <a:t> document on second doses which confirms that:</a:t>
            </a:r>
            <a:endParaRPr lang="en-GB" sz="1800" dirty="0">
              <a:effectLst/>
              <a:latin typeface="Calibri" panose="020F0502020204030204" pitchFamily="34" charset="0"/>
              <a:ea typeface="Calibri" panose="020F0502020204030204" pitchFamily="34" charset="0"/>
            </a:endParaRPr>
          </a:p>
          <a:p>
            <a:r>
              <a:rPr lang="en-GB" sz="1800" i="1" dirty="0">
                <a:effectLst/>
                <a:latin typeface="Calibri" panose="020F0502020204030204" pitchFamily="34" charset="0"/>
                <a:ea typeface="Calibri" panose="020F0502020204030204" pitchFamily="34" charset="0"/>
              </a:rPr>
              <a:t> </a:t>
            </a:r>
            <a:endParaRPr lang="en-GB" sz="1800" dirty="0">
              <a:effectLst/>
              <a:latin typeface="Calibri" panose="020F0502020204030204" pitchFamily="34" charset="0"/>
              <a:ea typeface="Calibri" panose="020F0502020204030204" pitchFamily="34" charset="0"/>
            </a:endParaRPr>
          </a:p>
          <a:p>
            <a:pPr marL="342900" lvl="0" indent="-342900">
              <a:lnSpc>
                <a:spcPct val="105000"/>
              </a:lnSpc>
              <a:buSzPts val="1000"/>
              <a:buFont typeface="Symbol" panose="05050102010706020507" pitchFamily="18" charset="2"/>
              <a:buChar char=""/>
              <a:tabLst>
                <a:tab pos="457200" algn="l"/>
              </a:tabLst>
            </a:pPr>
            <a:r>
              <a:rPr lang="en-GB" sz="1400" i="1" dirty="0">
                <a:effectLst/>
                <a:latin typeface="Calibri" panose="020F0502020204030204" pitchFamily="34" charset="0"/>
                <a:ea typeface="Times New Roman" panose="02020603050405020304" pitchFamily="18" charset="0"/>
              </a:rPr>
              <a:t>In exceptional circumstances different vaccines can be used for first and second doses. Exceptional circumstances include “if the first product received is unknown or if they received a brand that is not available in the UK” meaning that international students who have had the first dose of vaccine outside of the UK are able to receive their second dose in the UK even if they are unsure what vaccine they received for their first shot or that vaccine is not available in the UK.</a:t>
            </a:r>
            <a:endParaRPr lang="en-GB" sz="1400" dirty="0">
              <a:effectLst/>
              <a:latin typeface="Calibri" panose="020F0502020204030204" pitchFamily="34" charset="0"/>
              <a:ea typeface="Calibri" panose="020F0502020204030204" pitchFamily="34" charset="0"/>
            </a:endParaRPr>
          </a:p>
          <a:p>
            <a:pPr marL="342900" lvl="0" indent="-342900">
              <a:lnSpc>
                <a:spcPct val="105000"/>
              </a:lnSpc>
              <a:buSzPts val="1000"/>
              <a:buFont typeface="Symbol" panose="05050102010706020507" pitchFamily="18" charset="2"/>
              <a:buChar char=""/>
              <a:tabLst>
                <a:tab pos="457200" algn="l"/>
              </a:tabLst>
            </a:pPr>
            <a:r>
              <a:rPr lang="en-GB" sz="1400" i="1" dirty="0">
                <a:effectLst/>
                <a:latin typeface="Calibri" panose="020F0502020204030204" pitchFamily="34" charset="0"/>
                <a:ea typeface="Times New Roman" panose="02020603050405020304" pitchFamily="18" charset="0"/>
              </a:rPr>
              <a:t>There are exceptional circumstances in which second doses may be given outside of the standard interval period </a:t>
            </a:r>
            <a:r>
              <a:rPr lang="en-GB" sz="1400" i="1" dirty="0">
                <a:solidFill>
                  <a:srgbClr val="FF0000"/>
                </a:solidFill>
                <a:effectLst/>
                <a:latin typeface="Calibri" panose="020F0502020204030204" pitchFamily="34" charset="0"/>
                <a:ea typeface="Times New Roman" panose="02020603050405020304" pitchFamily="18" charset="0"/>
              </a:rPr>
              <a:t>but travel or plans to leave the UK are not included in this list. This means international students leaving the UK or current students intending to travel abroad for placements will not be able to access the second dose of vaccine at a shorter than normal interval.</a:t>
            </a:r>
            <a:endParaRPr lang="en-GB" sz="1400" dirty="0">
              <a:solidFill>
                <a:srgbClr val="FF0000"/>
              </a:solidFill>
              <a:effectLst/>
              <a:latin typeface="Calibri" panose="020F0502020204030204" pitchFamily="34" charset="0"/>
              <a:ea typeface="Calibri" panose="020F0502020204030204" pitchFamily="34" charset="0"/>
            </a:endParaRPr>
          </a:p>
          <a:p>
            <a:pPr marL="342900" lvl="0" indent="-342900">
              <a:lnSpc>
                <a:spcPct val="105000"/>
              </a:lnSpc>
              <a:buSzPts val="1000"/>
              <a:buFont typeface="Symbol" panose="05050102010706020507" pitchFamily="18" charset="2"/>
              <a:buChar char=""/>
              <a:tabLst>
                <a:tab pos="457200" algn="l"/>
              </a:tabLst>
            </a:pPr>
            <a:r>
              <a:rPr lang="en-GB" sz="1400" i="1" dirty="0">
                <a:effectLst/>
                <a:latin typeface="Calibri" panose="020F0502020204030204" pitchFamily="34" charset="0"/>
                <a:ea typeface="Times New Roman" panose="02020603050405020304" pitchFamily="18" charset="0"/>
              </a:rPr>
              <a:t>DHSC have useful </a:t>
            </a:r>
            <a:r>
              <a:rPr lang="en-GB" sz="1400" i="1" u="sng" dirty="0">
                <a:solidFill>
                  <a:srgbClr val="0563C1"/>
                </a:solidFill>
                <a:effectLst/>
                <a:latin typeface="Calibri" panose="020F0502020204030204" pitchFamily="34" charset="0"/>
                <a:ea typeface="Times New Roman" panose="02020603050405020304" pitchFamily="18" charset="0"/>
                <a:hlinkClick r:id="rId4"/>
              </a:rPr>
              <a:t>FAQ</a:t>
            </a:r>
            <a:r>
              <a:rPr lang="en-GB" sz="1400" i="1" dirty="0">
                <a:effectLst/>
                <a:latin typeface="Calibri" panose="020F0502020204030204" pitchFamily="34" charset="0"/>
                <a:ea typeface="Times New Roman" panose="02020603050405020304" pitchFamily="18" charset="0"/>
              </a:rPr>
              <a:t>s.</a:t>
            </a:r>
            <a:endParaRPr lang="en-GB" sz="1400" dirty="0">
              <a:effectLst/>
              <a:latin typeface="Calibri" panose="020F0502020204030204" pitchFamily="34" charset="0"/>
              <a:ea typeface="Calibri" panose="020F0502020204030204" pitchFamily="34" charset="0"/>
            </a:endParaRPr>
          </a:p>
          <a:p>
            <a:endParaRPr lang="en-GB" sz="1400" dirty="0"/>
          </a:p>
          <a:p>
            <a:r>
              <a:rPr lang="en-GB" sz="1400" dirty="0"/>
              <a:t>Updated 6 May</a:t>
            </a:r>
          </a:p>
          <a:p>
            <a:endParaRPr lang="en-GB" sz="2000" dirty="0"/>
          </a:p>
          <a:p>
            <a:endParaRPr lang="en-GB" sz="2000" dirty="0"/>
          </a:p>
        </p:txBody>
      </p:sp>
    </p:spTree>
    <p:extLst>
      <p:ext uri="{BB962C8B-B14F-4D97-AF65-F5344CB8AC3E}">
        <p14:creationId xmlns:p14="http://schemas.microsoft.com/office/powerpoint/2010/main" val="7308466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5AF8389-F926-4DB1-89C2-0D51DC4E5EC3}"/>
              </a:ext>
            </a:extLst>
          </p:cNvPr>
          <p:cNvPicPr>
            <a:picLocks noChangeAspect="1"/>
          </p:cNvPicPr>
          <p:nvPr/>
        </p:nvPicPr>
        <p:blipFill>
          <a:blip r:embed="rId3"/>
          <a:stretch>
            <a:fillRect/>
          </a:stretch>
        </p:blipFill>
        <p:spPr>
          <a:xfrm>
            <a:off x="-109457" y="-95550"/>
            <a:ext cx="9362913" cy="1678070"/>
          </a:xfrm>
          <a:prstGeom prst="rect">
            <a:avLst/>
          </a:prstGeom>
        </p:spPr>
      </p:pic>
      <p:sp>
        <p:nvSpPr>
          <p:cNvPr id="8" name="Rectangle 7"/>
          <p:cNvSpPr/>
          <p:nvPr/>
        </p:nvSpPr>
        <p:spPr>
          <a:xfrm>
            <a:off x="186490" y="743486"/>
            <a:ext cx="1854184" cy="1754326"/>
          </a:xfrm>
          <a:prstGeom prst="rect">
            <a:avLst/>
          </a:prstGeom>
        </p:spPr>
        <p:txBody>
          <a:bodyPr wrap="square">
            <a:spAutoFit/>
          </a:bodyPr>
          <a:lstStyle/>
          <a:p>
            <a:pPr algn="ctr"/>
            <a:r>
              <a:rPr lang="en-GB" sz="2700" b="1" dirty="0">
                <a:solidFill>
                  <a:srgbClr val="447069"/>
                </a:solidFill>
                <a:sym typeface="Wingdings" panose="05000000000000000000" pitchFamily="2" charset="2"/>
              </a:rPr>
              <a:t>Additional Information and Support</a:t>
            </a:r>
            <a:r>
              <a:rPr lang="en-GB" sz="2700" b="1" i="1" dirty="0">
                <a:solidFill>
                  <a:srgbClr val="447069"/>
                </a:solidFill>
                <a:sym typeface="Wingdings" panose="05000000000000000000" pitchFamily="2" charset="2"/>
              </a:rPr>
              <a:t>	</a:t>
            </a:r>
            <a:endParaRPr lang="en-GB" sz="1350" b="1" i="1" dirty="0">
              <a:solidFill>
                <a:srgbClr val="447069"/>
              </a:solidFill>
              <a:sym typeface="Wingdings" panose="05000000000000000000" pitchFamily="2" charset="2"/>
            </a:endParaRPr>
          </a:p>
        </p:txBody>
      </p:sp>
      <p:graphicFrame>
        <p:nvGraphicFramePr>
          <p:cNvPr id="3" name="Diagram 2">
            <a:extLst>
              <a:ext uri="{FF2B5EF4-FFF2-40B4-BE49-F238E27FC236}">
                <a16:creationId xmlns:a16="http://schemas.microsoft.com/office/drawing/2014/main" id="{82FC8B4E-E31B-4FF8-953B-F6023F120B09}"/>
              </a:ext>
            </a:extLst>
          </p:cNvPr>
          <p:cNvGraphicFramePr/>
          <p:nvPr/>
        </p:nvGraphicFramePr>
        <p:xfrm>
          <a:off x="1523999" y="0"/>
          <a:ext cx="7274313" cy="51435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39827782"/>
      </p:ext>
    </p:extLst>
  </p:cSld>
  <p:clrMapOvr>
    <a:masterClrMapping/>
  </p:clrMapOvr>
  <mc:AlternateContent xmlns:mc="http://schemas.openxmlformats.org/markup-compatibility/2006" xmlns:p14="http://schemas.microsoft.com/office/powerpoint/2010/main">
    <mc:Choice Requires="p14">
      <p:transition spd="slow" p14:dur="2000" advTm="42695"/>
    </mc:Choice>
    <mc:Fallback xmlns="">
      <p:transition spd="slow" advTm="42695"/>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43B0457-58B1-4D9E-B961-D596CC6EEFBD}"/>
              </a:ext>
            </a:extLst>
          </p:cNvPr>
          <p:cNvPicPr>
            <a:picLocks noChangeAspect="1"/>
          </p:cNvPicPr>
          <p:nvPr/>
        </p:nvPicPr>
        <p:blipFill>
          <a:blip r:embed="rId3"/>
          <a:stretch>
            <a:fillRect/>
          </a:stretch>
        </p:blipFill>
        <p:spPr>
          <a:xfrm>
            <a:off x="-109457" y="0"/>
            <a:ext cx="9362913" cy="1678070"/>
          </a:xfrm>
          <a:prstGeom prst="rect">
            <a:avLst/>
          </a:prstGeom>
        </p:spPr>
      </p:pic>
      <p:sp>
        <p:nvSpPr>
          <p:cNvPr id="6" name="Title 5">
            <a:extLst>
              <a:ext uri="{FF2B5EF4-FFF2-40B4-BE49-F238E27FC236}">
                <a16:creationId xmlns:a16="http://schemas.microsoft.com/office/drawing/2014/main" id="{9AD365A6-4127-4939-9CA7-926F662E1C6F}"/>
              </a:ext>
            </a:extLst>
          </p:cNvPr>
          <p:cNvSpPr>
            <a:spLocks noGrp="1"/>
          </p:cNvSpPr>
          <p:nvPr>
            <p:ph type="title"/>
          </p:nvPr>
        </p:nvSpPr>
        <p:spPr>
          <a:xfrm>
            <a:off x="270164" y="745838"/>
            <a:ext cx="3439391" cy="1559794"/>
          </a:xfrm>
        </p:spPr>
        <p:txBody>
          <a:bodyPr>
            <a:normAutofit fontScale="90000"/>
          </a:bodyPr>
          <a:lstStyle/>
          <a:p>
            <a:r>
              <a:rPr lang="en-GB" b="1" dirty="0">
                <a:solidFill>
                  <a:schemeClr val="accent6">
                    <a:lumMod val="50000"/>
                  </a:schemeClr>
                </a:solidFill>
                <a:latin typeface="+mn-lt"/>
              </a:rPr>
              <a:t>CAPIT</a:t>
            </a:r>
            <a:br>
              <a:rPr lang="en-GB" b="1" dirty="0">
                <a:solidFill>
                  <a:schemeClr val="accent6">
                    <a:lumMod val="50000"/>
                  </a:schemeClr>
                </a:solidFill>
                <a:latin typeface="+mn-lt"/>
              </a:rPr>
            </a:br>
            <a:r>
              <a:rPr lang="en-GB" sz="2700" b="1" dirty="0">
                <a:solidFill>
                  <a:schemeClr val="accent6">
                    <a:lumMod val="50000"/>
                  </a:schemeClr>
                </a:solidFill>
                <a:latin typeface="+mn-lt"/>
              </a:rPr>
              <a:t>Counselling and Psychology Interventions Team</a:t>
            </a:r>
            <a:br>
              <a:rPr lang="en-GB" dirty="0"/>
            </a:br>
            <a:endParaRPr lang="en-GB" b="1" dirty="0">
              <a:solidFill>
                <a:schemeClr val="accent6">
                  <a:lumMod val="50000"/>
                </a:schemeClr>
              </a:solidFill>
              <a:latin typeface="+mn-lt"/>
            </a:endParaRPr>
          </a:p>
        </p:txBody>
      </p:sp>
      <p:sp>
        <p:nvSpPr>
          <p:cNvPr id="9" name="TextBox 8">
            <a:extLst>
              <a:ext uri="{FF2B5EF4-FFF2-40B4-BE49-F238E27FC236}">
                <a16:creationId xmlns:a16="http://schemas.microsoft.com/office/drawing/2014/main" id="{42AB78F7-7CFC-425F-84BB-BE2592E4E361}"/>
              </a:ext>
            </a:extLst>
          </p:cNvPr>
          <p:cNvSpPr txBox="1"/>
          <p:nvPr/>
        </p:nvSpPr>
        <p:spPr>
          <a:xfrm>
            <a:off x="628649" y="2666420"/>
            <a:ext cx="2722419" cy="1754326"/>
          </a:xfrm>
          <a:prstGeom prst="rect">
            <a:avLst/>
          </a:prstGeom>
          <a:noFill/>
        </p:spPr>
        <p:txBody>
          <a:bodyPr wrap="square" rtlCol="0">
            <a:spAutoFit/>
          </a:bodyPr>
          <a:lstStyle/>
          <a:p>
            <a:r>
              <a:rPr lang="en-GB" b="1" dirty="0">
                <a:solidFill>
                  <a:schemeClr val="accent6">
                    <a:lumMod val="50000"/>
                  </a:schemeClr>
                </a:solidFill>
              </a:rPr>
              <a:t>Help for a range of personal, psychological and emotional issues from a team of qualified, professional Counsellors and Psychologists</a:t>
            </a:r>
          </a:p>
        </p:txBody>
      </p:sp>
      <p:graphicFrame>
        <p:nvGraphicFramePr>
          <p:cNvPr id="12" name="Diagram 11">
            <a:extLst>
              <a:ext uri="{FF2B5EF4-FFF2-40B4-BE49-F238E27FC236}">
                <a16:creationId xmlns:a16="http://schemas.microsoft.com/office/drawing/2014/main" id="{D8A9B395-A7CB-473D-B0EA-03E4A0957929}"/>
              </a:ext>
            </a:extLst>
          </p:cNvPr>
          <p:cNvGraphicFramePr/>
          <p:nvPr/>
        </p:nvGraphicFramePr>
        <p:xfrm>
          <a:off x="1408666" y="1311459"/>
          <a:ext cx="8051561" cy="531000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89686301"/>
      </p:ext>
    </p:extLst>
  </p:cSld>
  <p:clrMapOvr>
    <a:masterClrMapping/>
  </p:clrMapOvr>
  <mc:AlternateContent xmlns:mc="http://schemas.openxmlformats.org/markup-compatibility/2006" xmlns:p14="http://schemas.microsoft.com/office/powerpoint/2010/main">
    <mc:Choice Requires="p14">
      <p:transition spd="slow" p14:dur="2000" advTm="189668"/>
    </mc:Choice>
    <mc:Fallback xmlns="">
      <p:transition spd="slow" advTm="189668"/>
    </mc:Fallback>
  </mc:AlternateContent>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78DB29-A24A-4750-9159-38D871AC2817}"/>
              </a:ext>
            </a:extLst>
          </p:cNvPr>
          <p:cNvPicPr>
            <a:picLocks noChangeAspect="1"/>
          </p:cNvPicPr>
          <p:nvPr/>
        </p:nvPicPr>
        <p:blipFill>
          <a:blip r:embed="rId3"/>
          <a:stretch>
            <a:fillRect/>
          </a:stretch>
        </p:blipFill>
        <p:spPr>
          <a:xfrm>
            <a:off x="-109457" y="0"/>
            <a:ext cx="9362913" cy="1678070"/>
          </a:xfrm>
          <a:prstGeom prst="rect">
            <a:avLst/>
          </a:prstGeom>
        </p:spPr>
      </p:pic>
      <p:sp>
        <p:nvSpPr>
          <p:cNvPr id="5" name="Rectangle 2"/>
          <p:cNvSpPr txBox="1">
            <a:spLocks noChangeArrowheads="1"/>
          </p:cNvSpPr>
          <p:nvPr/>
        </p:nvSpPr>
        <p:spPr bwMode="auto">
          <a:xfrm>
            <a:off x="2282231" y="1344336"/>
            <a:ext cx="3890964" cy="4515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51435" tIns="25718" rIns="51435" bIns="25718" numCol="1" anchor="ctr" anchorCtr="0" compatLnSpc="1">
            <a:prstTxWarp prst="textNoShape">
              <a:avLst/>
            </a:prstTxWarp>
            <a:noAutofit/>
          </a:bodyPr>
          <a:lstStyle>
            <a:lvl1pPr algn="l" rtl="0" eaLnBrk="1" fontAlgn="base" hangingPunct="1">
              <a:spcBef>
                <a:spcPct val="0"/>
              </a:spcBef>
              <a:spcAft>
                <a:spcPct val="0"/>
              </a:spcAft>
              <a:defRPr sz="40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US" altLang="en-US" sz="1898" kern="0" dirty="0">
                <a:solidFill>
                  <a:srgbClr val="FFFFFF"/>
                </a:solidFill>
                <a:latin typeface="Calibri"/>
              </a:rPr>
              <a:t>What wellbeing support is available?</a:t>
            </a:r>
          </a:p>
        </p:txBody>
      </p:sp>
      <p:sp>
        <p:nvSpPr>
          <p:cNvPr id="12" name="TextBox 11"/>
          <p:cNvSpPr txBox="1"/>
          <p:nvPr/>
        </p:nvSpPr>
        <p:spPr>
          <a:xfrm>
            <a:off x="1353056" y="660859"/>
            <a:ext cx="5400600" cy="553998"/>
          </a:xfrm>
          <a:prstGeom prst="rect">
            <a:avLst/>
          </a:prstGeom>
          <a:noFill/>
        </p:spPr>
        <p:txBody>
          <a:bodyPr wrap="square" rtlCol="0">
            <a:spAutoFit/>
          </a:bodyPr>
          <a:lstStyle/>
          <a:p>
            <a:pPr algn="ctr"/>
            <a:r>
              <a:rPr lang="en-GB" sz="3000" b="1" i="1" dirty="0">
                <a:solidFill>
                  <a:schemeClr val="accent6">
                    <a:lumMod val="50000"/>
                  </a:schemeClr>
                </a:solidFill>
              </a:rPr>
              <a:t>Wider Support at Warwick</a:t>
            </a:r>
          </a:p>
        </p:txBody>
      </p:sp>
      <p:graphicFrame>
        <p:nvGraphicFramePr>
          <p:cNvPr id="3" name="Diagram 2"/>
          <p:cNvGraphicFramePr/>
          <p:nvPr/>
        </p:nvGraphicFramePr>
        <p:xfrm>
          <a:off x="1010616" y="1570127"/>
          <a:ext cx="6434194" cy="32521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16585258"/>
      </p:ext>
    </p:extLst>
  </p:cSld>
  <p:clrMapOvr>
    <a:masterClrMapping/>
  </p:clrMapOvr>
  <mc:AlternateContent xmlns:mc="http://schemas.openxmlformats.org/markup-compatibility/2006" xmlns:p14="http://schemas.microsoft.com/office/powerpoint/2010/main">
    <mc:Choice Requires="p14">
      <p:transition spd="slow" p14:dur="2000" advTm="26007"/>
    </mc:Choice>
    <mc:Fallback xmlns="">
      <p:transition spd="slow" advTm="26007"/>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1C7A6BE-42D2-47F0-A007-BBE166F28127}"/>
              </a:ext>
            </a:extLst>
          </p:cNvPr>
          <p:cNvPicPr>
            <a:picLocks noChangeAspect="1"/>
          </p:cNvPicPr>
          <p:nvPr/>
        </p:nvPicPr>
        <p:blipFill>
          <a:blip r:embed="rId3"/>
          <a:stretch>
            <a:fillRect/>
          </a:stretch>
        </p:blipFill>
        <p:spPr>
          <a:xfrm>
            <a:off x="-109457" y="0"/>
            <a:ext cx="9362913" cy="1678070"/>
          </a:xfrm>
          <a:prstGeom prst="rect">
            <a:avLst/>
          </a:prstGeom>
        </p:spPr>
      </p:pic>
      <p:sp>
        <p:nvSpPr>
          <p:cNvPr id="6" name="Rectangle 5"/>
          <p:cNvSpPr/>
          <p:nvPr/>
        </p:nvSpPr>
        <p:spPr>
          <a:xfrm>
            <a:off x="1553490" y="703978"/>
            <a:ext cx="5347193" cy="507831"/>
          </a:xfrm>
          <a:prstGeom prst="rect">
            <a:avLst/>
          </a:prstGeom>
        </p:spPr>
        <p:txBody>
          <a:bodyPr wrap="square">
            <a:spAutoFit/>
          </a:bodyPr>
          <a:lstStyle/>
          <a:p>
            <a:pPr algn="ctr"/>
            <a:r>
              <a:rPr lang="en-GB" sz="2700" b="1" dirty="0" err="1">
                <a:solidFill>
                  <a:srgbClr val="447069"/>
                </a:solidFill>
                <a:sym typeface="Wingdings" panose="05000000000000000000" pitchFamily="2" charset="2"/>
              </a:rPr>
              <a:t>Togetherall</a:t>
            </a:r>
            <a:endParaRPr lang="en-GB" sz="1350" b="1" dirty="0">
              <a:solidFill>
                <a:srgbClr val="447069"/>
              </a:solidFill>
              <a:sym typeface="Wingdings" panose="05000000000000000000" pitchFamily="2" charset="2"/>
            </a:endParaRPr>
          </a:p>
        </p:txBody>
      </p:sp>
      <p:sp>
        <p:nvSpPr>
          <p:cNvPr id="4" name="TextBox 3">
            <a:extLst>
              <a:ext uri="{FF2B5EF4-FFF2-40B4-BE49-F238E27FC236}">
                <a16:creationId xmlns:a16="http://schemas.microsoft.com/office/drawing/2014/main" id="{793AB33D-0051-46C9-A629-3B54419C1CFA}"/>
              </a:ext>
            </a:extLst>
          </p:cNvPr>
          <p:cNvSpPr txBox="1"/>
          <p:nvPr/>
        </p:nvSpPr>
        <p:spPr>
          <a:xfrm>
            <a:off x="418171" y="1892703"/>
            <a:ext cx="2291576" cy="2862322"/>
          </a:xfrm>
          <a:prstGeom prst="rect">
            <a:avLst/>
          </a:prstGeom>
          <a:noFill/>
        </p:spPr>
        <p:txBody>
          <a:bodyPr wrap="square" rtlCol="0">
            <a:spAutoFit/>
          </a:bodyPr>
          <a:lstStyle/>
          <a:p>
            <a:r>
              <a:rPr lang="en-GB" dirty="0">
                <a:solidFill>
                  <a:schemeClr val="accent6">
                    <a:lumMod val="50000"/>
                  </a:schemeClr>
                </a:solidFill>
              </a:rPr>
              <a:t>A free digital platform all about mental health and wellbeing that is available 24/7 for students at Warwick</a:t>
            </a:r>
          </a:p>
          <a:p>
            <a:endParaRPr lang="en-GB" dirty="0">
              <a:solidFill>
                <a:schemeClr val="accent6">
                  <a:lumMod val="50000"/>
                </a:schemeClr>
              </a:solidFill>
            </a:endParaRPr>
          </a:p>
          <a:p>
            <a:r>
              <a:rPr lang="en-GB" dirty="0">
                <a:solidFill>
                  <a:schemeClr val="accent6">
                    <a:lumMod val="50000"/>
                  </a:schemeClr>
                </a:solidFill>
              </a:rPr>
              <a:t>Sign up using your Warwick email address</a:t>
            </a:r>
          </a:p>
        </p:txBody>
      </p:sp>
      <p:pic>
        <p:nvPicPr>
          <p:cNvPr id="2" name="Picture 2" descr="Gain free mental health support through Together All (formerly Big White  Wall) - CAW Blo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41983" y="1813887"/>
            <a:ext cx="5582893" cy="2719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2786110"/>
      </p:ext>
    </p:extLst>
  </p:cSld>
  <p:clrMapOvr>
    <a:masterClrMapping/>
  </p:clrMapOvr>
  <mc:AlternateContent xmlns:mc="http://schemas.openxmlformats.org/markup-compatibility/2006" xmlns:p14="http://schemas.microsoft.com/office/powerpoint/2010/main">
    <mc:Choice Requires="p14">
      <p:transition spd="slow" p14:dur="2000" advTm="31120"/>
    </mc:Choice>
    <mc:Fallback xmlns="">
      <p:transition spd="slow" advTm="31120"/>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1"/>
            <a:ext cx="9144000" cy="1187703"/>
          </a:xfrm>
          <a:prstGeom prst="rect">
            <a:avLst/>
          </a:prstGeom>
        </p:spPr>
      </p:pic>
      <p:pic>
        <p:nvPicPr>
          <p:cNvPr id="4" name="Picture 3"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20901"/>
            <a:ext cx="9361040" cy="1447976"/>
          </a:xfrm>
          <a:prstGeom prst="rect">
            <a:avLst/>
          </a:prstGeom>
        </p:spPr>
      </p:pic>
      <p:sp>
        <p:nvSpPr>
          <p:cNvPr id="8" name="Title 1"/>
          <p:cNvSpPr txBox="1">
            <a:spLocks/>
          </p:cNvSpPr>
          <p:nvPr/>
        </p:nvSpPr>
        <p:spPr>
          <a:xfrm>
            <a:off x="-590981" y="252963"/>
            <a:ext cx="9223023"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altLang="en-US" sz="4000" b="1" dirty="0">
                <a:solidFill>
                  <a:schemeClr val="accent6">
                    <a:lumMod val="75000"/>
                  </a:schemeClr>
                </a:solidFill>
                <a:latin typeface="+mn-lt"/>
              </a:rPr>
              <a:t>Wellbeing Support Services</a:t>
            </a:r>
          </a:p>
        </p:txBody>
      </p:sp>
      <p:sp>
        <p:nvSpPr>
          <p:cNvPr id="9" name="Content Placeholder 2"/>
          <p:cNvSpPr txBox="1">
            <a:spLocks/>
          </p:cNvSpPr>
          <p:nvPr/>
        </p:nvSpPr>
        <p:spPr>
          <a:xfrm>
            <a:off x="780541" y="1044888"/>
            <a:ext cx="7582917" cy="4184982"/>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GB" sz="2400" b="1" dirty="0">
              <a:solidFill>
                <a:schemeClr val="accent6">
                  <a:lumMod val="75000"/>
                </a:schemeClr>
              </a:solidFill>
              <a:sym typeface="Wingdings" panose="05000000000000000000" pitchFamily="2" charset="2"/>
            </a:endParaRPr>
          </a:p>
          <a:p>
            <a:r>
              <a:rPr lang="en-GB" sz="2400" b="1" dirty="0">
                <a:solidFill>
                  <a:schemeClr val="accent6">
                    <a:lumMod val="75000"/>
                  </a:schemeClr>
                </a:solidFill>
                <a:sym typeface="Wingdings" panose="05000000000000000000" pitchFamily="2" charset="2"/>
              </a:rPr>
              <a:t>  </a:t>
            </a:r>
            <a:r>
              <a:rPr lang="en-GB" sz="2400" b="1" dirty="0">
                <a:solidFill>
                  <a:schemeClr val="accent6">
                    <a:lumMod val="75000"/>
                  </a:schemeClr>
                </a:solidFill>
              </a:rPr>
              <a:t>024 7657 5570	</a:t>
            </a:r>
          </a:p>
          <a:p>
            <a:pPr marL="257175" indent="-257175">
              <a:buFont typeface="Wingdings" panose="05000000000000000000" pitchFamily="2" charset="2"/>
              <a:buChar char="8"/>
            </a:pPr>
            <a:r>
              <a:rPr lang="en-GB" sz="2400" b="1" dirty="0">
                <a:solidFill>
                  <a:schemeClr val="accent6">
                    <a:lumMod val="75000"/>
                  </a:schemeClr>
                </a:solidFill>
                <a:sym typeface="Wingdings" panose="05000000000000000000" pitchFamily="2" charset="2"/>
              </a:rPr>
              <a:t>wellbeing.warwick.ac.uk</a:t>
            </a:r>
          </a:p>
          <a:p>
            <a:endParaRPr lang="en-GB" sz="1200" b="1" dirty="0">
              <a:solidFill>
                <a:schemeClr val="accent6">
                  <a:lumMod val="75000"/>
                </a:schemeClr>
              </a:solidFill>
              <a:sym typeface="Wingdings" panose="05000000000000000000" pitchFamily="2" charset="2"/>
            </a:endParaRPr>
          </a:p>
          <a:p>
            <a:r>
              <a:rPr lang="en-GB" sz="1800" b="1" dirty="0">
                <a:solidFill>
                  <a:schemeClr val="accent6">
                    <a:lumMod val="75000"/>
                  </a:schemeClr>
                </a:solidFill>
                <a:sym typeface="Wingdings" panose="05000000000000000000" pitchFamily="2" charset="2"/>
              </a:rPr>
              <a:t>Consultations available every working day from 10am-3pm to identify the correct support for you.  </a:t>
            </a:r>
          </a:p>
          <a:p>
            <a:endParaRPr lang="en-GB" sz="1800" b="1" dirty="0">
              <a:solidFill>
                <a:schemeClr val="accent6">
                  <a:lumMod val="75000"/>
                </a:schemeClr>
              </a:solidFill>
              <a:sym typeface="Wingdings" panose="05000000000000000000" pitchFamily="2" charset="2"/>
            </a:endParaRPr>
          </a:p>
          <a:p>
            <a:r>
              <a:rPr lang="en-GB" sz="1800" b="1" dirty="0">
                <a:solidFill>
                  <a:schemeClr val="accent6">
                    <a:lumMod val="75000"/>
                  </a:schemeClr>
                </a:solidFill>
                <a:sym typeface="Wingdings" panose="05000000000000000000" pitchFamily="2" charset="2"/>
              </a:rPr>
              <a:t> </a:t>
            </a:r>
            <a:endParaRPr lang="en-GB" sz="1800" b="1" dirty="0">
              <a:solidFill>
                <a:schemeClr val="accent6">
                  <a:lumMod val="75000"/>
                </a:schemeClr>
              </a:solidFill>
            </a:endParaRPr>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800000">
            <a:off x="3543469" y="3455869"/>
            <a:ext cx="1967636" cy="1475727"/>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0800000">
            <a:off x="849315" y="3455869"/>
            <a:ext cx="1967636" cy="1475727"/>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0800000">
            <a:off x="6237622" y="3455868"/>
            <a:ext cx="1966559" cy="1474919"/>
          </a:xfrm>
          <a:prstGeom prst="rect">
            <a:avLst/>
          </a:prstGeom>
        </p:spPr>
      </p:pic>
    </p:spTree>
    <p:extLst>
      <p:ext uri="{BB962C8B-B14F-4D97-AF65-F5344CB8AC3E}">
        <p14:creationId xmlns:p14="http://schemas.microsoft.com/office/powerpoint/2010/main" val="4246131769"/>
      </p:ext>
    </p:extLst>
  </p:cSld>
  <p:clrMapOvr>
    <a:masterClrMapping/>
  </p:clrMapOvr>
  <mc:AlternateContent xmlns:mc="http://schemas.openxmlformats.org/markup-compatibility/2006" xmlns:p14="http://schemas.microsoft.com/office/powerpoint/2010/main">
    <mc:Choice Requires="p14">
      <p:transition spd="slow" p14:dur="2000" advTm="37692"/>
    </mc:Choice>
    <mc:Fallback xmlns="">
      <p:transition spd="slow" advTm="37692"/>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44491" cy="461665"/>
          </a:xfrm>
          <a:prstGeom prst="rect">
            <a:avLst/>
          </a:prstGeom>
          <a:solidFill>
            <a:schemeClr val="bg1"/>
          </a:solidFill>
          <a:ln>
            <a:solidFill>
              <a:schemeClr val="bg1"/>
            </a:solidFill>
          </a:ln>
        </p:spPr>
        <p:txBody>
          <a:bodyPr wrap="square" rtlCol="0">
            <a:spAutoFit/>
          </a:bodyPr>
          <a:lstStyle/>
          <a:p>
            <a:r>
              <a:rPr lang="en-US" sz="2400" b="1" spc="-23">
                <a:solidFill>
                  <a:srgbClr val="0070C0"/>
                </a:solidFill>
                <a:latin typeface="Calibri" panose="02020603050405020304" pitchFamily="2"/>
              </a:rPr>
              <a:t>Feedback</a:t>
            </a:r>
          </a:p>
        </p:txBody>
      </p:sp>
      <p:sp>
        <p:nvSpPr>
          <p:cNvPr id="3" name="Rectangle 2"/>
          <p:cNvSpPr/>
          <p:nvPr/>
        </p:nvSpPr>
        <p:spPr>
          <a:xfrm>
            <a:off x="436416" y="2101810"/>
            <a:ext cx="8204663" cy="1477328"/>
          </a:xfrm>
          <a:prstGeom prst="rect">
            <a:avLst/>
          </a:prstGeom>
        </p:spPr>
        <p:txBody>
          <a:bodyPr wrap="square">
            <a:spAutoFit/>
          </a:bodyPr>
          <a:lstStyle/>
          <a:p>
            <a:r>
              <a:rPr lang="en-US" spc="-26">
                <a:solidFill>
                  <a:srgbClr val="000000"/>
                </a:solidFill>
                <a:latin typeface="Calibri" panose="02020603050405020304" pitchFamily="2"/>
              </a:rPr>
              <a:t>Your views and experiences are very valuable</a:t>
            </a:r>
          </a:p>
          <a:p>
            <a:endParaRPr lang="en-US" spc="-26">
              <a:solidFill>
                <a:srgbClr val="000000"/>
              </a:solidFill>
              <a:latin typeface="Calibri" panose="02020603050405020304" pitchFamily="2"/>
            </a:endParaRPr>
          </a:p>
          <a:p>
            <a:r>
              <a:rPr lang="en-US" spc="-23">
                <a:solidFill>
                  <a:srgbClr val="000000"/>
                </a:solidFill>
                <a:latin typeface="Calibri" panose="02020603050405020304" pitchFamily="2"/>
              </a:rPr>
              <a:t>Please participate in any of the different opportunities that we let you know about to </a:t>
            </a:r>
            <a:r>
              <a:rPr lang="en-US" b="1" spc="-23">
                <a:solidFill>
                  <a:srgbClr val="000000"/>
                </a:solidFill>
                <a:latin typeface="Calibri" panose="02020603050405020304" pitchFamily="2"/>
              </a:rPr>
              <a:t>give us feedback wherever you feel able</a:t>
            </a:r>
            <a:r>
              <a:rPr lang="en-US" spc="-23">
                <a:solidFill>
                  <a:srgbClr val="000000"/>
                </a:solidFill>
                <a:latin typeface="Calibri" panose="02020603050405020304" pitchFamily="2"/>
              </a:rPr>
              <a:t>. Particularly our FAQ section of the website is reliant for much of the information on what you tell us</a:t>
            </a:r>
            <a:endParaRPr lang="en-GB"/>
          </a:p>
        </p:txBody>
      </p:sp>
    </p:spTree>
    <p:extLst>
      <p:ext uri="{BB962C8B-B14F-4D97-AF65-F5344CB8AC3E}">
        <p14:creationId xmlns:p14="http://schemas.microsoft.com/office/powerpoint/2010/main" val="42056116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018" y="693420"/>
            <a:ext cx="8998527" cy="2761525"/>
          </a:xfrm>
          <a:prstGeom prst="rect">
            <a:avLst/>
          </a:prstGeom>
        </p:spPr>
        <p:txBody>
          <a:bodyPr wrap="square">
            <a:spAutoFit/>
          </a:bodyPr>
          <a:lstStyle/>
          <a:p>
            <a:pPr algn="ctr">
              <a:lnSpc>
                <a:spcPts val="7300"/>
              </a:lnSpc>
            </a:pPr>
            <a:r>
              <a:rPr lang="en-US" sz="4000" b="1" spc="5" dirty="0">
                <a:solidFill>
                  <a:srgbClr val="0070C0"/>
                </a:solidFill>
                <a:latin typeface="Calibri" panose="02020603050405020304" pitchFamily="2"/>
              </a:rPr>
              <a:t>WISHING YOU A SUCCESSFUL YEAR AHEAD </a:t>
            </a:r>
          </a:p>
          <a:p>
            <a:pPr algn="ctr">
              <a:lnSpc>
                <a:spcPts val="7300"/>
              </a:lnSpc>
            </a:pPr>
            <a:r>
              <a:rPr lang="en-US" sz="2800" spc="5" dirty="0">
                <a:latin typeface="Calibri" panose="02020603050405020304" pitchFamily="2"/>
              </a:rPr>
              <a:t>warwick.ac.uk/</a:t>
            </a:r>
            <a:r>
              <a:rPr lang="en-US" sz="2800" spc="5" dirty="0" err="1">
                <a:latin typeface="Calibri" panose="02020603050405020304" pitchFamily="2"/>
              </a:rPr>
              <a:t>studentmobility</a:t>
            </a:r>
            <a:endParaRPr lang="en-GB" sz="2800" dirty="0"/>
          </a:p>
        </p:txBody>
      </p:sp>
      <p:sp>
        <p:nvSpPr>
          <p:cNvPr id="6" name="Text Placeholder 5"/>
          <p:cNvSpPr txBox="1">
            <a:spLocks/>
          </p:cNvSpPr>
          <p:nvPr/>
        </p:nvSpPr>
        <p:spPr>
          <a:xfrm>
            <a:off x="6248400" y="2930525"/>
            <a:ext cx="2842145" cy="595630"/>
          </a:xfrm>
          <a:prstGeom prst="rect">
            <a:avLst/>
          </a:prstGeom>
          <a:noFill/>
          <a:ln w="0" cmpd="sng">
            <a:noFill/>
            <a:prstDash val="solid"/>
          </a:ln>
        </p:spPr>
        <p:txBody>
          <a:bodyPr vert="horz" lIns="0" tIns="29210"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buNone/>
            </a:pPr>
            <a:endParaRPr lang="en-US" sz="2000" b="1" spc="-30">
              <a:solidFill>
                <a:srgbClr val="060105"/>
              </a:solidFill>
              <a:latin typeface="Calibri" panose="02020603050405020304" pitchFamily="2"/>
            </a:endParaRPr>
          </a:p>
        </p:txBody>
      </p:sp>
    </p:spTree>
    <p:extLst>
      <p:ext uri="{BB962C8B-B14F-4D97-AF65-F5344CB8AC3E}">
        <p14:creationId xmlns:p14="http://schemas.microsoft.com/office/powerpoint/2010/main" val="21593375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467" y="1065068"/>
            <a:ext cx="6165273" cy="400110"/>
          </a:xfrm>
          <a:prstGeom prst="rect">
            <a:avLst/>
          </a:prstGeom>
          <a:solidFill>
            <a:schemeClr val="bg1"/>
          </a:solidFill>
          <a:ln>
            <a:noFill/>
          </a:ln>
        </p:spPr>
        <p:txBody>
          <a:bodyPr wrap="square" rtlCol="0">
            <a:spAutoFit/>
          </a:bodyPr>
          <a:lstStyle/>
          <a:p>
            <a:r>
              <a:rPr lang="en-GB" sz="2000" b="1" dirty="0">
                <a:solidFill>
                  <a:srgbClr val="0070C0"/>
                </a:solidFill>
              </a:rPr>
              <a:t>Risk Assessment – Compulsory </a:t>
            </a:r>
          </a:p>
        </p:txBody>
      </p:sp>
      <p:sp>
        <p:nvSpPr>
          <p:cNvPr id="7" name="TextBox 6">
            <a:extLst>
              <a:ext uri="{FF2B5EF4-FFF2-40B4-BE49-F238E27FC236}">
                <a16:creationId xmlns:a16="http://schemas.microsoft.com/office/drawing/2014/main" id="{D6F59F55-D2CC-46DD-8AAE-D6E8747A6477}"/>
              </a:ext>
            </a:extLst>
          </p:cNvPr>
          <p:cNvSpPr txBox="1"/>
          <p:nvPr/>
        </p:nvSpPr>
        <p:spPr>
          <a:xfrm>
            <a:off x="455467" y="1072891"/>
            <a:ext cx="6972300" cy="3200876"/>
          </a:xfrm>
          <a:prstGeom prst="rect">
            <a:avLst/>
          </a:prstGeom>
          <a:noFill/>
        </p:spPr>
        <p:txBody>
          <a:bodyPr wrap="square" rtlCol="0">
            <a:spAutoFit/>
          </a:bodyPr>
          <a:lstStyle/>
          <a:p>
            <a:endParaRPr lang="en-GB" b="1" dirty="0">
              <a:solidFill>
                <a:srgbClr val="FF0000"/>
              </a:solidFill>
            </a:endParaRPr>
          </a:p>
          <a:p>
            <a:endParaRPr lang="en-GB" sz="1600" dirty="0"/>
          </a:p>
          <a:p>
            <a:r>
              <a:rPr lang="en-GB" sz="1400" dirty="0"/>
              <a:t>In person or distance learning?</a:t>
            </a:r>
          </a:p>
          <a:p>
            <a:r>
              <a:rPr lang="en-GB" sz="1400" dirty="0"/>
              <a:t>FCDO  advice: do you have the correct documentation?</a:t>
            </a:r>
          </a:p>
          <a:p>
            <a:r>
              <a:rPr lang="en-GB" sz="1400" dirty="0"/>
              <a:t>Are quarantine procedures in place? Potential cost of hotel for 2 weeks.</a:t>
            </a:r>
            <a:endParaRPr lang="en-GB" sz="1400" dirty="0">
              <a:cs typeface="Calibri"/>
            </a:endParaRPr>
          </a:p>
          <a:p>
            <a:r>
              <a:rPr lang="en-GB" sz="1400" dirty="0"/>
              <a:t>Are you expected to find a place to quarantine outside of your planned accommodation?  Or, will  your planned accommodation provider offer support?  Your host will be able to advise.</a:t>
            </a:r>
            <a:endParaRPr lang="en-GB" sz="1400" dirty="0">
              <a:cs typeface="Calibri"/>
            </a:endParaRPr>
          </a:p>
          <a:p>
            <a:r>
              <a:rPr lang="en-GB" sz="1400" dirty="0"/>
              <a:t>Have you researched the safety measures at your proposed host?</a:t>
            </a:r>
            <a:endParaRPr lang="en-GB" sz="1400" dirty="0">
              <a:cs typeface="Calibri"/>
            </a:endParaRPr>
          </a:p>
          <a:p>
            <a:r>
              <a:rPr lang="en-GB" sz="1400" dirty="0"/>
              <a:t>The cost of living may have increased? You may not be able to find a part-time job to supplement your funds.</a:t>
            </a:r>
            <a:endParaRPr lang="en-GB" sz="1400" dirty="0">
              <a:cs typeface="Calibri"/>
            </a:endParaRPr>
          </a:p>
          <a:p>
            <a:r>
              <a:rPr lang="en-GB" sz="1400" dirty="0"/>
              <a:t>Would you be able to manage if there was a lock-down in your host country?</a:t>
            </a:r>
          </a:p>
          <a:p>
            <a:endParaRPr lang="en-GB" sz="1400" dirty="0">
              <a:cs typeface="Calibri"/>
            </a:endParaRPr>
          </a:p>
          <a:p>
            <a:r>
              <a:rPr lang="en-GB" sz="1400" dirty="0">
                <a:cs typeface="Calibri"/>
              </a:rPr>
              <a:t>The link to the Risk Assessment is here: </a:t>
            </a:r>
            <a:r>
              <a:rPr lang="en-GB" sz="1400" dirty="0">
                <a:hlinkClick r:id="rId3"/>
              </a:rPr>
              <a:t>Frequently Asked Questions (warwick.ac.uk)</a:t>
            </a:r>
            <a:endParaRPr lang="en-GB" sz="1400" dirty="0"/>
          </a:p>
          <a:p>
            <a:r>
              <a:rPr lang="en-GB" sz="1400" b="1" dirty="0">
                <a:cs typeface="Calibri"/>
              </a:rPr>
              <a:t>This must be uploaded to </a:t>
            </a:r>
            <a:r>
              <a:rPr lang="en-GB" sz="1400" b="1" dirty="0" err="1">
                <a:cs typeface="Calibri"/>
              </a:rPr>
              <a:t>Evision</a:t>
            </a:r>
            <a:r>
              <a:rPr lang="en-GB" sz="1400" b="1" dirty="0">
                <a:cs typeface="Calibri"/>
              </a:rPr>
              <a:t> before your travel. </a:t>
            </a:r>
          </a:p>
        </p:txBody>
      </p:sp>
    </p:spTree>
    <p:extLst>
      <p:ext uri="{BB962C8B-B14F-4D97-AF65-F5344CB8AC3E}">
        <p14:creationId xmlns:p14="http://schemas.microsoft.com/office/powerpoint/2010/main" val="14971530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467" y="1141268"/>
            <a:ext cx="6165273" cy="400110"/>
          </a:xfrm>
          <a:prstGeom prst="rect">
            <a:avLst/>
          </a:prstGeom>
          <a:solidFill>
            <a:schemeClr val="bg1"/>
          </a:solidFill>
          <a:ln>
            <a:noFill/>
          </a:ln>
        </p:spPr>
        <p:txBody>
          <a:bodyPr wrap="square" rtlCol="0">
            <a:spAutoFit/>
          </a:bodyPr>
          <a:lstStyle/>
          <a:p>
            <a:r>
              <a:rPr lang="en-GB" sz="2000" b="1" dirty="0">
                <a:solidFill>
                  <a:srgbClr val="0070C0"/>
                </a:solidFill>
              </a:rPr>
              <a:t>Emergency Contact</a:t>
            </a:r>
          </a:p>
        </p:txBody>
      </p:sp>
      <p:sp>
        <p:nvSpPr>
          <p:cNvPr id="7" name="TextBox 6">
            <a:extLst>
              <a:ext uri="{FF2B5EF4-FFF2-40B4-BE49-F238E27FC236}">
                <a16:creationId xmlns:a16="http://schemas.microsoft.com/office/drawing/2014/main" id="{D6F59F55-D2CC-46DD-8AAE-D6E8747A6477}"/>
              </a:ext>
            </a:extLst>
          </p:cNvPr>
          <p:cNvSpPr txBox="1"/>
          <p:nvPr/>
        </p:nvSpPr>
        <p:spPr>
          <a:xfrm>
            <a:off x="523875" y="1952625"/>
            <a:ext cx="6972300" cy="2585323"/>
          </a:xfrm>
          <a:prstGeom prst="rect">
            <a:avLst/>
          </a:prstGeom>
          <a:noFill/>
        </p:spPr>
        <p:txBody>
          <a:bodyPr wrap="square" rtlCol="0">
            <a:spAutoFit/>
          </a:bodyPr>
          <a:lstStyle/>
          <a:p>
            <a:endParaRPr lang="en-GB" dirty="0"/>
          </a:p>
          <a:p>
            <a:r>
              <a:rPr lang="en-GB" dirty="0"/>
              <a:t>The University (either your department or the Student Mobility Team) may need to contact you if there is an emergency situation, please ensure your details are current on </a:t>
            </a:r>
            <a:r>
              <a:rPr lang="en-GB" dirty="0" err="1"/>
              <a:t>Evision</a:t>
            </a:r>
            <a:r>
              <a:rPr lang="en-GB" dirty="0"/>
              <a:t>.  </a:t>
            </a:r>
          </a:p>
          <a:p>
            <a:endParaRPr lang="en-GB" dirty="0"/>
          </a:p>
          <a:p>
            <a:r>
              <a:rPr lang="en-GB" dirty="0"/>
              <a:t>Please see this FAQ: </a:t>
            </a:r>
            <a:r>
              <a:rPr lang="en-GB" dirty="0">
                <a:hlinkClick r:id="rId3"/>
              </a:rPr>
              <a:t>Frequently Asked Questions (warwick.ac.uk)</a:t>
            </a:r>
            <a:endParaRPr lang="en-GB" dirty="0"/>
          </a:p>
          <a:p>
            <a:endParaRPr lang="en-GB" dirty="0"/>
          </a:p>
          <a:p>
            <a:r>
              <a:rPr lang="en-GB" dirty="0"/>
              <a:t>Even if you are out of the country for 5 days or more, ensure your contact details and mobile phone number are updated.</a:t>
            </a:r>
          </a:p>
        </p:txBody>
      </p:sp>
    </p:spTree>
    <p:extLst>
      <p:ext uri="{BB962C8B-B14F-4D97-AF65-F5344CB8AC3E}">
        <p14:creationId xmlns:p14="http://schemas.microsoft.com/office/powerpoint/2010/main" val="18528762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417" y="1122218"/>
            <a:ext cx="6165273" cy="400110"/>
          </a:xfrm>
          <a:prstGeom prst="rect">
            <a:avLst/>
          </a:prstGeom>
          <a:solidFill>
            <a:schemeClr val="bg1"/>
          </a:solidFill>
          <a:ln>
            <a:noFill/>
          </a:ln>
        </p:spPr>
        <p:txBody>
          <a:bodyPr wrap="square" rtlCol="0">
            <a:spAutoFit/>
          </a:bodyPr>
          <a:lstStyle/>
          <a:p>
            <a:r>
              <a:rPr lang="en-GB" sz="2000" b="1">
                <a:solidFill>
                  <a:srgbClr val="0070C0"/>
                </a:solidFill>
              </a:rPr>
              <a:t>CONTACT</a:t>
            </a:r>
          </a:p>
        </p:txBody>
      </p:sp>
      <p:pic>
        <p:nvPicPr>
          <p:cNvPr id="4" name="Picture 3"/>
          <p:cNvPicPr>
            <a:picLocks noChangeAspect="1"/>
          </p:cNvPicPr>
          <p:nvPr/>
        </p:nvPicPr>
        <p:blipFill>
          <a:blip r:embed="rId3"/>
          <a:stretch>
            <a:fillRect/>
          </a:stretch>
        </p:blipFill>
        <p:spPr>
          <a:xfrm>
            <a:off x="265170" y="1990725"/>
            <a:ext cx="8439150" cy="2686050"/>
          </a:xfrm>
          <a:prstGeom prst="rect">
            <a:avLst/>
          </a:prstGeom>
        </p:spPr>
      </p:pic>
      <p:sp>
        <p:nvSpPr>
          <p:cNvPr id="3" name="TextBox 2"/>
          <p:cNvSpPr txBox="1"/>
          <p:nvPr/>
        </p:nvSpPr>
        <p:spPr>
          <a:xfrm>
            <a:off x="568036" y="3809999"/>
            <a:ext cx="1697182" cy="184666"/>
          </a:xfrm>
          <a:prstGeom prst="rect">
            <a:avLst/>
          </a:prstGeom>
          <a:solidFill>
            <a:schemeClr val="bg1">
              <a:lumMod val="95000"/>
            </a:schemeClr>
          </a:solidFill>
          <a:ln>
            <a:solidFill>
              <a:schemeClr val="bg1">
                <a:lumMod val="95000"/>
              </a:schemeClr>
            </a:solidFill>
          </a:ln>
        </p:spPr>
        <p:txBody>
          <a:bodyPr wrap="square" rtlCol="0">
            <a:spAutoFit/>
          </a:bodyPr>
          <a:lstStyle/>
          <a:p>
            <a:endParaRPr lang="en-GB" sz="600"/>
          </a:p>
        </p:txBody>
      </p:sp>
    </p:spTree>
    <p:extLst>
      <p:ext uri="{BB962C8B-B14F-4D97-AF65-F5344CB8AC3E}">
        <p14:creationId xmlns:p14="http://schemas.microsoft.com/office/powerpoint/2010/main" val="3019465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ACCD7C4-B3F7-45DA-BC89-9AE88CB94A72}"/>
              </a:ext>
            </a:extLst>
          </p:cNvPr>
          <p:cNvSpPr txBox="1"/>
          <p:nvPr/>
        </p:nvSpPr>
        <p:spPr>
          <a:xfrm>
            <a:off x="1211581" y="581891"/>
            <a:ext cx="6728460" cy="2092881"/>
          </a:xfrm>
          <a:prstGeom prst="rect">
            <a:avLst/>
          </a:prstGeom>
          <a:noFill/>
        </p:spPr>
        <p:txBody>
          <a:bodyPr wrap="square" rtlCol="0">
            <a:spAutoFit/>
          </a:bodyPr>
          <a:lstStyle/>
          <a:p>
            <a:endParaRPr lang="en-GB" dirty="0"/>
          </a:p>
          <a:p>
            <a:endParaRPr lang="en-GB" dirty="0"/>
          </a:p>
          <a:p>
            <a:endParaRPr lang="en-GB" dirty="0"/>
          </a:p>
          <a:p>
            <a:r>
              <a:rPr lang="en-GB" sz="4000" dirty="0">
                <a:solidFill>
                  <a:schemeClr val="accent1"/>
                </a:solidFill>
              </a:rPr>
              <a:t>Business Travel Insurance  </a:t>
            </a:r>
          </a:p>
          <a:p>
            <a:endParaRPr lang="en-GB" dirty="0"/>
          </a:p>
          <a:p>
            <a:endParaRPr lang="en-GB" dirty="0"/>
          </a:p>
        </p:txBody>
      </p:sp>
    </p:spTree>
    <p:extLst>
      <p:ext uri="{BB962C8B-B14F-4D97-AF65-F5344CB8AC3E}">
        <p14:creationId xmlns:p14="http://schemas.microsoft.com/office/powerpoint/2010/main" val="2458089340"/>
      </p:ext>
    </p:extLst>
  </p:cSld>
  <p:clrMapOvr>
    <a:masterClrMapping/>
  </p:clrMapOvr>
</p:sld>
</file>

<file path=ppt/theme/theme1.xml><?xml version="1.0" encoding="utf-8"?>
<a:theme xmlns:a="http://schemas.openxmlformats.org/drawingml/2006/main" name="Top abstract bar">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bstract holding p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009315BE3E1544BA77B7E9573FA42F" ma:contentTypeVersion="8" ma:contentTypeDescription="Create a new document." ma:contentTypeScope="" ma:versionID="503d3a58f5b4aa7f356effe59907cd7d">
  <xsd:schema xmlns:xsd="http://www.w3.org/2001/XMLSchema" xmlns:xs="http://www.w3.org/2001/XMLSchema" xmlns:p="http://schemas.microsoft.com/office/2006/metadata/properties" xmlns:ns2="811aa1b6-8224-469d-a5ed-282d2de3c8aa" targetNamespace="http://schemas.microsoft.com/office/2006/metadata/properties" ma:root="true" ma:fieldsID="33553a91ca5af96528f7fcc3ecbcdf58" ns2:_="">
    <xsd:import namespace="811aa1b6-8224-469d-a5ed-282d2de3c8a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1aa1b6-8224-469d-a5ed-282d2de3c8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8A6570-015F-495A-B0B3-D2CD9C78B713}">
  <ds:schemaRefs>
    <ds:schemaRef ds:uri="811aa1b6-8224-469d-a5ed-282d2de3c8a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179B0F3-E671-4755-A2A3-A29EF8DD998D}">
  <ds:schemaRefs>
    <ds:schemaRef ds:uri="http://schemas.microsoft.com/sharepoint/v3/contenttype/forms"/>
  </ds:schemaRefs>
</ds:datastoreItem>
</file>

<file path=customXml/itemProps3.xml><?xml version="1.0" encoding="utf-8"?>
<ds:datastoreItem xmlns:ds="http://schemas.openxmlformats.org/officeDocument/2006/customXml" ds:itemID="{3DE19337-3975-4F5F-A364-17DD39D6CA62}">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811aa1b6-8224-469d-a5ed-282d2de3c8aa"/>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2689</TotalTime>
  <Words>5630</Words>
  <Application>Microsoft Office PowerPoint</Application>
  <PresentationFormat>On-screen Show (16:9)</PresentationFormat>
  <Paragraphs>572</Paragraphs>
  <Slides>56</Slides>
  <Notes>54</Notes>
  <HiddenSlides>2</HiddenSlides>
  <MMClips>1</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56</vt:i4>
      </vt:variant>
    </vt:vector>
  </HeadingPairs>
  <TitlesOfParts>
    <vt:vector size="68" baseType="lpstr">
      <vt:lpstr>Arial</vt:lpstr>
      <vt:lpstr>Calibri</vt:lpstr>
      <vt:lpstr>Calibri Light</vt:lpstr>
      <vt:lpstr>Frutiger W01</vt:lpstr>
      <vt:lpstr>nta</vt:lpstr>
      <vt:lpstr>Roboto</vt:lpstr>
      <vt:lpstr>Symbol</vt:lpstr>
      <vt:lpstr>Wingdings</vt:lpstr>
      <vt:lpstr>Top abstract bar</vt:lpstr>
      <vt:lpstr>Custom Design</vt:lpstr>
      <vt:lpstr>Abstract holding page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CAPIT Counselling and Psychology Interventions Team </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Batterbee, Rob</dc:creator>
  <cp:lastModifiedBy>Johnson, Helen</cp:lastModifiedBy>
  <cp:revision>112</cp:revision>
  <cp:lastPrinted>2020-03-04T10:52:50Z</cp:lastPrinted>
  <dcterms:created xsi:type="dcterms:W3CDTF">2019-09-30T10:56:33Z</dcterms:created>
  <dcterms:modified xsi:type="dcterms:W3CDTF">2021-05-17T14:50:43Z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0x01010006009315BE3E1544BA77B7E9573FA42F</vt:lpwstr>
  </property>
</Properties>
</file>