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61" r:id="rId6"/>
    <p:sldId id="257" r:id="rId7"/>
    <p:sldId id="260" r:id="rId8"/>
    <p:sldId id="262" r:id="rId9"/>
    <p:sldId id="263" r:id="rId10"/>
    <p:sldId id="264" r:id="rId11"/>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1B349B-01F0-9D0B-3076-2B86DD50940C}" v="13" dt="2025-10-02T11:05:01.2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ll, George" userId="S::u1673088@live.warwick.ac.uk::da22187a-51e2-4d45-ad7f-e26ee5165d90" providerId="AD" clId="Web-{4D8CAF5C-FB02-05B4-10B1-B643572F408D}"/>
    <pc:docChg chg="delSld modSld">
      <pc:chgData name="Hill, George" userId="S::u1673088@live.warwick.ac.uk::da22187a-51e2-4d45-ad7f-e26ee5165d90" providerId="AD" clId="Web-{4D8CAF5C-FB02-05B4-10B1-B643572F408D}" dt="2025-09-22T10:53:16.773" v="28"/>
      <pc:docMkLst>
        <pc:docMk/>
      </pc:docMkLst>
      <pc:sldChg chg="addSp modSp">
        <pc:chgData name="Hill, George" userId="S::u1673088@live.warwick.ac.uk::da22187a-51e2-4d45-ad7f-e26ee5165d90" providerId="AD" clId="Web-{4D8CAF5C-FB02-05B4-10B1-B643572F408D}" dt="2025-09-22T10:53:08.867" v="27" actId="1076"/>
        <pc:sldMkLst>
          <pc:docMk/>
          <pc:sldMk cId="1073662982" sldId="264"/>
        </pc:sldMkLst>
        <pc:spChg chg="mod">
          <ac:chgData name="Hill, George" userId="S::u1673088@live.warwick.ac.uk::da22187a-51e2-4d45-ad7f-e26ee5165d90" providerId="AD" clId="Web-{4D8CAF5C-FB02-05B4-10B1-B643572F408D}" dt="2025-09-22T10:51:13.938" v="13" actId="20577"/>
          <ac:spMkLst>
            <pc:docMk/>
            <pc:sldMk cId="1073662982" sldId="264"/>
            <ac:spMk id="2" creationId="{5D7155A6-5457-80D9-A1EF-5326EF9D30AF}"/>
          </ac:spMkLst>
        </pc:spChg>
        <pc:picChg chg="add mod">
          <ac:chgData name="Hill, George" userId="S::u1673088@live.warwick.ac.uk::da22187a-51e2-4d45-ad7f-e26ee5165d90" providerId="AD" clId="Web-{4D8CAF5C-FB02-05B4-10B1-B643572F408D}" dt="2025-09-22T10:52:51.897" v="22" actId="1076"/>
          <ac:picMkLst>
            <pc:docMk/>
            <pc:sldMk cId="1073662982" sldId="264"/>
            <ac:picMk id="6" creationId="{A8FA1982-86A6-495A-0540-1BE6188F707F}"/>
          </ac:picMkLst>
        </pc:picChg>
        <pc:picChg chg="add mod">
          <ac:chgData name="Hill, George" userId="S::u1673088@live.warwick.ac.uk::da22187a-51e2-4d45-ad7f-e26ee5165d90" providerId="AD" clId="Web-{4D8CAF5C-FB02-05B4-10B1-B643572F408D}" dt="2025-09-22T10:53:08.867" v="27" actId="1076"/>
          <ac:picMkLst>
            <pc:docMk/>
            <pc:sldMk cId="1073662982" sldId="264"/>
            <ac:picMk id="7" creationId="{7FF8FA4A-2E8E-F78B-FE38-555C3DD47A13}"/>
          </ac:picMkLst>
        </pc:picChg>
      </pc:sldChg>
    </pc:docChg>
  </pc:docChgLst>
  <pc:docChgLst>
    <pc:chgData name="Hill, George" userId="S::u1673088@live.warwick.ac.uk::da22187a-51e2-4d45-ad7f-e26ee5165d90" providerId="AD" clId="Web-{B5539C67-9C24-B4CE-A687-8703FFC00F9F}"/>
    <pc:docChg chg="modSld">
      <pc:chgData name="Hill, George" userId="S::u1673088@live.warwick.ac.uk::da22187a-51e2-4d45-ad7f-e26ee5165d90" providerId="AD" clId="Web-{B5539C67-9C24-B4CE-A687-8703FFC00F9F}" dt="2025-09-22T11:31:44.207" v="10" actId="1076"/>
      <pc:docMkLst>
        <pc:docMk/>
      </pc:docMkLst>
      <pc:sldChg chg="addSp delSp modSp">
        <pc:chgData name="Hill, George" userId="S::u1673088@live.warwick.ac.uk::da22187a-51e2-4d45-ad7f-e26ee5165d90" providerId="AD" clId="Web-{B5539C67-9C24-B4CE-A687-8703FFC00F9F}" dt="2025-09-22T11:31:44.207" v="10" actId="1076"/>
        <pc:sldMkLst>
          <pc:docMk/>
          <pc:sldMk cId="1073662982" sldId="264"/>
        </pc:sldMkLst>
        <pc:picChg chg="add mod">
          <ac:chgData name="Hill, George" userId="S::u1673088@live.warwick.ac.uk::da22187a-51e2-4d45-ad7f-e26ee5165d90" providerId="AD" clId="Web-{B5539C67-9C24-B4CE-A687-8703FFC00F9F}" dt="2025-09-22T11:30:11.408" v="4" actId="1076"/>
          <ac:picMkLst>
            <pc:docMk/>
            <pc:sldMk cId="1073662982" sldId="264"/>
            <ac:picMk id="8" creationId="{83194385-4588-8EEF-7A37-27EF4574C3CE}"/>
          </ac:picMkLst>
        </pc:picChg>
        <pc:picChg chg="add mod">
          <ac:chgData name="Hill, George" userId="S::u1673088@live.warwick.ac.uk::da22187a-51e2-4d45-ad7f-e26ee5165d90" providerId="AD" clId="Web-{B5539C67-9C24-B4CE-A687-8703FFC00F9F}" dt="2025-09-22T11:31:44.207" v="10" actId="1076"/>
          <ac:picMkLst>
            <pc:docMk/>
            <pc:sldMk cId="1073662982" sldId="264"/>
            <ac:picMk id="10" creationId="{7AE7FEBE-4E5A-F23E-87DE-3C96285B3EE3}"/>
          </ac:picMkLst>
        </pc:picChg>
      </pc:sldChg>
    </pc:docChg>
  </pc:docChgLst>
  <pc:docChgLst>
    <pc:chgData name="Hill, George" userId="S::u1673088@live.warwick.ac.uk::da22187a-51e2-4d45-ad7f-e26ee5165d90" providerId="AD" clId="Web-{081B349B-01F0-9D0B-3076-2B86DD50940C}"/>
    <pc:docChg chg="modSld">
      <pc:chgData name="Hill, George" userId="S::u1673088@live.warwick.ac.uk::da22187a-51e2-4d45-ad7f-e26ee5165d90" providerId="AD" clId="Web-{081B349B-01F0-9D0B-3076-2B86DD50940C}" dt="2025-10-02T11:04:56.580" v="5" actId="20577"/>
      <pc:docMkLst>
        <pc:docMk/>
      </pc:docMkLst>
      <pc:sldChg chg="modSp">
        <pc:chgData name="Hill, George" userId="S::u1673088@live.warwick.ac.uk::da22187a-51e2-4d45-ad7f-e26ee5165d90" providerId="AD" clId="Web-{081B349B-01F0-9D0B-3076-2B86DD50940C}" dt="2025-10-02T11:04:41.080" v="2" actId="20577"/>
        <pc:sldMkLst>
          <pc:docMk/>
          <pc:sldMk cId="2943322127" sldId="260"/>
        </pc:sldMkLst>
        <pc:spChg chg="mod">
          <ac:chgData name="Hill, George" userId="S::u1673088@live.warwick.ac.uk::da22187a-51e2-4d45-ad7f-e26ee5165d90" providerId="AD" clId="Web-{081B349B-01F0-9D0B-3076-2B86DD50940C}" dt="2025-10-02T11:04:41.080" v="2" actId="20577"/>
          <ac:spMkLst>
            <pc:docMk/>
            <pc:sldMk cId="2943322127" sldId="260"/>
            <ac:spMk id="2" creationId="{DD6F2F15-6793-E55B-3F28-E87A66AE0DE7}"/>
          </ac:spMkLst>
        </pc:spChg>
      </pc:sldChg>
      <pc:sldChg chg="modSp">
        <pc:chgData name="Hill, George" userId="S::u1673088@live.warwick.ac.uk::da22187a-51e2-4d45-ad7f-e26ee5165d90" providerId="AD" clId="Web-{081B349B-01F0-9D0B-3076-2B86DD50940C}" dt="2025-10-02T11:04:56.580" v="5" actId="20577"/>
        <pc:sldMkLst>
          <pc:docMk/>
          <pc:sldMk cId="424879480" sldId="262"/>
        </pc:sldMkLst>
        <pc:spChg chg="mod">
          <ac:chgData name="Hill, George" userId="S::u1673088@live.warwick.ac.uk::da22187a-51e2-4d45-ad7f-e26ee5165d90" providerId="AD" clId="Web-{081B349B-01F0-9D0B-3076-2B86DD50940C}" dt="2025-10-02T11:04:56.580" v="5" actId="20577"/>
          <ac:spMkLst>
            <pc:docMk/>
            <pc:sldMk cId="424879480" sldId="262"/>
            <ac:spMk id="2" creationId="{A198442C-D7F2-CCEB-6EF4-533059B9B103}"/>
          </ac:spMkLst>
        </pc:spChg>
      </pc:sldChg>
    </pc:docChg>
  </pc:docChgLst>
  <pc:docChgLst>
    <pc:chgData name="Hill, George" userId="S::u1673088@live.warwick.ac.uk::da22187a-51e2-4d45-ad7f-e26ee5165d90" providerId="AD" clId="Web-{51923647-1B21-1B3F-1A68-E43B88F570FA}"/>
    <pc:docChg chg="modSld">
      <pc:chgData name="Hill, George" userId="S::u1673088@live.warwick.ac.uk::da22187a-51e2-4d45-ad7f-e26ee5165d90" providerId="AD" clId="Web-{51923647-1B21-1B3F-1A68-E43B88F570FA}" dt="2025-09-24T09:33:11.379" v="21" actId="20577"/>
      <pc:docMkLst>
        <pc:docMk/>
      </pc:docMkLst>
      <pc:sldChg chg="modSp">
        <pc:chgData name="Hill, George" userId="S::u1673088@live.warwick.ac.uk::da22187a-51e2-4d45-ad7f-e26ee5165d90" providerId="AD" clId="Web-{51923647-1B21-1B3F-1A68-E43B88F570FA}" dt="2025-09-24T09:30:23.666" v="13" actId="20577"/>
        <pc:sldMkLst>
          <pc:docMk/>
          <pc:sldMk cId="2943322127" sldId="260"/>
        </pc:sldMkLst>
        <pc:spChg chg="mod">
          <ac:chgData name="Hill, George" userId="S::u1673088@live.warwick.ac.uk::da22187a-51e2-4d45-ad7f-e26ee5165d90" providerId="AD" clId="Web-{51923647-1B21-1B3F-1A68-E43B88F570FA}" dt="2025-09-24T09:30:23.666" v="13" actId="20577"/>
          <ac:spMkLst>
            <pc:docMk/>
            <pc:sldMk cId="2943322127" sldId="260"/>
            <ac:spMk id="2" creationId="{DD6F2F15-6793-E55B-3F28-E87A66AE0DE7}"/>
          </ac:spMkLst>
        </pc:spChg>
      </pc:sldChg>
      <pc:sldChg chg="addSp delSp modSp">
        <pc:chgData name="Hill, George" userId="S::u1673088@live.warwick.ac.uk::da22187a-51e2-4d45-ad7f-e26ee5165d90" providerId="AD" clId="Web-{51923647-1B21-1B3F-1A68-E43B88F570FA}" dt="2025-09-24T09:30:44.621" v="15"/>
        <pc:sldMkLst>
          <pc:docMk/>
          <pc:sldMk cId="424879480" sldId="262"/>
        </pc:sldMkLst>
        <pc:picChg chg="add del">
          <ac:chgData name="Hill, George" userId="S::u1673088@live.warwick.ac.uk::da22187a-51e2-4d45-ad7f-e26ee5165d90" providerId="AD" clId="Web-{51923647-1B21-1B3F-1A68-E43B88F570FA}" dt="2025-09-24T09:30:44.621" v="15"/>
          <ac:picMkLst>
            <pc:docMk/>
            <pc:sldMk cId="424879480" sldId="262"/>
            <ac:picMk id="5" creationId="{93184F20-C763-B114-D0C2-B16B022FA3B8}"/>
          </ac:picMkLst>
        </pc:picChg>
        <pc:picChg chg="add mod">
          <ac:chgData name="Hill, George" userId="S::u1673088@live.warwick.ac.uk::da22187a-51e2-4d45-ad7f-e26ee5165d90" providerId="AD" clId="Web-{51923647-1B21-1B3F-1A68-E43B88F570FA}" dt="2025-09-24T09:25:45.576" v="3" actId="1076"/>
          <ac:picMkLst>
            <pc:docMk/>
            <pc:sldMk cId="424879480" sldId="262"/>
            <ac:picMk id="8" creationId="{CEC09CED-B31C-ACFA-07E1-A1178CEA696E}"/>
          </ac:picMkLst>
        </pc:picChg>
      </pc:sldChg>
      <pc:sldChg chg="addSp modSp">
        <pc:chgData name="Hill, George" userId="S::u1673088@live.warwick.ac.uk::da22187a-51e2-4d45-ad7f-e26ee5165d90" providerId="AD" clId="Web-{51923647-1B21-1B3F-1A68-E43B88F570FA}" dt="2025-09-24T09:27:56.389" v="12" actId="1076"/>
        <pc:sldMkLst>
          <pc:docMk/>
          <pc:sldMk cId="1665946676" sldId="263"/>
        </pc:sldMkLst>
        <pc:picChg chg="mod">
          <ac:chgData name="Hill, George" userId="S::u1673088@live.warwick.ac.uk::da22187a-51e2-4d45-ad7f-e26ee5165d90" providerId="AD" clId="Web-{51923647-1B21-1B3F-1A68-E43B88F570FA}" dt="2025-09-24T09:27:56.389" v="12" actId="1076"/>
          <ac:picMkLst>
            <pc:docMk/>
            <pc:sldMk cId="1665946676" sldId="263"/>
            <ac:picMk id="5" creationId="{F6344552-8578-F110-5415-F2561EC4BF2A}"/>
          </ac:picMkLst>
        </pc:picChg>
        <pc:picChg chg="mod">
          <ac:chgData name="Hill, George" userId="S::u1673088@live.warwick.ac.uk::da22187a-51e2-4d45-ad7f-e26ee5165d90" providerId="AD" clId="Web-{51923647-1B21-1B3F-1A68-E43B88F570FA}" dt="2025-09-24T09:27:46.763" v="9" actId="1076"/>
          <ac:picMkLst>
            <pc:docMk/>
            <pc:sldMk cId="1665946676" sldId="263"/>
            <ac:picMk id="6" creationId="{D216ADCD-E0CC-92D3-8D20-D8DBA2471CC9}"/>
          </ac:picMkLst>
        </pc:picChg>
        <pc:picChg chg="mod">
          <ac:chgData name="Hill, George" userId="S::u1673088@live.warwick.ac.uk::da22187a-51e2-4d45-ad7f-e26ee5165d90" providerId="AD" clId="Web-{51923647-1B21-1B3F-1A68-E43B88F570FA}" dt="2025-09-24T09:27:48.201" v="10" actId="1076"/>
          <ac:picMkLst>
            <pc:docMk/>
            <pc:sldMk cId="1665946676" sldId="263"/>
            <ac:picMk id="7" creationId="{5537C24A-3772-0FC4-9773-B681B13BB6B4}"/>
          </ac:picMkLst>
        </pc:picChg>
        <pc:picChg chg="add mod">
          <ac:chgData name="Hill, George" userId="S::u1673088@live.warwick.ac.uk::da22187a-51e2-4d45-ad7f-e26ee5165d90" providerId="AD" clId="Web-{51923647-1B21-1B3F-1A68-E43B88F570FA}" dt="2025-09-24T09:27:54.826" v="11" actId="1076"/>
          <ac:picMkLst>
            <pc:docMk/>
            <pc:sldMk cId="1665946676" sldId="263"/>
            <ac:picMk id="8" creationId="{EC9CF9A2-F2A3-E893-04AE-8172129124DA}"/>
          </ac:picMkLst>
        </pc:picChg>
      </pc:sldChg>
      <pc:sldChg chg="modSp">
        <pc:chgData name="Hill, George" userId="S::u1673088@live.warwick.ac.uk::da22187a-51e2-4d45-ad7f-e26ee5165d90" providerId="AD" clId="Web-{51923647-1B21-1B3F-1A68-E43B88F570FA}" dt="2025-09-24T09:33:11.379" v="21" actId="20577"/>
        <pc:sldMkLst>
          <pc:docMk/>
          <pc:sldMk cId="1073662982" sldId="264"/>
        </pc:sldMkLst>
        <pc:spChg chg="mod">
          <ac:chgData name="Hill, George" userId="S::u1673088@live.warwick.ac.uk::da22187a-51e2-4d45-ad7f-e26ee5165d90" providerId="AD" clId="Web-{51923647-1B21-1B3F-1A68-E43B88F570FA}" dt="2025-09-24T09:33:11.379" v="21" actId="20577"/>
          <ac:spMkLst>
            <pc:docMk/>
            <pc:sldMk cId="1073662982" sldId="264"/>
            <ac:spMk id="2" creationId="{5D7155A6-5457-80D9-A1EF-5326EF9D30A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02/10/2025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02/10/2025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02/10/2025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02/10/2025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02/10/2025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02/10/2025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02/10/2025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02/10/2025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02/10/2025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02/10/2025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02/10/2025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02/10/2025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jpeg"/><Relationship Id="rId7"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2.jpe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6.png"/><Relationship Id="rId2" Type="http://schemas.openxmlformats.org/officeDocument/2006/relationships/image" Target="../media/image22.jpeg"/><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D7D31"/>
        </a:solidFill>
        <a:effectLst/>
      </p:bgPr>
    </p:bg>
    <p:spTree>
      <p:nvGrpSpPr>
        <p:cNvPr id="1" name=""/>
        <p:cNvGrpSpPr/>
        <p:nvPr/>
      </p:nvGrpSpPr>
      <p:grpSpPr>
        <a:xfrm>
          <a:off x="0" y="0"/>
          <a:ext cx="0" cy="0"/>
          <a:chOff x="0" y="0"/>
          <a:chExt cx="0" cy="0"/>
        </a:xfrm>
      </p:grpSpPr>
      <p:pic>
        <p:nvPicPr>
          <p:cNvPr id="4" name="Picture 3" descr="University of Warwick wordmark.">
            <a:extLst>
              <a:ext uri="{FF2B5EF4-FFF2-40B4-BE49-F238E27FC236}">
                <a16:creationId xmlns:a16="http://schemas.microsoft.com/office/drawing/2014/main" id="{A646A0D4-ABC3-2DD8-D848-E2F4C4E70091}"/>
              </a:ext>
            </a:extLst>
          </p:cNvPr>
          <p:cNvPicPr>
            <a:picLocks noChangeAspect="1"/>
          </p:cNvPicPr>
          <p:nvPr/>
        </p:nvPicPr>
        <p:blipFill>
          <a:blip r:embed="rId2"/>
          <a:stretch>
            <a:fillRect/>
          </a:stretch>
        </p:blipFill>
        <p:spPr>
          <a:xfrm>
            <a:off x="11253788" y="6238875"/>
            <a:ext cx="933450" cy="619125"/>
          </a:xfrm>
          <a:prstGeom prst="rect">
            <a:avLst/>
          </a:prstGeom>
        </p:spPr>
      </p:pic>
      <p:sp>
        <p:nvSpPr>
          <p:cNvPr id="5" name="TextBox 4">
            <a:extLst>
              <a:ext uri="{FF2B5EF4-FFF2-40B4-BE49-F238E27FC236}">
                <a16:creationId xmlns:a16="http://schemas.microsoft.com/office/drawing/2014/main" id="{EC5D7BF9-ADAF-3E5E-E033-5E47BCEE1608}"/>
              </a:ext>
            </a:extLst>
          </p:cNvPr>
          <p:cNvSpPr txBox="1"/>
          <p:nvPr/>
        </p:nvSpPr>
        <p:spPr>
          <a:xfrm>
            <a:off x="1346379" y="2463486"/>
            <a:ext cx="9502730"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6000" b="1" dirty="0"/>
              <a:t>Locations that we volunteered in in 2025 </a:t>
            </a:r>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D7D31"/>
        </a:solidFill>
        <a:effectLst/>
      </p:bgPr>
    </p:bg>
    <p:spTree>
      <p:nvGrpSpPr>
        <p:cNvPr id="1" name="">
          <a:extLst>
            <a:ext uri="{FF2B5EF4-FFF2-40B4-BE49-F238E27FC236}">
              <a16:creationId xmlns:a16="http://schemas.microsoft.com/office/drawing/2014/main" id="{36318C46-7C95-06C1-A64E-D5EE6E6B4906}"/>
            </a:ext>
          </a:extLst>
        </p:cNvPr>
        <p:cNvGrpSpPr/>
        <p:nvPr/>
      </p:nvGrpSpPr>
      <p:grpSpPr>
        <a:xfrm>
          <a:off x="0" y="0"/>
          <a:ext cx="0" cy="0"/>
          <a:chOff x="0" y="0"/>
          <a:chExt cx="0" cy="0"/>
        </a:xfrm>
      </p:grpSpPr>
      <p:pic>
        <p:nvPicPr>
          <p:cNvPr id="6" name="Picture 5" descr="A group of women standing in front of a building&#10;&#10;AI-generated content may be incorrect.">
            <a:extLst>
              <a:ext uri="{FF2B5EF4-FFF2-40B4-BE49-F238E27FC236}">
                <a16:creationId xmlns:a16="http://schemas.microsoft.com/office/drawing/2014/main" id="{1ED975D7-DEE1-7D5C-4E17-A01798E8DB59}"/>
              </a:ext>
            </a:extLst>
          </p:cNvPr>
          <p:cNvPicPr>
            <a:picLocks noChangeAspect="1"/>
          </p:cNvPicPr>
          <p:nvPr/>
        </p:nvPicPr>
        <p:blipFill>
          <a:blip r:embed="rId2"/>
          <a:stretch>
            <a:fillRect/>
          </a:stretch>
        </p:blipFill>
        <p:spPr>
          <a:xfrm>
            <a:off x="8343900" y="4000500"/>
            <a:ext cx="3848100" cy="2857500"/>
          </a:xfrm>
          <a:prstGeom prst="rect">
            <a:avLst/>
          </a:prstGeom>
        </p:spPr>
      </p:pic>
      <p:pic>
        <p:nvPicPr>
          <p:cNvPr id="4" name="Picture 3" descr="University of Warwick wordmark.">
            <a:extLst>
              <a:ext uri="{FF2B5EF4-FFF2-40B4-BE49-F238E27FC236}">
                <a16:creationId xmlns:a16="http://schemas.microsoft.com/office/drawing/2014/main" id="{A6257D8A-D245-E9EE-22C4-624716F369DD}"/>
              </a:ext>
            </a:extLst>
          </p:cNvPr>
          <p:cNvPicPr>
            <a:picLocks noChangeAspect="1"/>
          </p:cNvPicPr>
          <p:nvPr/>
        </p:nvPicPr>
        <p:blipFill>
          <a:blip r:embed="rId3"/>
          <a:stretch>
            <a:fillRect/>
          </a:stretch>
        </p:blipFill>
        <p:spPr>
          <a:xfrm>
            <a:off x="11253788" y="6238875"/>
            <a:ext cx="933450" cy="619125"/>
          </a:xfrm>
          <a:prstGeom prst="rect">
            <a:avLst/>
          </a:prstGeom>
        </p:spPr>
      </p:pic>
      <p:sp>
        <p:nvSpPr>
          <p:cNvPr id="2" name="TextBox 1">
            <a:extLst>
              <a:ext uri="{FF2B5EF4-FFF2-40B4-BE49-F238E27FC236}">
                <a16:creationId xmlns:a16="http://schemas.microsoft.com/office/drawing/2014/main" id="{3864A68E-0EA9-EB1F-2E53-4EE690E48E2E}"/>
              </a:ext>
            </a:extLst>
          </p:cNvPr>
          <p:cNvSpPr txBox="1"/>
          <p:nvPr/>
        </p:nvSpPr>
        <p:spPr>
          <a:xfrm>
            <a:off x="332704" y="236112"/>
            <a:ext cx="5989212" cy="286232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t>Location: </a:t>
            </a:r>
            <a:r>
              <a:rPr lang="en-GB" dirty="0"/>
              <a:t>Accra, Ghana</a:t>
            </a:r>
            <a:endParaRPr lang="en-US" dirty="0"/>
          </a:p>
          <a:p>
            <a:r>
              <a:rPr lang="en-GB" b="1" dirty="0"/>
              <a:t>Type: </a:t>
            </a:r>
            <a:r>
              <a:rPr lang="en-GB" dirty="0"/>
              <a:t>Urban</a:t>
            </a:r>
          </a:p>
          <a:p>
            <a:r>
              <a:rPr lang="en-GB" b="1" dirty="0"/>
              <a:t>School:</a:t>
            </a:r>
            <a:r>
              <a:rPr lang="en-GB" dirty="0"/>
              <a:t> 2 schools in a wider cluster of schools. </a:t>
            </a:r>
          </a:p>
          <a:p>
            <a:r>
              <a:rPr lang="en-GB" b="1" dirty="0"/>
              <a:t>Teaching types: </a:t>
            </a:r>
            <a:r>
              <a:rPr lang="en-GB" dirty="0"/>
              <a:t>Predominately solo-teaching</a:t>
            </a:r>
          </a:p>
          <a:p>
            <a:r>
              <a:rPr lang="en-GB" b="1" dirty="0"/>
              <a:t>Accommodation: </a:t>
            </a:r>
            <a:r>
              <a:rPr lang="en-GB" dirty="0"/>
              <a:t>hotel</a:t>
            </a:r>
          </a:p>
          <a:p>
            <a:r>
              <a:rPr lang="en-GB" b="1" dirty="0"/>
              <a:t>Things to note: </a:t>
            </a:r>
            <a:r>
              <a:rPr lang="en-GB" dirty="0"/>
              <a:t>The class sizes are between 50 and 60. There are whiteboards for use at the schools. Projectors have been purchased with project money. The Uni of Ghana is down the road. You are in the capital city so there is plenty to get up to.</a:t>
            </a:r>
          </a:p>
        </p:txBody>
      </p:sp>
      <p:pic>
        <p:nvPicPr>
          <p:cNvPr id="3" name="Picture 2" descr="A person standing in front of a whiteboard&#10;&#10;AI-generated content may be incorrect.">
            <a:extLst>
              <a:ext uri="{FF2B5EF4-FFF2-40B4-BE49-F238E27FC236}">
                <a16:creationId xmlns:a16="http://schemas.microsoft.com/office/drawing/2014/main" id="{15A2CA9C-C820-A368-FA9D-07BE9253372F}"/>
              </a:ext>
            </a:extLst>
          </p:cNvPr>
          <p:cNvPicPr>
            <a:picLocks noChangeAspect="1"/>
          </p:cNvPicPr>
          <p:nvPr/>
        </p:nvPicPr>
        <p:blipFill>
          <a:blip r:embed="rId4"/>
          <a:stretch>
            <a:fillRect/>
          </a:stretch>
        </p:blipFill>
        <p:spPr>
          <a:xfrm>
            <a:off x="9105900" y="0"/>
            <a:ext cx="3086100" cy="4114800"/>
          </a:xfrm>
          <a:prstGeom prst="rect">
            <a:avLst/>
          </a:prstGeom>
        </p:spPr>
      </p:pic>
      <p:pic>
        <p:nvPicPr>
          <p:cNvPr id="5" name="Picture 4" descr="A group of people posing for a photo&#10;&#10;AI-generated content may be incorrect.">
            <a:extLst>
              <a:ext uri="{FF2B5EF4-FFF2-40B4-BE49-F238E27FC236}">
                <a16:creationId xmlns:a16="http://schemas.microsoft.com/office/drawing/2014/main" id="{224D902D-43B0-420A-8D86-5313594CC07F}"/>
              </a:ext>
            </a:extLst>
          </p:cNvPr>
          <p:cNvPicPr>
            <a:picLocks noChangeAspect="1"/>
          </p:cNvPicPr>
          <p:nvPr/>
        </p:nvPicPr>
        <p:blipFill>
          <a:blip r:embed="rId5"/>
          <a:stretch>
            <a:fillRect/>
          </a:stretch>
        </p:blipFill>
        <p:spPr>
          <a:xfrm>
            <a:off x="6419850" y="0"/>
            <a:ext cx="2686050" cy="3552825"/>
          </a:xfrm>
          <a:prstGeom prst="rect">
            <a:avLst/>
          </a:prstGeom>
        </p:spPr>
      </p:pic>
      <p:pic>
        <p:nvPicPr>
          <p:cNvPr id="7" name="Picture 6" descr="A book on a table&#10;&#10;AI-generated content may be incorrect.">
            <a:extLst>
              <a:ext uri="{FF2B5EF4-FFF2-40B4-BE49-F238E27FC236}">
                <a16:creationId xmlns:a16="http://schemas.microsoft.com/office/drawing/2014/main" id="{03F1789A-3132-32EA-9747-9369AB862FF7}"/>
              </a:ext>
            </a:extLst>
          </p:cNvPr>
          <p:cNvPicPr>
            <a:picLocks noChangeAspect="1"/>
          </p:cNvPicPr>
          <p:nvPr/>
        </p:nvPicPr>
        <p:blipFill>
          <a:blip r:embed="rId6"/>
          <a:stretch>
            <a:fillRect/>
          </a:stretch>
        </p:blipFill>
        <p:spPr>
          <a:xfrm>
            <a:off x="6419850" y="3095625"/>
            <a:ext cx="2686050" cy="2695575"/>
          </a:xfrm>
          <a:prstGeom prst="rect">
            <a:avLst/>
          </a:prstGeom>
        </p:spPr>
      </p:pic>
      <p:pic>
        <p:nvPicPr>
          <p:cNvPr id="8" name="Picture 7" descr="Royal Palaces of Abomey with a roof and trees in the background&#10;&#10;AI-generated content may be incorrect.">
            <a:extLst>
              <a:ext uri="{FF2B5EF4-FFF2-40B4-BE49-F238E27FC236}">
                <a16:creationId xmlns:a16="http://schemas.microsoft.com/office/drawing/2014/main" id="{DCB358D2-CFEF-4576-6791-A6DF2F441E86}"/>
              </a:ext>
            </a:extLst>
          </p:cNvPr>
          <p:cNvPicPr>
            <a:picLocks noChangeAspect="1"/>
          </p:cNvPicPr>
          <p:nvPr/>
        </p:nvPicPr>
        <p:blipFill>
          <a:blip r:embed="rId7"/>
          <a:stretch>
            <a:fillRect/>
          </a:stretch>
        </p:blipFill>
        <p:spPr>
          <a:xfrm>
            <a:off x="95250" y="3209925"/>
            <a:ext cx="3848100" cy="2857500"/>
          </a:xfrm>
          <a:prstGeom prst="rect">
            <a:avLst/>
          </a:prstGeom>
        </p:spPr>
      </p:pic>
      <p:pic>
        <p:nvPicPr>
          <p:cNvPr id="9" name="Picture 8" descr="A room with desks and tables&#10;&#10;AI-generated content may be incorrect.">
            <a:extLst>
              <a:ext uri="{FF2B5EF4-FFF2-40B4-BE49-F238E27FC236}">
                <a16:creationId xmlns:a16="http://schemas.microsoft.com/office/drawing/2014/main" id="{AB4E1805-4791-7734-BD0D-F6AF2C94A242}"/>
              </a:ext>
            </a:extLst>
          </p:cNvPr>
          <p:cNvPicPr>
            <a:picLocks noChangeAspect="1"/>
          </p:cNvPicPr>
          <p:nvPr/>
        </p:nvPicPr>
        <p:blipFill>
          <a:blip r:embed="rId8"/>
          <a:stretch>
            <a:fillRect/>
          </a:stretch>
        </p:blipFill>
        <p:spPr>
          <a:xfrm>
            <a:off x="3048000" y="3714750"/>
            <a:ext cx="3724275" cy="2705100"/>
          </a:xfrm>
          <a:prstGeom prst="rect">
            <a:avLst/>
          </a:prstGeom>
        </p:spPr>
      </p:pic>
    </p:spTree>
    <p:extLst>
      <p:ext uri="{BB962C8B-B14F-4D97-AF65-F5344CB8AC3E}">
        <p14:creationId xmlns:p14="http://schemas.microsoft.com/office/powerpoint/2010/main" val="3551024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D7D31"/>
        </a:solidFill>
        <a:effectLst/>
      </p:bgPr>
    </p:bg>
    <p:spTree>
      <p:nvGrpSpPr>
        <p:cNvPr id="1" name="">
          <a:extLst>
            <a:ext uri="{FF2B5EF4-FFF2-40B4-BE49-F238E27FC236}">
              <a16:creationId xmlns:a16="http://schemas.microsoft.com/office/drawing/2014/main" id="{97E19BB9-00C7-169E-A22F-F4B0E8346331}"/>
            </a:ext>
          </a:extLst>
        </p:cNvPr>
        <p:cNvGrpSpPr/>
        <p:nvPr/>
      </p:nvGrpSpPr>
      <p:grpSpPr>
        <a:xfrm>
          <a:off x="0" y="0"/>
          <a:ext cx="0" cy="0"/>
          <a:chOff x="0" y="0"/>
          <a:chExt cx="0" cy="0"/>
        </a:xfrm>
      </p:grpSpPr>
      <p:pic>
        <p:nvPicPr>
          <p:cNvPr id="3" name="Picture 2" descr="A group of children in a classroom&#10;&#10;AI-generated content may be incorrect.">
            <a:extLst>
              <a:ext uri="{FF2B5EF4-FFF2-40B4-BE49-F238E27FC236}">
                <a16:creationId xmlns:a16="http://schemas.microsoft.com/office/drawing/2014/main" id="{B2C67EEB-5BB3-4F3E-DA34-6F79353E2504}"/>
              </a:ext>
            </a:extLst>
          </p:cNvPr>
          <p:cNvPicPr>
            <a:picLocks noChangeAspect="1"/>
          </p:cNvPicPr>
          <p:nvPr/>
        </p:nvPicPr>
        <p:blipFill>
          <a:blip r:embed="rId2"/>
          <a:stretch>
            <a:fillRect/>
          </a:stretch>
        </p:blipFill>
        <p:spPr>
          <a:xfrm>
            <a:off x="5981700" y="4010025"/>
            <a:ext cx="6210300" cy="2847975"/>
          </a:xfrm>
          <a:prstGeom prst="rect">
            <a:avLst/>
          </a:prstGeom>
        </p:spPr>
      </p:pic>
      <p:pic>
        <p:nvPicPr>
          <p:cNvPr id="4" name="Picture 3" descr="University of Warwick wordmark.">
            <a:extLst>
              <a:ext uri="{FF2B5EF4-FFF2-40B4-BE49-F238E27FC236}">
                <a16:creationId xmlns:a16="http://schemas.microsoft.com/office/drawing/2014/main" id="{A0FEE963-EA32-69E6-3CD2-154D7D995A03}"/>
              </a:ext>
            </a:extLst>
          </p:cNvPr>
          <p:cNvPicPr>
            <a:picLocks noChangeAspect="1"/>
          </p:cNvPicPr>
          <p:nvPr/>
        </p:nvPicPr>
        <p:blipFill>
          <a:blip r:embed="rId3"/>
          <a:stretch>
            <a:fillRect/>
          </a:stretch>
        </p:blipFill>
        <p:spPr>
          <a:xfrm>
            <a:off x="11253788" y="6238875"/>
            <a:ext cx="933450" cy="619125"/>
          </a:xfrm>
          <a:prstGeom prst="rect">
            <a:avLst/>
          </a:prstGeom>
        </p:spPr>
      </p:pic>
      <p:sp>
        <p:nvSpPr>
          <p:cNvPr id="2" name="TextBox 1">
            <a:extLst>
              <a:ext uri="{FF2B5EF4-FFF2-40B4-BE49-F238E27FC236}">
                <a16:creationId xmlns:a16="http://schemas.microsoft.com/office/drawing/2014/main" id="{B72875B9-2BD7-B61C-8FF0-37A85614169C}"/>
              </a:ext>
            </a:extLst>
          </p:cNvPr>
          <p:cNvSpPr txBox="1"/>
          <p:nvPr/>
        </p:nvSpPr>
        <p:spPr>
          <a:xfrm>
            <a:off x="85054" y="236112"/>
            <a:ext cx="6741687" cy="3416320"/>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t>Location:</a:t>
            </a:r>
            <a:r>
              <a:rPr lang="en-GB" dirty="0"/>
              <a:t> Agona East/Agona Swedru, Ghana</a:t>
            </a:r>
            <a:endParaRPr lang="en-US" dirty="0"/>
          </a:p>
          <a:p>
            <a:r>
              <a:rPr lang="en-GB" b="1" dirty="0"/>
              <a:t>Type:</a:t>
            </a:r>
            <a:r>
              <a:rPr lang="en-GB" dirty="0"/>
              <a:t> Rural</a:t>
            </a:r>
          </a:p>
          <a:p>
            <a:r>
              <a:rPr lang="en-GB" b="1" dirty="0"/>
              <a:t>School:</a:t>
            </a:r>
            <a:r>
              <a:rPr lang="en-GB" dirty="0"/>
              <a:t> 2 schools in separate towns</a:t>
            </a:r>
          </a:p>
          <a:p>
            <a:r>
              <a:rPr lang="en-GB" b="1" dirty="0"/>
              <a:t>Teaching types:</a:t>
            </a:r>
            <a:r>
              <a:rPr lang="en-GB" dirty="0"/>
              <a:t> Predominately solo-teaching with observation</a:t>
            </a:r>
          </a:p>
          <a:p>
            <a:r>
              <a:rPr lang="en-GB" b="1" dirty="0"/>
              <a:t>Accommodation:</a:t>
            </a:r>
            <a:r>
              <a:rPr lang="en-GB" dirty="0"/>
              <a:t> hotel</a:t>
            </a:r>
          </a:p>
          <a:p>
            <a:r>
              <a:rPr lang="en-GB" b="1" dirty="0"/>
              <a:t>Things to note:</a:t>
            </a:r>
            <a:r>
              <a:rPr lang="en-GB" dirty="0"/>
              <a:t> These schools are in smaller agricultural towns. The pupils have fewer resources with many lacking pens, exercise books, and textbooks. </a:t>
            </a:r>
          </a:p>
          <a:p>
            <a:r>
              <a:rPr lang="en-GB" dirty="0"/>
              <a:t>The internet connection in the accommodation is poor so you will need to rely on getting local sim cards for data. There is much to do in the town, but you'll feel quite exposed and will rely on making your own fun there.</a:t>
            </a:r>
          </a:p>
        </p:txBody>
      </p:sp>
      <p:pic>
        <p:nvPicPr>
          <p:cNvPr id="5" name="Picture 4" descr="A group of men playing pool&#10;&#10;AI-generated content may be incorrect.">
            <a:extLst>
              <a:ext uri="{FF2B5EF4-FFF2-40B4-BE49-F238E27FC236}">
                <a16:creationId xmlns:a16="http://schemas.microsoft.com/office/drawing/2014/main" id="{2EF4B53E-081D-5FF4-CC0F-39B43FA42BD5}"/>
              </a:ext>
            </a:extLst>
          </p:cNvPr>
          <p:cNvPicPr>
            <a:picLocks noChangeAspect="1"/>
          </p:cNvPicPr>
          <p:nvPr/>
        </p:nvPicPr>
        <p:blipFill>
          <a:blip r:embed="rId4"/>
          <a:stretch>
            <a:fillRect/>
          </a:stretch>
        </p:blipFill>
        <p:spPr>
          <a:xfrm>
            <a:off x="314325" y="3790950"/>
            <a:ext cx="2200275" cy="2762250"/>
          </a:xfrm>
          <a:prstGeom prst="rect">
            <a:avLst/>
          </a:prstGeom>
        </p:spPr>
      </p:pic>
      <p:pic>
        <p:nvPicPr>
          <p:cNvPr id="6" name="Picture 5" descr="A group of people playing volleyball&#10;&#10;AI-generated content may be incorrect.">
            <a:extLst>
              <a:ext uri="{FF2B5EF4-FFF2-40B4-BE49-F238E27FC236}">
                <a16:creationId xmlns:a16="http://schemas.microsoft.com/office/drawing/2014/main" id="{F893CAA9-5EEC-CA2E-F58F-5344D14D411B}"/>
              </a:ext>
            </a:extLst>
          </p:cNvPr>
          <p:cNvPicPr>
            <a:picLocks noChangeAspect="1"/>
          </p:cNvPicPr>
          <p:nvPr/>
        </p:nvPicPr>
        <p:blipFill>
          <a:blip r:embed="rId5"/>
          <a:stretch>
            <a:fillRect/>
          </a:stretch>
        </p:blipFill>
        <p:spPr>
          <a:xfrm>
            <a:off x="9852772" y="76200"/>
            <a:ext cx="2135281" cy="3790950"/>
          </a:xfrm>
          <a:prstGeom prst="rect">
            <a:avLst/>
          </a:prstGeom>
        </p:spPr>
      </p:pic>
      <p:pic>
        <p:nvPicPr>
          <p:cNvPr id="7" name="Picture 6" descr="A group of children in green and white uniforms outside a building&#10;&#10;AI-generated content may be incorrect.">
            <a:extLst>
              <a:ext uri="{FF2B5EF4-FFF2-40B4-BE49-F238E27FC236}">
                <a16:creationId xmlns:a16="http://schemas.microsoft.com/office/drawing/2014/main" id="{4833B098-37FB-8883-80B6-95A1D0DE5205}"/>
              </a:ext>
            </a:extLst>
          </p:cNvPr>
          <p:cNvPicPr>
            <a:picLocks noChangeAspect="1"/>
          </p:cNvPicPr>
          <p:nvPr/>
        </p:nvPicPr>
        <p:blipFill>
          <a:blip r:embed="rId6"/>
          <a:stretch>
            <a:fillRect/>
          </a:stretch>
        </p:blipFill>
        <p:spPr>
          <a:xfrm>
            <a:off x="6905625" y="152400"/>
            <a:ext cx="2743200" cy="3638550"/>
          </a:xfrm>
          <a:prstGeom prst="rect">
            <a:avLst/>
          </a:prstGeom>
        </p:spPr>
      </p:pic>
      <p:pic>
        <p:nvPicPr>
          <p:cNvPr id="8" name="Picture 7" descr="A group of people walking down a street&#10;&#10;AI-generated content may be incorrect.">
            <a:extLst>
              <a:ext uri="{FF2B5EF4-FFF2-40B4-BE49-F238E27FC236}">
                <a16:creationId xmlns:a16="http://schemas.microsoft.com/office/drawing/2014/main" id="{C24A0EF0-84B6-8FFF-FFED-FD47032FF4DF}"/>
              </a:ext>
            </a:extLst>
          </p:cNvPr>
          <p:cNvPicPr>
            <a:picLocks noChangeAspect="1"/>
          </p:cNvPicPr>
          <p:nvPr/>
        </p:nvPicPr>
        <p:blipFill>
          <a:blip r:embed="rId7"/>
          <a:stretch>
            <a:fillRect/>
          </a:stretch>
        </p:blipFill>
        <p:spPr>
          <a:xfrm>
            <a:off x="3333750" y="3790950"/>
            <a:ext cx="2152650" cy="2933700"/>
          </a:xfrm>
          <a:prstGeom prst="rect">
            <a:avLst/>
          </a:prstGeom>
        </p:spPr>
      </p:pic>
    </p:spTree>
    <p:extLst>
      <p:ext uri="{BB962C8B-B14F-4D97-AF65-F5344CB8AC3E}">
        <p14:creationId xmlns:p14="http://schemas.microsoft.com/office/powerpoint/2010/main" val="3209723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D7D31"/>
        </a:solidFill>
        <a:effectLst/>
      </p:bgPr>
    </p:bg>
    <p:spTree>
      <p:nvGrpSpPr>
        <p:cNvPr id="1" name="">
          <a:extLst>
            <a:ext uri="{FF2B5EF4-FFF2-40B4-BE49-F238E27FC236}">
              <a16:creationId xmlns:a16="http://schemas.microsoft.com/office/drawing/2014/main" id="{8D97451C-6B12-775D-44D5-04CCB7EE15D8}"/>
            </a:ext>
          </a:extLst>
        </p:cNvPr>
        <p:cNvGrpSpPr/>
        <p:nvPr/>
      </p:nvGrpSpPr>
      <p:grpSpPr>
        <a:xfrm>
          <a:off x="0" y="0"/>
          <a:ext cx="0" cy="0"/>
          <a:chOff x="0" y="0"/>
          <a:chExt cx="0" cy="0"/>
        </a:xfrm>
      </p:grpSpPr>
      <p:pic>
        <p:nvPicPr>
          <p:cNvPr id="4" name="Picture 3" descr="University of Warwick wordmark.">
            <a:extLst>
              <a:ext uri="{FF2B5EF4-FFF2-40B4-BE49-F238E27FC236}">
                <a16:creationId xmlns:a16="http://schemas.microsoft.com/office/drawing/2014/main" id="{359A8395-186B-311A-C0C6-FE8A17D2A8B6}"/>
              </a:ext>
            </a:extLst>
          </p:cNvPr>
          <p:cNvPicPr>
            <a:picLocks noChangeAspect="1"/>
          </p:cNvPicPr>
          <p:nvPr/>
        </p:nvPicPr>
        <p:blipFill>
          <a:blip r:embed="rId2"/>
          <a:stretch>
            <a:fillRect/>
          </a:stretch>
        </p:blipFill>
        <p:spPr>
          <a:xfrm>
            <a:off x="11253788" y="6238875"/>
            <a:ext cx="933450" cy="619125"/>
          </a:xfrm>
          <a:prstGeom prst="rect">
            <a:avLst/>
          </a:prstGeom>
        </p:spPr>
      </p:pic>
      <p:sp>
        <p:nvSpPr>
          <p:cNvPr id="2" name="TextBox 1">
            <a:extLst>
              <a:ext uri="{FF2B5EF4-FFF2-40B4-BE49-F238E27FC236}">
                <a16:creationId xmlns:a16="http://schemas.microsoft.com/office/drawing/2014/main" id="{DD6F2F15-6793-E55B-3F28-E87A66AE0DE7}"/>
              </a:ext>
            </a:extLst>
          </p:cNvPr>
          <p:cNvSpPr txBox="1"/>
          <p:nvPr/>
        </p:nvSpPr>
        <p:spPr>
          <a:xfrm>
            <a:off x="332704" y="236112"/>
            <a:ext cx="7513212" cy="3139321"/>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t>Location: </a:t>
            </a:r>
            <a:r>
              <a:rPr lang="en-GB" dirty="0"/>
              <a:t>Stellenbosch/</a:t>
            </a:r>
            <a:r>
              <a:rPr lang="en-GB" dirty="0" err="1"/>
              <a:t>Kayamandi</a:t>
            </a:r>
            <a:r>
              <a:rPr lang="en-GB" dirty="0"/>
              <a:t>, South Africa</a:t>
            </a:r>
            <a:endParaRPr lang="en-US" dirty="0" err="1"/>
          </a:p>
          <a:p>
            <a:r>
              <a:rPr lang="en-GB" b="1" dirty="0"/>
              <a:t>Type:</a:t>
            </a:r>
            <a:r>
              <a:rPr lang="en-GB" dirty="0"/>
              <a:t> Urban</a:t>
            </a:r>
          </a:p>
          <a:p>
            <a:r>
              <a:rPr lang="en-GB" b="1" dirty="0"/>
              <a:t>School:</a:t>
            </a:r>
            <a:r>
              <a:rPr lang="en-GB" dirty="0"/>
              <a:t> 1 school -  a township school</a:t>
            </a:r>
          </a:p>
          <a:p>
            <a:r>
              <a:rPr lang="en-GB" b="1" dirty="0"/>
              <a:t>Teaching types:</a:t>
            </a:r>
            <a:r>
              <a:rPr lang="en-GB" dirty="0"/>
              <a:t> Co-teaching</a:t>
            </a:r>
          </a:p>
          <a:p>
            <a:r>
              <a:rPr lang="en-GB" b="1" dirty="0"/>
              <a:t>Accommodation:</a:t>
            </a:r>
            <a:r>
              <a:rPr lang="en-GB" dirty="0"/>
              <a:t> University halls</a:t>
            </a:r>
          </a:p>
          <a:p>
            <a:r>
              <a:rPr lang="en-GB" b="1" dirty="0"/>
              <a:t>Things to note: </a:t>
            </a:r>
            <a:r>
              <a:rPr lang="en-GB" dirty="0"/>
              <a:t>The volunteers are based at the University of Stellenbosch and travel to the township to volunteer. The township school is large, has a dedicated teaching team with the volunteers working very closely with the established teacher. This allows the volunteers to help the teacher build capacity in the classroom to reach more pupils.</a:t>
            </a:r>
          </a:p>
          <a:p>
            <a:r>
              <a:rPr lang="en-GB" dirty="0"/>
              <a:t>Based at the university, you are fully engaged with campus life.</a:t>
            </a:r>
          </a:p>
        </p:txBody>
      </p:sp>
      <p:pic>
        <p:nvPicPr>
          <p:cNvPr id="3" name="Picture 2" descr="A person standing next to a group of people&#10;&#10;AI-generated content may be incorrect.">
            <a:extLst>
              <a:ext uri="{FF2B5EF4-FFF2-40B4-BE49-F238E27FC236}">
                <a16:creationId xmlns:a16="http://schemas.microsoft.com/office/drawing/2014/main" id="{CAD63187-465F-1A63-F804-3D7D073CB48F}"/>
              </a:ext>
            </a:extLst>
          </p:cNvPr>
          <p:cNvPicPr>
            <a:picLocks noChangeAspect="1"/>
          </p:cNvPicPr>
          <p:nvPr/>
        </p:nvPicPr>
        <p:blipFill>
          <a:blip r:embed="rId3"/>
          <a:stretch>
            <a:fillRect/>
          </a:stretch>
        </p:blipFill>
        <p:spPr>
          <a:xfrm>
            <a:off x="7972425" y="104775"/>
            <a:ext cx="4000500" cy="2971800"/>
          </a:xfrm>
          <a:prstGeom prst="rect">
            <a:avLst/>
          </a:prstGeom>
        </p:spPr>
      </p:pic>
      <p:pic>
        <p:nvPicPr>
          <p:cNvPr id="5" name="Picture 4" descr="A child writing on a whiteboard&#10;&#10;AI-generated content may be incorrect.">
            <a:extLst>
              <a:ext uri="{FF2B5EF4-FFF2-40B4-BE49-F238E27FC236}">
                <a16:creationId xmlns:a16="http://schemas.microsoft.com/office/drawing/2014/main" id="{070560E9-5399-6D20-D743-43422CB232A5}"/>
              </a:ext>
            </a:extLst>
          </p:cNvPr>
          <p:cNvPicPr>
            <a:picLocks noChangeAspect="1"/>
          </p:cNvPicPr>
          <p:nvPr/>
        </p:nvPicPr>
        <p:blipFill>
          <a:blip r:embed="rId4"/>
          <a:stretch>
            <a:fillRect/>
          </a:stretch>
        </p:blipFill>
        <p:spPr>
          <a:xfrm>
            <a:off x="334327" y="3829050"/>
            <a:ext cx="2026920" cy="2714625"/>
          </a:xfrm>
          <a:prstGeom prst="rect">
            <a:avLst/>
          </a:prstGeom>
        </p:spPr>
      </p:pic>
      <p:pic>
        <p:nvPicPr>
          <p:cNvPr id="6" name="Picture 5" descr="A group of people standing in a narrow alley between buildings&#10;&#10;AI-generated content may be incorrect.">
            <a:extLst>
              <a:ext uri="{FF2B5EF4-FFF2-40B4-BE49-F238E27FC236}">
                <a16:creationId xmlns:a16="http://schemas.microsoft.com/office/drawing/2014/main" id="{066A4498-EF9A-FBF5-C30B-726A6EA708B1}"/>
              </a:ext>
            </a:extLst>
          </p:cNvPr>
          <p:cNvPicPr>
            <a:picLocks noChangeAspect="1"/>
          </p:cNvPicPr>
          <p:nvPr/>
        </p:nvPicPr>
        <p:blipFill>
          <a:blip r:embed="rId5"/>
          <a:stretch>
            <a:fillRect/>
          </a:stretch>
        </p:blipFill>
        <p:spPr>
          <a:xfrm>
            <a:off x="9735502" y="3219450"/>
            <a:ext cx="2236470" cy="3019425"/>
          </a:xfrm>
          <a:prstGeom prst="rect">
            <a:avLst/>
          </a:prstGeom>
        </p:spPr>
      </p:pic>
      <p:pic>
        <p:nvPicPr>
          <p:cNvPr id="7" name="Picture 6" descr="A person and person standing in front of a chalkboard&#10;&#10;AI-generated content may be incorrect.">
            <a:extLst>
              <a:ext uri="{FF2B5EF4-FFF2-40B4-BE49-F238E27FC236}">
                <a16:creationId xmlns:a16="http://schemas.microsoft.com/office/drawing/2014/main" id="{099380C5-D01F-512B-8CF0-AD44A489DBF1}"/>
              </a:ext>
            </a:extLst>
          </p:cNvPr>
          <p:cNvPicPr>
            <a:picLocks noChangeAspect="1"/>
          </p:cNvPicPr>
          <p:nvPr/>
        </p:nvPicPr>
        <p:blipFill>
          <a:blip r:embed="rId6"/>
          <a:stretch>
            <a:fillRect/>
          </a:stretch>
        </p:blipFill>
        <p:spPr>
          <a:xfrm>
            <a:off x="5715000" y="3829050"/>
            <a:ext cx="3838575" cy="2714625"/>
          </a:xfrm>
          <a:prstGeom prst="rect">
            <a:avLst/>
          </a:prstGeom>
        </p:spPr>
      </p:pic>
      <p:pic>
        <p:nvPicPr>
          <p:cNvPr id="8" name="Picture 7" descr="A park with plants and flowers&#10;&#10;AI-generated content may be incorrect.">
            <a:extLst>
              <a:ext uri="{FF2B5EF4-FFF2-40B4-BE49-F238E27FC236}">
                <a16:creationId xmlns:a16="http://schemas.microsoft.com/office/drawing/2014/main" id="{8A0A9B6D-14CF-0E57-EC6D-3BE864C84483}"/>
              </a:ext>
            </a:extLst>
          </p:cNvPr>
          <p:cNvPicPr>
            <a:picLocks noChangeAspect="1"/>
          </p:cNvPicPr>
          <p:nvPr/>
        </p:nvPicPr>
        <p:blipFill>
          <a:blip r:embed="rId7"/>
          <a:stretch>
            <a:fillRect/>
          </a:stretch>
        </p:blipFill>
        <p:spPr>
          <a:xfrm>
            <a:off x="2305050" y="3981450"/>
            <a:ext cx="3409950" cy="2562225"/>
          </a:xfrm>
          <a:prstGeom prst="rect">
            <a:avLst/>
          </a:prstGeom>
        </p:spPr>
      </p:pic>
    </p:spTree>
    <p:extLst>
      <p:ext uri="{BB962C8B-B14F-4D97-AF65-F5344CB8AC3E}">
        <p14:creationId xmlns:p14="http://schemas.microsoft.com/office/powerpoint/2010/main" val="2943322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D7D31"/>
        </a:solidFill>
        <a:effectLst/>
      </p:bgPr>
    </p:bg>
    <p:spTree>
      <p:nvGrpSpPr>
        <p:cNvPr id="1" name="">
          <a:extLst>
            <a:ext uri="{FF2B5EF4-FFF2-40B4-BE49-F238E27FC236}">
              <a16:creationId xmlns:a16="http://schemas.microsoft.com/office/drawing/2014/main" id="{AC197D0F-DFB1-4D99-5BDB-A6AE2B3EF092}"/>
            </a:ext>
          </a:extLst>
        </p:cNvPr>
        <p:cNvGrpSpPr/>
        <p:nvPr/>
      </p:nvGrpSpPr>
      <p:grpSpPr>
        <a:xfrm>
          <a:off x="0" y="0"/>
          <a:ext cx="0" cy="0"/>
          <a:chOff x="0" y="0"/>
          <a:chExt cx="0" cy="0"/>
        </a:xfrm>
      </p:grpSpPr>
      <p:pic>
        <p:nvPicPr>
          <p:cNvPr id="4" name="Picture 3" descr="University of Warwick wordmark.">
            <a:extLst>
              <a:ext uri="{FF2B5EF4-FFF2-40B4-BE49-F238E27FC236}">
                <a16:creationId xmlns:a16="http://schemas.microsoft.com/office/drawing/2014/main" id="{64D80999-DB57-EE97-7414-BFDD57B464D6}"/>
              </a:ext>
            </a:extLst>
          </p:cNvPr>
          <p:cNvPicPr>
            <a:picLocks noChangeAspect="1"/>
          </p:cNvPicPr>
          <p:nvPr/>
        </p:nvPicPr>
        <p:blipFill>
          <a:blip r:embed="rId2"/>
          <a:stretch>
            <a:fillRect/>
          </a:stretch>
        </p:blipFill>
        <p:spPr>
          <a:xfrm>
            <a:off x="11253788" y="6238875"/>
            <a:ext cx="933450" cy="619125"/>
          </a:xfrm>
          <a:prstGeom prst="rect">
            <a:avLst/>
          </a:prstGeom>
        </p:spPr>
      </p:pic>
      <p:sp>
        <p:nvSpPr>
          <p:cNvPr id="2" name="TextBox 1">
            <a:extLst>
              <a:ext uri="{FF2B5EF4-FFF2-40B4-BE49-F238E27FC236}">
                <a16:creationId xmlns:a16="http://schemas.microsoft.com/office/drawing/2014/main" id="{A198442C-D7F2-CCEB-6EF4-533059B9B103}"/>
              </a:ext>
            </a:extLst>
          </p:cNvPr>
          <p:cNvSpPr txBox="1"/>
          <p:nvPr/>
        </p:nvSpPr>
        <p:spPr>
          <a:xfrm>
            <a:off x="332704" y="40462"/>
            <a:ext cx="7530717" cy="3139321"/>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t>Location:</a:t>
            </a:r>
            <a:r>
              <a:rPr lang="en-GB" dirty="0"/>
              <a:t> North Johannesburg/Cosmo City, South Africa</a:t>
            </a:r>
            <a:endParaRPr lang="en-US" dirty="0"/>
          </a:p>
          <a:p>
            <a:r>
              <a:rPr lang="en-GB" b="1" dirty="0"/>
              <a:t>Type:</a:t>
            </a:r>
            <a:r>
              <a:rPr lang="en-GB" dirty="0"/>
              <a:t> Urban</a:t>
            </a:r>
          </a:p>
          <a:p>
            <a:r>
              <a:rPr lang="en-GB" b="1" dirty="0"/>
              <a:t>School:</a:t>
            </a:r>
            <a:r>
              <a:rPr lang="en-GB" dirty="0"/>
              <a:t> 2 townships schools</a:t>
            </a:r>
          </a:p>
          <a:p>
            <a:r>
              <a:rPr lang="en-GB" b="1" dirty="0"/>
              <a:t>Type of teaching:</a:t>
            </a:r>
            <a:r>
              <a:rPr lang="en-GB" dirty="0"/>
              <a:t> Co-teaching and solo-teaching</a:t>
            </a:r>
          </a:p>
          <a:p>
            <a:r>
              <a:rPr lang="en-GB" b="1" dirty="0"/>
              <a:t>Accommodation:</a:t>
            </a:r>
            <a:r>
              <a:rPr lang="en-GB" dirty="0"/>
              <a:t> hotel</a:t>
            </a:r>
          </a:p>
          <a:p>
            <a:r>
              <a:rPr lang="en-GB" b="1" dirty="0"/>
              <a:t>Things to note:</a:t>
            </a:r>
            <a:r>
              <a:rPr lang="en-GB" dirty="0"/>
              <a:t> You are based in central Johannesburg but travel each day to Cosmo City. </a:t>
            </a:r>
          </a:p>
          <a:p>
            <a:r>
              <a:rPr lang="en-GB" dirty="0"/>
              <a:t>The classes are large, and the staff are very dedicated and run robotics and coding clubs for their pupils which we encourage our volunteers to get involved in.</a:t>
            </a:r>
          </a:p>
          <a:p>
            <a:r>
              <a:rPr lang="en-GB" dirty="0"/>
              <a:t>The 2 schools are down the road from one another.</a:t>
            </a:r>
          </a:p>
        </p:txBody>
      </p:sp>
      <p:pic>
        <p:nvPicPr>
          <p:cNvPr id="3" name="Picture 2" descr="A person standing in front of a chalkboard&#10;&#10;AI-generated content may be incorrect.">
            <a:extLst>
              <a:ext uri="{FF2B5EF4-FFF2-40B4-BE49-F238E27FC236}">
                <a16:creationId xmlns:a16="http://schemas.microsoft.com/office/drawing/2014/main" id="{73F0B971-E336-E1DA-2B1C-9936B4445D52}"/>
              </a:ext>
            </a:extLst>
          </p:cNvPr>
          <p:cNvPicPr>
            <a:picLocks noChangeAspect="1"/>
          </p:cNvPicPr>
          <p:nvPr/>
        </p:nvPicPr>
        <p:blipFill>
          <a:blip r:embed="rId3"/>
          <a:stretch>
            <a:fillRect/>
          </a:stretch>
        </p:blipFill>
        <p:spPr>
          <a:xfrm>
            <a:off x="8715375" y="142875"/>
            <a:ext cx="2790825" cy="3714750"/>
          </a:xfrm>
          <a:prstGeom prst="rect">
            <a:avLst/>
          </a:prstGeom>
        </p:spPr>
      </p:pic>
      <p:pic>
        <p:nvPicPr>
          <p:cNvPr id="5" name="Picture 4" descr="A group of people posing for a photo&#10;&#10;AI-generated content may be incorrect.">
            <a:extLst>
              <a:ext uri="{FF2B5EF4-FFF2-40B4-BE49-F238E27FC236}">
                <a16:creationId xmlns:a16="http://schemas.microsoft.com/office/drawing/2014/main" id="{93184F20-C763-B114-D0C2-B16B022FA3B8}"/>
              </a:ext>
            </a:extLst>
          </p:cNvPr>
          <p:cNvPicPr>
            <a:picLocks noChangeAspect="1"/>
          </p:cNvPicPr>
          <p:nvPr/>
        </p:nvPicPr>
        <p:blipFill>
          <a:blip r:embed="rId4"/>
          <a:stretch>
            <a:fillRect/>
          </a:stretch>
        </p:blipFill>
        <p:spPr>
          <a:xfrm>
            <a:off x="330963" y="3533775"/>
            <a:ext cx="4348225" cy="3248025"/>
          </a:xfrm>
          <a:prstGeom prst="rect">
            <a:avLst/>
          </a:prstGeom>
        </p:spPr>
      </p:pic>
      <p:pic>
        <p:nvPicPr>
          <p:cNvPr id="6" name="Picture 5" descr="A group of people in a classroom&#10;&#10;AI-generated content may be incorrect.">
            <a:extLst>
              <a:ext uri="{FF2B5EF4-FFF2-40B4-BE49-F238E27FC236}">
                <a16:creationId xmlns:a16="http://schemas.microsoft.com/office/drawing/2014/main" id="{805A6138-9994-329C-3749-292EE175B3A6}"/>
              </a:ext>
            </a:extLst>
          </p:cNvPr>
          <p:cNvPicPr>
            <a:picLocks noChangeAspect="1"/>
          </p:cNvPicPr>
          <p:nvPr/>
        </p:nvPicPr>
        <p:blipFill>
          <a:blip r:embed="rId5"/>
          <a:srcRect l="13542" r="11158"/>
          <a:stretch>
            <a:fillRect/>
          </a:stretch>
        </p:blipFill>
        <p:spPr>
          <a:xfrm>
            <a:off x="4972050" y="3533775"/>
            <a:ext cx="3380252" cy="3248025"/>
          </a:xfrm>
          <a:prstGeom prst="rect">
            <a:avLst/>
          </a:prstGeom>
        </p:spPr>
      </p:pic>
      <p:pic>
        <p:nvPicPr>
          <p:cNvPr id="8" name="Picture 7" descr="A group of people sitting in chairs&#10;&#10;AI-generated content may be incorrect.">
            <a:extLst>
              <a:ext uri="{FF2B5EF4-FFF2-40B4-BE49-F238E27FC236}">
                <a16:creationId xmlns:a16="http://schemas.microsoft.com/office/drawing/2014/main" id="{CEC09CED-B31C-ACFA-07E1-A1178CEA696E}"/>
              </a:ext>
            </a:extLst>
          </p:cNvPr>
          <p:cNvPicPr>
            <a:picLocks noChangeAspect="1"/>
          </p:cNvPicPr>
          <p:nvPr/>
        </p:nvPicPr>
        <p:blipFill>
          <a:blip r:embed="rId6"/>
          <a:stretch>
            <a:fillRect/>
          </a:stretch>
        </p:blipFill>
        <p:spPr>
          <a:xfrm>
            <a:off x="8772525" y="3257550"/>
            <a:ext cx="2486025" cy="3381375"/>
          </a:xfrm>
          <a:prstGeom prst="rect">
            <a:avLst/>
          </a:prstGeom>
        </p:spPr>
      </p:pic>
    </p:spTree>
    <p:extLst>
      <p:ext uri="{BB962C8B-B14F-4D97-AF65-F5344CB8AC3E}">
        <p14:creationId xmlns:p14="http://schemas.microsoft.com/office/powerpoint/2010/main" val="424879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D7D31"/>
        </a:solidFill>
        <a:effectLst/>
      </p:bgPr>
    </p:bg>
    <p:spTree>
      <p:nvGrpSpPr>
        <p:cNvPr id="1" name="">
          <a:extLst>
            <a:ext uri="{FF2B5EF4-FFF2-40B4-BE49-F238E27FC236}">
              <a16:creationId xmlns:a16="http://schemas.microsoft.com/office/drawing/2014/main" id="{35AE0BC1-98F5-0796-46DF-4F4C5551814A}"/>
            </a:ext>
          </a:extLst>
        </p:cNvPr>
        <p:cNvGrpSpPr/>
        <p:nvPr/>
      </p:nvGrpSpPr>
      <p:grpSpPr>
        <a:xfrm>
          <a:off x="0" y="0"/>
          <a:ext cx="0" cy="0"/>
          <a:chOff x="0" y="0"/>
          <a:chExt cx="0" cy="0"/>
        </a:xfrm>
      </p:grpSpPr>
      <p:pic>
        <p:nvPicPr>
          <p:cNvPr id="6" name="Picture 5" descr="A group of people in a classroom&#10;&#10;AI-generated content may be incorrect.">
            <a:extLst>
              <a:ext uri="{FF2B5EF4-FFF2-40B4-BE49-F238E27FC236}">
                <a16:creationId xmlns:a16="http://schemas.microsoft.com/office/drawing/2014/main" id="{D216ADCD-E0CC-92D3-8D20-D8DBA2471CC9}"/>
              </a:ext>
            </a:extLst>
          </p:cNvPr>
          <p:cNvPicPr>
            <a:picLocks noChangeAspect="1"/>
          </p:cNvPicPr>
          <p:nvPr/>
        </p:nvPicPr>
        <p:blipFill>
          <a:blip r:embed="rId2"/>
          <a:stretch>
            <a:fillRect/>
          </a:stretch>
        </p:blipFill>
        <p:spPr>
          <a:xfrm>
            <a:off x="8552259" y="3714750"/>
            <a:ext cx="3498056" cy="2686050"/>
          </a:xfrm>
          <a:prstGeom prst="rect">
            <a:avLst/>
          </a:prstGeom>
        </p:spPr>
      </p:pic>
      <p:pic>
        <p:nvPicPr>
          <p:cNvPr id="4" name="Picture 3" descr="University of Warwick wordmark.">
            <a:extLst>
              <a:ext uri="{FF2B5EF4-FFF2-40B4-BE49-F238E27FC236}">
                <a16:creationId xmlns:a16="http://schemas.microsoft.com/office/drawing/2014/main" id="{76ED2B99-698C-06C0-E2F2-0FFD1603B59F}"/>
              </a:ext>
            </a:extLst>
          </p:cNvPr>
          <p:cNvPicPr>
            <a:picLocks noChangeAspect="1"/>
          </p:cNvPicPr>
          <p:nvPr/>
        </p:nvPicPr>
        <p:blipFill>
          <a:blip r:embed="rId3"/>
          <a:stretch>
            <a:fillRect/>
          </a:stretch>
        </p:blipFill>
        <p:spPr>
          <a:xfrm>
            <a:off x="11253788" y="6238875"/>
            <a:ext cx="933450" cy="619125"/>
          </a:xfrm>
          <a:prstGeom prst="rect">
            <a:avLst/>
          </a:prstGeom>
        </p:spPr>
      </p:pic>
      <p:sp>
        <p:nvSpPr>
          <p:cNvPr id="2" name="TextBox 1">
            <a:extLst>
              <a:ext uri="{FF2B5EF4-FFF2-40B4-BE49-F238E27FC236}">
                <a16:creationId xmlns:a16="http://schemas.microsoft.com/office/drawing/2014/main" id="{05766D63-7492-577A-2424-5B48699A4DD4}"/>
              </a:ext>
            </a:extLst>
          </p:cNvPr>
          <p:cNvSpPr txBox="1"/>
          <p:nvPr/>
        </p:nvSpPr>
        <p:spPr>
          <a:xfrm>
            <a:off x="332704" y="236112"/>
            <a:ext cx="6332112" cy="286232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t>Location: </a:t>
            </a:r>
            <a:r>
              <a:rPr lang="en-GB" dirty="0"/>
              <a:t>Limpopo, South Africa</a:t>
            </a:r>
            <a:endParaRPr lang="en-US" dirty="0"/>
          </a:p>
          <a:p>
            <a:r>
              <a:rPr lang="en-GB" b="1" dirty="0"/>
              <a:t>Type:</a:t>
            </a:r>
            <a:r>
              <a:rPr lang="en-GB" dirty="0"/>
              <a:t> Rural</a:t>
            </a:r>
          </a:p>
          <a:p>
            <a:r>
              <a:rPr lang="en-GB" b="1" dirty="0"/>
              <a:t>School:</a:t>
            </a:r>
            <a:r>
              <a:rPr lang="en-GB" dirty="0"/>
              <a:t> 2 schools in separate villages</a:t>
            </a:r>
          </a:p>
          <a:p>
            <a:r>
              <a:rPr lang="en-GB" b="1" dirty="0"/>
              <a:t>Type of teaching:</a:t>
            </a:r>
            <a:r>
              <a:rPr lang="en-GB" dirty="0"/>
              <a:t> Co-teaching and solo-teaching</a:t>
            </a:r>
          </a:p>
          <a:p>
            <a:r>
              <a:rPr lang="en-GB" b="1" dirty="0"/>
              <a:t>Accommodation:</a:t>
            </a:r>
            <a:r>
              <a:rPr lang="en-GB" dirty="0"/>
              <a:t> University halls</a:t>
            </a:r>
          </a:p>
          <a:p>
            <a:r>
              <a:rPr lang="en-GB" b="1" dirty="0"/>
              <a:t>Things to note: </a:t>
            </a:r>
            <a:r>
              <a:rPr lang="en-GB" dirty="0"/>
              <a:t>These schools have large class sizes. The PGCE students from the University of Venda may be in the schools with you and so you may find yourself working alongside them too.</a:t>
            </a:r>
          </a:p>
          <a:p>
            <a:r>
              <a:rPr lang="en-GB" dirty="0"/>
              <a:t>Based at the university, you are fully engaged with campus life.</a:t>
            </a:r>
          </a:p>
        </p:txBody>
      </p:sp>
      <p:pic>
        <p:nvPicPr>
          <p:cNvPr id="3" name="Picture 2" descr="A group of people posing for a photo&#10;&#10;AI-generated content may be incorrect.">
            <a:extLst>
              <a:ext uri="{FF2B5EF4-FFF2-40B4-BE49-F238E27FC236}">
                <a16:creationId xmlns:a16="http://schemas.microsoft.com/office/drawing/2014/main" id="{0D1B298F-C800-645C-862B-88D429A18E44}"/>
              </a:ext>
            </a:extLst>
          </p:cNvPr>
          <p:cNvPicPr>
            <a:picLocks noChangeAspect="1"/>
          </p:cNvPicPr>
          <p:nvPr/>
        </p:nvPicPr>
        <p:blipFill>
          <a:blip r:embed="rId4"/>
          <a:stretch>
            <a:fillRect/>
          </a:stretch>
        </p:blipFill>
        <p:spPr>
          <a:xfrm>
            <a:off x="7477125" y="161925"/>
            <a:ext cx="4381500" cy="3286125"/>
          </a:xfrm>
          <a:prstGeom prst="rect">
            <a:avLst/>
          </a:prstGeom>
        </p:spPr>
      </p:pic>
      <p:pic>
        <p:nvPicPr>
          <p:cNvPr id="5" name="Picture 4" descr="A group of students in a classroom&#10;&#10;AI-generated content may be incorrect.">
            <a:extLst>
              <a:ext uri="{FF2B5EF4-FFF2-40B4-BE49-F238E27FC236}">
                <a16:creationId xmlns:a16="http://schemas.microsoft.com/office/drawing/2014/main" id="{F6344552-8578-F110-5415-F2561EC4BF2A}"/>
              </a:ext>
            </a:extLst>
          </p:cNvPr>
          <p:cNvPicPr>
            <a:picLocks noChangeAspect="1"/>
          </p:cNvPicPr>
          <p:nvPr/>
        </p:nvPicPr>
        <p:blipFill>
          <a:blip r:embed="rId5"/>
          <a:stretch>
            <a:fillRect/>
          </a:stretch>
        </p:blipFill>
        <p:spPr>
          <a:xfrm>
            <a:off x="160734" y="3343275"/>
            <a:ext cx="3583781" cy="2695575"/>
          </a:xfrm>
          <a:prstGeom prst="rect">
            <a:avLst/>
          </a:prstGeom>
        </p:spPr>
      </p:pic>
      <p:pic>
        <p:nvPicPr>
          <p:cNvPr id="7" name="Picture 6" descr="A table with beakers and beakers on it&#10;&#10;AI-generated content may be incorrect.">
            <a:extLst>
              <a:ext uri="{FF2B5EF4-FFF2-40B4-BE49-F238E27FC236}">
                <a16:creationId xmlns:a16="http://schemas.microsoft.com/office/drawing/2014/main" id="{5537C24A-3772-0FC4-9773-B681B13BB6B4}"/>
              </a:ext>
            </a:extLst>
          </p:cNvPr>
          <p:cNvPicPr>
            <a:picLocks noChangeAspect="1"/>
          </p:cNvPicPr>
          <p:nvPr/>
        </p:nvPicPr>
        <p:blipFill>
          <a:blip r:embed="rId6"/>
          <a:stretch>
            <a:fillRect/>
          </a:stretch>
        </p:blipFill>
        <p:spPr>
          <a:xfrm>
            <a:off x="6095440" y="3714750"/>
            <a:ext cx="2258546" cy="2971800"/>
          </a:xfrm>
          <a:prstGeom prst="rect">
            <a:avLst/>
          </a:prstGeom>
        </p:spPr>
      </p:pic>
      <p:pic>
        <p:nvPicPr>
          <p:cNvPr id="8" name="Picture 7" descr="A room with sink and benches&#10;&#10;AI-generated content may be incorrect.">
            <a:extLst>
              <a:ext uri="{FF2B5EF4-FFF2-40B4-BE49-F238E27FC236}">
                <a16:creationId xmlns:a16="http://schemas.microsoft.com/office/drawing/2014/main" id="{EC9CF9A2-F2A3-E893-04AE-8172129124DA}"/>
              </a:ext>
            </a:extLst>
          </p:cNvPr>
          <p:cNvPicPr>
            <a:picLocks noChangeAspect="1"/>
          </p:cNvPicPr>
          <p:nvPr/>
        </p:nvPicPr>
        <p:blipFill>
          <a:blip r:embed="rId7"/>
          <a:stretch>
            <a:fillRect/>
          </a:stretch>
        </p:blipFill>
        <p:spPr>
          <a:xfrm>
            <a:off x="3742563" y="3571875"/>
            <a:ext cx="2258949" cy="2971800"/>
          </a:xfrm>
          <a:prstGeom prst="rect">
            <a:avLst/>
          </a:prstGeom>
        </p:spPr>
      </p:pic>
    </p:spTree>
    <p:extLst>
      <p:ext uri="{BB962C8B-B14F-4D97-AF65-F5344CB8AC3E}">
        <p14:creationId xmlns:p14="http://schemas.microsoft.com/office/powerpoint/2010/main" val="1665946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D7D31"/>
        </a:solidFill>
        <a:effectLst/>
      </p:bgPr>
    </p:bg>
    <p:spTree>
      <p:nvGrpSpPr>
        <p:cNvPr id="1" name="">
          <a:extLst>
            <a:ext uri="{FF2B5EF4-FFF2-40B4-BE49-F238E27FC236}">
              <a16:creationId xmlns:a16="http://schemas.microsoft.com/office/drawing/2014/main" id="{AA3D48AA-0615-8BA4-64A3-EC4404C8DC96}"/>
            </a:ext>
          </a:extLst>
        </p:cNvPr>
        <p:cNvGrpSpPr/>
        <p:nvPr/>
      </p:nvGrpSpPr>
      <p:grpSpPr>
        <a:xfrm>
          <a:off x="0" y="0"/>
          <a:ext cx="0" cy="0"/>
          <a:chOff x="0" y="0"/>
          <a:chExt cx="0" cy="0"/>
        </a:xfrm>
      </p:grpSpPr>
      <p:pic>
        <p:nvPicPr>
          <p:cNvPr id="4" name="Picture 3" descr="University of Warwick wordmark.">
            <a:extLst>
              <a:ext uri="{FF2B5EF4-FFF2-40B4-BE49-F238E27FC236}">
                <a16:creationId xmlns:a16="http://schemas.microsoft.com/office/drawing/2014/main" id="{C04476A9-876A-E6B4-AB53-66D7AE5C931F}"/>
              </a:ext>
            </a:extLst>
          </p:cNvPr>
          <p:cNvPicPr>
            <a:picLocks noChangeAspect="1"/>
          </p:cNvPicPr>
          <p:nvPr/>
        </p:nvPicPr>
        <p:blipFill>
          <a:blip r:embed="rId2"/>
          <a:stretch>
            <a:fillRect/>
          </a:stretch>
        </p:blipFill>
        <p:spPr>
          <a:xfrm>
            <a:off x="11253788" y="6238875"/>
            <a:ext cx="933450" cy="619125"/>
          </a:xfrm>
          <a:prstGeom prst="rect">
            <a:avLst/>
          </a:prstGeom>
        </p:spPr>
      </p:pic>
      <p:sp>
        <p:nvSpPr>
          <p:cNvPr id="2" name="TextBox 1">
            <a:extLst>
              <a:ext uri="{FF2B5EF4-FFF2-40B4-BE49-F238E27FC236}">
                <a16:creationId xmlns:a16="http://schemas.microsoft.com/office/drawing/2014/main" id="{5D7155A6-5457-80D9-A1EF-5326EF9D30AF}"/>
              </a:ext>
            </a:extLst>
          </p:cNvPr>
          <p:cNvSpPr txBox="1"/>
          <p:nvPr/>
        </p:nvSpPr>
        <p:spPr>
          <a:xfrm>
            <a:off x="332704" y="236112"/>
            <a:ext cx="6332112" cy="2308324"/>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t>Location: </a:t>
            </a:r>
            <a:r>
              <a:rPr lang="en-GB" dirty="0"/>
              <a:t>Mpumalanga/</a:t>
            </a:r>
            <a:r>
              <a:rPr lang="en-GB" dirty="0" err="1"/>
              <a:t>Acornhoek</a:t>
            </a:r>
            <a:endParaRPr lang="en-US" dirty="0" err="1"/>
          </a:p>
          <a:p>
            <a:r>
              <a:rPr lang="en-GB" b="1" dirty="0"/>
              <a:t>Type: </a:t>
            </a:r>
            <a:r>
              <a:rPr lang="en-GB" dirty="0"/>
              <a:t>Rural</a:t>
            </a:r>
          </a:p>
          <a:p>
            <a:r>
              <a:rPr lang="en-GB" b="1" dirty="0"/>
              <a:t>School:</a:t>
            </a:r>
            <a:r>
              <a:rPr lang="en-GB" dirty="0"/>
              <a:t> 1 school</a:t>
            </a:r>
          </a:p>
          <a:p>
            <a:r>
              <a:rPr lang="en-GB" b="1" dirty="0"/>
              <a:t>Accommodation:</a:t>
            </a:r>
            <a:r>
              <a:rPr lang="en-GB" dirty="0"/>
              <a:t> Lodge</a:t>
            </a:r>
          </a:p>
          <a:p>
            <a:r>
              <a:rPr lang="en-GB" b="1" dirty="0"/>
              <a:t>Things to note:</a:t>
            </a:r>
            <a:r>
              <a:rPr lang="en-GB" dirty="0"/>
              <a:t> This is an isolated location where you will be reliant to make your own fun. You are close to the national parks, but mid-week transportation is limited compared to other locations.</a:t>
            </a:r>
          </a:p>
        </p:txBody>
      </p:sp>
      <p:pic>
        <p:nvPicPr>
          <p:cNvPr id="6" name="Picture 5" descr="A group of people in lab coats standing around a table&#10;&#10;AI-generated content may be incorrect.">
            <a:extLst>
              <a:ext uri="{FF2B5EF4-FFF2-40B4-BE49-F238E27FC236}">
                <a16:creationId xmlns:a16="http://schemas.microsoft.com/office/drawing/2014/main" id="{A8FA1982-86A6-495A-0540-1BE6188F707F}"/>
              </a:ext>
            </a:extLst>
          </p:cNvPr>
          <p:cNvPicPr>
            <a:picLocks noChangeAspect="1"/>
          </p:cNvPicPr>
          <p:nvPr/>
        </p:nvPicPr>
        <p:blipFill>
          <a:blip r:embed="rId3"/>
          <a:stretch>
            <a:fillRect/>
          </a:stretch>
        </p:blipFill>
        <p:spPr>
          <a:xfrm>
            <a:off x="4543425" y="2676525"/>
            <a:ext cx="2847975" cy="3714750"/>
          </a:xfrm>
          <a:prstGeom prst="rect">
            <a:avLst/>
          </a:prstGeom>
        </p:spPr>
      </p:pic>
      <p:pic>
        <p:nvPicPr>
          <p:cNvPr id="7" name="Picture 6" descr="A group of women standing together under a canopy&#10;&#10;AI-generated content may be incorrect.">
            <a:extLst>
              <a:ext uri="{FF2B5EF4-FFF2-40B4-BE49-F238E27FC236}">
                <a16:creationId xmlns:a16="http://schemas.microsoft.com/office/drawing/2014/main" id="{7FF8FA4A-2E8E-F78B-FE38-555C3DD47A13}"/>
              </a:ext>
            </a:extLst>
          </p:cNvPr>
          <p:cNvPicPr>
            <a:picLocks noChangeAspect="1"/>
          </p:cNvPicPr>
          <p:nvPr/>
        </p:nvPicPr>
        <p:blipFill>
          <a:blip r:embed="rId4"/>
          <a:stretch>
            <a:fillRect/>
          </a:stretch>
        </p:blipFill>
        <p:spPr>
          <a:xfrm>
            <a:off x="7696200" y="3867150"/>
            <a:ext cx="4276725" cy="2371725"/>
          </a:xfrm>
          <a:prstGeom prst="rect">
            <a:avLst/>
          </a:prstGeom>
        </p:spPr>
      </p:pic>
      <p:pic>
        <p:nvPicPr>
          <p:cNvPr id="8" name="Picture 7" descr="A group of students in a classroom&#10;&#10;AI-generated content may be incorrect.">
            <a:extLst>
              <a:ext uri="{FF2B5EF4-FFF2-40B4-BE49-F238E27FC236}">
                <a16:creationId xmlns:a16="http://schemas.microsoft.com/office/drawing/2014/main" id="{83194385-4588-8EEF-7A37-27EF4574C3CE}"/>
              </a:ext>
            </a:extLst>
          </p:cNvPr>
          <p:cNvPicPr>
            <a:picLocks noChangeAspect="1"/>
          </p:cNvPicPr>
          <p:nvPr/>
        </p:nvPicPr>
        <p:blipFill>
          <a:blip r:embed="rId5"/>
          <a:stretch>
            <a:fillRect/>
          </a:stretch>
        </p:blipFill>
        <p:spPr>
          <a:xfrm>
            <a:off x="599209" y="2676525"/>
            <a:ext cx="3078307" cy="4076700"/>
          </a:xfrm>
          <a:prstGeom prst="rect">
            <a:avLst/>
          </a:prstGeom>
        </p:spPr>
      </p:pic>
      <p:pic>
        <p:nvPicPr>
          <p:cNvPr id="10" name="Picture 9" descr="A group of people in a classroom&#10;&#10;AI-generated content may be incorrect.">
            <a:extLst>
              <a:ext uri="{FF2B5EF4-FFF2-40B4-BE49-F238E27FC236}">
                <a16:creationId xmlns:a16="http://schemas.microsoft.com/office/drawing/2014/main" id="{7AE7FEBE-4E5A-F23E-87DE-3C96285B3EE3}"/>
              </a:ext>
            </a:extLst>
          </p:cNvPr>
          <p:cNvPicPr>
            <a:picLocks noChangeAspect="1"/>
          </p:cNvPicPr>
          <p:nvPr/>
        </p:nvPicPr>
        <p:blipFill>
          <a:blip r:embed="rId6"/>
          <a:stretch>
            <a:fillRect/>
          </a:stretch>
        </p:blipFill>
        <p:spPr>
          <a:xfrm>
            <a:off x="7696200" y="123825"/>
            <a:ext cx="4276725" cy="3190875"/>
          </a:xfrm>
          <a:prstGeom prst="rect">
            <a:avLst/>
          </a:prstGeom>
        </p:spPr>
      </p:pic>
    </p:spTree>
    <p:extLst>
      <p:ext uri="{BB962C8B-B14F-4D97-AF65-F5344CB8AC3E}">
        <p14:creationId xmlns:p14="http://schemas.microsoft.com/office/powerpoint/2010/main" val="10736629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559b83-f404-49de-96dd-6a18b1bd5ba7">
      <Terms xmlns="http://schemas.microsoft.com/office/infopath/2007/PartnerControls"/>
    </lcf76f155ced4ddcb4097134ff3c332f>
    <TaxCatchAll xmlns="1b999ee9-6e7d-48f5-bc9b-e2de122e9af8" xsi:nil="true"/>
    <Person xmlns="cd559b83-f404-49de-96dd-6a18b1bd5ba7">
      <UserInfo>
        <DisplayName/>
        <AccountId xsi:nil="true"/>
        <AccountType/>
      </UserInfo>
    </Person>
    <Date xmlns="cd559b83-f404-49de-96dd-6a18b1bd5ba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E4EE92271B9740A264D5BE79E2CA82" ma:contentTypeVersion="22" ma:contentTypeDescription="Create a new document." ma:contentTypeScope="" ma:versionID="1cd3398037109e22f9d19ac4a9b19094">
  <xsd:schema xmlns:xsd="http://www.w3.org/2001/XMLSchema" xmlns:xs="http://www.w3.org/2001/XMLSchema" xmlns:p="http://schemas.microsoft.com/office/2006/metadata/properties" xmlns:ns2="cd559b83-f404-49de-96dd-6a18b1bd5ba7" xmlns:ns3="1b999ee9-6e7d-48f5-bc9b-e2de122e9af8" targetNamespace="http://schemas.microsoft.com/office/2006/metadata/properties" ma:root="true" ma:fieldsID="f8f1832515f57ed281cab5876cdf239f" ns2:_="" ns3:_="">
    <xsd:import namespace="cd559b83-f404-49de-96dd-6a18b1bd5ba7"/>
    <xsd:import namespace="1b999ee9-6e7d-48f5-bc9b-e2de122e9af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Date" minOccurs="0"/>
                <xsd:element ref="ns2:Pers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559b83-f404-49de-96dd-6a18b1bd5b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Date" ma:index="24" nillable="true" ma:displayName="Date" ma:format="DateTime" ma:internalName="Date">
      <xsd:simpleType>
        <xsd:restriction base="dms:DateTime"/>
      </xsd:simpleType>
    </xsd:element>
    <xsd:element name="Person" ma:index="25" nillable="true" ma:displayName="Person" ma:format="Dropdown" ma:list="UserInfo" ma:SharePointGroup="0" ma:internalName="Person">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b999ee9-6e7d-48f5-bc9b-e2de122e9af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8e598bd-8506-448a-894c-720cdaa26627}" ma:internalName="TaxCatchAll" ma:showField="CatchAllData" ma:web="1b999ee9-6e7d-48f5-bc9b-e2de122e9af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7DD2DFA-8635-46E8-AEA4-C59DE9357050}">
  <ds:schemaRefs>
    <ds:schemaRef ds:uri="http://schemas.microsoft.com/sharepoint/v3/contenttype/forms"/>
  </ds:schemaRefs>
</ds:datastoreItem>
</file>

<file path=customXml/itemProps2.xml><?xml version="1.0" encoding="utf-8"?>
<ds:datastoreItem xmlns:ds="http://schemas.openxmlformats.org/officeDocument/2006/customXml" ds:itemID="{59040BA6-F875-4925-BAEF-6487017D5820}">
  <ds:schemaRefs>
    <ds:schemaRef ds:uri="http://schemas.microsoft.com/office/2006/metadata/properties"/>
    <ds:schemaRef ds:uri="http://schemas.microsoft.com/office/infopath/2007/PartnerControls"/>
    <ds:schemaRef ds:uri="cd559b83-f404-49de-96dd-6a18b1bd5ba7"/>
    <ds:schemaRef ds:uri="1b999ee9-6e7d-48f5-bc9b-e2de122e9af8"/>
  </ds:schemaRefs>
</ds:datastoreItem>
</file>

<file path=customXml/itemProps3.xml><?xml version="1.0" encoding="utf-8"?>
<ds:datastoreItem xmlns:ds="http://schemas.openxmlformats.org/officeDocument/2006/customXml" ds:itemID="{B18DF71D-5534-486B-8BD4-376D5D957B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559b83-f404-49de-96dd-6a18b1bd5ba7"/>
    <ds:schemaRef ds:uri="1b999ee9-6e7d-48f5-bc9b-e2de122e9a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356</cp:revision>
  <dcterms:created xsi:type="dcterms:W3CDTF">2025-08-20T09:09:19Z</dcterms:created>
  <dcterms:modified xsi:type="dcterms:W3CDTF">2025-10-02T11:05:07Z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0x0101009AE4EE92271B9740A264D5BE79E2CA82</vt:lpwstr>
  </property>
  <property fmtid="{D5CDD505-2E9C-101B-9397-08002B2CF9AE}" pid="3" name="MediaServiceImageTags">
    <vt:lpwstr/>
  </property>
</Properties>
</file>