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sldIdLst>
    <p:sldId id="257" r:id="rId3"/>
    <p:sldId id="261" r:id="rId4"/>
    <p:sldId id="262" r:id="rId5"/>
    <p:sldId id="327" r:id="rId6"/>
    <p:sldId id="258" r:id="rId7"/>
    <p:sldId id="326" r:id="rId8"/>
    <p:sldId id="320" r:id="rId9"/>
    <p:sldId id="328" r:id="rId10"/>
    <p:sldId id="329" r:id="rId11"/>
    <p:sldId id="330" r:id="rId12"/>
    <p:sldId id="318" r:id="rId13"/>
    <p:sldId id="325" r:id="rId14"/>
    <p:sldId id="312" r:id="rId15"/>
    <p:sldId id="313" r:id="rId16"/>
    <p:sldId id="314" r:id="rId17"/>
    <p:sldId id="315" r:id="rId18"/>
    <p:sldId id="331" r:id="rId19"/>
    <p:sldId id="332" r:id="rId20"/>
    <p:sldId id="336" r:id="rId21"/>
    <p:sldId id="265" r:id="rId22"/>
    <p:sldId id="316" r:id="rId23"/>
    <p:sldId id="335" r:id="rId24"/>
    <p:sldId id="286" r:id="rId25"/>
    <p:sldId id="322" r:id="rId26"/>
    <p:sldId id="323" r:id="rId27"/>
    <p:sldId id="324" r:id="rId28"/>
    <p:sldId id="31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sorterViewPr>
    <p:cViewPr>
      <p:scale>
        <a:sx n="140" d="100"/>
        <a:sy n="140" d="100"/>
      </p:scale>
      <p:origin x="0" y="-301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ads.warwick.ac.uk\shared\DV\EXTERNAL%20AFFAIRS%20-%20University%20Marketing\Market%20and%20Stakeholder%20insight\Project%20work\Covid%2019%20tracking\Student%20Hut%20Reports\Data_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ads.warwick.ac.uk\shared\DV\EXTERNAL%20AFFAIRS%20-%20University%20Marketing\Market%20and%20Stakeholder%20insight\Project%20work\Covid%2019%20tracking\04-June%20updates\Data%20for%20weekly%20summary%20report.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300" b="0" i="0" baseline="0">
                <a:effectLst/>
              </a:rPr>
              <a:t>What are you very concerned about? - Top 5 in week 10</a:t>
            </a:r>
            <a:endParaRPr lang="en-GB" sz="13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'Concerned about'!$A$24</c:f>
              <c:strCache>
                <c:ptCount val="1"/>
                <c:pt idx="0">
                  <c:v>How long this is going to go on for </c:v>
                </c:pt>
              </c:strCache>
            </c:strRef>
          </c:tx>
          <c:spPr>
            <a:ln w="28575" cap="rnd">
              <a:solidFill>
                <a:schemeClr val="accent1"/>
              </a:solidFill>
              <a:round/>
            </a:ln>
            <a:effectLst/>
          </c:spPr>
          <c:marker>
            <c:symbol val="none"/>
          </c:marker>
          <c:cat>
            <c:strRef>
              <c:f>'Concerned about'!$B$23:$K$23</c:f>
              <c:strCache>
                <c:ptCount val="10"/>
                <c:pt idx="0">
                  <c:v>Week 1</c:v>
                </c:pt>
                <c:pt idx="1">
                  <c:v>Week 2</c:v>
                </c:pt>
                <c:pt idx="2">
                  <c:v>Week 3</c:v>
                </c:pt>
                <c:pt idx="3">
                  <c:v>Week 4</c:v>
                </c:pt>
                <c:pt idx="4">
                  <c:v>Week 5</c:v>
                </c:pt>
                <c:pt idx="5">
                  <c:v>Week 6</c:v>
                </c:pt>
                <c:pt idx="6">
                  <c:v>Week 7</c:v>
                </c:pt>
                <c:pt idx="7">
                  <c:v>Week 8</c:v>
                </c:pt>
                <c:pt idx="8">
                  <c:v>Week 9</c:v>
                </c:pt>
                <c:pt idx="9">
                  <c:v>Week 10</c:v>
                </c:pt>
              </c:strCache>
            </c:strRef>
          </c:cat>
          <c:val>
            <c:numRef>
              <c:f>'Concerned about'!$B$24:$K$24</c:f>
              <c:numCache>
                <c:formatCode>General</c:formatCode>
                <c:ptCount val="10"/>
                <c:pt idx="3" formatCode="0%">
                  <c:v>0.64</c:v>
                </c:pt>
                <c:pt idx="4" formatCode="0%">
                  <c:v>0.67</c:v>
                </c:pt>
                <c:pt idx="5" formatCode="0%">
                  <c:v>0.65</c:v>
                </c:pt>
                <c:pt idx="6" formatCode="0%">
                  <c:v>0.6</c:v>
                </c:pt>
                <c:pt idx="7" formatCode="0%">
                  <c:v>0.6</c:v>
                </c:pt>
                <c:pt idx="8" formatCode="0%">
                  <c:v>0.65</c:v>
                </c:pt>
                <c:pt idx="9" formatCode="0%">
                  <c:v>0.57999999999999996</c:v>
                </c:pt>
              </c:numCache>
            </c:numRef>
          </c:val>
          <c:smooth val="0"/>
          <c:extLst>
            <c:ext xmlns:c16="http://schemas.microsoft.com/office/drawing/2014/chart" uri="{C3380CC4-5D6E-409C-BE32-E72D297353CC}">
              <c16:uniqueId val="{00000000-9661-428B-AC72-5115CD87D949}"/>
            </c:ext>
          </c:extLst>
        </c:ser>
        <c:ser>
          <c:idx val="1"/>
          <c:order val="1"/>
          <c:tx>
            <c:strRef>
              <c:f>'Concerned about'!$A$25</c:f>
              <c:strCache>
                <c:ptCount val="1"/>
                <c:pt idx="0">
                  <c:v>My family/friends health </c:v>
                </c:pt>
              </c:strCache>
            </c:strRef>
          </c:tx>
          <c:spPr>
            <a:ln w="28575" cap="rnd">
              <a:solidFill>
                <a:schemeClr val="accent2"/>
              </a:solidFill>
              <a:round/>
            </a:ln>
            <a:effectLst/>
          </c:spPr>
          <c:marker>
            <c:symbol val="none"/>
          </c:marker>
          <c:cat>
            <c:strRef>
              <c:f>'Concerned about'!$B$23:$K$23</c:f>
              <c:strCache>
                <c:ptCount val="10"/>
                <c:pt idx="0">
                  <c:v>Week 1</c:v>
                </c:pt>
                <c:pt idx="1">
                  <c:v>Week 2</c:v>
                </c:pt>
                <c:pt idx="2">
                  <c:v>Week 3</c:v>
                </c:pt>
                <c:pt idx="3">
                  <c:v>Week 4</c:v>
                </c:pt>
                <c:pt idx="4">
                  <c:v>Week 5</c:v>
                </c:pt>
                <c:pt idx="5">
                  <c:v>Week 6</c:v>
                </c:pt>
                <c:pt idx="6">
                  <c:v>Week 7</c:v>
                </c:pt>
                <c:pt idx="7">
                  <c:v>Week 8</c:v>
                </c:pt>
                <c:pt idx="8">
                  <c:v>Week 9</c:v>
                </c:pt>
                <c:pt idx="9">
                  <c:v>Week 10</c:v>
                </c:pt>
              </c:strCache>
            </c:strRef>
          </c:cat>
          <c:val>
            <c:numRef>
              <c:f>'Concerned about'!$B$25:$K$25</c:f>
              <c:numCache>
                <c:formatCode>0%</c:formatCode>
                <c:ptCount val="10"/>
                <c:pt idx="0">
                  <c:v>0.76</c:v>
                </c:pt>
                <c:pt idx="1">
                  <c:v>0.76</c:v>
                </c:pt>
                <c:pt idx="2">
                  <c:v>0.73</c:v>
                </c:pt>
                <c:pt idx="3">
                  <c:v>0.65</c:v>
                </c:pt>
                <c:pt idx="4">
                  <c:v>0.66</c:v>
                </c:pt>
                <c:pt idx="5">
                  <c:v>0.66</c:v>
                </c:pt>
                <c:pt idx="6">
                  <c:v>0.62</c:v>
                </c:pt>
                <c:pt idx="7">
                  <c:v>0.63</c:v>
                </c:pt>
                <c:pt idx="8">
                  <c:v>0.63</c:v>
                </c:pt>
                <c:pt idx="9">
                  <c:v>0.56999999999999995</c:v>
                </c:pt>
              </c:numCache>
            </c:numRef>
          </c:val>
          <c:smooth val="0"/>
          <c:extLst>
            <c:ext xmlns:c16="http://schemas.microsoft.com/office/drawing/2014/chart" uri="{C3380CC4-5D6E-409C-BE32-E72D297353CC}">
              <c16:uniqueId val="{00000001-9661-428B-AC72-5115CD87D949}"/>
            </c:ext>
          </c:extLst>
        </c:ser>
        <c:ser>
          <c:idx val="2"/>
          <c:order val="2"/>
          <c:tx>
            <c:strRef>
              <c:f>'Concerned about'!$A$26</c:f>
              <c:strCache>
                <c:ptCount val="1"/>
                <c:pt idx="0">
                  <c:v>Impact on the NHS </c:v>
                </c:pt>
              </c:strCache>
            </c:strRef>
          </c:tx>
          <c:spPr>
            <a:ln w="28575" cap="rnd">
              <a:solidFill>
                <a:schemeClr val="accent3"/>
              </a:solidFill>
              <a:round/>
            </a:ln>
            <a:effectLst/>
          </c:spPr>
          <c:marker>
            <c:symbol val="none"/>
          </c:marker>
          <c:cat>
            <c:strRef>
              <c:f>'Concerned about'!$B$23:$K$23</c:f>
              <c:strCache>
                <c:ptCount val="10"/>
                <c:pt idx="0">
                  <c:v>Week 1</c:v>
                </c:pt>
                <c:pt idx="1">
                  <c:v>Week 2</c:v>
                </c:pt>
                <c:pt idx="2">
                  <c:v>Week 3</c:v>
                </c:pt>
                <c:pt idx="3">
                  <c:v>Week 4</c:v>
                </c:pt>
                <c:pt idx="4">
                  <c:v>Week 5</c:v>
                </c:pt>
                <c:pt idx="5">
                  <c:v>Week 6</c:v>
                </c:pt>
                <c:pt idx="6">
                  <c:v>Week 7</c:v>
                </c:pt>
                <c:pt idx="7">
                  <c:v>Week 8</c:v>
                </c:pt>
                <c:pt idx="8">
                  <c:v>Week 9</c:v>
                </c:pt>
                <c:pt idx="9">
                  <c:v>Week 10</c:v>
                </c:pt>
              </c:strCache>
            </c:strRef>
          </c:cat>
          <c:val>
            <c:numRef>
              <c:f>'Concerned about'!$B$26:$K$26</c:f>
              <c:numCache>
                <c:formatCode>0%</c:formatCode>
                <c:ptCount val="10"/>
                <c:pt idx="0">
                  <c:v>0.78</c:v>
                </c:pt>
                <c:pt idx="1">
                  <c:v>0.78</c:v>
                </c:pt>
                <c:pt idx="2">
                  <c:v>0.77</c:v>
                </c:pt>
                <c:pt idx="3">
                  <c:v>0.69</c:v>
                </c:pt>
                <c:pt idx="4">
                  <c:v>0.74</c:v>
                </c:pt>
                <c:pt idx="5">
                  <c:v>0.64</c:v>
                </c:pt>
                <c:pt idx="6">
                  <c:v>0.68</c:v>
                </c:pt>
                <c:pt idx="7">
                  <c:v>0.62</c:v>
                </c:pt>
                <c:pt idx="8">
                  <c:v>0.62</c:v>
                </c:pt>
                <c:pt idx="9">
                  <c:v>0.53</c:v>
                </c:pt>
              </c:numCache>
            </c:numRef>
          </c:val>
          <c:smooth val="0"/>
          <c:extLst>
            <c:ext xmlns:c16="http://schemas.microsoft.com/office/drawing/2014/chart" uri="{C3380CC4-5D6E-409C-BE32-E72D297353CC}">
              <c16:uniqueId val="{00000002-9661-428B-AC72-5115CD87D949}"/>
            </c:ext>
          </c:extLst>
        </c:ser>
        <c:ser>
          <c:idx val="3"/>
          <c:order val="3"/>
          <c:tx>
            <c:strRef>
              <c:f>'Concerned about'!$A$27</c:f>
              <c:strCache>
                <c:ptCount val="1"/>
                <c:pt idx="0">
                  <c:v>Impact on economy</c:v>
                </c:pt>
              </c:strCache>
            </c:strRef>
          </c:tx>
          <c:spPr>
            <a:ln w="28575" cap="rnd">
              <a:solidFill>
                <a:schemeClr val="accent4"/>
              </a:solidFill>
              <a:round/>
            </a:ln>
            <a:effectLst/>
          </c:spPr>
          <c:marker>
            <c:symbol val="none"/>
          </c:marker>
          <c:cat>
            <c:strRef>
              <c:f>'Concerned about'!$B$23:$K$23</c:f>
              <c:strCache>
                <c:ptCount val="10"/>
                <c:pt idx="0">
                  <c:v>Week 1</c:v>
                </c:pt>
                <c:pt idx="1">
                  <c:v>Week 2</c:v>
                </c:pt>
                <c:pt idx="2">
                  <c:v>Week 3</c:v>
                </c:pt>
                <c:pt idx="3">
                  <c:v>Week 4</c:v>
                </c:pt>
                <c:pt idx="4">
                  <c:v>Week 5</c:v>
                </c:pt>
                <c:pt idx="5">
                  <c:v>Week 6</c:v>
                </c:pt>
                <c:pt idx="6">
                  <c:v>Week 7</c:v>
                </c:pt>
                <c:pt idx="7">
                  <c:v>Week 8</c:v>
                </c:pt>
                <c:pt idx="8">
                  <c:v>Week 9</c:v>
                </c:pt>
                <c:pt idx="9">
                  <c:v>Week 10</c:v>
                </c:pt>
              </c:strCache>
            </c:strRef>
          </c:cat>
          <c:val>
            <c:numRef>
              <c:f>'Concerned about'!$B$27:$K$27</c:f>
              <c:numCache>
                <c:formatCode>0%</c:formatCode>
                <c:ptCount val="10"/>
                <c:pt idx="0">
                  <c:v>0.47</c:v>
                </c:pt>
                <c:pt idx="1">
                  <c:v>0.42</c:v>
                </c:pt>
                <c:pt idx="2">
                  <c:v>0.48</c:v>
                </c:pt>
                <c:pt idx="3">
                  <c:v>0.48</c:v>
                </c:pt>
                <c:pt idx="4">
                  <c:v>0.46</c:v>
                </c:pt>
                <c:pt idx="5">
                  <c:v>0.47</c:v>
                </c:pt>
                <c:pt idx="6">
                  <c:v>0.5</c:v>
                </c:pt>
                <c:pt idx="7">
                  <c:v>0.53</c:v>
                </c:pt>
                <c:pt idx="8">
                  <c:v>0.5</c:v>
                </c:pt>
                <c:pt idx="9">
                  <c:v>0.51</c:v>
                </c:pt>
              </c:numCache>
            </c:numRef>
          </c:val>
          <c:smooth val="0"/>
          <c:extLst>
            <c:ext xmlns:c16="http://schemas.microsoft.com/office/drawing/2014/chart" uri="{C3380CC4-5D6E-409C-BE32-E72D297353CC}">
              <c16:uniqueId val="{00000003-9661-428B-AC72-5115CD87D949}"/>
            </c:ext>
          </c:extLst>
        </c:ser>
        <c:ser>
          <c:idx val="4"/>
          <c:order val="4"/>
          <c:tx>
            <c:strRef>
              <c:f>'Concerned about'!$A$28</c:f>
              <c:strCache>
                <c:ptCount val="1"/>
                <c:pt idx="0">
                  <c:v>Missing school/college/uni </c:v>
                </c:pt>
              </c:strCache>
            </c:strRef>
          </c:tx>
          <c:spPr>
            <a:ln w="28575" cap="rnd">
              <a:solidFill>
                <a:schemeClr val="accent5"/>
              </a:solidFill>
              <a:round/>
            </a:ln>
            <a:effectLst/>
          </c:spPr>
          <c:marker>
            <c:symbol val="none"/>
          </c:marker>
          <c:cat>
            <c:strRef>
              <c:f>'Concerned about'!$B$23:$K$23</c:f>
              <c:strCache>
                <c:ptCount val="10"/>
                <c:pt idx="0">
                  <c:v>Week 1</c:v>
                </c:pt>
                <c:pt idx="1">
                  <c:v>Week 2</c:v>
                </c:pt>
                <c:pt idx="2">
                  <c:v>Week 3</c:v>
                </c:pt>
                <c:pt idx="3">
                  <c:v>Week 4</c:v>
                </c:pt>
                <c:pt idx="4">
                  <c:v>Week 5</c:v>
                </c:pt>
                <c:pt idx="5">
                  <c:v>Week 6</c:v>
                </c:pt>
                <c:pt idx="6">
                  <c:v>Week 7</c:v>
                </c:pt>
                <c:pt idx="7">
                  <c:v>Week 8</c:v>
                </c:pt>
                <c:pt idx="8">
                  <c:v>Week 9</c:v>
                </c:pt>
                <c:pt idx="9">
                  <c:v>Week 10</c:v>
                </c:pt>
              </c:strCache>
            </c:strRef>
          </c:cat>
          <c:val>
            <c:numRef>
              <c:f>'Concerned about'!$B$28:$K$28</c:f>
              <c:numCache>
                <c:formatCode>0%</c:formatCode>
                <c:ptCount val="10"/>
                <c:pt idx="0">
                  <c:v>0.53</c:v>
                </c:pt>
                <c:pt idx="1">
                  <c:v>0.45</c:v>
                </c:pt>
                <c:pt idx="2">
                  <c:v>0.51</c:v>
                </c:pt>
                <c:pt idx="3">
                  <c:v>0.42</c:v>
                </c:pt>
                <c:pt idx="4">
                  <c:v>0.48</c:v>
                </c:pt>
                <c:pt idx="5">
                  <c:v>0.44</c:v>
                </c:pt>
                <c:pt idx="6">
                  <c:v>0.43</c:v>
                </c:pt>
                <c:pt idx="7">
                  <c:v>0.43</c:v>
                </c:pt>
                <c:pt idx="8">
                  <c:v>0.44</c:v>
                </c:pt>
                <c:pt idx="9">
                  <c:v>0.48</c:v>
                </c:pt>
              </c:numCache>
            </c:numRef>
          </c:val>
          <c:smooth val="0"/>
          <c:extLst>
            <c:ext xmlns:c16="http://schemas.microsoft.com/office/drawing/2014/chart" uri="{C3380CC4-5D6E-409C-BE32-E72D297353CC}">
              <c16:uniqueId val="{00000004-9661-428B-AC72-5115CD87D949}"/>
            </c:ext>
          </c:extLst>
        </c:ser>
        <c:dLbls>
          <c:showLegendKey val="0"/>
          <c:showVal val="0"/>
          <c:showCatName val="0"/>
          <c:showSerName val="0"/>
          <c:showPercent val="0"/>
          <c:showBubbleSize val="0"/>
        </c:dLbls>
        <c:smooth val="0"/>
        <c:axId val="488016456"/>
        <c:axId val="488017768"/>
      </c:lineChart>
      <c:catAx>
        <c:axId val="488016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017768"/>
        <c:crosses val="autoZero"/>
        <c:auto val="1"/>
        <c:lblAlgn val="ctr"/>
        <c:lblOffset val="100"/>
        <c:noMultiLvlLbl val="0"/>
      </c:catAx>
      <c:valAx>
        <c:axId val="4880177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Very</a:t>
                </a:r>
                <a:r>
                  <a:rPr lang="en-GB" baseline="0"/>
                  <a:t> Concerned %</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0164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Home!$B$3</c:f>
              <c:strCache>
                <c:ptCount val="1"/>
                <c:pt idx="0">
                  <c:v>Thinking about changing decisions about university</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Home!$C$2:$F$2</c:f>
              <c:strCache>
                <c:ptCount val="4"/>
                <c:pt idx="0">
                  <c:v>Wave 1 
(27th-30th March)</c:v>
                </c:pt>
                <c:pt idx="1">
                  <c:v>Wave 2 
(9th April- 14th April)</c:v>
                </c:pt>
                <c:pt idx="2">
                  <c:v> Wave 3 
(30th April - 4th May)</c:v>
                </c:pt>
                <c:pt idx="3">
                  <c:v> Wave 4 
(21st – 26th May )</c:v>
                </c:pt>
              </c:strCache>
            </c:strRef>
          </c:cat>
          <c:val>
            <c:numRef>
              <c:f>Home!$C$3:$F$3</c:f>
              <c:numCache>
                <c:formatCode>0%</c:formatCode>
                <c:ptCount val="4"/>
                <c:pt idx="0">
                  <c:v>0.14000000000000001</c:v>
                </c:pt>
                <c:pt idx="1">
                  <c:v>0.32</c:v>
                </c:pt>
                <c:pt idx="2">
                  <c:v>0.45</c:v>
                </c:pt>
                <c:pt idx="3">
                  <c:v>0.46</c:v>
                </c:pt>
              </c:numCache>
            </c:numRef>
          </c:val>
          <c:smooth val="0"/>
          <c:extLst>
            <c:ext xmlns:c16="http://schemas.microsoft.com/office/drawing/2014/chart" uri="{C3380CC4-5D6E-409C-BE32-E72D297353CC}">
              <c16:uniqueId val="{00000000-7D35-4CDE-86CF-46460A81146B}"/>
            </c:ext>
          </c:extLst>
        </c:ser>
        <c:dLbls>
          <c:showLegendKey val="0"/>
          <c:showVal val="0"/>
          <c:showCatName val="0"/>
          <c:showSerName val="0"/>
          <c:showPercent val="0"/>
          <c:showBubbleSize val="0"/>
        </c:dLbls>
        <c:smooth val="0"/>
        <c:axId val="214932912"/>
        <c:axId val="155594928"/>
      </c:lineChart>
      <c:catAx>
        <c:axId val="214932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5594928"/>
        <c:crosses val="autoZero"/>
        <c:auto val="1"/>
        <c:lblAlgn val="ctr"/>
        <c:lblOffset val="100"/>
        <c:noMultiLvlLbl val="0"/>
      </c:catAx>
      <c:valAx>
        <c:axId val="155594928"/>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932912"/>
        <c:crosses val="autoZero"/>
        <c:crossBetween val="between"/>
      </c:valAx>
      <c:spPr>
        <a:noFill/>
        <a:ln>
          <a:noFill/>
        </a:ln>
        <a:effectLst/>
      </c:spPr>
    </c:plotArea>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1B5176-5DCB-4F22-897B-9BF0B1139CEF}" type="datetimeFigureOut">
              <a:rPr lang="en-GB" smtClean="0"/>
              <a:t>03/06/2020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657808-E07F-451B-9FB2-9359E4A72A58}" type="slidenum">
              <a:rPr lang="en-GB" smtClean="0"/>
              <a:t>‹#›</a:t>
            </a:fld>
            <a:endParaRPr lang="en-GB"/>
          </a:p>
        </p:txBody>
      </p:sp>
    </p:spTree>
    <p:extLst>
      <p:ext uri="{BB962C8B-B14F-4D97-AF65-F5344CB8AC3E}">
        <p14:creationId xmlns:p14="http://schemas.microsoft.com/office/powerpoint/2010/main" val="3009787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1465125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196294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20</a:t>
            </a:fld>
            <a:endParaRPr lang="en-US"/>
          </a:p>
        </p:txBody>
      </p:sp>
    </p:spTree>
    <p:extLst>
      <p:ext uri="{BB962C8B-B14F-4D97-AF65-F5344CB8AC3E}">
        <p14:creationId xmlns:p14="http://schemas.microsoft.com/office/powerpoint/2010/main" val="1398110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23</a:t>
            </a:fld>
            <a:endParaRPr lang="en-US"/>
          </a:p>
        </p:txBody>
      </p:sp>
    </p:spTree>
    <p:extLst>
      <p:ext uri="{BB962C8B-B14F-4D97-AF65-F5344CB8AC3E}">
        <p14:creationId xmlns:p14="http://schemas.microsoft.com/office/powerpoint/2010/main" val="2468292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1133B08-60C9-465D-9452-B2C4E240E855}" type="datetimeFigureOut">
              <a:rPr lang="en-GB" smtClean="0"/>
              <a:t>03/06/2020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4028483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1133B08-60C9-465D-9452-B2C4E240E855}" type="datetimeFigureOut">
              <a:rPr lang="en-GB" smtClean="0"/>
              <a:t>03/06/2020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57418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1133B08-60C9-465D-9452-B2C4E240E855}" type="datetimeFigureOut">
              <a:rPr lang="en-GB" smtClean="0"/>
              <a:t>03/06/2020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3023616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9" y="-89728"/>
            <a:ext cx="12485604" cy="1931287"/>
          </a:xfrm>
          <a:prstGeom prst="rect">
            <a:avLst/>
          </a:prstGeom>
        </p:spPr>
      </p:pic>
      <p:sp>
        <p:nvSpPr>
          <p:cNvPr id="17" name="Text Placeholder 3"/>
          <p:cNvSpPr>
            <a:spLocks noGrp="1"/>
          </p:cNvSpPr>
          <p:nvPr>
            <p:ph type="body" sz="quarter" idx="13"/>
          </p:nvPr>
        </p:nvSpPr>
        <p:spPr>
          <a:xfrm>
            <a:off x="1178989" y="2351436"/>
            <a:ext cx="8147119" cy="3665541"/>
          </a:xfrm>
          <a:prstGeom prst="rect">
            <a:avLst/>
          </a:prstGeom>
        </p:spPr>
        <p:txBody>
          <a:bodyPr/>
          <a:lstStyle>
            <a:lvl1pPr>
              <a:buClr>
                <a:srgbClr val="00B2DD"/>
              </a:buClr>
              <a:defRPr>
                <a:solidFill>
                  <a:schemeClr val="tx1"/>
                </a:solidFill>
              </a:defRPr>
            </a:lvl1pPr>
          </a:lstStyle>
          <a:p>
            <a:pPr>
              <a:buClr>
                <a:srgbClr val="00B2DD"/>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00B2DD"/>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00B2DD"/>
              </a:buClr>
            </a:pPr>
            <a:r>
              <a:rPr lang="en-US" b="1" dirty="0">
                <a:latin typeface="+mn-lt"/>
                <a:ea typeface="Avenir Next Demi Bold" charset="0"/>
                <a:cs typeface="Avenir Next Demi Bold" charset="0"/>
              </a:rPr>
              <a:t>Or every bullet point can be in demi bold</a:t>
            </a:r>
            <a:r>
              <a:rPr lang="en-US" dirty="0" smtClean="0">
                <a:latin typeface="+mn-lt"/>
              </a:rPr>
              <a:t>.</a:t>
            </a:r>
          </a:p>
          <a:p>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8" name="Text Placeholder 4"/>
          <p:cNvSpPr>
            <a:spLocks noGrp="1"/>
          </p:cNvSpPr>
          <p:nvPr>
            <p:ph type="body" sz="quarter" idx="14"/>
          </p:nvPr>
        </p:nvSpPr>
        <p:spPr>
          <a:xfrm>
            <a:off x="1178989" y="1620934"/>
            <a:ext cx="7164912" cy="507823"/>
          </a:xfrm>
          <a:prstGeom prst="rect">
            <a:avLst/>
          </a:prstGeom>
        </p:spPr>
        <p:txBody>
          <a:bodyPr/>
          <a:lstStyle>
            <a:lvl1pPr marL="0" indent="0">
              <a:buFontTx/>
              <a:buNone/>
              <a:defRPr/>
            </a:lvl1pPr>
          </a:lstStyle>
          <a:p>
            <a:r>
              <a:rPr lang="en-US" dirty="0">
                <a:solidFill>
                  <a:srgbClr val="00B2DD"/>
                </a:solidFill>
                <a:latin typeface="+mn-lt"/>
              </a:rPr>
              <a:t>Page title </a:t>
            </a:r>
            <a:r>
              <a:rPr lang="en-US" dirty="0" smtClean="0">
                <a:solidFill>
                  <a:srgbClr val="00B2DD"/>
                </a:solidFill>
                <a:latin typeface="+mn-lt"/>
              </a:rPr>
              <a:t>(more bullet </a:t>
            </a:r>
            <a:r>
              <a:rPr lang="en-US" dirty="0">
                <a:solidFill>
                  <a:srgbClr val="00B2DD"/>
                </a:solidFill>
                <a:latin typeface="+mn-lt"/>
              </a:rPr>
              <a:t>points)</a:t>
            </a:r>
          </a:p>
          <a:p>
            <a:endParaRPr lang="en-US" dirty="0">
              <a:solidFill>
                <a:srgbClr val="00B2DD"/>
              </a:solidFill>
              <a:latin typeface="+mn-lt"/>
            </a:endParaRPr>
          </a:p>
        </p:txBody>
      </p:sp>
    </p:spTree>
    <p:extLst>
      <p:ext uri="{BB962C8B-B14F-4D97-AF65-F5344CB8AC3E}">
        <p14:creationId xmlns:p14="http://schemas.microsoft.com/office/powerpoint/2010/main" val="40892054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smtClean="0"/>
              <a:t>TITLE GOES HERE IN CAPS</a:t>
            </a:r>
            <a:endParaRPr lang="en-US" dirty="0"/>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Sub title goes here</a:t>
            </a:r>
            <a:endParaRPr lang="en-US" dirty="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smtClean="0"/>
              <a:t>Date / location / additional info</a:t>
            </a: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0"/>
            <a:ext cx="12496684" cy="1933000"/>
          </a:xfrm>
          <a:prstGeom prst="rect">
            <a:avLst/>
          </a:prstGeom>
        </p:spPr>
      </p:pic>
    </p:spTree>
    <p:extLst>
      <p:ext uri="{BB962C8B-B14F-4D97-AF65-F5344CB8AC3E}">
        <p14:creationId xmlns:p14="http://schemas.microsoft.com/office/powerpoint/2010/main" val="340622497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0"/>
            <a:ext cx="12496684" cy="1933000"/>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endParaRPr lang="en-US" dirty="0"/>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endParaRPr lang="en-US" dirty="0"/>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smtClean="0"/>
              <a:t>TITLE GOES HERE IN CAPS</a:t>
            </a:r>
            <a:endParaRPr lang="en-US" dirty="0"/>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Sub title goes here</a:t>
            </a:r>
            <a:endParaRPr lang="en-US" dirty="0"/>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smtClean="0"/>
              <a:t>Date / location / additional info</a:t>
            </a:r>
            <a:endParaRPr lang="en-US" dirty="0"/>
          </a:p>
        </p:txBody>
      </p:sp>
    </p:spTree>
    <p:extLst>
      <p:ext uri="{BB962C8B-B14F-4D97-AF65-F5344CB8AC3E}">
        <p14:creationId xmlns:p14="http://schemas.microsoft.com/office/powerpoint/2010/main" val="225929148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797249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7" y="-89728"/>
            <a:ext cx="12485599" cy="1931287"/>
          </a:xfrm>
          <a:prstGeom prst="rect">
            <a:avLst/>
          </a:prstGeom>
        </p:spPr>
      </p:pic>
      <p:sp>
        <p:nvSpPr>
          <p:cNvPr id="17" name="Text Placeholder 3"/>
          <p:cNvSpPr>
            <a:spLocks noGrp="1"/>
          </p:cNvSpPr>
          <p:nvPr>
            <p:ph type="body" sz="quarter" idx="13"/>
          </p:nvPr>
        </p:nvSpPr>
        <p:spPr>
          <a:xfrm>
            <a:off x="1178989" y="2351436"/>
            <a:ext cx="8147119" cy="3665541"/>
          </a:xfrm>
          <a:prstGeom prst="rect">
            <a:avLst/>
          </a:prstGeom>
        </p:spPr>
        <p:txBody>
          <a:bodyPr/>
          <a:lstStyle>
            <a:lvl1pPr>
              <a:buClr>
                <a:srgbClr val="00B2DD"/>
              </a:buClr>
              <a:defRPr>
                <a:solidFill>
                  <a:schemeClr val="tx1"/>
                </a:solidFill>
              </a:defRPr>
            </a:lvl1pPr>
          </a:lstStyle>
          <a:p>
            <a:pPr>
              <a:buClr>
                <a:srgbClr val="00B2DD"/>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00B2DD"/>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00B2DD"/>
              </a:buClr>
            </a:pPr>
            <a:r>
              <a:rPr lang="en-US" b="1" dirty="0">
                <a:latin typeface="+mn-lt"/>
                <a:ea typeface="Avenir Next Demi Bold" charset="0"/>
                <a:cs typeface="Avenir Next Demi Bold" charset="0"/>
              </a:rPr>
              <a:t>Or every bullet point can be in demi bold</a:t>
            </a:r>
            <a:r>
              <a:rPr lang="en-US" dirty="0" smtClean="0">
                <a:latin typeface="+mn-lt"/>
              </a:rPr>
              <a:t>.</a:t>
            </a:r>
          </a:p>
          <a:p>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8" name="Text Placeholder 4"/>
          <p:cNvSpPr>
            <a:spLocks noGrp="1"/>
          </p:cNvSpPr>
          <p:nvPr>
            <p:ph type="body" sz="quarter" idx="14"/>
          </p:nvPr>
        </p:nvSpPr>
        <p:spPr>
          <a:xfrm>
            <a:off x="1178989" y="1620934"/>
            <a:ext cx="7164912" cy="507823"/>
          </a:xfrm>
          <a:prstGeom prst="rect">
            <a:avLst/>
          </a:prstGeom>
        </p:spPr>
        <p:txBody>
          <a:bodyPr/>
          <a:lstStyle>
            <a:lvl1pPr marL="0" indent="0">
              <a:buFontTx/>
              <a:buNone/>
              <a:defRPr/>
            </a:lvl1pPr>
          </a:lstStyle>
          <a:p>
            <a:r>
              <a:rPr lang="en-US" dirty="0">
                <a:solidFill>
                  <a:srgbClr val="00B2DD"/>
                </a:solidFill>
                <a:latin typeface="+mn-lt"/>
              </a:rPr>
              <a:t>Page title </a:t>
            </a:r>
            <a:r>
              <a:rPr lang="en-US" dirty="0" smtClean="0">
                <a:solidFill>
                  <a:srgbClr val="00B2DD"/>
                </a:solidFill>
                <a:latin typeface="+mn-lt"/>
              </a:rPr>
              <a:t>(more bullet </a:t>
            </a:r>
            <a:r>
              <a:rPr lang="en-US" dirty="0">
                <a:solidFill>
                  <a:srgbClr val="00B2DD"/>
                </a:solidFill>
                <a:latin typeface="+mn-lt"/>
              </a:rPr>
              <a:t>points)</a:t>
            </a:r>
          </a:p>
          <a:p>
            <a:endParaRPr lang="en-US" dirty="0">
              <a:solidFill>
                <a:srgbClr val="00B2DD"/>
              </a:solidFill>
              <a:latin typeface="+mn-lt"/>
            </a:endParaRPr>
          </a:p>
        </p:txBody>
      </p:sp>
    </p:spTree>
    <p:extLst>
      <p:ext uri="{BB962C8B-B14F-4D97-AF65-F5344CB8AC3E}">
        <p14:creationId xmlns:p14="http://schemas.microsoft.com/office/powerpoint/2010/main" val="750156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1133B08-60C9-465D-9452-B2C4E240E855}" type="datetimeFigureOut">
              <a:rPr lang="en-GB" smtClean="0"/>
              <a:t>03/06/2020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2946669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133B08-60C9-465D-9452-B2C4E240E855}" type="datetimeFigureOut">
              <a:rPr lang="en-GB" smtClean="0"/>
              <a:t>03/06/2020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3565967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1133B08-60C9-465D-9452-B2C4E240E855}" type="datetimeFigureOut">
              <a:rPr lang="en-GB" smtClean="0"/>
              <a:t>03/06/2020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3627063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1133B08-60C9-465D-9452-B2C4E240E855}" type="datetimeFigureOut">
              <a:rPr lang="en-GB" smtClean="0"/>
              <a:t>03/06/2020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2152270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1133B08-60C9-465D-9452-B2C4E240E855}" type="datetimeFigureOut">
              <a:rPr lang="en-GB" smtClean="0"/>
              <a:t>03/06/2020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1821383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133B08-60C9-465D-9452-B2C4E240E855}" type="datetimeFigureOut">
              <a:rPr lang="en-GB" smtClean="0"/>
              <a:t>03/06/2020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2720997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1133B08-60C9-465D-9452-B2C4E240E855}" type="datetimeFigureOut">
              <a:rPr lang="en-GB" smtClean="0"/>
              <a:t>03/06/2020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3609150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1133B08-60C9-465D-9452-B2C4E240E855}" type="datetimeFigureOut">
              <a:rPr lang="en-GB" smtClean="0"/>
              <a:t>03/06/2020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7BE4C1-9FD7-4F6A-8C81-FEFA51509D0B}" type="slidenum">
              <a:rPr lang="en-GB" smtClean="0"/>
              <a:t>‹#›</a:t>
            </a:fld>
            <a:endParaRPr lang="en-GB"/>
          </a:p>
        </p:txBody>
      </p:sp>
    </p:spTree>
    <p:extLst>
      <p:ext uri="{BB962C8B-B14F-4D97-AF65-F5344CB8AC3E}">
        <p14:creationId xmlns:p14="http://schemas.microsoft.com/office/powerpoint/2010/main" val="3944358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133B08-60C9-465D-9452-B2C4E240E855}" type="datetimeFigureOut">
              <a:rPr lang="en-GB" smtClean="0"/>
              <a:t>03/06/2020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7BE4C1-9FD7-4F6A-8C81-FEFA51509D0B}" type="slidenum">
              <a:rPr lang="en-GB" smtClean="0"/>
              <a:t>‹#›</a:t>
            </a:fld>
            <a:endParaRPr lang="en-GB"/>
          </a:p>
        </p:txBody>
      </p:sp>
    </p:spTree>
    <p:extLst>
      <p:ext uri="{BB962C8B-B14F-4D97-AF65-F5344CB8AC3E}">
        <p14:creationId xmlns:p14="http://schemas.microsoft.com/office/powerpoint/2010/main" val="232399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41465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hyperlink" Target="https://www.qaa.ac.uk/news-events/news/the-impact-of-covid-19-on-admissions-and-transitions-into-higher-education"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hyperlink" Target="https://www.qaa.ac.uk/news-events/news/the-impact-of-covid-19-on-admissions-and-transitions-into-higher-education" TargetMode="Externa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hyperlink" Target="https://www.qaa.ac.uk/news-events/news/the-impact-of-covid-19-on-admissions-and-transitions-into-higher-education"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hyperlink" Target="https://www.qaa.ac.uk/news-events/news/the-impact-of-covid-19-on-admissions-and-transitions-into-higher-education" TargetMode="Externa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qaa.ac.uk/docs/qaa/guidance/preserving-quality-and-standards-through-a-time-of-rapid-change.pdf" TargetMode="Externa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universitiesuk.ac.uk/policy-and-analysis/reports/Pages/principles-considerations-emerging-lockdown-uk-universities-june-2020.aspx" TargetMode="Externa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hyperlink" Target="https://www.universitiesuk.ac.uk/policy-and-analysis/reports/Pages/principles-considerations-emerging-lockdown-uk-universities-june-2020.aspx"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 y="1"/>
            <a:ext cx="12191545" cy="6857999"/>
          </a:xfrm>
          <a:prstGeom prst="rect">
            <a:avLst/>
          </a:prstGeom>
        </p:spPr>
      </p:pic>
      <p:sp>
        <p:nvSpPr>
          <p:cNvPr id="3" name="Title 1"/>
          <p:cNvSpPr txBox="1">
            <a:spLocks/>
          </p:cNvSpPr>
          <p:nvPr/>
        </p:nvSpPr>
        <p:spPr>
          <a:xfrm>
            <a:off x="619615" y="1461365"/>
            <a:ext cx="9242842" cy="1891435"/>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100000"/>
              </a:lnSpc>
              <a:spcBef>
                <a:spcPts val="0"/>
              </a:spcBef>
            </a:pPr>
            <a:endParaRPr lang="en-GB" sz="5400" dirty="0" smtClean="0">
              <a:solidFill>
                <a:srgbClr val="00B2DD"/>
              </a:solidFill>
              <a:latin typeface="+mn-lt"/>
            </a:endParaRPr>
          </a:p>
          <a:p>
            <a:pPr>
              <a:lnSpc>
                <a:spcPct val="100000"/>
              </a:lnSpc>
              <a:spcBef>
                <a:spcPts val="0"/>
              </a:spcBef>
            </a:pPr>
            <a:r>
              <a:rPr lang="en-GB" sz="5400" dirty="0" smtClean="0">
                <a:solidFill>
                  <a:srgbClr val="00B2DD"/>
                </a:solidFill>
                <a:latin typeface="+mn-lt"/>
              </a:rPr>
              <a:t>Market insight summary</a:t>
            </a:r>
            <a:endParaRPr lang="en-US" sz="5400" dirty="0">
              <a:solidFill>
                <a:srgbClr val="00B2DD"/>
              </a:solidFill>
              <a:latin typeface="+mn-lt"/>
            </a:endParaRPr>
          </a:p>
        </p:txBody>
      </p:sp>
      <p:sp>
        <p:nvSpPr>
          <p:cNvPr id="4" name="Subtitle 2"/>
          <p:cNvSpPr txBox="1">
            <a:spLocks/>
          </p:cNvSpPr>
          <p:nvPr/>
        </p:nvSpPr>
        <p:spPr>
          <a:xfrm>
            <a:off x="804672" y="4874140"/>
            <a:ext cx="9144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2667" dirty="0" smtClean="0">
                <a:solidFill>
                  <a:srgbClr val="00B2DD"/>
                </a:solidFill>
                <a:latin typeface="+mn-lt"/>
              </a:rPr>
              <a:t>28</a:t>
            </a:r>
            <a:r>
              <a:rPr lang="en-US" sz="2667" baseline="30000" dirty="0" smtClean="0">
                <a:solidFill>
                  <a:srgbClr val="00B2DD"/>
                </a:solidFill>
                <a:latin typeface="+mn-lt"/>
              </a:rPr>
              <a:t>th</a:t>
            </a:r>
            <a:r>
              <a:rPr lang="en-US" sz="2667" dirty="0" smtClean="0">
                <a:solidFill>
                  <a:srgbClr val="00B2DD"/>
                </a:solidFill>
                <a:latin typeface="+mn-lt"/>
              </a:rPr>
              <a:t> May – 3</a:t>
            </a:r>
            <a:r>
              <a:rPr lang="en-US" sz="2667" baseline="30000" dirty="0" smtClean="0">
                <a:solidFill>
                  <a:srgbClr val="00B2DD"/>
                </a:solidFill>
                <a:latin typeface="+mn-lt"/>
              </a:rPr>
              <a:t>rd</a:t>
            </a:r>
            <a:r>
              <a:rPr lang="en-US" sz="2667" dirty="0" smtClean="0">
                <a:solidFill>
                  <a:srgbClr val="00B2DD"/>
                </a:solidFill>
                <a:latin typeface="+mn-lt"/>
              </a:rPr>
              <a:t> June 2020</a:t>
            </a:r>
            <a:endParaRPr lang="en-US" sz="2667" dirty="0">
              <a:solidFill>
                <a:srgbClr val="00B2DD"/>
              </a:solidFill>
              <a:latin typeface="+mn-lt"/>
            </a:endParaRPr>
          </a:p>
        </p:txBody>
      </p:sp>
      <p:sp>
        <p:nvSpPr>
          <p:cNvPr id="5" name="Subtitle 2"/>
          <p:cNvSpPr txBox="1">
            <a:spLocks/>
          </p:cNvSpPr>
          <p:nvPr/>
        </p:nvSpPr>
        <p:spPr>
          <a:xfrm>
            <a:off x="804672" y="5672439"/>
            <a:ext cx="9144000" cy="445707"/>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dirty="0">
              <a:solidFill>
                <a:srgbClr val="00B2DD"/>
              </a:solidFill>
              <a:latin typeface="+mn-lt"/>
              <a:ea typeface="Avenir Next" charset="0"/>
              <a:cs typeface="Avenir Next" charset="0"/>
            </a:endParaRPr>
          </a:p>
        </p:txBody>
      </p:sp>
      <p:cxnSp>
        <p:nvCxnSpPr>
          <p:cNvPr id="6" name="Straight Connector 5"/>
          <p:cNvCxnSpPr/>
          <p:nvPr/>
        </p:nvCxnSpPr>
        <p:spPr>
          <a:xfrm>
            <a:off x="899605" y="5497821"/>
            <a:ext cx="10274423" cy="0"/>
          </a:xfrm>
          <a:prstGeom prst="line">
            <a:avLst/>
          </a:prstGeom>
          <a:ln>
            <a:solidFill>
              <a:srgbClr val="00B2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1315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612932" y="706534"/>
            <a:ext cx="7164912" cy="507823"/>
          </a:xfrm>
        </p:spPr>
        <p:txBody>
          <a:bodyPr>
            <a:normAutofit/>
          </a:bodyPr>
          <a:lstStyle/>
          <a:p>
            <a:r>
              <a:rPr lang="en-GB" dirty="0" smtClean="0">
                <a:solidFill>
                  <a:srgbClr val="00B2DD"/>
                </a:solidFill>
              </a:rPr>
              <a:t>The Student Hut- student sentiment tracking (3)</a:t>
            </a:r>
            <a:endParaRPr lang="en-GB" dirty="0">
              <a:solidFill>
                <a:srgbClr val="00B2DD"/>
              </a:solidFill>
            </a:endParaRPr>
          </a:p>
        </p:txBody>
      </p:sp>
      <p:sp>
        <p:nvSpPr>
          <p:cNvPr id="9" name="TextBox 8"/>
          <p:cNvSpPr txBox="1"/>
          <p:nvPr/>
        </p:nvSpPr>
        <p:spPr>
          <a:xfrm>
            <a:off x="459411" y="1582569"/>
            <a:ext cx="9070488" cy="2308324"/>
          </a:xfrm>
          <a:prstGeom prst="rect">
            <a:avLst/>
          </a:prstGeom>
          <a:noFill/>
        </p:spPr>
        <p:txBody>
          <a:bodyPr wrap="square" rtlCol="0">
            <a:spAutoFit/>
          </a:bodyPr>
          <a:lstStyle/>
          <a:p>
            <a:pPr marL="285750" indent="-285750">
              <a:buFont typeface="Arial" panose="020B0604020202020204" pitchFamily="34" charset="0"/>
              <a:buChar char="•"/>
            </a:pPr>
            <a:r>
              <a:rPr lang="en-GB" dirty="0"/>
              <a:t>57% of students think that Covid-19  will negatively impact their future job prospects, this has increased by 8% since week one of the lockdown</a:t>
            </a:r>
            <a:r>
              <a:rPr lang="en-GB" dirty="0" smtClean="0"/>
              <a: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80% of current students said they will not defer a year, only 2% said they were deferring, the remaining students were unsure.</a:t>
            </a:r>
          </a:p>
          <a:p>
            <a:endParaRPr lang="en-GB" dirty="0"/>
          </a:p>
          <a:p>
            <a:endParaRPr lang="en-GB" dirty="0"/>
          </a:p>
          <a:p>
            <a:endParaRPr lang="en-GB" dirty="0"/>
          </a:p>
        </p:txBody>
      </p:sp>
      <p:pic>
        <p:nvPicPr>
          <p:cNvPr id="10" name="Picture 9"/>
          <p:cNvPicPr>
            <a:picLocks noChangeAspect="1"/>
          </p:cNvPicPr>
          <p:nvPr/>
        </p:nvPicPr>
        <p:blipFill>
          <a:blip r:embed="rId2"/>
          <a:stretch>
            <a:fillRect/>
          </a:stretch>
        </p:blipFill>
        <p:spPr>
          <a:xfrm>
            <a:off x="310699" y="3312716"/>
            <a:ext cx="4365804" cy="3369955"/>
          </a:xfrm>
          <a:prstGeom prst="rect">
            <a:avLst/>
          </a:prstGeom>
        </p:spPr>
      </p:pic>
      <p:sp>
        <p:nvSpPr>
          <p:cNvPr id="11" name="TextBox 10"/>
          <p:cNvSpPr txBox="1"/>
          <p:nvPr/>
        </p:nvSpPr>
        <p:spPr>
          <a:xfrm>
            <a:off x="4835468" y="3668825"/>
            <a:ext cx="6191794" cy="2308324"/>
          </a:xfrm>
          <a:prstGeom prst="rect">
            <a:avLst/>
          </a:prstGeom>
          <a:noFill/>
        </p:spPr>
        <p:txBody>
          <a:bodyPr wrap="square" rtlCol="0">
            <a:spAutoFit/>
          </a:bodyPr>
          <a:lstStyle/>
          <a:p>
            <a:r>
              <a:rPr lang="en-GB" dirty="0" smtClean="0"/>
              <a:t>There is a mixed response in students’ intentions to download and use the ‘Test and Trace’ app. </a:t>
            </a:r>
            <a:r>
              <a:rPr lang="en-GB" dirty="0"/>
              <a:t>T</a:t>
            </a:r>
            <a:r>
              <a:rPr lang="en-GB" dirty="0" smtClean="0"/>
              <a:t>he majority of students are not currently intending to download and use the app  (32% being unsure and 24% not intending to) . These students are concerned about data privacy and the government having access to this information. There are also concerns over how effective the app will be.</a:t>
            </a:r>
          </a:p>
          <a:p>
            <a:endParaRPr lang="en-GB" dirty="0"/>
          </a:p>
        </p:txBody>
      </p:sp>
      <p:sp>
        <p:nvSpPr>
          <p:cNvPr id="12" name="Oval Callout 11"/>
          <p:cNvSpPr/>
          <p:nvPr/>
        </p:nvSpPr>
        <p:spPr>
          <a:xfrm>
            <a:off x="4562170" y="5643155"/>
            <a:ext cx="2504836" cy="914400"/>
          </a:xfrm>
          <a:prstGeom prst="wedgeEllipseCallou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smtClean="0"/>
              <a:t>I don’t want the government to misuse my personal data</a:t>
            </a:r>
            <a:endParaRPr lang="en-GB" sz="1200" i="1" dirty="0"/>
          </a:p>
        </p:txBody>
      </p:sp>
      <p:sp>
        <p:nvSpPr>
          <p:cNvPr id="13" name="Oval Callout 12"/>
          <p:cNvSpPr/>
          <p:nvPr/>
        </p:nvSpPr>
        <p:spPr>
          <a:xfrm>
            <a:off x="7025063" y="5643155"/>
            <a:ext cx="2504836" cy="914400"/>
          </a:xfrm>
          <a:prstGeom prst="wedgeEllipseCallou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smtClean="0"/>
              <a:t>I don’t see how it would effect me personally as I’m fully self-isolated</a:t>
            </a:r>
            <a:endParaRPr lang="en-GB" sz="1200" i="1" dirty="0"/>
          </a:p>
        </p:txBody>
      </p:sp>
      <p:sp>
        <p:nvSpPr>
          <p:cNvPr id="14" name="Oval Callout 13"/>
          <p:cNvSpPr/>
          <p:nvPr/>
        </p:nvSpPr>
        <p:spPr>
          <a:xfrm>
            <a:off x="9529899" y="5618812"/>
            <a:ext cx="2504836" cy="914400"/>
          </a:xfrm>
          <a:prstGeom prst="wedgeEllipseCallou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i="1" dirty="0" smtClean="0"/>
              <a:t>I don’t believe the government should have access to people’s location in such a way</a:t>
            </a:r>
            <a:endParaRPr lang="en-GB" sz="1200" i="1" dirty="0"/>
          </a:p>
        </p:txBody>
      </p:sp>
    </p:spTree>
    <p:extLst>
      <p:ext uri="{BB962C8B-B14F-4D97-AF65-F5344CB8AC3E}">
        <p14:creationId xmlns:p14="http://schemas.microsoft.com/office/powerpoint/2010/main" val="1092560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12932" y="706534"/>
            <a:ext cx="7164912" cy="507823"/>
          </a:xfrm>
        </p:spPr>
        <p:txBody>
          <a:bodyPr>
            <a:normAutofit/>
          </a:bodyPr>
          <a:lstStyle/>
          <a:p>
            <a:r>
              <a:rPr lang="en-GB" dirty="0" smtClean="0">
                <a:solidFill>
                  <a:srgbClr val="00B2DD"/>
                </a:solidFill>
              </a:rPr>
              <a:t>Headline UK intentions- UCAS/</a:t>
            </a:r>
            <a:r>
              <a:rPr lang="en-GB" dirty="0" err="1" smtClean="0">
                <a:solidFill>
                  <a:srgbClr val="00B2DD"/>
                </a:solidFill>
              </a:rPr>
              <a:t>Youthsight</a:t>
            </a:r>
            <a:r>
              <a:rPr lang="en-GB" dirty="0" smtClean="0">
                <a:solidFill>
                  <a:srgbClr val="00B2DD"/>
                </a:solidFill>
              </a:rPr>
              <a:t> (1) </a:t>
            </a:r>
            <a:endParaRPr lang="en-GB" dirty="0">
              <a:solidFill>
                <a:srgbClr val="00B2DD"/>
              </a:solidFill>
            </a:endParaRPr>
          </a:p>
        </p:txBody>
      </p:sp>
      <p:sp>
        <p:nvSpPr>
          <p:cNvPr id="8" name="TextBox 7"/>
          <p:cNvSpPr txBox="1"/>
          <p:nvPr/>
        </p:nvSpPr>
        <p:spPr>
          <a:xfrm>
            <a:off x="327889" y="6488526"/>
            <a:ext cx="1051428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Source: </a:t>
            </a: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UCAS/ </a:t>
            </a:r>
            <a:r>
              <a:rPr kumimoji="0" lang="en-GB" sz="1200" b="0" i="1" u="none" strike="noStrike" kern="1200" cap="none" spc="0" normalizeH="0" baseline="0" noProof="0" dirty="0" err="1">
                <a:ln>
                  <a:noFill/>
                </a:ln>
                <a:solidFill>
                  <a:prstClr val="black"/>
                </a:solidFill>
                <a:effectLst/>
                <a:uLnTx/>
                <a:uFillTx/>
                <a:latin typeface="Calibri" panose="020F0502020204030204"/>
                <a:ea typeface="+mn-ea"/>
                <a:cs typeface="+mn-cs"/>
              </a:rPr>
              <a:t>Youthsight</a:t>
            </a: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applicant tracker, </a:t>
            </a: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representative sample by UK region, school type and </a:t>
            </a: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gender. Wave 1 = 500, Wave 2 = 500, Wave 3 = 500, Wave 4 = 500.</a:t>
            </a:r>
            <a:endPar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p:cNvSpPr txBox="1"/>
          <p:nvPr/>
        </p:nvSpPr>
        <p:spPr>
          <a:xfrm>
            <a:off x="327889" y="1475180"/>
            <a:ext cx="9377814" cy="218521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smtClean="0">
                <a:ln>
                  <a:noFill/>
                </a:ln>
                <a:solidFill>
                  <a:prstClr val="black"/>
                </a:solidFill>
                <a:effectLst/>
                <a:uLnTx/>
                <a:uFillTx/>
                <a:latin typeface="Calibri" panose="020F0502020204030204"/>
                <a:ea typeface="+mn-ea"/>
                <a:cs typeface="+mn-cs"/>
              </a:rPr>
              <a:t>As the pandemic has progressed the % of applicants considering changing their university decisions has plateaued.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smtClean="0">
                <a:ln>
                  <a:noFill/>
                </a:ln>
                <a:solidFill>
                  <a:prstClr val="black"/>
                </a:solidFill>
                <a:effectLst/>
                <a:uLnTx/>
                <a:uFillTx/>
                <a:latin typeface="Calibri" panose="020F0502020204030204"/>
                <a:ea typeface="+mn-ea"/>
                <a:cs typeface="+mn-cs"/>
              </a:rPr>
              <a:t>8% of students have decided to defer for a year</a:t>
            </a:r>
            <a:r>
              <a:rPr lang="en-GB" sz="1500" dirty="0" smtClean="0">
                <a:solidFill>
                  <a:prstClr val="black"/>
                </a:solidFill>
                <a:latin typeface="Calibri" panose="020F0502020204030204"/>
              </a:rPr>
              <a:t>, 25% are considering deferring (this has risen by 16% since the start of April)</a:t>
            </a:r>
            <a:endParaRPr kumimoji="0" lang="en-GB" sz="15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smtClean="0">
                <a:ln>
                  <a:noFill/>
                </a:ln>
                <a:solidFill>
                  <a:prstClr val="black"/>
                </a:solidFill>
                <a:effectLst/>
                <a:uLnTx/>
                <a:uFillTx/>
                <a:latin typeface="Calibri" panose="020F0502020204030204"/>
                <a:ea typeface="+mn-ea"/>
                <a:cs typeface="+mn-cs"/>
              </a:rPr>
              <a:t>The majority of students who are considering changing their university decisions have only undertaken light research so far.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smtClean="0">
                <a:ln>
                  <a:noFill/>
                </a:ln>
                <a:solidFill>
                  <a:prstClr val="black"/>
                </a:solidFill>
                <a:effectLst/>
                <a:uLnTx/>
                <a:uFillTx/>
                <a:latin typeface="Calibri" panose="020F0502020204030204"/>
                <a:ea typeface="+mn-ea"/>
                <a:cs typeface="+mn-cs"/>
              </a:rPr>
              <a:t>UCAS </a:t>
            </a:r>
            <a:r>
              <a:rPr kumimoji="0" lang="en-GB" sz="1500" b="0" i="0" u="none" strike="noStrike" kern="1200" cap="none" spc="0" normalizeH="0" baseline="0" noProof="0" dirty="0">
                <a:ln>
                  <a:noFill/>
                </a:ln>
                <a:solidFill>
                  <a:prstClr val="black"/>
                </a:solidFill>
                <a:effectLst/>
                <a:uLnTx/>
                <a:uFillTx/>
                <a:latin typeface="Calibri" panose="020F0502020204030204"/>
                <a:ea typeface="+mn-ea"/>
                <a:cs typeface="+mn-cs"/>
              </a:rPr>
              <a:t>data shows </a:t>
            </a:r>
            <a:r>
              <a:rPr kumimoji="0" lang="en-GB" sz="1500" b="0" i="0" u="none" strike="noStrike" kern="1200" cap="none" spc="0" normalizeH="0" baseline="0" noProof="0" dirty="0" smtClean="0">
                <a:ln>
                  <a:noFill/>
                </a:ln>
                <a:solidFill>
                  <a:prstClr val="black"/>
                </a:solidFill>
                <a:effectLst/>
                <a:uLnTx/>
                <a:uFillTx/>
                <a:latin typeface="Calibri" panose="020F0502020204030204"/>
                <a:ea typeface="+mn-ea"/>
                <a:cs typeface="+mn-cs"/>
              </a:rPr>
              <a:t>students </a:t>
            </a:r>
            <a:r>
              <a:rPr kumimoji="0" lang="en-GB" sz="1500" b="0" i="0" u="none" strike="noStrike" kern="1200" cap="none" spc="0" normalizeH="0" baseline="0" noProof="0" dirty="0">
                <a:ln>
                  <a:noFill/>
                </a:ln>
                <a:solidFill>
                  <a:prstClr val="black"/>
                </a:solidFill>
                <a:effectLst/>
                <a:uLnTx/>
                <a:uFillTx/>
                <a:latin typeface="Calibri" panose="020F0502020204030204"/>
                <a:ea typeface="+mn-ea"/>
                <a:cs typeface="+mn-cs"/>
              </a:rPr>
              <a:t>are not making real changes yet, so the intention maybe there but they are not yet driven to </a:t>
            </a:r>
            <a:r>
              <a:rPr kumimoji="0" lang="en-GB" sz="1500" b="0" i="0" u="none" strike="noStrike" kern="1200" cap="none" spc="0" normalizeH="0" baseline="0" noProof="0" dirty="0" smtClean="0">
                <a:ln>
                  <a:noFill/>
                </a:ln>
                <a:solidFill>
                  <a:prstClr val="black"/>
                </a:solidFill>
                <a:effectLst/>
                <a:uLnTx/>
                <a:uFillTx/>
                <a:latin typeface="Calibri" panose="020F0502020204030204"/>
                <a:ea typeface="+mn-ea"/>
                <a:cs typeface="+mn-cs"/>
              </a:rPr>
              <a:t>action.</a:t>
            </a:r>
            <a:endParaRPr kumimoji="0" lang="en-GB" sz="1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500" dirty="0">
                <a:solidFill>
                  <a:prstClr val="black"/>
                </a:solidFill>
                <a:latin typeface="Calibri" panose="020F0502020204030204"/>
              </a:rPr>
              <a:t>57% of students say they are </a:t>
            </a:r>
            <a:r>
              <a:rPr lang="en-GB" sz="1500" b="1" dirty="0">
                <a:solidFill>
                  <a:prstClr val="black"/>
                </a:solidFill>
                <a:latin typeface="Calibri" panose="020F0502020204030204"/>
              </a:rPr>
              <a:t>waiting until results day to make their decision</a:t>
            </a:r>
            <a:r>
              <a:rPr lang="en-GB" sz="1500" dirty="0">
                <a:solidFill>
                  <a:prstClr val="black"/>
                </a:solidFill>
                <a:latin typeface="Calibri" panose="020F0502020204030204"/>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p:txBody>
      </p:sp>
      <p:graphicFrame>
        <p:nvGraphicFramePr>
          <p:cNvPr id="9" name="Chart 8"/>
          <p:cNvGraphicFramePr>
            <a:graphicFrameLocks/>
          </p:cNvGraphicFramePr>
          <p:nvPr>
            <p:extLst/>
          </p:nvPr>
        </p:nvGraphicFramePr>
        <p:xfrm>
          <a:off x="764835" y="3630403"/>
          <a:ext cx="4572000" cy="2743200"/>
        </p:xfrm>
        <a:graphic>
          <a:graphicData uri="http://schemas.openxmlformats.org/drawingml/2006/chart">
            <c:chart xmlns:c="http://schemas.openxmlformats.org/drawingml/2006/chart" xmlns:r="http://schemas.openxmlformats.org/officeDocument/2006/relationships" r:id="rId2"/>
          </a:graphicData>
        </a:graphic>
      </p:graphicFrame>
      <p:pic>
        <p:nvPicPr>
          <p:cNvPr id="3074" name="Chart 1" descr="image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5030" y="3630403"/>
            <a:ext cx="5098179"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5420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12932" y="706534"/>
            <a:ext cx="7164912" cy="507823"/>
          </a:xfrm>
        </p:spPr>
        <p:txBody>
          <a:bodyPr>
            <a:normAutofit/>
          </a:bodyPr>
          <a:lstStyle/>
          <a:p>
            <a:r>
              <a:rPr lang="en-GB" dirty="0" smtClean="0">
                <a:solidFill>
                  <a:srgbClr val="00B2DD"/>
                </a:solidFill>
              </a:rPr>
              <a:t>Headline UK intentions- UCAS/</a:t>
            </a:r>
            <a:r>
              <a:rPr lang="en-GB" dirty="0" err="1" smtClean="0">
                <a:solidFill>
                  <a:srgbClr val="00B2DD"/>
                </a:solidFill>
              </a:rPr>
              <a:t>Youthsight</a:t>
            </a:r>
            <a:r>
              <a:rPr lang="en-GB" dirty="0" smtClean="0">
                <a:solidFill>
                  <a:srgbClr val="00B2DD"/>
                </a:solidFill>
              </a:rPr>
              <a:t> (2) </a:t>
            </a:r>
            <a:endParaRPr lang="en-GB" dirty="0">
              <a:solidFill>
                <a:srgbClr val="00B2DD"/>
              </a:solidFill>
            </a:endParaRPr>
          </a:p>
        </p:txBody>
      </p:sp>
      <p:sp>
        <p:nvSpPr>
          <p:cNvPr id="8" name="TextBox 7"/>
          <p:cNvSpPr txBox="1"/>
          <p:nvPr/>
        </p:nvSpPr>
        <p:spPr>
          <a:xfrm>
            <a:off x="327889" y="6488526"/>
            <a:ext cx="1051428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Source: </a:t>
            </a: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UCAS/ </a:t>
            </a:r>
            <a:r>
              <a:rPr kumimoji="0" lang="en-GB" sz="1200" b="0" i="1" u="none" strike="noStrike" kern="1200" cap="none" spc="0" normalizeH="0" baseline="0" noProof="0" dirty="0" err="1">
                <a:ln>
                  <a:noFill/>
                </a:ln>
                <a:solidFill>
                  <a:prstClr val="black"/>
                </a:solidFill>
                <a:effectLst/>
                <a:uLnTx/>
                <a:uFillTx/>
                <a:latin typeface="Calibri" panose="020F0502020204030204"/>
                <a:ea typeface="+mn-ea"/>
                <a:cs typeface="+mn-cs"/>
              </a:rPr>
              <a:t>Youthsight</a:t>
            </a: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applicant tracker, </a:t>
            </a:r>
            <a:r>
              <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rPr>
              <a:t>representative sample by UK region, school type and </a:t>
            </a: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gender. Wave 1 = 500, Wave 2 = 500, Wave 3 = 500, Wave 4 = 500.</a:t>
            </a:r>
            <a:endPar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p:cNvSpPr txBox="1"/>
          <p:nvPr/>
        </p:nvSpPr>
        <p:spPr>
          <a:xfrm>
            <a:off x="327889" y="1214357"/>
            <a:ext cx="9377814" cy="2031325"/>
          </a:xfrm>
          <a:prstGeom prst="rect">
            <a:avLst/>
          </a:prstGeom>
          <a:noFill/>
        </p:spPr>
        <p:txBody>
          <a:bodyPr wrap="square" rtlCol="0">
            <a:spAutoFit/>
          </a:bodyPr>
          <a:lstStyle/>
          <a:p>
            <a:pPr marL="285750" lvl="0" indent="-285750">
              <a:buFont typeface="Arial" panose="020B0604020202020204" pitchFamily="34" charset="0"/>
              <a:buChar char="•"/>
              <a:defRPr/>
            </a:pPr>
            <a:endParaRPr lang="en-GB" dirty="0" smtClean="0">
              <a:solidFill>
                <a:prstClr val="black"/>
              </a:solidFill>
            </a:endParaRPr>
          </a:p>
          <a:p>
            <a:pPr marL="285750" lvl="0" indent="-285750">
              <a:buFont typeface="Arial" panose="020B0604020202020204" pitchFamily="34" charset="0"/>
              <a:buChar char="•"/>
              <a:defRPr/>
            </a:pPr>
            <a:r>
              <a:rPr lang="en-GB" dirty="0" smtClean="0">
                <a:solidFill>
                  <a:prstClr val="black"/>
                </a:solidFill>
              </a:rPr>
              <a:t>The </a:t>
            </a:r>
            <a:r>
              <a:rPr lang="en-GB" dirty="0">
                <a:solidFill>
                  <a:prstClr val="black"/>
                </a:solidFill>
              </a:rPr>
              <a:t>number one worry for students is </a:t>
            </a:r>
            <a:r>
              <a:rPr lang="en-GB" b="1" dirty="0">
                <a:solidFill>
                  <a:prstClr val="black"/>
                </a:solidFill>
              </a:rPr>
              <a:t>missing out on the university experience</a:t>
            </a:r>
            <a:r>
              <a:rPr lang="en-GB" dirty="0" smtClean="0">
                <a:solidFill>
                  <a:prstClr val="black"/>
                </a:solidFill>
              </a:rPr>
              <a:t>.</a:t>
            </a:r>
          </a:p>
          <a:p>
            <a:pPr marL="285750" indent="-285750">
              <a:buFont typeface="Arial" panose="020B0604020202020204" pitchFamily="34" charset="0"/>
              <a:buChar char="•"/>
              <a:defRPr/>
            </a:pPr>
            <a:r>
              <a:rPr lang="en-GB" dirty="0">
                <a:solidFill>
                  <a:prstClr val="black"/>
                </a:solidFill>
              </a:rPr>
              <a:t>The majority of students considering deferral are hoping this would give them a true university experience (26%) or avoid online teaching (38%).</a:t>
            </a:r>
          </a:p>
          <a:p>
            <a:pPr marL="285750" lvl="0" indent="-285750">
              <a:buFont typeface="Arial" panose="020B0604020202020204" pitchFamily="34" charset="0"/>
              <a:buChar char="•"/>
              <a:defRPr/>
            </a:pPr>
            <a:r>
              <a:rPr lang="en-GB" dirty="0" smtClean="0">
                <a:solidFill>
                  <a:prstClr val="black"/>
                </a:solidFill>
              </a:rPr>
              <a:t>Those considering changes want </a:t>
            </a:r>
            <a:r>
              <a:rPr lang="en-GB" b="1" dirty="0" smtClean="0">
                <a:solidFill>
                  <a:prstClr val="black"/>
                </a:solidFill>
              </a:rPr>
              <a:t>to get into a better university, </a:t>
            </a:r>
            <a:r>
              <a:rPr lang="en-GB" dirty="0" smtClean="0">
                <a:solidFill>
                  <a:prstClr val="black"/>
                </a:solidFill>
              </a:rPr>
              <a:t>or make sure they get into their chosen university</a:t>
            </a:r>
            <a:endParaRPr lang="en-GB" dirty="0">
              <a:solidFill>
                <a:prstClr val="black"/>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b="1" i="0" u="none" strike="noStrike" kern="1200" cap="none" spc="0" normalizeH="0" baseline="0" noProof="0" dirty="0" smtClean="0">
              <a:ln>
                <a:noFill/>
              </a:ln>
              <a:solidFill>
                <a:prstClr val="black"/>
              </a:solidFill>
              <a:effectLst/>
              <a:uLnTx/>
              <a:uFillTx/>
              <a:latin typeface="Calibri" panose="020F0502020204030204"/>
            </a:endParaRPr>
          </a:p>
        </p:txBody>
      </p:sp>
      <p:sp>
        <p:nvSpPr>
          <p:cNvPr id="5" name="TextBox 4"/>
          <p:cNvSpPr txBox="1"/>
          <p:nvPr/>
        </p:nvSpPr>
        <p:spPr>
          <a:xfrm>
            <a:off x="801189" y="3344091"/>
            <a:ext cx="7837714" cy="1754326"/>
          </a:xfrm>
          <a:prstGeom prst="rect">
            <a:avLst/>
          </a:prstGeom>
          <a:solidFill>
            <a:schemeClr val="accent1">
              <a:lumMod val="20000"/>
              <a:lumOff val="80000"/>
            </a:schemeClr>
          </a:solidFill>
        </p:spPr>
        <p:txBody>
          <a:bodyPr wrap="square" rtlCol="0">
            <a:spAutoFit/>
          </a:bodyPr>
          <a:lstStyle/>
          <a:p>
            <a:pPr marL="285750" indent="-285750">
              <a:buFont typeface="Arial" panose="020B0604020202020204" pitchFamily="34" charset="0"/>
              <a:buChar char="•"/>
            </a:pPr>
            <a:r>
              <a:rPr lang="en-GB" dirty="0"/>
              <a:t>Communications to provide details of how Warwick will offer a true University experience in the initial few months and beyond</a:t>
            </a:r>
          </a:p>
          <a:p>
            <a:pPr marL="285750" indent="-285750">
              <a:buFont typeface="Arial" panose="020B0604020202020204" pitchFamily="34" charset="0"/>
              <a:buChar char="•"/>
            </a:pPr>
            <a:r>
              <a:rPr lang="en-GB" dirty="0" smtClean="0"/>
              <a:t>Reassure applicants that Warwick is a top university and an excellent choice for their future </a:t>
            </a:r>
          </a:p>
          <a:p>
            <a:pPr marL="285750" indent="-285750">
              <a:buFont typeface="Arial" panose="020B0604020202020204" pitchFamily="34" charset="0"/>
              <a:buChar char="•"/>
            </a:pPr>
            <a:r>
              <a:rPr lang="en-GB" dirty="0" smtClean="0"/>
              <a:t>Provide clear ways for applicants to ask questions and seek reassurance</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442626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52" y="6184915"/>
            <a:ext cx="11588920" cy="646331"/>
          </a:xfrm>
          <a:prstGeom prst="rect">
            <a:avLst/>
          </a:prstGeom>
          <a:noFill/>
        </p:spPr>
        <p:txBody>
          <a:bodyPr wrap="square" rtlCol="0">
            <a:spAutoFit/>
          </a:bodyPr>
          <a:lstStyle/>
          <a:p>
            <a:r>
              <a:rPr lang="en-GB" sz="1200" i="1" dirty="0" smtClean="0"/>
              <a:t>Source: Quality Assurance Agency for Higher Education:  </a:t>
            </a:r>
            <a:r>
              <a:rPr lang="en-GB" sz="1200" i="1" dirty="0">
                <a:hlinkClick r:id="rId2"/>
              </a:rPr>
              <a:t>https://www.qaa.ac.uk/news-events/news/the-impact-of-covid-19-on-admissions-and-transitions-into-higher-education</a:t>
            </a:r>
            <a:r>
              <a:rPr lang="en-GB" sz="1200" i="1" dirty="0" smtClean="0">
                <a:hlinkClick r:id="rId2"/>
              </a:rPr>
              <a:t>#</a:t>
            </a:r>
            <a:r>
              <a:rPr lang="en-GB" sz="1200" i="1" dirty="0" smtClean="0"/>
              <a:t> </a:t>
            </a:r>
          </a:p>
          <a:p>
            <a:r>
              <a:rPr lang="en-GB" sz="1200" i="1" dirty="0" smtClean="0"/>
              <a:t>The </a:t>
            </a:r>
            <a:r>
              <a:rPr lang="en-GB" sz="1200" i="1" dirty="0"/>
              <a:t>paper was informed by discussions with directors of admissions from a number of higher education providers, and by the views of a panel of experts drawn from the school and higher education sectors. </a:t>
            </a:r>
          </a:p>
        </p:txBody>
      </p:sp>
      <p:sp>
        <p:nvSpPr>
          <p:cNvPr id="8" name="TextBox 7"/>
          <p:cNvSpPr txBox="1"/>
          <p:nvPr/>
        </p:nvSpPr>
        <p:spPr>
          <a:xfrm>
            <a:off x="612930" y="1812043"/>
            <a:ext cx="10698198" cy="4247317"/>
          </a:xfrm>
          <a:prstGeom prst="rect">
            <a:avLst/>
          </a:prstGeom>
          <a:noFill/>
        </p:spPr>
        <p:txBody>
          <a:bodyPr wrap="square" rtlCol="0">
            <a:spAutoFit/>
          </a:bodyPr>
          <a:lstStyle/>
          <a:p>
            <a:pPr marL="285750" indent="-285750">
              <a:buFont typeface="Arial" panose="020B0604020202020204" pitchFamily="34" charset="0"/>
              <a:buChar char="•"/>
            </a:pPr>
            <a:r>
              <a:rPr lang="en-GB" dirty="0"/>
              <a:t>The paper </a:t>
            </a:r>
            <a:r>
              <a:rPr lang="en-GB" dirty="0" smtClean="0"/>
              <a:t>outlines </a:t>
            </a:r>
            <a:r>
              <a:rPr lang="en-GB" dirty="0"/>
              <a:t>ways in which providers can support students and builds on the advice given in QAA's initial guidance on standards and quality</a:t>
            </a:r>
            <a:r>
              <a:rPr lang="en-GB" dirty="0" smtClean="0"/>
              <a: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P</a:t>
            </a:r>
            <a:r>
              <a:rPr lang="en-GB" dirty="0" smtClean="0"/>
              <a:t>roviders should be mindful of the impact the period away from education and exams has had on </a:t>
            </a:r>
            <a:r>
              <a:rPr lang="en-GB" dirty="0"/>
              <a:t>September </a:t>
            </a:r>
            <a:r>
              <a:rPr lang="en-GB" dirty="0" smtClean="0"/>
              <a:t>entrants.</a:t>
            </a:r>
          </a:p>
          <a:p>
            <a:pPr marL="742950" lvl="1" indent="-285750">
              <a:buFont typeface="Arial" panose="020B0604020202020204" pitchFamily="34" charset="0"/>
              <a:buChar char="•"/>
            </a:pPr>
            <a:r>
              <a:rPr lang="en-GB" dirty="0"/>
              <a:t>C</a:t>
            </a:r>
            <a:r>
              <a:rPr lang="en-GB" dirty="0" smtClean="0"/>
              <a:t>onsider </a:t>
            </a:r>
            <a:r>
              <a:rPr lang="en-GB" dirty="0"/>
              <a:t>how to identify and address </a:t>
            </a:r>
            <a:r>
              <a:rPr lang="en-GB" b="1" dirty="0"/>
              <a:t>subject deficits - or other educational gaps </a:t>
            </a:r>
            <a:r>
              <a:rPr lang="en-GB" dirty="0"/>
              <a:t>- in </a:t>
            </a:r>
            <a:r>
              <a:rPr lang="en-GB" dirty="0" smtClean="0"/>
              <a:t>teaching </a:t>
            </a:r>
            <a:r>
              <a:rPr lang="en-GB" dirty="0"/>
              <a:t>and academic support </a:t>
            </a:r>
            <a:r>
              <a:rPr lang="en-GB" dirty="0" smtClean="0"/>
              <a:t>plans.</a:t>
            </a:r>
          </a:p>
          <a:p>
            <a:pPr marL="742950" lvl="1" indent="-285750">
              <a:buFont typeface="Arial" panose="020B0604020202020204" pitchFamily="34" charset="0"/>
              <a:buChar char="•"/>
            </a:pPr>
            <a:r>
              <a:rPr lang="en-GB" dirty="0" smtClean="0"/>
              <a:t>Consider </a:t>
            </a:r>
            <a:r>
              <a:rPr lang="en-GB" dirty="0"/>
              <a:t>how </a:t>
            </a:r>
            <a:r>
              <a:rPr lang="en-GB" dirty="0" smtClean="0"/>
              <a:t>to </a:t>
            </a:r>
            <a:r>
              <a:rPr lang="en-GB" dirty="0"/>
              <a:t>build practice in revision and examination technique into </a:t>
            </a:r>
            <a:r>
              <a:rPr lang="en-GB" dirty="0" smtClean="0"/>
              <a:t>the teaching </a:t>
            </a:r>
            <a:r>
              <a:rPr lang="en-GB" dirty="0"/>
              <a:t>and academic support </a:t>
            </a:r>
            <a:r>
              <a:rPr lang="en-GB" dirty="0" smtClean="0"/>
              <a:t>plans.</a:t>
            </a:r>
          </a:p>
          <a:p>
            <a:pPr marL="742950" lvl="1"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It will also </a:t>
            </a:r>
            <a:r>
              <a:rPr lang="en-GB" dirty="0"/>
              <a:t>be helpful for providers to brief academic and support staff about the likely range of </a:t>
            </a:r>
            <a:r>
              <a:rPr lang="en-GB" b="1" dirty="0"/>
              <a:t>new students' feelings</a:t>
            </a:r>
            <a:r>
              <a:rPr lang="en-GB" dirty="0"/>
              <a:t> concerning the truncation of their secondary experience and the cancellation of examinations. </a:t>
            </a:r>
          </a:p>
          <a:p>
            <a:pPr marL="742950" lvl="1" indent="-285750">
              <a:buFont typeface="Arial" panose="020B0604020202020204" pitchFamily="34" charset="0"/>
              <a:buChar char="•"/>
            </a:pPr>
            <a:r>
              <a:rPr lang="en-GB" dirty="0" smtClean="0"/>
              <a:t>Feelings of anti-climax, ‘unfinished business’, potential impact on self-worth having not been able to ‘prove’ themselves in their exams</a:t>
            </a:r>
          </a:p>
          <a:p>
            <a:pPr marL="285750" indent="-285750">
              <a:buFont typeface="Arial" panose="020B0604020202020204" pitchFamily="34" charset="0"/>
              <a:buChar char="•"/>
            </a:pPr>
            <a:endParaRPr lang="en-GB" dirty="0"/>
          </a:p>
        </p:txBody>
      </p:sp>
      <p:sp>
        <p:nvSpPr>
          <p:cNvPr id="10" name="Text Placeholder 2"/>
          <p:cNvSpPr>
            <a:spLocks noGrp="1"/>
          </p:cNvSpPr>
          <p:nvPr>
            <p:ph type="body" sz="quarter" idx="14"/>
          </p:nvPr>
        </p:nvSpPr>
        <p:spPr>
          <a:xfrm>
            <a:off x="612931" y="706534"/>
            <a:ext cx="9626443" cy="507823"/>
          </a:xfrm>
        </p:spPr>
        <p:txBody>
          <a:bodyPr>
            <a:normAutofit fontScale="77500" lnSpcReduction="20000"/>
          </a:bodyPr>
          <a:lstStyle/>
          <a:p>
            <a:r>
              <a:rPr lang="en-GB" dirty="0" smtClean="0">
                <a:solidFill>
                  <a:srgbClr val="00B2DD"/>
                </a:solidFill>
              </a:rPr>
              <a:t>QAA – the impact of Covid-19 on admissions and transitions in higher education (1)</a:t>
            </a:r>
            <a:endParaRPr lang="en-GB" dirty="0">
              <a:solidFill>
                <a:srgbClr val="00B2DD"/>
              </a:solidFill>
            </a:endParaRPr>
          </a:p>
        </p:txBody>
      </p:sp>
    </p:spTree>
    <p:extLst>
      <p:ext uri="{BB962C8B-B14F-4D97-AF65-F5344CB8AC3E}">
        <p14:creationId xmlns:p14="http://schemas.microsoft.com/office/powerpoint/2010/main" val="3081141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52" y="6184915"/>
            <a:ext cx="11588920" cy="646331"/>
          </a:xfrm>
          <a:prstGeom prst="rect">
            <a:avLst/>
          </a:prstGeom>
          <a:noFill/>
        </p:spPr>
        <p:txBody>
          <a:bodyPr wrap="square" rtlCol="0">
            <a:spAutoFit/>
          </a:bodyPr>
          <a:lstStyle/>
          <a:p>
            <a:r>
              <a:rPr lang="en-GB" sz="1200" i="1" dirty="0" smtClean="0"/>
              <a:t>Source: Quality Assurance Agency for Higher Education:  </a:t>
            </a:r>
            <a:r>
              <a:rPr lang="en-GB" sz="1200" i="1" dirty="0">
                <a:hlinkClick r:id="rId2"/>
              </a:rPr>
              <a:t>https://www.qaa.ac.uk/news-events/news/the-impact-of-covid-19-on-admissions-and-transitions-into-higher-education</a:t>
            </a:r>
            <a:r>
              <a:rPr lang="en-GB" sz="1200" i="1" dirty="0" smtClean="0">
                <a:hlinkClick r:id="rId2"/>
              </a:rPr>
              <a:t>#</a:t>
            </a:r>
            <a:r>
              <a:rPr lang="en-GB" sz="1200" i="1" dirty="0" smtClean="0"/>
              <a:t> </a:t>
            </a:r>
          </a:p>
          <a:p>
            <a:r>
              <a:rPr lang="en-GB" sz="1200" i="1" dirty="0" smtClean="0"/>
              <a:t>The </a:t>
            </a:r>
            <a:r>
              <a:rPr lang="en-GB" sz="1200" i="1" dirty="0"/>
              <a:t>paper was informed by discussions with directors of admissions from a number of higher education providers, and by the views of a panel of experts drawn from the school and higher education sectors. </a:t>
            </a:r>
          </a:p>
        </p:txBody>
      </p:sp>
      <p:sp>
        <p:nvSpPr>
          <p:cNvPr id="8" name="TextBox 7"/>
          <p:cNvSpPr txBox="1"/>
          <p:nvPr/>
        </p:nvSpPr>
        <p:spPr>
          <a:xfrm>
            <a:off x="612930" y="1866907"/>
            <a:ext cx="10707342" cy="4801314"/>
          </a:xfrm>
          <a:prstGeom prst="rect">
            <a:avLst/>
          </a:prstGeom>
          <a:noFill/>
        </p:spPr>
        <p:txBody>
          <a:bodyPr wrap="square" rtlCol="0">
            <a:spAutoFit/>
          </a:bodyPr>
          <a:lstStyle/>
          <a:p>
            <a:pPr marL="285750" indent="-285750">
              <a:buFont typeface="Arial" panose="020B0604020202020204" pitchFamily="34" charset="0"/>
              <a:buChar char="•"/>
            </a:pPr>
            <a:r>
              <a:rPr lang="en-GB" dirty="0"/>
              <a:t>The use of </a:t>
            </a:r>
            <a:r>
              <a:rPr lang="en-GB" b="1" dirty="0"/>
              <a:t>contextual information in admissions </a:t>
            </a:r>
            <a:r>
              <a:rPr lang="en-GB" dirty="0"/>
              <a:t>is likely to be at least as important, if not more important, this year compared to previous </a:t>
            </a:r>
            <a:r>
              <a:rPr lang="en-GB" dirty="0" smtClean="0"/>
              <a:t>years</a:t>
            </a:r>
            <a:r>
              <a:rPr lang="en-GB" dirty="0"/>
              <a:t> </a:t>
            </a:r>
            <a:r>
              <a:rPr lang="en-GB" dirty="0" smtClean="0"/>
              <a:t>given the likely variance between calculated grades and offer grades.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When it comes to settling in on campus, inductions can be done ‘virtually’ relatively easily, however social activities – highly important to settling in – are less straightforward. </a:t>
            </a:r>
          </a:p>
          <a:p>
            <a:pPr marL="742950" lvl="1" indent="-285750">
              <a:buFont typeface="Arial" panose="020B0604020202020204" pitchFamily="34" charset="0"/>
              <a:buChar char="•"/>
            </a:pPr>
            <a:r>
              <a:rPr lang="en-GB" dirty="0" smtClean="0"/>
              <a:t>It will be important to </a:t>
            </a:r>
            <a:r>
              <a:rPr lang="en-GB" b="1" dirty="0" smtClean="0"/>
              <a:t>involve the Student Union in social inductions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Some </a:t>
            </a:r>
            <a:r>
              <a:rPr lang="en-GB" dirty="0"/>
              <a:t>student groups are likely to need </a:t>
            </a:r>
            <a:r>
              <a:rPr lang="en-GB" b="1" dirty="0"/>
              <a:t>increased levels of pastoral care </a:t>
            </a:r>
            <a:r>
              <a:rPr lang="en-GB" dirty="0"/>
              <a:t>to support their wellbeing and mental health</a:t>
            </a:r>
          </a:p>
          <a:p>
            <a:pPr marL="742950" lvl="1" indent="-285750">
              <a:buFont typeface="Arial" panose="020B0604020202020204" pitchFamily="34" charset="0"/>
              <a:buChar char="•"/>
            </a:pPr>
            <a:r>
              <a:rPr lang="en-GB" dirty="0"/>
              <a:t>Students from BAME communities</a:t>
            </a:r>
          </a:p>
          <a:p>
            <a:pPr marL="742950" lvl="1" indent="-285750">
              <a:buFont typeface="Arial" panose="020B0604020202020204" pitchFamily="34" charset="0"/>
              <a:buChar char="•"/>
            </a:pPr>
            <a:r>
              <a:rPr lang="en-GB" dirty="0"/>
              <a:t>Students that can’t afford computers or fast broadband if teaching moves online</a:t>
            </a:r>
          </a:p>
          <a:p>
            <a:pPr marL="742950" lvl="1" indent="-285750">
              <a:buFont typeface="Arial" panose="020B0604020202020204" pitchFamily="34" charset="0"/>
              <a:buChar char="•"/>
            </a:pPr>
            <a:r>
              <a:rPr lang="en-GB" dirty="0"/>
              <a:t>Students that would normally work to support themselves, who are unlikely to find work given the economic consequences of the pandemic</a:t>
            </a:r>
          </a:p>
          <a:p>
            <a:pPr marL="285750" indent="-285750">
              <a:buFont typeface="Arial" panose="020B0604020202020204" pitchFamily="34" charset="0"/>
              <a:buChar char="•"/>
            </a:pPr>
            <a:r>
              <a:rPr lang="en-GB" dirty="0"/>
              <a:t>Personal tutors, module and course tutors are likely to play a key role in supporting the academic engagement of new students</a:t>
            </a:r>
            <a:r>
              <a:rPr lang="en-GB" dirty="0" smtClean="0"/>
              <a:t>.</a:t>
            </a:r>
            <a:endParaRPr lang="en-GB" b="1" dirty="0" smtClean="0"/>
          </a:p>
          <a:p>
            <a:pPr marL="742950" lvl="1"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10" name="Text Placeholder 2"/>
          <p:cNvSpPr>
            <a:spLocks noGrp="1"/>
          </p:cNvSpPr>
          <p:nvPr>
            <p:ph type="body" sz="quarter" idx="14"/>
          </p:nvPr>
        </p:nvSpPr>
        <p:spPr>
          <a:xfrm>
            <a:off x="612931" y="706534"/>
            <a:ext cx="9626443" cy="507823"/>
          </a:xfrm>
        </p:spPr>
        <p:txBody>
          <a:bodyPr>
            <a:normAutofit fontScale="77500" lnSpcReduction="20000"/>
          </a:bodyPr>
          <a:lstStyle/>
          <a:p>
            <a:r>
              <a:rPr lang="en-GB" dirty="0" smtClean="0">
                <a:solidFill>
                  <a:srgbClr val="00B2DD"/>
                </a:solidFill>
              </a:rPr>
              <a:t>QAA – the impact of Covid-19 on admissions and transitions in higher education (2)</a:t>
            </a:r>
            <a:endParaRPr lang="en-GB" dirty="0">
              <a:solidFill>
                <a:srgbClr val="00B2DD"/>
              </a:solidFill>
            </a:endParaRPr>
          </a:p>
        </p:txBody>
      </p:sp>
    </p:spTree>
    <p:extLst>
      <p:ext uri="{BB962C8B-B14F-4D97-AF65-F5344CB8AC3E}">
        <p14:creationId xmlns:p14="http://schemas.microsoft.com/office/powerpoint/2010/main" val="1986062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52" y="6184915"/>
            <a:ext cx="11588920" cy="646331"/>
          </a:xfrm>
          <a:prstGeom prst="rect">
            <a:avLst/>
          </a:prstGeom>
          <a:noFill/>
        </p:spPr>
        <p:txBody>
          <a:bodyPr wrap="square" rtlCol="0">
            <a:spAutoFit/>
          </a:bodyPr>
          <a:lstStyle/>
          <a:p>
            <a:r>
              <a:rPr lang="en-GB" sz="1200" i="1" dirty="0" smtClean="0"/>
              <a:t>Source: Quality Assurance Agency for Higher Education:  </a:t>
            </a:r>
            <a:r>
              <a:rPr lang="en-GB" sz="1200" i="1" dirty="0">
                <a:hlinkClick r:id="rId2"/>
              </a:rPr>
              <a:t>https://www.qaa.ac.uk/news-events/news/the-impact-of-covid-19-on-admissions-and-transitions-into-higher-education</a:t>
            </a:r>
            <a:r>
              <a:rPr lang="en-GB" sz="1200" i="1" dirty="0" smtClean="0">
                <a:hlinkClick r:id="rId2"/>
              </a:rPr>
              <a:t>#</a:t>
            </a:r>
            <a:r>
              <a:rPr lang="en-GB" sz="1200" i="1" dirty="0" smtClean="0"/>
              <a:t> </a:t>
            </a:r>
          </a:p>
          <a:p>
            <a:r>
              <a:rPr lang="en-GB" sz="1200" i="1" dirty="0" smtClean="0"/>
              <a:t>The </a:t>
            </a:r>
            <a:r>
              <a:rPr lang="en-GB" sz="1200" i="1" dirty="0"/>
              <a:t>paper was informed by discussions with directors of admissions from a number of higher education providers, and by the views of a panel of experts drawn from the school and higher education sectors. </a:t>
            </a:r>
          </a:p>
        </p:txBody>
      </p:sp>
      <p:sp>
        <p:nvSpPr>
          <p:cNvPr id="8" name="TextBox 7"/>
          <p:cNvSpPr txBox="1"/>
          <p:nvPr/>
        </p:nvSpPr>
        <p:spPr>
          <a:xfrm>
            <a:off x="612930" y="1738891"/>
            <a:ext cx="10716486" cy="3416320"/>
          </a:xfrm>
          <a:prstGeom prst="rect">
            <a:avLst/>
          </a:prstGeom>
          <a:noFill/>
        </p:spPr>
        <p:txBody>
          <a:bodyPr wrap="square" rtlCol="0">
            <a:spAutoFit/>
          </a:bodyPr>
          <a:lstStyle/>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Overall recommendation is for </a:t>
            </a:r>
            <a:r>
              <a:rPr lang="en-GB" b="1" dirty="0" smtClean="0"/>
              <a:t>‘clear, regular and frequent communication’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There </a:t>
            </a:r>
            <a:r>
              <a:rPr lang="en-GB" dirty="0"/>
              <a:t>is a need </a:t>
            </a:r>
            <a:r>
              <a:rPr lang="en-GB" dirty="0" smtClean="0"/>
              <a:t>to </a:t>
            </a:r>
            <a:r>
              <a:rPr lang="en-GB" dirty="0"/>
              <a:t>plan for a range of possibilities and ensure that applicants and continuing students understand both what is intended and the parameters within which any of those intentions can </a:t>
            </a:r>
            <a:r>
              <a:rPr lang="en-GB" dirty="0" smtClean="0"/>
              <a:t>operate</a:t>
            </a:r>
          </a:p>
          <a:p>
            <a:pPr marL="742950" lvl="1" indent="-285750">
              <a:buFont typeface="Arial" panose="020B0604020202020204" pitchFamily="34" charset="0"/>
              <a:buChar char="•"/>
            </a:pPr>
            <a:r>
              <a:rPr lang="en-GB" dirty="0"/>
              <a:t>e</a:t>
            </a:r>
            <a:r>
              <a:rPr lang="en-GB" dirty="0" smtClean="0"/>
              <a:t>.g. even at this stage it is clear given social distancing that lectures can not be delivered in person – and communicating this can </a:t>
            </a:r>
            <a:r>
              <a:rPr lang="en-GB" b="1" dirty="0" smtClean="0"/>
              <a:t>reduce some of the uncertainty </a:t>
            </a:r>
            <a:r>
              <a:rPr lang="en-GB" dirty="0" smtClean="0"/>
              <a:t>for students</a:t>
            </a:r>
          </a:p>
          <a:p>
            <a:pPr marL="742950" lvl="1"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Effective student engagement is key to the successful management of quality and standards. </a:t>
            </a:r>
            <a:r>
              <a:rPr lang="en-GB" dirty="0" smtClean="0"/>
              <a:t>It will be important in the new academic year to </a:t>
            </a:r>
            <a:r>
              <a:rPr lang="en-GB" b="1" dirty="0" smtClean="0"/>
              <a:t>encourage </a:t>
            </a:r>
            <a:r>
              <a:rPr lang="en-GB" b="1" dirty="0"/>
              <a:t>constructive feedback </a:t>
            </a:r>
            <a:r>
              <a:rPr lang="en-GB" dirty="0"/>
              <a:t>over what is and is not </a:t>
            </a:r>
            <a:r>
              <a:rPr lang="en-GB" dirty="0" smtClean="0"/>
              <a:t>working, and ensure </a:t>
            </a:r>
            <a:r>
              <a:rPr lang="en-GB" dirty="0"/>
              <a:t>students understand what is and is not possible to support swift resolution and strong partnership working. </a:t>
            </a:r>
          </a:p>
        </p:txBody>
      </p:sp>
      <p:sp>
        <p:nvSpPr>
          <p:cNvPr id="10" name="Text Placeholder 2"/>
          <p:cNvSpPr>
            <a:spLocks noGrp="1"/>
          </p:cNvSpPr>
          <p:nvPr>
            <p:ph type="body" sz="quarter" idx="14"/>
          </p:nvPr>
        </p:nvSpPr>
        <p:spPr>
          <a:xfrm>
            <a:off x="612931" y="706534"/>
            <a:ext cx="9626443" cy="507823"/>
          </a:xfrm>
        </p:spPr>
        <p:txBody>
          <a:bodyPr>
            <a:normAutofit fontScale="77500" lnSpcReduction="20000"/>
          </a:bodyPr>
          <a:lstStyle/>
          <a:p>
            <a:r>
              <a:rPr lang="en-GB" dirty="0" smtClean="0">
                <a:solidFill>
                  <a:srgbClr val="00B2DD"/>
                </a:solidFill>
              </a:rPr>
              <a:t>QAA – the impact of Covid-19 on admissions and transitions in higher education (3)</a:t>
            </a:r>
            <a:endParaRPr lang="en-GB" dirty="0">
              <a:solidFill>
                <a:srgbClr val="00B2DD"/>
              </a:solidFill>
            </a:endParaRPr>
          </a:p>
        </p:txBody>
      </p:sp>
    </p:spTree>
    <p:extLst>
      <p:ext uri="{BB962C8B-B14F-4D97-AF65-F5344CB8AC3E}">
        <p14:creationId xmlns:p14="http://schemas.microsoft.com/office/powerpoint/2010/main" val="20105861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52" y="6184915"/>
            <a:ext cx="11588920" cy="646331"/>
          </a:xfrm>
          <a:prstGeom prst="rect">
            <a:avLst/>
          </a:prstGeom>
          <a:noFill/>
        </p:spPr>
        <p:txBody>
          <a:bodyPr wrap="square" rtlCol="0">
            <a:spAutoFit/>
          </a:bodyPr>
          <a:lstStyle/>
          <a:p>
            <a:r>
              <a:rPr lang="en-GB" sz="1200" i="1" dirty="0" smtClean="0"/>
              <a:t>Source: Quality Assurance Agency for Higher Education:  </a:t>
            </a:r>
            <a:r>
              <a:rPr lang="en-GB" sz="1200" i="1" dirty="0">
                <a:hlinkClick r:id="rId2"/>
              </a:rPr>
              <a:t>https://www.qaa.ac.uk/news-events/news/the-impact-of-covid-19-on-admissions-and-transitions-into-higher-education</a:t>
            </a:r>
            <a:r>
              <a:rPr lang="en-GB" sz="1200" i="1" dirty="0" smtClean="0">
                <a:hlinkClick r:id="rId2"/>
              </a:rPr>
              <a:t>#</a:t>
            </a:r>
            <a:r>
              <a:rPr lang="en-GB" sz="1200" i="1" dirty="0" smtClean="0"/>
              <a:t> </a:t>
            </a:r>
          </a:p>
          <a:p>
            <a:r>
              <a:rPr lang="en-GB" sz="1200" i="1" dirty="0" smtClean="0"/>
              <a:t>The </a:t>
            </a:r>
            <a:r>
              <a:rPr lang="en-GB" sz="1200" i="1" dirty="0"/>
              <a:t>paper was informed by discussions with directors of admissions from a number of higher education providers, and by the views of a panel of experts drawn from the school and higher education sectors. </a:t>
            </a:r>
          </a:p>
        </p:txBody>
      </p:sp>
      <p:sp>
        <p:nvSpPr>
          <p:cNvPr id="8" name="TextBox 7"/>
          <p:cNvSpPr txBox="1"/>
          <p:nvPr/>
        </p:nvSpPr>
        <p:spPr>
          <a:xfrm>
            <a:off x="612930" y="1738891"/>
            <a:ext cx="10716486" cy="473975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Reflective questions prompted by (and outlined in) the QAA’s paper:</a:t>
            </a:r>
          </a:p>
          <a:p>
            <a:pPr marL="800100" lvl="1" indent="-342900">
              <a:buFont typeface="+mj-lt"/>
              <a:buAutoNum type="arabicPeriod"/>
            </a:pPr>
            <a:r>
              <a:rPr lang="en-GB" sz="1400" dirty="0"/>
              <a:t>How are you checking for - and accommodating - any difficulties that students might be facing as a consequence of a lengthy and forced break from formal learning? </a:t>
            </a:r>
          </a:p>
          <a:p>
            <a:pPr marL="800100" lvl="1" indent="-342900">
              <a:buFont typeface="+mj-lt"/>
              <a:buAutoNum type="arabicPeriod"/>
            </a:pPr>
            <a:r>
              <a:rPr lang="en-GB" sz="1400" dirty="0" smtClean="0"/>
              <a:t>What </a:t>
            </a:r>
            <a:r>
              <a:rPr lang="en-GB" sz="1400" dirty="0"/>
              <a:t>additional support will be necessary to address less experience and/or confidence in formal assessment than is usual in many students? </a:t>
            </a:r>
          </a:p>
          <a:p>
            <a:pPr marL="800100" lvl="1" indent="-342900">
              <a:buFont typeface="+mj-lt"/>
              <a:buAutoNum type="arabicPeriod"/>
            </a:pPr>
            <a:r>
              <a:rPr lang="en-GB" sz="1400" dirty="0" smtClean="0"/>
              <a:t>How </a:t>
            </a:r>
            <a:r>
              <a:rPr lang="en-GB" sz="1400" dirty="0"/>
              <a:t>are your own observations and data around predicted grades, entry qualifications and subsequent performance from previous admissions cycles informing contextual decisions in admissions? </a:t>
            </a:r>
          </a:p>
          <a:p>
            <a:pPr marL="800100" lvl="1" indent="-342900">
              <a:buFont typeface="+mj-lt"/>
              <a:buAutoNum type="arabicPeriod"/>
            </a:pPr>
            <a:r>
              <a:rPr lang="en-GB" sz="1400" dirty="0" smtClean="0"/>
              <a:t>How </a:t>
            </a:r>
            <a:r>
              <a:rPr lang="en-GB" sz="1400" dirty="0"/>
              <a:t>are you working with your students' union or equivalent to prepare for induction activity, manage potential complaints, and ensure an effective student representation system</a:t>
            </a:r>
            <a:r>
              <a:rPr lang="en-GB" sz="1400" dirty="0" smtClean="0"/>
              <a:t>?</a:t>
            </a:r>
          </a:p>
          <a:p>
            <a:pPr marL="800100" lvl="1" indent="-342900">
              <a:buFont typeface="+mj-lt"/>
              <a:buAutoNum type="arabicPeriod"/>
            </a:pPr>
            <a:r>
              <a:rPr lang="en-GB" sz="1400" dirty="0"/>
              <a:t>What adjustments to a personal tutor system (or equivalent) would enable effective communication and support for an online or blended experience? </a:t>
            </a:r>
          </a:p>
          <a:p>
            <a:pPr marL="800100" lvl="1" indent="-342900">
              <a:buFont typeface="+mj-lt"/>
              <a:buAutoNum type="arabicPeriod"/>
            </a:pPr>
            <a:r>
              <a:rPr lang="en-GB" sz="1400" dirty="0" smtClean="0"/>
              <a:t>How </a:t>
            </a:r>
            <a:r>
              <a:rPr lang="en-GB" sz="1400" dirty="0"/>
              <a:t>are you consulting with applicants about changes to programmes ahead of and during their first year, taking into account the fact that there may be a need to make changes rapidly and repeatedly? </a:t>
            </a:r>
          </a:p>
          <a:p>
            <a:pPr marL="800100" lvl="1" indent="-342900">
              <a:buFont typeface="+mj-lt"/>
              <a:buAutoNum type="arabicPeriod"/>
            </a:pPr>
            <a:r>
              <a:rPr lang="en-GB" sz="1400" dirty="0" smtClean="0"/>
              <a:t>How </a:t>
            </a:r>
            <a:r>
              <a:rPr lang="en-GB" sz="1400" dirty="0"/>
              <a:t>is your communication strategy to applicants/students supporting dialogue in both directions, building relationships of trust, and achieving coherence and coverage?  </a:t>
            </a:r>
          </a:p>
          <a:p>
            <a:pPr marL="800100" lvl="1" indent="-342900">
              <a:buFont typeface="+mj-lt"/>
              <a:buAutoNum type="arabicPeriod"/>
            </a:pPr>
            <a:r>
              <a:rPr lang="en-GB" sz="1400" dirty="0" smtClean="0"/>
              <a:t>Where </a:t>
            </a:r>
            <a:r>
              <a:rPr lang="en-GB" sz="1400" dirty="0"/>
              <a:t>there are uncertainties, are you clear on the circumstances that will govern decisions and what will limit your ability to offer a particular experience or opportunity? </a:t>
            </a:r>
          </a:p>
          <a:p>
            <a:pPr marL="800100" lvl="1" indent="-342900">
              <a:buFont typeface="+mj-lt"/>
              <a:buAutoNum type="arabicPeriod"/>
            </a:pPr>
            <a:r>
              <a:rPr lang="en-GB" sz="1400" dirty="0" smtClean="0"/>
              <a:t>How </a:t>
            </a:r>
            <a:r>
              <a:rPr lang="en-GB" sz="1400" dirty="0"/>
              <a:t>are you evidencing decision-making, both in terms of process and the basis on which those decisions are being made? </a:t>
            </a:r>
          </a:p>
          <a:p>
            <a:pPr marL="800100" lvl="1" indent="-342900">
              <a:buFont typeface="+mj-lt"/>
              <a:buAutoNum type="arabicPeriod"/>
            </a:pPr>
            <a:r>
              <a:rPr lang="en-GB" sz="1400" dirty="0" smtClean="0"/>
              <a:t>Are </a:t>
            </a:r>
            <a:r>
              <a:rPr lang="en-GB" sz="1400" dirty="0"/>
              <a:t>there ways in which the approaches you have adopted to move delivery and assessment online rapidly could be used to inform future quality assurance or evaluative activity?</a:t>
            </a:r>
            <a:endParaRPr lang="en-GB" sz="1400" dirty="0" smtClean="0"/>
          </a:p>
          <a:p>
            <a:pPr marL="285750" indent="-285750">
              <a:buFont typeface="Arial" panose="020B0604020202020204" pitchFamily="34" charset="0"/>
              <a:buChar char="•"/>
            </a:pPr>
            <a:endParaRPr lang="en-GB" dirty="0"/>
          </a:p>
        </p:txBody>
      </p:sp>
      <p:sp>
        <p:nvSpPr>
          <p:cNvPr id="10" name="Text Placeholder 2"/>
          <p:cNvSpPr>
            <a:spLocks noGrp="1"/>
          </p:cNvSpPr>
          <p:nvPr>
            <p:ph type="body" sz="quarter" idx="14"/>
          </p:nvPr>
        </p:nvSpPr>
        <p:spPr>
          <a:xfrm>
            <a:off x="612931" y="706534"/>
            <a:ext cx="9626443" cy="507823"/>
          </a:xfrm>
        </p:spPr>
        <p:txBody>
          <a:bodyPr>
            <a:normAutofit fontScale="77500" lnSpcReduction="20000"/>
          </a:bodyPr>
          <a:lstStyle/>
          <a:p>
            <a:r>
              <a:rPr lang="en-GB" dirty="0" smtClean="0">
                <a:solidFill>
                  <a:srgbClr val="00B2DD"/>
                </a:solidFill>
              </a:rPr>
              <a:t>QAA – the impact of Covid-19 on admissions and transitions in higher education (4)</a:t>
            </a:r>
            <a:endParaRPr lang="en-GB" dirty="0">
              <a:solidFill>
                <a:srgbClr val="00B2DD"/>
              </a:solidFill>
            </a:endParaRPr>
          </a:p>
        </p:txBody>
      </p:sp>
    </p:spTree>
    <p:extLst>
      <p:ext uri="{BB962C8B-B14F-4D97-AF65-F5344CB8AC3E}">
        <p14:creationId xmlns:p14="http://schemas.microsoft.com/office/powerpoint/2010/main" val="1328249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52" y="6495811"/>
            <a:ext cx="11588920" cy="276999"/>
          </a:xfrm>
          <a:prstGeom prst="rect">
            <a:avLst/>
          </a:prstGeom>
          <a:noFill/>
        </p:spPr>
        <p:txBody>
          <a:bodyPr wrap="square" rtlCol="0">
            <a:spAutoFit/>
          </a:bodyPr>
          <a:lstStyle/>
          <a:p>
            <a:r>
              <a:rPr lang="en-GB" sz="1200" i="1" dirty="0" smtClean="0"/>
              <a:t>Source: Quality Assurance Agency for Higher Education:  </a:t>
            </a:r>
            <a:r>
              <a:rPr lang="en-GB" sz="1200" i="1" dirty="0">
                <a:hlinkClick r:id="rId2"/>
              </a:rPr>
              <a:t>https://</a:t>
            </a:r>
            <a:r>
              <a:rPr lang="en-GB" sz="1200" i="1" dirty="0" smtClean="0">
                <a:hlinkClick r:id="rId2"/>
              </a:rPr>
              <a:t>www.qaa.ac.uk/docs/qaa/guidance/preserving-quality-and-standards-through-a-time-of-rapid-change.pdf</a:t>
            </a:r>
            <a:r>
              <a:rPr lang="en-GB" sz="1200" i="1" dirty="0" smtClean="0"/>
              <a:t> </a:t>
            </a:r>
          </a:p>
        </p:txBody>
      </p:sp>
      <p:sp>
        <p:nvSpPr>
          <p:cNvPr id="8" name="TextBox 7"/>
          <p:cNvSpPr txBox="1"/>
          <p:nvPr/>
        </p:nvSpPr>
        <p:spPr>
          <a:xfrm>
            <a:off x="3791712" y="2059229"/>
            <a:ext cx="7571232" cy="390876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QAA has now </a:t>
            </a:r>
            <a:r>
              <a:rPr lang="en-GB" dirty="0"/>
              <a:t>published guidance – aimed at </a:t>
            </a:r>
            <a:r>
              <a:rPr lang="en-GB" dirty="0" smtClean="0"/>
              <a:t>providing </a:t>
            </a:r>
            <a:r>
              <a:rPr lang="en-GB" dirty="0"/>
              <a:t>strategic approaches that will assist </a:t>
            </a:r>
            <a:r>
              <a:rPr lang="en-GB" dirty="0" smtClean="0"/>
              <a:t>institutions </a:t>
            </a:r>
            <a:r>
              <a:rPr lang="en-GB" dirty="0"/>
              <a:t>in planning for the next academic year, with a particular focus on quality and standards and the student experience.  </a:t>
            </a:r>
            <a:endParaRPr lang="en-GB" dirty="0" smtClean="0"/>
          </a:p>
          <a:p>
            <a:pPr marL="285750" indent="-285750">
              <a:buFont typeface="Arial" panose="020B0604020202020204" pitchFamily="34" charset="0"/>
              <a:buChar char="•"/>
            </a:pPr>
            <a:endParaRPr lang="en-GB" dirty="0" smtClean="0"/>
          </a:p>
          <a:p>
            <a:pPr marL="800100" lvl="1" indent="-342900">
              <a:buFont typeface="Wingdings" panose="05000000000000000000" pitchFamily="2" charset="2"/>
              <a:buChar char="Ø"/>
            </a:pPr>
            <a:r>
              <a:rPr lang="en-GB" sz="1600" dirty="0"/>
              <a:t>Principle 1: That any move to onsite activity is </a:t>
            </a:r>
            <a:r>
              <a:rPr lang="en-GB" sz="1600" b="1" dirty="0"/>
              <a:t>safe and secure </a:t>
            </a:r>
            <a:r>
              <a:rPr lang="en-GB" sz="1600" dirty="0"/>
              <a:t>for staff and students </a:t>
            </a:r>
          </a:p>
          <a:p>
            <a:pPr marL="800100" lvl="1" indent="-342900">
              <a:buFont typeface="Wingdings" panose="05000000000000000000" pitchFamily="2" charset="2"/>
              <a:buChar char="Ø"/>
            </a:pPr>
            <a:endParaRPr lang="en-GB" sz="1600" dirty="0"/>
          </a:p>
          <a:p>
            <a:pPr marL="800100" lvl="1" indent="-342900">
              <a:buFont typeface="Wingdings" panose="05000000000000000000" pitchFamily="2" charset="2"/>
              <a:buChar char="Ø"/>
            </a:pPr>
            <a:r>
              <a:rPr lang="en-GB" sz="1600" dirty="0"/>
              <a:t>Principle 2: That degree-awarding bodies maintain </a:t>
            </a:r>
            <a:r>
              <a:rPr lang="en-GB" sz="1600" b="1" dirty="0"/>
              <a:t>quality and standards </a:t>
            </a:r>
            <a:r>
              <a:rPr lang="en-GB" sz="1600" dirty="0"/>
              <a:t>in the move to flexible provision </a:t>
            </a:r>
          </a:p>
          <a:p>
            <a:pPr marL="800100" lvl="1" indent="-342900">
              <a:buFont typeface="Wingdings" panose="05000000000000000000" pitchFamily="2" charset="2"/>
              <a:buChar char="Ø"/>
            </a:pPr>
            <a:endParaRPr lang="en-GB" sz="1600" dirty="0"/>
          </a:p>
          <a:p>
            <a:pPr marL="800100" lvl="1" indent="-342900">
              <a:buFont typeface="Wingdings" panose="05000000000000000000" pitchFamily="2" charset="2"/>
              <a:buChar char="Ø"/>
            </a:pPr>
            <a:r>
              <a:rPr lang="en-GB" sz="1600" dirty="0"/>
              <a:t>Principle 3: That providers </a:t>
            </a:r>
            <a:r>
              <a:rPr lang="en-GB" sz="1600" b="1" dirty="0"/>
              <a:t>engage with students and staff in planning changes to delivery </a:t>
            </a:r>
            <a:r>
              <a:rPr lang="en-GB" sz="1600" dirty="0"/>
              <a:t>and assessment of teaching and learning</a:t>
            </a:r>
          </a:p>
          <a:p>
            <a:pPr marL="800100" lvl="1" indent="-342900">
              <a:buFont typeface="Wingdings" panose="05000000000000000000" pitchFamily="2" charset="2"/>
              <a:buChar char="Ø"/>
            </a:pPr>
            <a:endParaRPr lang="en-GB" sz="1600" dirty="0"/>
          </a:p>
          <a:p>
            <a:pPr marL="800100" lvl="1" indent="-342900">
              <a:buFont typeface="Wingdings" panose="05000000000000000000" pitchFamily="2" charset="2"/>
              <a:buChar char="Ø"/>
            </a:pPr>
            <a:r>
              <a:rPr lang="en-GB" sz="1600" dirty="0"/>
              <a:t>Principle 4: That provider planning scenarios are </a:t>
            </a:r>
            <a:r>
              <a:rPr lang="en-GB" sz="1600" b="1" dirty="0"/>
              <a:t>flexible and responsive to students' needs</a:t>
            </a:r>
          </a:p>
        </p:txBody>
      </p:sp>
      <p:sp>
        <p:nvSpPr>
          <p:cNvPr id="10" name="Text Placeholder 2"/>
          <p:cNvSpPr>
            <a:spLocks noGrp="1"/>
          </p:cNvSpPr>
          <p:nvPr>
            <p:ph type="body" sz="quarter" idx="14"/>
          </p:nvPr>
        </p:nvSpPr>
        <p:spPr>
          <a:xfrm>
            <a:off x="612931" y="706534"/>
            <a:ext cx="9626443" cy="507823"/>
          </a:xfrm>
        </p:spPr>
        <p:txBody>
          <a:bodyPr>
            <a:normAutofit fontScale="85000" lnSpcReduction="10000"/>
          </a:bodyPr>
          <a:lstStyle/>
          <a:p>
            <a:r>
              <a:rPr lang="en-GB" dirty="0" smtClean="0">
                <a:solidFill>
                  <a:srgbClr val="00B2DD"/>
                </a:solidFill>
              </a:rPr>
              <a:t>QAA – </a:t>
            </a:r>
            <a:r>
              <a:rPr lang="en-GB" dirty="0">
                <a:solidFill>
                  <a:srgbClr val="00B2DD"/>
                </a:solidFill>
              </a:rPr>
              <a:t>P</a:t>
            </a:r>
            <a:r>
              <a:rPr lang="en-GB" dirty="0" smtClean="0">
                <a:solidFill>
                  <a:srgbClr val="00B2DD"/>
                </a:solidFill>
              </a:rPr>
              <a:t>reserving </a:t>
            </a:r>
            <a:r>
              <a:rPr lang="en-GB" dirty="0">
                <a:solidFill>
                  <a:srgbClr val="00B2DD"/>
                </a:solidFill>
              </a:rPr>
              <a:t>Q</a:t>
            </a:r>
            <a:r>
              <a:rPr lang="en-GB" dirty="0" smtClean="0">
                <a:solidFill>
                  <a:srgbClr val="00B2DD"/>
                </a:solidFill>
              </a:rPr>
              <a:t>uality and Standards </a:t>
            </a:r>
            <a:r>
              <a:rPr lang="en-GB" dirty="0">
                <a:solidFill>
                  <a:srgbClr val="00B2DD"/>
                </a:solidFill>
              </a:rPr>
              <a:t>T</a:t>
            </a:r>
            <a:r>
              <a:rPr lang="en-GB" dirty="0" smtClean="0">
                <a:solidFill>
                  <a:srgbClr val="00B2DD"/>
                </a:solidFill>
              </a:rPr>
              <a:t>hrough a Time of Rapid Change</a:t>
            </a:r>
            <a:endParaRPr lang="en-GB" dirty="0">
              <a:solidFill>
                <a:srgbClr val="00B2DD"/>
              </a:solidFill>
            </a:endParaRPr>
          </a:p>
        </p:txBody>
      </p:sp>
      <p:pic>
        <p:nvPicPr>
          <p:cNvPr id="2" name="Picture 1"/>
          <p:cNvPicPr>
            <a:picLocks noChangeAspect="1"/>
          </p:cNvPicPr>
          <p:nvPr/>
        </p:nvPicPr>
        <p:blipFill>
          <a:blip r:embed="rId3"/>
          <a:stretch>
            <a:fillRect/>
          </a:stretch>
        </p:blipFill>
        <p:spPr>
          <a:xfrm>
            <a:off x="612930" y="1738891"/>
            <a:ext cx="3038475" cy="4229100"/>
          </a:xfrm>
          <a:prstGeom prst="rect">
            <a:avLst/>
          </a:prstGeom>
        </p:spPr>
      </p:pic>
    </p:spTree>
    <p:extLst>
      <p:ext uri="{BB962C8B-B14F-4D97-AF65-F5344CB8AC3E}">
        <p14:creationId xmlns:p14="http://schemas.microsoft.com/office/powerpoint/2010/main" val="12919817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52" y="6495811"/>
            <a:ext cx="11588920" cy="276999"/>
          </a:xfrm>
          <a:prstGeom prst="rect">
            <a:avLst/>
          </a:prstGeom>
          <a:noFill/>
        </p:spPr>
        <p:txBody>
          <a:bodyPr wrap="square" rtlCol="0">
            <a:spAutoFit/>
          </a:bodyPr>
          <a:lstStyle/>
          <a:p>
            <a:r>
              <a:rPr lang="en-GB" sz="1200" i="1" dirty="0" smtClean="0"/>
              <a:t>Source: Universities UK:  </a:t>
            </a:r>
            <a:r>
              <a:rPr lang="en-GB" sz="1200" dirty="0">
                <a:hlinkClick r:id="rId2"/>
              </a:rPr>
              <a:t>https://www.universitiesuk.ac.uk/policy-and-analysis/reports/Pages/principles-considerations-emerging-lockdown-uk-universities-june-2020.aspx</a:t>
            </a:r>
            <a:r>
              <a:rPr lang="en-GB" sz="1200" i="1" dirty="0" smtClean="0"/>
              <a:t> </a:t>
            </a:r>
          </a:p>
        </p:txBody>
      </p:sp>
      <p:sp>
        <p:nvSpPr>
          <p:cNvPr id="8" name="TextBox 7"/>
          <p:cNvSpPr txBox="1"/>
          <p:nvPr/>
        </p:nvSpPr>
        <p:spPr>
          <a:xfrm>
            <a:off x="2821577" y="1731261"/>
            <a:ext cx="8550511" cy="4093428"/>
          </a:xfrm>
          <a:prstGeom prst="rect">
            <a:avLst/>
          </a:prstGeom>
          <a:noFill/>
        </p:spPr>
        <p:txBody>
          <a:bodyPr wrap="square" rtlCol="0">
            <a:spAutoFit/>
          </a:bodyPr>
          <a:lstStyle/>
          <a:p>
            <a:r>
              <a:rPr lang="en-GB" dirty="0" smtClean="0"/>
              <a:t>9 Principles offer a framework for universities to adapt to their own institutional settings and content</a:t>
            </a:r>
          </a:p>
          <a:p>
            <a:endParaRPr lang="en-GB" sz="1600" dirty="0" smtClean="0"/>
          </a:p>
          <a:p>
            <a:pPr marL="171450" indent="-171450">
              <a:buFont typeface="Wingdings" panose="05000000000000000000" pitchFamily="2" charset="2"/>
              <a:buChar char="Ø"/>
            </a:pPr>
            <a:r>
              <a:rPr lang="en-GB" sz="1600" dirty="0" smtClean="0"/>
              <a:t>The </a:t>
            </a:r>
            <a:r>
              <a:rPr lang="en-GB" sz="1600" b="1" dirty="0"/>
              <a:t>health, safety and wellbeing </a:t>
            </a:r>
            <a:r>
              <a:rPr lang="en-GB" sz="1600" dirty="0"/>
              <a:t>of students, staff, visitors, and the wider community will be the priority in decisions relating to the easing of Covid-19 restrictions in universities. </a:t>
            </a:r>
            <a:endParaRPr lang="en-GB" sz="1600" dirty="0" smtClean="0"/>
          </a:p>
          <a:p>
            <a:endParaRPr lang="en-GB" sz="1600" dirty="0"/>
          </a:p>
          <a:p>
            <a:pPr marL="171450" indent="-171450">
              <a:buFont typeface="Wingdings" panose="05000000000000000000" pitchFamily="2" charset="2"/>
              <a:buChar char="Ø"/>
            </a:pPr>
            <a:r>
              <a:rPr lang="en-GB" sz="1600" dirty="0" smtClean="0"/>
              <a:t>Universities </a:t>
            </a:r>
            <a:r>
              <a:rPr lang="en-GB" sz="1600" dirty="0"/>
              <a:t>will make appropriate changes to university layout and infrastructure in accordance – at minimum – with public health advice, including guidelines on </a:t>
            </a:r>
            <a:r>
              <a:rPr lang="en-GB" sz="1600" b="1" dirty="0"/>
              <a:t>social distancing</a:t>
            </a:r>
            <a:r>
              <a:rPr lang="en-GB" sz="1600" dirty="0"/>
              <a:t>. </a:t>
            </a:r>
            <a:endParaRPr lang="en-GB" sz="1600" dirty="0" smtClean="0"/>
          </a:p>
          <a:p>
            <a:endParaRPr lang="en-GB" sz="1600" dirty="0" smtClean="0"/>
          </a:p>
          <a:p>
            <a:pPr marL="171450" indent="-171450">
              <a:buFont typeface="Wingdings" panose="05000000000000000000" pitchFamily="2" charset="2"/>
              <a:buChar char="Ø"/>
            </a:pPr>
            <a:r>
              <a:rPr lang="en-GB" sz="1600" dirty="0" smtClean="0"/>
              <a:t>Universities </a:t>
            </a:r>
            <a:r>
              <a:rPr lang="en-GB" sz="1600" dirty="0"/>
              <a:t>will review their teaching, learning and assessment to ensure that there is the required </a:t>
            </a:r>
            <a:r>
              <a:rPr lang="en-GB" sz="1600" b="1" dirty="0"/>
              <a:t>flexibility in place </a:t>
            </a:r>
            <a:r>
              <a:rPr lang="en-GB" sz="1600" dirty="0"/>
              <a:t>to deliver a high-quality experience and support students to achieve their learning outcomes in a safe manner. </a:t>
            </a:r>
            <a:endParaRPr lang="en-GB" sz="1600" dirty="0" smtClean="0"/>
          </a:p>
          <a:p>
            <a:endParaRPr lang="en-GB" sz="1600" dirty="0" smtClean="0"/>
          </a:p>
          <a:p>
            <a:pPr marL="171450" indent="-171450">
              <a:buFont typeface="Wingdings" panose="05000000000000000000" pitchFamily="2" charset="2"/>
              <a:buChar char="Ø"/>
            </a:pPr>
            <a:r>
              <a:rPr lang="en-GB" sz="1600" dirty="0" smtClean="0"/>
              <a:t>Universities </a:t>
            </a:r>
            <a:r>
              <a:rPr lang="en-GB" sz="1600" dirty="0"/>
              <a:t>will regularly </a:t>
            </a:r>
            <a:r>
              <a:rPr lang="en-GB" sz="1600" b="1" dirty="0"/>
              <a:t>review the welfare and mental health needs </a:t>
            </a:r>
            <a:r>
              <a:rPr lang="en-GB" sz="1600" dirty="0"/>
              <a:t>of students and staff, and take steps to ensure preventative measures and appropriate support are in place and well communicated as restrictions are </a:t>
            </a:r>
            <a:r>
              <a:rPr lang="en-GB" sz="1600" dirty="0" smtClean="0"/>
              <a:t>eased</a:t>
            </a:r>
            <a:endParaRPr lang="en-GB" sz="1600" dirty="0"/>
          </a:p>
        </p:txBody>
      </p:sp>
      <p:sp>
        <p:nvSpPr>
          <p:cNvPr id="10" name="Text Placeholder 2"/>
          <p:cNvSpPr>
            <a:spLocks noGrp="1"/>
          </p:cNvSpPr>
          <p:nvPr>
            <p:ph type="body" sz="quarter" idx="14"/>
          </p:nvPr>
        </p:nvSpPr>
        <p:spPr>
          <a:xfrm>
            <a:off x="612931" y="706534"/>
            <a:ext cx="9626443" cy="507823"/>
          </a:xfrm>
        </p:spPr>
        <p:txBody>
          <a:bodyPr>
            <a:normAutofit/>
          </a:bodyPr>
          <a:lstStyle/>
          <a:p>
            <a:r>
              <a:rPr lang="en-GB" dirty="0" smtClean="0">
                <a:solidFill>
                  <a:srgbClr val="00B2DD"/>
                </a:solidFill>
              </a:rPr>
              <a:t>UUK – Principles and Considerations emerging from lockdown (1)</a:t>
            </a:r>
            <a:endParaRPr lang="en-GB" dirty="0">
              <a:solidFill>
                <a:srgbClr val="00B2DD"/>
              </a:solidFill>
            </a:endParaRPr>
          </a:p>
        </p:txBody>
      </p:sp>
      <p:pic>
        <p:nvPicPr>
          <p:cNvPr id="5" name="Picture 4"/>
          <p:cNvPicPr>
            <a:picLocks noChangeAspect="1"/>
          </p:cNvPicPr>
          <p:nvPr/>
        </p:nvPicPr>
        <p:blipFill>
          <a:blip r:embed="rId3"/>
          <a:stretch>
            <a:fillRect/>
          </a:stretch>
        </p:blipFill>
        <p:spPr>
          <a:xfrm>
            <a:off x="30752" y="1504838"/>
            <a:ext cx="2790825" cy="3657600"/>
          </a:xfrm>
          <a:prstGeom prst="rect">
            <a:avLst/>
          </a:prstGeom>
        </p:spPr>
      </p:pic>
    </p:spTree>
    <p:extLst>
      <p:ext uri="{BB962C8B-B14F-4D97-AF65-F5344CB8AC3E}">
        <p14:creationId xmlns:p14="http://schemas.microsoft.com/office/powerpoint/2010/main" val="1760708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52" y="6495811"/>
            <a:ext cx="11588920" cy="276999"/>
          </a:xfrm>
          <a:prstGeom prst="rect">
            <a:avLst/>
          </a:prstGeom>
          <a:noFill/>
        </p:spPr>
        <p:txBody>
          <a:bodyPr wrap="square" rtlCol="0">
            <a:spAutoFit/>
          </a:bodyPr>
          <a:lstStyle/>
          <a:p>
            <a:r>
              <a:rPr lang="en-GB" sz="1200" i="1" dirty="0" smtClean="0"/>
              <a:t>Source: Universities UK:  </a:t>
            </a:r>
            <a:r>
              <a:rPr lang="en-GB" sz="1200" dirty="0">
                <a:hlinkClick r:id="rId2"/>
              </a:rPr>
              <a:t>https://www.universitiesuk.ac.uk/policy-and-analysis/reports/Pages/principles-considerations-emerging-lockdown-uk-universities-june-2020.aspx</a:t>
            </a:r>
            <a:r>
              <a:rPr lang="en-GB" sz="1200" i="1" dirty="0" smtClean="0"/>
              <a:t> </a:t>
            </a:r>
          </a:p>
        </p:txBody>
      </p:sp>
      <p:sp>
        <p:nvSpPr>
          <p:cNvPr id="8" name="TextBox 7"/>
          <p:cNvSpPr txBox="1"/>
          <p:nvPr/>
        </p:nvSpPr>
        <p:spPr>
          <a:xfrm>
            <a:off x="705394" y="1592926"/>
            <a:ext cx="8550511" cy="4462760"/>
          </a:xfrm>
          <a:prstGeom prst="rect">
            <a:avLst/>
          </a:prstGeom>
          <a:noFill/>
        </p:spPr>
        <p:txBody>
          <a:bodyPr wrap="square" rtlCol="0">
            <a:spAutoFit/>
          </a:bodyPr>
          <a:lstStyle/>
          <a:p>
            <a:endParaRPr lang="en-GB" sz="1200" dirty="0" smtClean="0"/>
          </a:p>
          <a:p>
            <a:pPr marL="171450" indent="-171450">
              <a:buFont typeface="Wingdings" panose="05000000000000000000" pitchFamily="2" charset="2"/>
              <a:buChar char="Ø"/>
            </a:pPr>
            <a:r>
              <a:rPr lang="en-GB" sz="1600" dirty="0"/>
              <a:t>Universities will develop effective processes to </a:t>
            </a:r>
            <a:r>
              <a:rPr lang="en-GB" sz="1600" b="1" dirty="0"/>
              <a:t>welcome and support international students </a:t>
            </a:r>
            <a:r>
              <a:rPr lang="en-GB" sz="1600" dirty="0"/>
              <a:t>and staff, including throughout any self-isolation period. </a:t>
            </a:r>
            <a:endParaRPr lang="en-GB" sz="1600" dirty="0" smtClean="0"/>
          </a:p>
          <a:p>
            <a:endParaRPr lang="en-GB" sz="1600" dirty="0"/>
          </a:p>
          <a:p>
            <a:pPr marL="171450" indent="-171450">
              <a:buFont typeface="Wingdings" panose="05000000000000000000" pitchFamily="2" charset="2"/>
              <a:buChar char="Ø"/>
            </a:pPr>
            <a:r>
              <a:rPr lang="en-GB" sz="1600" dirty="0"/>
              <a:t>Universities will regularly </a:t>
            </a:r>
            <a:r>
              <a:rPr lang="en-GB" sz="1600" b="1" dirty="0"/>
              <a:t>review their hygiene and cleaning protocols </a:t>
            </a:r>
            <a:r>
              <a:rPr lang="en-GB" sz="1600" dirty="0"/>
              <a:t>in all university spaces, and adapt them in response to changing public health advice and risk levels, to ensure students, staff and visitors have confidence in their safety. </a:t>
            </a:r>
            <a:endParaRPr lang="en-GB" sz="1600" dirty="0" smtClean="0"/>
          </a:p>
          <a:p>
            <a:endParaRPr lang="en-GB" sz="1600" dirty="0"/>
          </a:p>
          <a:p>
            <a:pPr marL="171450" indent="-171450">
              <a:buFont typeface="Wingdings" panose="05000000000000000000" pitchFamily="2" charset="2"/>
              <a:buChar char="Ø"/>
            </a:pPr>
            <a:r>
              <a:rPr lang="en-GB" sz="1600" dirty="0"/>
              <a:t>Following appropriate risk assessment, universities will introduce measures to </a:t>
            </a:r>
            <a:r>
              <a:rPr lang="en-GB" sz="1600" b="1" dirty="0"/>
              <a:t>enable research to be conducted</a:t>
            </a:r>
            <a:r>
              <a:rPr lang="en-GB" sz="1600" dirty="0"/>
              <a:t> in a safe and responsible manner, following government guidance specifically designed to protect researchers in laboratories and other research facilities and spaces</a:t>
            </a:r>
            <a:r>
              <a:rPr lang="en-GB" sz="1600" dirty="0" smtClean="0"/>
              <a:t>.</a:t>
            </a:r>
          </a:p>
          <a:p>
            <a:endParaRPr lang="en-GB" sz="1600" dirty="0"/>
          </a:p>
          <a:p>
            <a:pPr marL="171450" indent="-171450">
              <a:buFont typeface="Wingdings" panose="05000000000000000000" pitchFamily="2" charset="2"/>
              <a:buChar char="Ø"/>
            </a:pPr>
            <a:r>
              <a:rPr lang="en-GB" sz="1600" dirty="0"/>
              <a:t>Universities will </a:t>
            </a:r>
            <a:r>
              <a:rPr lang="en-GB" sz="1600" b="1" dirty="0"/>
              <a:t>engage with students and staff</a:t>
            </a:r>
            <a:r>
              <a:rPr lang="en-GB" sz="1600" dirty="0"/>
              <a:t>, including consultation with recognised trade unions, to ensure the transition from lockdown both protects the wellbeing of staff and students and enables the safe resumption of university activities. </a:t>
            </a:r>
          </a:p>
          <a:p>
            <a:pPr marL="171450" indent="-171450">
              <a:buFont typeface="Wingdings" panose="05000000000000000000" pitchFamily="2" charset="2"/>
              <a:buChar char="Ø"/>
            </a:pPr>
            <a:endParaRPr lang="en-GB" sz="1600" dirty="0"/>
          </a:p>
          <a:p>
            <a:pPr marL="171450" indent="-171450">
              <a:buFont typeface="Wingdings" panose="05000000000000000000" pitchFamily="2" charset="2"/>
              <a:buChar char="Ø"/>
            </a:pPr>
            <a:r>
              <a:rPr lang="en-GB" sz="1600" dirty="0"/>
              <a:t>Universities will </a:t>
            </a:r>
            <a:r>
              <a:rPr lang="en-GB" sz="1600" b="1" dirty="0"/>
              <a:t>work with civic or local partners </a:t>
            </a:r>
            <a:r>
              <a:rPr lang="en-GB" sz="1600" dirty="0"/>
              <a:t>wherever appropriate including councils, local resilience forums (in England) and community groups.</a:t>
            </a:r>
          </a:p>
        </p:txBody>
      </p:sp>
      <p:sp>
        <p:nvSpPr>
          <p:cNvPr id="10" name="Text Placeholder 2"/>
          <p:cNvSpPr>
            <a:spLocks noGrp="1"/>
          </p:cNvSpPr>
          <p:nvPr>
            <p:ph type="body" sz="quarter" idx="14"/>
          </p:nvPr>
        </p:nvSpPr>
        <p:spPr>
          <a:xfrm>
            <a:off x="612931" y="706534"/>
            <a:ext cx="9626443" cy="507823"/>
          </a:xfrm>
        </p:spPr>
        <p:txBody>
          <a:bodyPr>
            <a:normAutofit/>
          </a:bodyPr>
          <a:lstStyle/>
          <a:p>
            <a:r>
              <a:rPr lang="en-GB" dirty="0" smtClean="0">
                <a:solidFill>
                  <a:srgbClr val="00B2DD"/>
                </a:solidFill>
              </a:rPr>
              <a:t>UUK – Principles and Considerations emerging from lockdown (2)</a:t>
            </a:r>
            <a:endParaRPr lang="en-GB" dirty="0">
              <a:solidFill>
                <a:srgbClr val="00B2DD"/>
              </a:solidFill>
            </a:endParaRPr>
          </a:p>
        </p:txBody>
      </p:sp>
    </p:spTree>
    <p:extLst>
      <p:ext uri="{BB962C8B-B14F-4D97-AF65-F5344CB8AC3E}">
        <p14:creationId xmlns:p14="http://schemas.microsoft.com/office/powerpoint/2010/main" val="3022136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TextBox 3"/>
          <p:cNvSpPr txBox="1"/>
          <p:nvPr/>
        </p:nvSpPr>
        <p:spPr>
          <a:xfrm>
            <a:off x="336401" y="447037"/>
            <a:ext cx="1920702" cy="461665"/>
          </a:xfrm>
          <a:prstGeom prst="rect">
            <a:avLst/>
          </a:prstGeom>
          <a:solidFill>
            <a:schemeClr val="tx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smtClean="0">
                <a:ln>
                  <a:noFill/>
                </a:ln>
                <a:solidFill>
                  <a:prstClr val="white"/>
                </a:solidFill>
                <a:effectLst/>
                <a:uLnTx/>
                <a:uFillTx/>
                <a:latin typeface="Calibri" panose="020F0502020204030204"/>
                <a:ea typeface="+mn-ea"/>
                <a:cs typeface="+mn-cs"/>
              </a:rPr>
              <a:t>HEADLINES</a:t>
            </a:r>
            <a:endPar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Flowchart: Connector 4"/>
          <p:cNvSpPr/>
          <p:nvPr/>
        </p:nvSpPr>
        <p:spPr>
          <a:xfrm>
            <a:off x="542925" y="1400175"/>
            <a:ext cx="485775" cy="485775"/>
          </a:xfrm>
          <a:prstGeom prst="flowChartConnector">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smtClean="0">
                <a:ln>
                  <a:noFill/>
                </a:ln>
                <a:solidFill>
                  <a:prstClr val="white"/>
                </a:solidFill>
                <a:effectLst/>
                <a:uLnTx/>
                <a:uFillTx/>
                <a:latin typeface="Calibri" panose="020F0502020204030204"/>
                <a:ea typeface="+mn-ea"/>
                <a:cs typeface="+mn-cs"/>
              </a:rPr>
              <a:t>1</a:t>
            </a:r>
            <a:endParaRPr kumimoji="0" lang="en-GB" sz="2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p:cNvSpPr txBox="1"/>
          <p:nvPr/>
        </p:nvSpPr>
        <p:spPr>
          <a:xfrm>
            <a:off x="1204913" y="1400175"/>
            <a:ext cx="2443162" cy="2308324"/>
          </a:xfrm>
          <a:prstGeom prst="rect">
            <a:avLst/>
          </a:prstGeom>
          <a:noFill/>
        </p:spPr>
        <p:txBody>
          <a:bodyPr wrap="square" rtlCol="0">
            <a:spAutoFit/>
          </a:bodyPr>
          <a:lstStyle/>
          <a:p>
            <a:r>
              <a:rPr lang="en-GB" b="1" dirty="0">
                <a:solidFill>
                  <a:prstClr val="white"/>
                </a:solidFill>
              </a:rPr>
              <a:t>Prospective </a:t>
            </a:r>
            <a:r>
              <a:rPr lang="en-GB" b="1" dirty="0" smtClean="0">
                <a:solidFill>
                  <a:prstClr val="white"/>
                </a:solidFill>
              </a:rPr>
              <a:t>students </a:t>
            </a:r>
            <a:r>
              <a:rPr lang="en-GB" b="1" dirty="0">
                <a:solidFill>
                  <a:prstClr val="white"/>
                </a:solidFill>
              </a:rPr>
              <a:t>who are considering changing their university decisions </a:t>
            </a:r>
            <a:r>
              <a:rPr lang="en-GB" b="1" dirty="0" smtClean="0">
                <a:solidFill>
                  <a:prstClr val="white"/>
                </a:solidFill>
              </a:rPr>
              <a:t>are tending </a:t>
            </a:r>
            <a:r>
              <a:rPr lang="en-GB" b="1" dirty="0">
                <a:solidFill>
                  <a:prstClr val="white"/>
                </a:solidFill>
              </a:rPr>
              <a:t>not </a:t>
            </a:r>
            <a:r>
              <a:rPr lang="en-GB" b="1" dirty="0" smtClean="0">
                <a:solidFill>
                  <a:prstClr val="white"/>
                </a:solidFill>
              </a:rPr>
              <a:t>to take </a:t>
            </a:r>
            <a:r>
              <a:rPr lang="en-GB" b="1" dirty="0">
                <a:solidFill>
                  <a:prstClr val="white"/>
                </a:solidFill>
              </a:rPr>
              <a:t>action </a:t>
            </a:r>
            <a:r>
              <a:rPr lang="en-GB" b="1" dirty="0" smtClean="0">
                <a:solidFill>
                  <a:prstClr val="white"/>
                </a:solidFill>
              </a:rPr>
              <a:t>right now</a:t>
            </a:r>
            <a:r>
              <a:rPr lang="en-GB" b="1" dirty="0">
                <a:solidFill>
                  <a:prstClr val="white"/>
                </a:solidFill>
              </a:rPr>
              <a:t>. 57% are waiting for results day to make a decision. </a:t>
            </a:r>
          </a:p>
        </p:txBody>
      </p:sp>
      <p:sp>
        <p:nvSpPr>
          <p:cNvPr id="7" name="Flowchart: Connector 6"/>
          <p:cNvSpPr/>
          <p:nvPr/>
        </p:nvSpPr>
        <p:spPr>
          <a:xfrm>
            <a:off x="4407695" y="3019928"/>
            <a:ext cx="485775" cy="485775"/>
          </a:xfrm>
          <a:prstGeom prst="flowChartConnector">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sp>
        <p:nvSpPr>
          <p:cNvPr id="8" name="TextBox 7"/>
          <p:cNvSpPr txBox="1"/>
          <p:nvPr/>
        </p:nvSpPr>
        <p:spPr>
          <a:xfrm>
            <a:off x="5069683" y="2935069"/>
            <a:ext cx="2443162" cy="1200329"/>
          </a:xfrm>
          <a:prstGeom prst="rect">
            <a:avLst/>
          </a:prstGeom>
          <a:noFill/>
        </p:spPr>
        <p:txBody>
          <a:bodyPr wrap="square" rtlCol="0">
            <a:spAutoFit/>
          </a:bodyPr>
          <a:lstStyle/>
          <a:p>
            <a:r>
              <a:rPr lang="en-GB" b="1" dirty="0">
                <a:solidFill>
                  <a:prstClr val="white"/>
                </a:solidFill>
              </a:rPr>
              <a:t>Most universities are considering a blended approach to teaching in the autumn.</a:t>
            </a:r>
          </a:p>
        </p:txBody>
      </p:sp>
      <p:sp>
        <p:nvSpPr>
          <p:cNvPr id="9" name="Flowchart: Connector 8"/>
          <p:cNvSpPr/>
          <p:nvPr/>
        </p:nvSpPr>
        <p:spPr>
          <a:xfrm>
            <a:off x="8491538" y="1400175"/>
            <a:ext cx="485775" cy="485775"/>
          </a:xfrm>
          <a:prstGeom prst="flowChartConnector">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smtClean="0">
                <a:ln>
                  <a:noFill/>
                </a:ln>
                <a:solidFill>
                  <a:prstClr val="white"/>
                </a:solidFill>
                <a:effectLst/>
                <a:uLnTx/>
                <a:uFillTx/>
                <a:latin typeface="Calibri" panose="020F0502020204030204"/>
                <a:ea typeface="+mn-ea"/>
                <a:cs typeface="+mn-cs"/>
              </a:rPr>
              <a:t>3</a:t>
            </a:r>
            <a:endParaRPr kumimoji="0" lang="en-GB" sz="2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TextBox 9"/>
          <p:cNvSpPr txBox="1"/>
          <p:nvPr/>
        </p:nvSpPr>
        <p:spPr>
          <a:xfrm>
            <a:off x="9153526" y="1400175"/>
            <a:ext cx="2878932" cy="2585323"/>
          </a:xfrm>
          <a:prstGeom prst="rect">
            <a:avLst/>
          </a:prstGeom>
          <a:noFill/>
        </p:spPr>
        <p:txBody>
          <a:bodyPr wrap="square" rtlCol="0">
            <a:spAutoFit/>
          </a:bodyPr>
          <a:lstStyle/>
          <a:p>
            <a:r>
              <a:rPr lang="en-GB" b="1" dirty="0">
                <a:solidFill>
                  <a:prstClr val="white"/>
                </a:solidFill>
              </a:rPr>
              <a:t>Providers need to be mindful of the impact the period away from education and exams has had on September/October entrants. Identify and address subject deficits/other educational gaps.</a:t>
            </a:r>
          </a:p>
        </p:txBody>
      </p:sp>
      <p:sp>
        <p:nvSpPr>
          <p:cNvPr id="11" name="Flowchart: Connector 10"/>
          <p:cNvSpPr/>
          <p:nvPr/>
        </p:nvSpPr>
        <p:spPr>
          <a:xfrm>
            <a:off x="542925" y="4738687"/>
            <a:ext cx="485775" cy="485775"/>
          </a:xfrm>
          <a:prstGeom prst="flowChartConnector">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sp>
        <p:nvSpPr>
          <p:cNvPr id="12" name="TextBox 11"/>
          <p:cNvSpPr txBox="1"/>
          <p:nvPr/>
        </p:nvSpPr>
        <p:spPr>
          <a:xfrm>
            <a:off x="1296752" y="4738687"/>
            <a:ext cx="2443162" cy="1200329"/>
          </a:xfrm>
          <a:prstGeom prst="rect">
            <a:avLst/>
          </a:prstGeom>
          <a:noFill/>
        </p:spPr>
        <p:txBody>
          <a:bodyPr wrap="square" rtlCol="0">
            <a:spAutoFit/>
          </a:bodyPr>
          <a:lstStyle/>
          <a:p>
            <a:pPr lvl="0">
              <a:defRPr/>
            </a:pPr>
            <a:r>
              <a:rPr lang="en-GB" b="1" dirty="0" smtClean="0">
                <a:solidFill>
                  <a:prstClr val="white"/>
                </a:solidFill>
              </a:rPr>
              <a:t>Birmingham, Bristol, Liverpool and York are all developing social induction programmes.</a:t>
            </a:r>
            <a:endParaRPr lang="en-GB" b="1" dirty="0">
              <a:solidFill>
                <a:prstClr val="white"/>
              </a:solidFill>
            </a:endParaRPr>
          </a:p>
        </p:txBody>
      </p:sp>
      <p:sp>
        <p:nvSpPr>
          <p:cNvPr id="13" name="Flowchart: Connector 12"/>
          <p:cNvSpPr/>
          <p:nvPr/>
        </p:nvSpPr>
        <p:spPr>
          <a:xfrm>
            <a:off x="8491538" y="4794646"/>
            <a:ext cx="485775" cy="485775"/>
          </a:xfrm>
          <a:prstGeom prst="flowChartConnector">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smtClean="0">
                <a:ln>
                  <a:noFill/>
                </a:ln>
                <a:solidFill>
                  <a:prstClr val="white"/>
                </a:solidFill>
                <a:effectLst/>
                <a:uLnTx/>
                <a:uFillTx/>
                <a:latin typeface="Calibri" panose="020F0502020204030204"/>
                <a:ea typeface="+mn-ea"/>
                <a:cs typeface="+mn-cs"/>
              </a:rPr>
              <a:t>5</a:t>
            </a:r>
            <a:endParaRPr kumimoji="0" lang="en-GB" sz="2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TextBox 13"/>
          <p:cNvSpPr txBox="1"/>
          <p:nvPr/>
        </p:nvSpPr>
        <p:spPr>
          <a:xfrm>
            <a:off x="9153526" y="4738687"/>
            <a:ext cx="2443162" cy="1754326"/>
          </a:xfrm>
          <a:prstGeom prst="rect">
            <a:avLst/>
          </a:prstGeom>
          <a:noFill/>
        </p:spPr>
        <p:txBody>
          <a:bodyPr wrap="square" rtlCol="0">
            <a:spAutoFit/>
          </a:bodyPr>
          <a:lstStyle/>
          <a:p>
            <a:pPr lvl="0">
              <a:defRPr/>
            </a:pPr>
            <a:r>
              <a:rPr lang="en-GB" b="1" dirty="0" smtClean="0">
                <a:solidFill>
                  <a:prstClr val="white"/>
                </a:solidFill>
              </a:rPr>
              <a:t>Students from households with below average income are more likely to have experienced stress and anxiety</a:t>
            </a:r>
            <a:endParaRPr lang="en-GB" b="1" dirty="0">
              <a:solidFill>
                <a:prstClr val="white"/>
              </a:solidFill>
            </a:endParaRPr>
          </a:p>
        </p:txBody>
      </p:sp>
    </p:spTree>
    <p:extLst>
      <p:ext uri="{BB962C8B-B14F-4D97-AF65-F5344CB8AC3E}">
        <p14:creationId xmlns:p14="http://schemas.microsoft.com/office/powerpoint/2010/main" val="37693879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3" name="Title 1"/>
          <p:cNvSpPr txBox="1">
            <a:spLocks/>
          </p:cNvSpPr>
          <p:nvPr/>
        </p:nvSpPr>
        <p:spPr>
          <a:xfrm>
            <a:off x="558655" y="3030597"/>
            <a:ext cx="9242842" cy="1891435"/>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100000"/>
              </a:lnSpc>
              <a:spcBef>
                <a:spcPts val="0"/>
              </a:spcBef>
            </a:pPr>
            <a:r>
              <a:rPr lang="en-GB" sz="5400" dirty="0" smtClean="0">
                <a:solidFill>
                  <a:srgbClr val="00B2DD"/>
                </a:solidFill>
                <a:latin typeface="+mn-lt"/>
              </a:rPr>
              <a:t>Warwick enquiries/ concerns</a:t>
            </a:r>
            <a:endParaRPr lang="en-US" sz="5400" dirty="0">
              <a:solidFill>
                <a:srgbClr val="00B2DD"/>
              </a:solidFill>
              <a:latin typeface="+mn-lt"/>
            </a:endParaRPr>
          </a:p>
        </p:txBody>
      </p:sp>
      <p:sp>
        <p:nvSpPr>
          <p:cNvPr id="5" name="Subtitle 2"/>
          <p:cNvSpPr txBox="1">
            <a:spLocks/>
          </p:cNvSpPr>
          <p:nvPr/>
        </p:nvSpPr>
        <p:spPr>
          <a:xfrm>
            <a:off x="804672" y="5672439"/>
            <a:ext cx="9144000" cy="445707"/>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dirty="0">
              <a:solidFill>
                <a:srgbClr val="00B2DD"/>
              </a:solidFill>
              <a:latin typeface="+mn-lt"/>
              <a:ea typeface="Avenir Next" charset="0"/>
              <a:cs typeface="Avenir Next" charset="0"/>
            </a:endParaRPr>
          </a:p>
        </p:txBody>
      </p:sp>
    </p:spTree>
    <p:extLst>
      <p:ext uri="{BB962C8B-B14F-4D97-AF65-F5344CB8AC3E}">
        <p14:creationId xmlns:p14="http://schemas.microsoft.com/office/powerpoint/2010/main" val="3974025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12931" y="706534"/>
            <a:ext cx="7812611" cy="507823"/>
          </a:xfrm>
        </p:spPr>
        <p:txBody>
          <a:bodyPr>
            <a:normAutofit/>
          </a:bodyPr>
          <a:lstStyle/>
          <a:p>
            <a:r>
              <a:rPr lang="en-GB" dirty="0" smtClean="0">
                <a:solidFill>
                  <a:srgbClr val="00B2DD"/>
                </a:solidFill>
              </a:rPr>
              <a:t>Anecdotal feedback from Europe- May’s key themes</a:t>
            </a:r>
            <a:endParaRPr lang="en-GB" dirty="0">
              <a:solidFill>
                <a:srgbClr val="00B2DD"/>
              </a:solidFill>
            </a:endParaRPr>
          </a:p>
        </p:txBody>
      </p:sp>
      <p:sp>
        <p:nvSpPr>
          <p:cNvPr id="4" name="Rectangle 3"/>
          <p:cNvSpPr/>
          <p:nvPr/>
        </p:nvSpPr>
        <p:spPr>
          <a:xfrm>
            <a:off x="339217" y="1214357"/>
            <a:ext cx="9079103" cy="2339102"/>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The most mentioned theme from was about meeting requirements. Students from the Paris area report that their schools mark continuous assessments harshly to motivate students to work harder. This means their moderated grades will be lower than they deserve.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kumimoji="0" lang="en-GB" sz="1600" b="0" i="0" u="none" strike="noStrike" kern="120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The next most mentioned theme was parental concern about their children studying in the UK</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IEC suggested measures that could help - including a free and widely-available airport transfer service for students; extensive Welcome Week; and earlier pre-departures, plus communications directed more specifically at </a:t>
            </a:r>
            <a:r>
              <a:rPr kumimoji="0" lang="en-GB" sz="1600" b="0" i="0" u="none" strike="noStrike" kern="120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parents.</a:t>
            </a:r>
            <a:r>
              <a:rPr lang="en-GB" dirty="0"/>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448235" y="3553459"/>
            <a:ext cx="10957672" cy="2342675"/>
          </a:xfrm>
          <a:prstGeom prst="rect">
            <a:avLst/>
          </a:prstGeom>
        </p:spPr>
      </p:pic>
    </p:spTree>
    <p:extLst>
      <p:ext uri="{BB962C8B-B14F-4D97-AF65-F5344CB8AC3E}">
        <p14:creationId xmlns:p14="http://schemas.microsoft.com/office/powerpoint/2010/main" val="10223416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4"/>
          </p:nvPr>
        </p:nvSpPr>
        <p:spPr>
          <a:xfrm>
            <a:off x="612931" y="706534"/>
            <a:ext cx="7812611" cy="507823"/>
          </a:xfrm>
        </p:spPr>
        <p:txBody>
          <a:bodyPr>
            <a:normAutofit fontScale="85000" lnSpcReduction="10000"/>
          </a:bodyPr>
          <a:lstStyle/>
          <a:p>
            <a:r>
              <a:rPr lang="en-GB" dirty="0" smtClean="0">
                <a:solidFill>
                  <a:srgbClr val="00B2DD"/>
                </a:solidFill>
              </a:rPr>
              <a:t>Website unique page views to Warwick department pages</a:t>
            </a:r>
            <a:endParaRPr lang="en-GB" dirty="0">
              <a:solidFill>
                <a:srgbClr val="00B2DD"/>
              </a:solidFill>
            </a:endParaRPr>
          </a:p>
        </p:txBody>
      </p:sp>
      <p:sp>
        <p:nvSpPr>
          <p:cNvPr id="7" name="TextBox 6"/>
          <p:cNvSpPr txBox="1"/>
          <p:nvPr/>
        </p:nvSpPr>
        <p:spPr>
          <a:xfrm>
            <a:off x="5995851" y="2063931"/>
            <a:ext cx="5434149" cy="2585323"/>
          </a:xfrm>
          <a:prstGeom prst="rect">
            <a:avLst/>
          </a:prstGeom>
          <a:noFill/>
        </p:spPr>
        <p:txBody>
          <a:bodyPr wrap="square" rtlCol="0">
            <a:spAutoFit/>
          </a:bodyPr>
          <a:lstStyle/>
          <a:p>
            <a:pPr marL="285750" indent="-285750">
              <a:buFont typeface="Arial" panose="020B0604020202020204" pitchFamily="34" charset="0"/>
              <a:buChar char="•"/>
            </a:pPr>
            <a:r>
              <a:rPr lang="en-GB" dirty="0"/>
              <a:t>The data shows the % change in web traffic to the department pages comparing April 2020 traffic to April 2019 traffic. There is a mixed picture, some departments have since an increase and others a decrease.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When compared to the March picture traffic has increased, suggesting an upturn in interest and recovery</a:t>
            </a:r>
          </a:p>
        </p:txBody>
      </p:sp>
      <p:pic>
        <p:nvPicPr>
          <p:cNvPr id="3" name="Picture 2"/>
          <p:cNvPicPr>
            <a:picLocks noChangeAspect="1"/>
          </p:cNvPicPr>
          <p:nvPr/>
        </p:nvPicPr>
        <p:blipFill>
          <a:blip r:embed="rId2"/>
          <a:stretch>
            <a:fillRect/>
          </a:stretch>
        </p:blipFill>
        <p:spPr>
          <a:xfrm>
            <a:off x="960882" y="1435608"/>
            <a:ext cx="4838700" cy="5120640"/>
          </a:xfrm>
          <a:prstGeom prst="rect">
            <a:avLst/>
          </a:prstGeom>
        </p:spPr>
      </p:pic>
      <p:sp>
        <p:nvSpPr>
          <p:cNvPr id="5" name="TextBox 4"/>
          <p:cNvSpPr txBox="1"/>
          <p:nvPr/>
        </p:nvSpPr>
        <p:spPr>
          <a:xfrm>
            <a:off x="5721532" y="6211669"/>
            <a:ext cx="6348548" cy="646331"/>
          </a:xfrm>
          <a:prstGeom prst="rect">
            <a:avLst/>
          </a:prstGeom>
          <a:noFill/>
        </p:spPr>
        <p:txBody>
          <a:bodyPr wrap="square" rtlCol="0">
            <a:spAutoFit/>
          </a:bodyPr>
          <a:lstStyle/>
          <a:p>
            <a:r>
              <a:rPr lang="en-GB" sz="1200" dirty="0" smtClean="0"/>
              <a:t>Source: </a:t>
            </a:r>
            <a:r>
              <a:rPr lang="en-GB" sz="1200" dirty="0"/>
              <a:t>Data includes changes in Unique Page Views to academic department webpages (excluding the central study pages</a:t>
            </a:r>
            <a:r>
              <a:rPr lang="en-GB" sz="1200" dirty="0" smtClean="0"/>
              <a:t>).</a:t>
            </a:r>
            <a:r>
              <a:rPr lang="en-GB" sz="1200" dirty="0"/>
              <a:t> It includes all visitors, across current and prospective students, staff and other stakeholders, but provides a broad indication of overall changes. </a:t>
            </a:r>
          </a:p>
        </p:txBody>
      </p:sp>
    </p:spTree>
    <p:extLst>
      <p:ext uri="{BB962C8B-B14F-4D97-AF65-F5344CB8AC3E}">
        <p14:creationId xmlns:p14="http://schemas.microsoft.com/office/powerpoint/2010/main" val="1299074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3" name="Title 1"/>
          <p:cNvSpPr txBox="1">
            <a:spLocks/>
          </p:cNvSpPr>
          <p:nvPr/>
        </p:nvSpPr>
        <p:spPr>
          <a:xfrm>
            <a:off x="558655" y="3030597"/>
            <a:ext cx="9242842" cy="1891435"/>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100000"/>
              </a:lnSpc>
              <a:spcBef>
                <a:spcPts val="0"/>
              </a:spcBef>
            </a:pPr>
            <a:r>
              <a:rPr lang="en-GB" sz="5400" dirty="0" smtClean="0">
                <a:solidFill>
                  <a:srgbClr val="00B2DD"/>
                </a:solidFill>
                <a:latin typeface="+mn-lt"/>
              </a:rPr>
              <a:t>Competitor activity</a:t>
            </a:r>
            <a:endParaRPr lang="en-US" sz="5400" dirty="0">
              <a:solidFill>
                <a:srgbClr val="00B2DD"/>
              </a:solidFill>
              <a:latin typeface="+mn-lt"/>
            </a:endParaRPr>
          </a:p>
        </p:txBody>
      </p:sp>
      <p:sp>
        <p:nvSpPr>
          <p:cNvPr id="5" name="Subtitle 2"/>
          <p:cNvSpPr txBox="1">
            <a:spLocks/>
          </p:cNvSpPr>
          <p:nvPr/>
        </p:nvSpPr>
        <p:spPr>
          <a:xfrm>
            <a:off x="804672" y="5672439"/>
            <a:ext cx="9144000" cy="445707"/>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dirty="0">
              <a:solidFill>
                <a:srgbClr val="00B2DD"/>
              </a:solidFill>
              <a:latin typeface="+mn-lt"/>
              <a:ea typeface="Avenir Next" charset="0"/>
              <a:cs typeface="Avenir Next" charset="0"/>
            </a:endParaRPr>
          </a:p>
        </p:txBody>
      </p:sp>
    </p:spTree>
    <p:extLst>
      <p:ext uri="{BB962C8B-B14F-4D97-AF65-F5344CB8AC3E}">
        <p14:creationId xmlns:p14="http://schemas.microsoft.com/office/powerpoint/2010/main" val="36453532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12932" y="706534"/>
            <a:ext cx="7164912" cy="507823"/>
          </a:xfrm>
        </p:spPr>
        <p:txBody>
          <a:bodyPr>
            <a:normAutofit fontScale="92500"/>
          </a:bodyPr>
          <a:lstStyle/>
          <a:p>
            <a:r>
              <a:rPr lang="en-GB" dirty="0" smtClean="0">
                <a:solidFill>
                  <a:srgbClr val="00B2DD"/>
                </a:solidFill>
              </a:rPr>
              <a:t>Course delivery in 2020/21 – summary of findings</a:t>
            </a:r>
            <a:endParaRPr lang="en-GB" dirty="0">
              <a:solidFill>
                <a:srgbClr val="00B2DD"/>
              </a:solidFill>
            </a:endParaRPr>
          </a:p>
        </p:txBody>
      </p:sp>
      <p:sp>
        <p:nvSpPr>
          <p:cNvPr id="4" name="Rectangle 3"/>
          <p:cNvSpPr/>
          <p:nvPr/>
        </p:nvSpPr>
        <p:spPr>
          <a:xfrm>
            <a:off x="612931" y="1641598"/>
            <a:ext cx="9661333" cy="369332"/>
          </a:xfrm>
          <a:prstGeom prst="rect">
            <a:avLst/>
          </a:prstGeom>
        </p:spPr>
        <p:txBody>
          <a:bodyPr wrap="square">
            <a:spAutoFit/>
          </a:bodyPr>
          <a:lstStyle/>
          <a:p>
            <a:r>
              <a:rPr lang="en-GB" b="1" dirty="0" smtClean="0">
                <a:latin typeface="Calibri" panose="020F0502020204030204" pitchFamily="34" charset="0"/>
                <a:cs typeface="Times New Roman" panose="02020603050405020304" pitchFamily="18" charset="0"/>
              </a:rPr>
              <a:t>Most universities are looking at a blended approach to teaching in the autumn</a:t>
            </a:r>
            <a:endParaRPr lang="en-GB" b="1" dirty="0"/>
          </a:p>
        </p:txBody>
      </p:sp>
      <p:sp>
        <p:nvSpPr>
          <p:cNvPr id="8" name="TextBox 7"/>
          <p:cNvSpPr txBox="1"/>
          <p:nvPr/>
        </p:nvSpPr>
        <p:spPr>
          <a:xfrm>
            <a:off x="74320" y="6430548"/>
            <a:ext cx="8317346" cy="276999"/>
          </a:xfrm>
          <a:prstGeom prst="rect">
            <a:avLst/>
          </a:prstGeom>
          <a:noFill/>
        </p:spPr>
        <p:txBody>
          <a:bodyPr wrap="square" rtlCol="0">
            <a:spAutoFit/>
          </a:bodyPr>
          <a:lstStyle/>
          <a:p>
            <a:r>
              <a:rPr lang="en-GB" sz="1200" i="1" dirty="0" smtClean="0"/>
              <a:t>Source: Universities UK International – survey of 45 UK institutions, April 2020</a:t>
            </a:r>
          </a:p>
        </p:txBody>
      </p:sp>
      <p:sp>
        <p:nvSpPr>
          <p:cNvPr id="13" name="TextBox 12"/>
          <p:cNvSpPr txBox="1"/>
          <p:nvPr/>
        </p:nvSpPr>
        <p:spPr>
          <a:xfrm>
            <a:off x="6099048" y="2139143"/>
            <a:ext cx="5826269" cy="4862870"/>
          </a:xfrm>
          <a:prstGeom prst="rect">
            <a:avLst/>
          </a:prstGeom>
          <a:noFill/>
        </p:spPr>
        <p:txBody>
          <a:bodyPr wrap="square" rtlCol="0">
            <a:spAutoFit/>
          </a:bodyPr>
          <a:lstStyle/>
          <a:p>
            <a:pPr marL="285750" indent="-285750">
              <a:buFont typeface="Arial" panose="020B0604020202020204" pitchFamily="34" charset="0"/>
              <a:buChar char="•"/>
            </a:pPr>
            <a:r>
              <a:rPr lang="en-GB" sz="1600" dirty="0"/>
              <a:t>20% </a:t>
            </a:r>
            <a:r>
              <a:rPr lang="en-GB" sz="1600" dirty="0" smtClean="0"/>
              <a:t>of universities surveyed had </a:t>
            </a:r>
            <a:r>
              <a:rPr lang="en-GB" sz="1600" dirty="0"/>
              <a:t>made a final decision about course delivery methods, and most of the remaining 80% planned to decide in the next month</a:t>
            </a:r>
          </a:p>
          <a:p>
            <a:pPr marL="285750" indent="-285750">
              <a:buFont typeface="Arial" panose="020B0604020202020204" pitchFamily="34" charset="0"/>
              <a:buChar char="•"/>
            </a:pPr>
            <a:endParaRPr lang="en-GB" sz="1400" dirty="0" smtClean="0"/>
          </a:p>
          <a:p>
            <a:pPr marL="285750" indent="-285750">
              <a:buFont typeface="Arial" panose="020B0604020202020204" pitchFamily="34" charset="0"/>
              <a:buChar char="•"/>
            </a:pPr>
            <a:r>
              <a:rPr lang="en-GB" sz="1600" dirty="0" smtClean="0"/>
              <a:t>The most popular solution sees 84% of universities very/somewhat likely to go for a blended approach with </a:t>
            </a:r>
            <a:r>
              <a:rPr lang="en-GB" sz="1600" b="1" dirty="0" smtClean="0"/>
              <a:t>new</a:t>
            </a:r>
            <a:r>
              <a:rPr lang="en-GB" sz="1600" dirty="0" smtClean="0"/>
              <a:t> students in </a:t>
            </a:r>
            <a:r>
              <a:rPr lang="en-GB" sz="1600" dirty="0"/>
              <a:t>A</a:t>
            </a:r>
            <a:r>
              <a:rPr lang="en-GB" sz="1600" dirty="0" smtClean="0"/>
              <a:t>utumn 2020</a:t>
            </a:r>
          </a:p>
          <a:p>
            <a:pPr marL="742950" lvl="1" indent="-285750">
              <a:buFont typeface="Arial" panose="020B0604020202020204" pitchFamily="34" charset="0"/>
              <a:buChar char="•"/>
            </a:pPr>
            <a:r>
              <a:rPr lang="en-GB" sz="1400" dirty="0" smtClean="0"/>
              <a:t>Starting delivery online and then transitioning to face to face when possible</a:t>
            </a:r>
          </a:p>
          <a:p>
            <a:pPr marL="742950" lvl="1" indent="-285750">
              <a:buFont typeface="Arial" panose="020B0604020202020204" pitchFamily="34" charset="0"/>
              <a:buChar char="•"/>
            </a:pPr>
            <a:r>
              <a:rPr lang="en-GB" sz="1400" dirty="0" smtClean="0"/>
              <a:t>85</a:t>
            </a:r>
            <a:r>
              <a:rPr lang="en-GB" sz="1400" dirty="0"/>
              <a:t>% felt starting </a:t>
            </a:r>
            <a:r>
              <a:rPr lang="en-GB" sz="1400" dirty="0" smtClean="0"/>
              <a:t>with a </a:t>
            </a:r>
            <a:r>
              <a:rPr lang="en-GB" sz="1400" dirty="0"/>
              <a:t>blended </a:t>
            </a:r>
            <a:r>
              <a:rPr lang="en-GB" sz="1400" dirty="0" smtClean="0"/>
              <a:t>approach was </a:t>
            </a:r>
            <a:r>
              <a:rPr lang="en-GB" sz="1400" dirty="0"/>
              <a:t>somewhat or very </a:t>
            </a:r>
            <a:r>
              <a:rPr lang="en-GB" sz="1400" dirty="0" smtClean="0"/>
              <a:t>likely among </a:t>
            </a:r>
            <a:r>
              <a:rPr lang="en-GB" sz="1400" b="1" dirty="0" smtClean="0"/>
              <a:t>continuing</a:t>
            </a:r>
            <a:r>
              <a:rPr lang="en-GB" sz="1400" dirty="0" smtClean="0"/>
              <a:t> students too</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600" dirty="0" smtClean="0"/>
              <a:t>Over 50% are also looking at delaying term start by less than one month</a:t>
            </a:r>
          </a:p>
          <a:p>
            <a:pPr marL="285750" indent="-285750">
              <a:buFont typeface="Arial" panose="020B0604020202020204" pitchFamily="34" charset="0"/>
              <a:buChar char="•"/>
            </a:pPr>
            <a:endParaRPr lang="en-GB" sz="1400" dirty="0" smtClean="0"/>
          </a:p>
          <a:p>
            <a:pPr marL="285750" indent="-285750">
              <a:buFont typeface="Arial" panose="020B0604020202020204" pitchFamily="34" charset="0"/>
              <a:buChar char="•"/>
            </a:pPr>
            <a:r>
              <a:rPr lang="en-GB" sz="1600" dirty="0"/>
              <a:t>H</a:t>
            </a:r>
            <a:r>
              <a:rPr lang="en-GB" sz="1600" dirty="0" smtClean="0"/>
              <a:t>owever respondents </a:t>
            </a:r>
            <a:r>
              <a:rPr lang="en-GB" sz="1600" dirty="0"/>
              <a:t>felt a delayed start was much more likely for PG international students (47% somewhat or very likely) compared to domestic UG (14% somewhat or very likely). </a:t>
            </a:r>
            <a:endParaRPr lang="en-GB" sz="1600" dirty="0" smtClean="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smtClean="0"/>
          </a:p>
        </p:txBody>
      </p:sp>
      <p:pic>
        <p:nvPicPr>
          <p:cNvPr id="5" name="Picture 4"/>
          <p:cNvPicPr>
            <a:picLocks noChangeAspect="1"/>
          </p:cNvPicPr>
          <p:nvPr/>
        </p:nvPicPr>
        <p:blipFill rotWithShape="1">
          <a:blip r:embed="rId2"/>
          <a:srcRect l="12347" r="14489"/>
          <a:stretch/>
        </p:blipFill>
        <p:spPr>
          <a:xfrm>
            <a:off x="521208" y="2004951"/>
            <a:ext cx="5394960" cy="3244128"/>
          </a:xfrm>
          <a:prstGeom prst="rect">
            <a:avLst/>
          </a:prstGeom>
        </p:spPr>
      </p:pic>
      <p:sp>
        <p:nvSpPr>
          <p:cNvPr id="10" name="TextBox 9"/>
          <p:cNvSpPr txBox="1"/>
          <p:nvPr/>
        </p:nvSpPr>
        <p:spPr>
          <a:xfrm>
            <a:off x="521207" y="5324841"/>
            <a:ext cx="5394961" cy="646331"/>
          </a:xfrm>
          <a:prstGeom prst="rect">
            <a:avLst/>
          </a:prstGeom>
          <a:noFill/>
        </p:spPr>
        <p:txBody>
          <a:bodyPr wrap="square" rtlCol="0">
            <a:spAutoFit/>
          </a:bodyPr>
          <a:lstStyle/>
          <a:p>
            <a:pPr algn="ctr"/>
            <a:r>
              <a:rPr lang="en-GB" sz="1200" i="1" dirty="0" smtClean="0"/>
              <a:t>“What </a:t>
            </a:r>
            <a:r>
              <a:rPr lang="en-GB" sz="1200" i="1" dirty="0"/>
              <a:t>scenarios are you considering for course delivery to new students starting in </a:t>
            </a:r>
            <a:r>
              <a:rPr lang="en-GB" sz="1200" i="1" dirty="0" smtClean="0"/>
              <a:t>2020/21?” </a:t>
            </a:r>
          </a:p>
          <a:p>
            <a:pPr algn="ctr"/>
            <a:r>
              <a:rPr lang="en-GB" sz="1200" i="1" dirty="0" smtClean="0"/>
              <a:t>Percentage </a:t>
            </a:r>
            <a:r>
              <a:rPr lang="en-GB" sz="1200" i="1" dirty="0"/>
              <a:t>somewhat or very likely</a:t>
            </a:r>
          </a:p>
        </p:txBody>
      </p:sp>
      <p:pic>
        <p:nvPicPr>
          <p:cNvPr id="12" name="Picture 11"/>
          <p:cNvPicPr>
            <a:picLocks noChangeAspect="1"/>
          </p:cNvPicPr>
          <p:nvPr/>
        </p:nvPicPr>
        <p:blipFill>
          <a:blip r:embed="rId3"/>
          <a:stretch>
            <a:fillRect/>
          </a:stretch>
        </p:blipFill>
        <p:spPr>
          <a:xfrm>
            <a:off x="5074920" y="6127866"/>
            <a:ext cx="642732" cy="605364"/>
          </a:xfrm>
          <a:prstGeom prst="rect">
            <a:avLst/>
          </a:prstGeom>
        </p:spPr>
      </p:pic>
    </p:spTree>
    <p:extLst>
      <p:ext uri="{BB962C8B-B14F-4D97-AF65-F5344CB8AC3E}">
        <p14:creationId xmlns:p14="http://schemas.microsoft.com/office/powerpoint/2010/main" val="33976157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12932" y="706534"/>
            <a:ext cx="7164912" cy="507823"/>
          </a:xfrm>
        </p:spPr>
        <p:txBody>
          <a:bodyPr>
            <a:normAutofit fontScale="92500"/>
          </a:bodyPr>
          <a:lstStyle/>
          <a:p>
            <a:r>
              <a:rPr lang="en-GB" dirty="0" smtClean="0">
                <a:solidFill>
                  <a:srgbClr val="00B2DD"/>
                </a:solidFill>
              </a:rPr>
              <a:t>Course delivery in 2020/21 – summary of findings</a:t>
            </a:r>
            <a:endParaRPr lang="en-GB" dirty="0">
              <a:solidFill>
                <a:srgbClr val="00B2DD"/>
              </a:solidFill>
            </a:endParaRPr>
          </a:p>
        </p:txBody>
      </p:sp>
      <p:sp>
        <p:nvSpPr>
          <p:cNvPr id="4" name="Rectangle 3"/>
          <p:cNvSpPr/>
          <p:nvPr/>
        </p:nvSpPr>
        <p:spPr>
          <a:xfrm>
            <a:off x="612931" y="1641598"/>
            <a:ext cx="9661333" cy="369332"/>
          </a:xfrm>
          <a:prstGeom prst="rect">
            <a:avLst/>
          </a:prstGeom>
        </p:spPr>
        <p:txBody>
          <a:bodyPr wrap="square">
            <a:spAutoFit/>
          </a:bodyPr>
          <a:lstStyle/>
          <a:p>
            <a:r>
              <a:rPr lang="en-GB" b="1" dirty="0" smtClean="0">
                <a:latin typeface="Calibri" panose="020F0502020204030204" pitchFamily="34" charset="0"/>
                <a:cs typeface="Times New Roman" panose="02020603050405020304" pitchFamily="18" charset="0"/>
              </a:rPr>
              <a:t>Travel restrictions and visa issues are having a major impact on institutions’ decision making</a:t>
            </a:r>
            <a:endParaRPr lang="en-GB" b="1" dirty="0"/>
          </a:p>
        </p:txBody>
      </p:sp>
      <p:sp>
        <p:nvSpPr>
          <p:cNvPr id="8" name="TextBox 7"/>
          <p:cNvSpPr txBox="1"/>
          <p:nvPr/>
        </p:nvSpPr>
        <p:spPr>
          <a:xfrm>
            <a:off x="74320" y="6430548"/>
            <a:ext cx="8317346" cy="461665"/>
          </a:xfrm>
          <a:prstGeom prst="rect">
            <a:avLst/>
          </a:prstGeom>
          <a:noFill/>
        </p:spPr>
        <p:txBody>
          <a:bodyPr wrap="square" rtlCol="0">
            <a:spAutoFit/>
          </a:bodyPr>
          <a:lstStyle/>
          <a:p>
            <a:r>
              <a:rPr lang="en-GB" sz="1200" i="1" dirty="0" smtClean="0"/>
              <a:t>*Scores are ‘top 2 box’ (combined ‘high’ or ‘very high’ impact)</a:t>
            </a:r>
          </a:p>
          <a:p>
            <a:r>
              <a:rPr lang="en-GB" sz="1200" i="1" dirty="0" smtClean="0"/>
              <a:t>Source: Universities UK International – survey of 45 UK institutions, April 2020</a:t>
            </a:r>
          </a:p>
        </p:txBody>
      </p:sp>
      <p:sp>
        <p:nvSpPr>
          <p:cNvPr id="13" name="TextBox 12"/>
          <p:cNvSpPr txBox="1"/>
          <p:nvPr/>
        </p:nvSpPr>
        <p:spPr>
          <a:xfrm>
            <a:off x="6949440" y="2139143"/>
            <a:ext cx="4975877" cy="4154984"/>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A number of factors are having a major impact on institutions’</a:t>
            </a:r>
            <a:r>
              <a:rPr lang="en-GB" sz="1600" dirty="0"/>
              <a:t> </a:t>
            </a:r>
            <a:r>
              <a:rPr lang="en-GB" sz="1600" dirty="0" smtClean="0"/>
              <a:t>decision making regarding </a:t>
            </a:r>
            <a:r>
              <a:rPr lang="en-GB" sz="1600" b="1" dirty="0" smtClean="0"/>
              <a:t>new</a:t>
            </a:r>
            <a:r>
              <a:rPr lang="en-GB" sz="1600" dirty="0" smtClean="0"/>
              <a:t> </a:t>
            </a:r>
            <a:r>
              <a:rPr lang="en-GB" sz="1600" dirty="0"/>
              <a:t>international </a:t>
            </a:r>
            <a:r>
              <a:rPr lang="en-GB" sz="1600" dirty="0" smtClean="0"/>
              <a:t>students</a:t>
            </a:r>
          </a:p>
          <a:p>
            <a:pPr marL="742950" lvl="1" indent="-285750">
              <a:buFont typeface="Arial" panose="020B0604020202020204" pitchFamily="34" charset="0"/>
              <a:buChar char="•"/>
            </a:pPr>
            <a:r>
              <a:rPr lang="en-GB" sz="1400" dirty="0" smtClean="0"/>
              <a:t>Travel restrictions (96%)*</a:t>
            </a:r>
          </a:p>
          <a:p>
            <a:pPr marL="742950" lvl="1" indent="-285750">
              <a:buFont typeface="Arial" panose="020B0604020202020204" pitchFamily="34" charset="0"/>
              <a:buChar char="•"/>
            </a:pPr>
            <a:r>
              <a:rPr lang="en-GB" sz="1400" dirty="0" smtClean="0"/>
              <a:t>Visa application centre closures (82%)*</a:t>
            </a:r>
          </a:p>
          <a:p>
            <a:pPr marL="742950" lvl="1" indent="-285750">
              <a:buFont typeface="Arial" panose="020B0604020202020204" pitchFamily="34" charset="0"/>
              <a:buChar char="•"/>
            </a:pPr>
            <a:r>
              <a:rPr lang="en-GB" sz="1400" dirty="0" smtClean="0"/>
              <a:t>Perceived </a:t>
            </a:r>
            <a:r>
              <a:rPr lang="en-GB" sz="1400" dirty="0"/>
              <a:t>student preference for face-to face delivery (78</a:t>
            </a:r>
            <a:r>
              <a:rPr lang="en-GB" sz="1400" dirty="0" smtClean="0"/>
              <a:t>%)*</a:t>
            </a:r>
          </a:p>
          <a:p>
            <a:pPr marL="742950" lvl="1" indent="-285750">
              <a:buFont typeface="Arial" panose="020B0604020202020204" pitchFamily="34" charset="0"/>
              <a:buChar char="•"/>
            </a:pPr>
            <a:r>
              <a:rPr lang="en-GB" sz="1400" dirty="0"/>
              <a:t>Perceptions of the UK’s handling of the C-19 outbreak (67</a:t>
            </a:r>
            <a:r>
              <a:rPr lang="en-GB" sz="1400" dirty="0" smtClean="0"/>
              <a:t>%)*</a:t>
            </a:r>
          </a:p>
          <a:p>
            <a:pPr marL="742950" lvl="1"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smtClean="0"/>
              <a:t>Travel restrictions are also having a major impact on decision making regarding </a:t>
            </a:r>
            <a:r>
              <a:rPr lang="en-GB" sz="1600" b="1" dirty="0" smtClean="0"/>
              <a:t>continuing</a:t>
            </a:r>
            <a:r>
              <a:rPr lang="en-GB" sz="1600" dirty="0" smtClean="0"/>
              <a:t> international students</a:t>
            </a:r>
          </a:p>
          <a:p>
            <a:pPr marL="742950" lvl="1" indent="-285750">
              <a:buFont typeface="Arial" panose="020B0604020202020204" pitchFamily="34" charset="0"/>
              <a:buChar char="•"/>
            </a:pPr>
            <a:r>
              <a:rPr lang="en-GB" sz="1400" dirty="0" smtClean="0"/>
              <a:t>93% of respondents surveyed said travel restrictions were having a high/very high impact</a:t>
            </a:r>
          </a:p>
          <a:p>
            <a:pPr marL="742950" lvl="1" indent="-285750">
              <a:buFont typeface="Arial" panose="020B0604020202020204" pitchFamily="34" charset="0"/>
              <a:buChar char="•"/>
            </a:pPr>
            <a:r>
              <a:rPr lang="en-GB" sz="1400" dirty="0" smtClean="0"/>
              <a:t>Student </a:t>
            </a:r>
            <a:r>
              <a:rPr lang="en-GB" sz="1400" dirty="0"/>
              <a:t>preference for face-to face delivery </a:t>
            </a:r>
            <a:r>
              <a:rPr lang="en-GB" sz="1400" dirty="0" smtClean="0"/>
              <a:t>and perceptions </a:t>
            </a:r>
            <a:r>
              <a:rPr lang="en-GB" sz="1400" dirty="0"/>
              <a:t>of the UK’s handling of the C-19 outbreak </a:t>
            </a:r>
            <a:r>
              <a:rPr lang="en-GB" sz="1400" dirty="0" smtClean="0"/>
              <a:t>big factors here too (65%)*</a:t>
            </a:r>
            <a:endParaRPr lang="en-GB" sz="1400" dirty="0"/>
          </a:p>
        </p:txBody>
      </p:sp>
      <p:pic>
        <p:nvPicPr>
          <p:cNvPr id="10" name="Picture 9"/>
          <p:cNvPicPr>
            <a:picLocks noChangeAspect="1"/>
          </p:cNvPicPr>
          <p:nvPr/>
        </p:nvPicPr>
        <p:blipFill>
          <a:blip r:embed="rId2"/>
          <a:stretch>
            <a:fillRect/>
          </a:stretch>
        </p:blipFill>
        <p:spPr>
          <a:xfrm>
            <a:off x="5074920" y="6127866"/>
            <a:ext cx="642732" cy="605364"/>
          </a:xfrm>
          <a:prstGeom prst="rect">
            <a:avLst/>
          </a:prstGeom>
        </p:spPr>
      </p:pic>
      <p:sp>
        <p:nvSpPr>
          <p:cNvPr id="11" name="TextBox 10"/>
          <p:cNvSpPr txBox="1"/>
          <p:nvPr/>
        </p:nvSpPr>
        <p:spPr>
          <a:xfrm>
            <a:off x="243417" y="5608034"/>
            <a:ext cx="6715969" cy="461665"/>
          </a:xfrm>
          <a:prstGeom prst="rect">
            <a:avLst/>
          </a:prstGeom>
          <a:noFill/>
        </p:spPr>
        <p:txBody>
          <a:bodyPr wrap="square" rtlCol="0">
            <a:spAutoFit/>
          </a:bodyPr>
          <a:lstStyle/>
          <a:p>
            <a:pPr algn="ctr"/>
            <a:r>
              <a:rPr lang="en-GB" sz="1200" i="1" dirty="0"/>
              <a:t>“Which of the following factors are impacting your decision making for new international students starting in 2020/21</a:t>
            </a:r>
            <a:r>
              <a:rPr lang="en-GB" sz="1200" i="1" dirty="0" smtClean="0"/>
              <a:t>?” </a:t>
            </a:r>
            <a:r>
              <a:rPr lang="en-GB" sz="1200" i="1" dirty="0"/>
              <a:t>(tick all applicable) </a:t>
            </a:r>
          </a:p>
        </p:txBody>
      </p:sp>
      <p:pic>
        <p:nvPicPr>
          <p:cNvPr id="5" name="Picture 4"/>
          <p:cNvPicPr>
            <a:picLocks noChangeAspect="1"/>
          </p:cNvPicPr>
          <p:nvPr/>
        </p:nvPicPr>
        <p:blipFill>
          <a:blip r:embed="rId3"/>
          <a:stretch>
            <a:fillRect/>
          </a:stretch>
        </p:blipFill>
        <p:spPr>
          <a:xfrm>
            <a:off x="253365" y="2066407"/>
            <a:ext cx="6696075" cy="3486150"/>
          </a:xfrm>
          <a:prstGeom prst="rect">
            <a:avLst/>
          </a:prstGeom>
        </p:spPr>
      </p:pic>
    </p:spTree>
    <p:extLst>
      <p:ext uri="{BB962C8B-B14F-4D97-AF65-F5344CB8AC3E}">
        <p14:creationId xmlns:p14="http://schemas.microsoft.com/office/powerpoint/2010/main" val="30630409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12932" y="706534"/>
            <a:ext cx="7164912" cy="507823"/>
          </a:xfrm>
        </p:spPr>
        <p:txBody>
          <a:bodyPr>
            <a:normAutofit fontScale="92500"/>
          </a:bodyPr>
          <a:lstStyle/>
          <a:p>
            <a:r>
              <a:rPr lang="en-GB" dirty="0" smtClean="0">
                <a:solidFill>
                  <a:srgbClr val="00B2DD"/>
                </a:solidFill>
              </a:rPr>
              <a:t>Course delivery in 2020/21 – summary of findings</a:t>
            </a:r>
            <a:endParaRPr lang="en-GB" dirty="0">
              <a:solidFill>
                <a:srgbClr val="00B2DD"/>
              </a:solidFill>
            </a:endParaRPr>
          </a:p>
        </p:txBody>
      </p:sp>
      <p:sp>
        <p:nvSpPr>
          <p:cNvPr id="4" name="Rectangle 3"/>
          <p:cNvSpPr/>
          <p:nvPr/>
        </p:nvSpPr>
        <p:spPr>
          <a:xfrm>
            <a:off x="612931" y="1641598"/>
            <a:ext cx="11219405" cy="369332"/>
          </a:xfrm>
          <a:prstGeom prst="rect">
            <a:avLst/>
          </a:prstGeom>
        </p:spPr>
        <p:txBody>
          <a:bodyPr wrap="square">
            <a:spAutoFit/>
          </a:bodyPr>
          <a:lstStyle/>
          <a:p>
            <a:r>
              <a:rPr lang="en-GB" b="1" dirty="0" smtClean="0">
                <a:latin typeface="Calibri" panose="020F0502020204030204" pitchFamily="34" charset="0"/>
                <a:cs typeface="Times New Roman" panose="02020603050405020304" pitchFamily="18" charset="0"/>
              </a:rPr>
              <a:t>Many institutions have also been thinking about the longer term impacts regarding international student strategy</a:t>
            </a:r>
            <a:endParaRPr lang="en-GB" b="1" dirty="0"/>
          </a:p>
        </p:txBody>
      </p:sp>
      <p:sp>
        <p:nvSpPr>
          <p:cNvPr id="8" name="TextBox 7"/>
          <p:cNvSpPr txBox="1"/>
          <p:nvPr/>
        </p:nvSpPr>
        <p:spPr>
          <a:xfrm>
            <a:off x="74320" y="6430548"/>
            <a:ext cx="8317346" cy="276999"/>
          </a:xfrm>
          <a:prstGeom prst="rect">
            <a:avLst/>
          </a:prstGeom>
          <a:noFill/>
        </p:spPr>
        <p:txBody>
          <a:bodyPr wrap="square" rtlCol="0">
            <a:spAutoFit/>
          </a:bodyPr>
          <a:lstStyle/>
          <a:p>
            <a:r>
              <a:rPr lang="en-GB" sz="1200" i="1" dirty="0" smtClean="0"/>
              <a:t>Source: Universities UK International – survey of 45 UK institutions, April 2020</a:t>
            </a:r>
          </a:p>
        </p:txBody>
      </p:sp>
      <p:sp>
        <p:nvSpPr>
          <p:cNvPr id="13" name="TextBox 12"/>
          <p:cNvSpPr txBox="1"/>
          <p:nvPr/>
        </p:nvSpPr>
        <p:spPr>
          <a:xfrm>
            <a:off x="6949440" y="2852375"/>
            <a:ext cx="4975877" cy="1477328"/>
          </a:xfrm>
          <a:prstGeom prst="rect">
            <a:avLst/>
          </a:prstGeom>
          <a:noFill/>
        </p:spPr>
        <p:txBody>
          <a:bodyPr wrap="square" rtlCol="0">
            <a:spAutoFit/>
          </a:bodyPr>
          <a:lstStyle/>
          <a:p>
            <a:pPr marL="285750" indent="-285750">
              <a:buFont typeface="Arial" panose="020B0604020202020204" pitchFamily="34" charset="0"/>
              <a:buChar char="•"/>
            </a:pPr>
            <a:r>
              <a:rPr lang="en-GB" sz="1600" dirty="0"/>
              <a:t>82% of respondents had started to consider how </a:t>
            </a:r>
            <a:r>
              <a:rPr lang="en-GB" sz="1600" dirty="0" smtClean="0"/>
              <a:t>Covid-19 </a:t>
            </a:r>
            <a:r>
              <a:rPr lang="en-GB" sz="1600" dirty="0"/>
              <a:t>will affect their longer-term international strategy </a:t>
            </a:r>
            <a:endParaRPr lang="en-GB" sz="1600" dirty="0" smtClean="0"/>
          </a:p>
          <a:p>
            <a:pPr marL="742950" lvl="1" indent="-285750">
              <a:buFont typeface="Arial" panose="020B0604020202020204" pitchFamily="34" charset="0"/>
              <a:buChar char="•"/>
            </a:pPr>
            <a:r>
              <a:rPr lang="en-GB" sz="1400" dirty="0" smtClean="0"/>
              <a:t>Of </a:t>
            </a:r>
            <a:r>
              <a:rPr lang="en-GB" sz="1400" dirty="0"/>
              <a:t>these, 92% felt that both increased online programs and articulation and progression arrangements were likely or very likely</a:t>
            </a:r>
          </a:p>
        </p:txBody>
      </p:sp>
      <p:pic>
        <p:nvPicPr>
          <p:cNvPr id="10" name="Picture 9"/>
          <p:cNvPicPr>
            <a:picLocks noChangeAspect="1"/>
          </p:cNvPicPr>
          <p:nvPr/>
        </p:nvPicPr>
        <p:blipFill>
          <a:blip r:embed="rId2"/>
          <a:stretch>
            <a:fillRect/>
          </a:stretch>
        </p:blipFill>
        <p:spPr>
          <a:xfrm>
            <a:off x="5074920" y="6127866"/>
            <a:ext cx="642732" cy="605364"/>
          </a:xfrm>
          <a:prstGeom prst="rect">
            <a:avLst/>
          </a:prstGeom>
        </p:spPr>
      </p:pic>
      <p:sp>
        <p:nvSpPr>
          <p:cNvPr id="11" name="TextBox 10"/>
          <p:cNvSpPr txBox="1"/>
          <p:nvPr/>
        </p:nvSpPr>
        <p:spPr>
          <a:xfrm>
            <a:off x="324911" y="5760720"/>
            <a:ext cx="6715969" cy="276999"/>
          </a:xfrm>
          <a:prstGeom prst="rect">
            <a:avLst/>
          </a:prstGeom>
          <a:noFill/>
        </p:spPr>
        <p:txBody>
          <a:bodyPr wrap="square" rtlCol="0">
            <a:spAutoFit/>
          </a:bodyPr>
          <a:lstStyle/>
          <a:p>
            <a:pPr algn="ctr"/>
            <a:r>
              <a:rPr lang="en-GB" sz="1200" i="1" dirty="0" smtClean="0"/>
              <a:t>“Which </a:t>
            </a:r>
            <a:r>
              <a:rPr lang="en-GB" sz="1200" i="1" dirty="0"/>
              <a:t>of the following actions are you likely to </a:t>
            </a:r>
            <a:r>
              <a:rPr lang="en-GB" sz="1200" i="1" dirty="0" smtClean="0"/>
              <a:t>consider?”</a:t>
            </a:r>
            <a:endParaRPr lang="en-GB" sz="1200" i="1" dirty="0"/>
          </a:p>
        </p:txBody>
      </p:sp>
      <p:pic>
        <p:nvPicPr>
          <p:cNvPr id="6" name="Picture 5"/>
          <p:cNvPicPr>
            <a:picLocks noChangeAspect="1"/>
          </p:cNvPicPr>
          <p:nvPr/>
        </p:nvPicPr>
        <p:blipFill>
          <a:blip r:embed="rId3"/>
          <a:stretch>
            <a:fillRect/>
          </a:stretch>
        </p:blipFill>
        <p:spPr>
          <a:xfrm>
            <a:off x="768245" y="2175896"/>
            <a:ext cx="5829300" cy="3514725"/>
          </a:xfrm>
          <a:prstGeom prst="rect">
            <a:avLst/>
          </a:prstGeom>
        </p:spPr>
      </p:pic>
    </p:spTree>
    <p:extLst>
      <p:ext uri="{BB962C8B-B14F-4D97-AF65-F5344CB8AC3E}">
        <p14:creationId xmlns:p14="http://schemas.microsoft.com/office/powerpoint/2010/main" val="9992050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12932" y="706534"/>
            <a:ext cx="7164912" cy="507823"/>
          </a:xfrm>
        </p:spPr>
        <p:txBody>
          <a:bodyPr>
            <a:normAutofit/>
          </a:bodyPr>
          <a:lstStyle/>
          <a:p>
            <a:r>
              <a:rPr lang="en-GB" dirty="0" smtClean="0">
                <a:solidFill>
                  <a:srgbClr val="00B2DD"/>
                </a:solidFill>
              </a:rPr>
              <a:t>Russell Group activity</a:t>
            </a:r>
            <a:endParaRPr lang="en-GB" dirty="0">
              <a:solidFill>
                <a:srgbClr val="00B2DD"/>
              </a:solidFill>
            </a:endParaRPr>
          </a:p>
        </p:txBody>
      </p:sp>
      <p:grpSp>
        <p:nvGrpSpPr>
          <p:cNvPr id="6" name="Group 5"/>
          <p:cNvGrpSpPr/>
          <p:nvPr/>
        </p:nvGrpSpPr>
        <p:grpSpPr>
          <a:xfrm>
            <a:off x="1266286" y="1735773"/>
            <a:ext cx="2340000" cy="4736962"/>
            <a:chOff x="44248" y="1295400"/>
            <a:chExt cx="2340000" cy="4736962"/>
          </a:xfrm>
        </p:grpSpPr>
        <p:grpSp>
          <p:nvGrpSpPr>
            <p:cNvPr id="7" name="Group 6"/>
            <p:cNvGrpSpPr/>
            <p:nvPr/>
          </p:nvGrpSpPr>
          <p:grpSpPr>
            <a:xfrm>
              <a:off x="44248" y="1295400"/>
              <a:ext cx="2340000" cy="475275"/>
              <a:chOff x="4196" y="1274430"/>
              <a:chExt cx="1608502" cy="475275"/>
            </a:xfrm>
          </p:grpSpPr>
          <p:sp>
            <p:nvSpPr>
              <p:cNvPr id="12" name="Rectangle 11"/>
              <p:cNvSpPr/>
              <p:nvPr/>
            </p:nvSpPr>
            <p:spPr>
              <a:xfrm>
                <a:off x="4196" y="1274430"/>
                <a:ext cx="1608502" cy="475275"/>
              </a:xfrm>
              <a:prstGeom prst="rect">
                <a:avLst/>
              </a:prstGeom>
              <a:solidFill>
                <a:srgbClr val="ED7D31">
                  <a:hueOff val="0"/>
                  <a:satOff val="0"/>
                  <a:lumOff val="0"/>
                  <a:alphaOff val="0"/>
                </a:srgbClr>
              </a:solidFill>
              <a:ln w="12700" cap="flat" cmpd="sng" algn="ctr">
                <a:solidFill>
                  <a:srgbClr val="ED7D31">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13" name="TextBox 12"/>
              <p:cNvSpPr txBox="1"/>
              <p:nvPr/>
            </p:nvSpPr>
            <p:spPr>
              <a:xfrm>
                <a:off x="4196" y="1274430"/>
                <a:ext cx="1608502" cy="4752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dirty="0" smtClean="0">
                    <a:solidFill>
                      <a:sysClr val="window" lastClr="FFFFFF"/>
                    </a:solidFill>
                    <a:latin typeface="Calibri"/>
                  </a:rPr>
                  <a:t>Settling in support</a:t>
                </a:r>
                <a:endParaRPr lang="en-US" kern="1200" dirty="0">
                  <a:solidFill>
                    <a:sysClr val="window" lastClr="FFFFFF"/>
                  </a:solidFill>
                  <a:latin typeface="Calibri"/>
                </a:endParaRPr>
              </a:p>
            </p:txBody>
          </p:sp>
        </p:grpSp>
        <p:grpSp>
          <p:nvGrpSpPr>
            <p:cNvPr id="9" name="Group 8"/>
            <p:cNvGrpSpPr/>
            <p:nvPr/>
          </p:nvGrpSpPr>
          <p:grpSpPr>
            <a:xfrm>
              <a:off x="44248" y="1770675"/>
              <a:ext cx="2340000" cy="4261687"/>
              <a:chOff x="4196" y="1749706"/>
              <a:chExt cx="1608502" cy="1034864"/>
            </a:xfrm>
          </p:grpSpPr>
          <p:sp>
            <p:nvSpPr>
              <p:cNvPr id="10" name="Rectangle 9"/>
              <p:cNvSpPr/>
              <p:nvPr/>
            </p:nvSpPr>
            <p:spPr>
              <a:xfrm>
                <a:off x="4196" y="1749706"/>
                <a:ext cx="1608502" cy="1034864"/>
              </a:xfrm>
              <a:prstGeom prst="rect">
                <a:avLst/>
              </a:prstGeom>
              <a:solidFill>
                <a:srgbClr val="ED7D31">
                  <a:tint val="40000"/>
                  <a:alpha val="90000"/>
                  <a:hueOff val="0"/>
                  <a:satOff val="0"/>
                  <a:lumOff val="0"/>
                  <a:alphaOff val="0"/>
                </a:srgbClr>
              </a:solidFill>
              <a:ln w="12700" cap="flat" cmpd="sng" algn="ctr">
                <a:solidFill>
                  <a:srgbClr val="ED7D31">
                    <a:tint val="40000"/>
                    <a:alpha val="90000"/>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1" name="TextBox 10"/>
              <p:cNvSpPr txBox="1"/>
              <p:nvPr/>
            </p:nvSpPr>
            <p:spPr>
              <a:xfrm>
                <a:off x="4196" y="1749706"/>
                <a:ext cx="1608502" cy="10348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285750" indent="-285750">
                  <a:buFont typeface="Arial" panose="020B0604020202020204" pitchFamily="34" charset="0"/>
                  <a:buChar char="•"/>
                </a:pPr>
                <a:r>
                  <a:rPr lang="en-GB" sz="1400" dirty="0" smtClean="0"/>
                  <a:t>Several universities are developing academic / social induction programmes:</a:t>
                </a:r>
              </a:p>
              <a:p>
                <a:pPr marL="285750" indent="-285750">
                  <a:buFont typeface="Arial" panose="020B0604020202020204" pitchFamily="34" charset="0"/>
                  <a:buChar char="•"/>
                </a:pPr>
                <a:r>
                  <a:rPr lang="en-GB" sz="1400" b="1" dirty="0" smtClean="0"/>
                  <a:t>Birmingham</a:t>
                </a:r>
                <a:r>
                  <a:rPr lang="en-GB" sz="1400" dirty="0" smtClean="0"/>
                  <a:t> </a:t>
                </a:r>
                <a:r>
                  <a:rPr lang="en-GB" sz="1400" dirty="0"/>
                  <a:t>are </a:t>
                </a:r>
                <a:r>
                  <a:rPr lang="en-GB" sz="1400" dirty="0" smtClean="0"/>
                  <a:t>“developing </a:t>
                </a:r>
                <a:r>
                  <a:rPr lang="en-GB" sz="1400" dirty="0"/>
                  <a:t>plans to be able to welcome you fully into the University experience</a:t>
                </a:r>
                <a:r>
                  <a:rPr lang="en-GB" sz="1400" dirty="0" smtClean="0"/>
                  <a:t>.”</a:t>
                </a:r>
              </a:p>
              <a:p>
                <a:pPr marL="285750" indent="-285750">
                  <a:buFont typeface="Arial" panose="020B0604020202020204" pitchFamily="34" charset="0"/>
                  <a:buChar char="•"/>
                </a:pPr>
                <a:r>
                  <a:rPr lang="en-GB" sz="1400" b="1" dirty="0"/>
                  <a:t>Bristol</a:t>
                </a:r>
                <a:r>
                  <a:rPr lang="en-GB" sz="1400" dirty="0"/>
                  <a:t> “Your welcome week is being developed </a:t>
                </a:r>
                <a:r>
                  <a:rPr lang="en-GB" sz="1400" dirty="0" smtClean="0"/>
                  <a:t>with </a:t>
                </a:r>
                <a:r>
                  <a:rPr lang="en-GB" sz="1400" dirty="0"/>
                  <a:t>our Students’ </a:t>
                </a:r>
                <a:r>
                  <a:rPr lang="en-GB" sz="1400" dirty="0" smtClean="0"/>
                  <a:t>Union....”</a:t>
                </a:r>
              </a:p>
              <a:p>
                <a:pPr marL="285750" indent="-285750">
                  <a:buFont typeface="Arial" panose="020B0604020202020204" pitchFamily="34" charset="0"/>
                  <a:buChar char="•"/>
                </a:pPr>
                <a:r>
                  <a:rPr lang="en-GB" sz="1400" b="1" dirty="0" smtClean="0"/>
                  <a:t>Liverpool</a:t>
                </a:r>
                <a:r>
                  <a:rPr lang="en-GB" sz="1400" dirty="0" smtClean="0"/>
                  <a:t> - academic and social induction programme prior to term</a:t>
                </a:r>
              </a:p>
              <a:p>
                <a:pPr marL="285750" indent="-285750">
                  <a:buFont typeface="Arial" panose="020B0604020202020204" pitchFamily="34" charset="0"/>
                  <a:buChar char="•"/>
                </a:pPr>
                <a:r>
                  <a:rPr lang="en-GB" sz="1400" b="1" dirty="0" smtClean="0"/>
                  <a:t>York</a:t>
                </a:r>
                <a:r>
                  <a:rPr lang="en-GB" sz="1400" dirty="0" smtClean="0"/>
                  <a:t> - virtual welcome programme</a:t>
                </a:r>
                <a:endParaRPr lang="en-GB" sz="1400" dirty="0"/>
              </a:p>
            </p:txBody>
          </p:sp>
        </p:grpSp>
      </p:grpSp>
      <p:grpSp>
        <p:nvGrpSpPr>
          <p:cNvPr id="14" name="Group 13"/>
          <p:cNvGrpSpPr/>
          <p:nvPr/>
        </p:nvGrpSpPr>
        <p:grpSpPr>
          <a:xfrm>
            <a:off x="3681078" y="1735772"/>
            <a:ext cx="2340000" cy="475275"/>
            <a:chOff x="1837888" y="1274430"/>
            <a:chExt cx="1608502" cy="475275"/>
          </a:xfrm>
        </p:grpSpPr>
        <p:sp>
          <p:nvSpPr>
            <p:cNvPr id="15" name="Rectangle 14"/>
            <p:cNvSpPr/>
            <p:nvPr/>
          </p:nvSpPr>
          <p:spPr>
            <a:xfrm>
              <a:off x="1837888" y="1274430"/>
              <a:ext cx="1608502" cy="475275"/>
            </a:xfrm>
            <a:prstGeom prst="rect">
              <a:avLst/>
            </a:prstGeom>
            <a:solidFill>
              <a:srgbClr val="A5A5A5">
                <a:hueOff val="0"/>
                <a:satOff val="0"/>
                <a:lumOff val="0"/>
                <a:alphaOff val="0"/>
              </a:srgbClr>
            </a:solidFill>
            <a:ln w="12700" cap="flat" cmpd="sng" algn="ctr">
              <a:solidFill>
                <a:srgbClr val="A5A5A5">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16" name="TextBox 15"/>
            <p:cNvSpPr txBox="1"/>
            <p:nvPr/>
          </p:nvSpPr>
          <p:spPr>
            <a:xfrm>
              <a:off x="1837888" y="1274430"/>
              <a:ext cx="1608502" cy="4752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kern="1200" dirty="0" smtClean="0">
                  <a:solidFill>
                    <a:sysClr val="window" lastClr="FFFFFF"/>
                  </a:solidFill>
                  <a:latin typeface="Calibri"/>
                  <a:ea typeface="+mn-ea"/>
                  <a:cs typeface="+mn-cs"/>
                </a:rPr>
                <a:t>Blended delivery</a:t>
              </a:r>
              <a:endParaRPr lang="en-US" kern="1200" dirty="0">
                <a:solidFill>
                  <a:sysClr val="window" lastClr="FFFFFF"/>
                </a:solidFill>
                <a:latin typeface="Calibri"/>
                <a:ea typeface="+mn-ea"/>
                <a:cs typeface="+mn-cs"/>
              </a:endParaRPr>
            </a:p>
          </p:txBody>
        </p:sp>
      </p:grpSp>
      <p:grpSp>
        <p:nvGrpSpPr>
          <p:cNvPr id="17" name="Group 16"/>
          <p:cNvGrpSpPr/>
          <p:nvPr/>
        </p:nvGrpSpPr>
        <p:grpSpPr>
          <a:xfrm>
            <a:off x="3681078" y="2211047"/>
            <a:ext cx="2414793" cy="4261687"/>
            <a:chOff x="1837888" y="1749706"/>
            <a:chExt cx="1659914" cy="1034864"/>
          </a:xfrm>
        </p:grpSpPr>
        <p:sp>
          <p:nvSpPr>
            <p:cNvPr id="18" name="Rectangle 17"/>
            <p:cNvSpPr/>
            <p:nvPr/>
          </p:nvSpPr>
          <p:spPr>
            <a:xfrm>
              <a:off x="1837888" y="1749706"/>
              <a:ext cx="1608502" cy="1034864"/>
            </a:xfrm>
            <a:prstGeom prst="rect">
              <a:avLst/>
            </a:prstGeom>
            <a:solidFill>
              <a:srgbClr val="A5A5A5">
                <a:tint val="40000"/>
                <a:alpha val="90000"/>
                <a:hueOff val="0"/>
                <a:satOff val="0"/>
                <a:lumOff val="0"/>
                <a:alphaOff val="0"/>
              </a:srgbClr>
            </a:solidFill>
            <a:ln w="12700" cap="flat" cmpd="sng" algn="ctr">
              <a:solidFill>
                <a:srgbClr val="A5A5A5">
                  <a:tint val="40000"/>
                  <a:alpha val="90000"/>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9" name="TextBox 18"/>
            <p:cNvSpPr txBox="1"/>
            <p:nvPr/>
          </p:nvSpPr>
          <p:spPr>
            <a:xfrm>
              <a:off x="1837888" y="1749706"/>
              <a:ext cx="1659914" cy="10348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285750" indent="-285750">
                <a:buFont typeface="Arial" panose="020B0604020202020204" pitchFamily="34" charset="0"/>
                <a:buChar char="•"/>
              </a:pPr>
              <a:r>
                <a:rPr lang="en-GB" sz="1400" b="1" dirty="0" smtClean="0"/>
                <a:t>Birmingham, UCL</a:t>
              </a:r>
              <a:r>
                <a:rPr lang="en-GB" sz="1400" dirty="0" smtClean="0"/>
                <a:t> and </a:t>
              </a:r>
              <a:r>
                <a:rPr lang="en-GB" sz="1400" b="1" dirty="0" smtClean="0"/>
                <a:t>Liverpool</a:t>
              </a:r>
              <a:r>
                <a:rPr lang="en-GB" sz="1400" dirty="0" smtClean="0"/>
                <a:t> have announced plans for a blended approach</a:t>
              </a:r>
            </a:p>
            <a:p>
              <a:pPr marL="285750" indent="-285750">
                <a:buFont typeface="Arial" panose="020B0604020202020204" pitchFamily="34" charset="0"/>
                <a:buChar char="•"/>
              </a:pPr>
              <a:r>
                <a:rPr lang="en-GB" sz="1400" b="1" dirty="0" smtClean="0"/>
                <a:t>Edinburgh</a:t>
              </a:r>
              <a:r>
                <a:rPr lang="en-GB" sz="1400" dirty="0" smtClean="0"/>
                <a:t> plan a blended approach – where international students may be able to start their courses if not able to travel initially</a:t>
              </a:r>
            </a:p>
            <a:p>
              <a:pPr marL="285750" indent="-285750">
                <a:buFont typeface="Arial" panose="020B0604020202020204" pitchFamily="34" charset="0"/>
                <a:buChar char="•"/>
              </a:pPr>
              <a:r>
                <a:rPr lang="en-GB" sz="1400" b="1" dirty="0" smtClean="0"/>
                <a:t>KCL</a:t>
              </a:r>
              <a:r>
                <a:rPr lang="en-GB" sz="1400" dirty="0" smtClean="0"/>
                <a:t> now saying they are planning ‘like others’ for possibility of a blended approach</a:t>
              </a:r>
            </a:p>
            <a:p>
              <a:pPr marL="285750" indent="-285750">
                <a:buFont typeface="Arial" panose="020B0604020202020204" pitchFamily="34" charset="0"/>
                <a:buChar char="•"/>
              </a:pPr>
              <a:r>
                <a:rPr lang="en-GB" sz="1400" b="1" dirty="0" smtClean="0"/>
                <a:t>York</a:t>
              </a:r>
              <a:r>
                <a:rPr lang="en-GB" sz="1400" dirty="0" smtClean="0"/>
                <a:t> say Autumn term lectures will be online, any lab work will be delayed to later in the year</a:t>
              </a:r>
            </a:p>
          </p:txBody>
        </p:sp>
      </p:grpSp>
      <p:grpSp>
        <p:nvGrpSpPr>
          <p:cNvPr id="20" name="Group 19"/>
          <p:cNvGrpSpPr/>
          <p:nvPr/>
        </p:nvGrpSpPr>
        <p:grpSpPr>
          <a:xfrm>
            <a:off x="6095870" y="1735769"/>
            <a:ext cx="2340000" cy="475275"/>
            <a:chOff x="3671581" y="1274430"/>
            <a:chExt cx="1608502" cy="475275"/>
          </a:xfrm>
          <a:solidFill>
            <a:schemeClr val="accent1"/>
          </a:solidFill>
        </p:grpSpPr>
        <p:sp>
          <p:nvSpPr>
            <p:cNvPr id="21" name="Rectangle 20"/>
            <p:cNvSpPr/>
            <p:nvPr/>
          </p:nvSpPr>
          <p:spPr>
            <a:xfrm>
              <a:off x="3671581" y="1274430"/>
              <a:ext cx="1608502" cy="475275"/>
            </a:xfrm>
            <a:prstGeom prst="rect">
              <a:avLst/>
            </a:prstGeom>
            <a:grpFill/>
            <a:ln w="12700" cap="flat" cmpd="sng" algn="ctr">
              <a:solidFill>
                <a:srgbClr val="FFC000">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22" name="TextBox 21"/>
            <p:cNvSpPr txBox="1"/>
            <p:nvPr/>
          </p:nvSpPr>
          <p:spPr>
            <a:xfrm>
              <a:off x="3671581" y="1274430"/>
              <a:ext cx="1608502" cy="47527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dirty="0" smtClean="0">
                  <a:solidFill>
                    <a:sysClr val="window" lastClr="FFFFFF"/>
                  </a:solidFill>
                  <a:latin typeface="Calibri"/>
                </a:rPr>
                <a:t>Safety reassurances</a:t>
              </a:r>
              <a:endParaRPr lang="en-US" kern="1200" dirty="0">
                <a:solidFill>
                  <a:sysClr val="window" lastClr="FFFFFF"/>
                </a:solidFill>
                <a:latin typeface="Calibri"/>
                <a:ea typeface="+mn-ea"/>
                <a:cs typeface="+mn-cs"/>
              </a:endParaRPr>
            </a:p>
          </p:txBody>
        </p:sp>
      </p:grpSp>
      <p:grpSp>
        <p:nvGrpSpPr>
          <p:cNvPr id="23" name="Group 22"/>
          <p:cNvGrpSpPr/>
          <p:nvPr/>
        </p:nvGrpSpPr>
        <p:grpSpPr>
          <a:xfrm>
            <a:off x="6095870" y="2211045"/>
            <a:ext cx="2340000" cy="4261690"/>
            <a:chOff x="3671581" y="1749706"/>
            <a:chExt cx="1608502" cy="1034864"/>
          </a:xfrm>
          <a:solidFill>
            <a:schemeClr val="accent1">
              <a:lumMod val="20000"/>
              <a:lumOff val="80000"/>
            </a:schemeClr>
          </a:solidFill>
        </p:grpSpPr>
        <p:sp>
          <p:nvSpPr>
            <p:cNvPr id="24" name="Rectangle 23"/>
            <p:cNvSpPr/>
            <p:nvPr/>
          </p:nvSpPr>
          <p:spPr>
            <a:xfrm>
              <a:off x="3671581" y="1749706"/>
              <a:ext cx="1608502" cy="1034864"/>
            </a:xfrm>
            <a:prstGeom prst="rect">
              <a:avLst/>
            </a:prstGeom>
            <a:grpFill/>
            <a:ln w="12700" cap="flat" cmpd="sng" algn="ctr">
              <a:solidFill>
                <a:srgbClr val="FFC000">
                  <a:tint val="40000"/>
                  <a:alpha val="90000"/>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25" name="TextBox 24"/>
            <p:cNvSpPr txBox="1"/>
            <p:nvPr/>
          </p:nvSpPr>
          <p:spPr>
            <a:xfrm>
              <a:off x="3671581" y="1749706"/>
              <a:ext cx="1608502" cy="1034864"/>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285750" indent="-285750">
                <a:buFont typeface="Arial" panose="020B0604020202020204" pitchFamily="34" charset="0"/>
                <a:buChar char="•"/>
              </a:pPr>
              <a:r>
                <a:rPr lang="en-GB" sz="1400" dirty="0" smtClean="0"/>
                <a:t>Some briefly talk about ‘putting safety measures in place’ (e.g. </a:t>
              </a:r>
              <a:r>
                <a:rPr lang="en-GB" sz="1400" b="1" dirty="0" smtClean="0"/>
                <a:t>Birmingham, KCL</a:t>
              </a:r>
              <a:r>
                <a:rPr lang="en-GB" sz="1400" dirty="0" smtClean="0"/>
                <a:t>) while others give great detail about what they are doing to ensure students’ safety (</a:t>
              </a:r>
              <a:r>
                <a:rPr lang="en-GB" sz="1400" b="1" dirty="0" smtClean="0"/>
                <a:t>Bristol, Liverpool, Southampton, UCL</a:t>
              </a:r>
              <a:r>
                <a:rPr lang="en-GB" sz="1400" dirty="0" smtClean="0"/>
                <a:t>)</a:t>
              </a:r>
            </a:p>
            <a:p>
              <a:pPr marL="285750" indent="-285750">
                <a:buFont typeface="Arial" panose="020B0604020202020204" pitchFamily="34" charset="0"/>
                <a:buChar char="•"/>
              </a:pPr>
              <a:r>
                <a:rPr lang="en-GB" sz="1400" b="1" dirty="0" smtClean="0"/>
                <a:t>Liverpool</a:t>
              </a:r>
              <a:r>
                <a:rPr lang="en-GB" sz="1400" dirty="0" smtClean="0"/>
                <a:t> are scheduling staggered arrivals to accommodation </a:t>
              </a:r>
              <a:r>
                <a:rPr lang="en-GB" sz="1400" dirty="0"/>
                <a:t>(across  one week)</a:t>
              </a:r>
            </a:p>
          </p:txBody>
        </p:sp>
      </p:grpSp>
      <p:grpSp>
        <p:nvGrpSpPr>
          <p:cNvPr id="32" name="Group 31"/>
          <p:cNvGrpSpPr/>
          <p:nvPr/>
        </p:nvGrpSpPr>
        <p:grpSpPr>
          <a:xfrm>
            <a:off x="8510662" y="1735769"/>
            <a:ext cx="2340000" cy="475275"/>
            <a:chOff x="7338966" y="1274430"/>
            <a:chExt cx="1608502" cy="475275"/>
          </a:xfrm>
          <a:solidFill>
            <a:schemeClr val="accent6"/>
          </a:solidFill>
        </p:grpSpPr>
        <p:sp>
          <p:nvSpPr>
            <p:cNvPr id="33" name="Rectangle 32"/>
            <p:cNvSpPr/>
            <p:nvPr/>
          </p:nvSpPr>
          <p:spPr>
            <a:xfrm>
              <a:off x="7338966" y="1274430"/>
              <a:ext cx="1608502" cy="475275"/>
            </a:xfrm>
            <a:prstGeom prst="rect">
              <a:avLst/>
            </a:prstGeom>
            <a:grpFill/>
            <a:ln w="12700" cap="flat" cmpd="sng" algn="ctr">
              <a:solidFill>
                <a:srgbClr val="70AD47">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34" name="TextBox 33"/>
            <p:cNvSpPr txBox="1"/>
            <p:nvPr/>
          </p:nvSpPr>
          <p:spPr>
            <a:xfrm>
              <a:off x="7338966" y="1274430"/>
              <a:ext cx="1608502" cy="47527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kern="1200" dirty="0" smtClean="0">
                  <a:solidFill>
                    <a:sysClr val="window" lastClr="FFFFFF"/>
                  </a:solidFill>
                  <a:latin typeface="Calibri"/>
                  <a:ea typeface="+mn-ea"/>
                  <a:cs typeface="+mn-cs"/>
                </a:rPr>
                <a:t>Term start dates</a:t>
              </a:r>
              <a:endParaRPr lang="en-US" kern="1200" dirty="0">
                <a:solidFill>
                  <a:sysClr val="window" lastClr="FFFFFF"/>
                </a:solidFill>
                <a:latin typeface="Calibri"/>
                <a:ea typeface="+mn-ea"/>
                <a:cs typeface="+mn-cs"/>
              </a:endParaRPr>
            </a:p>
          </p:txBody>
        </p:sp>
      </p:grpSp>
      <p:grpSp>
        <p:nvGrpSpPr>
          <p:cNvPr id="35" name="Group 34"/>
          <p:cNvGrpSpPr/>
          <p:nvPr/>
        </p:nvGrpSpPr>
        <p:grpSpPr>
          <a:xfrm>
            <a:off x="8510662" y="2211046"/>
            <a:ext cx="2340000" cy="4261688"/>
            <a:chOff x="7338966" y="1749706"/>
            <a:chExt cx="1608502" cy="1034864"/>
          </a:xfrm>
          <a:solidFill>
            <a:schemeClr val="accent6">
              <a:lumMod val="20000"/>
              <a:lumOff val="80000"/>
            </a:schemeClr>
          </a:solidFill>
        </p:grpSpPr>
        <p:sp>
          <p:nvSpPr>
            <p:cNvPr id="36" name="Rectangle 35"/>
            <p:cNvSpPr/>
            <p:nvPr/>
          </p:nvSpPr>
          <p:spPr>
            <a:xfrm>
              <a:off x="7338966" y="1749706"/>
              <a:ext cx="1608502" cy="1034864"/>
            </a:xfrm>
            <a:prstGeom prst="rect">
              <a:avLst/>
            </a:prstGeom>
            <a:grpFill/>
            <a:ln w="12700" cap="flat" cmpd="sng" algn="ctr">
              <a:solidFill>
                <a:srgbClr val="70AD47">
                  <a:tint val="40000"/>
                  <a:alpha val="90000"/>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37" name="TextBox 36"/>
            <p:cNvSpPr txBox="1"/>
            <p:nvPr/>
          </p:nvSpPr>
          <p:spPr>
            <a:xfrm>
              <a:off x="7338966" y="1749706"/>
              <a:ext cx="1608502" cy="1034864"/>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285750" indent="-285750">
                <a:buFont typeface="Arial" panose="020B0604020202020204" pitchFamily="34" charset="0"/>
                <a:buChar char="•"/>
              </a:pPr>
              <a:r>
                <a:rPr lang="en-GB" sz="1400" b="1" dirty="0" smtClean="0"/>
                <a:t>Bristol</a:t>
              </a:r>
              <a:r>
                <a:rPr lang="en-GB" sz="1400" dirty="0" smtClean="0"/>
                <a:t> has announced term start 5 Oct (was in Sept)</a:t>
              </a:r>
            </a:p>
            <a:p>
              <a:pPr marL="285750" indent="-285750">
                <a:buFont typeface="Arial" panose="020B0604020202020204" pitchFamily="34" charset="0"/>
                <a:buChar char="•"/>
              </a:pPr>
              <a:r>
                <a:rPr lang="en-GB" sz="1400" b="1" dirty="0" smtClean="0"/>
                <a:t>Liverpool</a:t>
              </a:r>
              <a:r>
                <a:rPr lang="en-GB" sz="1400" dirty="0" smtClean="0"/>
                <a:t> – foundation week 5 Oct, teaching starts 12 Oct – with </a:t>
              </a:r>
              <a:r>
                <a:rPr lang="en-GB" sz="1400" smtClean="0"/>
                <a:t>induction programme end </a:t>
              </a:r>
              <a:r>
                <a:rPr lang="en-GB" sz="1400" dirty="0" smtClean="0"/>
                <a:t>Sept</a:t>
              </a:r>
              <a:endParaRPr lang="en-GB" sz="1400" dirty="0"/>
            </a:p>
          </p:txBody>
        </p:sp>
      </p:grpSp>
    </p:spTree>
    <p:extLst>
      <p:ext uri="{BB962C8B-B14F-4D97-AF65-F5344CB8AC3E}">
        <p14:creationId xmlns:p14="http://schemas.microsoft.com/office/powerpoint/2010/main" val="63828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42964" y="1617919"/>
            <a:ext cx="10525332" cy="4333573"/>
          </a:xfrm>
        </p:spPr>
        <p:txBody>
          <a:bodyPr/>
          <a:lstStyle/>
          <a:p>
            <a:pPr marL="285750" indent="-285750">
              <a:spcAft>
                <a:spcPts val="1200"/>
              </a:spcAft>
            </a:pPr>
            <a:r>
              <a:rPr lang="en-GB" sz="1600" dirty="0" smtClean="0"/>
              <a:t>Prospective students have concerns that they may miss out of the university experience, but consideration of changing choices has plateaued at just under half having </a:t>
            </a:r>
            <a:r>
              <a:rPr lang="en-GB" sz="1600" i="1" dirty="0" smtClean="0"/>
              <a:t>considered</a:t>
            </a:r>
            <a:r>
              <a:rPr lang="en-GB" sz="1600" dirty="0" smtClean="0"/>
              <a:t> changing their choices. This sentiment is not resulting in action, with deferrals lower than last year and just 8% of UK UG respondents* have decided to defer. The opportunity for universities now is to reassure applicants that they will still receive a university experience at a top university (and allay their concerns over future job prospects), and to tap into the excitement many have for starting their university experience, as many are waiting until results day to make a final decision. </a:t>
            </a:r>
          </a:p>
          <a:p>
            <a:pPr marL="285750" indent="-285750">
              <a:spcAft>
                <a:spcPts val="1200"/>
              </a:spcAft>
            </a:pPr>
            <a:r>
              <a:rPr lang="en-GB" sz="1600" dirty="0" smtClean="0"/>
              <a:t>Concerns have changed over the past few weeks with prospective UG UK students increasingly concerned about how long this will go on for, and missing school/ college. QAA reports advise institutions to consider the impact of the period away from education on new entrants. Not just the subject specific deficits, but also the loss associated with not being able to formally finish the year and ‘prove themselves’ in exams. Social inductions and interactions (as UCAS have highlighted) are important to induction and less easy to facilitate online; institutions are now introducing social induction programmes to facilitate settling in. </a:t>
            </a:r>
          </a:p>
          <a:p>
            <a:pPr marL="285750" indent="-285750">
              <a:spcAft>
                <a:spcPts val="1200"/>
              </a:spcAft>
            </a:pPr>
            <a:r>
              <a:rPr lang="en-GB" sz="1600" dirty="0" smtClean="0"/>
              <a:t>Some student groups are likely to require more pastoral and welfare support; students from BAME communities and those that may need to find part time work to support themselves. Students from below average income households are more likely to take a gap year (less likely to be related to their studies), and more likely to have experienced stress and anxiety during this period. </a:t>
            </a:r>
          </a:p>
          <a:p>
            <a:pPr marL="285750" indent="-285750">
              <a:spcAft>
                <a:spcPts val="1200"/>
              </a:spcAft>
            </a:pPr>
            <a:endParaRPr lang="en-GB" sz="1600" dirty="0" smtClean="0"/>
          </a:p>
        </p:txBody>
      </p:sp>
      <p:sp>
        <p:nvSpPr>
          <p:cNvPr id="3" name="Text Placeholder 2"/>
          <p:cNvSpPr>
            <a:spLocks noGrp="1"/>
          </p:cNvSpPr>
          <p:nvPr>
            <p:ph type="body" sz="quarter" idx="14"/>
          </p:nvPr>
        </p:nvSpPr>
        <p:spPr>
          <a:xfrm>
            <a:off x="612932" y="706534"/>
            <a:ext cx="7164912" cy="507823"/>
          </a:xfrm>
        </p:spPr>
        <p:txBody>
          <a:bodyPr/>
          <a:lstStyle/>
          <a:p>
            <a:r>
              <a:rPr lang="en-GB" dirty="0" smtClean="0">
                <a:solidFill>
                  <a:srgbClr val="00B2DD"/>
                </a:solidFill>
              </a:rPr>
              <a:t>Summary</a:t>
            </a:r>
            <a:endParaRPr lang="en-GB" dirty="0">
              <a:solidFill>
                <a:srgbClr val="00B2DD"/>
              </a:solidFill>
            </a:endParaRPr>
          </a:p>
        </p:txBody>
      </p:sp>
      <p:sp>
        <p:nvSpPr>
          <p:cNvPr id="4" name="TextBox 3"/>
          <p:cNvSpPr txBox="1"/>
          <p:nvPr/>
        </p:nvSpPr>
        <p:spPr>
          <a:xfrm>
            <a:off x="418011" y="6035040"/>
            <a:ext cx="7985760" cy="276999"/>
          </a:xfrm>
          <a:prstGeom prst="rect">
            <a:avLst/>
          </a:prstGeom>
          <a:noFill/>
        </p:spPr>
        <p:txBody>
          <a:bodyPr wrap="square" rtlCol="0">
            <a:spAutoFit/>
          </a:bodyPr>
          <a:lstStyle/>
          <a:p>
            <a:r>
              <a:rPr lang="en-GB" sz="1200" dirty="0" smtClean="0"/>
              <a:t>* </a:t>
            </a:r>
            <a:r>
              <a:rPr lang="en-GB" sz="1200" dirty="0" err="1" smtClean="0"/>
              <a:t>Youthsight</a:t>
            </a:r>
            <a:r>
              <a:rPr lang="en-GB" sz="1200" dirty="0" smtClean="0"/>
              <a:t>/ UCAS</a:t>
            </a:r>
            <a:endParaRPr lang="en-GB" sz="1200" dirty="0"/>
          </a:p>
        </p:txBody>
      </p:sp>
    </p:spTree>
    <p:extLst>
      <p:ext uri="{BB962C8B-B14F-4D97-AF65-F5344CB8AC3E}">
        <p14:creationId xmlns:p14="http://schemas.microsoft.com/office/powerpoint/2010/main" val="840260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42964" y="1617919"/>
            <a:ext cx="10525332" cy="4333573"/>
          </a:xfrm>
        </p:spPr>
        <p:txBody>
          <a:bodyPr/>
          <a:lstStyle/>
          <a:p>
            <a:pPr marL="285750" indent="-285750">
              <a:spcAft>
                <a:spcPts val="1200"/>
              </a:spcAft>
            </a:pPr>
            <a:r>
              <a:rPr lang="en-GB" sz="1800" dirty="0" smtClean="0"/>
              <a:t>Over 50% of institutions* were considering delaying the start of term by a month, however of our competitors only Bristol has announced a short delay , with many now announcing a blended approach to delivery for the new term, in line with recent UUK guidance on flexible provision. The barriers to recruitment considered most important to Universities at the start of May (visa centre closures and travel restrictions) </a:t>
            </a:r>
            <a:r>
              <a:rPr lang="en-GB" sz="1800" dirty="0" smtClean="0"/>
              <a:t>may begin to be removed, </a:t>
            </a:r>
            <a:r>
              <a:rPr lang="en-GB" sz="1800" dirty="0" smtClean="0"/>
              <a:t>however concern over perceived student preference for face to face delivery, and the UK’s handling of the pandemic remain. </a:t>
            </a:r>
          </a:p>
          <a:p>
            <a:pPr marL="285750" indent="-285750">
              <a:spcAft>
                <a:spcPts val="1200"/>
              </a:spcAft>
            </a:pPr>
            <a:r>
              <a:rPr lang="en-GB" sz="1800" dirty="0" smtClean="0"/>
              <a:t>More institutions have released details on the safety measures they are planning for the beginning of term, with scheduling staggered arrivals, details on social distancing measures, cleaning and one way systems.</a:t>
            </a:r>
            <a:endParaRPr lang="en-GB" sz="1800" dirty="0"/>
          </a:p>
        </p:txBody>
      </p:sp>
      <p:sp>
        <p:nvSpPr>
          <p:cNvPr id="3" name="Text Placeholder 2"/>
          <p:cNvSpPr>
            <a:spLocks noGrp="1"/>
          </p:cNvSpPr>
          <p:nvPr>
            <p:ph type="body" sz="quarter" idx="14"/>
          </p:nvPr>
        </p:nvSpPr>
        <p:spPr>
          <a:xfrm>
            <a:off x="612932" y="706534"/>
            <a:ext cx="7164912" cy="507823"/>
          </a:xfrm>
        </p:spPr>
        <p:txBody>
          <a:bodyPr/>
          <a:lstStyle/>
          <a:p>
            <a:r>
              <a:rPr lang="en-GB" dirty="0" smtClean="0">
                <a:solidFill>
                  <a:srgbClr val="00B2DD"/>
                </a:solidFill>
              </a:rPr>
              <a:t>Summary</a:t>
            </a:r>
            <a:endParaRPr lang="en-GB" dirty="0">
              <a:solidFill>
                <a:srgbClr val="00B2DD"/>
              </a:solidFill>
            </a:endParaRPr>
          </a:p>
        </p:txBody>
      </p:sp>
      <p:sp>
        <p:nvSpPr>
          <p:cNvPr id="4" name="TextBox 3"/>
          <p:cNvSpPr txBox="1"/>
          <p:nvPr/>
        </p:nvSpPr>
        <p:spPr>
          <a:xfrm>
            <a:off x="418011" y="6035040"/>
            <a:ext cx="7985760" cy="276999"/>
          </a:xfrm>
          <a:prstGeom prst="rect">
            <a:avLst/>
          </a:prstGeom>
          <a:noFill/>
        </p:spPr>
        <p:txBody>
          <a:bodyPr wrap="square" rtlCol="0">
            <a:spAutoFit/>
          </a:bodyPr>
          <a:lstStyle/>
          <a:p>
            <a:r>
              <a:rPr lang="en-GB" sz="1200" dirty="0" smtClean="0"/>
              <a:t>* UUK international survey with 45 providers</a:t>
            </a:r>
            <a:endParaRPr lang="en-GB" sz="1200" dirty="0"/>
          </a:p>
        </p:txBody>
      </p:sp>
    </p:spTree>
    <p:extLst>
      <p:ext uri="{BB962C8B-B14F-4D97-AF65-F5344CB8AC3E}">
        <p14:creationId xmlns:p14="http://schemas.microsoft.com/office/powerpoint/2010/main" val="2330016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966651" y="900195"/>
            <a:ext cx="7164912" cy="507823"/>
          </a:xfrm>
          <a:prstGeom prst="rect">
            <a:avLst/>
          </a:prstGeom>
        </p:spPr>
        <p:txBody>
          <a:bodyPr/>
          <a:lstStyle/>
          <a:p>
            <a:pPr marL="0" indent="0">
              <a:buNone/>
            </a:pPr>
            <a:r>
              <a:rPr lang="en-US" dirty="0" smtClean="0">
                <a:solidFill>
                  <a:srgbClr val="00B2DD"/>
                </a:solidFill>
                <a:latin typeface="+mn-lt"/>
              </a:rPr>
              <a:t>Sources</a:t>
            </a:r>
            <a:endParaRPr lang="en-US" dirty="0">
              <a:solidFill>
                <a:srgbClr val="00B2DD"/>
              </a:solidFill>
              <a:latin typeface="+mn-lt"/>
            </a:endParaRPr>
          </a:p>
          <a:p>
            <a:endParaRPr lang="en-US" dirty="0">
              <a:solidFill>
                <a:srgbClr val="00B2DD"/>
              </a:solidFill>
              <a:latin typeface="+mn-lt"/>
            </a:endParaRPr>
          </a:p>
        </p:txBody>
      </p:sp>
      <p:sp>
        <p:nvSpPr>
          <p:cNvPr id="8" name="TextBox 7"/>
          <p:cNvSpPr txBox="1"/>
          <p:nvPr/>
        </p:nvSpPr>
        <p:spPr>
          <a:xfrm>
            <a:off x="7395162" y="1413229"/>
            <a:ext cx="4184072" cy="5324535"/>
          </a:xfrm>
          <a:prstGeom prst="rect">
            <a:avLst/>
          </a:prstGeom>
          <a:noFill/>
          <a:ln>
            <a:solidFill>
              <a:schemeClr val="tx1"/>
            </a:solidFill>
          </a:ln>
        </p:spPr>
        <p:txBody>
          <a:bodyPr wrap="square" rtlCol="0">
            <a:spAutoFit/>
          </a:bodyPr>
          <a:lstStyle/>
          <a:p>
            <a:r>
              <a:rPr lang="en-GB" b="1" dirty="0">
                <a:solidFill>
                  <a:srgbClr val="404040"/>
                </a:solidFill>
                <a:latin typeface="Qualtrics Grotesque"/>
                <a:ea typeface="+mj-ea"/>
                <a:cs typeface="+mj-cs"/>
              </a:rPr>
              <a:t>What’s happened in the last 7 days:</a:t>
            </a:r>
          </a:p>
          <a:p>
            <a:endParaRPr lang="en-GB" dirty="0"/>
          </a:p>
          <a:p>
            <a:pPr marL="342900" indent="-342900">
              <a:buFont typeface="+mj-lt"/>
              <a:buAutoNum type="arabicPeriod"/>
            </a:pPr>
            <a:r>
              <a:rPr lang="en-GB" sz="1600" dirty="0" smtClean="0"/>
              <a:t>UK </a:t>
            </a:r>
            <a:r>
              <a:rPr lang="en-GB" sz="1600" dirty="0"/>
              <a:t>Government have outlined their approach to student number </a:t>
            </a:r>
            <a:r>
              <a:rPr lang="en-GB" sz="1600" dirty="0" smtClean="0"/>
              <a:t>controls.</a:t>
            </a:r>
            <a:endParaRPr lang="en-GB" sz="1600" dirty="0"/>
          </a:p>
          <a:p>
            <a:pPr marL="342900" indent="-342900">
              <a:buFont typeface="+mj-lt"/>
              <a:buAutoNum type="arabicPeriod"/>
            </a:pPr>
            <a:endParaRPr lang="en-GB" sz="1600" dirty="0" smtClean="0"/>
          </a:p>
          <a:p>
            <a:pPr marL="342900" indent="-342900">
              <a:buFont typeface="+mj-lt"/>
              <a:buAutoNum type="arabicPeriod"/>
            </a:pPr>
            <a:r>
              <a:rPr lang="en-GB" sz="1600" dirty="0" smtClean="0"/>
              <a:t>Universities UK has released guidance for institutions on emerging from lockdown</a:t>
            </a:r>
          </a:p>
          <a:p>
            <a:pPr marL="342900" indent="-342900">
              <a:buFont typeface="+mj-lt"/>
              <a:buAutoNum type="arabicPeriod"/>
            </a:pPr>
            <a:endParaRPr lang="en-GB" sz="1600" dirty="0"/>
          </a:p>
          <a:p>
            <a:pPr marL="342900" indent="-342900">
              <a:buFont typeface="+mj-lt"/>
              <a:buAutoNum type="arabicPeriod"/>
            </a:pPr>
            <a:r>
              <a:rPr lang="en-GB" sz="1600" dirty="0" smtClean="0"/>
              <a:t>QAA have published reports detailing what higher education provision may look like in 2020/21, and the impact on admissions</a:t>
            </a:r>
          </a:p>
          <a:p>
            <a:pPr marL="342900" indent="-342900">
              <a:buFont typeface="+mj-lt"/>
              <a:buAutoNum type="arabicPeriod"/>
            </a:pPr>
            <a:endParaRPr lang="en-GB" sz="1600" dirty="0"/>
          </a:p>
          <a:p>
            <a:pPr marL="342900" indent="-342900">
              <a:buFont typeface="+mj-lt"/>
              <a:buAutoNum type="arabicPeriod"/>
            </a:pPr>
            <a:r>
              <a:rPr lang="en-GB" sz="1600" dirty="0" smtClean="0"/>
              <a:t>Lockdown is easing with schools, colleges and nurseries on track to begin phased reopening</a:t>
            </a:r>
          </a:p>
          <a:p>
            <a:pPr marL="342900" indent="-342900">
              <a:buFont typeface="+mj-lt"/>
              <a:buAutoNum type="arabicPeriod"/>
            </a:pPr>
            <a:endParaRPr lang="en-GB" sz="1600" dirty="0"/>
          </a:p>
          <a:p>
            <a:pPr marL="342900" indent="-342900">
              <a:buFont typeface="+mj-lt"/>
              <a:buAutoNum type="arabicPeriod"/>
            </a:pPr>
            <a:r>
              <a:rPr lang="en-GB" sz="1600" dirty="0" smtClean="0"/>
              <a:t>NHS Test and Trace service went live on May 28 in England</a:t>
            </a:r>
          </a:p>
          <a:p>
            <a:pPr marL="342900" indent="-342900">
              <a:buFont typeface="+mj-lt"/>
              <a:buAutoNum type="arabicPeriod"/>
            </a:pPr>
            <a:endParaRPr lang="en-GB" sz="1600" dirty="0"/>
          </a:p>
          <a:p>
            <a:pPr marL="342900" indent="-342900">
              <a:buFont typeface="+mj-lt"/>
              <a:buAutoNum type="arabicPeriod"/>
            </a:pPr>
            <a:r>
              <a:rPr lang="en-GB" sz="1600" dirty="0" smtClean="0"/>
              <a:t>UCAS/ </a:t>
            </a:r>
            <a:r>
              <a:rPr lang="en-GB" sz="1600" dirty="0" err="1" smtClean="0"/>
              <a:t>Youthsight</a:t>
            </a:r>
            <a:r>
              <a:rPr lang="en-GB" sz="1600" dirty="0" smtClean="0"/>
              <a:t> release latest tracker survey results</a:t>
            </a:r>
          </a:p>
        </p:txBody>
      </p:sp>
      <p:sp>
        <p:nvSpPr>
          <p:cNvPr id="10" name="TextBox 9"/>
          <p:cNvSpPr txBox="1"/>
          <p:nvPr/>
        </p:nvSpPr>
        <p:spPr>
          <a:xfrm>
            <a:off x="548639" y="1698646"/>
            <a:ext cx="3172690" cy="1077218"/>
          </a:xfrm>
          <a:prstGeom prst="rect">
            <a:avLst/>
          </a:prstGeom>
          <a:noFill/>
        </p:spPr>
        <p:txBody>
          <a:bodyPr wrap="square" rtlCol="0">
            <a:spAutoFit/>
          </a:bodyPr>
          <a:lstStyle/>
          <a:p>
            <a:r>
              <a:rPr lang="en-GB" sz="1600" b="1" dirty="0" smtClean="0"/>
              <a:t>The Student Hut</a:t>
            </a:r>
          </a:p>
          <a:p>
            <a:pPr marL="285750" indent="-285750">
              <a:buFont typeface="Arial" panose="020B0604020202020204" pitchFamily="34" charset="0"/>
              <a:buChar char="•"/>
            </a:pPr>
            <a:r>
              <a:rPr lang="en-GB" sz="1600" dirty="0" smtClean="0"/>
              <a:t>Weekly tracker</a:t>
            </a:r>
          </a:p>
          <a:p>
            <a:pPr marL="285750" indent="-285750">
              <a:buFont typeface="Arial" panose="020B0604020202020204" pitchFamily="34" charset="0"/>
              <a:buChar char="•"/>
            </a:pPr>
            <a:r>
              <a:rPr lang="en-GB" sz="1600" dirty="0" smtClean="0"/>
              <a:t>Prospective and current Students</a:t>
            </a:r>
            <a:endParaRPr lang="en-GB" sz="1600" dirty="0"/>
          </a:p>
        </p:txBody>
      </p:sp>
      <p:sp>
        <p:nvSpPr>
          <p:cNvPr id="15" name="TextBox 14"/>
          <p:cNvSpPr txBox="1"/>
          <p:nvPr/>
        </p:nvSpPr>
        <p:spPr>
          <a:xfrm>
            <a:off x="548639" y="3066492"/>
            <a:ext cx="3172690" cy="830997"/>
          </a:xfrm>
          <a:prstGeom prst="rect">
            <a:avLst/>
          </a:prstGeom>
          <a:noFill/>
        </p:spPr>
        <p:txBody>
          <a:bodyPr wrap="square" rtlCol="0">
            <a:spAutoFit/>
          </a:bodyPr>
          <a:lstStyle/>
          <a:p>
            <a:r>
              <a:rPr lang="en-GB" sz="1600" b="1" dirty="0" smtClean="0"/>
              <a:t>University of Warwick enquiries</a:t>
            </a:r>
          </a:p>
          <a:p>
            <a:pPr marL="285750" indent="-285750">
              <a:buFont typeface="Arial" panose="020B0604020202020204" pitchFamily="34" charset="0"/>
              <a:buChar char="•"/>
            </a:pPr>
            <a:r>
              <a:rPr lang="en-GB" sz="1600" dirty="0" smtClean="0"/>
              <a:t>Anecdotal feedback from markets</a:t>
            </a:r>
          </a:p>
        </p:txBody>
      </p:sp>
      <p:sp>
        <p:nvSpPr>
          <p:cNvPr id="16" name="TextBox 15"/>
          <p:cNvSpPr txBox="1"/>
          <p:nvPr/>
        </p:nvSpPr>
        <p:spPr>
          <a:xfrm>
            <a:off x="3832254" y="3066492"/>
            <a:ext cx="3172690" cy="3293209"/>
          </a:xfrm>
          <a:prstGeom prst="rect">
            <a:avLst/>
          </a:prstGeom>
          <a:noFill/>
        </p:spPr>
        <p:txBody>
          <a:bodyPr wrap="square" rtlCol="0">
            <a:spAutoFit/>
          </a:bodyPr>
          <a:lstStyle/>
          <a:p>
            <a:r>
              <a:rPr lang="en-GB" sz="1600" b="1" dirty="0" smtClean="0"/>
              <a:t>QAA </a:t>
            </a:r>
          </a:p>
          <a:p>
            <a:pPr marL="285750" indent="-285750">
              <a:buFont typeface="Arial" panose="020B0604020202020204" pitchFamily="34" charset="0"/>
              <a:buChar char="•"/>
            </a:pPr>
            <a:r>
              <a:rPr lang="en-GB" sz="1600" dirty="0" smtClean="0"/>
              <a:t>Impact of </a:t>
            </a:r>
            <a:r>
              <a:rPr lang="en-GB" sz="1600" dirty="0" err="1" smtClean="0"/>
              <a:t>Covid</a:t>
            </a:r>
            <a:r>
              <a:rPr lang="en-GB" sz="1600" dirty="0" smtClean="0"/>
              <a:t> on admissions </a:t>
            </a:r>
            <a:r>
              <a:rPr lang="en-GB" sz="1600" dirty="0"/>
              <a:t>paper was informed by discussions with directors of admissions from a number of higher education providers, and by the views of a panel of experts drawn from the school and higher education sectors</a:t>
            </a:r>
            <a:r>
              <a:rPr lang="en-GB" sz="1600" dirty="0" smtClean="0"/>
              <a:t>.</a:t>
            </a:r>
          </a:p>
          <a:p>
            <a:pPr marL="285750" indent="-285750">
              <a:buFont typeface="Arial" panose="020B0604020202020204" pitchFamily="34" charset="0"/>
              <a:buChar char="•"/>
            </a:pPr>
            <a:r>
              <a:rPr lang="en-GB" sz="1600" dirty="0" smtClean="0"/>
              <a:t>Guidance on planning for next academic year- quality and standards</a:t>
            </a:r>
          </a:p>
          <a:p>
            <a:pPr marL="285750" indent="-285750">
              <a:buFont typeface="Arial" panose="020B0604020202020204" pitchFamily="34" charset="0"/>
              <a:buChar char="•"/>
            </a:pPr>
            <a:endParaRPr lang="en-GB" sz="1600" dirty="0"/>
          </a:p>
        </p:txBody>
      </p:sp>
      <p:sp>
        <p:nvSpPr>
          <p:cNvPr id="13" name="TextBox 12"/>
          <p:cNvSpPr txBox="1"/>
          <p:nvPr/>
        </p:nvSpPr>
        <p:spPr>
          <a:xfrm>
            <a:off x="3832254" y="1710367"/>
            <a:ext cx="3172690" cy="830997"/>
          </a:xfrm>
          <a:prstGeom prst="rect">
            <a:avLst/>
          </a:prstGeom>
          <a:noFill/>
        </p:spPr>
        <p:txBody>
          <a:bodyPr wrap="square" rtlCol="0">
            <a:spAutoFit/>
          </a:bodyPr>
          <a:lstStyle/>
          <a:p>
            <a:r>
              <a:rPr lang="en-GB" sz="1600" b="1" dirty="0" smtClean="0"/>
              <a:t>UCAS/</a:t>
            </a:r>
            <a:r>
              <a:rPr lang="en-GB" sz="1600" b="1" dirty="0" err="1" smtClean="0"/>
              <a:t>Youthsight</a:t>
            </a:r>
            <a:endParaRPr lang="en-GB" sz="1600" b="1" dirty="0" smtClean="0"/>
          </a:p>
          <a:p>
            <a:pPr marL="285750" indent="-285750">
              <a:buFont typeface="Arial" panose="020B0604020202020204" pitchFamily="34" charset="0"/>
              <a:buChar char="•"/>
            </a:pPr>
            <a:r>
              <a:rPr lang="en-GB" sz="1600" dirty="0" smtClean="0"/>
              <a:t>Tracking survey with</a:t>
            </a:r>
            <a:r>
              <a:rPr lang="en-GB" sz="1600" dirty="0"/>
              <a:t> </a:t>
            </a:r>
            <a:r>
              <a:rPr lang="en-GB" sz="1600" dirty="0" smtClean="0"/>
              <a:t>UK prospective Students</a:t>
            </a:r>
            <a:endParaRPr lang="en-GB" sz="1600" dirty="0"/>
          </a:p>
        </p:txBody>
      </p:sp>
      <p:sp>
        <p:nvSpPr>
          <p:cNvPr id="14" name="TextBox 13"/>
          <p:cNvSpPr txBox="1"/>
          <p:nvPr/>
        </p:nvSpPr>
        <p:spPr>
          <a:xfrm>
            <a:off x="548639" y="4198607"/>
            <a:ext cx="3172690" cy="584775"/>
          </a:xfrm>
          <a:prstGeom prst="rect">
            <a:avLst/>
          </a:prstGeom>
          <a:noFill/>
        </p:spPr>
        <p:txBody>
          <a:bodyPr wrap="square" rtlCol="0">
            <a:spAutoFit/>
          </a:bodyPr>
          <a:lstStyle/>
          <a:p>
            <a:r>
              <a:rPr lang="en-GB" sz="1600" b="1" dirty="0" smtClean="0"/>
              <a:t>Universities </a:t>
            </a:r>
            <a:r>
              <a:rPr lang="en-GB" sz="1600" b="1" dirty="0"/>
              <a:t>UK International </a:t>
            </a:r>
          </a:p>
          <a:p>
            <a:pPr marL="285750" indent="-285750">
              <a:buFont typeface="Arial" panose="020B0604020202020204" pitchFamily="34" charset="0"/>
              <a:buChar char="•"/>
            </a:pPr>
            <a:r>
              <a:rPr lang="en-GB" sz="1600" dirty="0" smtClean="0"/>
              <a:t>Survey </a:t>
            </a:r>
            <a:r>
              <a:rPr lang="en-GB" sz="1600" dirty="0"/>
              <a:t>of 45 UK institutions</a:t>
            </a:r>
          </a:p>
        </p:txBody>
      </p:sp>
      <p:sp>
        <p:nvSpPr>
          <p:cNvPr id="9" name="TextBox 8"/>
          <p:cNvSpPr txBox="1"/>
          <p:nvPr/>
        </p:nvSpPr>
        <p:spPr>
          <a:xfrm>
            <a:off x="548639" y="5343784"/>
            <a:ext cx="3172690" cy="1077218"/>
          </a:xfrm>
          <a:prstGeom prst="rect">
            <a:avLst/>
          </a:prstGeom>
          <a:noFill/>
        </p:spPr>
        <p:txBody>
          <a:bodyPr wrap="square" rtlCol="0">
            <a:spAutoFit/>
          </a:bodyPr>
          <a:lstStyle/>
          <a:p>
            <a:r>
              <a:rPr lang="en-GB" sz="1600" b="1" dirty="0" smtClean="0"/>
              <a:t>UUK</a:t>
            </a:r>
            <a:endParaRPr lang="en-GB" sz="1600" b="1" dirty="0"/>
          </a:p>
          <a:p>
            <a:pPr marL="285750" indent="-285750">
              <a:buFont typeface="Arial" panose="020B0604020202020204" pitchFamily="34" charset="0"/>
              <a:buChar char="•"/>
            </a:pPr>
            <a:r>
              <a:rPr lang="en-GB" sz="1600" dirty="0" smtClean="0"/>
              <a:t>Principles and considerations for universities to address when emerging from lockdown </a:t>
            </a:r>
            <a:endParaRPr lang="en-GB" sz="1600" dirty="0"/>
          </a:p>
        </p:txBody>
      </p:sp>
    </p:spTree>
    <p:extLst>
      <p:ext uri="{BB962C8B-B14F-4D97-AF65-F5344CB8AC3E}">
        <p14:creationId xmlns:p14="http://schemas.microsoft.com/office/powerpoint/2010/main" val="4188061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3" name="Title 1"/>
          <p:cNvSpPr txBox="1">
            <a:spLocks/>
          </p:cNvSpPr>
          <p:nvPr/>
        </p:nvSpPr>
        <p:spPr>
          <a:xfrm>
            <a:off x="558655" y="3030597"/>
            <a:ext cx="9242842" cy="1891435"/>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100000"/>
              </a:lnSpc>
              <a:spcBef>
                <a:spcPts val="0"/>
              </a:spcBef>
            </a:pPr>
            <a:r>
              <a:rPr lang="en-GB" sz="5400" dirty="0" smtClean="0">
                <a:solidFill>
                  <a:srgbClr val="00B2DD"/>
                </a:solidFill>
                <a:latin typeface="+mn-lt"/>
              </a:rPr>
              <a:t>Market sentiment and external updates</a:t>
            </a:r>
            <a:endParaRPr lang="en-US" sz="5400" dirty="0">
              <a:solidFill>
                <a:srgbClr val="00B2DD"/>
              </a:solidFill>
              <a:latin typeface="+mn-lt"/>
            </a:endParaRPr>
          </a:p>
        </p:txBody>
      </p:sp>
      <p:sp>
        <p:nvSpPr>
          <p:cNvPr id="5" name="Subtitle 2"/>
          <p:cNvSpPr txBox="1">
            <a:spLocks/>
          </p:cNvSpPr>
          <p:nvPr/>
        </p:nvSpPr>
        <p:spPr>
          <a:xfrm>
            <a:off x="804672" y="5672439"/>
            <a:ext cx="9144000" cy="445707"/>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dirty="0">
              <a:solidFill>
                <a:srgbClr val="00B2DD"/>
              </a:solidFill>
              <a:latin typeface="+mn-lt"/>
              <a:ea typeface="Avenir Next" charset="0"/>
              <a:cs typeface="Avenir Next" charset="0"/>
            </a:endParaRPr>
          </a:p>
        </p:txBody>
      </p:sp>
    </p:spTree>
    <p:extLst>
      <p:ext uri="{BB962C8B-B14F-4D97-AF65-F5344CB8AC3E}">
        <p14:creationId xmlns:p14="http://schemas.microsoft.com/office/powerpoint/2010/main" val="33700731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a:spLocks noGrp="1"/>
          </p:cNvSpPr>
          <p:nvPr>
            <p:ph type="body" sz="quarter" idx="14"/>
          </p:nvPr>
        </p:nvSpPr>
        <p:spPr>
          <a:xfrm>
            <a:off x="612932" y="706534"/>
            <a:ext cx="7164912" cy="507823"/>
          </a:xfrm>
        </p:spPr>
        <p:txBody>
          <a:bodyPr>
            <a:normAutofit/>
          </a:bodyPr>
          <a:lstStyle/>
          <a:p>
            <a:r>
              <a:rPr lang="en-GB" dirty="0" smtClean="0">
                <a:solidFill>
                  <a:srgbClr val="00B2DD"/>
                </a:solidFill>
              </a:rPr>
              <a:t>International Travel Restrictions/Visa Updates</a:t>
            </a:r>
            <a:endParaRPr lang="en-GB" dirty="0">
              <a:solidFill>
                <a:srgbClr val="00B2DD"/>
              </a:solidFill>
            </a:endParaRPr>
          </a:p>
        </p:txBody>
      </p:sp>
      <p:sp>
        <p:nvSpPr>
          <p:cNvPr id="2" name="Rectangle 1"/>
          <p:cNvSpPr/>
          <p:nvPr/>
        </p:nvSpPr>
        <p:spPr>
          <a:xfrm>
            <a:off x="480604" y="1214357"/>
            <a:ext cx="9370423" cy="646331"/>
          </a:xfrm>
          <a:prstGeom prst="rect">
            <a:avLst/>
          </a:prstGeom>
        </p:spPr>
        <p:txBody>
          <a:bodyPr wrap="square">
            <a:spAutoFit/>
          </a:bodyPr>
          <a:lstStyle/>
          <a:p>
            <a:r>
              <a:rPr lang="en-GB"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Visa application centres are beginning to reopen, but remain closed in India and Nigeria. </a:t>
            </a:r>
          </a:p>
          <a:p>
            <a:r>
              <a:rPr lang="en-GB"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Travel restrictions are still in place in Malaysia, Singapore and Indonesia </a:t>
            </a:r>
            <a:endParaRPr lang="en-GB" dirty="0"/>
          </a:p>
        </p:txBody>
      </p:sp>
      <p:pic>
        <p:nvPicPr>
          <p:cNvPr id="3" name="Picture 2"/>
          <p:cNvPicPr>
            <a:picLocks noChangeAspect="1"/>
          </p:cNvPicPr>
          <p:nvPr/>
        </p:nvPicPr>
        <p:blipFill>
          <a:blip r:embed="rId2"/>
          <a:stretch>
            <a:fillRect/>
          </a:stretch>
        </p:blipFill>
        <p:spPr>
          <a:xfrm>
            <a:off x="480604" y="2224248"/>
            <a:ext cx="7931876" cy="4563318"/>
          </a:xfrm>
          <a:prstGeom prst="rect">
            <a:avLst/>
          </a:prstGeom>
        </p:spPr>
      </p:pic>
    </p:spTree>
    <p:extLst>
      <p:ext uri="{BB962C8B-B14F-4D97-AF65-F5344CB8AC3E}">
        <p14:creationId xmlns:p14="http://schemas.microsoft.com/office/powerpoint/2010/main" val="3773068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12932" y="706534"/>
            <a:ext cx="7164912" cy="507823"/>
          </a:xfrm>
        </p:spPr>
        <p:txBody>
          <a:bodyPr>
            <a:normAutofit/>
          </a:bodyPr>
          <a:lstStyle/>
          <a:p>
            <a:r>
              <a:rPr lang="en-GB" dirty="0" smtClean="0">
                <a:solidFill>
                  <a:srgbClr val="00B2DD"/>
                </a:solidFill>
              </a:rPr>
              <a:t>The Student Hut- student sentiment tracking (1)</a:t>
            </a:r>
            <a:endParaRPr lang="en-GB" dirty="0">
              <a:solidFill>
                <a:srgbClr val="00B2DD"/>
              </a:solidFill>
            </a:endParaRPr>
          </a:p>
        </p:txBody>
      </p:sp>
      <p:sp>
        <p:nvSpPr>
          <p:cNvPr id="4" name="Rectangle 3"/>
          <p:cNvSpPr/>
          <p:nvPr/>
        </p:nvSpPr>
        <p:spPr>
          <a:xfrm>
            <a:off x="6758577" y="1779250"/>
            <a:ext cx="4691704" cy="329320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rPr>
              <a:t>Concerns about coronavirus remain </a:t>
            </a:r>
            <a:r>
              <a:rPr kumimoji="0" lang="en-GB" sz="1600" b="0" i="0" u="none" strike="noStrike" kern="1200" cap="none" spc="0" normalizeH="0" baseline="0" noProof="0" dirty="0" smtClean="0">
                <a:ln>
                  <a:noFill/>
                </a:ln>
                <a:solidFill>
                  <a:srgbClr val="000000"/>
                </a:solidFill>
                <a:effectLst/>
                <a:uLnTx/>
                <a:uFillTx/>
                <a:latin typeface="Calibri" panose="020F0502020204030204"/>
                <a:ea typeface="+mn-ea"/>
                <a:cs typeface="+mn-cs"/>
              </a:rPr>
              <a:t>high (93%), however</a:t>
            </a:r>
            <a:r>
              <a:rPr kumimoji="0" lang="en-GB" sz="1600" b="0" i="0" u="none" strike="noStrike" kern="1200" cap="none" spc="0" normalizeH="0" noProof="0" dirty="0" smtClean="0">
                <a:ln>
                  <a:noFill/>
                </a:ln>
                <a:solidFill>
                  <a:srgbClr val="000000"/>
                </a:solidFill>
                <a:effectLst/>
                <a:uLnTx/>
                <a:uFillTx/>
                <a:latin typeface="Calibri" panose="020F0502020204030204"/>
                <a:ea typeface="+mn-ea"/>
                <a:cs typeface="+mn-cs"/>
              </a:rPr>
              <a:t> the % of those who are ‘very concerned’ continues to decline (34% in week 10). This indicates that</a:t>
            </a:r>
            <a:r>
              <a:rPr lang="en-GB" sz="1600" dirty="0" smtClean="0">
                <a:solidFill>
                  <a:srgbClr val="000000"/>
                </a:solidFill>
                <a:latin typeface="Calibri" panose="020F0502020204030204"/>
              </a:rPr>
              <a:t> concerns over coronavirus and it’s impact are lessening.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smtClean="0">
              <a:ln>
                <a:noFill/>
              </a:ln>
              <a:solidFill>
                <a:srgbClr val="000000"/>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srgbClr val="000000"/>
                </a:solidFill>
                <a:effectLst/>
                <a:uLnTx/>
                <a:uFillTx/>
                <a:latin typeface="Calibri" panose="020F0502020204030204"/>
                <a:ea typeface="+mn-ea"/>
                <a:cs typeface="+mn-cs"/>
              </a:rPr>
              <a:t>Whilst</a:t>
            </a:r>
            <a:r>
              <a:rPr kumimoji="0" lang="en-GB" sz="1600" b="0" i="0" u="none" strike="noStrike" kern="1200" cap="none" spc="0" normalizeH="0" noProof="0" dirty="0" smtClean="0">
                <a:ln>
                  <a:noFill/>
                </a:ln>
                <a:solidFill>
                  <a:srgbClr val="000000"/>
                </a:solidFill>
                <a:effectLst/>
                <a:uLnTx/>
                <a:uFillTx/>
                <a:latin typeface="Calibri" panose="020F0502020204030204"/>
                <a:ea typeface="+mn-ea"/>
                <a:cs typeface="+mn-cs"/>
              </a:rPr>
              <a:t> the </a:t>
            </a:r>
            <a:r>
              <a:rPr lang="en-GB" sz="1600" i="1" noProof="0" dirty="0">
                <a:solidFill>
                  <a:srgbClr val="000000"/>
                </a:solidFill>
                <a:latin typeface="Calibri" panose="020F0502020204030204"/>
              </a:rPr>
              <a:t>h</a:t>
            </a:r>
            <a:r>
              <a:rPr lang="en-GB" sz="1600" i="1" dirty="0" err="1" smtClean="0">
                <a:solidFill>
                  <a:srgbClr val="000000"/>
                </a:solidFill>
                <a:latin typeface="Calibri" panose="020F0502020204030204"/>
              </a:rPr>
              <a:t>ealth</a:t>
            </a:r>
            <a:r>
              <a:rPr lang="en-GB" sz="1600" i="1" dirty="0" smtClean="0">
                <a:solidFill>
                  <a:srgbClr val="000000"/>
                </a:solidFill>
                <a:latin typeface="Calibri" panose="020F0502020204030204"/>
              </a:rPr>
              <a:t> of friends and family </a:t>
            </a:r>
            <a:r>
              <a:rPr lang="en-GB" sz="1600" dirty="0" smtClean="0">
                <a:solidFill>
                  <a:srgbClr val="000000"/>
                </a:solidFill>
                <a:latin typeface="Calibri" panose="020F0502020204030204"/>
              </a:rPr>
              <a:t>and the </a:t>
            </a:r>
            <a:r>
              <a:rPr lang="en-GB" sz="1600" i="1" dirty="0" smtClean="0">
                <a:solidFill>
                  <a:srgbClr val="000000"/>
                </a:solidFill>
                <a:latin typeface="Calibri" panose="020F0502020204030204"/>
              </a:rPr>
              <a:t>impact on the NHS </a:t>
            </a:r>
            <a:r>
              <a:rPr lang="en-GB" sz="1600" dirty="0" smtClean="0">
                <a:solidFill>
                  <a:srgbClr val="000000"/>
                </a:solidFill>
                <a:latin typeface="Calibri" panose="020F0502020204030204"/>
              </a:rPr>
              <a:t>are still key concerns, students are now increasingly concerned about </a:t>
            </a:r>
            <a:r>
              <a:rPr lang="en-GB" sz="1600" i="1" dirty="0" smtClean="0">
                <a:solidFill>
                  <a:srgbClr val="000000"/>
                </a:solidFill>
                <a:latin typeface="Calibri" panose="020F0502020204030204"/>
              </a:rPr>
              <a:t>how long this will go on for</a:t>
            </a:r>
            <a:r>
              <a:rPr lang="en-GB" sz="1600" dirty="0" smtClean="0">
                <a:solidFill>
                  <a:srgbClr val="000000"/>
                </a:solidFill>
                <a:latin typeface="Calibri" panose="020F0502020204030204"/>
              </a:rPr>
              <a:t> and </a:t>
            </a:r>
            <a:r>
              <a:rPr lang="en-GB" sz="1600" i="1" dirty="0" smtClean="0">
                <a:solidFill>
                  <a:srgbClr val="000000"/>
                </a:solidFill>
                <a:latin typeface="Calibri" panose="020F0502020204030204"/>
              </a:rPr>
              <a:t>missing school/college/</a:t>
            </a:r>
            <a:r>
              <a:rPr lang="en-GB" sz="1600" i="1" dirty="0" err="1" smtClean="0">
                <a:solidFill>
                  <a:srgbClr val="000000"/>
                </a:solidFill>
                <a:latin typeface="Calibri" panose="020F0502020204030204"/>
              </a:rPr>
              <a:t>uni.</a:t>
            </a:r>
            <a:endPar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smtClean="0">
              <a:ln>
                <a:noFill/>
              </a:ln>
              <a:solidFill>
                <a:srgbClr val="000000"/>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smtClean="0">
                <a:ln>
                  <a:noFill/>
                </a:ln>
                <a:solidFill>
                  <a:srgbClr val="000000"/>
                </a:solidFill>
                <a:effectLst/>
                <a:uLnTx/>
                <a:uFillTx/>
                <a:latin typeface="Calibri" panose="020F0502020204030204"/>
                <a:ea typeface="+mn-ea"/>
                <a:cs typeface="+mn-cs"/>
              </a:rPr>
              <a:t>The % of</a:t>
            </a:r>
            <a:r>
              <a:rPr kumimoji="0" lang="en-GB" sz="1600" b="0" i="0" u="none" strike="noStrike" kern="1200" cap="none" spc="0" normalizeH="0" noProof="0" dirty="0" smtClean="0">
                <a:ln>
                  <a:noFill/>
                </a:ln>
                <a:solidFill>
                  <a:srgbClr val="000000"/>
                </a:solidFill>
                <a:effectLst/>
                <a:uLnTx/>
                <a:uFillTx/>
                <a:latin typeface="Calibri" panose="020F0502020204030204"/>
                <a:ea typeface="+mn-ea"/>
                <a:cs typeface="+mn-cs"/>
              </a:rPr>
              <a:t> students still planning on going to university remains high (91%).</a:t>
            </a:r>
            <a:endPar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6" name="TextBox 5"/>
          <p:cNvSpPr txBox="1"/>
          <p:nvPr/>
        </p:nvSpPr>
        <p:spPr>
          <a:xfrm>
            <a:off x="188552" y="6388161"/>
            <a:ext cx="831734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Source: Student Hut tracker, 343 responses, fieldwork 25</a:t>
            </a:r>
            <a:r>
              <a:rPr kumimoji="0" lang="en-GB" sz="1200" b="0" i="1" u="none" strike="noStrike" kern="1200" cap="none" spc="0" normalizeH="0" baseline="30000" noProof="0" dirty="0" smtClean="0">
                <a:ln>
                  <a:noFill/>
                </a:ln>
                <a:solidFill>
                  <a:prstClr val="black"/>
                </a:solidFill>
                <a:effectLst/>
                <a:uLnTx/>
                <a:uFillTx/>
                <a:latin typeface="Calibri" panose="020F0502020204030204"/>
                <a:ea typeface="+mn-ea"/>
                <a:cs typeface="+mn-cs"/>
              </a:rPr>
              <a:t>th</a:t>
            </a: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-31</a:t>
            </a:r>
            <a:r>
              <a:rPr kumimoji="0" lang="en-GB" sz="1200" b="0" i="1" u="none" strike="noStrike" kern="1200" cap="none" spc="0" normalizeH="0" baseline="30000" noProof="0" dirty="0" smtClean="0">
                <a:ln>
                  <a:noFill/>
                </a:ln>
                <a:solidFill>
                  <a:prstClr val="black"/>
                </a:solidFill>
                <a:effectLst/>
                <a:uLnTx/>
                <a:uFillTx/>
                <a:latin typeface="Calibri" panose="020F0502020204030204"/>
                <a:ea typeface="+mn-ea"/>
                <a:cs typeface="+mn-cs"/>
              </a:rPr>
              <a:t>st</a:t>
            </a:r>
            <a:r>
              <a:rPr kumimoji="0" lang="en-GB" sz="1200" b="0" i="1"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May 2020</a:t>
            </a:r>
            <a:endPar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8" name="Chart 7"/>
          <p:cNvGraphicFramePr>
            <a:graphicFrameLocks/>
          </p:cNvGraphicFramePr>
          <p:nvPr>
            <p:extLst/>
          </p:nvPr>
        </p:nvGraphicFramePr>
        <p:xfrm>
          <a:off x="443028" y="1305733"/>
          <a:ext cx="5578862" cy="3710340"/>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8"/>
          <p:cNvPicPr>
            <a:picLocks noChangeAspect="1"/>
          </p:cNvPicPr>
          <p:nvPr/>
        </p:nvPicPr>
        <p:blipFill>
          <a:blip r:embed="rId3"/>
          <a:stretch>
            <a:fillRect/>
          </a:stretch>
        </p:blipFill>
        <p:spPr>
          <a:xfrm>
            <a:off x="188552" y="5179891"/>
            <a:ext cx="11715750" cy="971550"/>
          </a:xfrm>
          <a:prstGeom prst="rect">
            <a:avLst/>
          </a:prstGeom>
        </p:spPr>
      </p:pic>
    </p:spTree>
    <p:extLst>
      <p:ext uri="{BB962C8B-B14F-4D97-AF65-F5344CB8AC3E}">
        <p14:creationId xmlns:p14="http://schemas.microsoft.com/office/powerpoint/2010/main" val="1821865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12932" y="706534"/>
            <a:ext cx="7164912" cy="507823"/>
          </a:xfrm>
        </p:spPr>
        <p:txBody>
          <a:bodyPr>
            <a:normAutofit/>
          </a:bodyPr>
          <a:lstStyle/>
          <a:p>
            <a:r>
              <a:rPr lang="en-GB" dirty="0" smtClean="0">
                <a:solidFill>
                  <a:srgbClr val="00B2DD"/>
                </a:solidFill>
              </a:rPr>
              <a:t>The Student Hut- student sentiment tracking (2)</a:t>
            </a:r>
            <a:endParaRPr lang="en-GB" dirty="0">
              <a:solidFill>
                <a:srgbClr val="00B2DD"/>
              </a:solidFill>
            </a:endParaRPr>
          </a:p>
        </p:txBody>
      </p:sp>
      <p:sp>
        <p:nvSpPr>
          <p:cNvPr id="6" name="TextBox 5"/>
          <p:cNvSpPr txBox="1"/>
          <p:nvPr/>
        </p:nvSpPr>
        <p:spPr>
          <a:xfrm>
            <a:off x="188552" y="6388161"/>
            <a:ext cx="831734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Source: Student Hut tracker, 343 responses, fieldwork 25</a:t>
            </a:r>
            <a:r>
              <a:rPr kumimoji="0" lang="en-GB" sz="1200" b="0" i="1" u="none" strike="noStrike" kern="1200" cap="none" spc="0" normalizeH="0" baseline="30000" noProof="0" dirty="0" smtClean="0">
                <a:ln>
                  <a:noFill/>
                </a:ln>
                <a:solidFill>
                  <a:prstClr val="black"/>
                </a:solidFill>
                <a:effectLst/>
                <a:uLnTx/>
                <a:uFillTx/>
                <a:latin typeface="Calibri" panose="020F0502020204030204"/>
                <a:ea typeface="+mn-ea"/>
                <a:cs typeface="+mn-cs"/>
              </a:rPr>
              <a:t>th</a:t>
            </a: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-31</a:t>
            </a:r>
            <a:r>
              <a:rPr kumimoji="0" lang="en-GB" sz="1200" b="0" i="1" u="none" strike="noStrike" kern="1200" cap="none" spc="0" normalizeH="0" baseline="30000" noProof="0" dirty="0" smtClean="0">
                <a:ln>
                  <a:noFill/>
                </a:ln>
                <a:solidFill>
                  <a:prstClr val="black"/>
                </a:solidFill>
                <a:effectLst/>
                <a:uLnTx/>
                <a:uFillTx/>
                <a:latin typeface="Calibri" panose="020F0502020204030204"/>
                <a:ea typeface="+mn-ea"/>
                <a:cs typeface="+mn-cs"/>
              </a:rPr>
              <a:t>st</a:t>
            </a:r>
            <a:r>
              <a:rPr kumimoji="0" lang="en-GB" sz="1200" b="0" i="1" u="none" strike="noStrike" kern="1200" cap="none" spc="0" normalizeH="0" baseline="0" noProof="0" dirty="0" smtClean="0">
                <a:ln>
                  <a:noFill/>
                </a:ln>
                <a:solidFill>
                  <a:prstClr val="black"/>
                </a:solidFill>
                <a:effectLst/>
                <a:uLnTx/>
                <a:uFillTx/>
                <a:latin typeface="Calibri" panose="020F0502020204030204"/>
                <a:ea typeface="+mn-ea"/>
                <a:cs typeface="+mn-cs"/>
              </a:rPr>
              <a:t> May 2020</a:t>
            </a:r>
            <a:endParaRPr kumimoji="0" lang="en-GB" sz="12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p:cNvSpPr txBox="1"/>
          <p:nvPr/>
        </p:nvSpPr>
        <p:spPr>
          <a:xfrm>
            <a:off x="7393574" y="1434598"/>
            <a:ext cx="4558939" cy="5293757"/>
          </a:xfrm>
          <a:prstGeom prst="rect">
            <a:avLst/>
          </a:prstGeom>
          <a:noFill/>
        </p:spPr>
        <p:txBody>
          <a:bodyPr wrap="square" rtlCol="0">
            <a:spAutoFit/>
          </a:bodyPr>
          <a:lstStyle/>
          <a:p>
            <a:endParaRPr lang="en-GB" dirty="0"/>
          </a:p>
          <a:p>
            <a:pPr marL="285750" indent="-285750">
              <a:buFont typeface="Arial" panose="020B0604020202020204" pitchFamily="34" charset="0"/>
              <a:buChar char="•"/>
            </a:pPr>
            <a:r>
              <a:rPr lang="en-GB" sz="1600" dirty="0" smtClean="0"/>
              <a:t>Overall students are now more likely to consider taking a gap year compared to before the Coronavirus pandemic.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smtClean="0"/>
              <a:t>However students from </a:t>
            </a:r>
            <a:r>
              <a:rPr lang="en-GB" sz="1600" i="1" dirty="0" smtClean="0"/>
              <a:t>below average income </a:t>
            </a:r>
            <a:r>
              <a:rPr lang="en-GB" sz="1600" dirty="0" smtClean="0"/>
              <a:t>households are even more likely to take a gap year (+27%) when compared to students from </a:t>
            </a:r>
            <a:r>
              <a:rPr lang="en-GB" sz="1600" i="1" dirty="0" smtClean="0"/>
              <a:t>above average income </a:t>
            </a:r>
            <a:r>
              <a:rPr lang="en-GB" sz="1600" dirty="0" smtClean="0"/>
              <a:t>households (+16%).</a:t>
            </a:r>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GB" sz="1600" dirty="0" smtClean="0"/>
              <a:t>Students </a:t>
            </a:r>
            <a:r>
              <a:rPr lang="en-GB" sz="1600" dirty="0"/>
              <a:t>from households with </a:t>
            </a:r>
            <a:r>
              <a:rPr lang="en-GB" sz="1600" i="1" dirty="0"/>
              <a:t>below average income </a:t>
            </a:r>
            <a:r>
              <a:rPr lang="en-GB" sz="1600" dirty="0" smtClean="0"/>
              <a:t>are less </a:t>
            </a:r>
            <a:r>
              <a:rPr lang="en-GB" sz="1600" dirty="0"/>
              <a:t>likely spend their gap year doing work related to their </a:t>
            </a:r>
            <a:r>
              <a:rPr lang="en-GB" sz="1600" dirty="0" smtClean="0"/>
              <a:t>degree, instead </a:t>
            </a:r>
            <a:r>
              <a:rPr lang="en-GB" sz="1600" dirty="0"/>
              <a:t>they are more likely to spend their gap year working in hospitality, in an office or in an </a:t>
            </a:r>
            <a:r>
              <a:rPr lang="en-GB" sz="1600" dirty="0" smtClean="0"/>
              <a:t>apprenticeship.</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smtClean="0"/>
              <a:t>The research also shows that </a:t>
            </a:r>
            <a:r>
              <a:rPr lang="en-GB" sz="1600" dirty="0"/>
              <a:t>students from </a:t>
            </a:r>
            <a:r>
              <a:rPr lang="en-GB" sz="1600" i="1" dirty="0"/>
              <a:t>below average income </a:t>
            </a:r>
            <a:r>
              <a:rPr lang="en-GB" sz="1600" dirty="0"/>
              <a:t>households </a:t>
            </a:r>
            <a:r>
              <a:rPr lang="en-GB" sz="1600" dirty="0" smtClean="0"/>
              <a:t>have experienced higher levels of stress and anxiety compared to those</a:t>
            </a:r>
            <a:r>
              <a:rPr lang="en-GB" sz="1600" dirty="0"/>
              <a:t> from </a:t>
            </a:r>
            <a:r>
              <a:rPr lang="en-GB" sz="1600" i="1" dirty="0"/>
              <a:t>above average income </a:t>
            </a:r>
            <a:r>
              <a:rPr lang="en-GB" sz="1600" dirty="0" smtClean="0"/>
              <a:t>households.</a:t>
            </a:r>
            <a:endParaRPr lang="en-GB" sz="1600" dirty="0"/>
          </a:p>
        </p:txBody>
      </p:sp>
      <p:pic>
        <p:nvPicPr>
          <p:cNvPr id="2050" name="Chart 1"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55975"/>
            <a:ext cx="7524302" cy="4522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0831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2213</TotalTime>
  <Words>3892</Words>
  <Application>Microsoft Office PowerPoint</Application>
  <PresentationFormat>Widescreen</PresentationFormat>
  <Paragraphs>249</Paragraphs>
  <Slides>27</Slides>
  <Notes>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27</vt:i4>
      </vt:variant>
    </vt:vector>
  </HeadingPairs>
  <TitlesOfParts>
    <vt:vector size="38" baseType="lpstr">
      <vt:lpstr>Arial</vt:lpstr>
      <vt:lpstr>Avenir Next</vt:lpstr>
      <vt:lpstr>Avenir Next Demi Bold</vt:lpstr>
      <vt:lpstr>Avenir Next Medium</vt:lpstr>
      <vt:lpstr>Calibri</vt:lpstr>
      <vt:lpstr>Calibri Light</vt:lpstr>
      <vt:lpstr>Qualtrics Grotesque</vt:lpstr>
      <vt:lpstr>Times New Roman</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Richards, Jo</dc:creator>
  <cp:lastModifiedBy>Richards, Jo</cp:lastModifiedBy>
  <cp:revision>185</cp:revision>
  <dcterms:created xsi:type="dcterms:W3CDTF">2020-05-13T15:53:19Z</dcterms:created>
  <dcterms:modified xsi:type="dcterms:W3CDTF">2020-06-03T16:17:26Z</dcterms:modified>
</cp:coreProperties>
</file>