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4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25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95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630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48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278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036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59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129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81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563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33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BE8BE-3B6C-4C10-931B-21BEF6272838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2219A-BE8F-4E6D-9257-1A40B8C2F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13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62988" y="1426283"/>
            <a:ext cx="6707712" cy="507823"/>
          </a:xfrm>
        </p:spPr>
        <p:txBody>
          <a:bodyPr/>
          <a:lstStyle/>
          <a:p>
            <a:r>
              <a:rPr lang="en-GB" dirty="0" smtClean="0"/>
              <a:t>Academic Promotions by Gender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054" y="1934105"/>
            <a:ext cx="8373013" cy="502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59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246533" y="2813465"/>
            <a:ext cx="3810000" cy="32839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733" dirty="0"/>
              <a:t>Overall the gender split of current applications is </a:t>
            </a:r>
            <a:r>
              <a:rPr lang="en-GB" sz="1733" b="1" dirty="0"/>
              <a:t>48% Female : 52% Male</a:t>
            </a:r>
          </a:p>
          <a:p>
            <a:pPr marL="0" indent="0">
              <a:buNone/>
            </a:pPr>
            <a:r>
              <a:rPr lang="en-GB" sz="1733" dirty="0"/>
              <a:t>We have a </a:t>
            </a:r>
            <a:r>
              <a:rPr lang="en-GB" sz="1733" b="1" dirty="0"/>
              <a:t>healthy female talent pipeline </a:t>
            </a:r>
            <a:r>
              <a:rPr lang="en-GB" sz="1733" dirty="0"/>
              <a:t>in the </a:t>
            </a:r>
            <a:r>
              <a:rPr lang="en-GB" sz="1733" b="1" dirty="0"/>
              <a:t>more junior grades</a:t>
            </a:r>
            <a:r>
              <a:rPr lang="en-GB" sz="1733" dirty="0"/>
              <a:t>, although this dips from senior level 8.</a:t>
            </a:r>
          </a:p>
          <a:p>
            <a:pPr marL="0" indent="0">
              <a:buNone/>
            </a:pPr>
            <a:r>
              <a:rPr lang="en-GB" sz="1733" dirty="0"/>
              <a:t>It will take time for this talent to continue their career development to Reader / Professor</a:t>
            </a:r>
          </a:p>
          <a:p>
            <a:pPr marL="0" indent="0">
              <a:buNone/>
            </a:pPr>
            <a:r>
              <a:rPr lang="en-GB" sz="1733" dirty="0"/>
              <a:t>Currently 24.4% of our Professors are female compared to 21% in 2017.</a:t>
            </a:r>
            <a:endParaRPr lang="en-GB" sz="1733" dirty="0"/>
          </a:p>
          <a:p>
            <a:pPr marL="0" indent="0">
              <a:buNone/>
            </a:pPr>
            <a:endParaRPr lang="en-GB" sz="1733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33923" y="1318207"/>
            <a:ext cx="6707712" cy="50782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Academic Promotions – Current Talent Pipeline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070811"/>
              </p:ext>
            </p:extLst>
          </p:nvPr>
        </p:nvGraphicFramePr>
        <p:xfrm>
          <a:off x="433923" y="1992856"/>
          <a:ext cx="7719462" cy="4407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1113">
                  <a:extLst>
                    <a:ext uri="{9D8B030D-6E8A-4147-A177-3AD203B41FA5}">
                      <a16:colId xmlns:a16="http://schemas.microsoft.com/office/drawing/2014/main" val="1375270610"/>
                    </a:ext>
                  </a:extLst>
                </a:gridCol>
                <a:gridCol w="1799924">
                  <a:extLst>
                    <a:ext uri="{9D8B030D-6E8A-4147-A177-3AD203B41FA5}">
                      <a16:colId xmlns:a16="http://schemas.microsoft.com/office/drawing/2014/main" val="2751738255"/>
                    </a:ext>
                  </a:extLst>
                </a:gridCol>
                <a:gridCol w="1838425">
                  <a:extLst>
                    <a:ext uri="{9D8B030D-6E8A-4147-A177-3AD203B41FA5}">
                      <a16:colId xmlns:a16="http://schemas.microsoft.com/office/drawing/2014/main" val="3768278089"/>
                    </a:ext>
                  </a:extLst>
                </a:gridCol>
              </a:tblGrid>
              <a:tr h="37350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Level Applying For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Female %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Male %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712667564"/>
                  </a:ext>
                </a:extLst>
              </a:tr>
              <a:tr h="744191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Level 6 </a:t>
                      </a:r>
                    </a:p>
                    <a:p>
                      <a:r>
                        <a:rPr lang="en-GB" sz="2000" dirty="0" smtClean="0"/>
                        <a:t>Research/ Teaching Fellow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50</a:t>
                      </a:r>
                      <a:endParaRPr lang="en-GB" sz="2000" dirty="0"/>
                    </a:p>
                  </a:txBody>
                  <a:tcPr marL="121920" marR="121920" marT="60960" marB="60960">
                    <a:solidFill>
                      <a:srgbClr val="94E4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50 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02026824"/>
                  </a:ext>
                </a:extLst>
              </a:tr>
              <a:tr h="1042474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Level 7</a:t>
                      </a:r>
                      <a:r>
                        <a:rPr lang="en-GB" sz="2000" b="1" baseline="0" dirty="0" smtClean="0"/>
                        <a:t> </a:t>
                      </a:r>
                    </a:p>
                    <a:p>
                      <a:r>
                        <a:rPr lang="en-GB" sz="2000" baseline="0" dirty="0" smtClean="0"/>
                        <a:t>Senior Research/Teaching Fellow</a:t>
                      </a:r>
                    </a:p>
                    <a:p>
                      <a:r>
                        <a:rPr lang="en-GB" sz="2000" baseline="0" dirty="0" smtClean="0"/>
                        <a:t>Assistant Professor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66</a:t>
                      </a:r>
                      <a:endParaRPr lang="en-GB" sz="2000" dirty="0"/>
                    </a:p>
                  </a:txBody>
                  <a:tcPr marL="121920" marR="121920" marT="60960" marB="60960">
                    <a:solidFill>
                      <a:srgbClr val="94E4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34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82304619"/>
                  </a:ext>
                </a:extLst>
              </a:tr>
              <a:tr h="653625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Level 8</a:t>
                      </a:r>
                    </a:p>
                    <a:p>
                      <a:r>
                        <a:rPr lang="en-GB" sz="2000" dirty="0" smtClean="0"/>
                        <a:t>Associate</a:t>
                      </a:r>
                      <a:r>
                        <a:rPr lang="en-GB" sz="2000" baseline="0" dirty="0" smtClean="0"/>
                        <a:t> Professor</a:t>
                      </a:r>
                      <a:endParaRPr lang="en-GB" sz="2000" dirty="0" smtClean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56</a:t>
                      </a:r>
                      <a:endParaRPr lang="en-GB" sz="2000" dirty="0"/>
                    </a:p>
                  </a:txBody>
                  <a:tcPr marL="121920" marR="121920" marT="60960" marB="60960">
                    <a:solidFill>
                      <a:srgbClr val="94E4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40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63377384"/>
                  </a:ext>
                </a:extLst>
              </a:tr>
              <a:tr h="653625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Level 8</a:t>
                      </a:r>
                    </a:p>
                    <a:p>
                      <a:r>
                        <a:rPr lang="en-GB" sz="2000" dirty="0" smtClean="0"/>
                        <a:t>Reader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36</a:t>
                      </a:r>
                      <a:endParaRPr lang="en-GB" sz="2000" dirty="0"/>
                    </a:p>
                  </a:txBody>
                  <a:tcPr marL="121920" marR="121920" marT="60960" marB="60960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64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34803942"/>
                  </a:ext>
                </a:extLst>
              </a:tr>
              <a:tr h="651572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Level 9 </a:t>
                      </a:r>
                    </a:p>
                    <a:p>
                      <a:r>
                        <a:rPr lang="en-GB" sz="2000" dirty="0" smtClean="0"/>
                        <a:t>Professor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40</a:t>
                      </a:r>
                      <a:endParaRPr lang="en-GB" sz="2000" dirty="0"/>
                    </a:p>
                  </a:txBody>
                  <a:tcPr marL="121920" marR="121920" marT="60960" marB="60960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60</a:t>
                      </a:r>
                      <a:endParaRPr lang="en-GB" sz="20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24708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370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Avenir Next</vt:lpstr>
      <vt:lpstr>Avenir Next Demi Bold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Ennew, Christine</dc:creator>
  <cp:lastModifiedBy>Ennew, Christine</cp:lastModifiedBy>
  <cp:revision>1</cp:revision>
  <dcterms:created xsi:type="dcterms:W3CDTF">2021-03-01T14:54:10Z</dcterms:created>
  <dcterms:modified xsi:type="dcterms:W3CDTF">2021-03-01T14:54:24Z</dcterms:modified>
</cp:coreProperties>
</file>