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79" r:id="rId3"/>
    <p:sldId id="269" r:id="rId4"/>
    <p:sldId id="280" r:id="rId5"/>
    <p:sldId id="271" r:id="rId6"/>
    <p:sldId id="277" r:id="rId7"/>
    <p:sldId id="270" r:id="rId8"/>
    <p:sldId id="272" r:id="rId9"/>
    <p:sldId id="275" r:id="rId10"/>
    <p:sldId id="273" r:id="rId11"/>
    <p:sldId id="274" r:id="rId12"/>
    <p:sldId id="267" r:id="rId13"/>
    <p:sldId id="278" r:id="rId1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1" autoAdjust="0"/>
    <p:restoredTop sz="94636" autoAdjust="0"/>
  </p:normalViewPr>
  <p:slideViewPr>
    <p:cSldViewPr snapToGrid="0">
      <p:cViewPr varScale="1">
        <p:scale>
          <a:sx n="62" d="100"/>
          <a:sy n="62" d="100"/>
        </p:scale>
        <p:origin x="-91" y="-427"/>
      </p:cViewPr>
      <p:guideLst>
        <p:guide orient="horz" pos="2160"/>
        <p:guide pos="3840"/>
      </p:guideLst>
    </p:cSldViewPr>
  </p:slideViewPr>
  <p:notesTextViewPr>
    <p:cViewPr>
      <p:scale>
        <a:sx n="1" d="1"/>
        <a:sy n="1" d="1"/>
      </p:scale>
      <p:origin x="0" y="0"/>
    </p:cViewPr>
  </p:notesTextViewPr>
  <p:sorterViewPr>
    <p:cViewPr>
      <p:scale>
        <a:sx n="100" d="100"/>
        <a:sy n="100" d="100"/>
      </p:scale>
      <p:origin x="0" y="-648"/>
    </p:cViewPr>
  </p:sorterViewPr>
  <p:notesViewPr>
    <p:cSldViewPr snapToGrid="0">
      <p:cViewPr varScale="1">
        <p:scale>
          <a:sx n="65" d="100"/>
          <a:sy n="65" d="100"/>
        </p:scale>
        <p:origin x="2886"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C2D3F1F2-55BC-487B-B21A-F88C7E4AD3AD}" type="datetimeFigureOut">
              <a:rPr lang="en-GB" smtClean="0"/>
              <a:t>27/04/2016</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C80E067E-A684-46FF-A6A6-E7FE3B1E5717}" type="slidenum">
              <a:rPr lang="en-GB" smtClean="0"/>
              <a:t>‹#›</a:t>
            </a:fld>
            <a:endParaRPr lang="en-GB"/>
          </a:p>
        </p:txBody>
      </p:sp>
    </p:spTree>
    <p:extLst>
      <p:ext uri="{BB962C8B-B14F-4D97-AF65-F5344CB8AC3E}">
        <p14:creationId xmlns:p14="http://schemas.microsoft.com/office/powerpoint/2010/main" val="3287629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80E067E-A684-46FF-A6A6-E7FE3B1E5717}" type="slidenum">
              <a:rPr lang="en-GB" smtClean="0"/>
              <a:t>1</a:t>
            </a:fld>
            <a:endParaRPr lang="en-GB"/>
          </a:p>
        </p:txBody>
      </p:sp>
    </p:spTree>
    <p:extLst>
      <p:ext uri="{BB962C8B-B14F-4D97-AF65-F5344CB8AC3E}">
        <p14:creationId xmlns:p14="http://schemas.microsoft.com/office/powerpoint/2010/main" val="1287683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776788"/>
            <a:ext cx="5438775" cy="4652962"/>
          </a:xfrm>
        </p:spPr>
        <p:txBody>
          <a:bodyPr/>
          <a:lstStyle/>
          <a:p>
            <a:r>
              <a:rPr lang="en-GB" dirty="0" smtClean="0"/>
              <a:t>Please see the handout ‘some basic tips for inclusive visuals’.</a:t>
            </a:r>
          </a:p>
          <a:p>
            <a:r>
              <a:rPr lang="en-GB" dirty="0" smtClean="0"/>
              <a:t>Again these are good basic rules for everything that you create.  On the other side of the handout is an example of the same piece of text presented in 2 ways.  Look at the difference!  So follow these rules and you are immediately making a really big improvement in terms of accessibility. </a:t>
            </a:r>
          </a:p>
          <a:p>
            <a:endParaRPr lang="en-GB" dirty="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a:p>
        </p:txBody>
      </p:sp>
      <p:sp>
        <p:nvSpPr>
          <p:cNvPr id="4" name="Slide Number Placeholder 3"/>
          <p:cNvSpPr>
            <a:spLocks noGrp="1"/>
          </p:cNvSpPr>
          <p:nvPr>
            <p:ph type="sldNum" sz="quarter" idx="10"/>
          </p:nvPr>
        </p:nvSpPr>
        <p:spPr/>
        <p:txBody>
          <a:bodyPr/>
          <a:lstStyle/>
          <a:p>
            <a:fld id="{C80E067E-A684-46FF-A6A6-E7FE3B1E5717}" type="slidenum">
              <a:rPr lang="en-GB" smtClean="0"/>
              <a:t>3</a:t>
            </a:fld>
            <a:endParaRPr lang="en-GB"/>
          </a:p>
        </p:txBody>
      </p:sp>
    </p:spTree>
    <p:extLst>
      <p:ext uri="{BB962C8B-B14F-4D97-AF65-F5344CB8AC3E}">
        <p14:creationId xmlns:p14="http://schemas.microsoft.com/office/powerpoint/2010/main" val="557041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see the handout ‘some basic tips for inclusive visuals’.</a:t>
            </a:r>
          </a:p>
          <a:p>
            <a:r>
              <a:rPr lang="en-GB" dirty="0"/>
              <a:t>Again these are good basic rules for everything that you create</a:t>
            </a:r>
            <a:r>
              <a:rPr lang="en-GB" dirty="0" smtClean="0"/>
              <a:t>. (electronic, printed materials, websites, printed literature….  </a:t>
            </a:r>
            <a:r>
              <a:rPr lang="en-GB" dirty="0"/>
              <a:t>On the other side of the handout is an example of the same piece of text presented in 2 ways.  Look at the difference!  So follow these rules and you are immediately making a really big improvement in terms of accessibility. </a:t>
            </a:r>
          </a:p>
          <a:p>
            <a:endParaRPr lang="en-GB" dirty="0"/>
          </a:p>
          <a:p>
            <a:endParaRPr lang="en-GB" dirty="0"/>
          </a:p>
        </p:txBody>
      </p:sp>
      <p:sp>
        <p:nvSpPr>
          <p:cNvPr id="4" name="Slide Number Placeholder 3"/>
          <p:cNvSpPr>
            <a:spLocks noGrp="1"/>
          </p:cNvSpPr>
          <p:nvPr>
            <p:ph type="sldNum" sz="quarter" idx="10"/>
          </p:nvPr>
        </p:nvSpPr>
        <p:spPr/>
        <p:txBody>
          <a:bodyPr/>
          <a:lstStyle/>
          <a:p>
            <a:fld id="{C80E067E-A684-46FF-A6A6-E7FE3B1E5717}" type="slidenum">
              <a:rPr lang="en-GB" smtClean="0"/>
              <a:t>5</a:t>
            </a:fld>
            <a:endParaRPr lang="en-GB"/>
          </a:p>
        </p:txBody>
      </p:sp>
    </p:spTree>
    <p:extLst>
      <p:ext uri="{BB962C8B-B14F-4D97-AF65-F5344CB8AC3E}">
        <p14:creationId xmlns:p14="http://schemas.microsoft.com/office/powerpoint/2010/main" val="713014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One in 12 men are colour blind.  1 in 200 women are colour blind.</a:t>
            </a:r>
          </a:p>
          <a:p>
            <a:endParaRPr lang="en-GB" dirty="0"/>
          </a:p>
          <a:p>
            <a:r>
              <a:rPr lang="en-GB" dirty="0" smtClean="0"/>
              <a:t>Avoid traffic lights! ( I mean on documents!) </a:t>
            </a:r>
          </a:p>
          <a:p>
            <a:endParaRPr lang="en-GB" dirty="0"/>
          </a:p>
          <a:p>
            <a:r>
              <a:rPr lang="en-GB" dirty="0" smtClean="0"/>
              <a:t>There are a number of interesting sites that try and show you colour blindness.</a:t>
            </a:r>
          </a:p>
          <a:p>
            <a:endParaRPr lang="en-GB" dirty="0"/>
          </a:p>
          <a:p>
            <a:r>
              <a:rPr lang="en-GB" dirty="0" smtClean="0"/>
              <a:t>My husband is very colour blind – real traffic lights judged on position and light on, no idea about ‘goes with’.  Never let him pick your raspberries or tomatoes …</a:t>
            </a:r>
          </a:p>
          <a:p>
            <a:endParaRPr lang="en-GB" dirty="0"/>
          </a:p>
          <a:p>
            <a:r>
              <a:rPr lang="en-GB" dirty="0" smtClean="0"/>
              <a:t>I laugh but problematic – imagine if you are a chemistry student and using litmus paper or identifying solutions…..</a:t>
            </a:r>
          </a:p>
          <a:p>
            <a:endParaRPr lang="en-GB" dirty="0"/>
          </a:p>
          <a:p>
            <a:endParaRPr lang="en-GB" dirty="0"/>
          </a:p>
        </p:txBody>
      </p:sp>
      <p:sp>
        <p:nvSpPr>
          <p:cNvPr id="4" name="Slide Number Placeholder 3"/>
          <p:cNvSpPr>
            <a:spLocks noGrp="1"/>
          </p:cNvSpPr>
          <p:nvPr>
            <p:ph type="sldNum" sz="quarter" idx="10"/>
          </p:nvPr>
        </p:nvSpPr>
        <p:spPr/>
        <p:txBody>
          <a:bodyPr/>
          <a:lstStyle/>
          <a:p>
            <a:fld id="{C80E067E-A684-46FF-A6A6-E7FE3B1E5717}" type="slidenum">
              <a:rPr lang="en-GB" smtClean="0"/>
              <a:t>7</a:t>
            </a:fld>
            <a:endParaRPr lang="en-GB"/>
          </a:p>
        </p:txBody>
      </p:sp>
    </p:spTree>
    <p:extLst>
      <p:ext uri="{BB962C8B-B14F-4D97-AF65-F5344CB8AC3E}">
        <p14:creationId xmlns:p14="http://schemas.microsoft.com/office/powerpoint/2010/main" val="3978825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Word Styles:</a:t>
            </a:r>
          </a:p>
          <a:p>
            <a:endParaRPr lang="en-GB" dirty="0"/>
          </a:p>
          <a:p>
            <a:r>
              <a:rPr lang="en-GB" dirty="0"/>
              <a:t>Create all documents in a structured way using the ‘styles’ feature in Word so that a document map is created – this makes it easier for students, including those using assistive technology, to navigate the document.   </a:t>
            </a:r>
            <a:endParaRPr lang="en-GB" dirty="0" smtClean="0"/>
          </a:p>
          <a:p>
            <a:endParaRPr lang="en-GB" dirty="0"/>
          </a:p>
          <a:p>
            <a:r>
              <a:rPr lang="en-GB" dirty="0" smtClean="0"/>
              <a:t>GUILTY!</a:t>
            </a:r>
            <a:endParaRPr lang="en-GB" dirty="0"/>
          </a:p>
          <a:p>
            <a:endParaRPr lang="en-GB" dirty="0"/>
          </a:p>
          <a:p>
            <a:r>
              <a:rPr lang="en-GB" dirty="0"/>
              <a:t>By using keyboard commands such as ‘shift’ the user of screen reading  software can move from one heading to the next for example.  If you have not used a proper style for your document then the software will not know which are headings and the user loses the flexibility of moving through the document, jumping to certain sections etc.  Imagine having to read everything from the beginning and not knowing when you are moving on to a new section or sub section.</a:t>
            </a:r>
          </a:p>
          <a:p>
            <a:r>
              <a:rPr lang="en-GB" dirty="0"/>
              <a:t>End bullet points with full stops. The software pauses very slightly to indicate a new sentence for example.  If there is no full stop it will string the words together which makes comprehension very difficult.</a:t>
            </a:r>
          </a:p>
          <a:p>
            <a:r>
              <a:rPr lang="en-GB" dirty="0"/>
              <a:t>By the way, the screen readers do not need large text!</a:t>
            </a:r>
          </a:p>
        </p:txBody>
      </p:sp>
      <p:sp>
        <p:nvSpPr>
          <p:cNvPr id="4" name="Slide Number Placeholder 3"/>
          <p:cNvSpPr>
            <a:spLocks noGrp="1"/>
          </p:cNvSpPr>
          <p:nvPr>
            <p:ph type="sldNum" sz="quarter" idx="10"/>
          </p:nvPr>
        </p:nvSpPr>
        <p:spPr/>
        <p:txBody>
          <a:bodyPr/>
          <a:lstStyle/>
          <a:p>
            <a:fld id="{C80E067E-A684-46FF-A6A6-E7FE3B1E5717}" type="slidenum">
              <a:rPr lang="en-GB" smtClean="0"/>
              <a:t>8</a:t>
            </a:fld>
            <a:endParaRPr lang="en-GB"/>
          </a:p>
        </p:txBody>
      </p:sp>
    </p:spTree>
    <p:extLst>
      <p:ext uri="{BB962C8B-B14F-4D97-AF65-F5344CB8AC3E}">
        <p14:creationId xmlns:p14="http://schemas.microsoft.com/office/powerpoint/2010/main" val="339636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181100"/>
            <a:ext cx="5953125" cy="3349625"/>
          </a:xfrm>
        </p:spPr>
      </p:sp>
      <p:sp>
        <p:nvSpPr>
          <p:cNvPr id="3" name="Notes Placeholder 2"/>
          <p:cNvSpPr>
            <a:spLocks noGrp="1"/>
          </p:cNvSpPr>
          <p:nvPr>
            <p:ph type="body" idx="1"/>
          </p:nvPr>
        </p:nvSpPr>
        <p:spPr/>
        <p:txBody>
          <a:bodyPr/>
          <a:lstStyle/>
          <a:p>
            <a:r>
              <a:rPr lang="en-GB" dirty="0" smtClean="0"/>
              <a:t>See handout ‘creating Word and PowerPoint files that are accessible for screen reading software.</a:t>
            </a:r>
          </a:p>
          <a:p>
            <a:endParaRPr lang="en-GB" dirty="0"/>
          </a:p>
          <a:p>
            <a:r>
              <a:rPr lang="en-GB" dirty="0" smtClean="0"/>
              <a:t>I have stolen the ‘creating accessible PowerPoint presentation from the official Windows website..  Use this website – it is clear on HOW to do things and has links to more information .  Particularly see ‘Learn more’ for accessibility checker guides which I will cover in a moment.</a:t>
            </a:r>
            <a:endParaRPr lang="en-GB" dirty="0"/>
          </a:p>
        </p:txBody>
      </p:sp>
      <p:sp>
        <p:nvSpPr>
          <p:cNvPr id="4" name="Slide Number Placeholder 3"/>
          <p:cNvSpPr>
            <a:spLocks noGrp="1"/>
          </p:cNvSpPr>
          <p:nvPr>
            <p:ph type="sldNum" sz="quarter" idx="10"/>
          </p:nvPr>
        </p:nvSpPr>
        <p:spPr/>
        <p:txBody>
          <a:bodyPr/>
          <a:lstStyle/>
          <a:p>
            <a:fld id="{C80E067E-A684-46FF-A6A6-E7FE3B1E5717}" type="slidenum">
              <a:rPr lang="en-GB" smtClean="0"/>
              <a:t>10</a:t>
            </a:fld>
            <a:endParaRPr lang="en-GB"/>
          </a:p>
        </p:txBody>
      </p:sp>
    </p:spTree>
    <p:extLst>
      <p:ext uri="{BB962C8B-B14F-4D97-AF65-F5344CB8AC3E}">
        <p14:creationId xmlns:p14="http://schemas.microsoft.com/office/powerpoint/2010/main" val="3326044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80E067E-A684-46FF-A6A6-E7FE3B1E5717}" type="slidenum">
              <a:rPr lang="en-GB" smtClean="0"/>
              <a:t>11</a:t>
            </a:fld>
            <a:endParaRPr lang="en-GB"/>
          </a:p>
        </p:txBody>
      </p:sp>
    </p:spTree>
    <p:extLst>
      <p:ext uri="{BB962C8B-B14F-4D97-AF65-F5344CB8AC3E}">
        <p14:creationId xmlns:p14="http://schemas.microsoft.com/office/powerpoint/2010/main" val="1303968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80E067E-A684-46FF-A6A6-E7FE3B1E5717}" type="slidenum">
              <a:rPr lang="en-GB" smtClean="0"/>
              <a:t>12</a:t>
            </a:fld>
            <a:endParaRPr lang="en-GB"/>
          </a:p>
        </p:txBody>
      </p:sp>
    </p:spTree>
    <p:extLst>
      <p:ext uri="{BB962C8B-B14F-4D97-AF65-F5344CB8AC3E}">
        <p14:creationId xmlns:p14="http://schemas.microsoft.com/office/powerpoint/2010/main" val="2050078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BEB9D1A-A49E-413C-B27D-58C3CCB7FF22}" type="datetimeFigureOut">
              <a:rPr lang="en-GB" smtClean="0"/>
              <a:t>27/04/2016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1298E7-2D0B-433A-ACA3-106B33CB3A0D}" type="slidenum">
              <a:rPr lang="en-GB" smtClean="0"/>
              <a:t>‹#›</a:t>
            </a:fld>
            <a:endParaRPr lang="en-GB"/>
          </a:p>
        </p:txBody>
      </p:sp>
    </p:spTree>
    <p:extLst>
      <p:ext uri="{BB962C8B-B14F-4D97-AF65-F5344CB8AC3E}">
        <p14:creationId xmlns:p14="http://schemas.microsoft.com/office/powerpoint/2010/main" val="3580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EB9D1A-A49E-413C-B27D-58C3CCB7FF22}" type="datetimeFigureOut">
              <a:rPr lang="en-GB" smtClean="0"/>
              <a:t>27/04/2016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1298E7-2D0B-433A-ACA3-106B33CB3A0D}" type="slidenum">
              <a:rPr lang="en-GB" smtClean="0"/>
              <a:t>‹#›</a:t>
            </a:fld>
            <a:endParaRPr lang="en-GB"/>
          </a:p>
        </p:txBody>
      </p:sp>
    </p:spTree>
    <p:extLst>
      <p:ext uri="{BB962C8B-B14F-4D97-AF65-F5344CB8AC3E}">
        <p14:creationId xmlns:p14="http://schemas.microsoft.com/office/powerpoint/2010/main" val="4245277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EB9D1A-A49E-413C-B27D-58C3CCB7FF22}" type="datetimeFigureOut">
              <a:rPr lang="en-GB" smtClean="0"/>
              <a:t>27/04/2016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1298E7-2D0B-433A-ACA3-106B33CB3A0D}" type="slidenum">
              <a:rPr lang="en-GB" smtClean="0"/>
              <a:t>‹#›</a:t>
            </a:fld>
            <a:endParaRPr lang="en-GB"/>
          </a:p>
        </p:txBody>
      </p:sp>
    </p:spTree>
    <p:extLst>
      <p:ext uri="{BB962C8B-B14F-4D97-AF65-F5344CB8AC3E}">
        <p14:creationId xmlns:p14="http://schemas.microsoft.com/office/powerpoint/2010/main" val="3228575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EB9D1A-A49E-413C-B27D-58C3CCB7FF22}" type="datetimeFigureOut">
              <a:rPr lang="en-GB" smtClean="0"/>
              <a:t>27/04/2016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1298E7-2D0B-433A-ACA3-106B33CB3A0D}" type="slidenum">
              <a:rPr lang="en-GB" smtClean="0"/>
              <a:t>‹#›</a:t>
            </a:fld>
            <a:endParaRPr lang="en-GB"/>
          </a:p>
        </p:txBody>
      </p:sp>
    </p:spTree>
    <p:extLst>
      <p:ext uri="{BB962C8B-B14F-4D97-AF65-F5344CB8AC3E}">
        <p14:creationId xmlns:p14="http://schemas.microsoft.com/office/powerpoint/2010/main" val="3601734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EB9D1A-A49E-413C-B27D-58C3CCB7FF22}" type="datetimeFigureOut">
              <a:rPr lang="en-GB" smtClean="0"/>
              <a:t>27/04/2016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1298E7-2D0B-433A-ACA3-106B33CB3A0D}" type="slidenum">
              <a:rPr lang="en-GB" smtClean="0"/>
              <a:t>‹#›</a:t>
            </a:fld>
            <a:endParaRPr lang="en-GB"/>
          </a:p>
        </p:txBody>
      </p:sp>
    </p:spTree>
    <p:extLst>
      <p:ext uri="{BB962C8B-B14F-4D97-AF65-F5344CB8AC3E}">
        <p14:creationId xmlns:p14="http://schemas.microsoft.com/office/powerpoint/2010/main" val="2842432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BEB9D1A-A49E-413C-B27D-58C3CCB7FF22}" type="datetimeFigureOut">
              <a:rPr lang="en-GB" smtClean="0"/>
              <a:t>27/04/2016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1298E7-2D0B-433A-ACA3-106B33CB3A0D}" type="slidenum">
              <a:rPr lang="en-GB" smtClean="0"/>
              <a:t>‹#›</a:t>
            </a:fld>
            <a:endParaRPr lang="en-GB"/>
          </a:p>
        </p:txBody>
      </p:sp>
    </p:spTree>
    <p:extLst>
      <p:ext uri="{BB962C8B-B14F-4D97-AF65-F5344CB8AC3E}">
        <p14:creationId xmlns:p14="http://schemas.microsoft.com/office/powerpoint/2010/main" val="1015151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BEB9D1A-A49E-413C-B27D-58C3CCB7FF22}" type="datetimeFigureOut">
              <a:rPr lang="en-GB" smtClean="0"/>
              <a:t>27/04/2016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F1298E7-2D0B-433A-ACA3-106B33CB3A0D}" type="slidenum">
              <a:rPr lang="en-GB" smtClean="0"/>
              <a:t>‹#›</a:t>
            </a:fld>
            <a:endParaRPr lang="en-GB"/>
          </a:p>
        </p:txBody>
      </p:sp>
    </p:spTree>
    <p:extLst>
      <p:ext uri="{BB962C8B-B14F-4D97-AF65-F5344CB8AC3E}">
        <p14:creationId xmlns:p14="http://schemas.microsoft.com/office/powerpoint/2010/main" val="2509839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BEB9D1A-A49E-413C-B27D-58C3CCB7FF22}" type="datetimeFigureOut">
              <a:rPr lang="en-GB" smtClean="0"/>
              <a:t>27/04/2016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F1298E7-2D0B-433A-ACA3-106B33CB3A0D}" type="slidenum">
              <a:rPr lang="en-GB" smtClean="0"/>
              <a:t>‹#›</a:t>
            </a:fld>
            <a:endParaRPr lang="en-GB"/>
          </a:p>
        </p:txBody>
      </p:sp>
    </p:spTree>
    <p:extLst>
      <p:ext uri="{BB962C8B-B14F-4D97-AF65-F5344CB8AC3E}">
        <p14:creationId xmlns:p14="http://schemas.microsoft.com/office/powerpoint/2010/main" val="2847228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EB9D1A-A49E-413C-B27D-58C3CCB7FF22}" type="datetimeFigureOut">
              <a:rPr lang="en-GB" smtClean="0"/>
              <a:t>27/04/2016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1298E7-2D0B-433A-ACA3-106B33CB3A0D}" type="slidenum">
              <a:rPr lang="en-GB" smtClean="0"/>
              <a:t>‹#›</a:t>
            </a:fld>
            <a:endParaRPr lang="en-GB"/>
          </a:p>
        </p:txBody>
      </p:sp>
    </p:spTree>
    <p:extLst>
      <p:ext uri="{BB962C8B-B14F-4D97-AF65-F5344CB8AC3E}">
        <p14:creationId xmlns:p14="http://schemas.microsoft.com/office/powerpoint/2010/main" val="305048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EB9D1A-A49E-413C-B27D-58C3CCB7FF22}" type="datetimeFigureOut">
              <a:rPr lang="en-GB" smtClean="0"/>
              <a:t>27/04/2016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1298E7-2D0B-433A-ACA3-106B33CB3A0D}" type="slidenum">
              <a:rPr lang="en-GB" smtClean="0"/>
              <a:t>‹#›</a:t>
            </a:fld>
            <a:endParaRPr lang="en-GB"/>
          </a:p>
        </p:txBody>
      </p:sp>
    </p:spTree>
    <p:extLst>
      <p:ext uri="{BB962C8B-B14F-4D97-AF65-F5344CB8AC3E}">
        <p14:creationId xmlns:p14="http://schemas.microsoft.com/office/powerpoint/2010/main" val="4034999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EB9D1A-A49E-413C-B27D-58C3CCB7FF22}" type="datetimeFigureOut">
              <a:rPr lang="en-GB" smtClean="0"/>
              <a:t>27/04/2016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1298E7-2D0B-433A-ACA3-106B33CB3A0D}" type="slidenum">
              <a:rPr lang="en-GB" smtClean="0"/>
              <a:t>‹#›</a:t>
            </a:fld>
            <a:endParaRPr lang="en-GB"/>
          </a:p>
        </p:txBody>
      </p:sp>
    </p:spTree>
    <p:extLst>
      <p:ext uri="{BB962C8B-B14F-4D97-AF65-F5344CB8AC3E}">
        <p14:creationId xmlns:p14="http://schemas.microsoft.com/office/powerpoint/2010/main" val="4095613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EB9D1A-A49E-413C-B27D-58C3CCB7FF22}" type="datetimeFigureOut">
              <a:rPr lang="en-GB" smtClean="0"/>
              <a:t>27/04/2016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1298E7-2D0B-433A-ACA3-106B33CB3A0D}" type="slidenum">
              <a:rPr lang="en-GB" smtClean="0"/>
              <a:t>‹#›</a:t>
            </a:fld>
            <a:endParaRPr lang="en-GB"/>
          </a:p>
        </p:txBody>
      </p:sp>
    </p:spTree>
    <p:extLst>
      <p:ext uri="{BB962C8B-B14F-4D97-AF65-F5344CB8AC3E}">
        <p14:creationId xmlns:p14="http://schemas.microsoft.com/office/powerpoint/2010/main" val="232374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upport.office.com/en-us/article/Check-for-accessibility-issues-a16f6de0-2f39-4a2b-8bd8-5ad801426c7f?ui=en-US&amp;rs=en-US&amp;ad=U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support.office.com/en-nz/article/Creating-accessible-PowerPoint-presentations-6f7772b2-2f33-4bd2-8ca7-dae3b2b3ef25"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2.warwick.ac.uk/services/tutors/disability/guidance/accessible_documentatio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latin typeface="Verdana" panose="020B0604030504040204" pitchFamily="34" charset="0"/>
                <a:ea typeface="Verdana" panose="020B0604030504040204" pitchFamily="34" charset="0"/>
                <a:cs typeface="Verdana" panose="020B0604030504040204" pitchFamily="34" charset="0"/>
              </a:rPr>
              <a:t>Accessible </a:t>
            </a:r>
            <a:r>
              <a:rPr lang="en-GB" dirty="0" smtClean="0">
                <a:latin typeface="Verdana" panose="020B0604030504040204" pitchFamily="34" charset="0"/>
                <a:ea typeface="Verdana" panose="020B0604030504040204" pitchFamily="34" charset="0"/>
                <a:cs typeface="Verdana" panose="020B0604030504040204" pitchFamily="34" charset="0"/>
              </a:rPr>
              <a:t>materials</a:t>
            </a:r>
            <a:endParaRPr lang="en-GB" dirty="0">
              <a:latin typeface="Verdana" panose="020B0604030504040204" pitchFamily="34" charset="0"/>
              <a:ea typeface="Verdana" panose="020B0604030504040204" pitchFamily="34" charset="0"/>
              <a:cs typeface="Verdana" panose="020B0604030504040204" pitchFamily="34" charset="0"/>
            </a:endParaRPr>
          </a:p>
        </p:txBody>
      </p:sp>
      <p:sp>
        <p:nvSpPr>
          <p:cNvPr id="3" name="Subtitle 2"/>
          <p:cNvSpPr>
            <a:spLocks noGrp="1"/>
          </p:cNvSpPr>
          <p:nvPr>
            <p:ph type="subTitle" idx="1"/>
          </p:nvPr>
        </p:nvSpPr>
        <p:spPr/>
        <p:txBody>
          <a:bodyPr/>
          <a:lstStyle/>
          <a:p>
            <a:endParaRPr lang="en-GB" dirty="0" smtClean="0">
              <a:latin typeface="Verdana" panose="020B0604030504040204" pitchFamily="34" charset="0"/>
              <a:ea typeface="Verdana" panose="020B0604030504040204" pitchFamily="34" charset="0"/>
              <a:cs typeface="Verdana" panose="020B0604030504040204" pitchFamily="34" charset="0"/>
            </a:endParaRPr>
          </a:p>
          <a:p>
            <a:r>
              <a:rPr lang="en-GB" dirty="0" smtClean="0">
                <a:latin typeface="Verdana" panose="020B0604030504040204" pitchFamily="34" charset="0"/>
                <a:ea typeface="Verdana" panose="020B0604030504040204" pitchFamily="34" charset="0"/>
                <a:cs typeface="Verdana" panose="020B0604030504040204" pitchFamily="34" charset="0"/>
              </a:rPr>
              <a:t> </a:t>
            </a:r>
            <a:endParaRPr lang="en-GB"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563623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PowerPoint rules</a:t>
            </a:r>
            <a:endParaRPr lang="en-GB" dirty="0"/>
          </a:p>
        </p:txBody>
      </p:sp>
      <p:sp>
        <p:nvSpPr>
          <p:cNvPr id="3" name="Content Placeholder 2"/>
          <p:cNvSpPr>
            <a:spLocks noGrp="1"/>
          </p:cNvSpPr>
          <p:nvPr>
            <p:ph idx="1"/>
          </p:nvPr>
        </p:nvSpPr>
        <p:spPr/>
        <p:txBody>
          <a:bodyPr/>
          <a:lstStyle/>
          <a:p>
            <a:r>
              <a:rPr lang="en-GB" dirty="0" smtClean="0"/>
              <a:t>Use unique titles for each slide.</a:t>
            </a:r>
          </a:p>
          <a:p>
            <a:r>
              <a:rPr lang="en-GB" dirty="0" smtClean="0"/>
              <a:t>Use pre-defined PowerPoint slide templates. </a:t>
            </a:r>
          </a:p>
          <a:p>
            <a:r>
              <a:rPr lang="en-GB" dirty="0" smtClean="0"/>
              <a:t>Always include alternative text for images.</a:t>
            </a:r>
          </a:p>
          <a:p>
            <a:r>
              <a:rPr lang="en-GB" dirty="0" smtClean="0"/>
              <a:t>Use sans-serif fonts and use full stops at the end of bullet points.</a:t>
            </a:r>
          </a:p>
          <a:p>
            <a:r>
              <a:rPr lang="en-GB" dirty="0" smtClean="0"/>
              <a:t>Don’t over-complicate by using every function known to man!</a:t>
            </a:r>
          </a:p>
          <a:p>
            <a:r>
              <a:rPr lang="en-GB" dirty="0" smtClean="0"/>
              <a:t>Check reading order.</a:t>
            </a:r>
            <a:endParaRPr lang="en-GB" dirty="0"/>
          </a:p>
        </p:txBody>
      </p:sp>
    </p:spTree>
    <p:extLst>
      <p:ext uri="{BB962C8B-B14F-4D97-AF65-F5344CB8AC3E}">
        <p14:creationId xmlns:p14="http://schemas.microsoft.com/office/powerpoint/2010/main" val="901060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Accessibility Checker</a:t>
            </a:r>
            <a:endParaRPr lang="en-GB" dirty="0"/>
          </a:p>
        </p:txBody>
      </p:sp>
      <p:sp>
        <p:nvSpPr>
          <p:cNvPr id="3" name="Content Placeholder 2"/>
          <p:cNvSpPr>
            <a:spLocks noGrp="1"/>
          </p:cNvSpPr>
          <p:nvPr>
            <p:ph idx="1"/>
          </p:nvPr>
        </p:nvSpPr>
        <p:spPr/>
        <p:txBody>
          <a:bodyPr>
            <a:normAutofit lnSpcReduction="10000"/>
          </a:bodyPr>
          <a:lstStyle/>
          <a:p>
            <a:r>
              <a:rPr lang="en-GB" dirty="0" smtClean="0"/>
              <a:t> Use Microsoft’s useful tool for checking accessibility of Word and PowerPoint documents.</a:t>
            </a:r>
            <a:br>
              <a:rPr lang="en-GB" dirty="0" smtClean="0"/>
            </a:br>
            <a:r>
              <a:rPr lang="en-GB" dirty="0" smtClean="0"/>
              <a:t/>
            </a:r>
            <a:br>
              <a:rPr lang="en-GB" dirty="0" smtClean="0"/>
            </a:br>
            <a:r>
              <a:rPr lang="en-GB" dirty="0">
                <a:hlinkClick r:id="rId3"/>
              </a:rPr>
              <a:t>https://support.office.com/en-us/article/Check-for-accessibility-issues-a16f6de0-2f39-4a2b-8bd8-5ad801426c7f?ui=en-US&amp;rs=en-US&amp;ad=US</a:t>
            </a:r>
            <a:endParaRPr lang="en-GB" dirty="0"/>
          </a:p>
          <a:p>
            <a:r>
              <a:rPr lang="en-GB" dirty="0" smtClean="0"/>
              <a:t>Guide to creating accessible PowerPoint presentations.</a:t>
            </a:r>
            <a:br>
              <a:rPr lang="en-GB" dirty="0" smtClean="0"/>
            </a:br>
            <a:r>
              <a:rPr lang="en-GB" dirty="0" smtClean="0"/>
              <a:t/>
            </a:r>
            <a:br>
              <a:rPr lang="en-GB" dirty="0" smtClean="0"/>
            </a:br>
            <a:r>
              <a:rPr lang="en-GB" dirty="0">
                <a:hlinkClick r:id="rId4"/>
              </a:rPr>
              <a:t>Guide to  https://support.office.com/en-nz/article/Creating-accessible-  </a:t>
            </a:r>
            <a:r>
              <a:rPr lang="en-GB" dirty="0" smtClean="0">
                <a:hlinkClick r:id="rId4"/>
              </a:rPr>
              <a:t>PowerPoint-presentations-6f7772b2-2f33-4bd2-8ca7-dae3b2b3ef25</a:t>
            </a:r>
            <a:r>
              <a:rPr lang="en-GB" dirty="0" smtClean="0"/>
              <a:t/>
            </a:r>
            <a:br>
              <a:rPr lang="en-GB" dirty="0" smtClean="0"/>
            </a:br>
            <a:r>
              <a:rPr lang="en-GB" dirty="0" smtClean="0"/>
              <a:t> </a:t>
            </a:r>
          </a:p>
        </p:txBody>
      </p:sp>
    </p:spTree>
    <p:extLst>
      <p:ext uri="{BB962C8B-B14F-4D97-AF65-F5344CB8AC3E}">
        <p14:creationId xmlns:p14="http://schemas.microsoft.com/office/powerpoint/2010/main" val="15029834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6000" dirty="0" smtClean="0"/>
              <a:t>In summary…..</a:t>
            </a:r>
            <a:endParaRPr lang="en-GB" sz="6000" dirty="0"/>
          </a:p>
        </p:txBody>
      </p:sp>
      <p:sp>
        <p:nvSpPr>
          <p:cNvPr id="6" name="TextBox 5"/>
          <p:cNvSpPr txBox="1"/>
          <p:nvPr/>
        </p:nvSpPr>
        <p:spPr>
          <a:xfrm>
            <a:off x="968188" y="2294965"/>
            <a:ext cx="9538448" cy="2554545"/>
          </a:xfrm>
          <a:prstGeom prst="rect">
            <a:avLst/>
          </a:prstGeom>
          <a:noFill/>
        </p:spPr>
        <p:txBody>
          <a:bodyPr wrap="square" rtlCol="0">
            <a:spAutoFit/>
          </a:bodyPr>
          <a:lstStyle/>
          <a:p>
            <a:r>
              <a:rPr lang="en-GB" sz="4000" dirty="0" smtClean="0"/>
              <a:t>Following good pedagogic practices, creating accessible  documents and providing online resources delivers access for almost everyone and removes ‘disabling’ elements.</a:t>
            </a:r>
            <a:endParaRPr lang="en-GB" sz="4000" dirty="0"/>
          </a:p>
        </p:txBody>
      </p:sp>
    </p:spTree>
    <p:extLst>
      <p:ext uri="{BB962C8B-B14F-4D97-AF65-F5344CB8AC3E}">
        <p14:creationId xmlns:p14="http://schemas.microsoft.com/office/powerpoint/2010/main" val="32030829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More Information</a:t>
            </a:r>
            <a:endParaRPr lang="en-GB" dirty="0"/>
          </a:p>
        </p:txBody>
      </p:sp>
      <p:sp>
        <p:nvSpPr>
          <p:cNvPr id="3" name="Content Placeholder 2"/>
          <p:cNvSpPr>
            <a:spLocks noGrp="1"/>
          </p:cNvSpPr>
          <p:nvPr>
            <p:ph idx="1"/>
          </p:nvPr>
        </p:nvSpPr>
        <p:spPr/>
        <p:txBody>
          <a:bodyPr/>
          <a:lstStyle/>
          <a:p>
            <a:endParaRPr lang="en-GB" dirty="0" smtClean="0"/>
          </a:p>
          <a:p>
            <a:r>
              <a:rPr lang="en-GB" dirty="0" smtClean="0"/>
              <a:t>Disability Service’s webpage about creating accessible materials.</a:t>
            </a:r>
            <a:br>
              <a:rPr lang="en-GB" dirty="0" smtClean="0"/>
            </a:br>
            <a:r>
              <a:rPr lang="en-GB" dirty="0" smtClean="0"/>
              <a:t> </a:t>
            </a:r>
            <a:r>
              <a:rPr lang="en-GB" dirty="0" smtClean="0">
                <a:hlinkClick r:id="rId2"/>
              </a:rPr>
              <a:t>http</a:t>
            </a:r>
            <a:r>
              <a:rPr lang="en-GB" dirty="0">
                <a:hlinkClick r:id="rId2"/>
              </a:rPr>
              <a:t>://</a:t>
            </a:r>
            <a:r>
              <a:rPr lang="en-GB" dirty="0" smtClean="0">
                <a:hlinkClick r:id="rId2"/>
              </a:rPr>
              <a:t>www2.warwick.ac.uk/services/tutors/disability/guidance/accessible_documentation</a:t>
            </a:r>
            <a:endParaRPr lang="en-GB" dirty="0" smtClean="0"/>
          </a:p>
          <a:p>
            <a:endParaRPr lang="en-GB" dirty="0"/>
          </a:p>
        </p:txBody>
      </p:sp>
    </p:spTree>
    <p:extLst>
      <p:ext uri="{BB962C8B-B14F-4D97-AF65-F5344CB8AC3E}">
        <p14:creationId xmlns:p14="http://schemas.microsoft.com/office/powerpoint/2010/main" val="1977576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Objectives</a:t>
            </a:r>
            <a:endParaRPr lang="en-GB" dirty="0"/>
          </a:p>
        </p:txBody>
      </p:sp>
      <p:sp>
        <p:nvSpPr>
          <p:cNvPr id="3" name="Content Placeholder 2"/>
          <p:cNvSpPr>
            <a:spLocks noGrp="1"/>
          </p:cNvSpPr>
          <p:nvPr>
            <p:ph idx="1"/>
          </p:nvPr>
        </p:nvSpPr>
        <p:spPr/>
        <p:txBody>
          <a:bodyPr>
            <a:normAutofit/>
          </a:bodyPr>
          <a:lstStyle/>
          <a:p>
            <a:endParaRPr lang="en-GB" sz="4000" dirty="0" smtClean="0"/>
          </a:p>
          <a:p>
            <a:r>
              <a:rPr lang="en-GB" sz="4000" dirty="0" smtClean="0"/>
              <a:t> Explain what we mean by accessible materials.  </a:t>
            </a:r>
            <a:br>
              <a:rPr lang="en-GB" sz="4000" dirty="0" smtClean="0"/>
            </a:br>
            <a:endParaRPr lang="en-GB" sz="4000" dirty="0" smtClean="0"/>
          </a:p>
          <a:p>
            <a:r>
              <a:rPr lang="en-GB" sz="4000" dirty="0" smtClean="0"/>
              <a:t> Some practical tips on how to create accessible materials.   </a:t>
            </a:r>
            <a:endParaRPr lang="en-GB" sz="4000" dirty="0"/>
          </a:p>
        </p:txBody>
      </p:sp>
    </p:spTree>
    <p:extLst>
      <p:ext uri="{BB962C8B-B14F-4D97-AF65-F5344CB8AC3E}">
        <p14:creationId xmlns:p14="http://schemas.microsoft.com/office/powerpoint/2010/main" val="3797514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Tips</a:t>
            </a:r>
            <a:endParaRPr lang="en-GB" dirty="0"/>
          </a:p>
        </p:txBody>
      </p:sp>
      <p:sp>
        <p:nvSpPr>
          <p:cNvPr id="3" name="Content Placeholder 2"/>
          <p:cNvSpPr>
            <a:spLocks noGrp="1"/>
          </p:cNvSpPr>
          <p:nvPr>
            <p:ph idx="1"/>
          </p:nvPr>
        </p:nvSpPr>
        <p:spPr/>
        <p:txBody>
          <a:bodyPr/>
          <a:lstStyle/>
          <a:p>
            <a:endParaRPr lang="en-GB" dirty="0" smtClean="0"/>
          </a:p>
          <a:p>
            <a:r>
              <a:rPr lang="en-GB" dirty="0" smtClean="0"/>
              <a:t>Inclusive visuals.</a:t>
            </a:r>
          </a:p>
          <a:p>
            <a:endParaRPr lang="en-GB" dirty="0"/>
          </a:p>
          <a:p>
            <a:r>
              <a:rPr lang="en-GB" dirty="0" smtClean="0"/>
              <a:t>Word styles and why they are important.</a:t>
            </a:r>
          </a:p>
          <a:p>
            <a:endParaRPr lang="en-GB" dirty="0"/>
          </a:p>
          <a:p>
            <a:r>
              <a:rPr lang="en-GB" dirty="0" smtClean="0"/>
              <a:t>PowerPoint ‘rules’.</a:t>
            </a:r>
          </a:p>
          <a:p>
            <a:endParaRPr lang="en-GB" dirty="0" smtClean="0"/>
          </a:p>
          <a:p>
            <a:r>
              <a:rPr lang="en-GB" dirty="0" smtClean="0"/>
              <a:t>Accessibility checker. </a:t>
            </a:r>
            <a:endParaRPr lang="en-GB" dirty="0"/>
          </a:p>
        </p:txBody>
      </p:sp>
    </p:spTree>
    <p:extLst>
      <p:ext uri="{BB962C8B-B14F-4D97-AF65-F5344CB8AC3E}">
        <p14:creationId xmlns:p14="http://schemas.microsoft.com/office/powerpoint/2010/main" val="33047178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Don’t Forget</a:t>
            </a:r>
            <a:endParaRPr lang="en-GB" dirty="0"/>
          </a:p>
        </p:txBody>
      </p:sp>
      <p:sp>
        <p:nvSpPr>
          <p:cNvPr id="5" name="TextBox 4"/>
          <p:cNvSpPr txBox="1"/>
          <p:nvPr/>
        </p:nvSpPr>
        <p:spPr>
          <a:xfrm>
            <a:off x="986118" y="2115671"/>
            <a:ext cx="9663953" cy="2585323"/>
          </a:xfrm>
          <a:prstGeom prst="rect">
            <a:avLst/>
          </a:prstGeom>
          <a:noFill/>
        </p:spPr>
        <p:txBody>
          <a:bodyPr wrap="square" rtlCol="0">
            <a:spAutoFit/>
          </a:bodyPr>
          <a:lstStyle/>
          <a:p>
            <a:pPr algn="ctr"/>
            <a:endParaRPr lang="en-GB" sz="5400" dirty="0" smtClean="0"/>
          </a:p>
          <a:p>
            <a:pPr algn="ctr"/>
            <a:r>
              <a:rPr lang="en-GB" sz="5400" dirty="0" smtClean="0"/>
              <a:t>Staff have disabilities and learning differences too!</a:t>
            </a:r>
            <a:endParaRPr lang="en-GB" sz="5400" dirty="0"/>
          </a:p>
        </p:txBody>
      </p:sp>
    </p:spTree>
    <p:extLst>
      <p:ext uri="{BB962C8B-B14F-4D97-AF65-F5344CB8AC3E}">
        <p14:creationId xmlns:p14="http://schemas.microsoft.com/office/powerpoint/2010/main" val="3455190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Inclusive visuals</a:t>
            </a:r>
            <a:endParaRPr lang="en-GB" dirty="0"/>
          </a:p>
        </p:txBody>
      </p:sp>
      <p:sp>
        <p:nvSpPr>
          <p:cNvPr id="3" name="Content Placeholder 2"/>
          <p:cNvSpPr>
            <a:spLocks noGrp="1"/>
          </p:cNvSpPr>
          <p:nvPr>
            <p:ph idx="1"/>
          </p:nvPr>
        </p:nvSpPr>
        <p:spPr/>
        <p:txBody>
          <a:bodyPr>
            <a:normAutofit/>
          </a:bodyPr>
          <a:lstStyle/>
          <a:p>
            <a:r>
              <a:rPr lang="en-GB" sz="4000" dirty="0" smtClean="0"/>
              <a:t>See the handout ‘basic </a:t>
            </a:r>
            <a:r>
              <a:rPr lang="en-GB" sz="4000" dirty="0"/>
              <a:t>tips for inclusive visuals</a:t>
            </a:r>
            <a:r>
              <a:rPr lang="en-GB" sz="4000" dirty="0" smtClean="0"/>
              <a:t>’. </a:t>
            </a:r>
          </a:p>
          <a:p>
            <a:r>
              <a:rPr lang="en-GB" sz="4000" dirty="0" smtClean="0"/>
              <a:t>Simple basic rules regarding fonts types and sizes, spacing, emphasis etc.</a:t>
            </a:r>
          </a:p>
          <a:p>
            <a:r>
              <a:rPr lang="en-GB" sz="4000" dirty="0" smtClean="0"/>
              <a:t>Apply the rules to everything you create.</a:t>
            </a:r>
          </a:p>
          <a:p>
            <a:r>
              <a:rPr lang="en-GB" sz="4000" dirty="0" smtClean="0"/>
              <a:t>Follow these rules and you make an immediate impact in terms of accessibility.</a:t>
            </a:r>
            <a:endParaRPr lang="en-GB" sz="4000" dirty="0"/>
          </a:p>
        </p:txBody>
      </p:sp>
    </p:spTree>
    <p:extLst>
      <p:ext uri="{BB962C8B-B14F-4D97-AF65-F5344CB8AC3E}">
        <p14:creationId xmlns:p14="http://schemas.microsoft.com/office/powerpoint/2010/main" val="2760391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Colour - Traffic Light Systems</a:t>
            </a:r>
            <a:endParaRPr lang="en-GB" dirty="0"/>
          </a:p>
        </p:txBody>
      </p:sp>
      <p:pic>
        <p:nvPicPr>
          <p:cNvPr id="4" name="Content Placeholder 3" descr="Analysis of breakfast products according to nutritional values.  Traffic light system used to highlight where a product is seen as containing too much or a reasonable amount of a food element.  Eg.  high levels of fat." title="Chart showing content of breakfast productslscerial"/>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74648" y="2067996"/>
            <a:ext cx="3821071" cy="4351338"/>
          </a:xfrm>
        </p:spPr>
      </p:pic>
      <p:sp>
        <p:nvSpPr>
          <p:cNvPr id="5" name="TextBox 4"/>
          <p:cNvSpPr txBox="1"/>
          <p:nvPr/>
        </p:nvSpPr>
        <p:spPr>
          <a:xfrm>
            <a:off x="6621135" y="2067996"/>
            <a:ext cx="4622597" cy="1200329"/>
          </a:xfrm>
          <a:prstGeom prst="rect">
            <a:avLst/>
          </a:prstGeom>
          <a:noFill/>
        </p:spPr>
        <p:txBody>
          <a:bodyPr wrap="square" rtlCol="0">
            <a:spAutoFit/>
          </a:bodyPr>
          <a:lstStyle/>
          <a:p>
            <a:endParaRPr lang="en-GB" dirty="0" smtClean="0"/>
          </a:p>
          <a:p>
            <a:r>
              <a:rPr lang="en-GB" dirty="0" smtClean="0"/>
              <a:t>     </a:t>
            </a:r>
            <a:r>
              <a:rPr lang="en-GB" sz="5400" dirty="0" smtClean="0">
                <a:solidFill>
                  <a:srgbClr val="FF0000"/>
                </a:solidFill>
              </a:rPr>
              <a:t> x    </a:t>
            </a:r>
            <a:r>
              <a:rPr lang="en-GB" sz="5400" dirty="0" smtClean="0">
                <a:solidFill>
                  <a:srgbClr val="00B050"/>
                </a:solidFill>
                <a:latin typeface="Wingdings" panose="05000000000000000000" pitchFamily="2" charset="2"/>
                <a:sym typeface="Wingdings" panose="05000000000000000000" pitchFamily="2" charset="2"/>
              </a:rPr>
              <a:t> </a:t>
            </a:r>
            <a:r>
              <a:rPr lang="en-GB" sz="5400" dirty="0" smtClean="0">
                <a:solidFill>
                  <a:srgbClr val="00B050"/>
                </a:solidFill>
              </a:rPr>
              <a:t> </a:t>
            </a:r>
            <a:r>
              <a:rPr lang="en-GB" sz="5400" dirty="0" smtClean="0">
                <a:solidFill>
                  <a:schemeClr val="accent2">
                    <a:lumMod val="60000"/>
                    <a:lumOff val="40000"/>
                  </a:schemeClr>
                </a:solidFill>
              </a:rPr>
              <a:t>? </a:t>
            </a:r>
            <a:r>
              <a:rPr lang="en-GB" sz="5400" dirty="0" smtClean="0">
                <a:solidFill>
                  <a:srgbClr val="00B050"/>
                </a:solidFill>
              </a:rPr>
              <a:t>          </a:t>
            </a:r>
            <a:r>
              <a:rPr lang="en-GB" sz="5400" b="1" dirty="0" smtClean="0">
                <a:ln w="12700" cmpd="sng">
                  <a:solidFill>
                    <a:schemeClr val="accent4"/>
                  </a:solidFill>
                  <a:prstDash val="solid"/>
                </a:ln>
                <a:solidFill>
                  <a:srgbClr val="FF0000"/>
                </a:solidFill>
              </a:rPr>
              <a:t> </a:t>
            </a:r>
            <a:r>
              <a:rPr lang="en-GB"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    </a:t>
            </a:r>
            <a:r>
              <a:rPr lang="en-GB" dirty="0" smtClean="0"/>
              <a:t>                                </a:t>
            </a:r>
            <a:endParaRPr lang="en-GB" dirty="0"/>
          </a:p>
        </p:txBody>
      </p:sp>
      <p:sp>
        <p:nvSpPr>
          <p:cNvPr id="6" name="Rectangle 5"/>
          <p:cNvSpPr/>
          <p:nvPr/>
        </p:nvSpPr>
        <p:spPr>
          <a:xfrm>
            <a:off x="5843366" y="2967335"/>
            <a:ext cx="3311651" cy="923330"/>
          </a:xfrm>
          <a:prstGeom prst="rect">
            <a:avLst/>
          </a:prstGeom>
          <a:noFill/>
        </p:spPr>
        <p:txBody>
          <a:bodyPr wrap="square" lIns="91440" tIns="45720" rIns="91440" bIns="45720">
            <a:spAutoFit/>
          </a:bodyPr>
          <a:lstStyle/>
          <a:p>
            <a:pPr algn="ctr"/>
            <a:r>
              <a:rPr lang="en-GB" sz="5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    </a:t>
            </a:r>
            <a:endParaRPr lang="en-GB"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21070815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Colour</a:t>
            </a:r>
            <a:endParaRPr lang="en-GB" dirty="0"/>
          </a:p>
        </p:txBody>
      </p:sp>
      <p:sp>
        <p:nvSpPr>
          <p:cNvPr id="3" name="Content Placeholder 2"/>
          <p:cNvSpPr>
            <a:spLocks noGrp="1"/>
          </p:cNvSpPr>
          <p:nvPr>
            <p:ph idx="1"/>
          </p:nvPr>
        </p:nvSpPr>
        <p:spPr/>
        <p:txBody>
          <a:bodyPr>
            <a:normAutofit/>
          </a:bodyPr>
          <a:lstStyle/>
          <a:p>
            <a:r>
              <a:rPr lang="en-GB" dirty="0" smtClean="0"/>
              <a:t>When </a:t>
            </a:r>
            <a:r>
              <a:rPr lang="en-GB" dirty="0"/>
              <a:t>creating presentations, it’s important to choose elements that increase visual contrast so viewers who cannot rely on </a:t>
            </a:r>
            <a:r>
              <a:rPr lang="en-GB" dirty="0" smtClean="0"/>
              <a:t>colour </a:t>
            </a:r>
            <a:r>
              <a:rPr lang="en-GB" dirty="0"/>
              <a:t>distinction can still understand what they’re </a:t>
            </a:r>
            <a:r>
              <a:rPr lang="en-GB" dirty="0" smtClean="0"/>
              <a:t>seeing.</a:t>
            </a:r>
            <a:endParaRPr lang="en-GB" dirty="0"/>
          </a:p>
          <a:p>
            <a:pPr lvl="0"/>
            <a:r>
              <a:rPr lang="en-GB" dirty="0" smtClean="0"/>
              <a:t>Do not use colour as the only indicator of meaning, such as priority items shown in red. Also label or differentiate.</a:t>
            </a:r>
            <a:endParaRPr lang="en-GB" dirty="0"/>
          </a:p>
          <a:p>
            <a:pPr lvl="0"/>
            <a:r>
              <a:rPr lang="en-GB" dirty="0"/>
              <a:t>Use texture in graphs, instead of </a:t>
            </a:r>
            <a:r>
              <a:rPr lang="en-GB" dirty="0" smtClean="0"/>
              <a:t>colour</a:t>
            </a:r>
            <a:r>
              <a:rPr lang="en-GB" dirty="0"/>
              <a:t>, to highlight points of interest.</a:t>
            </a:r>
          </a:p>
          <a:p>
            <a:pPr lvl="0"/>
            <a:r>
              <a:rPr lang="en-GB" dirty="0"/>
              <a:t>Circle or use animation to highlight information, rather than relying on laser pointers or </a:t>
            </a:r>
            <a:r>
              <a:rPr lang="en-GB" dirty="0" smtClean="0"/>
              <a:t>colour.</a:t>
            </a:r>
            <a:endParaRPr lang="en-GB" dirty="0"/>
          </a:p>
          <a:p>
            <a:endParaRPr lang="en-GB" dirty="0"/>
          </a:p>
        </p:txBody>
      </p:sp>
    </p:spTree>
    <p:extLst>
      <p:ext uri="{BB962C8B-B14F-4D97-AF65-F5344CB8AC3E}">
        <p14:creationId xmlns:p14="http://schemas.microsoft.com/office/powerpoint/2010/main" val="12920353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Word styles and why they are important</a:t>
            </a:r>
            <a:endParaRPr lang="en-GB" dirty="0"/>
          </a:p>
        </p:txBody>
      </p:sp>
      <p:sp>
        <p:nvSpPr>
          <p:cNvPr id="3" name="Content Placeholder 2"/>
          <p:cNvSpPr>
            <a:spLocks noGrp="1"/>
          </p:cNvSpPr>
          <p:nvPr>
            <p:ph idx="1"/>
          </p:nvPr>
        </p:nvSpPr>
        <p:spPr/>
        <p:txBody>
          <a:bodyPr/>
          <a:lstStyle/>
          <a:p>
            <a:r>
              <a:rPr lang="en-GB" dirty="0" smtClean="0"/>
              <a:t>Essential for screen reading software.</a:t>
            </a:r>
          </a:p>
          <a:p>
            <a:r>
              <a:rPr lang="en-GB" dirty="0" smtClean="0"/>
              <a:t>The importance of punctuation.</a:t>
            </a:r>
          </a:p>
          <a:p>
            <a:r>
              <a:rPr lang="en-GB" dirty="0" smtClean="0"/>
              <a:t>Text descriptions for pictures/graphs in Word and PowerPoint.</a:t>
            </a:r>
            <a:br>
              <a:rPr lang="en-GB" dirty="0" smtClean="0"/>
            </a:br>
            <a:r>
              <a:rPr lang="en-GB" dirty="0" smtClean="0"/>
              <a:t>Right click on the image, click on ‘format picture’, select ‘size and properties’ icon and then select ‘alt text’ and add description. </a:t>
            </a:r>
            <a:endParaRPr lang="en-GB" dirty="0"/>
          </a:p>
        </p:txBody>
      </p:sp>
      <p:pic>
        <p:nvPicPr>
          <p:cNvPr id="5" name="Picture 4" descr="Adult golden labrador lying on the grass with a golden labrador puppy sitting on its back. Both look happy and content. " title="Adult dog and pupp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5225" y="4589984"/>
            <a:ext cx="2390775" cy="1914525"/>
          </a:xfrm>
          <a:prstGeom prst="rect">
            <a:avLst/>
          </a:prstGeom>
        </p:spPr>
      </p:pic>
    </p:spTree>
    <p:extLst>
      <p:ext uri="{BB962C8B-B14F-4D97-AF65-F5344CB8AC3E}">
        <p14:creationId xmlns:p14="http://schemas.microsoft.com/office/powerpoint/2010/main" val="2971301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8048" y="655093"/>
            <a:ext cx="10235821" cy="923330"/>
          </a:xfrm>
          <a:prstGeom prst="rect">
            <a:avLst/>
          </a:prstGeom>
          <a:noFill/>
        </p:spPr>
        <p:txBody>
          <a:bodyPr wrap="square" rtlCol="0">
            <a:spAutoFit/>
          </a:bodyPr>
          <a:lstStyle/>
          <a:p>
            <a:pPr algn="ctr"/>
            <a:r>
              <a:rPr lang="en-GB" sz="5400" dirty="0" smtClean="0"/>
              <a:t>Using Styles in Word</a:t>
            </a:r>
            <a:endParaRPr lang="en-GB" sz="5400" dirty="0"/>
          </a:p>
        </p:txBody>
      </p:sp>
      <p:sp>
        <p:nvSpPr>
          <p:cNvPr id="3" name="TextBox 2"/>
          <p:cNvSpPr txBox="1"/>
          <p:nvPr/>
        </p:nvSpPr>
        <p:spPr>
          <a:xfrm>
            <a:off x="2294965" y="2725271"/>
            <a:ext cx="7691717" cy="707886"/>
          </a:xfrm>
          <a:prstGeom prst="rect">
            <a:avLst/>
          </a:prstGeom>
          <a:noFill/>
        </p:spPr>
        <p:txBody>
          <a:bodyPr wrap="square" rtlCol="0">
            <a:spAutoFit/>
          </a:bodyPr>
          <a:lstStyle/>
          <a:p>
            <a:pPr algn="ctr"/>
            <a:r>
              <a:rPr lang="en-GB" sz="4000" dirty="0" smtClean="0"/>
              <a:t>Demonstration</a:t>
            </a:r>
            <a:endParaRPr lang="en-GB" sz="4000" dirty="0"/>
          </a:p>
        </p:txBody>
      </p:sp>
    </p:spTree>
    <p:extLst>
      <p:ext uri="{BB962C8B-B14F-4D97-AF65-F5344CB8AC3E}">
        <p14:creationId xmlns:p14="http://schemas.microsoft.com/office/powerpoint/2010/main" val="7241931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733</TotalTime>
  <Words>822</Words>
  <Application>Microsoft Office PowerPoint</Application>
  <PresentationFormat>Custom</PresentationFormat>
  <Paragraphs>106</Paragraphs>
  <Slides>13</Slides>
  <Notes>8</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Accessible materials</vt:lpstr>
      <vt:lpstr>Objectives</vt:lpstr>
      <vt:lpstr>Tips</vt:lpstr>
      <vt:lpstr>Don’t Forget</vt:lpstr>
      <vt:lpstr>Inclusive visuals</vt:lpstr>
      <vt:lpstr>Colour - Traffic Light Systems</vt:lpstr>
      <vt:lpstr>Colour</vt:lpstr>
      <vt:lpstr>Word styles and why they are important</vt:lpstr>
      <vt:lpstr>PowerPoint Presentation</vt:lpstr>
      <vt:lpstr>PowerPoint rules</vt:lpstr>
      <vt:lpstr>Accessibility Checker</vt:lpstr>
      <vt:lpstr>In summary…..</vt:lpstr>
      <vt:lpstr>More Information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Accessible materials</dc:title>
  <dc:creator>drsial</dc:creator>
  <cp:lastModifiedBy>Holmes, Ros</cp:lastModifiedBy>
  <cp:revision>56</cp:revision>
  <cp:lastPrinted>2016-04-26T09:33:51Z</cp:lastPrinted>
  <dcterms:created xsi:type="dcterms:W3CDTF">2015-05-11T10:37:17Z</dcterms:created>
  <dcterms:modified xsi:type="dcterms:W3CDTF">2016-04-27T07:49:36Z</dcterms:modified>
</cp:coreProperties>
</file>