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8"/>
  </p:notesMasterIdLst>
  <p:sldIdLst>
    <p:sldId id="256" r:id="rId2"/>
    <p:sldId id="271" r:id="rId3"/>
    <p:sldId id="265" r:id="rId4"/>
    <p:sldId id="270" r:id="rId5"/>
    <p:sldId id="281" r:id="rId6"/>
    <p:sldId id="277" r:id="rId7"/>
    <p:sldId id="310" r:id="rId8"/>
    <p:sldId id="275" r:id="rId9"/>
    <p:sldId id="279" r:id="rId10"/>
    <p:sldId id="280" r:id="rId11"/>
    <p:sldId id="282" r:id="rId12"/>
    <p:sldId id="283" r:id="rId13"/>
    <p:sldId id="284" r:id="rId14"/>
    <p:sldId id="288" r:id="rId15"/>
    <p:sldId id="289" r:id="rId16"/>
    <p:sldId id="290" r:id="rId17"/>
    <p:sldId id="291" r:id="rId18"/>
    <p:sldId id="292" r:id="rId19"/>
    <p:sldId id="293" r:id="rId20"/>
    <p:sldId id="295" r:id="rId21"/>
    <p:sldId id="296" r:id="rId22"/>
    <p:sldId id="297" r:id="rId23"/>
    <p:sldId id="298" r:id="rId24"/>
    <p:sldId id="299" r:id="rId25"/>
    <p:sldId id="300" r:id="rId26"/>
    <p:sldId id="309" r:id="rId27"/>
    <p:sldId id="301" r:id="rId28"/>
    <p:sldId id="302" r:id="rId29"/>
    <p:sldId id="303" r:id="rId30"/>
    <p:sldId id="304" r:id="rId31"/>
    <p:sldId id="305" r:id="rId32"/>
    <p:sldId id="306" r:id="rId33"/>
    <p:sldId id="307" r:id="rId34"/>
    <p:sldId id="273" r:id="rId35"/>
    <p:sldId id="274" r:id="rId36"/>
    <p:sldId id="267" r:id="rId37"/>
    <p:sldId id="257" r:id="rId38"/>
    <p:sldId id="266" r:id="rId39"/>
    <p:sldId id="268" r:id="rId40"/>
    <p:sldId id="269" r:id="rId41"/>
    <p:sldId id="263" r:id="rId42"/>
    <p:sldId id="258" r:id="rId43"/>
    <p:sldId id="264" r:id="rId44"/>
    <p:sldId id="260" r:id="rId45"/>
    <p:sldId id="308" r:id="rId46"/>
    <p:sldId id="311" r:id="rId47"/>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5040" autoAdjust="0"/>
  </p:normalViewPr>
  <p:slideViewPr>
    <p:cSldViewPr snapToGrid="0">
      <p:cViewPr varScale="1">
        <p:scale>
          <a:sx n="62" d="100"/>
          <a:sy n="62" d="100"/>
        </p:scale>
        <p:origin x="-12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62B2838-A37A-4891-9790-D20CE64D6E42}" type="datetimeFigureOut">
              <a:rPr lang="en-GB" smtClean="0"/>
              <a:t>28/09/2016</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07F9F77-5622-4991-AC5E-5FB6BF0FC113}" type="slidenum">
              <a:rPr lang="en-GB" smtClean="0"/>
              <a:t>‹#›</a:t>
            </a:fld>
            <a:endParaRPr lang="en-GB"/>
          </a:p>
        </p:txBody>
      </p:sp>
    </p:spTree>
    <p:extLst>
      <p:ext uri="{BB962C8B-B14F-4D97-AF65-F5344CB8AC3E}">
        <p14:creationId xmlns:p14="http://schemas.microsoft.com/office/powerpoint/2010/main" val="2837631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1</a:t>
            </a:fld>
            <a:endParaRPr lang="en-GB"/>
          </a:p>
        </p:txBody>
      </p:sp>
    </p:spTree>
    <p:extLst>
      <p:ext uri="{BB962C8B-B14F-4D97-AF65-F5344CB8AC3E}">
        <p14:creationId xmlns:p14="http://schemas.microsoft.com/office/powerpoint/2010/main" val="1033544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DBA1001-7914-46B6-9011-92AE22DF2581}" type="slidenum">
              <a:rPr lang="en-GB" smtClean="0"/>
              <a:t>10</a:t>
            </a:fld>
            <a:endParaRPr lang="en-GB" dirty="0"/>
          </a:p>
        </p:txBody>
      </p:sp>
    </p:spTree>
    <p:extLst>
      <p:ext uri="{BB962C8B-B14F-4D97-AF65-F5344CB8AC3E}">
        <p14:creationId xmlns:p14="http://schemas.microsoft.com/office/powerpoint/2010/main" val="3278187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11</a:t>
            </a:fld>
            <a:endParaRPr lang="en-GB"/>
          </a:p>
        </p:txBody>
      </p:sp>
    </p:spTree>
    <p:extLst>
      <p:ext uri="{BB962C8B-B14F-4D97-AF65-F5344CB8AC3E}">
        <p14:creationId xmlns:p14="http://schemas.microsoft.com/office/powerpoint/2010/main" val="3702139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DBA1001-7914-46B6-9011-92AE22DF2581}" type="slidenum">
              <a:rPr lang="en-GB" smtClean="0"/>
              <a:t>12</a:t>
            </a:fld>
            <a:endParaRPr lang="en-GB" dirty="0"/>
          </a:p>
        </p:txBody>
      </p:sp>
    </p:spTree>
    <p:extLst>
      <p:ext uri="{BB962C8B-B14F-4D97-AF65-F5344CB8AC3E}">
        <p14:creationId xmlns:p14="http://schemas.microsoft.com/office/powerpoint/2010/main" val="870279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CDBA1001-7914-46B6-9011-92AE22DF2581}" type="slidenum">
              <a:rPr lang="en-GB" smtClean="0"/>
              <a:t>13</a:t>
            </a:fld>
            <a:endParaRPr lang="en-GB" dirty="0"/>
          </a:p>
        </p:txBody>
      </p:sp>
    </p:spTree>
    <p:extLst>
      <p:ext uri="{BB962C8B-B14F-4D97-AF65-F5344CB8AC3E}">
        <p14:creationId xmlns:p14="http://schemas.microsoft.com/office/powerpoint/2010/main" val="1832103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14</a:t>
            </a:fld>
            <a:endParaRPr lang="en-GB"/>
          </a:p>
        </p:txBody>
      </p:sp>
    </p:spTree>
    <p:extLst>
      <p:ext uri="{BB962C8B-B14F-4D97-AF65-F5344CB8AC3E}">
        <p14:creationId xmlns:p14="http://schemas.microsoft.com/office/powerpoint/2010/main" val="424540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15</a:t>
            </a:fld>
            <a:endParaRPr lang="en-GB"/>
          </a:p>
        </p:txBody>
      </p:sp>
    </p:spTree>
    <p:extLst>
      <p:ext uri="{BB962C8B-B14F-4D97-AF65-F5344CB8AC3E}">
        <p14:creationId xmlns:p14="http://schemas.microsoft.com/office/powerpoint/2010/main" val="41468130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u="sng" dirty="0" smtClean="0"/>
          </a:p>
        </p:txBody>
      </p:sp>
      <p:sp>
        <p:nvSpPr>
          <p:cNvPr id="4" name="Slide Number Placeholder 3"/>
          <p:cNvSpPr>
            <a:spLocks noGrp="1"/>
          </p:cNvSpPr>
          <p:nvPr>
            <p:ph type="sldNum" sz="quarter" idx="10"/>
          </p:nvPr>
        </p:nvSpPr>
        <p:spPr/>
        <p:txBody>
          <a:bodyPr/>
          <a:lstStyle/>
          <a:p>
            <a:fld id="{CDBA1001-7914-46B6-9011-92AE22DF2581}" type="slidenum">
              <a:rPr lang="en-GB" smtClean="0"/>
              <a:t>16</a:t>
            </a:fld>
            <a:endParaRPr lang="en-GB" dirty="0"/>
          </a:p>
        </p:txBody>
      </p:sp>
    </p:spTree>
    <p:extLst>
      <p:ext uri="{BB962C8B-B14F-4D97-AF65-F5344CB8AC3E}">
        <p14:creationId xmlns:p14="http://schemas.microsoft.com/office/powerpoint/2010/main" val="36509393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altLang="en-US" dirty="0" smtClean="0"/>
              <a:t>All have different arousal levels from the couch potato to the human dynamo</a:t>
            </a:r>
          </a:p>
          <a:p>
            <a:pPr eaLnBrk="1" hangingPunct="1"/>
            <a:r>
              <a:rPr lang="en-GB" altLang="en-US" dirty="0" smtClean="0"/>
              <a:t>All need to use sensory input to bring ourselves up or down to where we are calm and alert</a:t>
            </a:r>
          </a:p>
          <a:p>
            <a:pPr eaLnBrk="1" hangingPunct="1"/>
            <a:endParaRPr lang="en-GB" altLang="en-US" dirty="0" smtClean="0"/>
          </a:p>
          <a:p>
            <a:pPr eaLnBrk="1" hangingPunct="1"/>
            <a:r>
              <a:rPr lang="en-GB" altLang="en-US" dirty="0" smtClean="0"/>
              <a:t>The size of the calm/alert window is variable. Stress</a:t>
            </a:r>
            <a:r>
              <a:rPr lang="en-GB" altLang="en-US" baseline="0" dirty="0" smtClean="0"/>
              <a:t> has a huge impact on this refer to abused children, fight/flight mode, moving between under and over rapidly.</a:t>
            </a:r>
          </a:p>
          <a:p>
            <a:pPr eaLnBrk="1" hangingPunct="1"/>
            <a:endParaRPr lang="en-GB" altLang="en-US" baseline="0" dirty="0" smtClean="0"/>
          </a:p>
          <a:p>
            <a:pPr eaLnBrk="1" hangingPunct="1"/>
            <a:r>
              <a:rPr lang="en-GB" altLang="en-US" baseline="0" dirty="0" smtClean="0"/>
              <a:t>We need to spend time in this window to make it bigger. </a:t>
            </a:r>
            <a:endParaRPr lang="en-GB" altLang="en-US" dirty="0" smtClean="0"/>
          </a:p>
        </p:txBody>
      </p:sp>
      <p:sp>
        <p:nvSpPr>
          <p:cNvPr id="4" name="Slide Number Placeholder 3"/>
          <p:cNvSpPr>
            <a:spLocks noGrp="1"/>
          </p:cNvSpPr>
          <p:nvPr>
            <p:ph type="sldNum" sz="quarter" idx="10"/>
          </p:nvPr>
        </p:nvSpPr>
        <p:spPr/>
        <p:txBody>
          <a:bodyPr/>
          <a:lstStyle/>
          <a:p>
            <a:fld id="{CDBA1001-7914-46B6-9011-92AE22DF2581}" type="slidenum">
              <a:rPr lang="en-GB" smtClean="0"/>
              <a:t>17</a:t>
            </a:fld>
            <a:endParaRPr lang="en-GB" dirty="0"/>
          </a:p>
        </p:txBody>
      </p:sp>
    </p:spTree>
    <p:extLst>
      <p:ext uri="{BB962C8B-B14F-4D97-AF65-F5344CB8AC3E}">
        <p14:creationId xmlns:p14="http://schemas.microsoft.com/office/powerpoint/2010/main" val="14974007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dirty="0" smtClean="0"/>
              <a:t>Ask for examples</a:t>
            </a:r>
          </a:p>
          <a:p>
            <a:pPr marL="0" marR="0" indent="0" algn="l" defTabSz="914400" rtl="0" eaLnBrk="1" fontAlgn="auto" latinLnBrk="0" hangingPunct="1">
              <a:lnSpc>
                <a:spcPct val="100000"/>
              </a:lnSpc>
              <a:spcBef>
                <a:spcPts val="0"/>
              </a:spcBef>
              <a:spcAft>
                <a:spcPts val="0"/>
              </a:spcAft>
              <a:buClrTx/>
              <a:buSzTx/>
              <a:buFontTx/>
              <a:buNone/>
              <a:tabLst/>
              <a:defRPr/>
            </a:pPr>
            <a:r>
              <a:rPr lang="en-GB" altLang="en-US" dirty="0" smtClean="0"/>
              <a:t>Draw up on flip chart paper the scale under aroused,</a:t>
            </a:r>
            <a:r>
              <a:rPr lang="en-GB" altLang="en-US" baseline="0" dirty="0" smtClean="0"/>
              <a:t> calm, over aroused </a:t>
            </a:r>
            <a:r>
              <a:rPr lang="en-GB" altLang="en-US" baseline="0" dirty="0" err="1" smtClean="0"/>
              <a:t>etc</a:t>
            </a:r>
            <a:r>
              <a:rPr lang="en-GB" altLang="en-US" baseline="0" dirty="0" smtClean="0"/>
              <a:t> and discuss registration thresholds.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alt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altLang="en-US" baseline="0" dirty="0" smtClean="0"/>
              <a:t>When messages are familiar they have an INHIBITORY effect. </a:t>
            </a:r>
            <a:endParaRPr lang="en-US" altLang="en-US" dirty="0" smtClean="0"/>
          </a:p>
          <a:p>
            <a:endParaRPr lang="en-GB" dirty="0" smtClean="0"/>
          </a:p>
          <a:p>
            <a:r>
              <a:rPr lang="en-GB" dirty="0" smtClean="0"/>
              <a:t>Refer back to video clip – ask the group - do you think she had a high or low registration threshold?</a:t>
            </a:r>
          </a:p>
          <a:p>
            <a:endParaRPr lang="en-GB" dirty="0" smtClean="0"/>
          </a:p>
        </p:txBody>
      </p:sp>
      <p:sp>
        <p:nvSpPr>
          <p:cNvPr id="4" name="Slide Number Placeholder 3"/>
          <p:cNvSpPr>
            <a:spLocks noGrp="1"/>
          </p:cNvSpPr>
          <p:nvPr>
            <p:ph type="sldNum" sz="quarter" idx="10"/>
          </p:nvPr>
        </p:nvSpPr>
        <p:spPr/>
        <p:txBody>
          <a:bodyPr/>
          <a:lstStyle/>
          <a:p>
            <a:fld id="{CDBA1001-7914-46B6-9011-92AE22DF2581}" type="slidenum">
              <a:rPr lang="en-GB" smtClean="0"/>
              <a:t>18</a:t>
            </a:fld>
            <a:endParaRPr lang="en-GB"/>
          </a:p>
        </p:txBody>
      </p:sp>
    </p:spTree>
    <p:extLst>
      <p:ext uri="{BB962C8B-B14F-4D97-AF65-F5344CB8AC3E}">
        <p14:creationId xmlns:p14="http://schemas.microsoft.com/office/powerpoint/2010/main" val="31460202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19</a:t>
            </a:fld>
            <a:endParaRPr lang="en-GB"/>
          </a:p>
        </p:txBody>
      </p:sp>
    </p:spTree>
    <p:extLst>
      <p:ext uri="{BB962C8B-B14F-4D97-AF65-F5344CB8AC3E}">
        <p14:creationId xmlns:p14="http://schemas.microsoft.com/office/powerpoint/2010/main" val="3464553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07F9F77-5622-4991-AC5E-5FB6BF0FC113}" type="slidenum">
              <a:rPr lang="en-GB" smtClean="0"/>
              <a:t>2</a:t>
            </a:fld>
            <a:endParaRPr lang="en-GB"/>
          </a:p>
        </p:txBody>
      </p:sp>
    </p:spTree>
    <p:extLst>
      <p:ext uri="{BB962C8B-B14F-4D97-AF65-F5344CB8AC3E}">
        <p14:creationId xmlns:p14="http://schemas.microsoft.com/office/powerpoint/2010/main" val="32590638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a:p>
        </p:txBody>
      </p:sp>
      <p:sp>
        <p:nvSpPr>
          <p:cNvPr id="4" name="Slide Number Placeholder 3"/>
          <p:cNvSpPr>
            <a:spLocks noGrp="1"/>
          </p:cNvSpPr>
          <p:nvPr>
            <p:ph type="sldNum" sz="quarter" idx="10"/>
          </p:nvPr>
        </p:nvSpPr>
        <p:spPr/>
        <p:txBody>
          <a:bodyPr/>
          <a:lstStyle/>
          <a:p>
            <a:fld id="{CDBA1001-7914-46B6-9011-92AE22DF2581}" type="slidenum">
              <a:rPr lang="en-GB" smtClean="0"/>
              <a:t>20</a:t>
            </a:fld>
            <a:endParaRPr lang="en-GB" dirty="0"/>
          </a:p>
        </p:txBody>
      </p:sp>
    </p:spTree>
    <p:extLst>
      <p:ext uri="{BB962C8B-B14F-4D97-AF65-F5344CB8AC3E}">
        <p14:creationId xmlns:p14="http://schemas.microsoft.com/office/powerpoint/2010/main" val="36647846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21</a:t>
            </a:fld>
            <a:endParaRPr lang="en-GB"/>
          </a:p>
        </p:txBody>
      </p:sp>
    </p:spTree>
    <p:extLst>
      <p:ext uri="{BB962C8B-B14F-4D97-AF65-F5344CB8AC3E}">
        <p14:creationId xmlns:p14="http://schemas.microsoft.com/office/powerpoint/2010/main" val="38127785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 attending quick enough and making a suitable response.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chemeClr val="tx1">
                  <a:lumMod val="95000"/>
                  <a:lumOff val="5000"/>
                </a:schemeClr>
              </a:solidFill>
            </a:endParaRPr>
          </a:p>
          <a:p>
            <a:endParaRPr lang="en-GB" dirty="0"/>
          </a:p>
        </p:txBody>
      </p:sp>
      <p:sp>
        <p:nvSpPr>
          <p:cNvPr id="4" name="Slide Number Placeholder 3"/>
          <p:cNvSpPr>
            <a:spLocks noGrp="1"/>
          </p:cNvSpPr>
          <p:nvPr>
            <p:ph type="sldNum" sz="quarter" idx="10"/>
          </p:nvPr>
        </p:nvSpPr>
        <p:spPr/>
        <p:txBody>
          <a:bodyPr/>
          <a:lstStyle/>
          <a:p>
            <a:fld id="{CDBA1001-7914-46B6-9011-92AE22DF2581}" type="slidenum">
              <a:rPr lang="en-GB" smtClean="0"/>
              <a:t>22</a:t>
            </a:fld>
            <a:endParaRPr lang="en-GB" dirty="0"/>
          </a:p>
        </p:txBody>
      </p:sp>
    </p:spTree>
    <p:extLst>
      <p:ext uri="{BB962C8B-B14F-4D97-AF65-F5344CB8AC3E}">
        <p14:creationId xmlns:p14="http://schemas.microsoft.com/office/powerpoint/2010/main" val="3539652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23</a:t>
            </a:fld>
            <a:endParaRPr lang="en-GB"/>
          </a:p>
        </p:txBody>
      </p:sp>
    </p:spTree>
    <p:extLst>
      <p:ext uri="{BB962C8B-B14F-4D97-AF65-F5344CB8AC3E}">
        <p14:creationId xmlns:p14="http://schemas.microsoft.com/office/powerpoint/2010/main" val="10552115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In addition to these three well-established problems in praxis (Reeves &amp; </a:t>
            </a:r>
            <a:r>
              <a:rPr lang="en-GB" sz="1200" b="0" i="0" u="none" strike="noStrike" kern="1200" baseline="0" dirty="0" err="1" smtClean="0">
                <a:solidFill>
                  <a:schemeClr val="tx1"/>
                </a:solidFill>
                <a:latin typeface="+mn-lt"/>
                <a:ea typeface="+mn-ea"/>
                <a:cs typeface="+mn-cs"/>
              </a:rPr>
              <a:t>Cermak</a:t>
            </a:r>
            <a:r>
              <a:rPr lang="en-GB" sz="1200" b="0" i="0" u="none" strike="noStrike" kern="1200" baseline="0" dirty="0" smtClean="0">
                <a:solidFill>
                  <a:schemeClr val="tx1"/>
                </a:solidFill>
                <a:latin typeface="+mn-lt"/>
                <a:ea typeface="+mn-ea"/>
                <a:cs typeface="+mn-cs"/>
              </a:rPr>
              <a:t>, 2002),</a:t>
            </a:r>
          </a:p>
          <a:p>
            <a:r>
              <a:rPr lang="en-GB" sz="1200" b="0" i="0" u="none" strike="noStrike" kern="1200" baseline="0" dirty="0" smtClean="0">
                <a:solidFill>
                  <a:schemeClr val="tx1"/>
                </a:solidFill>
                <a:latin typeface="+mn-lt"/>
                <a:ea typeface="+mn-ea"/>
                <a:cs typeface="+mn-cs"/>
              </a:rPr>
              <a:t>deficits in </a:t>
            </a:r>
            <a:r>
              <a:rPr lang="en-GB" sz="1200" b="0" i="1" u="none" strike="noStrike" kern="1200" baseline="0" dirty="0" smtClean="0">
                <a:solidFill>
                  <a:schemeClr val="tx1"/>
                </a:solidFill>
                <a:latin typeface="+mn-lt"/>
                <a:ea typeface="+mn-ea"/>
                <a:cs typeface="+mn-cs"/>
              </a:rPr>
              <a:t>ideation</a:t>
            </a:r>
            <a:r>
              <a:rPr lang="en-GB" sz="1200" b="0" i="0" u="none" strike="noStrike" kern="1200" baseline="0" dirty="0" smtClean="0">
                <a:solidFill>
                  <a:schemeClr val="tx1"/>
                </a:solidFill>
                <a:latin typeface="+mn-lt"/>
                <a:ea typeface="+mn-ea"/>
                <a:cs typeface="+mn-cs"/>
              </a:rPr>
              <a:t>, or the ability to generate ideas for motor actions, have only recently</a:t>
            </a:r>
          </a:p>
          <a:p>
            <a:r>
              <a:rPr lang="en-GB" sz="1200" b="0" i="0" u="none" strike="noStrike" kern="1200" baseline="0" dirty="0" smtClean="0">
                <a:solidFill>
                  <a:schemeClr val="tx1"/>
                </a:solidFill>
                <a:latin typeface="+mn-lt"/>
                <a:ea typeface="+mn-ea"/>
                <a:cs typeface="+mn-cs"/>
              </a:rPr>
              <a:t>begun to be examined (May-Benson, 2001). </a:t>
            </a:r>
            <a:endParaRPr lang="en-GB" dirty="0"/>
          </a:p>
        </p:txBody>
      </p:sp>
      <p:sp>
        <p:nvSpPr>
          <p:cNvPr id="4" name="Slide Number Placeholder 3"/>
          <p:cNvSpPr>
            <a:spLocks noGrp="1"/>
          </p:cNvSpPr>
          <p:nvPr>
            <p:ph type="sldNum" sz="quarter" idx="10"/>
          </p:nvPr>
        </p:nvSpPr>
        <p:spPr/>
        <p:txBody>
          <a:bodyPr/>
          <a:lstStyle/>
          <a:p>
            <a:fld id="{CDBA1001-7914-46B6-9011-92AE22DF2581}" type="slidenum">
              <a:rPr lang="en-GB" smtClean="0"/>
              <a:t>24</a:t>
            </a:fld>
            <a:endParaRPr lang="en-GB"/>
          </a:p>
        </p:txBody>
      </p:sp>
    </p:spTree>
    <p:extLst>
      <p:ext uri="{BB962C8B-B14F-4D97-AF65-F5344CB8AC3E}">
        <p14:creationId xmlns:p14="http://schemas.microsoft.com/office/powerpoint/2010/main" val="32667894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Praxis</a:t>
            </a:r>
            <a:r>
              <a:rPr lang="en-GB" baseline="0" dirty="0" smtClean="0"/>
              <a:t> can be complex to get your head around. </a:t>
            </a:r>
          </a:p>
          <a:p>
            <a:endParaRPr lang="en-GB" baseline="0" dirty="0" smtClean="0"/>
          </a:p>
          <a:p>
            <a:r>
              <a:rPr lang="en-GB" baseline="0" dirty="0" smtClean="0"/>
              <a:t>There’s lots of different types of praxis. </a:t>
            </a:r>
          </a:p>
        </p:txBody>
      </p:sp>
      <p:sp>
        <p:nvSpPr>
          <p:cNvPr id="4" name="Slide Number Placeholder 3"/>
          <p:cNvSpPr>
            <a:spLocks noGrp="1"/>
          </p:cNvSpPr>
          <p:nvPr>
            <p:ph type="sldNum" sz="quarter" idx="10"/>
          </p:nvPr>
        </p:nvSpPr>
        <p:spPr/>
        <p:txBody>
          <a:bodyPr/>
          <a:lstStyle/>
          <a:p>
            <a:fld id="{CDBA1001-7914-46B6-9011-92AE22DF2581}" type="slidenum">
              <a:rPr lang="en-GB" smtClean="0"/>
              <a:t>25</a:t>
            </a:fld>
            <a:endParaRPr lang="en-GB"/>
          </a:p>
        </p:txBody>
      </p:sp>
    </p:spTree>
    <p:extLst>
      <p:ext uri="{BB962C8B-B14F-4D97-AF65-F5344CB8AC3E}">
        <p14:creationId xmlns:p14="http://schemas.microsoft.com/office/powerpoint/2010/main" val="4215420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26</a:t>
            </a:fld>
            <a:endParaRPr lang="en-GB"/>
          </a:p>
        </p:txBody>
      </p:sp>
    </p:spTree>
    <p:extLst>
      <p:ext uri="{BB962C8B-B14F-4D97-AF65-F5344CB8AC3E}">
        <p14:creationId xmlns:p14="http://schemas.microsoft.com/office/powerpoint/2010/main" val="21868845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27</a:t>
            </a:fld>
            <a:endParaRPr lang="en-GB"/>
          </a:p>
        </p:txBody>
      </p:sp>
    </p:spTree>
    <p:extLst>
      <p:ext uri="{BB962C8B-B14F-4D97-AF65-F5344CB8AC3E}">
        <p14:creationId xmlns:p14="http://schemas.microsoft.com/office/powerpoint/2010/main" val="39246587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Give</a:t>
            </a:r>
            <a:r>
              <a:rPr lang="en-GB" baseline="0" dirty="0" smtClean="0"/>
              <a:t> out sensory profiles for everyone to do. </a:t>
            </a:r>
          </a:p>
          <a:p>
            <a:r>
              <a:rPr lang="en-GB" baseline="0" dirty="0" smtClean="0"/>
              <a:t>Talk about how our thresholds/tolerances change e.g. when tired and </a:t>
            </a:r>
            <a:r>
              <a:rPr lang="en-GB" baseline="0" dirty="0" err="1" smtClean="0"/>
              <a:t>tv</a:t>
            </a:r>
            <a:r>
              <a:rPr lang="en-GB" baseline="0" dirty="0" smtClean="0"/>
              <a:t> sounds loud. </a:t>
            </a:r>
            <a:endParaRPr lang="en-GB" dirty="0"/>
          </a:p>
        </p:txBody>
      </p:sp>
      <p:sp>
        <p:nvSpPr>
          <p:cNvPr id="4" name="Slide Number Placeholder 3"/>
          <p:cNvSpPr>
            <a:spLocks noGrp="1"/>
          </p:cNvSpPr>
          <p:nvPr>
            <p:ph type="sldNum" sz="quarter" idx="10"/>
          </p:nvPr>
        </p:nvSpPr>
        <p:spPr/>
        <p:txBody>
          <a:bodyPr/>
          <a:lstStyle/>
          <a:p>
            <a:fld id="{CDBA1001-7914-46B6-9011-92AE22DF2581}" type="slidenum">
              <a:rPr lang="en-GB" smtClean="0"/>
              <a:t>28</a:t>
            </a:fld>
            <a:endParaRPr lang="en-GB"/>
          </a:p>
        </p:txBody>
      </p:sp>
    </p:spTree>
    <p:extLst>
      <p:ext uri="{BB962C8B-B14F-4D97-AF65-F5344CB8AC3E}">
        <p14:creationId xmlns:p14="http://schemas.microsoft.com/office/powerpoint/2010/main" val="39589212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CDBA1001-7914-46B6-9011-92AE22DF2581}" type="slidenum">
              <a:rPr lang="en-GB" smtClean="0"/>
              <a:t>29</a:t>
            </a:fld>
            <a:endParaRPr lang="en-GB"/>
          </a:p>
        </p:txBody>
      </p:sp>
    </p:spTree>
    <p:extLst>
      <p:ext uri="{BB962C8B-B14F-4D97-AF65-F5344CB8AC3E}">
        <p14:creationId xmlns:p14="http://schemas.microsoft.com/office/powerpoint/2010/main" val="4249547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 individual on the autistic spectrum is different. There is a cliché, “when you’ve met one autistic person, you’ve met one autistic person.” Despite our differences however, there is one common thing that binds us, and that is the ‘triad of impairments.’ These are:</a:t>
            </a:r>
          </a:p>
          <a:p>
            <a:r>
              <a:rPr lang="en-US" dirty="0" smtClean="0"/>
              <a:t>Social communication. This is to do with language, for example we have problems understanding: jokes and sarcasm, social niceties (small talk), metaphors and analogies, and body language.</a:t>
            </a:r>
          </a:p>
          <a:p>
            <a:r>
              <a:rPr lang="en-US" dirty="0" smtClean="0"/>
              <a:t>Social interaction. Social and emotional difficulties mean it’s hard for us to make friends and work co-operatively.</a:t>
            </a:r>
          </a:p>
          <a:p>
            <a:r>
              <a:rPr lang="en-US" dirty="0" smtClean="0"/>
              <a:t>Social imagination. There is a difference between </a:t>
            </a:r>
            <a:r>
              <a:rPr lang="en-US" i="1" dirty="0" smtClean="0"/>
              <a:t>imagination </a:t>
            </a:r>
            <a:r>
              <a:rPr lang="en-US" dirty="0" smtClean="0"/>
              <a:t>and </a:t>
            </a:r>
            <a:r>
              <a:rPr lang="en-US" i="1" dirty="0" smtClean="0"/>
              <a:t>social imagination.</a:t>
            </a:r>
            <a:r>
              <a:rPr lang="en-US" dirty="0" smtClean="0"/>
              <a:t> We have difficulty with </a:t>
            </a:r>
            <a:r>
              <a:rPr lang="en-US" i="1" dirty="0" smtClean="0"/>
              <a:t>social imagination,</a:t>
            </a:r>
            <a:r>
              <a:rPr lang="en-US" dirty="0" smtClean="0"/>
              <a:t> which is flexibility of thought. This presents itself as a need for routine and a desire for things to stay the same. We have trouble coping with change and can be very rigid. Our imagination however, can be fantastic, and lots of us are highly creative.</a:t>
            </a:r>
          </a:p>
          <a:p>
            <a:r>
              <a:rPr lang="en-US" dirty="0" smtClean="0"/>
              <a:t>Now here is where it gets confusing! </a:t>
            </a:r>
            <a:r>
              <a:rPr lang="en-US" b="1" dirty="0" smtClean="0"/>
              <a:t>Assuming that everyone with autism will behave the same</a:t>
            </a:r>
            <a:r>
              <a:rPr lang="en-US" dirty="0" smtClean="0"/>
              <a:t> is unhelpful and fails to </a:t>
            </a:r>
            <a:r>
              <a:rPr lang="en-US" dirty="0" err="1" smtClean="0"/>
              <a:t>recognise</a:t>
            </a:r>
            <a:r>
              <a:rPr lang="en-US" dirty="0" smtClean="0"/>
              <a:t> that autism exists on a </a:t>
            </a:r>
            <a:r>
              <a:rPr lang="en-US" i="1" dirty="0" smtClean="0"/>
              <a:t>spectrum</a:t>
            </a:r>
            <a:r>
              <a:rPr lang="en-US" dirty="0" smtClean="0"/>
              <a:t>. This means that, although we all have the three impairments listed above, the collection, symptoms and severity of them can vary so greatly that </a:t>
            </a:r>
            <a:r>
              <a:rPr lang="en-US" b="1" dirty="0" smtClean="0"/>
              <a:t>every person will be unique in their needs</a:t>
            </a:r>
            <a:r>
              <a:rPr lang="en-US" dirty="0" smtClean="0"/>
              <a:t> – just like people without autism. I will try to explain what I mean using diagrams.</a:t>
            </a:r>
          </a:p>
          <a:p>
            <a:endParaRPr lang="en-US" dirty="0" smtClean="0"/>
          </a:p>
          <a:p>
            <a:r>
              <a:rPr lang="en-US" dirty="0" smtClean="0"/>
              <a:t>Asperger syndrome is a form of autism. It is a lifelong developmental disability that affects the way a person communicates and relates to people around them. People with Asperger syndrome are usually of average or above average intelligence. Social interaction can be difficult for people with Asperger syndrome and they can experience high levels of stress and anxiety. The condition affects people in different ways, but everyone with an autism diagnosis (including Asperger syndrome) shares a difficulty in making sense of the world. A number of traits are common to people with Asperger syndrome including: </a:t>
            </a:r>
          </a:p>
          <a:p>
            <a:r>
              <a:rPr lang="en-US" b="1" dirty="0" smtClean="0"/>
              <a:t>Difficulty in communicating</a:t>
            </a:r>
            <a:r>
              <a:rPr lang="en-US" dirty="0" smtClean="0"/>
              <a:t> - people with Asperger syndrome can often be very fluent in their speech, but find it difficult to make conversation and small talk, and may seem to lack interest in what someone else is saying. They may be quite literal in their understanding of spoken language, but struggle with metaphors and sarcasm. </a:t>
            </a:r>
          </a:p>
          <a:p>
            <a:r>
              <a:rPr lang="en-US" b="1" dirty="0" smtClean="0"/>
              <a:t>Difficulty in social relationships</a:t>
            </a:r>
            <a:r>
              <a:rPr lang="en-US" dirty="0" smtClean="0"/>
              <a:t> - many people with Asperger syndrome do want to be sociable, but find it hard to understand the social rules that other people take for granted. This includes difficulties in knowing what to do when with other people. Group environments can be particularly difficult and they can find it hard to make friends. People with Asperger syndrome may also find it difficult to understand non-verbal signals and facial expressions. </a:t>
            </a:r>
          </a:p>
          <a:p>
            <a:r>
              <a:rPr lang="en-US" b="1" dirty="0" smtClean="0"/>
              <a:t>Difficulties with imaginative thought and flexible thinking</a:t>
            </a:r>
            <a:r>
              <a:rPr lang="en-US" dirty="0" smtClean="0"/>
              <a:t> - people with Asperger syndrome often find it hard to think in abstract ways and may find it hard to cope with change. Changes to timetables, and when things don't go to plan can cause stress and anxiety. They can also find it hard to know what someone else is thinking. </a:t>
            </a:r>
          </a:p>
          <a:p>
            <a:endParaRPr lang="en-US" dirty="0" smtClean="0"/>
          </a:p>
          <a:p>
            <a:endParaRPr lang="en-GB" dirty="0"/>
          </a:p>
        </p:txBody>
      </p:sp>
      <p:sp>
        <p:nvSpPr>
          <p:cNvPr id="4" name="Slide Number Placeholder 3"/>
          <p:cNvSpPr>
            <a:spLocks noGrp="1"/>
          </p:cNvSpPr>
          <p:nvPr>
            <p:ph type="sldNum" sz="quarter" idx="10"/>
          </p:nvPr>
        </p:nvSpPr>
        <p:spPr/>
        <p:txBody>
          <a:bodyPr/>
          <a:lstStyle/>
          <a:p>
            <a:fld id="{B07F9F77-5622-4991-AC5E-5FB6BF0FC113}" type="slidenum">
              <a:rPr lang="en-GB" smtClean="0"/>
              <a:t>3</a:t>
            </a:fld>
            <a:endParaRPr lang="en-GB"/>
          </a:p>
        </p:txBody>
      </p:sp>
    </p:spTree>
    <p:extLst>
      <p:ext uri="{BB962C8B-B14F-4D97-AF65-F5344CB8AC3E}">
        <p14:creationId xmlns:p14="http://schemas.microsoft.com/office/powerpoint/2010/main" val="29918474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Winnie Dunn – Living</a:t>
            </a:r>
            <a:r>
              <a:rPr lang="en-GB" baseline="0" dirty="0" smtClean="0"/>
              <a:t> Sensationally – Understanding Your Senses</a:t>
            </a:r>
            <a:endParaRPr lang="en-GB" dirty="0"/>
          </a:p>
        </p:txBody>
      </p:sp>
      <p:sp>
        <p:nvSpPr>
          <p:cNvPr id="4" name="Slide Number Placeholder 3"/>
          <p:cNvSpPr>
            <a:spLocks noGrp="1"/>
          </p:cNvSpPr>
          <p:nvPr>
            <p:ph type="sldNum" sz="quarter" idx="10"/>
          </p:nvPr>
        </p:nvSpPr>
        <p:spPr/>
        <p:txBody>
          <a:bodyPr/>
          <a:lstStyle/>
          <a:p>
            <a:fld id="{CDBA1001-7914-46B6-9011-92AE22DF2581}" type="slidenum">
              <a:rPr lang="en-GB" smtClean="0"/>
              <a:t>30</a:t>
            </a:fld>
            <a:endParaRPr lang="en-GB" dirty="0"/>
          </a:p>
        </p:txBody>
      </p:sp>
    </p:spTree>
    <p:extLst>
      <p:ext uri="{BB962C8B-B14F-4D97-AF65-F5344CB8AC3E}">
        <p14:creationId xmlns:p14="http://schemas.microsoft.com/office/powerpoint/2010/main" val="38285786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31</a:t>
            </a:fld>
            <a:endParaRPr lang="en-GB"/>
          </a:p>
        </p:txBody>
      </p:sp>
    </p:spTree>
    <p:extLst>
      <p:ext uri="{BB962C8B-B14F-4D97-AF65-F5344CB8AC3E}">
        <p14:creationId xmlns:p14="http://schemas.microsoft.com/office/powerpoint/2010/main" val="2659058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32</a:t>
            </a:fld>
            <a:endParaRPr lang="en-GB"/>
          </a:p>
        </p:txBody>
      </p:sp>
    </p:spTree>
    <p:extLst>
      <p:ext uri="{BB962C8B-B14F-4D97-AF65-F5344CB8AC3E}">
        <p14:creationId xmlns:p14="http://schemas.microsoft.com/office/powerpoint/2010/main" val="20620924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Discuss we could do a follow up session, if interested, to learn more about each sensory system specifically and sensory</a:t>
            </a:r>
            <a:r>
              <a:rPr lang="en-GB" baseline="0" dirty="0" smtClean="0"/>
              <a:t> strategies.</a:t>
            </a:r>
            <a:endParaRPr lang="en-GB" dirty="0"/>
          </a:p>
        </p:txBody>
      </p:sp>
      <p:sp>
        <p:nvSpPr>
          <p:cNvPr id="4" name="Slide Number Placeholder 3"/>
          <p:cNvSpPr>
            <a:spLocks noGrp="1"/>
          </p:cNvSpPr>
          <p:nvPr>
            <p:ph type="sldNum" sz="quarter" idx="10"/>
          </p:nvPr>
        </p:nvSpPr>
        <p:spPr/>
        <p:txBody>
          <a:bodyPr/>
          <a:lstStyle/>
          <a:p>
            <a:fld id="{B07F9F77-5622-4991-AC5E-5FB6BF0FC113}" type="slidenum">
              <a:rPr lang="en-GB" smtClean="0"/>
              <a:t>33</a:t>
            </a:fld>
            <a:endParaRPr lang="en-GB"/>
          </a:p>
        </p:txBody>
      </p:sp>
    </p:spTree>
    <p:extLst>
      <p:ext uri="{BB962C8B-B14F-4D97-AF65-F5344CB8AC3E}">
        <p14:creationId xmlns:p14="http://schemas.microsoft.com/office/powerpoint/2010/main" val="28462004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34</a:t>
            </a:fld>
            <a:endParaRPr lang="en-GB"/>
          </a:p>
        </p:txBody>
      </p:sp>
    </p:spTree>
    <p:extLst>
      <p:ext uri="{BB962C8B-B14F-4D97-AF65-F5344CB8AC3E}">
        <p14:creationId xmlns:p14="http://schemas.microsoft.com/office/powerpoint/2010/main" val="15252333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35</a:t>
            </a:fld>
            <a:endParaRPr lang="en-GB"/>
          </a:p>
        </p:txBody>
      </p:sp>
    </p:spTree>
    <p:extLst>
      <p:ext uri="{BB962C8B-B14F-4D97-AF65-F5344CB8AC3E}">
        <p14:creationId xmlns:p14="http://schemas.microsoft.com/office/powerpoint/2010/main" val="38048390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36</a:t>
            </a:fld>
            <a:endParaRPr lang="en-GB"/>
          </a:p>
        </p:txBody>
      </p:sp>
    </p:spTree>
    <p:extLst>
      <p:ext uri="{BB962C8B-B14F-4D97-AF65-F5344CB8AC3E}">
        <p14:creationId xmlns:p14="http://schemas.microsoft.com/office/powerpoint/2010/main" val="37114675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07F9F77-5622-4991-AC5E-5FB6BF0FC113}" type="slidenum">
              <a:rPr lang="en-GB" smtClean="0"/>
              <a:t>37</a:t>
            </a:fld>
            <a:endParaRPr lang="en-GB"/>
          </a:p>
        </p:txBody>
      </p:sp>
    </p:spTree>
    <p:extLst>
      <p:ext uri="{BB962C8B-B14F-4D97-AF65-F5344CB8AC3E}">
        <p14:creationId xmlns:p14="http://schemas.microsoft.com/office/powerpoint/2010/main" val="31673288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07F9F77-5622-4991-AC5E-5FB6BF0FC113}" type="slidenum">
              <a:rPr lang="en-GB" smtClean="0"/>
              <a:t>38</a:t>
            </a:fld>
            <a:endParaRPr lang="en-GB"/>
          </a:p>
        </p:txBody>
      </p:sp>
    </p:spTree>
    <p:extLst>
      <p:ext uri="{BB962C8B-B14F-4D97-AF65-F5344CB8AC3E}">
        <p14:creationId xmlns:p14="http://schemas.microsoft.com/office/powerpoint/2010/main" val="3913027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07F9F77-5622-4991-AC5E-5FB6BF0FC113}" type="slidenum">
              <a:rPr lang="en-GB" smtClean="0"/>
              <a:t>39</a:t>
            </a:fld>
            <a:endParaRPr lang="en-GB"/>
          </a:p>
        </p:txBody>
      </p:sp>
    </p:spTree>
    <p:extLst>
      <p:ext uri="{BB962C8B-B14F-4D97-AF65-F5344CB8AC3E}">
        <p14:creationId xmlns:p14="http://schemas.microsoft.com/office/powerpoint/2010/main" val="495832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“People with autism also commonly experience difficulty with cognitive and behavioural flexibility, altered sensory sensitivity, sensory processing difficulties and emotional regulation difficulties. The features of autism may range from mild to severe and may fluctuate over time or in response to changes in circumstances.” (June 2012.P4.) NICE clinical guideline 142. Autism: recognition, referral, diagnosis and management of adults on the autism spectrum: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B07F9F77-5622-4991-AC5E-5FB6BF0FC113}" type="slidenum">
              <a:rPr lang="en-GB" smtClean="0"/>
              <a:t>4</a:t>
            </a:fld>
            <a:endParaRPr lang="en-GB"/>
          </a:p>
        </p:txBody>
      </p:sp>
    </p:spTree>
    <p:extLst>
      <p:ext uri="{BB962C8B-B14F-4D97-AF65-F5344CB8AC3E}">
        <p14:creationId xmlns:p14="http://schemas.microsoft.com/office/powerpoint/2010/main" val="11947113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07F9F77-5622-4991-AC5E-5FB6BF0FC113}" type="slidenum">
              <a:rPr lang="en-GB" smtClean="0"/>
              <a:t>40</a:t>
            </a:fld>
            <a:endParaRPr lang="en-GB"/>
          </a:p>
        </p:txBody>
      </p:sp>
    </p:spTree>
    <p:extLst>
      <p:ext uri="{BB962C8B-B14F-4D97-AF65-F5344CB8AC3E}">
        <p14:creationId xmlns:p14="http://schemas.microsoft.com/office/powerpoint/2010/main" val="39830433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41</a:t>
            </a:fld>
            <a:endParaRPr lang="en-GB"/>
          </a:p>
        </p:txBody>
      </p:sp>
    </p:spTree>
    <p:extLst>
      <p:ext uri="{BB962C8B-B14F-4D97-AF65-F5344CB8AC3E}">
        <p14:creationId xmlns:p14="http://schemas.microsoft.com/office/powerpoint/2010/main" val="28338120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42</a:t>
            </a:fld>
            <a:endParaRPr lang="en-GB"/>
          </a:p>
        </p:txBody>
      </p:sp>
    </p:spTree>
    <p:extLst>
      <p:ext uri="{BB962C8B-B14F-4D97-AF65-F5344CB8AC3E}">
        <p14:creationId xmlns:p14="http://schemas.microsoft.com/office/powerpoint/2010/main" val="15297188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How can we include</a:t>
            </a:r>
            <a:r>
              <a:rPr lang="en-GB" baseline="0" dirty="0" smtClean="0"/>
              <a:t> students with autism in future training?</a:t>
            </a:r>
          </a:p>
          <a:p>
            <a:r>
              <a:rPr lang="en-GB" baseline="0" dirty="0" smtClean="0"/>
              <a:t>Do we have sound knowledge of local services in order to signpost correctly and reduce students being passed around services?</a:t>
            </a:r>
          </a:p>
          <a:p>
            <a:r>
              <a:rPr lang="en-GB" baseline="0" dirty="0" smtClean="0"/>
              <a:t>Discuss current recommendations for service provision and how this relates to us.</a:t>
            </a:r>
          </a:p>
          <a:p>
            <a:r>
              <a:rPr lang="en-GB" baseline="0" dirty="0" smtClean="0"/>
              <a:t>Discuss </a:t>
            </a:r>
            <a:r>
              <a:rPr lang="en-GB" baseline="0" dirty="0" err="1" smtClean="0"/>
              <a:t>coventrys</a:t>
            </a:r>
            <a:r>
              <a:rPr lang="en-GB" baseline="0" dirty="0" smtClean="0"/>
              <a:t> Autism strategy </a:t>
            </a:r>
            <a:endParaRPr lang="en-GB"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B07F9F77-5622-4991-AC5E-5FB6BF0FC113}" type="slidenum">
              <a:rPr lang="en-GB" smtClean="0"/>
              <a:t>43</a:t>
            </a:fld>
            <a:endParaRPr lang="en-GB"/>
          </a:p>
        </p:txBody>
      </p:sp>
    </p:spTree>
    <p:extLst>
      <p:ext uri="{BB962C8B-B14F-4D97-AF65-F5344CB8AC3E}">
        <p14:creationId xmlns:p14="http://schemas.microsoft.com/office/powerpoint/2010/main" val="26033935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44</a:t>
            </a:fld>
            <a:endParaRPr lang="en-GB"/>
          </a:p>
        </p:txBody>
      </p:sp>
    </p:spTree>
    <p:extLst>
      <p:ext uri="{BB962C8B-B14F-4D97-AF65-F5344CB8AC3E}">
        <p14:creationId xmlns:p14="http://schemas.microsoft.com/office/powerpoint/2010/main" val="39880530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CDBA1001-7914-46B6-9011-92AE22DF2581}" type="slidenum">
              <a:rPr lang="en-GB" smtClean="0"/>
              <a:t>45</a:t>
            </a:fld>
            <a:endParaRPr lang="en-GB" dirty="0"/>
          </a:p>
        </p:txBody>
      </p:sp>
    </p:spTree>
    <p:extLst>
      <p:ext uri="{BB962C8B-B14F-4D97-AF65-F5344CB8AC3E}">
        <p14:creationId xmlns:p14="http://schemas.microsoft.com/office/powerpoint/2010/main" val="304330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we talk about senses these are the senses referred to.</a:t>
            </a:r>
            <a:r>
              <a:rPr lang="en-GB" baseline="0" dirty="0" smtClean="0"/>
              <a:t> </a:t>
            </a:r>
            <a:endParaRPr lang="en-GB" dirty="0" smtClean="0"/>
          </a:p>
          <a:p>
            <a:r>
              <a:rPr lang="en-GB" dirty="0" smtClean="0"/>
              <a:t>1-5 </a:t>
            </a:r>
            <a:r>
              <a:rPr lang="en-GB" dirty="0" err="1" smtClean="0"/>
              <a:t>exteroceptors</a:t>
            </a:r>
            <a:r>
              <a:rPr lang="en-GB" dirty="0" smtClean="0"/>
              <a:t> – receive information from outside</a:t>
            </a:r>
            <a:r>
              <a:rPr lang="en-GB" baseline="0" dirty="0" smtClean="0"/>
              <a:t> the body</a:t>
            </a:r>
            <a:endParaRPr lang="en-GB" dirty="0" smtClean="0"/>
          </a:p>
          <a:p>
            <a:r>
              <a:rPr lang="en-GB" dirty="0" smtClean="0"/>
              <a:t>8. Interoception – the sense of the physiological condition of the body. Receive information from inside the body </a:t>
            </a:r>
          </a:p>
        </p:txBody>
      </p:sp>
      <p:sp>
        <p:nvSpPr>
          <p:cNvPr id="4" name="Slide Number Placeholder 3"/>
          <p:cNvSpPr>
            <a:spLocks noGrp="1"/>
          </p:cNvSpPr>
          <p:nvPr>
            <p:ph type="sldNum" sz="quarter" idx="10"/>
          </p:nvPr>
        </p:nvSpPr>
        <p:spPr/>
        <p:txBody>
          <a:bodyPr/>
          <a:lstStyle/>
          <a:p>
            <a:fld id="{E7471D9C-A1C3-4612-8CAD-35551F76EEF6}" type="slidenum">
              <a:rPr lang="en-GB" smtClean="0"/>
              <a:t>5</a:t>
            </a:fld>
            <a:endParaRPr lang="en-GB"/>
          </a:p>
        </p:txBody>
      </p:sp>
    </p:spTree>
    <p:extLst>
      <p:ext uri="{BB962C8B-B14F-4D97-AF65-F5344CB8AC3E}">
        <p14:creationId xmlns:p14="http://schemas.microsoft.com/office/powerpoint/2010/main" val="46669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SI is</a:t>
            </a:r>
            <a:r>
              <a:rPr lang="en-GB" baseline="0" dirty="0" smtClean="0"/>
              <a:t> an evolving theory. </a:t>
            </a:r>
            <a:r>
              <a:rPr lang="en-GB" dirty="0" smtClean="0"/>
              <a:t>More is discovered and</a:t>
            </a:r>
            <a:r>
              <a:rPr lang="en-GB" baseline="0" dirty="0" smtClean="0"/>
              <a:t> more research is continuously published the ways therapists practice will continue developing</a:t>
            </a:r>
            <a:endParaRPr lang="en-GB" dirty="0"/>
          </a:p>
        </p:txBody>
      </p:sp>
      <p:sp>
        <p:nvSpPr>
          <p:cNvPr id="4" name="Slide Number Placeholder 3"/>
          <p:cNvSpPr>
            <a:spLocks noGrp="1"/>
          </p:cNvSpPr>
          <p:nvPr>
            <p:ph type="sldNum" sz="quarter" idx="10"/>
          </p:nvPr>
        </p:nvSpPr>
        <p:spPr/>
        <p:txBody>
          <a:bodyPr/>
          <a:lstStyle/>
          <a:p>
            <a:fld id="{CDBA1001-7914-46B6-9011-92AE22DF2581}" type="slidenum">
              <a:rPr lang="en-GB" smtClean="0"/>
              <a:t>6</a:t>
            </a:fld>
            <a:endParaRPr lang="en-GB" dirty="0"/>
          </a:p>
        </p:txBody>
      </p:sp>
    </p:spTree>
    <p:extLst>
      <p:ext uri="{BB962C8B-B14F-4D97-AF65-F5344CB8AC3E}">
        <p14:creationId xmlns:p14="http://schemas.microsoft.com/office/powerpoint/2010/main" val="2009638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DBA1001-7914-46B6-9011-92AE22DF2581}" type="slidenum">
              <a:rPr lang="en-GB" smtClean="0"/>
              <a:t>7</a:t>
            </a:fld>
            <a:endParaRPr lang="en-GB" dirty="0"/>
          </a:p>
        </p:txBody>
      </p:sp>
    </p:spTree>
    <p:extLst>
      <p:ext uri="{BB962C8B-B14F-4D97-AF65-F5344CB8AC3E}">
        <p14:creationId xmlns:p14="http://schemas.microsoft.com/office/powerpoint/2010/main" val="42932508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As an adult she said she reflected back and some of the problems she had as a child were due to organising sensory information.</a:t>
            </a:r>
          </a:p>
          <a:p>
            <a:r>
              <a:rPr lang="en-GB" dirty="0" smtClean="0"/>
              <a:t>She did large</a:t>
            </a:r>
            <a:r>
              <a:rPr lang="en-GB" baseline="0" dirty="0" smtClean="0"/>
              <a:t> studies to standardise the sensory integration and praxis test. This is still valued as the gold standard assessment. It is standardised for 4-8 year olds. </a:t>
            </a:r>
            <a:endParaRPr lang="en-GB" dirty="0"/>
          </a:p>
        </p:txBody>
      </p:sp>
      <p:sp>
        <p:nvSpPr>
          <p:cNvPr id="4" name="Slide Number Placeholder 3"/>
          <p:cNvSpPr>
            <a:spLocks noGrp="1"/>
          </p:cNvSpPr>
          <p:nvPr>
            <p:ph type="sldNum" sz="quarter" idx="10"/>
          </p:nvPr>
        </p:nvSpPr>
        <p:spPr/>
        <p:txBody>
          <a:bodyPr/>
          <a:lstStyle/>
          <a:p>
            <a:fld id="{CDBA1001-7914-46B6-9011-92AE22DF2581}" type="slidenum">
              <a:rPr lang="en-GB" smtClean="0"/>
              <a:t>8</a:t>
            </a:fld>
            <a:endParaRPr lang="en-GB" dirty="0"/>
          </a:p>
        </p:txBody>
      </p:sp>
    </p:spTree>
    <p:extLst>
      <p:ext uri="{BB962C8B-B14F-4D97-AF65-F5344CB8AC3E}">
        <p14:creationId xmlns:p14="http://schemas.microsoft.com/office/powerpoint/2010/main" val="2852940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07F9F77-5622-4991-AC5E-5FB6BF0FC113}" type="slidenum">
              <a:rPr lang="en-GB" smtClean="0"/>
              <a:t>9</a:t>
            </a:fld>
            <a:endParaRPr lang="en-GB"/>
          </a:p>
        </p:txBody>
      </p:sp>
    </p:spTree>
    <p:extLst>
      <p:ext uri="{BB962C8B-B14F-4D97-AF65-F5344CB8AC3E}">
        <p14:creationId xmlns:p14="http://schemas.microsoft.com/office/powerpoint/2010/main" val="4190086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9/28/2016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9/28/2016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sensoryintegration.org.uk/about-sensory-processing-disorder"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6O6Cm0WxEZA"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sensationalbrain.com/sensory-modulation-disorder/"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legislation.gov.uk/ukpga/2009/15/content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g0V1zzuX9z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youtube.com/watch?v=IcS2VUoe12M"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thegirlwiththecurlyhair.co.uk/blog/2014/10/08/no-two-people-are-alike/" TargetMode="Externa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nice.org.uk/about"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nice.org.uk/guidance/cg142/chapter/glossary#easy-read"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hyperlink" Target="http://www.nice.org.uk/guidance/cg142/chapter/glossary#learning-disability"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nice.org.uk/guidance/cg142/chapter/glossary#hyper--and-hypo-sensory-sensitivities"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think-autism-an-update-to-the-government-adult-autism-strategy"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http://www.autism.org.uk/about/strategy/2010-strategy.aspx"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thegirlwiththecurlyhair.co.uk/" TargetMode="External"/><Relationship Id="rId2" Type="http://schemas.openxmlformats.org/officeDocument/2006/relationships/hyperlink" Target="http://www.autism-uni.org/bestpractice/" TargetMode="External"/><Relationship Id="rId1" Type="http://schemas.openxmlformats.org/officeDocument/2006/relationships/slideLayout" Target="../slideLayouts/slideLayout2.xml"/><Relationship Id="rId6" Type="http://schemas.openxmlformats.org/officeDocument/2006/relationships/hyperlink" Target="http://www.sensationalbrain.com/sensory-modulation-disorder/" TargetMode="External"/><Relationship Id="rId5" Type="http://schemas.openxmlformats.org/officeDocument/2006/relationships/hyperlink" Target="http://www.sensoryintegration.org.uk/about-sensory-processing-disorder" TargetMode="External"/><Relationship Id="rId4" Type="http://schemas.openxmlformats.org/officeDocument/2006/relationships/hyperlink" Target="http://www.autism.org.uk/"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autism.org.uk/Living-with-autism/Understanding-behaviour/Behaviour-guidelines.asp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165995"/>
            <a:ext cx="7766936" cy="1646302"/>
          </a:xfrm>
        </p:spPr>
        <p:txBody>
          <a:bodyPr/>
          <a:lstStyle/>
          <a:p>
            <a:r>
              <a:rPr lang="en-GB" dirty="0" smtClean="0"/>
              <a:t>Supporting Students on the Autism Spectrum </a:t>
            </a:r>
            <a:endParaRPr lang="en-GB" dirty="0"/>
          </a:p>
        </p:txBody>
      </p:sp>
      <p:sp>
        <p:nvSpPr>
          <p:cNvPr id="3" name="Subtitle 2"/>
          <p:cNvSpPr>
            <a:spLocks noGrp="1"/>
          </p:cNvSpPr>
          <p:nvPr>
            <p:ph type="subTitle" idx="1"/>
          </p:nvPr>
        </p:nvSpPr>
        <p:spPr>
          <a:xfrm>
            <a:off x="1507067" y="4281421"/>
            <a:ext cx="7766936" cy="1096899"/>
          </a:xfrm>
        </p:spPr>
        <p:txBody>
          <a:bodyPr/>
          <a:lstStyle/>
          <a:p>
            <a:r>
              <a:rPr lang="en-GB" dirty="0" smtClean="0"/>
              <a:t>Jenny Quinn – Mental Health Coordinator </a:t>
            </a:r>
            <a:endParaRPr lang="en-GB" dirty="0"/>
          </a:p>
        </p:txBody>
      </p:sp>
    </p:spTree>
    <p:extLst>
      <p:ext uri="{BB962C8B-B14F-4D97-AF65-F5344CB8AC3E}">
        <p14:creationId xmlns:p14="http://schemas.microsoft.com/office/powerpoint/2010/main" val="3450583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5772" y="1667608"/>
            <a:ext cx="8596668" cy="3880773"/>
          </a:xfrm>
        </p:spPr>
        <p:txBody>
          <a:bodyPr>
            <a:normAutofit fontScale="85000" lnSpcReduction="20000"/>
          </a:bodyPr>
          <a:lstStyle/>
          <a:p>
            <a:r>
              <a:rPr lang="en-GB" sz="2000" dirty="0"/>
              <a:t>“Sensory processing difficulties  can been seen in isolation or, more frequently, in combination with other diagnoses - including Autistic Spectrum Disorders, Attention Deficit, Learning Disabilities, Developmental Coordination Disorder and Regulatory Disorder.” (SI Network)</a:t>
            </a:r>
          </a:p>
          <a:p>
            <a:r>
              <a:rPr lang="en-GB" sz="2000" dirty="0" smtClean="0"/>
              <a:t>Studies </a:t>
            </a:r>
            <a:r>
              <a:rPr lang="en-GB" sz="2000" dirty="0"/>
              <a:t>with Autistic Spectrum Disorder (ASD) populations estimate the prevalence to be as high as 90% having differences in their processing of sensation (Tomcheck &amp; Dunn, 2007).</a:t>
            </a:r>
          </a:p>
          <a:p>
            <a:r>
              <a:rPr lang="en-GB" sz="2000" dirty="0"/>
              <a:t>Studies by the SPD foundation suggest that more than ¾ of children with ASD have </a:t>
            </a:r>
            <a:r>
              <a:rPr lang="en-GB" sz="2000" u="sng" dirty="0"/>
              <a:t>significant</a:t>
            </a:r>
            <a:r>
              <a:rPr lang="en-GB" sz="2000" dirty="0"/>
              <a:t> symptoms of SPD. </a:t>
            </a:r>
            <a:r>
              <a:rPr lang="en-GB" sz="2000" dirty="0">
                <a:solidFill>
                  <a:srgbClr val="FF0000"/>
                </a:solidFill>
              </a:rPr>
              <a:t>(Note: The reverse isn’t true! Children with SPD do not have ASD)</a:t>
            </a:r>
          </a:p>
          <a:p>
            <a:pPr marL="109728" indent="0">
              <a:buNone/>
            </a:pPr>
            <a:endParaRPr lang="en-GB" sz="2000" dirty="0"/>
          </a:p>
          <a:p>
            <a:r>
              <a:rPr lang="en-GB" sz="2000" dirty="0" smtClean="0"/>
              <a:t>Autism/ASD </a:t>
            </a:r>
            <a:r>
              <a:rPr lang="en-GB" sz="2000" dirty="0"/>
              <a:t>:</a:t>
            </a:r>
          </a:p>
          <a:p>
            <a:pPr lvl="1"/>
            <a:r>
              <a:rPr lang="en-GB" dirty="0" smtClean="0"/>
              <a:t>Individuals </a:t>
            </a:r>
            <a:r>
              <a:rPr lang="en-GB" dirty="0"/>
              <a:t>can experience difficulties integrating senses effectively.</a:t>
            </a:r>
          </a:p>
          <a:p>
            <a:pPr lvl="1"/>
            <a:r>
              <a:rPr lang="en-GB" dirty="0"/>
              <a:t>Difficulties processing more than one sense at a time</a:t>
            </a:r>
            <a:r>
              <a:rPr lang="en-GB" dirty="0" smtClean="0"/>
              <a:t>.</a:t>
            </a:r>
          </a:p>
        </p:txBody>
      </p:sp>
      <p:sp>
        <p:nvSpPr>
          <p:cNvPr id="3" name="Title 2"/>
          <p:cNvSpPr>
            <a:spLocks noGrp="1"/>
          </p:cNvSpPr>
          <p:nvPr>
            <p:ph type="title"/>
          </p:nvPr>
        </p:nvSpPr>
        <p:spPr/>
        <p:txBody>
          <a:bodyPr/>
          <a:lstStyle/>
          <a:p>
            <a:r>
              <a:rPr lang="en-GB" dirty="0" smtClean="0"/>
              <a:t>Facts &amp; Figures</a:t>
            </a:r>
            <a:endParaRPr lang="en-GB" dirty="0"/>
          </a:p>
        </p:txBody>
      </p:sp>
      <p:sp>
        <p:nvSpPr>
          <p:cNvPr id="4" name="TextBox 3"/>
          <p:cNvSpPr txBox="1"/>
          <p:nvPr/>
        </p:nvSpPr>
        <p:spPr>
          <a:xfrm>
            <a:off x="1068404" y="5765533"/>
            <a:ext cx="7969718" cy="369332"/>
          </a:xfrm>
          <a:prstGeom prst="rect">
            <a:avLst/>
          </a:prstGeom>
          <a:noFill/>
        </p:spPr>
        <p:txBody>
          <a:bodyPr wrap="square" rtlCol="0">
            <a:spAutoFit/>
          </a:bodyPr>
          <a:lstStyle/>
          <a:p>
            <a:r>
              <a:rPr lang="en-GB" dirty="0" smtClean="0"/>
              <a:t>If you are interested in research I have lots of articles I can email to you!</a:t>
            </a:r>
            <a:endParaRPr lang="en-GB" dirty="0"/>
          </a:p>
        </p:txBody>
      </p:sp>
    </p:spTree>
    <p:extLst>
      <p:ext uri="{BB962C8B-B14F-4D97-AF65-F5344CB8AC3E}">
        <p14:creationId xmlns:p14="http://schemas.microsoft.com/office/powerpoint/2010/main" val="19158034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smtClean="0"/>
              <a:t>“For </a:t>
            </a:r>
            <a:r>
              <a:rPr lang="en-GB" dirty="0"/>
              <a:t>some people, sensory integration does not develop as efficiently as it should. This is known as sensory processing disorder (SPD) or dysfunction in sensory integration (DSI). </a:t>
            </a:r>
          </a:p>
          <a:p>
            <a:pPr marL="109728" indent="0">
              <a:buNone/>
            </a:pPr>
            <a:endParaRPr lang="en-GB" dirty="0"/>
          </a:p>
          <a:p>
            <a:r>
              <a:rPr lang="en-GB" dirty="0"/>
              <a:t>DSI and SPD are both ways to describe the difficulty some people's nervous systems have with taking in, integrating and making use of sensory information. </a:t>
            </a:r>
          </a:p>
          <a:p>
            <a:pPr marL="109728" indent="0">
              <a:buNone/>
            </a:pPr>
            <a:r>
              <a:rPr lang="en-GB" dirty="0"/>
              <a:t> </a:t>
            </a:r>
          </a:p>
          <a:p>
            <a:r>
              <a:rPr lang="en-GB" dirty="0"/>
              <a:t>This changes how the person then responds to changes in their own body, the environment and how they interact with it and others around them.</a:t>
            </a:r>
          </a:p>
          <a:p>
            <a:endParaRPr lang="en-GB" dirty="0"/>
          </a:p>
        </p:txBody>
      </p:sp>
      <p:sp>
        <p:nvSpPr>
          <p:cNvPr id="3" name="Title 2"/>
          <p:cNvSpPr>
            <a:spLocks noGrp="1"/>
          </p:cNvSpPr>
          <p:nvPr>
            <p:ph type="title"/>
          </p:nvPr>
        </p:nvSpPr>
        <p:spPr/>
        <p:txBody>
          <a:bodyPr>
            <a:normAutofit/>
          </a:bodyPr>
          <a:lstStyle/>
          <a:p>
            <a:r>
              <a:rPr lang="en-GB" dirty="0" smtClean="0"/>
              <a:t>Sensory Processing Dysfunction (1)</a:t>
            </a:r>
            <a:endParaRPr lang="en-GB" dirty="0"/>
          </a:p>
        </p:txBody>
      </p:sp>
    </p:spTree>
    <p:extLst>
      <p:ext uri="{BB962C8B-B14F-4D97-AF65-F5344CB8AC3E}">
        <p14:creationId xmlns:p14="http://schemas.microsoft.com/office/powerpoint/2010/main" val="37417538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7334" y="1549961"/>
            <a:ext cx="8229600" cy="4900000"/>
          </a:xfrm>
        </p:spPr>
        <p:txBody>
          <a:bodyPr>
            <a:noAutofit/>
          </a:bodyPr>
          <a:lstStyle/>
          <a:p>
            <a:r>
              <a:rPr lang="en-GB" dirty="0"/>
              <a:t>Sensory processing difficulties can influence self-regulation, movement, learning and interaction with others (Allen and Smith 2011).  </a:t>
            </a:r>
          </a:p>
          <a:p>
            <a:endParaRPr lang="en-GB" dirty="0"/>
          </a:p>
          <a:p>
            <a:r>
              <a:rPr lang="en-GB" dirty="0"/>
              <a:t>SPD can interfere with skills that support performance, such as engagement and attention, as well as skills that enable the learning of new motor skills (Cosby, 2010; Jasmin, 2009).</a:t>
            </a:r>
          </a:p>
          <a:p>
            <a:endParaRPr lang="en-GB" dirty="0"/>
          </a:p>
          <a:p>
            <a:r>
              <a:rPr lang="en-GB" dirty="0"/>
              <a:t>Sensory processing difficulties can occur across the lifespan.”</a:t>
            </a:r>
          </a:p>
          <a:p>
            <a:pPr marL="109728" indent="0">
              <a:buNone/>
            </a:pPr>
            <a:r>
              <a:rPr lang="en-GB" dirty="0"/>
              <a:t> </a:t>
            </a:r>
          </a:p>
          <a:p>
            <a:pPr marL="109728" indent="0">
              <a:buNone/>
            </a:pPr>
            <a:endParaRPr lang="en-GB" dirty="0"/>
          </a:p>
          <a:p>
            <a:pPr marL="109728" indent="0" algn="r">
              <a:buNone/>
            </a:pPr>
            <a:r>
              <a:rPr lang="en-GB" sz="1200" dirty="0">
                <a:hlinkClick r:id="rId3"/>
              </a:rPr>
              <a:t>http://www.sensoryintegration.org.uk/about-sensory-processing-disorder</a:t>
            </a:r>
            <a:r>
              <a:rPr lang="en-GB" sz="1200" dirty="0"/>
              <a:t> </a:t>
            </a:r>
          </a:p>
        </p:txBody>
      </p:sp>
      <p:sp>
        <p:nvSpPr>
          <p:cNvPr id="3" name="Title 2"/>
          <p:cNvSpPr>
            <a:spLocks noGrp="1"/>
          </p:cNvSpPr>
          <p:nvPr>
            <p:ph type="title"/>
          </p:nvPr>
        </p:nvSpPr>
        <p:spPr/>
        <p:txBody>
          <a:bodyPr>
            <a:normAutofit/>
          </a:bodyPr>
          <a:lstStyle/>
          <a:p>
            <a:r>
              <a:rPr lang="en-GB" dirty="0" smtClean="0"/>
              <a:t>Sensory Processing Dysfunction (2)</a:t>
            </a:r>
            <a:endParaRPr lang="en-GB" dirty="0"/>
          </a:p>
        </p:txBody>
      </p:sp>
    </p:spTree>
    <p:extLst>
      <p:ext uri="{BB962C8B-B14F-4D97-AF65-F5344CB8AC3E}">
        <p14:creationId xmlns:p14="http://schemas.microsoft.com/office/powerpoint/2010/main" val="39801769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endParaRPr lang="en-GB" dirty="0" smtClean="0">
              <a:hlinkClick r:id="rId3"/>
            </a:endParaRPr>
          </a:p>
          <a:p>
            <a:pPr marL="109728" indent="0">
              <a:buNone/>
            </a:pPr>
            <a:endParaRPr lang="en-GB" dirty="0">
              <a:hlinkClick r:id="rId3"/>
            </a:endParaRPr>
          </a:p>
          <a:p>
            <a:pPr marL="109728" indent="0">
              <a:buNone/>
            </a:pPr>
            <a:r>
              <a:rPr lang="en-GB" dirty="0" smtClean="0">
                <a:hlinkClick r:id="rId3"/>
              </a:rPr>
              <a:t>https</a:t>
            </a:r>
            <a:r>
              <a:rPr lang="en-GB" dirty="0">
                <a:hlinkClick r:id="rId3"/>
              </a:rPr>
              <a:t>://</a:t>
            </a:r>
            <a:r>
              <a:rPr lang="en-GB" dirty="0" smtClean="0">
                <a:hlinkClick r:id="rId3"/>
              </a:rPr>
              <a:t>www.youtube.com/watch?v=6O6Cm0WxEZA</a:t>
            </a:r>
            <a:endParaRPr lang="en-GB" dirty="0"/>
          </a:p>
        </p:txBody>
      </p:sp>
      <p:sp>
        <p:nvSpPr>
          <p:cNvPr id="3" name="Title 2"/>
          <p:cNvSpPr>
            <a:spLocks noGrp="1"/>
          </p:cNvSpPr>
          <p:nvPr>
            <p:ph type="title"/>
          </p:nvPr>
        </p:nvSpPr>
        <p:spPr/>
        <p:txBody>
          <a:bodyPr/>
          <a:lstStyle/>
          <a:p>
            <a:r>
              <a:rPr lang="en-GB" dirty="0" smtClean="0"/>
              <a:t>What is SPD video</a:t>
            </a:r>
            <a:endParaRPr lang="en-GB" dirty="0"/>
          </a:p>
        </p:txBody>
      </p:sp>
    </p:spTree>
    <p:extLst>
      <p:ext uri="{BB962C8B-B14F-4D97-AF65-F5344CB8AC3E}">
        <p14:creationId xmlns:p14="http://schemas.microsoft.com/office/powerpoint/2010/main" val="14970304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smtClean="0"/>
              <a:t>“Synaesthesia </a:t>
            </a:r>
            <a:r>
              <a:rPr lang="en-GB" dirty="0"/>
              <a:t>is a rare condition which some people with an ASD experience. A sensory experience goes in through one system and out through another. So a person might hear a sound but experience it as a colour. In other words, they will 'hear' the colour blue</a:t>
            </a:r>
            <a:r>
              <a:rPr lang="en-GB" dirty="0" smtClean="0"/>
              <a:t>.” </a:t>
            </a:r>
            <a:endParaRPr lang="en-GB" dirty="0"/>
          </a:p>
          <a:p>
            <a:pPr marL="109728" indent="0">
              <a:buNone/>
            </a:pPr>
            <a:endParaRPr lang="en-GB" dirty="0" smtClean="0"/>
          </a:p>
          <a:p>
            <a:pPr marL="109728" indent="0">
              <a:buNone/>
            </a:pPr>
            <a:endParaRPr lang="en-GB" dirty="0"/>
          </a:p>
          <a:p>
            <a:pPr marL="109728" indent="0" algn="r">
              <a:buNone/>
            </a:pPr>
            <a:r>
              <a:rPr lang="en-GB" dirty="0"/>
              <a:t>Autism.org.uk</a:t>
            </a:r>
          </a:p>
        </p:txBody>
      </p:sp>
      <p:sp>
        <p:nvSpPr>
          <p:cNvPr id="3" name="Title 2"/>
          <p:cNvSpPr>
            <a:spLocks noGrp="1"/>
          </p:cNvSpPr>
          <p:nvPr>
            <p:ph type="title"/>
          </p:nvPr>
        </p:nvSpPr>
        <p:spPr/>
        <p:txBody>
          <a:bodyPr>
            <a:normAutofit/>
          </a:bodyPr>
          <a:lstStyle/>
          <a:p>
            <a:r>
              <a:rPr lang="en-GB" dirty="0"/>
              <a:t>Synaesthesia</a:t>
            </a:r>
            <a:br>
              <a:rPr lang="en-GB" dirty="0"/>
            </a:br>
            <a:endParaRPr lang="en-GB" dirty="0"/>
          </a:p>
        </p:txBody>
      </p:sp>
    </p:spTree>
    <p:extLst>
      <p:ext uri="{BB962C8B-B14F-4D97-AF65-F5344CB8AC3E}">
        <p14:creationId xmlns:p14="http://schemas.microsoft.com/office/powerpoint/2010/main" val="1331689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35560" y="2276872"/>
            <a:ext cx="8229600" cy="1143000"/>
          </a:xfrm>
        </p:spPr>
        <p:txBody>
          <a:bodyPr>
            <a:normAutofit fontScale="90000"/>
          </a:bodyPr>
          <a:lstStyle/>
          <a:p>
            <a:r>
              <a:rPr lang="en-GB" dirty="0" smtClean="0"/>
              <a:t>Modulation…</a:t>
            </a:r>
            <a:r>
              <a:rPr lang="en-GB" dirty="0"/>
              <a:t/>
            </a:r>
            <a:br>
              <a:rPr lang="en-GB" dirty="0"/>
            </a:br>
            <a:endParaRPr lang="en-GB" dirty="0"/>
          </a:p>
        </p:txBody>
      </p:sp>
    </p:spTree>
    <p:extLst>
      <p:ext uri="{BB962C8B-B14F-4D97-AF65-F5344CB8AC3E}">
        <p14:creationId xmlns:p14="http://schemas.microsoft.com/office/powerpoint/2010/main" val="7225830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4651" y="1393864"/>
            <a:ext cx="8229600" cy="1371608"/>
          </a:xfrm>
          <a:ln>
            <a:solidFill>
              <a:srgbClr val="0070C0"/>
            </a:solidFill>
          </a:ln>
          <a:effectLst/>
        </p:spPr>
        <p:txBody>
          <a:bodyPr>
            <a:normAutofit/>
          </a:bodyPr>
          <a:lstStyle/>
          <a:p>
            <a:pPr marL="109728" indent="0">
              <a:buNone/>
            </a:pPr>
            <a:r>
              <a:rPr lang="en-GB" sz="2000" dirty="0"/>
              <a:t>“Sensory modulation refers specifically to the brain’s ability to respond appropriately to the sensory environment and to remain at the appropriate level of arousal or alertness.”</a:t>
            </a:r>
          </a:p>
          <a:p>
            <a:pPr marL="109728" indent="0" algn="r">
              <a:buNone/>
            </a:pPr>
            <a:r>
              <a:rPr lang="en-GB" sz="1400" dirty="0">
                <a:hlinkClick r:id="rId3"/>
              </a:rPr>
              <a:t>(http://www.sensationalbrain.com/sensory-modulation-disorder/</a:t>
            </a:r>
            <a:r>
              <a:rPr lang="en-GB" sz="1400" dirty="0"/>
              <a:t>) </a:t>
            </a:r>
          </a:p>
        </p:txBody>
      </p:sp>
      <p:sp>
        <p:nvSpPr>
          <p:cNvPr id="3" name="Title 2"/>
          <p:cNvSpPr>
            <a:spLocks noGrp="1"/>
          </p:cNvSpPr>
          <p:nvPr>
            <p:ph type="title"/>
          </p:nvPr>
        </p:nvSpPr>
        <p:spPr/>
        <p:txBody>
          <a:bodyPr/>
          <a:lstStyle/>
          <a:p>
            <a:r>
              <a:rPr lang="en-GB" dirty="0" smtClean="0"/>
              <a:t>Modulation (1)</a:t>
            </a:r>
            <a:endParaRPr lang="en-GB" dirty="0"/>
          </a:p>
        </p:txBody>
      </p:sp>
      <p:sp>
        <p:nvSpPr>
          <p:cNvPr id="4" name="TextBox 3"/>
          <p:cNvSpPr txBox="1"/>
          <p:nvPr/>
        </p:nvSpPr>
        <p:spPr>
          <a:xfrm>
            <a:off x="774995" y="3038495"/>
            <a:ext cx="8208912" cy="2431435"/>
          </a:xfrm>
          <a:prstGeom prst="rect">
            <a:avLst/>
          </a:prstGeom>
          <a:noFill/>
          <a:ln>
            <a:solidFill>
              <a:srgbClr val="0070C0"/>
            </a:solidFill>
            <a:prstDash val="solid"/>
          </a:ln>
        </p:spPr>
        <p:txBody>
          <a:bodyPr wrap="square" rtlCol="0">
            <a:spAutoFit/>
          </a:bodyPr>
          <a:lstStyle/>
          <a:p>
            <a:pPr marL="109728"/>
            <a:r>
              <a:rPr lang="en-GB" sz="2000" dirty="0">
                <a:solidFill>
                  <a:schemeClr val="tx1">
                    <a:lumMod val="95000"/>
                    <a:lumOff val="5000"/>
                  </a:schemeClr>
                </a:solidFill>
              </a:rPr>
              <a:t>What does a modulated nervous system look like?</a:t>
            </a:r>
          </a:p>
          <a:p>
            <a:pPr marL="452628" indent="-342900">
              <a:buFont typeface="Arial" pitchFamily="34" charset="0"/>
              <a:buChar char="•"/>
            </a:pPr>
            <a:r>
              <a:rPr lang="en-GB" sz="2000" dirty="0">
                <a:solidFill>
                  <a:schemeClr val="tx1">
                    <a:lumMod val="95000"/>
                    <a:lumOff val="5000"/>
                  </a:schemeClr>
                </a:solidFill>
              </a:rPr>
              <a:t>Adapts to change in the environment.</a:t>
            </a:r>
          </a:p>
          <a:p>
            <a:pPr marL="452628" indent="-342900">
              <a:buFont typeface="Arial" pitchFamily="34" charset="0"/>
              <a:buChar char="•"/>
            </a:pPr>
            <a:r>
              <a:rPr lang="en-GB" sz="2000" dirty="0">
                <a:solidFill>
                  <a:schemeClr val="tx1">
                    <a:lumMod val="95000"/>
                    <a:lumOff val="5000"/>
                  </a:schemeClr>
                </a:solidFill>
              </a:rPr>
              <a:t>A level of arousal and attention appropriate for task.</a:t>
            </a:r>
          </a:p>
          <a:p>
            <a:pPr marL="452628" indent="-342900">
              <a:buFont typeface="Arial" pitchFamily="34" charset="0"/>
              <a:buChar char="•"/>
            </a:pPr>
            <a:r>
              <a:rPr lang="en-GB" sz="2000" dirty="0">
                <a:solidFill>
                  <a:schemeClr val="tx1">
                    <a:lumMod val="95000"/>
                    <a:lumOff val="5000"/>
                  </a:schemeClr>
                </a:solidFill>
              </a:rPr>
              <a:t>Blocks out irrelevant information.</a:t>
            </a:r>
          </a:p>
          <a:p>
            <a:pPr marL="452628" indent="-342900">
              <a:buFont typeface="Arial" pitchFamily="34" charset="0"/>
              <a:buChar char="•"/>
            </a:pPr>
            <a:r>
              <a:rPr lang="en-GB" sz="2000" dirty="0">
                <a:solidFill>
                  <a:schemeClr val="tx1">
                    <a:lumMod val="95000"/>
                    <a:lumOff val="5000"/>
                  </a:schemeClr>
                </a:solidFill>
              </a:rPr>
              <a:t>Attends to relevant stimuli.</a:t>
            </a:r>
          </a:p>
          <a:p>
            <a:pPr marL="452628" indent="-342900">
              <a:buFont typeface="Arial" pitchFamily="34" charset="0"/>
              <a:buChar char="•"/>
            </a:pPr>
            <a:r>
              <a:rPr lang="en-GB" sz="2000" dirty="0">
                <a:solidFill>
                  <a:schemeClr val="tx1">
                    <a:lumMod val="95000"/>
                    <a:lumOff val="5000"/>
                  </a:schemeClr>
                </a:solidFill>
              </a:rPr>
              <a:t>Respond appropriately and in direct proportion to the input.</a:t>
            </a:r>
          </a:p>
          <a:p>
            <a:pPr marL="452628" indent="-342900">
              <a:buFont typeface="Arial" pitchFamily="34" charset="0"/>
              <a:buChar char="•"/>
            </a:pPr>
            <a:endParaRPr lang="en-GB" sz="2000" dirty="0">
              <a:solidFill>
                <a:schemeClr val="tx1">
                  <a:lumMod val="95000"/>
                  <a:lumOff val="5000"/>
                </a:schemeClr>
              </a:solidFill>
            </a:endParaRPr>
          </a:p>
          <a:p>
            <a:pPr marL="109728" algn="r"/>
            <a:r>
              <a:rPr lang="en-GB" sz="1200" dirty="0">
                <a:solidFill>
                  <a:schemeClr val="tx1">
                    <a:lumMod val="95000"/>
                    <a:lumOff val="5000"/>
                  </a:schemeClr>
                </a:solidFill>
              </a:rPr>
              <a:t>Murray-Slutsky and Paris, 2000</a:t>
            </a:r>
          </a:p>
        </p:txBody>
      </p:sp>
    </p:spTree>
    <p:extLst>
      <p:ext uri="{BB962C8B-B14F-4D97-AF65-F5344CB8AC3E}">
        <p14:creationId xmlns:p14="http://schemas.microsoft.com/office/powerpoint/2010/main" val="450184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noChangeArrowheads="1"/>
          </p:cNvSpPr>
          <p:nvPr>
            <p:ph idx="1"/>
          </p:nvPr>
        </p:nvSpPr>
        <p:spPr bwMode="auto">
          <a:xfrm>
            <a:off x="430844" y="1270000"/>
            <a:ext cx="8596668" cy="3880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rmAutofit/>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a:lstStyle>
          <a:p>
            <a:pPr eaLnBrk="1" hangingPunct="1">
              <a:buFont typeface="Wingdings" pitchFamily="2" charset="2"/>
              <a:buNone/>
            </a:pPr>
            <a:r>
              <a:rPr lang="en-GB" altLang="en-US" sz="3600" dirty="0"/>
              <a:t>	</a:t>
            </a:r>
          </a:p>
          <a:p>
            <a:pPr eaLnBrk="1" hangingPunct="1">
              <a:buFont typeface="Wingdings" pitchFamily="2" charset="2"/>
              <a:buNone/>
            </a:pPr>
            <a:r>
              <a:rPr lang="en-GB" altLang="en-US" sz="3600" dirty="0">
                <a:solidFill>
                  <a:schemeClr val="folHlink"/>
                </a:solidFill>
              </a:rPr>
              <a:t>	</a:t>
            </a:r>
            <a:r>
              <a:rPr lang="en-GB" altLang="en-US" sz="2800" i="1" dirty="0">
                <a:solidFill>
                  <a:schemeClr val="hlink"/>
                </a:solidFill>
              </a:rPr>
              <a:t>Over aroused</a:t>
            </a:r>
            <a:endParaRPr lang="en-GB" altLang="en-US" sz="2800" i="1" dirty="0"/>
          </a:p>
          <a:p>
            <a:pPr eaLnBrk="1" hangingPunct="1">
              <a:buFont typeface="Wingdings" pitchFamily="2" charset="2"/>
              <a:buNone/>
            </a:pPr>
            <a:endParaRPr lang="en-GB" altLang="en-US" sz="2800" i="1" dirty="0"/>
          </a:p>
          <a:p>
            <a:pPr eaLnBrk="1" hangingPunct="1">
              <a:buFont typeface="Wingdings" pitchFamily="2" charset="2"/>
              <a:buNone/>
            </a:pPr>
            <a:r>
              <a:rPr lang="en-GB" altLang="en-US" sz="2800" dirty="0">
                <a:solidFill>
                  <a:srgbClr val="6600CC"/>
                </a:solidFill>
              </a:rPr>
              <a:t>Calm alert</a:t>
            </a:r>
          </a:p>
          <a:p>
            <a:pPr eaLnBrk="1" hangingPunct="1">
              <a:buFont typeface="Wingdings" pitchFamily="2" charset="2"/>
              <a:buNone/>
            </a:pPr>
            <a:r>
              <a:rPr lang="en-GB" altLang="en-US" sz="3600" dirty="0"/>
              <a:t>	</a:t>
            </a:r>
          </a:p>
          <a:p>
            <a:pPr eaLnBrk="1" hangingPunct="1">
              <a:buFont typeface="Wingdings" pitchFamily="2" charset="2"/>
              <a:buNone/>
            </a:pPr>
            <a:r>
              <a:rPr lang="en-GB" altLang="en-US" sz="3600" dirty="0">
                <a:solidFill>
                  <a:schemeClr val="folHlink"/>
                </a:solidFill>
              </a:rPr>
              <a:t>	</a:t>
            </a:r>
            <a:r>
              <a:rPr lang="en-GB" altLang="en-US" sz="2800" i="1" dirty="0">
                <a:solidFill>
                  <a:schemeClr val="hlink"/>
                </a:solidFill>
                <a:latin typeface="Arial Unicode MS" pitchFamily="34" charset="-128"/>
              </a:rPr>
              <a:t>Under-aroused</a:t>
            </a:r>
          </a:p>
          <a:p>
            <a:pPr eaLnBrk="1" hangingPunct="1">
              <a:buFont typeface="Wingdings" pitchFamily="2" charset="2"/>
              <a:buNone/>
            </a:pPr>
            <a:endParaRPr lang="en-US" altLang="en-US" sz="2800" i="1" dirty="0">
              <a:latin typeface="Arial Unicode MS" pitchFamily="34" charset="-128"/>
            </a:endParaRPr>
          </a:p>
        </p:txBody>
      </p:sp>
      <p:sp>
        <p:nvSpPr>
          <p:cNvPr id="3" name="Title 2"/>
          <p:cNvSpPr>
            <a:spLocks noGrp="1"/>
          </p:cNvSpPr>
          <p:nvPr>
            <p:ph type="title"/>
          </p:nvPr>
        </p:nvSpPr>
        <p:spPr/>
        <p:txBody>
          <a:bodyPr/>
          <a:lstStyle/>
          <a:p>
            <a:r>
              <a:rPr lang="en-GB" dirty="0" smtClean="0"/>
              <a:t>Arousal Level</a:t>
            </a:r>
            <a:endParaRPr lang="en-GB" dirty="0"/>
          </a:p>
        </p:txBody>
      </p:sp>
      <p:sp>
        <p:nvSpPr>
          <p:cNvPr id="5" name="Line 4"/>
          <p:cNvSpPr>
            <a:spLocks noChangeShapeType="1"/>
          </p:cNvSpPr>
          <p:nvPr/>
        </p:nvSpPr>
        <p:spPr bwMode="auto">
          <a:xfrm>
            <a:off x="1674783" y="2814518"/>
            <a:ext cx="69119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p>
        </p:txBody>
      </p:sp>
      <p:sp>
        <p:nvSpPr>
          <p:cNvPr id="6" name="Line 5"/>
          <p:cNvSpPr>
            <a:spLocks noChangeShapeType="1"/>
          </p:cNvSpPr>
          <p:nvPr/>
        </p:nvSpPr>
        <p:spPr bwMode="auto">
          <a:xfrm>
            <a:off x="1674783" y="4078411"/>
            <a:ext cx="691197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defTabSz="914400">
              <a:defRPr/>
            </a:pPr>
            <a:endParaRPr lang="en-GB" dirty="0">
              <a:solidFill>
                <a:srgbClr val="000000"/>
              </a:solidFill>
            </a:endParaRPr>
          </a:p>
        </p:txBody>
      </p:sp>
      <p:sp>
        <p:nvSpPr>
          <p:cNvPr id="7" name="Freeform 6"/>
          <p:cNvSpPr>
            <a:spLocks/>
          </p:cNvSpPr>
          <p:nvPr/>
        </p:nvSpPr>
        <p:spPr bwMode="auto">
          <a:xfrm>
            <a:off x="2790795" y="2168232"/>
            <a:ext cx="4679950" cy="2232025"/>
          </a:xfrm>
          <a:custGeom>
            <a:avLst/>
            <a:gdLst>
              <a:gd name="T0" fmla="*/ 0 w 2948"/>
              <a:gd name="T1" fmla="*/ 1584325 h 1406"/>
              <a:gd name="T2" fmla="*/ 503238 w 2948"/>
              <a:gd name="T3" fmla="*/ 1800225 h 1406"/>
              <a:gd name="T4" fmla="*/ 1295400 w 2948"/>
              <a:gd name="T5" fmla="*/ 431800 h 1406"/>
              <a:gd name="T6" fmla="*/ 2016125 w 2948"/>
              <a:gd name="T7" fmla="*/ 1871663 h 1406"/>
              <a:gd name="T8" fmla="*/ 2735263 w 2948"/>
              <a:gd name="T9" fmla="*/ 287338 h 1406"/>
              <a:gd name="T10" fmla="*/ 3455988 w 2948"/>
              <a:gd name="T11" fmla="*/ 2232025 h 1406"/>
              <a:gd name="T12" fmla="*/ 4319588 w 2948"/>
              <a:gd name="T13" fmla="*/ 287338 h 1406"/>
              <a:gd name="T14" fmla="*/ 4679950 w 2948"/>
              <a:gd name="T15" fmla="*/ 503238 h 14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948" h="1406">
                <a:moveTo>
                  <a:pt x="0" y="998"/>
                </a:moveTo>
                <a:cubicBezTo>
                  <a:pt x="90" y="1126"/>
                  <a:pt x="181" y="1255"/>
                  <a:pt x="317" y="1134"/>
                </a:cubicBezTo>
                <a:cubicBezTo>
                  <a:pt x="453" y="1013"/>
                  <a:pt x="657" y="265"/>
                  <a:pt x="816" y="272"/>
                </a:cubicBezTo>
                <a:cubicBezTo>
                  <a:pt x="975" y="279"/>
                  <a:pt x="1119" y="1194"/>
                  <a:pt x="1270" y="1179"/>
                </a:cubicBezTo>
                <a:cubicBezTo>
                  <a:pt x="1421" y="1164"/>
                  <a:pt x="1572" y="143"/>
                  <a:pt x="1723" y="181"/>
                </a:cubicBezTo>
                <a:cubicBezTo>
                  <a:pt x="1874" y="219"/>
                  <a:pt x="2011" y="1406"/>
                  <a:pt x="2177" y="1406"/>
                </a:cubicBezTo>
                <a:cubicBezTo>
                  <a:pt x="2343" y="1406"/>
                  <a:pt x="2593" y="362"/>
                  <a:pt x="2721" y="181"/>
                </a:cubicBezTo>
                <a:cubicBezTo>
                  <a:pt x="2849" y="0"/>
                  <a:pt x="2925" y="294"/>
                  <a:pt x="2948" y="317"/>
                </a:cubicBezTo>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defTabSz="914400">
              <a:defRPr/>
            </a:pPr>
            <a:endParaRPr lang="en-GB" dirty="0">
              <a:solidFill>
                <a:srgbClr val="000000"/>
              </a:solidFill>
            </a:endParaRPr>
          </a:p>
        </p:txBody>
      </p:sp>
    </p:spTree>
    <p:extLst>
      <p:ext uri="{BB962C8B-B14F-4D97-AF65-F5344CB8AC3E}">
        <p14:creationId xmlns:p14="http://schemas.microsoft.com/office/powerpoint/2010/main" val="5015239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03513" y="1928540"/>
            <a:ext cx="8559871" cy="4525963"/>
          </a:xfrm>
        </p:spPr>
        <p:txBody>
          <a:bodyPr>
            <a:normAutofit/>
          </a:bodyPr>
          <a:lstStyle/>
          <a:p>
            <a:r>
              <a:rPr lang="en-GB" dirty="0" smtClean="0"/>
              <a:t>Some people need lots of input to register </a:t>
            </a:r>
          </a:p>
          <a:p>
            <a:r>
              <a:rPr lang="en-GB" dirty="0" smtClean="0"/>
              <a:t>Some people need a much smaller amount of input to register</a:t>
            </a:r>
          </a:p>
          <a:p>
            <a:r>
              <a:rPr lang="en-GB" dirty="0" smtClean="0"/>
              <a:t>This can vary between our senses</a:t>
            </a:r>
          </a:p>
          <a:p>
            <a:pPr marL="109728" indent="0">
              <a:buNone/>
            </a:pPr>
            <a:endParaRPr lang="en-GB" dirty="0"/>
          </a:p>
        </p:txBody>
      </p:sp>
      <p:sp>
        <p:nvSpPr>
          <p:cNvPr id="3" name="Title 2"/>
          <p:cNvSpPr>
            <a:spLocks noGrp="1"/>
          </p:cNvSpPr>
          <p:nvPr>
            <p:ph type="title"/>
          </p:nvPr>
        </p:nvSpPr>
        <p:spPr>
          <a:xfrm>
            <a:off x="534670" y="287938"/>
            <a:ext cx="8229600" cy="1143000"/>
          </a:xfrm>
        </p:spPr>
        <p:txBody>
          <a:bodyPr/>
          <a:lstStyle/>
          <a:p>
            <a:r>
              <a:rPr lang="en-GB" dirty="0" smtClean="0"/>
              <a:t>Registration Thresholds</a:t>
            </a: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9400" y="143903"/>
            <a:ext cx="2762250" cy="165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4232" y="3001568"/>
            <a:ext cx="2232248" cy="3806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038" y="3840464"/>
            <a:ext cx="1714500" cy="265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7529" y="3840464"/>
            <a:ext cx="2676525" cy="1704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48660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Under-responsive</a:t>
            </a:r>
          </a:p>
          <a:p>
            <a:pPr marL="109728" indent="0">
              <a:buNone/>
            </a:pPr>
            <a:endParaRPr lang="en-GB" dirty="0" smtClean="0"/>
          </a:p>
          <a:p>
            <a:r>
              <a:rPr lang="en-GB" dirty="0" smtClean="0"/>
              <a:t>Over-responsive</a:t>
            </a:r>
          </a:p>
          <a:p>
            <a:pPr marL="109728" indent="0">
              <a:buNone/>
            </a:pPr>
            <a:endParaRPr lang="en-GB" dirty="0" smtClean="0"/>
          </a:p>
          <a:p>
            <a:r>
              <a:rPr lang="en-GB" dirty="0" smtClean="0"/>
              <a:t>Fluctuating responses – can appear confusing</a:t>
            </a:r>
            <a:endParaRPr lang="en-GB" dirty="0"/>
          </a:p>
        </p:txBody>
      </p:sp>
      <p:sp>
        <p:nvSpPr>
          <p:cNvPr id="3" name="Title 2"/>
          <p:cNvSpPr>
            <a:spLocks noGrp="1"/>
          </p:cNvSpPr>
          <p:nvPr>
            <p:ph type="title"/>
          </p:nvPr>
        </p:nvSpPr>
        <p:spPr/>
        <p:txBody>
          <a:bodyPr/>
          <a:lstStyle/>
          <a:p>
            <a:r>
              <a:rPr lang="en-GB" dirty="0" smtClean="0"/>
              <a:t>Response Variation</a:t>
            </a:r>
            <a:endParaRPr lang="en-GB" dirty="0"/>
          </a:p>
        </p:txBody>
      </p:sp>
    </p:spTree>
    <p:extLst>
      <p:ext uri="{BB962C8B-B14F-4D97-AF65-F5344CB8AC3E}">
        <p14:creationId xmlns:p14="http://schemas.microsoft.com/office/powerpoint/2010/main" val="21314908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Autism Act</a:t>
            </a:r>
            <a:endParaRPr lang="en-GB" dirty="0"/>
          </a:p>
        </p:txBody>
      </p:sp>
      <p:sp>
        <p:nvSpPr>
          <p:cNvPr id="3" name="Content Placeholder 2"/>
          <p:cNvSpPr>
            <a:spLocks noGrp="1"/>
          </p:cNvSpPr>
          <p:nvPr>
            <p:ph idx="1"/>
          </p:nvPr>
        </p:nvSpPr>
        <p:spPr>
          <a:xfrm>
            <a:off x="677334" y="1786878"/>
            <a:ext cx="8596668" cy="3880773"/>
          </a:xfrm>
        </p:spPr>
        <p:txBody>
          <a:bodyPr/>
          <a:lstStyle/>
          <a:p>
            <a:pPr marL="0" indent="0">
              <a:buNone/>
            </a:pPr>
            <a:r>
              <a:rPr lang="en-US" dirty="0"/>
              <a:t>The </a:t>
            </a:r>
            <a:r>
              <a:rPr lang="en-US" dirty="0">
                <a:hlinkClick r:id="rId3"/>
              </a:rPr>
              <a:t>Autism Act 2009</a:t>
            </a:r>
            <a:r>
              <a:rPr lang="en-US" dirty="0"/>
              <a:t> was the first ever disability-specific law in England.</a:t>
            </a:r>
          </a:p>
          <a:p>
            <a:r>
              <a:rPr lang="en-US" dirty="0"/>
              <a:t>The Act did two key things:</a:t>
            </a:r>
          </a:p>
          <a:p>
            <a:r>
              <a:rPr lang="en-US" dirty="0"/>
              <a:t>The first was to put a duty on the Government to produce a strategy for adults with autism, which was published in March 2010.</a:t>
            </a:r>
          </a:p>
          <a:p>
            <a:r>
              <a:rPr lang="en-US" dirty="0"/>
              <a:t>The second was a duty on the Government to produce statutory guidance for local councils and local health bodies on implementing the adult autism strategy by the end of 2010. This guidance was published in December 2010.</a:t>
            </a:r>
          </a:p>
        </p:txBody>
      </p:sp>
    </p:spTree>
    <p:extLst>
      <p:ext uri="{BB962C8B-B14F-4D97-AF65-F5344CB8AC3E}">
        <p14:creationId xmlns:p14="http://schemas.microsoft.com/office/powerpoint/2010/main" val="21901009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nSpc>
                <a:spcPct val="90000"/>
              </a:lnSpc>
            </a:pPr>
            <a:r>
              <a:rPr lang="en-GB" altLang="en-US" dirty="0"/>
              <a:t>Mono processing/need to focus on one sense at a </a:t>
            </a:r>
            <a:r>
              <a:rPr lang="en-GB" altLang="en-US" dirty="0" smtClean="0"/>
              <a:t>time</a:t>
            </a:r>
          </a:p>
          <a:p>
            <a:pPr marL="109728" indent="0">
              <a:lnSpc>
                <a:spcPct val="90000"/>
              </a:lnSpc>
              <a:buNone/>
            </a:pPr>
            <a:endParaRPr lang="en-GB" altLang="en-US" dirty="0"/>
          </a:p>
          <a:p>
            <a:pPr>
              <a:lnSpc>
                <a:spcPct val="90000"/>
              </a:lnSpc>
            </a:pPr>
            <a:r>
              <a:rPr lang="en-GB" altLang="en-US" dirty="0"/>
              <a:t>Avoiding </a:t>
            </a:r>
            <a:r>
              <a:rPr lang="en-GB" altLang="en-US" dirty="0" smtClean="0"/>
              <a:t>stimuli</a:t>
            </a:r>
          </a:p>
          <a:p>
            <a:pPr>
              <a:lnSpc>
                <a:spcPct val="90000"/>
              </a:lnSpc>
            </a:pPr>
            <a:endParaRPr lang="en-GB" altLang="en-US" dirty="0"/>
          </a:p>
          <a:p>
            <a:pPr>
              <a:lnSpc>
                <a:spcPct val="90000"/>
              </a:lnSpc>
            </a:pPr>
            <a:r>
              <a:rPr lang="en-GB" altLang="en-US" dirty="0" smtClean="0"/>
              <a:t>Withdrawing</a:t>
            </a:r>
          </a:p>
          <a:p>
            <a:pPr marL="109728" indent="0">
              <a:lnSpc>
                <a:spcPct val="90000"/>
              </a:lnSpc>
              <a:buNone/>
            </a:pPr>
            <a:endParaRPr lang="en-GB" altLang="en-US" dirty="0"/>
          </a:p>
          <a:p>
            <a:pPr>
              <a:lnSpc>
                <a:spcPct val="90000"/>
              </a:lnSpc>
            </a:pPr>
            <a:r>
              <a:rPr lang="en-GB" altLang="en-US" dirty="0"/>
              <a:t>Engaging in rituals to cut out </a:t>
            </a:r>
            <a:r>
              <a:rPr lang="en-GB" altLang="en-US" dirty="0" smtClean="0"/>
              <a:t>stimuli</a:t>
            </a:r>
          </a:p>
          <a:p>
            <a:pPr>
              <a:lnSpc>
                <a:spcPct val="90000"/>
              </a:lnSpc>
            </a:pPr>
            <a:endParaRPr lang="en-GB" altLang="en-US" dirty="0" smtClean="0"/>
          </a:p>
          <a:p>
            <a:pPr marL="109728" indent="0">
              <a:lnSpc>
                <a:spcPct val="90000"/>
              </a:lnSpc>
              <a:buNone/>
            </a:pPr>
            <a:endParaRPr lang="en-GB" altLang="en-US" dirty="0"/>
          </a:p>
          <a:p>
            <a:pPr>
              <a:lnSpc>
                <a:spcPct val="90000"/>
              </a:lnSpc>
              <a:buFont typeface="Wingdings" pitchFamily="2" charset="2"/>
              <a:buNone/>
            </a:pPr>
            <a:r>
              <a:rPr lang="en-GB" altLang="en-US" i="1" dirty="0">
                <a:solidFill>
                  <a:srgbClr val="062FFE"/>
                </a:solidFill>
              </a:rPr>
              <a:t>‘The sharp sounds and the bright lights were more than enough to overload my senses. My head would feel tight, my stomach would churn and my pulse would run my heart ragged’</a:t>
            </a:r>
          </a:p>
          <a:p>
            <a:pPr marL="109728" indent="0">
              <a:buNone/>
            </a:pPr>
            <a:endParaRPr lang="en-GB" dirty="0" smtClean="0">
              <a:hlinkClick r:id="rId3"/>
            </a:endParaRPr>
          </a:p>
          <a:p>
            <a:endParaRPr lang="en-GB" dirty="0">
              <a:hlinkClick r:id="rId3"/>
            </a:endParaRPr>
          </a:p>
          <a:p>
            <a:endParaRPr lang="en-GB" dirty="0" smtClean="0">
              <a:hlinkClick r:id="rId3"/>
            </a:endParaRPr>
          </a:p>
        </p:txBody>
      </p:sp>
      <p:sp>
        <p:nvSpPr>
          <p:cNvPr id="3" name="Title 2"/>
          <p:cNvSpPr>
            <a:spLocks noGrp="1"/>
          </p:cNvSpPr>
          <p:nvPr>
            <p:ph type="title"/>
          </p:nvPr>
        </p:nvSpPr>
        <p:spPr/>
        <p:txBody>
          <a:bodyPr/>
          <a:lstStyle/>
          <a:p>
            <a:r>
              <a:rPr lang="en-GB" dirty="0" smtClean="0"/>
              <a:t>Shutdown</a:t>
            </a:r>
            <a:endParaRPr lang="en-GB" dirty="0"/>
          </a:p>
        </p:txBody>
      </p:sp>
    </p:spTree>
    <p:extLst>
      <p:ext uri="{BB962C8B-B14F-4D97-AF65-F5344CB8AC3E}">
        <p14:creationId xmlns:p14="http://schemas.microsoft.com/office/powerpoint/2010/main" val="22788384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a:hlinkClick r:id="rId3"/>
              </a:rPr>
              <a:t>http://www.youtube.com/watch?v=IcS2VUoe12M</a:t>
            </a:r>
            <a:r>
              <a:rPr lang="en-GB" dirty="0"/>
              <a:t> Autism sensory overload simulation</a:t>
            </a:r>
          </a:p>
          <a:p>
            <a:endParaRPr lang="en-GB" dirty="0"/>
          </a:p>
        </p:txBody>
      </p:sp>
    </p:spTree>
    <p:extLst>
      <p:ext uri="{BB962C8B-B14F-4D97-AF65-F5344CB8AC3E}">
        <p14:creationId xmlns:p14="http://schemas.microsoft.com/office/powerpoint/2010/main" val="37704145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0868" y="1686245"/>
            <a:ext cx="8229600" cy="4525963"/>
          </a:xfrm>
        </p:spPr>
        <p:txBody>
          <a:bodyPr/>
          <a:lstStyle/>
          <a:p>
            <a:pPr marL="109728" indent="0">
              <a:lnSpc>
                <a:spcPct val="80000"/>
              </a:lnSpc>
              <a:buNone/>
            </a:pPr>
            <a:r>
              <a:rPr lang="en-GB" altLang="en-US" sz="2400" dirty="0">
                <a:solidFill>
                  <a:srgbClr val="062FFE"/>
                </a:solidFill>
              </a:rPr>
              <a:t>‘…</a:t>
            </a:r>
            <a:r>
              <a:rPr lang="en-GB" altLang="en-US" sz="2400" i="1" dirty="0">
                <a:solidFill>
                  <a:srgbClr val="062FFE"/>
                </a:solidFill>
              </a:rPr>
              <a:t>it appeared as though I didn’t feel pain or discomfort, didn’t want help, didn’t know what I was saying, didn’t listen or didn’t watch. By the time some of these sensations, responses or comprehensions were decoded and processed for meaning and personal significance, and I’d accessed the means of responding, I was fifteen minutes, one day, a week, a month, even a year away from the context in which the experience happened’</a:t>
            </a:r>
          </a:p>
          <a:p>
            <a:pPr>
              <a:lnSpc>
                <a:spcPct val="80000"/>
              </a:lnSpc>
              <a:buFont typeface="Wingdings" pitchFamily="2" charset="2"/>
              <a:buNone/>
            </a:pPr>
            <a:r>
              <a:rPr lang="en-GB" altLang="en-US" sz="1050" dirty="0">
                <a:solidFill>
                  <a:srgbClr val="062FFE"/>
                </a:solidFill>
              </a:rPr>
              <a:t>Donna Williams ‘Somebody Somewhere’ Double day</a:t>
            </a:r>
          </a:p>
          <a:p>
            <a:pPr marL="109728" indent="0">
              <a:buNone/>
            </a:pPr>
            <a:endParaRPr lang="en-GB" dirty="0"/>
          </a:p>
        </p:txBody>
      </p:sp>
      <p:sp>
        <p:nvSpPr>
          <p:cNvPr id="3" name="Title 2"/>
          <p:cNvSpPr>
            <a:spLocks noGrp="1"/>
          </p:cNvSpPr>
          <p:nvPr>
            <p:ph type="title"/>
          </p:nvPr>
        </p:nvSpPr>
        <p:spPr/>
        <p:txBody>
          <a:bodyPr/>
          <a:lstStyle/>
          <a:p>
            <a:r>
              <a:rPr lang="en-GB" altLang="en-US" dirty="0"/>
              <a:t>Delayed Processing</a:t>
            </a:r>
            <a:endParaRPr lang="en-GB" dirty="0"/>
          </a:p>
        </p:txBody>
      </p:sp>
    </p:spTree>
    <p:extLst>
      <p:ext uri="{BB962C8B-B14F-4D97-AF65-F5344CB8AC3E}">
        <p14:creationId xmlns:p14="http://schemas.microsoft.com/office/powerpoint/2010/main" val="29371105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7334" y="1047407"/>
            <a:ext cx="8596668" cy="3880773"/>
          </a:xfrm>
        </p:spPr>
        <p:txBody>
          <a:bodyPr/>
          <a:lstStyle/>
          <a:p>
            <a:pPr marL="109728" indent="0">
              <a:buNone/>
            </a:pPr>
            <a:endParaRPr lang="en-GB" b="1" dirty="0" smtClean="0"/>
          </a:p>
          <a:p>
            <a:pPr marL="109728" indent="0">
              <a:buNone/>
            </a:pPr>
            <a:endParaRPr lang="en-GB" b="1" dirty="0"/>
          </a:p>
          <a:p>
            <a:pPr marL="109728" indent="0">
              <a:buNone/>
            </a:pPr>
            <a:r>
              <a:rPr lang="en-GB" b="1" dirty="0" smtClean="0"/>
              <a:t>Praxis </a:t>
            </a:r>
            <a:r>
              <a:rPr lang="en-GB" b="1" dirty="0"/>
              <a:t>is more than just motor </a:t>
            </a:r>
            <a:r>
              <a:rPr lang="en-GB" b="1" dirty="0" smtClean="0"/>
              <a:t>planning!</a:t>
            </a:r>
            <a:endParaRPr lang="en-GB" dirty="0"/>
          </a:p>
        </p:txBody>
      </p:sp>
      <p:sp>
        <p:nvSpPr>
          <p:cNvPr id="3" name="Title 2"/>
          <p:cNvSpPr>
            <a:spLocks noGrp="1"/>
          </p:cNvSpPr>
          <p:nvPr>
            <p:ph type="title"/>
          </p:nvPr>
        </p:nvSpPr>
        <p:spPr/>
        <p:txBody>
          <a:bodyPr/>
          <a:lstStyle/>
          <a:p>
            <a:r>
              <a:rPr lang="en-GB" dirty="0" smtClean="0"/>
              <a:t>Praxis</a:t>
            </a: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4519" y="2925075"/>
            <a:ext cx="2537122" cy="2003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9092" y="2983964"/>
            <a:ext cx="2599480"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74338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7334" y="1629594"/>
            <a:ext cx="4906888" cy="4525963"/>
          </a:xfrm>
        </p:spPr>
        <p:txBody>
          <a:bodyPr>
            <a:normAutofit/>
          </a:bodyPr>
          <a:lstStyle/>
          <a:p>
            <a:r>
              <a:rPr lang="en-GB" dirty="0"/>
              <a:t>There are </a:t>
            </a:r>
            <a:r>
              <a:rPr lang="en-GB" b="1" u="sng" dirty="0">
                <a:solidFill>
                  <a:srgbClr val="7030A0"/>
                </a:solidFill>
              </a:rPr>
              <a:t>three components </a:t>
            </a:r>
            <a:r>
              <a:rPr lang="en-GB" dirty="0"/>
              <a:t>to </a:t>
            </a:r>
            <a:r>
              <a:rPr lang="en-GB" dirty="0" smtClean="0"/>
              <a:t>praxis:</a:t>
            </a:r>
          </a:p>
          <a:p>
            <a:pPr marL="624078" indent="-514350">
              <a:buAutoNum type="arabicPeriod"/>
            </a:pPr>
            <a:r>
              <a:rPr lang="en-GB" b="1" dirty="0">
                <a:solidFill>
                  <a:srgbClr val="7030A0"/>
                </a:solidFill>
              </a:rPr>
              <a:t>I</a:t>
            </a:r>
            <a:r>
              <a:rPr lang="en-GB" b="1" dirty="0" smtClean="0">
                <a:solidFill>
                  <a:srgbClr val="7030A0"/>
                </a:solidFill>
              </a:rPr>
              <a:t>deation</a:t>
            </a:r>
            <a:r>
              <a:rPr lang="en-GB" dirty="0"/>
              <a:t>; coming up with the idea of what to do. </a:t>
            </a:r>
            <a:endParaRPr lang="en-GB" dirty="0" smtClean="0"/>
          </a:p>
          <a:p>
            <a:pPr marL="624078" indent="-514350">
              <a:buAutoNum type="arabicPeriod"/>
            </a:pPr>
            <a:r>
              <a:rPr lang="en-GB" b="1" dirty="0">
                <a:solidFill>
                  <a:srgbClr val="7030A0"/>
                </a:solidFill>
              </a:rPr>
              <a:t>M</a:t>
            </a:r>
            <a:r>
              <a:rPr lang="en-GB" b="1" dirty="0" smtClean="0">
                <a:solidFill>
                  <a:srgbClr val="7030A0"/>
                </a:solidFill>
              </a:rPr>
              <a:t>otor </a:t>
            </a:r>
            <a:r>
              <a:rPr lang="en-GB" b="1" dirty="0">
                <a:solidFill>
                  <a:srgbClr val="7030A0"/>
                </a:solidFill>
              </a:rPr>
              <a:t>planning</a:t>
            </a:r>
            <a:r>
              <a:rPr lang="en-GB" dirty="0"/>
              <a:t>; putting the sequence of steps together required for the task. </a:t>
            </a:r>
            <a:endParaRPr lang="en-GB" dirty="0" smtClean="0"/>
          </a:p>
          <a:p>
            <a:pPr marL="624078" indent="-514350">
              <a:buAutoNum type="arabicPeriod"/>
            </a:pPr>
            <a:r>
              <a:rPr lang="en-GB" b="1" dirty="0" smtClean="0">
                <a:solidFill>
                  <a:srgbClr val="7030A0"/>
                </a:solidFill>
              </a:rPr>
              <a:t>Execution</a:t>
            </a:r>
            <a:r>
              <a:rPr lang="en-GB" dirty="0" smtClean="0"/>
              <a:t>; the </a:t>
            </a:r>
            <a:r>
              <a:rPr lang="en-GB" dirty="0"/>
              <a:t>action is performed and adapted to achieve the desired outcome</a:t>
            </a:r>
            <a:r>
              <a:rPr lang="en-GB" dirty="0" smtClean="0"/>
              <a:t>.</a:t>
            </a:r>
          </a:p>
          <a:p>
            <a:pPr marL="109728" indent="0">
              <a:buNone/>
            </a:pPr>
            <a:endParaRPr lang="en-GB" dirty="0"/>
          </a:p>
          <a:p>
            <a:pPr marL="109728" indent="0">
              <a:buNone/>
            </a:pPr>
            <a:endParaRPr lang="en-GB" dirty="0" smtClean="0"/>
          </a:p>
        </p:txBody>
      </p:sp>
      <p:sp>
        <p:nvSpPr>
          <p:cNvPr id="3" name="Title 2"/>
          <p:cNvSpPr>
            <a:spLocks noGrp="1"/>
          </p:cNvSpPr>
          <p:nvPr>
            <p:ph type="title"/>
          </p:nvPr>
        </p:nvSpPr>
        <p:spPr/>
        <p:txBody>
          <a:bodyPr/>
          <a:lstStyle/>
          <a:p>
            <a:r>
              <a:rPr lang="en-GB" dirty="0" smtClean="0"/>
              <a:t>Praxis (1)</a:t>
            </a: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1159" y="474351"/>
            <a:ext cx="1821160" cy="1369512"/>
          </a:xfrm>
          <a:prstGeom prst="rect">
            <a:avLst/>
          </a:prstGeom>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8226" y="4217002"/>
            <a:ext cx="2344093" cy="1567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36323" y="1979112"/>
            <a:ext cx="1663918" cy="2429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99933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7334" y="1632403"/>
            <a:ext cx="8363272" cy="5044016"/>
          </a:xfrm>
        </p:spPr>
        <p:txBody>
          <a:bodyPr>
            <a:normAutofit/>
          </a:bodyPr>
          <a:lstStyle/>
          <a:p>
            <a:r>
              <a:rPr lang="en-GB" dirty="0" smtClean="0"/>
              <a:t>Praxis </a:t>
            </a:r>
            <a:r>
              <a:rPr lang="en-GB" dirty="0"/>
              <a:t>is a learnt skill which a child develops over time through interactions with their environment. </a:t>
            </a:r>
            <a:r>
              <a:rPr lang="en-GB" dirty="0" smtClean="0"/>
              <a:t> </a:t>
            </a:r>
          </a:p>
          <a:p>
            <a:r>
              <a:rPr lang="en-GB" dirty="0" smtClean="0"/>
              <a:t>Through </a:t>
            </a:r>
            <a:r>
              <a:rPr lang="en-GB" dirty="0"/>
              <a:t>rehearsal of actions an individual’s motor planning skills improve. </a:t>
            </a:r>
            <a:endParaRPr lang="en-GB" dirty="0" smtClean="0"/>
          </a:p>
          <a:p>
            <a:r>
              <a:rPr lang="en-GB" dirty="0"/>
              <a:t>Dependant on whether the sequence is new or pre-learned, different neural systems are activated in the preparation and generation of the sequence.</a:t>
            </a:r>
            <a:endParaRPr lang="en-GB" dirty="0" smtClean="0"/>
          </a:p>
          <a:p>
            <a:pPr marL="109728" indent="0" algn="r">
              <a:buNone/>
            </a:pPr>
            <a:endParaRPr lang="en-GB" sz="1600" dirty="0"/>
          </a:p>
          <a:p>
            <a:pPr marL="109728" indent="0" algn="r">
              <a:buNone/>
            </a:pPr>
            <a:r>
              <a:rPr lang="en-GB" sz="1600" dirty="0"/>
              <a:t>			</a:t>
            </a:r>
          </a:p>
          <a:p>
            <a:pPr marL="109728" indent="0" algn="r">
              <a:buNone/>
            </a:pPr>
            <a:r>
              <a:rPr lang="en-GB" sz="1600" dirty="0"/>
              <a:t>			(Praxis references: Dewey &amp; Tupper 2004, Ripley 2001, </a:t>
            </a:r>
            <a:r>
              <a:rPr lang="en-GB" sz="1600" dirty="0" err="1"/>
              <a:t>Aquilla</a:t>
            </a:r>
            <a:r>
              <a:rPr lang="en-GB" sz="1600" dirty="0"/>
              <a:t> et al 2003, Stock &amp; </a:t>
            </a:r>
            <a:r>
              <a:rPr lang="en-GB" sz="1600" dirty="0" err="1"/>
              <a:t>Kranowitz</a:t>
            </a:r>
            <a:r>
              <a:rPr lang="en-GB" sz="1600" dirty="0"/>
              <a:t> 2005) </a:t>
            </a:r>
          </a:p>
        </p:txBody>
      </p:sp>
      <p:sp>
        <p:nvSpPr>
          <p:cNvPr id="3" name="Title 2"/>
          <p:cNvSpPr>
            <a:spLocks noGrp="1"/>
          </p:cNvSpPr>
          <p:nvPr>
            <p:ph type="title"/>
          </p:nvPr>
        </p:nvSpPr>
        <p:spPr/>
        <p:txBody>
          <a:bodyPr/>
          <a:lstStyle/>
          <a:p>
            <a:r>
              <a:rPr lang="en-GB" dirty="0" smtClean="0"/>
              <a:t>Praxis (2)</a:t>
            </a:r>
            <a:endParaRPr lang="en-GB"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72264" y="-2857"/>
            <a:ext cx="2198024" cy="14626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0046" y="4776542"/>
            <a:ext cx="2016224" cy="15102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71817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Dyspraxia</a:t>
            </a:r>
            <a:endParaRPr lang="en-GB" dirty="0"/>
          </a:p>
        </p:txBody>
      </p:sp>
      <p:sp>
        <p:nvSpPr>
          <p:cNvPr id="3" name="Content Placeholder 2"/>
          <p:cNvSpPr>
            <a:spLocks noGrp="1"/>
          </p:cNvSpPr>
          <p:nvPr>
            <p:ph idx="1"/>
          </p:nvPr>
        </p:nvSpPr>
        <p:spPr>
          <a:xfrm>
            <a:off x="740945" y="1627852"/>
            <a:ext cx="8596668" cy="3880773"/>
          </a:xfrm>
        </p:spPr>
        <p:txBody>
          <a:bodyPr>
            <a:normAutofit lnSpcReduction="10000"/>
          </a:bodyPr>
          <a:lstStyle/>
          <a:p>
            <a:r>
              <a:rPr lang="en-GB" dirty="0" smtClean="0"/>
              <a:t>Sensory or cognitive? </a:t>
            </a:r>
          </a:p>
          <a:p>
            <a:r>
              <a:rPr lang="en-GB" dirty="0" smtClean="0"/>
              <a:t>Top down or bottom up difficulty?</a:t>
            </a:r>
          </a:p>
          <a:p>
            <a:pPr marL="800100" lvl="1" indent="-342900">
              <a:buFont typeface="+mj-lt"/>
              <a:buAutoNum type="arabicPeriod"/>
            </a:pPr>
            <a:r>
              <a:rPr lang="en-GB" dirty="0" smtClean="0"/>
              <a:t>Sensory not assessed in majority of needs assessment reports we receive.</a:t>
            </a:r>
          </a:p>
          <a:p>
            <a:pPr marL="800100" lvl="1" indent="-342900">
              <a:buFont typeface="+mj-lt"/>
              <a:buAutoNum type="arabicPeriod"/>
            </a:pPr>
            <a:r>
              <a:rPr lang="en-GB" dirty="0" smtClean="0"/>
              <a:t>The assessments used focus on cognitive based dyspraxia.</a:t>
            </a:r>
          </a:p>
          <a:p>
            <a:pPr lvl="1"/>
            <a:endParaRPr lang="en-GB" dirty="0"/>
          </a:p>
          <a:p>
            <a:r>
              <a:rPr lang="en-GB" dirty="0" smtClean="0"/>
              <a:t>Food for thought…</a:t>
            </a:r>
          </a:p>
          <a:p>
            <a:pPr marL="800100" lvl="1" indent="-342900">
              <a:buFont typeface="+mj-lt"/>
              <a:buAutoNum type="arabicPeriod"/>
            </a:pPr>
            <a:r>
              <a:rPr lang="en-GB" dirty="0" smtClean="0"/>
              <a:t>How do we know if this is actually a sensory processing problem?</a:t>
            </a:r>
          </a:p>
          <a:p>
            <a:pPr marL="800100" lvl="1" indent="-342900">
              <a:buFont typeface="+mj-lt"/>
              <a:buAutoNum type="arabicPeriod"/>
            </a:pPr>
            <a:r>
              <a:rPr lang="en-GB" dirty="0" smtClean="0"/>
              <a:t>Would they benefit from sensory assessment/strategies?</a:t>
            </a:r>
          </a:p>
          <a:p>
            <a:pPr marL="800100" lvl="1" indent="-342900">
              <a:buFont typeface="+mj-lt"/>
              <a:buAutoNum type="arabicPeriod"/>
            </a:pPr>
            <a:r>
              <a:rPr lang="en-GB" dirty="0" smtClean="0"/>
              <a:t>Do they have difficulties with self-regulation?</a:t>
            </a:r>
          </a:p>
          <a:p>
            <a:pPr marL="800100" lvl="1" indent="-342900">
              <a:buFont typeface="+mj-lt"/>
              <a:buAutoNum type="arabicPeriod"/>
            </a:pPr>
            <a:r>
              <a:rPr lang="en-GB" dirty="0" smtClean="0"/>
              <a:t>Do they have difficulties processing tactile, vestibular or proprioceptive information?</a:t>
            </a:r>
            <a:endParaRPr lang="en-GB" dirty="0"/>
          </a:p>
        </p:txBody>
      </p:sp>
    </p:spTree>
    <p:extLst>
      <p:ext uri="{BB962C8B-B14F-4D97-AF65-F5344CB8AC3E}">
        <p14:creationId xmlns:p14="http://schemas.microsoft.com/office/powerpoint/2010/main" val="42214281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79576" y="2132856"/>
            <a:ext cx="8229600" cy="1143000"/>
          </a:xfrm>
        </p:spPr>
        <p:txBody>
          <a:bodyPr/>
          <a:lstStyle/>
          <a:p>
            <a:r>
              <a:rPr lang="en-GB" dirty="0" smtClean="0"/>
              <a:t>Back to Modulation…</a:t>
            </a:r>
            <a:endParaRPr lang="en-GB" dirty="0"/>
          </a:p>
        </p:txBody>
      </p:sp>
    </p:spTree>
    <p:extLst>
      <p:ext uri="{BB962C8B-B14F-4D97-AF65-F5344CB8AC3E}">
        <p14:creationId xmlns:p14="http://schemas.microsoft.com/office/powerpoint/2010/main" val="10624493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7334" y="1731219"/>
            <a:ext cx="8596668" cy="3880773"/>
          </a:xfrm>
        </p:spPr>
        <p:txBody>
          <a:bodyPr>
            <a:normAutofit/>
          </a:bodyPr>
          <a:lstStyle/>
          <a:p>
            <a:r>
              <a:rPr lang="en-GB" dirty="0" smtClean="0"/>
              <a:t>Remember - </a:t>
            </a:r>
            <a:r>
              <a:rPr lang="en-GB" b="1" dirty="0" smtClean="0">
                <a:solidFill>
                  <a:srgbClr val="00B050"/>
                </a:solidFill>
              </a:rPr>
              <a:t>There is no ‘good’ or ‘bad’ sensory profile. We all have sensory preferences – this is different to a sensory processing difficulty. </a:t>
            </a:r>
          </a:p>
          <a:p>
            <a:pPr marL="109728" indent="0">
              <a:buNone/>
            </a:pPr>
            <a:endParaRPr lang="en-GB" dirty="0" smtClean="0"/>
          </a:p>
          <a:p>
            <a:pPr marL="624078" indent="-514350">
              <a:buFont typeface="+mj-lt"/>
              <a:buAutoNum type="arabicPeriod"/>
            </a:pPr>
            <a:r>
              <a:rPr lang="en-GB" dirty="0" smtClean="0"/>
              <a:t>How do you self-regulate?</a:t>
            </a:r>
          </a:p>
          <a:p>
            <a:pPr marL="624078" indent="-514350">
              <a:buFont typeface="+mj-lt"/>
              <a:buAutoNum type="arabicPeriod"/>
            </a:pPr>
            <a:endParaRPr lang="en-GB" dirty="0" smtClean="0"/>
          </a:p>
          <a:p>
            <a:pPr marL="624078" indent="-514350">
              <a:buFont typeface="+mj-lt"/>
              <a:buAutoNum type="arabicPeriod"/>
            </a:pPr>
            <a:r>
              <a:rPr lang="en-GB" dirty="0" smtClean="0"/>
              <a:t>How might this impact on the way you engage with students?</a:t>
            </a:r>
          </a:p>
          <a:p>
            <a:pPr marL="624078" indent="-514350">
              <a:buFont typeface="+mj-lt"/>
              <a:buAutoNum type="arabicPeriod"/>
            </a:pPr>
            <a:endParaRPr lang="en-GB" dirty="0" smtClean="0"/>
          </a:p>
          <a:p>
            <a:pPr marL="624078" indent="-514350">
              <a:buFont typeface="+mj-lt"/>
              <a:buAutoNum type="arabicPeriod"/>
            </a:pPr>
            <a:r>
              <a:rPr lang="en-GB" dirty="0"/>
              <a:t>Think about who you share an office </a:t>
            </a:r>
            <a:r>
              <a:rPr lang="en-GB" dirty="0" smtClean="0"/>
              <a:t>with…</a:t>
            </a:r>
          </a:p>
          <a:p>
            <a:pPr marL="624078" indent="-514350">
              <a:buFont typeface="+mj-lt"/>
              <a:buAutoNum type="arabicPeriod"/>
            </a:pPr>
            <a:endParaRPr lang="en-GB" dirty="0" smtClean="0"/>
          </a:p>
          <a:p>
            <a:pPr marL="624078" indent="-514350">
              <a:buFont typeface="+mj-lt"/>
              <a:buAutoNum type="arabicPeriod"/>
            </a:pPr>
            <a:r>
              <a:rPr lang="en-GB" dirty="0" smtClean="0"/>
              <a:t>Think </a:t>
            </a:r>
            <a:r>
              <a:rPr lang="en-GB" dirty="0"/>
              <a:t>about who you live with…</a:t>
            </a:r>
          </a:p>
          <a:p>
            <a:endParaRPr lang="en-GB" dirty="0"/>
          </a:p>
        </p:txBody>
      </p:sp>
      <p:sp>
        <p:nvSpPr>
          <p:cNvPr id="3" name="Title 2"/>
          <p:cNvSpPr>
            <a:spLocks noGrp="1"/>
          </p:cNvSpPr>
          <p:nvPr>
            <p:ph type="title"/>
          </p:nvPr>
        </p:nvSpPr>
        <p:spPr/>
        <p:txBody>
          <a:bodyPr/>
          <a:lstStyle/>
          <a:p>
            <a:r>
              <a:rPr lang="en-GB" dirty="0" smtClean="0"/>
              <a:t>Your sensory profile</a:t>
            </a:r>
            <a:endParaRPr lang="en-GB" dirty="0"/>
          </a:p>
        </p:txBody>
      </p:sp>
    </p:spTree>
    <p:extLst>
      <p:ext uri="{BB962C8B-B14F-4D97-AF65-F5344CB8AC3E}">
        <p14:creationId xmlns:p14="http://schemas.microsoft.com/office/powerpoint/2010/main" val="31122216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624078" indent="-514350">
              <a:buFont typeface="+mj-lt"/>
              <a:buAutoNum type="arabicPeriod"/>
            </a:pPr>
            <a:r>
              <a:rPr lang="en-GB" dirty="0" smtClean="0"/>
              <a:t>Bystanders</a:t>
            </a:r>
          </a:p>
          <a:p>
            <a:pPr marL="624078" indent="-514350">
              <a:buFont typeface="+mj-lt"/>
              <a:buAutoNum type="arabicPeriod"/>
            </a:pPr>
            <a:r>
              <a:rPr lang="en-GB" dirty="0" smtClean="0"/>
              <a:t>Seekers</a:t>
            </a:r>
          </a:p>
          <a:p>
            <a:pPr marL="624078" indent="-514350">
              <a:buFont typeface="+mj-lt"/>
              <a:buAutoNum type="arabicPeriod"/>
            </a:pPr>
            <a:r>
              <a:rPr lang="en-GB" dirty="0" smtClean="0"/>
              <a:t>Avoiders</a:t>
            </a:r>
          </a:p>
          <a:p>
            <a:pPr marL="624078" indent="-514350">
              <a:buFont typeface="+mj-lt"/>
              <a:buAutoNum type="arabicPeriod"/>
            </a:pPr>
            <a:r>
              <a:rPr lang="en-GB" dirty="0" smtClean="0"/>
              <a:t>Sensors</a:t>
            </a:r>
          </a:p>
          <a:p>
            <a:endParaRPr lang="en-GB" dirty="0"/>
          </a:p>
          <a:p>
            <a:endParaRPr lang="en-GB" dirty="0" smtClean="0"/>
          </a:p>
          <a:p>
            <a:pPr marL="109728" indent="0">
              <a:buNone/>
            </a:pPr>
            <a:r>
              <a:rPr lang="en-GB" dirty="0" smtClean="0"/>
              <a:t>Your sensory patterns can change in different environments</a:t>
            </a:r>
            <a:endParaRPr lang="en-GB" dirty="0"/>
          </a:p>
        </p:txBody>
      </p:sp>
      <p:sp>
        <p:nvSpPr>
          <p:cNvPr id="3" name="Title 2"/>
          <p:cNvSpPr>
            <a:spLocks noGrp="1"/>
          </p:cNvSpPr>
          <p:nvPr>
            <p:ph type="title"/>
          </p:nvPr>
        </p:nvSpPr>
        <p:spPr/>
        <p:txBody>
          <a:bodyPr/>
          <a:lstStyle/>
          <a:p>
            <a:r>
              <a:rPr lang="en-GB" dirty="0" smtClean="0"/>
              <a:t>Sensory Profile Results</a:t>
            </a:r>
            <a:endParaRPr lang="en-GB" dirty="0"/>
          </a:p>
        </p:txBody>
      </p:sp>
    </p:spTree>
    <p:extLst>
      <p:ext uri="{BB962C8B-B14F-4D97-AF65-F5344CB8AC3E}">
        <p14:creationId xmlns:p14="http://schemas.microsoft.com/office/powerpoint/2010/main" val="1771614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Diagnosis(1)</a:t>
            </a:r>
            <a:endParaRPr lang="en-GB" dirty="0"/>
          </a:p>
        </p:txBody>
      </p:sp>
      <p:sp>
        <p:nvSpPr>
          <p:cNvPr id="3" name="Content Placeholder 2"/>
          <p:cNvSpPr>
            <a:spLocks noGrp="1"/>
          </p:cNvSpPr>
          <p:nvPr>
            <p:ph idx="1"/>
          </p:nvPr>
        </p:nvSpPr>
        <p:spPr>
          <a:xfrm>
            <a:off x="677334" y="1651706"/>
            <a:ext cx="8596668" cy="3880773"/>
          </a:xfrm>
        </p:spPr>
        <p:txBody>
          <a:bodyPr/>
          <a:lstStyle/>
          <a:p>
            <a:r>
              <a:rPr lang="en-GB" dirty="0" smtClean="0"/>
              <a:t>What do we already understand about diagnosis?</a:t>
            </a:r>
            <a:endParaRPr lang="en-GB" dirty="0"/>
          </a:p>
        </p:txBody>
      </p:sp>
      <p:sp>
        <p:nvSpPr>
          <p:cNvPr id="4" name="TextBox 3"/>
          <p:cNvSpPr txBox="1"/>
          <p:nvPr/>
        </p:nvSpPr>
        <p:spPr>
          <a:xfrm>
            <a:off x="818984" y="2488758"/>
            <a:ext cx="6973294" cy="646331"/>
          </a:xfrm>
          <a:prstGeom prst="rect">
            <a:avLst/>
          </a:prstGeom>
          <a:noFill/>
        </p:spPr>
        <p:txBody>
          <a:bodyPr wrap="square" rtlCol="0">
            <a:spAutoFit/>
          </a:bodyPr>
          <a:lstStyle/>
          <a:p>
            <a:endParaRPr lang="en-US" dirty="0"/>
          </a:p>
          <a:p>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4798" y="2062417"/>
            <a:ext cx="5782482" cy="400105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2520" y="2406482"/>
            <a:ext cx="6742541" cy="3204376"/>
          </a:xfrm>
          <a:prstGeom prst="rect">
            <a:avLst/>
          </a:prstGeom>
        </p:spPr>
      </p:pic>
      <p:sp>
        <p:nvSpPr>
          <p:cNvPr id="7" name="TextBox 6"/>
          <p:cNvSpPr txBox="1"/>
          <p:nvPr/>
        </p:nvSpPr>
        <p:spPr>
          <a:xfrm>
            <a:off x="528072" y="6289695"/>
            <a:ext cx="6681250" cy="307777"/>
          </a:xfrm>
          <a:prstGeom prst="rect">
            <a:avLst/>
          </a:prstGeom>
          <a:noFill/>
        </p:spPr>
        <p:txBody>
          <a:bodyPr wrap="square" rtlCol="0">
            <a:spAutoFit/>
          </a:bodyPr>
          <a:lstStyle/>
          <a:p>
            <a:r>
              <a:rPr lang="en-GB" sz="1400" dirty="0">
                <a:hlinkClick r:id="rId5"/>
              </a:rPr>
              <a:t>http://thegirlwiththecurlyhair.co.uk/blog/2014/10/08/no-two-people-are-alike</a:t>
            </a:r>
            <a:r>
              <a:rPr lang="en-GB" sz="1400" dirty="0" smtClean="0">
                <a:hlinkClick r:id="rId5"/>
              </a:rPr>
              <a:t>/</a:t>
            </a:r>
            <a:r>
              <a:rPr lang="en-GB" sz="1400" dirty="0" smtClean="0"/>
              <a:t> </a:t>
            </a:r>
            <a:endParaRPr lang="en-GB" sz="1400" dirty="0"/>
          </a:p>
        </p:txBody>
      </p:sp>
    </p:spTree>
    <p:extLst>
      <p:ext uri="{BB962C8B-B14F-4D97-AF65-F5344CB8AC3E}">
        <p14:creationId xmlns:p14="http://schemas.microsoft.com/office/powerpoint/2010/main" val="514983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200" y="1481328"/>
            <a:ext cx="8229600" cy="5116024"/>
          </a:xfrm>
        </p:spPr>
        <p:txBody>
          <a:bodyPr/>
          <a:lstStyle/>
          <a:p>
            <a:r>
              <a:rPr lang="en-GB" dirty="0" smtClean="0"/>
              <a:t>Want more sensory input</a:t>
            </a:r>
          </a:p>
          <a:p>
            <a:r>
              <a:rPr lang="en-GB" dirty="0" smtClean="0"/>
              <a:t>Daily routines will be packed with sensations</a:t>
            </a:r>
          </a:p>
          <a:p>
            <a:r>
              <a:rPr lang="en-GB" dirty="0" smtClean="0"/>
              <a:t>Find ways to make repetitive activities different</a:t>
            </a:r>
          </a:p>
          <a:p>
            <a:r>
              <a:rPr lang="en-GB" dirty="0" smtClean="0"/>
              <a:t>Use a lot of body language and gestures</a:t>
            </a:r>
          </a:p>
          <a:p>
            <a:r>
              <a:rPr lang="en-GB" dirty="0" smtClean="0"/>
              <a:t>Squeeze errands into an already busy schedule</a:t>
            </a:r>
          </a:p>
          <a:p>
            <a:r>
              <a:rPr lang="en-GB" dirty="0" smtClean="0"/>
              <a:t>Try new things</a:t>
            </a:r>
          </a:p>
          <a:p>
            <a:r>
              <a:rPr lang="en-GB" dirty="0" smtClean="0"/>
              <a:t>Change morning and night time routines</a:t>
            </a:r>
          </a:p>
          <a:p>
            <a:pPr marL="109728" indent="0">
              <a:buNone/>
            </a:pPr>
            <a:endParaRPr lang="en-GB" dirty="0" smtClean="0"/>
          </a:p>
          <a:p>
            <a:pPr marL="109728" indent="0" algn="r">
              <a:buNone/>
            </a:pPr>
            <a:r>
              <a:rPr lang="en-GB" sz="1400" dirty="0"/>
              <a:t>Winnie Dunn – Living Sensationally – Understanding Your Senses</a:t>
            </a:r>
          </a:p>
          <a:p>
            <a:pPr marL="109728" indent="0" algn="r">
              <a:buNone/>
            </a:pPr>
            <a:endParaRPr lang="en-GB" sz="1400" dirty="0"/>
          </a:p>
        </p:txBody>
      </p:sp>
      <p:sp>
        <p:nvSpPr>
          <p:cNvPr id="3" name="Title 2"/>
          <p:cNvSpPr>
            <a:spLocks noGrp="1"/>
          </p:cNvSpPr>
          <p:nvPr>
            <p:ph type="title"/>
          </p:nvPr>
        </p:nvSpPr>
        <p:spPr/>
        <p:txBody>
          <a:bodyPr/>
          <a:lstStyle/>
          <a:p>
            <a:r>
              <a:rPr lang="en-GB" dirty="0" smtClean="0"/>
              <a:t>Seekers</a:t>
            </a:r>
            <a:endParaRPr lang="en-GB" dirty="0"/>
          </a:p>
        </p:txBody>
      </p:sp>
    </p:spTree>
    <p:extLst>
      <p:ext uri="{BB962C8B-B14F-4D97-AF65-F5344CB8AC3E}">
        <p14:creationId xmlns:p14="http://schemas.microsoft.com/office/powerpoint/2010/main" val="550349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200" y="1481328"/>
            <a:ext cx="8229600" cy="5188032"/>
          </a:xfrm>
        </p:spPr>
        <p:txBody>
          <a:bodyPr/>
          <a:lstStyle/>
          <a:p>
            <a:r>
              <a:rPr lang="en-GB" dirty="0" smtClean="0"/>
              <a:t>Easy-going about their daily life routines</a:t>
            </a:r>
          </a:p>
          <a:p>
            <a:r>
              <a:rPr lang="en-GB" dirty="0" smtClean="0"/>
              <a:t>Will have a basic plan but loosely organised for life management</a:t>
            </a:r>
          </a:p>
          <a:p>
            <a:r>
              <a:rPr lang="en-GB" dirty="0" smtClean="0"/>
              <a:t>Leave the house without things you need</a:t>
            </a:r>
          </a:p>
          <a:p>
            <a:r>
              <a:rPr lang="en-GB" dirty="0" smtClean="0"/>
              <a:t>Tend to leave items piled around the house</a:t>
            </a:r>
          </a:p>
          <a:p>
            <a:r>
              <a:rPr lang="en-GB" dirty="0" smtClean="0"/>
              <a:t>Lose track of time</a:t>
            </a:r>
          </a:p>
          <a:p>
            <a:endParaRPr lang="en-GB" dirty="0" smtClean="0"/>
          </a:p>
          <a:p>
            <a:pPr marL="109728" indent="0">
              <a:buNone/>
            </a:pPr>
            <a:r>
              <a:rPr lang="en-GB" sz="2400" dirty="0"/>
              <a:t>Like seekers benefit from more sensory input to feel alert and organised – strategies for seekers also work for bystanders</a:t>
            </a:r>
          </a:p>
          <a:p>
            <a:pPr marL="109728" indent="0" algn="r">
              <a:buNone/>
            </a:pPr>
            <a:endParaRPr lang="en-GB" sz="2400" dirty="0"/>
          </a:p>
          <a:p>
            <a:pPr marL="109728" indent="0" algn="r">
              <a:buNone/>
            </a:pPr>
            <a:r>
              <a:rPr lang="en-GB" sz="1400" dirty="0">
                <a:solidFill>
                  <a:prstClr val="black"/>
                </a:solidFill>
              </a:rPr>
              <a:t>Winnie Dunn – Living Sensationally – Understanding Your Senses</a:t>
            </a:r>
            <a:endParaRPr lang="en-GB" sz="2400" dirty="0"/>
          </a:p>
        </p:txBody>
      </p:sp>
      <p:sp>
        <p:nvSpPr>
          <p:cNvPr id="3" name="Title 2"/>
          <p:cNvSpPr>
            <a:spLocks noGrp="1"/>
          </p:cNvSpPr>
          <p:nvPr>
            <p:ph type="title"/>
          </p:nvPr>
        </p:nvSpPr>
        <p:spPr/>
        <p:txBody>
          <a:bodyPr/>
          <a:lstStyle/>
          <a:p>
            <a:r>
              <a:rPr lang="en-GB" dirty="0" smtClean="0"/>
              <a:t>Bystanders</a:t>
            </a:r>
            <a:endParaRPr lang="en-GB" dirty="0"/>
          </a:p>
        </p:txBody>
      </p:sp>
    </p:spTree>
    <p:extLst>
      <p:ext uri="{BB962C8B-B14F-4D97-AF65-F5344CB8AC3E}">
        <p14:creationId xmlns:p14="http://schemas.microsoft.com/office/powerpoint/2010/main" val="28629078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sz="2400" dirty="0"/>
              <a:t>Feel very disrupted by changes in schedule/routine</a:t>
            </a:r>
          </a:p>
          <a:p>
            <a:r>
              <a:rPr lang="en-GB" sz="2400" dirty="0"/>
              <a:t>The idea of encountering unfamiliar sensory experiences can be overwhelming – need to control</a:t>
            </a:r>
          </a:p>
          <a:p>
            <a:r>
              <a:rPr lang="en-GB" sz="2400" dirty="0"/>
              <a:t>Keep the lights low when getting ready in the morning</a:t>
            </a:r>
          </a:p>
          <a:p>
            <a:r>
              <a:rPr lang="en-GB" sz="2400" dirty="0"/>
              <a:t>Plan ahead of  time – organised</a:t>
            </a:r>
          </a:p>
          <a:p>
            <a:r>
              <a:rPr lang="en-GB" sz="2400" dirty="0"/>
              <a:t>Leave space for time alone away from others, stimulating environments</a:t>
            </a:r>
          </a:p>
          <a:p>
            <a:endParaRPr lang="en-GB" sz="2400" dirty="0"/>
          </a:p>
          <a:p>
            <a:endParaRPr lang="en-GB" sz="2400" dirty="0"/>
          </a:p>
          <a:p>
            <a:pPr marL="109728" indent="0" algn="r">
              <a:buNone/>
            </a:pPr>
            <a:r>
              <a:rPr lang="en-GB" sz="1400" dirty="0">
                <a:solidFill>
                  <a:prstClr val="black"/>
                </a:solidFill>
              </a:rPr>
              <a:t>Winnie Dunn – Living Sensationally – Understanding Your Senses</a:t>
            </a:r>
            <a:endParaRPr lang="en-GB" sz="2400" dirty="0"/>
          </a:p>
          <a:p>
            <a:endParaRPr lang="en-GB" sz="2400" dirty="0"/>
          </a:p>
        </p:txBody>
      </p:sp>
      <p:sp>
        <p:nvSpPr>
          <p:cNvPr id="3" name="Title 2"/>
          <p:cNvSpPr>
            <a:spLocks noGrp="1"/>
          </p:cNvSpPr>
          <p:nvPr>
            <p:ph type="title"/>
          </p:nvPr>
        </p:nvSpPr>
        <p:spPr/>
        <p:txBody>
          <a:bodyPr/>
          <a:lstStyle/>
          <a:p>
            <a:r>
              <a:rPr lang="en-GB" dirty="0" smtClean="0"/>
              <a:t>Avoiders</a:t>
            </a:r>
            <a:endParaRPr lang="en-GB" dirty="0"/>
          </a:p>
        </p:txBody>
      </p:sp>
    </p:spTree>
    <p:extLst>
      <p:ext uri="{BB962C8B-B14F-4D97-AF65-F5344CB8AC3E}">
        <p14:creationId xmlns:p14="http://schemas.microsoft.com/office/powerpoint/2010/main" val="30857061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200" y="1481328"/>
            <a:ext cx="8229600" cy="4972008"/>
          </a:xfrm>
        </p:spPr>
        <p:txBody>
          <a:bodyPr>
            <a:normAutofit lnSpcReduction="10000"/>
          </a:bodyPr>
          <a:lstStyle/>
          <a:p>
            <a:r>
              <a:rPr lang="en-GB" sz="2400" dirty="0"/>
              <a:t>Very picky because their sensory needs are precise</a:t>
            </a:r>
          </a:p>
          <a:p>
            <a:r>
              <a:rPr lang="en-GB" sz="2400" dirty="0"/>
              <a:t>Particular about daily routines – a little sensory input goes a long way</a:t>
            </a:r>
          </a:p>
          <a:p>
            <a:r>
              <a:rPr lang="en-GB" sz="2400" dirty="0"/>
              <a:t>Shops during off peak hours</a:t>
            </a:r>
          </a:p>
          <a:p>
            <a:r>
              <a:rPr lang="en-GB" sz="2400" dirty="0"/>
              <a:t>Uses unscented cleaning products</a:t>
            </a:r>
          </a:p>
          <a:p>
            <a:r>
              <a:rPr lang="en-GB" sz="2400" dirty="0"/>
              <a:t>When you find clothing that is comfortable buy the item more than once</a:t>
            </a:r>
          </a:p>
          <a:p>
            <a:r>
              <a:rPr lang="en-GB" sz="2400" dirty="0"/>
              <a:t>Find quiet places for conversations rather than distractions</a:t>
            </a:r>
          </a:p>
          <a:p>
            <a:endParaRPr lang="en-GB" sz="2400" dirty="0"/>
          </a:p>
          <a:p>
            <a:endParaRPr lang="en-GB" sz="2400" dirty="0"/>
          </a:p>
          <a:p>
            <a:pPr marL="109728" indent="0" algn="r">
              <a:buNone/>
            </a:pPr>
            <a:r>
              <a:rPr lang="en-GB" sz="1400" dirty="0">
                <a:solidFill>
                  <a:prstClr val="black"/>
                </a:solidFill>
              </a:rPr>
              <a:t>Winnie Dunn – Living Sensationally – Understanding Your Senses</a:t>
            </a:r>
            <a:endParaRPr lang="en-GB" sz="2400" dirty="0"/>
          </a:p>
        </p:txBody>
      </p:sp>
      <p:sp>
        <p:nvSpPr>
          <p:cNvPr id="3" name="Title 2"/>
          <p:cNvSpPr>
            <a:spLocks noGrp="1"/>
          </p:cNvSpPr>
          <p:nvPr>
            <p:ph type="title"/>
          </p:nvPr>
        </p:nvSpPr>
        <p:spPr/>
        <p:txBody>
          <a:bodyPr/>
          <a:lstStyle/>
          <a:p>
            <a:r>
              <a:rPr lang="en-GB" dirty="0" smtClean="0"/>
              <a:t>Sensors</a:t>
            </a:r>
            <a:endParaRPr lang="en-GB" dirty="0"/>
          </a:p>
        </p:txBody>
      </p:sp>
    </p:spTree>
    <p:extLst>
      <p:ext uri="{BB962C8B-B14F-4D97-AF65-F5344CB8AC3E}">
        <p14:creationId xmlns:p14="http://schemas.microsoft.com/office/powerpoint/2010/main" val="22593972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2850" y="2335033"/>
            <a:ext cx="8596668" cy="1320800"/>
          </a:xfrm>
        </p:spPr>
        <p:txBody>
          <a:bodyPr>
            <a:normAutofit/>
          </a:bodyPr>
          <a:lstStyle/>
          <a:p>
            <a:r>
              <a:rPr lang="en-GB" sz="6600" dirty="0" smtClean="0"/>
              <a:t>Comfort Break</a:t>
            </a:r>
            <a:endParaRPr lang="en-GB" sz="6600" dirty="0"/>
          </a:p>
        </p:txBody>
      </p:sp>
    </p:spTree>
    <p:extLst>
      <p:ext uri="{BB962C8B-B14F-4D97-AF65-F5344CB8AC3E}">
        <p14:creationId xmlns:p14="http://schemas.microsoft.com/office/powerpoint/2010/main" val="20633810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6847" y="1802295"/>
            <a:ext cx="9500336" cy="4057815"/>
          </a:xfrm>
        </p:spPr>
        <p:txBody>
          <a:bodyPr>
            <a:normAutofit/>
          </a:bodyPr>
          <a:lstStyle/>
          <a:p>
            <a:r>
              <a:rPr lang="en-GB" sz="6600" dirty="0" smtClean="0"/>
              <a:t>Policies </a:t>
            </a:r>
            <a:br>
              <a:rPr lang="en-GB" sz="6600" dirty="0" smtClean="0"/>
            </a:br>
            <a:r>
              <a:rPr lang="en-GB" sz="6600" dirty="0" smtClean="0"/>
              <a:t>&amp; </a:t>
            </a:r>
            <a:br>
              <a:rPr lang="en-GB" sz="6600" dirty="0" smtClean="0"/>
            </a:br>
            <a:r>
              <a:rPr lang="en-GB" sz="6600" dirty="0" smtClean="0"/>
              <a:t>Legislation</a:t>
            </a:r>
            <a:endParaRPr lang="en-GB" sz="6600" dirty="0"/>
          </a:p>
        </p:txBody>
      </p:sp>
    </p:spTree>
    <p:extLst>
      <p:ext uri="{BB962C8B-B14F-4D97-AF65-F5344CB8AC3E}">
        <p14:creationId xmlns:p14="http://schemas.microsoft.com/office/powerpoint/2010/main" val="75674266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597" y="108668"/>
            <a:ext cx="8596668" cy="1320800"/>
          </a:xfrm>
        </p:spPr>
        <p:txBody>
          <a:bodyPr/>
          <a:lstStyle/>
          <a:p>
            <a:r>
              <a:rPr lang="en-GB" dirty="0" smtClean="0"/>
              <a:t>NICE Guidelines (1)</a:t>
            </a:r>
            <a:endParaRPr lang="en-GB" dirty="0"/>
          </a:p>
        </p:txBody>
      </p:sp>
      <p:sp>
        <p:nvSpPr>
          <p:cNvPr id="3" name="Content Placeholder 2"/>
          <p:cNvSpPr>
            <a:spLocks noGrp="1"/>
          </p:cNvSpPr>
          <p:nvPr>
            <p:ph idx="1"/>
          </p:nvPr>
        </p:nvSpPr>
        <p:spPr>
          <a:xfrm>
            <a:off x="818984" y="1309799"/>
            <a:ext cx="8596668" cy="996079"/>
          </a:xfrm>
        </p:spPr>
        <p:txBody>
          <a:bodyPr/>
          <a:lstStyle/>
          <a:p>
            <a:pPr marL="0" indent="0">
              <a:buNone/>
            </a:pPr>
            <a:r>
              <a:rPr lang="en-US" sz="1400" dirty="0" smtClean="0"/>
              <a:t>The </a:t>
            </a:r>
            <a:r>
              <a:rPr lang="en-US" sz="1400" dirty="0"/>
              <a:t>National Institute for Health and Care Excellence (NICE) provides national guidance and advice to improve health and social care. </a:t>
            </a:r>
          </a:p>
          <a:p>
            <a:pPr marL="0" indent="0">
              <a:buNone/>
            </a:pPr>
            <a:r>
              <a:rPr lang="en-US" sz="1400" dirty="0" smtClean="0">
                <a:hlinkClick r:id="rId3"/>
              </a:rPr>
              <a:t>https</a:t>
            </a:r>
            <a:r>
              <a:rPr lang="en-US" sz="1400" dirty="0">
                <a:hlinkClick r:id="rId3"/>
              </a:rPr>
              <a:t>://</a:t>
            </a:r>
            <a:r>
              <a:rPr lang="en-US" sz="1400" dirty="0" smtClean="0">
                <a:hlinkClick r:id="rId3"/>
              </a:rPr>
              <a:t>www.nice.org.uk/about</a:t>
            </a:r>
            <a:r>
              <a:rPr lang="en-US" sz="1400" dirty="0" smtClean="0"/>
              <a:t> </a:t>
            </a:r>
          </a:p>
          <a:p>
            <a:pPr marL="0" indent="0">
              <a:buNone/>
            </a:pPr>
            <a:endParaRPr lang="en-US" sz="1400" dirty="0" smtClean="0">
              <a:solidFill>
                <a:schemeClr val="tx1"/>
              </a:solidFill>
            </a:endParaRPr>
          </a:p>
          <a:p>
            <a:endParaRPr lang="en-GB" dirty="0"/>
          </a:p>
        </p:txBody>
      </p:sp>
      <p:sp>
        <p:nvSpPr>
          <p:cNvPr id="4" name="TextBox 3"/>
          <p:cNvSpPr txBox="1"/>
          <p:nvPr/>
        </p:nvSpPr>
        <p:spPr>
          <a:xfrm>
            <a:off x="818984" y="2631882"/>
            <a:ext cx="8627166" cy="1877437"/>
          </a:xfrm>
          <a:prstGeom prst="rect">
            <a:avLst/>
          </a:prstGeom>
          <a:noFill/>
        </p:spPr>
        <p:txBody>
          <a:bodyPr wrap="square" rtlCol="0">
            <a:spAutoFit/>
          </a:bodyPr>
          <a:lstStyle/>
          <a:p>
            <a:r>
              <a:rPr lang="en-US" sz="1400" dirty="0"/>
              <a:t>Autism spectrum disorder in adults: diagnosis and management</a:t>
            </a:r>
          </a:p>
          <a:p>
            <a:r>
              <a:rPr lang="en-US" sz="1400" dirty="0" smtClean="0"/>
              <a:t>NICE </a:t>
            </a:r>
            <a:r>
              <a:rPr lang="en-US" sz="1400" dirty="0"/>
              <a:t>guidelines [CG142] Published date: June 2012 (Reviewed July 2016, no updates made)</a:t>
            </a:r>
          </a:p>
          <a:p>
            <a:endParaRPr lang="en-US" sz="1400" dirty="0" smtClean="0"/>
          </a:p>
          <a:p>
            <a:endParaRPr lang="en-US" sz="1400" dirty="0" smtClean="0"/>
          </a:p>
          <a:p>
            <a:endParaRPr lang="en-US" sz="1400" dirty="0"/>
          </a:p>
          <a:p>
            <a:r>
              <a:rPr lang="en-US" sz="1400" dirty="0"/>
              <a:t>Autism spectrum disorder in under 19s: recognition, referral and diagnosis</a:t>
            </a:r>
          </a:p>
          <a:p>
            <a:r>
              <a:rPr lang="en-US" sz="1400" dirty="0" smtClean="0"/>
              <a:t>NICE </a:t>
            </a:r>
            <a:r>
              <a:rPr lang="en-US" sz="1400" dirty="0"/>
              <a:t>guidelines [CG128] Published date: September 2011 (Next review due in September 2016)</a:t>
            </a:r>
          </a:p>
          <a:p>
            <a:endParaRPr lang="en-GB" dirty="0"/>
          </a:p>
        </p:txBody>
      </p:sp>
    </p:spTree>
    <p:extLst>
      <p:ext uri="{BB962C8B-B14F-4D97-AF65-F5344CB8AC3E}">
        <p14:creationId xmlns:p14="http://schemas.microsoft.com/office/powerpoint/2010/main" val="32672633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305" y="100318"/>
            <a:ext cx="8596668" cy="1320800"/>
          </a:xfrm>
        </p:spPr>
        <p:txBody>
          <a:bodyPr/>
          <a:lstStyle/>
          <a:p>
            <a:r>
              <a:rPr lang="en-GB" dirty="0" smtClean="0"/>
              <a:t>NICE Guidelines (2) </a:t>
            </a:r>
            <a:endParaRPr lang="en-GB" dirty="0"/>
          </a:p>
        </p:txBody>
      </p:sp>
      <p:sp>
        <p:nvSpPr>
          <p:cNvPr id="3" name="Content Placeholder 2"/>
          <p:cNvSpPr>
            <a:spLocks noGrp="1"/>
          </p:cNvSpPr>
          <p:nvPr>
            <p:ph idx="1"/>
          </p:nvPr>
        </p:nvSpPr>
        <p:spPr>
          <a:xfrm>
            <a:off x="359281" y="1166676"/>
            <a:ext cx="8752913" cy="5345443"/>
          </a:xfrm>
        </p:spPr>
        <p:txBody>
          <a:bodyPr>
            <a:normAutofit fontScale="55000" lnSpcReduction="20000"/>
          </a:bodyPr>
          <a:lstStyle/>
          <a:p>
            <a:pPr marL="0" indent="0">
              <a:buNone/>
            </a:pPr>
            <a:r>
              <a:rPr lang="en-GB" sz="2000" dirty="0" smtClean="0">
                <a:ln w="0"/>
                <a:solidFill>
                  <a:schemeClr val="accent1"/>
                </a:solidFill>
                <a:effectLst>
                  <a:outerShdw blurRad="38100" dist="25400" dir="5400000" algn="ctr" rotWithShape="0">
                    <a:srgbClr val="6E747A">
                      <a:alpha val="43000"/>
                    </a:srgbClr>
                  </a:outerShdw>
                </a:effectLst>
              </a:rPr>
              <a:t>General </a:t>
            </a:r>
            <a:r>
              <a:rPr lang="en-GB" sz="2000" dirty="0">
                <a:ln w="0"/>
                <a:solidFill>
                  <a:schemeClr val="accent1"/>
                </a:solidFill>
                <a:effectLst>
                  <a:outerShdw blurRad="38100" dist="25400" dir="5400000" algn="ctr" rotWithShape="0">
                    <a:srgbClr val="6E747A">
                      <a:alpha val="43000"/>
                    </a:srgbClr>
                  </a:outerShdw>
                </a:effectLst>
              </a:rPr>
              <a:t>Principles of </a:t>
            </a:r>
            <a:r>
              <a:rPr lang="en-GB" sz="2000" dirty="0" smtClean="0">
                <a:ln w="0"/>
                <a:solidFill>
                  <a:schemeClr val="accent1"/>
                </a:solidFill>
                <a:effectLst>
                  <a:outerShdw blurRad="38100" dist="25400" dir="5400000" algn="ctr" rotWithShape="0">
                    <a:srgbClr val="6E747A">
                      <a:alpha val="43000"/>
                    </a:srgbClr>
                  </a:outerShdw>
                </a:effectLst>
              </a:rPr>
              <a:t>Care – </a:t>
            </a:r>
          </a:p>
          <a:p>
            <a:pPr marL="0" indent="0">
              <a:buNone/>
            </a:pPr>
            <a:endParaRPr lang="en-US" sz="1050" dirty="0" smtClean="0"/>
          </a:p>
          <a:p>
            <a:pPr marL="0" indent="0">
              <a:buNone/>
            </a:pPr>
            <a:r>
              <a:rPr lang="en-US" sz="2200" dirty="0" smtClean="0"/>
              <a:t>1.1.1 </a:t>
            </a:r>
            <a:r>
              <a:rPr lang="en-US" sz="2200" dirty="0"/>
              <a:t>All staff working with adults with autism should:</a:t>
            </a:r>
          </a:p>
          <a:p>
            <a:r>
              <a:rPr lang="en-US" sz="2200" dirty="0"/>
              <a:t>work in partnership with adults with autism and, where appropriate, with their families, partners and </a:t>
            </a:r>
            <a:r>
              <a:rPr lang="en-US" sz="2200" dirty="0" err="1"/>
              <a:t>carers</a:t>
            </a:r>
            <a:endParaRPr lang="en-US" sz="2200" dirty="0"/>
          </a:p>
          <a:p>
            <a:r>
              <a:rPr lang="en-US" sz="2200" dirty="0"/>
              <a:t>offer support and care respectfully</a:t>
            </a:r>
          </a:p>
          <a:p>
            <a:r>
              <a:rPr lang="en-US" sz="2200" dirty="0"/>
              <a:t>take time to build a trusting, supportive, empathic and </a:t>
            </a:r>
            <a:r>
              <a:rPr lang="en-US" sz="2200" dirty="0" err="1"/>
              <a:t>non-judgemental</a:t>
            </a:r>
            <a:r>
              <a:rPr lang="en-US" sz="2200" dirty="0"/>
              <a:t> relationship as an essential part of care.</a:t>
            </a:r>
          </a:p>
          <a:p>
            <a:pPr marL="0" indent="0">
              <a:buNone/>
            </a:pPr>
            <a:endParaRPr lang="en-GB" sz="2200" dirty="0" smtClean="0">
              <a:ln w="0"/>
              <a:solidFill>
                <a:schemeClr val="accent1"/>
              </a:solidFill>
              <a:effectLst>
                <a:outerShdw blurRad="38100" dist="25400" dir="5400000" algn="ctr" rotWithShape="0">
                  <a:srgbClr val="6E747A">
                    <a:alpha val="43000"/>
                  </a:srgbClr>
                </a:outerShdw>
              </a:effectLst>
            </a:endParaRPr>
          </a:p>
          <a:p>
            <a:pPr marL="0" indent="0">
              <a:buNone/>
            </a:pPr>
            <a:r>
              <a:rPr lang="en-US" sz="2200" dirty="0"/>
              <a:t>1.1.2 All staff working with adults with autism should have an understanding of the:</a:t>
            </a:r>
          </a:p>
          <a:p>
            <a:r>
              <a:rPr lang="en-US" sz="2200" dirty="0"/>
              <a:t>nature, development and course of autism</a:t>
            </a:r>
          </a:p>
          <a:p>
            <a:r>
              <a:rPr lang="en-US" sz="2200" dirty="0"/>
              <a:t>impact on personal, social, educational and occupational functioning</a:t>
            </a:r>
          </a:p>
          <a:p>
            <a:r>
              <a:rPr lang="en-US" sz="2200" dirty="0"/>
              <a:t>impact of the social and physical environment. </a:t>
            </a:r>
            <a:endParaRPr lang="en-US" sz="2200" dirty="0" smtClean="0"/>
          </a:p>
          <a:p>
            <a:pPr marL="0" indent="0">
              <a:buNone/>
            </a:pPr>
            <a:endParaRPr lang="en-US" sz="2200" dirty="0"/>
          </a:p>
          <a:p>
            <a:pPr marL="0" indent="0">
              <a:buNone/>
            </a:pPr>
            <a:r>
              <a:rPr lang="en-US" sz="2200" dirty="0"/>
              <a:t>1.1.3 All health and social care professionals providing care and support for adults with autism should have a broad understanding of the:</a:t>
            </a:r>
          </a:p>
          <a:p>
            <a:r>
              <a:rPr lang="en-US" sz="2200" dirty="0"/>
              <a:t>nature, development and course of autism </a:t>
            </a:r>
          </a:p>
          <a:p>
            <a:r>
              <a:rPr lang="en-US" sz="2200" dirty="0"/>
              <a:t>impact on personal, social, educational and occupational functioning</a:t>
            </a:r>
          </a:p>
          <a:p>
            <a:r>
              <a:rPr lang="en-US" sz="2200" dirty="0"/>
              <a:t>impact of and interaction with the social and physical environment</a:t>
            </a:r>
          </a:p>
          <a:p>
            <a:r>
              <a:rPr lang="en-US" sz="2200" dirty="0"/>
              <a:t>impact on and interaction with other coexisting mental and physical disorders and their management </a:t>
            </a:r>
          </a:p>
          <a:p>
            <a:r>
              <a:rPr lang="en-US" sz="2200" dirty="0"/>
              <a:t>potential discrepancy between intellectual functioning as measured by IQ and adaptive functioning as reflected, for example, by difficulties in planning and performing activities of daily living including education or employment.</a:t>
            </a:r>
          </a:p>
          <a:p>
            <a:endParaRPr lang="en-GB" b="1" dirty="0">
              <a:solidFill>
                <a:schemeClr val="tx1"/>
              </a:solidFill>
            </a:endParaRPr>
          </a:p>
        </p:txBody>
      </p:sp>
    </p:spTree>
    <p:extLst>
      <p:ext uri="{BB962C8B-B14F-4D97-AF65-F5344CB8AC3E}">
        <p14:creationId xmlns:p14="http://schemas.microsoft.com/office/powerpoint/2010/main" val="31853935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451" y="126337"/>
            <a:ext cx="8596668" cy="1320800"/>
          </a:xfrm>
        </p:spPr>
        <p:txBody>
          <a:bodyPr/>
          <a:lstStyle/>
          <a:p>
            <a:r>
              <a:rPr lang="en-GB" dirty="0" smtClean="0"/>
              <a:t>NICE Guidelines (3)</a:t>
            </a:r>
            <a:endParaRPr lang="en-GB" dirty="0"/>
          </a:p>
        </p:txBody>
      </p:sp>
      <p:sp>
        <p:nvSpPr>
          <p:cNvPr id="3" name="Content Placeholder 2"/>
          <p:cNvSpPr>
            <a:spLocks noGrp="1"/>
          </p:cNvSpPr>
          <p:nvPr>
            <p:ph idx="1"/>
          </p:nvPr>
        </p:nvSpPr>
        <p:spPr>
          <a:xfrm>
            <a:off x="224110" y="1184744"/>
            <a:ext cx="9150478" cy="4858247"/>
          </a:xfrm>
        </p:spPr>
        <p:txBody>
          <a:bodyPr>
            <a:normAutofit/>
          </a:bodyPr>
          <a:lstStyle/>
          <a:p>
            <a:pPr marL="0" indent="0">
              <a:buNone/>
            </a:pPr>
            <a:r>
              <a:rPr lang="en-US" sz="1200" dirty="0"/>
              <a:t>1.1.4 All health and social care professionals providing care and support for adults with autism should: </a:t>
            </a:r>
          </a:p>
          <a:p>
            <a:r>
              <a:rPr lang="en-US" sz="1200" dirty="0"/>
              <a:t>aim to foster the person's autonomy, promote active participation in decisions about care and support self-management </a:t>
            </a:r>
          </a:p>
          <a:p>
            <a:r>
              <a:rPr lang="en-US" sz="1200" dirty="0"/>
              <a:t>maintain continuity of individual relationships wherever possible </a:t>
            </a:r>
          </a:p>
          <a:p>
            <a:r>
              <a:rPr lang="en-US" sz="1200" dirty="0"/>
              <a:t>ensure that comprehensive information about the nature of, and interventions and services for, their difficulties is available in an appropriate language or format (including various visual, verbal and aural, </a:t>
            </a:r>
            <a:r>
              <a:rPr lang="en-US" sz="1200" dirty="0">
                <a:hlinkClick r:id="rId3"/>
              </a:rPr>
              <a:t>easy-read</a:t>
            </a:r>
            <a:r>
              <a:rPr lang="en-US" sz="1200" dirty="0"/>
              <a:t>, and different </a:t>
            </a:r>
            <a:r>
              <a:rPr lang="en-US" sz="1200" dirty="0" err="1"/>
              <a:t>colour</a:t>
            </a:r>
            <a:r>
              <a:rPr lang="en-US" sz="1200" dirty="0"/>
              <a:t> and font formats)</a:t>
            </a:r>
          </a:p>
          <a:p>
            <a:r>
              <a:rPr lang="en-US" sz="1200" dirty="0"/>
              <a:t>consider whether the person may benefit from access to a trained advocate</a:t>
            </a:r>
            <a:r>
              <a:rPr lang="en-US" sz="1200" i="1" dirty="0" smtClean="0"/>
              <a:t>.</a:t>
            </a:r>
          </a:p>
          <a:p>
            <a:pPr marL="0" indent="0">
              <a:buNone/>
            </a:pPr>
            <a:endParaRPr lang="en-US" sz="1200" dirty="0"/>
          </a:p>
          <a:p>
            <a:pPr marL="0" indent="0">
              <a:buNone/>
            </a:pPr>
            <a:r>
              <a:rPr lang="en-US" sz="1200" dirty="0"/>
              <a:t>1.1.5 All health and social care professionals providing care and support for adults with autism and their families, partners and </a:t>
            </a:r>
            <a:r>
              <a:rPr lang="en-US" sz="1200" dirty="0" err="1"/>
              <a:t>carers</a:t>
            </a:r>
            <a:r>
              <a:rPr lang="en-US" sz="1200" dirty="0"/>
              <a:t> should:</a:t>
            </a:r>
          </a:p>
          <a:p>
            <a:r>
              <a:rPr lang="en-US" sz="1200" dirty="0"/>
              <a:t>ensure that they are easily identifiable (for example, by producing or wearing appropriate identification) and approachable </a:t>
            </a:r>
          </a:p>
          <a:p>
            <a:r>
              <a:rPr lang="en-US" sz="1200" dirty="0"/>
              <a:t>clearly communicate their role and function</a:t>
            </a:r>
          </a:p>
          <a:p>
            <a:r>
              <a:rPr lang="en-US" sz="1200" dirty="0"/>
              <a:t>address the person using the name and title they prefer</a:t>
            </a:r>
          </a:p>
          <a:p>
            <a:r>
              <a:rPr lang="en-US" sz="1200" dirty="0"/>
              <a:t>clearly explain any clinical language and check that the person with autism understands what is being said</a:t>
            </a:r>
          </a:p>
          <a:p>
            <a:r>
              <a:rPr lang="en-US" sz="1200" dirty="0"/>
              <a:t>take into account communication needs, including those arising from a </a:t>
            </a:r>
            <a:r>
              <a:rPr lang="en-US" sz="1200" dirty="0">
                <a:hlinkClick r:id="rId4"/>
              </a:rPr>
              <a:t>learning disability</a:t>
            </a:r>
            <a:r>
              <a:rPr lang="en-US" sz="1200" dirty="0"/>
              <a:t>, sight or hearing problems or language difficulties, and provide communication aids or independent interpreters (someone who does not have a personal relationship with the person with autism) if required</a:t>
            </a:r>
            <a:r>
              <a:rPr lang="en-US" sz="1200" dirty="0" smtClean="0"/>
              <a:t>.</a:t>
            </a:r>
            <a:endParaRPr lang="en-US" sz="1200" dirty="0"/>
          </a:p>
        </p:txBody>
      </p:sp>
    </p:spTree>
    <p:extLst>
      <p:ext uri="{BB962C8B-B14F-4D97-AF65-F5344CB8AC3E}">
        <p14:creationId xmlns:p14="http://schemas.microsoft.com/office/powerpoint/2010/main" val="13486901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742" y="52608"/>
            <a:ext cx="8596668" cy="1320800"/>
          </a:xfrm>
        </p:spPr>
        <p:txBody>
          <a:bodyPr/>
          <a:lstStyle/>
          <a:p>
            <a:r>
              <a:rPr lang="en-GB" dirty="0" smtClean="0"/>
              <a:t>NICE Guidelines (4)</a:t>
            </a:r>
            <a:endParaRPr lang="en-GB" dirty="0"/>
          </a:p>
        </p:txBody>
      </p:sp>
      <p:sp>
        <p:nvSpPr>
          <p:cNvPr id="3" name="Content Placeholder 2"/>
          <p:cNvSpPr>
            <a:spLocks noGrp="1"/>
          </p:cNvSpPr>
          <p:nvPr>
            <p:ph idx="1"/>
          </p:nvPr>
        </p:nvSpPr>
        <p:spPr>
          <a:xfrm>
            <a:off x="310101" y="1439186"/>
            <a:ext cx="9318929" cy="4746928"/>
          </a:xfrm>
        </p:spPr>
        <p:txBody>
          <a:bodyPr>
            <a:normAutofit fontScale="70000" lnSpcReduction="20000"/>
          </a:bodyPr>
          <a:lstStyle/>
          <a:p>
            <a:pPr marL="0" indent="0">
              <a:buNone/>
            </a:pPr>
            <a:r>
              <a:rPr lang="en-US" sz="1700" dirty="0" smtClean="0"/>
              <a:t>1.1.6 </a:t>
            </a:r>
            <a:r>
              <a:rPr lang="en-US" sz="1700" dirty="0"/>
              <a:t>All health and social care professionals providing care and support for adults with autism and their families, partners and </a:t>
            </a:r>
            <a:r>
              <a:rPr lang="en-US" sz="1700" dirty="0" err="1"/>
              <a:t>carers</a:t>
            </a:r>
            <a:r>
              <a:rPr lang="en-US" sz="1700" dirty="0"/>
              <a:t> should ensure that they are:</a:t>
            </a:r>
          </a:p>
          <a:p>
            <a:r>
              <a:rPr lang="en-US" sz="1700" dirty="0"/>
              <a:t>familiar with </a:t>
            </a:r>
            <a:r>
              <a:rPr lang="en-US" sz="1700" dirty="0" err="1"/>
              <a:t>recognised</a:t>
            </a:r>
            <a:r>
              <a:rPr lang="en-US" sz="1700" dirty="0"/>
              <a:t> local and national sources (</a:t>
            </a:r>
            <a:r>
              <a:rPr lang="en-US" sz="1700" dirty="0" err="1"/>
              <a:t>organisations</a:t>
            </a:r>
            <a:r>
              <a:rPr lang="en-US" sz="1700" dirty="0"/>
              <a:t> and websites) of information and/or support for people with autism</a:t>
            </a:r>
          </a:p>
          <a:p>
            <a:r>
              <a:rPr lang="en-US" sz="1700" dirty="0"/>
              <a:t>able to discuss and advise on how to access and engage with these resources</a:t>
            </a:r>
            <a:r>
              <a:rPr lang="en-US" sz="1700" dirty="0" smtClean="0"/>
              <a:t>.</a:t>
            </a:r>
          </a:p>
          <a:p>
            <a:pPr marL="0" indent="0">
              <a:buNone/>
            </a:pPr>
            <a:endParaRPr lang="en-US" sz="1700" dirty="0"/>
          </a:p>
          <a:p>
            <a:pPr marL="0" indent="0">
              <a:buNone/>
            </a:pPr>
            <a:r>
              <a:rPr lang="en-US" sz="1700" dirty="0"/>
              <a:t>1.1.7 Encourage adults with autism to participate in self-help or support groups or access one-to-one support, and provide support so that they can attend meetings and engage in the activities</a:t>
            </a:r>
            <a:r>
              <a:rPr lang="en-US" sz="1700" dirty="0" smtClean="0"/>
              <a:t>.</a:t>
            </a:r>
          </a:p>
          <a:p>
            <a:pPr marL="0" indent="0">
              <a:buNone/>
            </a:pPr>
            <a:endParaRPr lang="en-US" sz="1700" dirty="0"/>
          </a:p>
          <a:p>
            <a:pPr marL="0" indent="0">
              <a:buNone/>
            </a:pPr>
            <a:r>
              <a:rPr lang="en-US" sz="1700" dirty="0"/>
              <a:t>1.1.8 In all settings, take into account the physical environment in which adults with </a:t>
            </a:r>
            <a:r>
              <a:rPr lang="en-US" sz="1700" dirty="0" smtClean="0"/>
              <a:t>autism </a:t>
            </a:r>
            <a:r>
              <a:rPr lang="en-US" sz="1700" dirty="0"/>
              <a:t>are assessed, supported and cared for, including any factors that may trigger challenging </a:t>
            </a:r>
            <a:r>
              <a:rPr lang="en-US" sz="1700" dirty="0" err="1"/>
              <a:t>behaviour</a:t>
            </a:r>
            <a:r>
              <a:rPr lang="en-US" sz="1700" dirty="0"/>
              <a:t>. If necessary make adjustments or adaptations to the:</a:t>
            </a:r>
          </a:p>
          <a:p>
            <a:r>
              <a:rPr lang="en-US" sz="1700" dirty="0"/>
              <a:t>amount of personal space given (at least an arm's length)</a:t>
            </a:r>
          </a:p>
          <a:p>
            <a:r>
              <a:rPr lang="en-US" sz="1700" dirty="0"/>
              <a:t>setting using visual supports (for example, use labels with words or symbols to provide visual cues about expected </a:t>
            </a:r>
            <a:r>
              <a:rPr lang="en-US" sz="1700" dirty="0" err="1"/>
              <a:t>behaviour</a:t>
            </a:r>
            <a:r>
              <a:rPr lang="en-US" sz="1700" dirty="0"/>
              <a:t>)</a:t>
            </a:r>
          </a:p>
          <a:p>
            <a:r>
              <a:rPr lang="en-US" sz="1700" dirty="0" err="1"/>
              <a:t>colour</a:t>
            </a:r>
            <a:r>
              <a:rPr lang="en-US" sz="1700" dirty="0"/>
              <a:t> of walls and furnishings (avoid patterns and use low-arousal </a:t>
            </a:r>
            <a:r>
              <a:rPr lang="en-US" sz="1700" dirty="0" err="1"/>
              <a:t>colours</a:t>
            </a:r>
            <a:r>
              <a:rPr lang="en-US" sz="1700" dirty="0"/>
              <a:t> such as cream)</a:t>
            </a:r>
          </a:p>
          <a:p>
            <a:r>
              <a:rPr lang="en-US" sz="1700" dirty="0"/>
              <a:t>lighting (reduce fluorescent lighting, use blackout curtains or advise use of dark glasses or increase natural light)</a:t>
            </a:r>
          </a:p>
          <a:p>
            <a:r>
              <a:rPr lang="en-US" sz="1700" dirty="0"/>
              <a:t>noise levels (reduce external sounds or advise use of earplugs or ear defenders). </a:t>
            </a:r>
            <a:br>
              <a:rPr lang="en-US" sz="1700" dirty="0"/>
            </a:br>
            <a:r>
              <a:rPr lang="en-US" sz="1700" dirty="0"/>
              <a:t/>
            </a:r>
            <a:br>
              <a:rPr lang="en-US" sz="1700" dirty="0"/>
            </a:br>
            <a:r>
              <a:rPr lang="en-US" sz="1700" dirty="0"/>
              <a:t>Where it is not possible to adjust or adapt the environment, consider varying the duration or nature of any assessment or intervention (including taking regular breaks) to limit the negative impact of the environment.</a:t>
            </a:r>
          </a:p>
          <a:p>
            <a:endParaRPr lang="en-GB" dirty="0">
              <a:solidFill>
                <a:schemeClr val="tx1"/>
              </a:solidFill>
            </a:endParaRPr>
          </a:p>
        </p:txBody>
      </p:sp>
    </p:spTree>
    <p:extLst>
      <p:ext uri="{BB962C8B-B14F-4D97-AF65-F5344CB8AC3E}">
        <p14:creationId xmlns:p14="http://schemas.microsoft.com/office/powerpoint/2010/main" val="1530396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Diagnosis(2)</a:t>
            </a:r>
            <a:endParaRPr lang="en-GB" dirty="0"/>
          </a:p>
        </p:txBody>
      </p:sp>
      <p:sp>
        <p:nvSpPr>
          <p:cNvPr id="3" name="Content Placeholder 2"/>
          <p:cNvSpPr>
            <a:spLocks noGrp="1"/>
          </p:cNvSpPr>
          <p:nvPr>
            <p:ph idx="1"/>
          </p:nvPr>
        </p:nvSpPr>
        <p:spPr>
          <a:xfrm>
            <a:off x="677334" y="1775579"/>
            <a:ext cx="8596668" cy="3880773"/>
          </a:xfrm>
        </p:spPr>
        <p:txBody>
          <a:bodyPr/>
          <a:lstStyle/>
          <a:p>
            <a:r>
              <a:rPr lang="en-GB" dirty="0" smtClean="0"/>
              <a:t>The triad of impairments outlined in DSM – IV (2013) have been replaced with difficulties in 2 main areas:</a:t>
            </a:r>
          </a:p>
          <a:p>
            <a:r>
              <a:rPr lang="en-GB" dirty="0" smtClean="0"/>
              <a:t>Social communication and social interaction.</a:t>
            </a:r>
          </a:p>
          <a:p>
            <a:r>
              <a:rPr lang="en-GB" dirty="0" smtClean="0"/>
              <a:t>Restricted, repetitive patterns of behaviour, interests or activities including sensory difficulties which were not included in DSM-IV-TR (2000)</a:t>
            </a:r>
          </a:p>
          <a:p>
            <a:r>
              <a:rPr lang="en-GB" dirty="0" smtClean="0"/>
              <a:t>Studies have shown that changing the diagnostic criteria from a triad to a dyad increases sensitivity and specificity of diagnosis.</a:t>
            </a:r>
          </a:p>
          <a:p>
            <a:r>
              <a:rPr lang="en-GB" dirty="0" smtClean="0"/>
              <a:t>Women are now highlighted; woman without a LD are underdiagnosed. </a:t>
            </a:r>
            <a:endParaRPr lang="en-GB" dirty="0"/>
          </a:p>
        </p:txBody>
      </p:sp>
    </p:spTree>
    <p:extLst>
      <p:ext uri="{BB962C8B-B14F-4D97-AF65-F5344CB8AC3E}">
        <p14:creationId xmlns:p14="http://schemas.microsoft.com/office/powerpoint/2010/main" val="40238949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742" y="52608"/>
            <a:ext cx="8596668" cy="1320800"/>
          </a:xfrm>
        </p:spPr>
        <p:txBody>
          <a:bodyPr/>
          <a:lstStyle/>
          <a:p>
            <a:r>
              <a:rPr lang="en-GB" dirty="0" smtClean="0"/>
              <a:t>NICE Guidelines (5)</a:t>
            </a:r>
            <a:endParaRPr lang="en-GB" dirty="0"/>
          </a:p>
        </p:txBody>
      </p:sp>
      <p:sp>
        <p:nvSpPr>
          <p:cNvPr id="3" name="Content Placeholder 2"/>
          <p:cNvSpPr>
            <a:spLocks noGrp="1"/>
          </p:cNvSpPr>
          <p:nvPr>
            <p:ph idx="1"/>
          </p:nvPr>
        </p:nvSpPr>
        <p:spPr>
          <a:xfrm>
            <a:off x="310101" y="888380"/>
            <a:ext cx="9318929" cy="4836560"/>
          </a:xfrm>
        </p:spPr>
        <p:txBody>
          <a:bodyPr>
            <a:normAutofit/>
          </a:bodyPr>
          <a:lstStyle/>
          <a:p>
            <a:pPr marL="0" indent="0">
              <a:buNone/>
            </a:pPr>
            <a:r>
              <a:rPr lang="en-US" sz="1200" dirty="0" smtClean="0"/>
              <a:t>1.1.9 All </a:t>
            </a:r>
            <a:r>
              <a:rPr lang="en-US" sz="1200" dirty="0"/>
              <a:t>health and social care professionals providing care and support for adults with autism should:</a:t>
            </a:r>
          </a:p>
          <a:p>
            <a:r>
              <a:rPr lang="en-US" sz="1200" dirty="0"/>
              <a:t>be aware of under-reporting and under-recognition of physical disorders in people with autism </a:t>
            </a:r>
          </a:p>
          <a:p>
            <a:r>
              <a:rPr lang="en-US" sz="1200" dirty="0"/>
              <a:t>be vigilant for unusual likes and dislikes about food and/or lack of physical activity</a:t>
            </a:r>
          </a:p>
          <a:p>
            <a:r>
              <a:rPr lang="en-US" sz="1200" dirty="0"/>
              <a:t>offer advice about the beneficial effects of a healthy diet and exercise, taking into account any </a:t>
            </a:r>
            <a:r>
              <a:rPr lang="en-US" sz="1200" dirty="0">
                <a:hlinkClick r:id="rId3"/>
              </a:rPr>
              <a:t>hyper- and/or hypo-sensory sensitivities</a:t>
            </a:r>
            <a:r>
              <a:rPr lang="en-US" sz="1200" dirty="0"/>
              <a:t>; if necessary, support referral to a GP or dietician. </a:t>
            </a:r>
            <a:endParaRPr lang="en-US" sz="1200" dirty="0" smtClean="0"/>
          </a:p>
          <a:p>
            <a:pPr marL="0" indent="0">
              <a:buNone/>
            </a:pPr>
            <a:endParaRPr lang="en-US" sz="1200" dirty="0"/>
          </a:p>
          <a:p>
            <a:pPr marL="0" indent="0">
              <a:buNone/>
            </a:pPr>
            <a:r>
              <a:rPr lang="en-US" sz="1200" dirty="0"/>
              <a:t>1.1.10 All staff working with adults with autism should be sensitive to issues of sexuality, including asexuality and the need to develop personal and sexual relationships. In particular, be aware that problems in social interaction and communication may lead to the person with autism misunderstanding another person's </a:t>
            </a:r>
            <a:r>
              <a:rPr lang="en-US" sz="1200" dirty="0" err="1"/>
              <a:t>behaviour</a:t>
            </a:r>
            <a:r>
              <a:rPr lang="en-US" sz="1200" dirty="0"/>
              <a:t> or to their possible exploitation by others. </a:t>
            </a:r>
            <a:endParaRPr lang="en-US" sz="1200" dirty="0" smtClean="0"/>
          </a:p>
          <a:p>
            <a:pPr marL="0" indent="0">
              <a:buNone/>
            </a:pPr>
            <a:endParaRPr lang="en-US" sz="1200" dirty="0"/>
          </a:p>
          <a:p>
            <a:pPr marL="0" indent="0">
              <a:buNone/>
            </a:pPr>
            <a:r>
              <a:rPr lang="en-US" sz="1200" dirty="0"/>
              <a:t>1.1.11 Ensure that adults with autism who have caring responsibilities receive support to access the full range of mental and physical health and social care services, including:</a:t>
            </a:r>
          </a:p>
          <a:p>
            <a:r>
              <a:rPr lang="en-US" sz="1200" dirty="0"/>
              <a:t>specific information, advice and support to parents about their parenting role, including parent training if needed, by professionals experienced in the care of adults and children with autism</a:t>
            </a:r>
          </a:p>
          <a:p>
            <a:r>
              <a:rPr lang="en-US" sz="1200" dirty="0"/>
              <a:t>social support, such as childcare, to enable them to attend appointments, groups and therapy sessions, and to access education and employment.</a:t>
            </a:r>
          </a:p>
          <a:p>
            <a:pPr marL="0" indent="0">
              <a:buNone/>
            </a:pPr>
            <a:endParaRPr lang="en-GB" dirty="0">
              <a:solidFill>
                <a:schemeClr val="tx1"/>
              </a:solidFill>
            </a:endParaRPr>
          </a:p>
        </p:txBody>
      </p:sp>
    </p:spTree>
    <p:extLst>
      <p:ext uri="{BB962C8B-B14F-4D97-AF65-F5344CB8AC3E}">
        <p14:creationId xmlns:p14="http://schemas.microsoft.com/office/powerpoint/2010/main" val="4075508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Autism &amp; Uni Project (1)</a:t>
            </a:r>
            <a:endParaRPr lang="en-GB" dirty="0"/>
          </a:p>
        </p:txBody>
      </p:sp>
      <p:sp>
        <p:nvSpPr>
          <p:cNvPr id="3" name="Content Placeholder 2"/>
          <p:cNvSpPr>
            <a:spLocks noGrp="1"/>
          </p:cNvSpPr>
          <p:nvPr>
            <p:ph idx="1"/>
          </p:nvPr>
        </p:nvSpPr>
        <p:spPr>
          <a:xfrm>
            <a:off x="677334" y="1651706"/>
            <a:ext cx="8596668" cy="3880773"/>
          </a:xfrm>
        </p:spPr>
        <p:txBody>
          <a:bodyPr>
            <a:normAutofit/>
          </a:bodyPr>
          <a:lstStyle/>
          <a:p>
            <a:r>
              <a:rPr lang="en-GB" dirty="0" smtClean="0"/>
              <a:t>3 best </a:t>
            </a:r>
            <a:r>
              <a:rPr lang="en-GB" dirty="0"/>
              <a:t>practice guides for supporting ASD </a:t>
            </a:r>
            <a:r>
              <a:rPr lang="en-GB" dirty="0" smtClean="0"/>
              <a:t>students:</a:t>
            </a:r>
          </a:p>
          <a:p>
            <a:pPr>
              <a:buFont typeface="+mj-lt"/>
              <a:buAutoNum type="arabicPeriod"/>
            </a:pPr>
            <a:endParaRPr lang="en-GB" dirty="0" smtClean="0"/>
          </a:p>
          <a:p>
            <a:pPr marL="800100" lvl="1" indent="-342900">
              <a:buFont typeface="+mj-lt"/>
              <a:buAutoNum type="arabicPeriod"/>
            </a:pPr>
            <a:r>
              <a:rPr lang="en-GB" dirty="0" smtClean="0"/>
              <a:t>For </a:t>
            </a:r>
            <a:r>
              <a:rPr lang="en-GB" dirty="0"/>
              <a:t>managers and policy </a:t>
            </a:r>
            <a:r>
              <a:rPr lang="en-GB" dirty="0" smtClean="0"/>
              <a:t>makers.</a:t>
            </a:r>
          </a:p>
          <a:p>
            <a:pPr marL="800100" lvl="1" indent="-342900">
              <a:buAutoNum type="arabicPeriod"/>
            </a:pPr>
            <a:endParaRPr lang="en-GB" dirty="0" smtClean="0"/>
          </a:p>
          <a:p>
            <a:pPr marL="800100" lvl="1" indent="-342900">
              <a:buFont typeface="+mj-lt"/>
              <a:buAutoNum type="arabicPeriod"/>
            </a:pPr>
            <a:r>
              <a:rPr lang="en-GB" dirty="0" smtClean="0"/>
              <a:t>For lecturers </a:t>
            </a:r>
            <a:r>
              <a:rPr lang="en-GB" dirty="0"/>
              <a:t>and </a:t>
            </a:r>
            <a:r>
              <a:rPr lang="en-GB" dirty="0" smtClean="0"/>
              <a:t>tutors.</a:t>
            </a:r>
          </a:p>
          <a:p>
            <a:pPr marL="800100" lvl="1" indent="-342900">
              <a:buFont typeface="+mj-lt"/>
              <a:buAutoNum type="arabicPeriod"/>
            </a:pPr>
            <a:endParaRPr lang="en-GB" dirty="0" smtClean="0"/>
          </a:p>
          <a:p>
            <a:pPr marL="800100" lvl="1" indent="-342900">
              <a:buFont typeface="+mj-lt"/>
              <a:buAutoNum type="arabicPeriod"/>
            </a:pPr>
            <a:r>
              <a:rPr lang="en-US" dirty="0" smtClean="0"/>
              <a:t>For </a:t>
            </a:r>
            <a:r>
              <a:rPr lang="en-US" dirty="0"/>
              <a:t>professionals supporting autistic students within or outside HE </a:t>
            </a:r>
            <a:r>
              <a:rPr lang="en-US" dirty="0" smtClean="0"/>
              <a:t>Institutions.</a:t>
            </a:r>
            <a:endParaRPr lang="en-GB" dirty="0"/>
          </a:p>
          <a:p>
            <a:pPr marL="0" indent="0">
              <a:buNone/>
            </a:pPr>
            <a:r>
              <a:rPr lang="en-GB" dirty="0"/>
              <a:t> </a:t>
            </a:r>
          </a:p>
          <a:p>
            <a:pPr marL="0" indent="0">
              <a:buNone/>
            </a:pPr>
            <a:endParaRPr lang="en-GB" dirty="0"/>
          </a:p>
        </p:txBody>
      </p:sp>
    </p:spTree>
    <p:extLst>
      <p:ext uri="{BB962C8B-B14F-4D97-AF65-F5344CB8AC3E}">
        <p14:creationId xmlns:p14="http://schemas.microsoft.com/office/powerpoint/2010/main" val="37676603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Think Autism</a:t>
            </a:r>
            <a:endParaRPr lang="en-GB" dirty="0"/>
          </a:p>
        </p:txBody>
      </p:sp>
      <p:sp>
        <p:nvSpPr>
          <p:cNvPr id="3" name="Content Placeholder 2"/>
          <p:cNvSpPr>
            <a:spLocks noGrp="1"/>
          </p:cNvSpPr>
          <p:nvPr>
            <p:ph idx="1"/>
          </p:nvPr>
        </p:nvSpPr>
        <p:spPr>
          <a:xfrm>
            <a:off x="677334" y="1437020"/>
            <a:ext cx="8596668" cy="3880773"/>
          </a:xfrm>
        </p:spPr>
        <p:txBody>
          <a:bodyPr/>
          <a:lstStyle/>
          <a:p>
            <a:r>
              <a:rPr lang="en-US" dirty="0"/>
              <a:t>The </a:t>
            </a:r>
            <a:r>
              <a:rPr lang="en-US" dirty="0">
                <a:hlinkClick r:id="rId3"/>
              </a:rPr>
              <a:t>Think Autism strategy (2014)</a:t>
            </a:r>
            <a:r>
              <a:rPr lang="en-US" dirty="0"/>
              <a:t> builds on rather than replaces the themes in </a:t>
            </a:r>
            <a:r>
              <a:rPr lang="en-US" dirty="0">
                <a:hlinkClick r:id="rId4"/>
              </a:rPr>
              <a:t>Fulfilling and Rewarding Lives (2010</a:t>
            </a:r>
            <a:r>
              <a:rPr lang="en-US" dirty="0" smtClean="0">
                <a:hlinkClick r:id="rId4"/>
              </a:rPr>
              <a:t>)</a:t>
            </a:r>
            <a:r>
              <a:rPr lang="en-US" dirty="0" smtClean="0"/>
              <a:t>. </a:t>
            </a:r>
          </a:p>
          <a:p>
            <a:endParaRPr lang="en-US" dirty="0"/>
          </a:p>
          <a:p>
            <a:endParaRPr lang="en-GB" dirty="0"/>
          </a:p>
        </p:txBody>
      </p:sp>
    </p:spTree>
    <p:extLst>
      <p:ext uri="{BB962C8B-B14F-4D97-AF65-F5344CB8AC3E}">
        <p14:creationId xmlns:p14="http://schemas.microsoft.com/office/powerpoint/2010/main" val="42251449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Relevance to us at Warwick… </a:t>
            </a:r>
            <a:endParaRPr lang="en-GB" dirty="0"/>
          </a:p>
        </p:txBody>
      </p:sp>
      <p:sp>
        <p:nvSpPr>
          <p:cNvPr id="3" name="Content Placeholder 2"/>
          <p:cNvSpPr>
            <a:spLocks noGrp="1"/>
          </p:cNvSpPr>
          <p:nvPr>
            <p:ph idx="1"/>
          </p:nvPr>
        </p:nvSpPr>
        <p:spPr>
          <a:xfrm>
            <a:off x="677334" y="1619900"/>
            <a:ext cx="8596668" cy="3880773"/>
          </a:xfrm>
        </p:spPr>
        <p:txBody>
          <a:bodyPr>
            <a:normAutofit/>
          </a:bodyPr>
          <a:lstStyle/>
          <a:p>
            <a:pPr marL="0" indent="0">
              <a:buNone/>
            </a:pPr>
            <a:r>
              <a:rPr lang="en-GB" dirty="0" smtClean="0"/>
              <a:t>Group Discussion:</a:t>
            </a:r>
          </a:p>
          <a:p>
            <a:pPr marL="0" indent="0">
              <a:buNone/>
            </a:pPr>
            <a:endParaRPr lang="en-GB" dirty="0" smtClean="0"/>
          </a:p>
          <a:p>
            <a:pPr>
              <a:buFont typeface="+mj-lt"/>
              <a:buAutoNum type="arabicPeriod"/>
            </a:pPr>
            <a:r>
              <a:rPr lang="en-GB" dirty="0" smtClean="0"/>
              <a:t>What can we take from the NICE guidelines and apply here to improve our services?</a:t>
            </a:r>
          </a:p>
          <a:p>
            <a:pPr>
              <a:buFont typeface="+mj-lt"/>
              <a:buAutoNum type="arabicPeriod"/>
            </a:pPr>
            <a:endParaRPr lang="en-GB" dirty="0" smtClean="0"/>
          </a:p>
          <a:p>
            <a:pPr>
              <a:buFont typeface="+mj-lt"/>
              <a:buAutoNum type="arabicPeriod"/>
            </a:pPr>
            <a:r>
              <a:rPr lang="en-GB" dirty="0" smtClean="0"/>
              <a:t>The autism &amp; </a:t>
            </a:r>
            <a:r>
              <a:rPr lang="en-GB" dirty="0"/>
              <a:t>U</a:t>
            </a:r>
            <a:r>
              <a:rPr lang="en-GB" dirty="0" smtClean="0"/>
              <a:t>ni project ‘calls to action’ and ‘takeaways’ - </a:t>
            </a:r>
            <a:r>
              <a:rPr lang="en-GB" dirty="0"/>
              <a:t>How can we use these to improve the services we offer</a:t>
            </a:r>
            <a:r>
              <a:rPr lang="en-GB" dirty="0" smtClean="0"/>
              <a:t>?</a:t>
            </a:r>
          </a:p>
          <a:p>
            <a:pPr>
              <a:buFont typeface="+mj-lt"/>
              <a:buAutoNum type="arabicPeriod"/>
            </a:pPr>
            <a:endParaRPr lang="en-GB" dirty="0" smtClean="0"/>
          </a:p>
          <a:p>
            <a:pPr>
              <a:buFont typeface="+mj-lt"/>
              <a:buAutoNum type="arabicPeriod"/>
            </a:pPr>
            <a:r>
              <a:rPr lang="en-GB" dirty="0"/>
              <a:t>What can we take from ‘Think Autism’ </a:t>
            </a:r>
            <a:r>
              <a:rPr lang="en-GB" dirty="0" smtClean="0"/>
              <a:t>and </a:t>
            </a:r>
            <a:r>
              <a:rPr lang="en-GB" dirty="0"/>
              <a:t>apply here to improve our services?</a:t>
            </a:r>
          </a:p>
          <a:p>
            <a:pPr>
              <a:buFont typeface="+mj-lt"/>
              <a:buAutoNum type="arabicPeriod"/>
            </a:pPr>
            <a:endParaRPr lang="en-GB" dirty="0" smtClean="0"/>
          </a:p>
          <a:p>
            <a:pPr>
              <a:buFont typeface="+mj-lt"/>
              <a:buAutoNum type="arabicPeriod"/>
            </a:pPr>
            <a:endParaRPr lang="en-GB" dirty="0" smtClean="0"/>
          </a:p>
          <a:p>
            <a:pPr marL="0" indent="0">
              <a:buNone/>
            </a:pPr>
            <a:endParaRPr lang="en-GB" dirty="0"/>
          </a:p>
        </p:txBody>
      </p:sp>
    </p:spTree>
    <p:extLst>
      <p:ext uri="{BB962C8B-B14F-4D97-AF65-F5344CB8AC3E}">
        <p14:creationId xmlns:p14="http://schemas.microsoft.com/office/powerpoint/2010/main" val="32198635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454" y="299499"/>
            <a:ext cx="8596668" cy="1320800"/>
          </a:xfrm>
        </p:spPr>
        <p:txBody>
          <a:bodyPr/>
          <a:lstStyle/>
          <a:p>
            <a:r>
              <a:rPr lang="en-GB" dirty="0" smtClean="0"/>
              <a:t>The Curly Hair Project – Supporting Women with ASD</a:t>
            </a:r>
            <a:endParaRPr lang="en-GB" dirty="0"/>
          </a:p>
        </p:txBody>
      </p:sp>
      <p:pic>
        <p:nvPicPr>
          <p:cNvPr id="7" name="Content Placeholder 6"/>
          <p:cNvPicPr>
            <a:picLocks noGrp="1" noChangeAspect="1"/>
          </p:cNvPicPr>
          <p:nvPr>
            <p:ph idx="1"/>
          </p:nvPr>
        </p:nvPicPr>
        <p:blipFill>
          <a:blip r:embed="rId3"/>
          <a:stretch>
            <a:fillRect/>
          </a:stretch>
        </p:blipFill>
        <p:spPr>
          <a:xfrm>
            <a:off x="1199847" y="1803180"/>
            <a:ext cx="7730483" cy="4348397"/>
          </a:xfrm>
          <a:prstGeom prst="rect">
            <a:avLst/>
          </a:prstGeom>
        </p:spPr>
      </p:pic>
    </p:spTree>
    <p:extLst>
      <p:ext uri="{BB962C8B-B14F-4D97-AF65-F5344CB8AC3E}">
        <p14:creationId xmlns:p14="http://schemas.microsoft.com/office/powerpoint/2010/main" val="42533156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a:p>
          <a:p>
            <a:endParaRPr lang="en-GB" dirty="0" smtClean="0"/>
          </a:p>
          <a:p>
            <a:pPr marL="109728" indent="0">
              <a:buNone/>
            </a:pPr>
            <a:endParaRPr lang="en-GB" dirty="0" smtClean="0"/>
          </a:p>
          <a:p>
            <a:endParaRPr lang="en-GB" dirty="0"/>
          </a:p>
          <a:p>
            <a:endParaRPr lang="en-GB"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4665" y="471399"/>
            <a:ext cx="4100856"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90219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a:xfrm>
            <a:off x="677333" y="1486820"/>
            <a:ext cx="8919053" cy="5125735"/>
          </a:xfrm>
        </p:spPr>
        <p:txBody>
          <a:bodyPr>
            <a:normAutofit fontScale="55000" lnSpcReduction="20000"/>
          </a:bodyPr>
          <a:lstStyle/>
          <a:p>
            <a:r>
              <a:rPr lang="en-GB" cap="all" dirty="0" err="1">
                <a:latin typeface="Arial" panose="020B0604020202020204" pitchFamily="34" charset="0"/>
                <a:cs typeface="Arial" panose="020B0604020202020204" pitchFamily="34" charset="0"/>
              </a:rPr>
              <a:t>Aquilla</a:t>
            </a:r>
            <a:r>
              <a:rPr lang="en-GB" cap="all" dirty="0">
                <a:latin typeface="Arial" panose="020B0604020202020204" pitchFamily="34" charset="0"/>
                <a:cs typeface="Arial" panose="020B0604020202020204" pitchFamily="34" charset="0"/>
              </a:rPr>
              <a:t>, P., Sutton, S &amp; Yack, E,. (2003)</a:t>
            </a:r>
            <a:r>
              <a:rPr lang="en-GB" dirty="0">
                <a:latin typeface="Arial" panose="020B0604020202020204" pitchFamily="34" charset="0"/>
                <a:cs typeface="Arial" panose="020B0604020202020204" pitchFamily="34" charset="0"/>
              </a:rPr>
              <a:t> </a:t>
            </a:r>
            <a:r>
              <a:rPr lang="en-GB" i="1" dirty="0">
                <a:latin typeface="Arial" panose="020B0604020202020204" pitchFamily="34" charset="0"/>
                <a:cs typeface="Arial" panose="020B0604020202020204" pitchFamily="34" charset="0"/>
              </a:rPr>
              <a:t>Building Bridges through Sensory Integration: Therapy for Children with Autism and Other Pervasive Developmental Disorders.</a:t>
            </a:r>
            <a:r>
              <a:rPr lang="en-GB" dirty="0">
                <a:latin typeface="Arial" panose="020B0604020202020204" pitchFamily="34" charset="0"/>
                <a:cs typeface="Arial" panose="020B0604020202020204" pitchFamily="34" charset="0"/>
              </a:rPr>
              <a:t> Texas: Future </a:t>
            </a:r>
            <a:r>
              <a:rPr lang="en-GB" dirty="0" smtClean="0">
                <a:latin typeface="Arial" panose="020B0604020202020204" pitchFamily="34" charset="0"/>
                <a:cs typeface="Arial" panose="020B0604020202020204" pitchFamily="34" charset="0"/>
              </a:rPr>
              <a:t>Horizons</a:t>
            </a:r>
          </a:p>
          <a:p>
            <a:r>
              <a:rPr lang="en-GB" dirty="0" smtClean="0">
                <a:latin typeface="Arial" panose="020B0604020202020204" pitchFamily="34" charset="0"/>
                <a:cs typeface="Arial" panose="020B0604020202020204" pitchFamily="34" charset="0"/>
              </a:rPr>
              <a:t>AYRES</a:t>
            </a:r>
            <a:r>
              <a:rPr lang="en-GB" dirty="0">
                <a:latin typeface="Arial" panose="020B0604020202020204" pitchFamily="34" charset="0"/>
                <a:cs typeface="Arial" panose="020B0604020202020204" pitchFamily="34" charset="0"/>
              </a:rPr>
              <a:t>. J (1972)  </a:t>
            </a:r>
            <a:r>
              <a:rPr lang="en-GB" i="1" dirty="0">
                <a:latin typeface="Arial" panose="020B0604020202020204" pitchFamily="34" charset="0"/>
                <a:cs typeface="Arial" panose="020B0604020202020204" pitchFamily="34" charset="0"/>
              </a:rPr>
              <a:t>Sensory Integration and Learning Disorders. </a:t>
            </a:r>
            <a:r>
              <a:rPr lang="en-GB" dirty="0">
                <a:latin typeface="Arial" panose="020B0604020202020204" pitchFamily="34" charset="0"/>
                <a:cs typeface="Arial" panose="020B0604020202020204" pitchFamily="34" charset="0"/>
              </a:rPr>
              <a:t>Los Angeles: California: Western Psychological </a:t>
            </a:r>
            <a:r>
              <a:rPr lang="en-GB" dirty="0" smtClean="0">
                <a:latin typeface="Arial" panose="020B0604020202020204" pitchFamily="34" charset="0"/>
                <a:cs typeface="Arial" panose="020B0604020202020204" pitchFamily="34" charset="0"/>
              </a:rPr>
              <a:t>Services. </a:t>
            </a:r>
            <a:endParaRPr lang="en-GB" dirty="0">
              <a:latin typeface="Arial" panose="020B0604020202020204" pitchFamily="34" charset="0"/>
              <a:cs typeface="Arial" panose="020B0604020202020204" pitchFamily="34" charset="0"/>
            </a:endParaRPr>
          </a:p>
          <a:p>
            <a:r>
              <a:rPr lang="en-GB" dirty="0" smtClean="0"/>
              <a:t>DEPARTMENT OF HEALTH (2009) The </a:t>
            </a:r>
            <a:r>
              <a:rPr lang="en-GB" dirty="0"/>
              <a:t>Autism </a:t>
            </a:r>
            <a:r>
              <a:rPr lang="en-GB" dirty="0" smtClean="0"/>
              <a:t>Act. Long </a:t>
            </a:r>
            <a:r>
              <a:rPr lang="en-GB" dirty="0"/>
              <a:t>title: </a:t>
            </a:r>
            <a:r>
              <a:rPr lang="en-US" dirty="0"/>
              <a:t>An Act to make provision about meeting the needs of adults with autistic spectrum conditions; and for connected purposes. Citation 2009 c 15. Introduced by Cheryl Gillan and Baroness Pitkeathley. </a:t>
            </a:r>
            <a:r>
              <a:rPr lang="en-GB" dirty="0"/>
              <a:t>Parliament of the United Kingdom </a:t>
            </a:r>
          </a:p>
          <a:p>
            <a:r>
              <a:rPr lang="en-GB" dirty="0" smtClean="0">
                <a:latin typeface="Arial" panose="020B0604020202020204" pitchFamily="34" charset="0"/>
                <a:cs typeface="Arial" panose="020B0604020202020204" pitchFamily="34" charset="0"/>
              </a:rPr>
              <a:t>DEPARTMENT OF HEALTH (2014) </a:t>
            </a:r>
            <a:r>
              <a:rPr lang="en-US" b="1" dirty="0"/>
              <a:t>'Think Autism': an update to the government adult autism </a:t>
            </a:r>
            <a:r>
              <a:rPr lang="en-US" b="1" dirty="0" smtClean="0"/>
              <a:t>strategy. </a:t>
            </a: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DEWEY</a:t>
            </a:r>
            <a:r>
              <a:rPr lang="en-GB" dirty="0">
                <a:latin typeface="Arial" panose="020B0604020202020204" pitchFamily="34" charset="0"/>
                <a:cs typeface="Arial" panose="020B0604020202020204" pitchFamily="34" charset="0"/>
              </a:rPr>
              <a:t>, D., TUPPER, D, E., (2004) </a:t>
            </a:r>
            <a:r>
              <a:rPr lang="en-GB" i="1" dirty="0">
                <a:latin typeface="Arial" panose="020B0604020202020204" pitchFamily="34" charset="0"/>
                <a:cs typeface="Arial" panose="020B0604020202020204" pitchFamily="34" charset="0"/>
              </a:rPr>
              <a:t>Developmental Motor Disorders: A Neuropsychological Perspective</a:t>
            </a:r>
            <a:r>
              <a:rPr lang="en-GB" dirty="0">
                <a:latin typeface="Arial" panose="020B0604020202020204" pitchFamily="34" charset="0"/>
                <a:cs typeface="Arial" panose="020B0604020202020204" pitchFamily="34" charset="0"/>
              </a:rPr>
              <a:t>. United States of America: Guilford Press. </a:t>
            </a:r>
          </a:p>
          <a:p>
            <a:r>
              <a:rPr lang="en-GB" dirty="0">
                <a:latin typeface="Arial" panose="020B0604020202020204" pitchFamily="34" charset="0"/>
                <a:cs typeface="Arial" panose="020B0604020202020204" pitchFamily="34" charset="0"/>
              </a:rPr>
              <a:t>MURRAY-SLUTSKY, C., PARIS, B. (2000) </a:t>
            </a:r>
            <a:r>
              <a:rPr lang="en-GB" i="1" dirty="0">
                <a:latin typeface="Arial" panose="020B0604020202020204" pitchFamily="34" charset="0"/>
                <a:cs typeface="Arial" panose="020B0604020202020204" pitchFamily="34" charset="0"/>
              </a:rPr>
              <a:t>Is it Sensory or Is it Behaviour?</a:t>
            </a:r>
            <a:r>
              <a:rPr lang="en-GB" dirty="0">
                <a:latin typeface="Arial" panose="020B0604020202020204" pitchFamily="34" charset="0"/>
                <a:cs typeface="Arial" panose="020B0604020202020204" pitchFamily="34" charset="0"/>
              </a:rPr>
              <a:t> Texas: Hammill Institute on Disabilities</a:t>
            </a:r>
          </a:p>
          <a:p>
            <a:r>
              <a:rPr lang="en-US" dirty="0" smtClean="0"/>
              <a:t>NICE GUIDELINES [</a:t>
            </a:r>
            <a:r>
              <a:rPr lang="en-US" dirty="0"/>
              <a:t>CG142] </a:t>
            </a:r>
            <a:r>
              <a:rPr lang="en-US" dirty="0" smtClean="0"/>
              <a:t>Autism </a:t>
            </a:r>
            <a:r>
              <a:rPr lang="en-US" dirty="0"/>
              <a:t>spectrum disorder in adults: diagnosis and </a:t>
            </a:r>
            <a:r>
              <a:rPr lang="en-US" dirty="0" smtClean="0"/>
              <a:t>management. Published </a:t>
            </a:r>
            <a:r>
              <a:rPr lang="en-US" dirty="0"/>
              <a:t>date: June 2012 (Reviewed July 2016, no updates </a:t>
            </a:r>
            <a:r>
              <a:rPr lang="en-US" dirty="0" smtClean="0"/>
              <a:t>made)</a:t>
            </a:r>
          </a:p>
          <a:p>
            <a:r>
              <a:rPr lang="en-US" dirty="0" smtClean="0"/>
              <a:t>NICE GUIDELINES [CG128] Autism </a:t>
            </a:r>
            <a:r>
              <a:rPr lang="en-US" dirty="0"/>
              <a:t>spectrum disorder in under 19s: recognition, referral and </a:t>
            </a:r>
            <a:r>
              <a:rPr lang="en-US" dirty="0" smtClean="0"/>
              <a:t>diagnosis. Published </a:t>
            </a:r>
            <a:r>
              <a:rPr lang="en-US" dirty="0"/>
              <a:t>date: September 2011 (Next review due in September 2016)</a:t>
            </a:r>
          </a:p>
          <a:p>
            <a:r>
              <a:rPr lang="en-GB" dirty="0" smtClean="0">
                <a:latin typeface="Arial" panose="020B0604020202020204" pitchFamily="34" charset="0"/>
                <a:cs typeface="Arial" panose="020B0604020202020204" pitchFamily="34" charset="0"/>
              </a:rPr>
              <a:t>RIPLEY </a:t>
            </a:r>
            <a:r>
              <a:rPr lang="en-GB" dirty="0">
                <a:latin typeface="Arial" panose="020B0604020202020204" pitchFamily="34" charset="0"/>
                <a:cs typeface="Arial" panose="020B0604020202020204" pitchFamily="34" charset="0"/>
              </a:rPr>
              <a:t>(2001) </a:t>
            </a:r>
            <a:r>
              <a:rPr lang="en-GB" i="1" dirty="0">
                <a:latin typeface="Arial" panose="020B0604020202020204" pitchFamily="34" charset="0"/>
                <a:cs typeface="Arial" panose="020B0604020202020204" pitchFamily="34" charset="0"/>
              </a:rPr>
              <a:t>Inclusion for Children with Dyspraxia: A Handbook for Teachers</a:t>
            </a:r>
            <a:r>
              <a:rPr lang="en-GB" dirty="0">
                <a:latin typeface="Arial" panose="020B0604020202020204" pitchFamily="34" charset="0"/>
                <a:cs typeface="Arial" panose="020B0604020202020204" pitchFamily="34" charset="0"/>
              </a:rPr>
              <a:t>. Great Britain: David Fulton Publishers. </a:t>
            </a:r>
          </a:p>
          <a:p>
            <a:r>
              <a:rPr lang="en-GB" dirty="0" smtClean="0">
                <a:latin typeface="Arial" panose="020B0604020202020204" pitchFamily="34" charset="0"/>
                <a:cs typeface="Arial" panose="020B0604020202020204" pitchFamily="34" charset="0"/>
              </a:rPr>
              <a:t>STOCK</a:t>
            </a:r>
            <a:r>
              <a:rPr lang="en-GB" dirty="0">
                <a:latin typeface="Arial" panose="020B0604020202020204" pitchFamily="34" charset="0"/>
                <a:cs typeface="Arial" panose="020B0604020202020204" pitchFamily="34" charset="0"/>
              </a:rPr>
              <a:t>, C,. KRANOWITZ, M, A,. (2005) </a:t>
            </a:r>
            <a:r>
              <a:rPr lang="en-GB" i="1" dirty="0">
                <a:latin typeface="Arial" panose="020B0604020202020204" pitchFamily="34" charset="0"/>
                <a:cs typeface="Arial" panose="020B0604020202020204" pitchFamily="34" charset="0"/>
              </a:rPr>
              <a:t>The Out of Sync Child: Recognising and coping with sensory processing disorder. </a:t>
            </a:r>
            <a:r>
              <a:rPr lang="en-GB" dirty="0">
                <a:latin typeface="Arial" panose="020B0604020202020204" pitchFamily="34" charset="0"/>
                <a:cs typeface="Arial" panose="020B0604020202020204" pitchFamily="34" charset="0"/>
              </a:rPr>
              <a:t>New York: Penguin Books Ltd.</a:t>
            </a:r>
          </a:p>
          <a:p>
            <a:r>
              <a:rPr lang="en-GB" dirty="0" smtClean="0">
                <a:latin typeface="Arial" panose="020B0604020202020204" pitchFamily="34" charset="0"/>
                <a:cs typeface="Arial" panose="020B0604020202020204" pitchFamily="34" charset="0"/>
              </a:rPr>
              <a:t>TOMCHECK</a:t>
            </a:r>
            <a:r>
              <a:rPr lang="en-GB" dirty="0">
                <a:latin typeface="Arial" panose="020B0604020202020204" pitchFamily="34" charset="0"/>
                <a:cs typeface="Arial" panose="020B0604020202020204" pitchFamily="34" charset="0"/>
              </a:rPr>
              <a:t>, S,. DUNN, W. (2007) Sensory Processing in Children With and Without Autism: A Comparative Study Using the Short Sensory Profile. </a:t>
            </a:r>
            <a:r>
              <a:rPr lang="en-GB" i="1" dirty="0">
                <a:latin typeface="Arial" panose="020B0604020202020204" pitchFamily="34" charset="0"/>
                <a:cs typeface="Arial" panose="020B0604020202020204" pitchFamily="34" charset="0"/>
              </a:rPr>
              <a:t>American Journal of Occupational Therapy</a:t>
            </a:r>
            <a:r>
              <a:rPr lang="en-GB" dirty="0">
                <a:latin typeface="Arial" panose="020B0604020202020204" pitchFamily="34" charset="0"/>
                <a:cs typeface="Arial" panose="020B0604020202020204" pitchFamily="34" charset="0"/>
              </a:rPr>
              <a:t>, 61, 190–200</a:t>
            </a:r>
            <a:r>
              <a:rPr lang="en-GB" dirty="0" smtClean="0">
                <a:latin typeface="Arial" panose="020B0604020202020204" pitchFamily="34" charset="0"/>
                <a:cs typeface="Arial" panose="020B0604020202020204" pitchFamily="34" charset="0"/>
              </a:rPr>
              <a:t>.</a:t>
            </a:r>
          </a:p>
          <a:p>
            <a:r>
              <a:rPr lang="en-GB" dirty="0" smtClean="0">
                <a:latin typeface="Arial" panose="020B0604020202020204" pitchFamily="34" charset="0"/>
                <a:cs typeface="Arial" panose="020B0604020202020204" pitchFamily="34" charset="0"/>
              </a:rPr>
              <a:t>WILLIAMS, D (1995) ‘Somebody Somewhere’ London: Jessica Kingsley Publishers </a:t>
            </a:r>
          </a:p>
          <a:p>
            <a:r>
              <a:rPr lang="en-GB" dirty="0" smtClean="0">
                <a:latin typeface="Arial" panose="020B0604020202020204" pitchFamily="34" charset="0"/>
                <a:cs typeface="Arial" panose="020B0604020202020204" pitchFamily="34" charset="0"/>
              </a:rPr>
              <a:t>The Autism &amp; Uni Project Best Practice Guides. </a:t>
            </a:r>
            <a:r>
              <a:rPr lang="en-GB" dirty="0">
                <a:latin typeface="Arial" panose="020B0604020202020204" pitchFamily="34" charset="0"/>
                <a:cs typeface="Arial" panose="020B0604020202020204" pitchFamily="34" charset="0"/>
              </a:rPr>
              <a:t>Downloaded from: </a:t>
            </a:r>
            <a:r>
              <a:rPr lang="en-GB" dirty="0">
                <a:latin typeface="Arial" panose="020B0604020202020204" pitchFamily="34" charset="0"/>
                <a:cs typeface="Arial" panose="020B0604020202020204" pitchFamily="34" charset="0"/>
                <a:hlinkClick r:id="rId2"/>
              </a:rPr>
              <a:t>http://www.autism-uni.org/bestpractice</a:t>
            </a:r>
            <a:r>
              <a:rPr lang="en-GB" dirty="0" smtClean="0">
                <a:latin typeface="Arial" panose="020B0604020202020204" pitchFamily="34" charset="0"/>
                <a:cs typeface="Arial" panose="020B0604020202020204" pitchFamily="34" charset="0"/>
                <a:hlinkClick r:id="rId2"/>
              </a:rPr>
              <a:t>/</a:t>
            </a:r>
            <a:r>
              <a:rPr lang="en-GB" dirty="0" smtClean="0">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a:p>
            <a:r>
              <a:rPr lang="en-GB" dirty="0" smtClean="0"/>
              <a:t>Website: </a:t>
            </a:r>
            <a:r>
              <a:rPr lang="en-GB" dirty="0">
                <a:hlinkClick r:id="rId3"/>
              </a:rPr>
              <a:t>http://</a:t>
            </a:r>
            <a:r>
              <a:rPr lang="en-GB" dirty="0" smtClean="0">
                <a:hlinkClick r:id="rId3"/>
              </a:rPr>
              <a:t>thegirlwiththecurlyhair.co.uk</a:t>
            </a:r>
            <a:r>
              <a:rPr lang="en-GB" dirty="0"/>
              <a:t> </a:t>
            </a:r>
            <a:endParaRPr lang="en-GB" dirty="0" smtClean="0"/>
          </a:p>
          <a:p>
            <a:r>
              <a:rPr lang="en-GB" dirty="0" smtClean="0"/>
              <a:t>Website: </a:t>
            </a:r>
            <a:r>
              <a:rPr lang="en-GB" dirty="0" smtClean="0">
                <a:hlinkClick r:id="rId4"/>
              </a:rPr>
              <a:t>www.autism.org.uk</a:t>
            </a:r>
            <a:r>
              <a:rPr lang="en-GB" dirty="0" smtClean="0"/>
              <a:t>  </a:t>
            </a:r>
          </a:p>
          <a:p>
            <a:r>
              <a:rPr lang="en-GB" dirty="0" smtClean="0"/>
              <a:t>Website, Sensory Integration Network: </a:t>
            </a:r>
            <a:r>
              <a:rPr lang="en-GB" dirty="0">
                <a:hlinkClick r:id="rId5"/>
              </a:rPr>
              <a:t>http://www.sensoryintegration.org.uk/about-sensory-processing-disorder</a:t>
            </a:r>
            <a:r>
              <a:rPr lang="en-GB" dirty="0"/>
              <a:t> </a:t>
            </a:r>
          </a:p>
          <a:p>
            <a:r>
              <a:rPr lang="en-GB" dirty="0" smtClean="0"/>
              <a:t>Website: </a:t>
            </a:r>
            <a:r>
              <a:rPr lang="en-GB" dirty="0">
                <a:hlinkClick r:id="rId6"/>
              </a:rPr>
              <a:t>http://www.sensationalbrain.com/sensory-modulation-disorder/</a:t>
            </a:r>
            <a:r>
              <a:rPr lang="en-GB" dirty="0"/>
              <a:t>) </a:t>
            </a:r>
            <a:endParaRPr lang="en-GB" dirty="0" smtClean="0"/>
          </a:p>
          <a:p>
            <a:endParaRPr lang="en-GB" dirty="0">
              <a:solidFill>
                <a:schemeClr val="tx1">
                  <a:lumMod val="95000"/>
                  <a:lumOff val="5000"/>
                </a:schemeClr>
              </a:solidFill>
            </a:endParaRPr>
          </a:p>
          <a:p>
            <a:endParaRPr lang="en-GB" b="1" dirty="0" smtClean="0"/>
          </a:p>
          <a:p>
            <a:endParaRPr lang="en-GB" dirty="0"/>
          </a:p>
          <a:p>
            <a:endParaRPr lang="en-GB" dirty="0"/>
          </a:p>
          <a:p>
            <a:endParaRPr lang="en-GB" dirty="0" smtClean="0"/>
          </a:p>
          <a:p>
            <a:endParaRPr lang="en-GB" dirty="0"/>
          </a:p>
        </p:txBody>
      </p:sp>
    </p:spTree>
    <p:extLst>
      <p:ext uri="{BB962C8B-B14F-4D97-AF65-F5344CB8AC3E}">
        <p14:creationId xmlns:p14="http://schemas.microsoft.com/office/powerpoint/2010/main" val="411230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5561" y="1524001"/>
            <a:ext cx="6777317" cy="4308629"/>
          </a:xfrm>
        </p:spPr>
        <p:txBody>
          <a:bodyPr>
            <a:normAutofit fontScale="92500" lnSpcReduction="10000"/>
          </a:bodyPr>
          <a:lstStyle/>
          <a:p>
            <a:pPr marL="514350" indent="-514350">
              <a:buFont typeface="+mj-lt"/>
              <a:buAutoNum type="arabicPeriod"/>
            </a:pPr>
            <a:r>
              <a:rPr lang="en-GB" sz="3200" dirty="0">
                <a:solidFill>
                  <a:srgbClr val="00B050"/>
                </a:solidFill>
              </a:rPr>
              <a:t>Tactile (touch)</a:t>
            </a:r>
          </a:p>
          <a:p>
            <a:pPr marL="514350" indent="-514350">
              <a:buFont typeface="+mj-lt"/>
              <a:buAutoNum type="arabicPeriod"/>
            </a:pPr>
            <a:r>
              <a:rPr lang="en-GB" sz="3200" dirty="0">
                <a:solidFill>
                  <a:srgbClr val="00B050"/>
                </a:solidFill>
              </a:rPr>
              <a:t>Visual</a:t>
            </a:r>
          </a:p>
          <a:p>
            <a:pPr marL="514350" indent="-514350">
              <a:buFont typeface="+mj-lt"/>
              <a:buAutoNum type="arabicPeriod"/>
            </a:pPr>
            <a:r>
              <a:rPr lang="en-GB" sz="3200" dirty="0">
                <a:solidFill>
                  <a:srgbClr val="00B050"/>
                </a:solidFill>
              </a:rPr>
              <a:t>Auditory (hearing)</a:t>
            </a:r>
          </a:p>
          <a:p>
            <a:pPr marL="514350" indent="-514350">
              <a:buFont typeface="+mj-lt"/>
              <a:buAutoNum type="arabicPeriod"/>
            </a:pPr>
            <a:r>
              <a:rPr lang="en-GB" sz="3200" dirty="0">
                <a:solidFill>
                  <a:srgbClr val="00B050"/>
                </a:solidFill>
              </a:rPr>
              <a:t>Olfactory (smell)</a:t>
            </a:r>
          </a:p>
          <a:p>
            <a:pPr marL="514350" indent="-514350">
              <a:buFont typeface="+mj-lt"/>
              <a:buAutoNum type="arabicPeriod"/>
            </a:pPr>
            <a:r>
              <a:rPr lang="en-GB" sz="3200" dirty="0">
                <a:solidFill>
                  <a:srgbClr val="00B050"/>
                </a:solidFill>
              </a:rPr>
              <a:t>Gustatory (taste)</a:t>
            </a:r>
          </a:p>
          <a:p>
            <a:pPr marL="514350" indent="-514350">
              <a:buFont typeface="+mj-lt"/>
              <a:buAutoNum type="arabicPeriod"/>
            </a:pPr>
            <a:r>
              <a:rPr lang="en-GB" sz="3200" dirty="0">
                <a:solidFill>
                  <a:prstClr val="black"/>
                </a:solidFill>
              </a:rPr>
              <a:t>Proprioception</a:t>
            </a:r>
            <a:endParaRPr lang="en-GB" sz="3200" dirty="0"/>
          </a:p>
          <a:p>
            <a:pPr marL="514350" indent="-514350">
              <a:buFont typeface="+mj-lt"/>
              <a:buAutoNum type="arabicPeriod"/>
            </a:pPr>
            <a:r>
              <a:rPr lang="en-GB" sz="3200" dirty="0"/>
              <a:t>Vestibular</a:t>
            </a:r>
          </a:p>
          <a:p>
            <a:pPr marL="514350" indent="-514350">
              <a:buFont typeface="+mj-lt"/>
              <a:buAutoNum type="arabicPeriod"/>
            </a:pPr>
            <a:r>
              <a:rPr lang="en-GB" sz="3200" dirty="0">
                <a:solidFill>
                  <a:schemeClr val="bg1">
                    <a:lumMod val="50000"/>
                  </a:schemeClr>
                </a:solidFill>
              </a:rPr>
              <a:t>Interoception (visceral sense)</a:t>
            </a:r>
          </a:p>
          <a:p>
            <a:endParaRPr lang="en-GB" dirty="0"/>
          </a:p>
        </p:txBody>
      </p:sp>
      <p:sp>
        <p:nvSpPr>
          <p:cNvPr id="2" name="Title 1"/>
          <p:cNvSpPr>
            <a:spLocks noGrp="1"/>
          </p:cNvSpPr>
          <p:nvPr>
            <p:ph type="title"/>
          </p:nvPr>
        </p:nvSpPr>
        <p:spPr>
          <a:xfrm>
            <a:off x="577550" y="324705"/>
            <a:ext cx="7024744" cy="854968"/>
          </a:xfrm>
        </p:spPr>
        <p:txBody>
          <a:bodyPr/>
          <a:lstStyle/>
          <a:p>
            <a:r>
              <a:rPr lang="en-GB" dirty="0" smtClean="0"/>
              <a:t>We actually have 8 Senses</a:t>
            </a:r>
            <a:endParaRPr lang="en-GB"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4033" y="1524001"/>
            <a:ext cx="3557915" cy="3340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26312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2415" y="1124744"/>
            <a:ext cx="8229600" cy="2160240"/>
          </a:xfrm>
        </p:spPr>
        <p:txBody>
          <a:bodyPr>
            <a:normAutofit fontScale="77500" lnSpcReduction="20000"/>
          </a:bodyPr>
          <a:lstStyle/>
          <a:p>
            <a:pPr marL="0" indent="0">
              <a:lnSpc>
                <a:spcPct val="160000"/>
              </a:lnSpc>
              <a:buNone/>
            </a:pPr>
            <a:r>
              <a:rPr lang="en-GB" sz="2800" dirty="0"/>
              <a:t>“the neurological process that organises sensations from one’s own body and from the environment and makes it possible to use the body effectively within the environment.”</a:t>
            </a:r>
          </a:p>
          <a:p>
            <a:pPr marL="0" indent="0" algn="r">
              <a:buNone/>
            </a:pPr>
            <a:r>
              <a:rPr lang="en-GB" sz="2000" dirty="0"/>
              <a:t>Ayres (1972)</a:t>
            </a:r>
          </a:p>
        </p:txBody>
      </p:sp>
      <p:sp>
        <p:nvSpPr>
          <p:cNvPr id="2" name="Title 1"/>
          <p:cNvSpPr>
            <a:spLocks noGrp="1"/>
          </p:cNvSpPr>
          <p:nvPr>
            <p:ph type="title"/>
          </p:nvPr>
        </p:nvSpPr>
        <p:spPr>
          <a:xfrm>
            <a:off x="481689" y="332656"/>
            <a:ext cx="7024744" cy="792088"/>
          </a:xfrm>
        </p:spPr>
        <p:txBody>
          <a:bodyPr>
            <a:normAutofit fontScale="90000"/>
          </a:bodyPr>
          <a:lstStyle/>
          <a:p>
            <a:r>
              <a:rPr lang="en-GB" dirty="0"/>
              <a:t>Sensory </a:t>
            </a:r>
            <a:r>
              <a:rPr lang="en-GB" dirty="0" smtClean="0"/>
              <a:t>Processing - What is it? (1)</a:t>
            </a:r>
            <a:endParaRPr lang="en-GB"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6232" y="2925307"/>
            <a:ext cx="4095199" cy="3368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5986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689" y="332656"/>
            <a:ext cx="7024744" cy="792088"/>
          </a:xfrm>
        </p:spPr>
        <p:txBody>
          <a:bodyPr>
            <a:normAutofit fontScale="90000"/>
          </a:bodyPr>
          <a:lstStyle/>
          <a:p>
            <a:r>
              <a:rPr lang="en-GB" dirty="0"/>
              <a:t>Sensory </a:t>
            </a:r>
            <a:r>
              <a:rPr lang="en-GB" dirty="0" smtClean="0"/>
              <a:t>Processing - What is it? (2)</a:t>
            </a:r>
            <a:endParaRPr lang="en-GB" dirty="0"/>
          </a:p>
        </p:txBody>
      </p:sp>
      <p:sp>
        <p:nvSpPr>
          <p:cNvPr id="5" name="Content Placeholder 1"/>
          <p:cNvSpPr>
            <a:spLocks noGrp="1"/>
          </p:cNvSpPr>
          <p:nvPr>
            <p:ph idx="1"/>
          </p:nvPr>
        </p:nvSpPr>
        <p:spPr>
          <a:xfrm>
            <a:off x="702961" y="1673384"/>
            <a:ext cx="8229600" cy="4668870"/>
          </a:xfrm>
        </p:spPr>
        <p:txBody>
          <a:bodyPr>
            <a:normAutofit/>
          </a:bodyPr>
          <a:lstStyle/>
          <a:p>
            <a:r>
              <a:rPr lang="en-GB" sz="2000" dirty="0" smtClean="0"/>
              <a:t>“Our </a:t>
            </a:r>
            <a:r>
              <a:rPr lang="en-GB" sz="2000" dirty="0"/>
              <a:t>central nervous system (brain) processes all the sensory information we receive and helps us to organise, prioritise and understand the information. We then respond through thoughts, feelings, motor responses (behaviour) or a combination of </a:t>
            </a:r>
            <a:r>
              <a:rPr lang="en-GB" sz="2000" dirty="0" smtClean="0"/>
              <a:t>these…</a:t>
            </a:r>
          </a:p>
          <a:p>
            <a:pPr marL="0" indent="0">
              <a:buNone/>
            </a:pPr>
            <a:endParaRPr lang="en-GB" sz="2000" dirty="0" smtClean="0"/>
          </a:p>
          <a:p>
            <a:r>
              <a:rPr lang="en-GB" sz="2000" dirty="0"/>
              <a:t>People who struggle to deal with all this information are likely to become stressed or anxious, and possibly feel physical pain. This can result in challenging </a:t>
            </a:r>
            <a:r>
              <a:rPr lang="en-GB" sz="2000" dirty="0">
                <a:hlinkClick r:id="rId3" action="ppaction://hlinkfile"/>
              </a:rPr>
              <a:t>behaviour</a:t>
            </a:r>
            <a:r>
              <a:rPr lang="en-GB" sz="2000" dirty="0" smtClean="0"/>
              <a:t>.” </a:t>
            </a:r>
            <a:endParaRPr lang="en-GB" sz="2000" dirty="0"/>
          </a:p>
          <a:p>
            <a:endParaRPr lang="en-GB" sz="2000" dirty="0" smtClean="0"/>
          </a:p>
          <a:p>
            <a:pPr marL="109728" indent="0">
              <a:buNone/>
            </a:pPr>
            <a:r>
              <a:rPr lang="en-GB" sz="2000" dirty="0" smtClean="0"/>
              <a:t> </a:t>
            </a:r>
            <a:endParaRPr lang="en-GB" sz="2000" dirty="0"/>
          </a:p>
          <a:p>
            <a:pPr marL="109728" indent="0">
              <a:buNone/>
            </a:pPr>
            <a:r>
              <a:rPr lang="en-GB" sz="2000" dirty="0"/>
              <a:t>Autism.org.uk</a:t>
            </a:r>
          </a:p>
        </p:txBody>
      </p:sp>
    </p:spTree>
    <p:extLst>
      <p:ext uri="{BB962C8B-B14F-4D97-AF65-F5344CB8AC3E}">
        <p14:creationId xmlns:p14="http://schemas.microsoft.com/office/powerpoint/2010/main" val="2913168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044" y="1244152"/>
            <a:ext cx="6120680" cy="4339368"/>
          </a:xfrm>
        </p:spPr>
        <p:txBody>
          <a:bodyPr>
            <a:normAutofit/>
          </a:bodyPr>
          <a:lstStyle/>
          <a:p>
            <a:pPr marL="109728" indent="0">
              <a:buNone/>
            </a:pPr>
            <a:r>
              <a:rPr lang="en-GB" sz="2800" b="1" dirty="0"/>
              <a:t>Dr. Jean Ayres (1920-1988)</a:t>
            </a:r>
          </a:p>
          <a:p>
            <a:r>
              <a:rPr lang="en-GB" sz="2800" dirty="0"/>
              <a:t>Occupational Therapist and Educational Psychologist</a:t>
            </a:r>
          </a:p>
          <a:p>
            <a:r>
              <a:rPr lang="en-GB" sz="2800" dirty="0"/>
              <a:t>Defined sensory dysfunction and related difficulties</a:t>
            </a:r>
          </a:p>
          <a:p>
            <a:r>
              <a:rPr lang="en-GB" sz="2800" dirty="0"/>
              <a:t>Developed standardised test</a:t>
            </a:r>
          </a:p>
          <a:p>
            <a:r>
              <a:rPr lang="en-GB" sz="2800" dirty="0"/>
              <a:t>Developed an intervention – </a:t>
            </a:r>
          </a:p>
          <a:p>
            <a:pPr marL="0" indent="0">
              <a:buNone/>
            </a:pPr>
            <a:r>
              <a:rPr lang="en-GB" sz="2800" dirty="0"/>
              <a:t>	Sensory Integration Therapy</a:t>
            </a:r>
          </a:p>
        </p:txBody>
      </p:sp>
      <p:sp>
        <p:nvSpPr>
          <p:cNvPr id="2" name="Title 1"/>
          <p:cNvSpPr>
            <a:spLocks noGrp="1"/>
          </p:cNvSpPr>
          <p:nvPr>
            <p:ph type="title"/>
          </p:nvPr>
        </p:nvSpPr>
        <p:spPr>
          <a:xfrm>
            <a:off x="675197" y="301743"/>
            <a:ext cx="7024744" cy="1143000"/>
          </a:xfrm>
        </p:spPr>
        <p:txBody>
          <a:bodyPr>
            <a:normAutofit fontScale="90000"/>
          </a:bodyPr>
          <a:lstStyle/>
          <a:p>
            <a:r>
              <a:rPr lang="en-GB" dirty="0" smtClean="0"/>
              <a:t>Where did it all start?</a:t>
            </a:r>
            <a:br>
              <a:rPr lang="en-GB" dirty="0" smtClean="0"/>
            </a:br>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3928" y="2716507"/>
            <a:ext cx="1905000" cy="2333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29183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0868" y="1747906"/>
            <a:ext cx="8229600" cy="4900000"/>
          </a:xfrm>
        </p:spPr>
        <p:txBody>
          <a:bodyPr>
            <a:normAutofit/>
          </a:bodyPr>
          <a:lstStyle/>
          <a:p>
            <a:pPr marL="624078" indent="-514350">
              <a:buFont typeface="+mj-lt"/>
              <a:buAutoNum type="arabicPeriod"/>
            </a:pPr>
            <a:r>
              <a:rPr lang="en-GB" dirty="0" smtClean="0"/>
              <a:t>Neural plasticity – brain, especially the young brain, is naturally malleable</a:t>
            </a:r>
          </a:p>
          <a:p>
            <a:pPr marL="624078" indent="-514350">
              <a:buFont typeface="+mj-lt"/>
              <a:buAutoNum type="arabicPeriod"/>
            </a:pPr>
            <a:r>
              <a:rPr lang="en-GB" dirty="0" smtClean="0"/>
              <a:t>Sensory integration is a developmental process</a:t>
            </a:r>
          </a:p>
          <a:p>
            <a:pPr marL="624078" indent="-514350">
              <a:buFont typeface="+mj-lt"/>
              <a:buAutoNum type="arabicPeriod"/>
            </a:pPr>
            <a:r>
              <a:rPr lang="en-GB" dirty="0" smtClean="0"/>
              <a:t>The brain functions as an integrated whole</a:t>
            </a:r>
          </a:p>
          <a:p>
            <a:pPr marL="624078" indent="-514350">
              <a:buFont typeface="+mj-lt"/>
              <a:buAutoNum type="arabicPeriod"/>
            </a:pPr>
            <a:r>
              <a:rPr lang="en-GB" dirty="0" smtClean="0"/>
              <a:t>Adaptive interactions are critical to sensory integration</a:t>
            </a:r>
          </a:p>
          <a:p>
            <a:pPr marL="624078" indent="-514350">
              <a:buFont typeface="+mj-lt"/>
              <a:buAutoNum type="arabicPeriod"/>
            </a:pPr>
            <a:r>
              <a:rPr lang="en-GB" dirty="0" smtClean="0"/>
              <a:t>People have an inner drive to develop Sensory Integration through participation in Sensori-motor activities</a:t>
            </a:r>
          </a:p>
          <a:p>
            <a:pPr marL="109728" indent="0" algn="r">
              <a:buNone/>
            </a:pPr>
            <a:r>
              <a:rPr lang="en-GB" sz="1200" dirty="0"/>
              <a:t>(Sensory Integration Network – Module 1 course presentation)</a:t>
            </a:r>
          </a:p>
        </p:txBody>
      </p:sp>
      <p:sp>
        <p:nvSpPr>
          <p:cNvPr id="3" name="Title 2"/>
          <p:cNvSpPr>
            <a:spLocks noGrp="1"/>
          </p:cNvSpPr>
          <p:nvPr>
            <p:ph type="title"/>
          </p:nvPr>
        </p:nvSpPr>
        <p:spPr/>
        <p:txBody>
          <a:bodyPr/>
          <a:lstStyle/>
          <a:p>
            <a:r>
              <a:rPr lang="en-GB" dirty="0" smtClean="0"/>
              <a:t>Assumptions of SI Theory</a:t>
            </a:r>
            <a:endParaRPr lang="en-GB" dirty="0"/>
          </a:p>
        </p:txBody>
      </p:sp>
    </p:spTree>
    <p:extLst>
      <p:ext uri="{BB962C8B-B14F-4D97-AF65-F5344CB8AC3E}">
        <p14:creationId xmlns:p14="http://schemas.microsoft.com/office/powerpoint/2010/main" val="384214835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316</TotalTime>
  <Words>3906</Words>
  <Application>Microsoft Office PowerPoint</Application>
  <PresentationFormat>Custom</PresentationFormat>
  <Paragraphs>415</Paragraphs>
  <Slides>46</Slides>
  <Notes>45</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Facet</vt:lpstr>
      <vt:lpstr>Supporting Students on the Autism Spectrum </vt:lpstr>
      <vt:lpstr>The Autism Act</vt:lpstr>
      <vt:lpstr>Diagnosis(1)</vt:lpstr>
      <vt:lpstr>Diagnosis(2)</vt:lpstr>
      <vt:lpstr>We actually have 8 Senses</vt:lpstr>
      <vt:lpstr>Sensory Processing - What is it? (1)</vt:lpstr>
      <vt:lpstr>Sensory Processing - What is it? (2)</vt:lpstr>
      <vt:lpstr>Where did it all start? </vt:lpstr>
      <vt:lpstr>Assumptions of SI Theory</vt:lpstr>
      <vt:lpstr>Facts &amp; Figures</vt:lpstr>
      <vt:lpstr>Sensory Processing Dysfunction (1)</vt:lpstr>
      <vt:lpstr>Sensory Processing Dysfunction (2)</vt:lpstr>
      <vt:lpstr>What is SPD video</vt:lpstr>
      <vt:lpstr>Synaesthesia </vt:lpstr>
      <vt:lpstr>Modulation… </vt:lpstr>
      <vt:lpstr>Modulation (1)</vt:lpstr>
      <vt:lpstr>Arousal Level</vt:lpstr>
      <vt:lpstr>Registration Thresholds</vt:lpstr>
      <vt:lpstr>Response Variation</vt:lpstr>
      <vt:lpstr>Shutdown</vt:lpstr>
      <vt:lpstr>PowerPoint Presentation</vt:lpstr>
      <vt:lpstr>Delayed Processing</vt:lpstr>
      <vt:lpstr>Praxis</vt:lpstr>
      <vt:lpstr>Praxis (1)</vt:lpstr>
      <vt:lpstr>Praxis (2)</vt:lpstr>
      <vt:lpstr>Dyspraxia</vt:lpstr>
      <vt:lpstr>Back to Modulation…</vt:lpstr>
      <vt:lpstr>Your sensory profile</vt:lpstr>
      <vt:lpstr>Sensory Profile Results</vt:lpstr>
      <vt:lpstr>Seekers</vt:lpstr>
      <vt:lpstr>Bystanders</vt:lpstr>
      <vt:lpstr>Avoiders</vt:lpstr>
      <vt:lpstr>Sensors</vt:lpstr>
      <vt:lpstr>Comfort Break</vt:lpstr>
      <vt:lpstr>Policies  &amp;  Legislation</vt:lpstr>
      <vt:lpstr>NICE Guidelines (1)</vt:lpstr>
      <vt:lpstr>NICE Guidelines (2) </vt:lpstr>
      <vt:lpstr>NICE Guidelines (3)</vt:lpstr>
      <vt:lpstr>NICE Guidelines (4)</vt:lpstr>
      <vt:lpstr>NICE Guidelines (5)</vt:lpstr>
      <vt:lpstr>The Autism &amp; Uni Project (1)</vt:lpstr>
      <vt:lpstr>Think Autism</vt:lpstr>
      <vt:lpstr>Relevance to us at Warwick… </vt:lpstr>
      <vt:lpstr>The Curly Hair Project – Supporting Women with ASD</vt:lpstr>
      <vt:lpstr>PowerPoint Presentation</vt:lpstr>
      <vt:lpstr>References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ASD</dc:title>
  <dc:creator>Quinn, Jenny</dc:creator>
  <cp:lastModifiedBy>Weber, Despina</cp:lastModifiedBy>
  <cp:revision>31</cp:revision>
  <cp:lastPrinted>2016-09-12T07:59:45Z</cp:lastPrinted>
  <dcterms:created xsi:type="dcterms:W3CDTF">2016-08-12T13:10:14Z</dcterms:created>
  <dcterms:modified xsi:type="dcterms:W3CDTF">2016-09-28T10:29:46Z</dcterms:modified>
</cp:coreProperties>
</file>