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31"/>
  </p:notesMasterIdLst>
  <p:sldIdLst>
    <p:sldId id="257" r:id="rId2"/>
    <p:sldId id="259" r:id="rId3"/>
    <p:sldId id="288" r:id="rId4"/>
    <p:sldId id="261" r:id="rId5"/>
    <p:sldId id="262" r:id="rId6"/>
    <p:sldId id="264" r:id="rId7"/>
    <p:sldId id="267" r:id="rId8"/>
    <p:sldId id="265" r:id="rId9"/>
    <p:sldId id="269" r:id="rId10"/>
    <p:sldId id="270" r:id="rId11"/>
    <p:sldId id="271" r:id="rId12"/>
    <p:sldId id="276" r:id="rId13"/>
    <p:sldId id="272" r:id="rId14"/>
    <p:sldId id="273" r:id="rId15"/>
    <p:sldId id="268" r:id="rId16"/>
    <p:sldId id="290" r:id="rId17"/>
    <p:sldId id="291" r:id="rId18"/>
    <p:sldId id="293" r:id="rId19"/>
    <p:sldId id="295" r:id="rId20"/>
    <p:sldId id="274" r:id="rId21"/>
    <p:sldId id="277" r:id="rId22"/>
    <p:sldId id="278" r:id="rId23"/>
    <p:sldId id="285" r:id="rId24"/>
    <p:sldId id="297" r:id="rId25"/>
    <p:sldId id="286" r:id="rId26"/>
    <p:sldId id="279" r:id="rId27"/>
    <p:sldId id="282" r:id="rId28"/>
    <p:sldId id="280" r:id="rId29"/>
    <p:sldId id="296"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E0427FFC-0044-40D2-B1BF-C1A4CCF79976}">
          <p14:sldIdLst>
            <p14:sldId id="257"/>
            <p14:sldId id="259"/>
            <p14:sldId id="288"/>
            <p14:sldId id="261"/>
            <p14:sldId id="262"/>
            <p14:sldId id="264"/>
            <p14:sldId id="267"/>
            <p14:sldId id="265"/>
            <p14:sldId id="269"/>
            <p14:sldId id="270"/>
            <p14:sldId id="271"/>
            <p14:sldId id="276"/>
            <p14:sldId id="272"/>
            <p14:sldId id="273"/>
            <p14:sldId id="268"/>
            <p14:sldId id="290"/>
            <p14:sldId id="291"/>
            <p14:sldId id="293"/>
            <p14:sldId id="295"/>
          </p14:sldIdLst>
        </p14:section>
        <p14:section name="Untitled Section" id="{9A2BF54C-861E-4D56-821A-5AA4D40DC32E}">
          <p14:sldIdLst>
            <p14:sldId id="274"/>
            <p14:sldId id="277"/>
            <p14:sldId id="278"/>
            <p14:sldId id="285"/>
            <p14:sldId id="297"/>
            <p14:sldId id="286"/>
            <p14:sldId id="279"/>
            <p14:sldId id="282"/>
            <p14:sldId id="280"/>
            <p14:sldId id="296"/>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017" autoAdjust="0"/>
  </p:normalViewPr>
  <p:slideViewPr>
    <p:cSldViewPr>
      <p:cViewPr varScale="1">
        <p:scale>
          <a:sx n="87" d="100"/>
          <a:sy n="87" d="100"/>
        </p:scale>
        <p:origin x="1092" y="7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B5403AA-D61E-44B3-9361-C8A46ECBFC8D}" type="datetimeFigureOut">
              <a:rPr lang="en-GB" smtClean="0"/>
              <a:t>14/06/2016</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04BFE86-7962-47FA-ADB4-F6AD65752EC3}" type="slidenum">
              <a:rPr lang="en-GB" smtClean="0"/>
              <a:t>‹#›</a:t>
            </a:fld>
            <a:endParaRPr lang="en-GB"/>
          </a:p>
        </p:txBody>
      </p:sp>
    </p:spTree>
    <p:extLst>
      <p:ext uri="{BB962C8B-B14F-4D97-AF65-F5344CB8AC3E}">
        <p14:creationId xmlns:p14="http://schemas.microsoft.com/office/powerpoint/2010/main" val="31366154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04BFE86-7962-47FA-ADB4-F6AD65752EC3}" type="slidenum">
              <a:rPr lang="en-GB" smtClean="0"/>
              <a:t>2</a:t>
            </a:fld>
            <a:endParaRPr lang="en-GB"/>
          </a:p>
        </p:txBody>
      </p:sp>
    </p:spTree>
    <p:extLst>
      <p:ext uri="{BB962C8B-B14F-4D97-AF65-F5344CB8AC3E}">
        <p14:creationId xmlns:p14="http://schemas.microsoft.com/office/powerpoint/2010/main" val="15396788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11880D30-03DF-4990-A3DD-E365AC6158EF}" type="datetimeFigureOut">
              <a:rPr lang="en-GB" smtClean="0"/>
              <a:t>14/06/2016</a:t>
            </a:fld>
            <a:endParaRPr lang="en-GB"/>
          </a:p>
        </p:txBody>
      </p:sp>
      <p:sp>
        <p:nvSpPr>
          <p:cNvPr id="19" name="Footer Placeholder 18"/>
          <p:cNvSpPr>
            <a:spLocks noGrp="1"/>
          </p:cNvSpPr>
          <p:nvPr>
            <p:ph type="ftr" sz="quarter" idx="11"/>
          </p:nvPr>
        </p:nvSpPr>
        <p:spPr/>
        <p:txBody>
          <a:bodyPr/>
          <a:lstStyle/>
          <a:p>
            <a:endParaRPr lang="en-GB"/>
          </a:p>
        </p:txBody>
      </p:sp>
      <p:sp>
        <p:nvSpPr>
          <p:cNvPr id="27" name="Slide Number Placeholder 26"/>
          <p:cNvSpPr>
            <a:spLocks noGrp="1"/>
          </p:cNvSpPr>
          <p:nvPr>
            <p:ph type="sldNum" sz="quarter" idx="12"/>
          </p:nvPr>
        </p:nvSpPr>
        <p:spPr/>
        <p:txBody>
          <a:bodyPr/>
          <a:lstStyle/>
          <a:p>
            <a:fld id="{7DDC92B0-2259-47D3-8F35-538CA8FAB635}" type="slidenum">
              <a:rPr lang="en-GB" smtClean="0"/>
              <a:t>‹#›</a:t>
            </a:fld>
            <a:endParaRPr lang="en-GB"/>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1880D30-03DF-4990-A3DD-E365AC6158EF}" type="datetimeFigureOut">
              <a:rPr lang="en-GB" smtClean="0"/>
              <a:t>14/06/2016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DDC92B0-2259-47D3-8F35-538CA8FAB635}" type="slidenum">
              <a:rPr lang="en-GB" smtClean="0"/>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1880D30-03DF-4990-A3DD-E365AC6158EF}" type="datetimeFigureOut">
              <a:rPr lang="en-GB" smtClean="0"/>
              <a:t>14/06/2016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DDC92B0-2259-47D3-8F35-538CA8FAB635}" type="slidenum">
              <a:rPr lang="en-GB" smtClean="0"/>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1880D30-03DF-4990-A3DD-E365AC6158EF}" type="datetimeFigureOut">
              <a:rPr lang="en-GB" smtClean="0"/>
              <a:t>14/06/2016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DDC92B0-2259-47D3-8F35-538CA8FAB635}" type="slidenum">
              <a:rPr lang="en-GB" smtClean="0"/>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1880D30-03DF-4990-A3DD-E365AC6158EF}" type="datetimeFigureOut">
              <a:rPr lang="en-GB" smtClean="0"/>
              <a:t>14/06/2016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DDC92B0-2259-47D3-8F35-538CA8FAB635}" type="slidenum">
              <a:rPr lang="en-GB" smtClean="0"/>
              <a:t>‹#›</a:t>
            </a:fld>
            <a:endParaRPr lang="en-GB"/>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1880D30-03DF-4990-A3DD-E365AC6158EF}" type="datetimeFigureOut">
              <a:rPr lang="en-GB" smtClean="0"/>
              <a:t>14/06/2016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DDC92B0-2259-47D3-8F35-538CA8FAB635}" type="slidenum">
              <a:rPr lang="en-GB" smtClean="0"/>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11880D30-03DF-4990-A3DD-E365AC6158EF}" type="datetimeFigureOut">
              <a:rPr lang="en-GB" smtClean="0"/>
              <a:t>14/06/2016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DDC92B0-2259-47D3-8F35-538CA8FAB635}" type="slidenum">
              <a:rPr lang="en-GB" smtClean="0"/>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1880D30-03DF-4990-A3DD-E365AC6158EF}" type="datetimeFigureOut">
              <a:rPr lang="en-GB" smtClean="0"/>
              <a:t>14/06/2016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DDC92B0-2259-47D3-8F35-538CA8FAB635}" type="slidenum">
              <a:rPr lang="en-GB" smtClean="0"/>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1880D30-03DF-4990-A3DD-E365AC6158EF}" type="datetimeFigureOut">
              <a:rPr lang="en-GB" smtClean="0"/>
              <a:t>14/06/2016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DDC92B0-2259-47D3-8F35-538CA8FAB635}" type="slidenum">
              <a:rPr lang="en-GB" smtClean="0"/>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1880D30-03DF-4990-A3DD-E365AC6158EF}" type="datetimeFigureOut">
              <a:rPr lang="en-GB" smtClean="0"/>
              <a:t>14/06/2016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DDC92B0-2259-47D3-8F35-538CA8FAB635}" type="slidenum">
              <a:rPr lang="en-GB" smtClean="0"/>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1880D30-03DF-4990-A3DD-E365AC6158EF}" type="datetimeFigureOut">
              <a:rPr lang="en-GB" smtClean="0"/>
              <a:t>14/06/2016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a:xfrm>
            <a:off x="8077200" y="6356350"/>
            <a:ext cx="609600" cy="365125"/>
          </a:xfrm>
        </p:spPr>
        <p:txBody>
          <a:bodyPr/>
          <a:lstStyle/>
          <a:p>
            <a:fld id="{7DDC92B0-2259-47D3-8F35-538CA8FAB635}" type="slidenum">
              <a:rPr lang="en-GB" smtClean="0"/>
              <a:t>‹#›</a:t>
            </a:fld>
            <a:endParaRPr lang="en-GB"/>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11880D30-03DF-4990-A3DD-E365AC6158EF}" type="datetimeFigureOut">
              <a:rPr lang="en-GB" smtClean="0"/>
              <a:t>14/06/2016</a:t>
            </a:fld>
            <a:endParaRPr lang="en-GB"/>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GB"/>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7DDC92B0-2259-47D3-8F35-538CA8FAB635}" type="slidenum">
              <a:rPr lang="en-GB" smtClean="0"/>
              <a:t>‹#›</a:t>
            </a:fld>
            <a:endParaRPr lang="en-GB"/>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704088"/>
            <a:ext cx="8305800" cy="780696"/>
          </a:xfrm>
        </p:spPr>
        <p:txBody>
          <a:bodyPr>
            <a:normAutofit/>
          </a:bodyPr>
          <a:lstStyle/>
          <a:p>
            <a:pPr algn="ctr"/>
            <a:r>
              <a:rPr lang="en-GB" sz="4000" dirty="0" smtClean="0">
                <a:latin typeface="Arial" panose="020B0604020202020204" pitchFamily="34" charset="0"/>
                <a:cs typeface="Arial" panose="020B0604020202020204" pitchFamily="34" charset="0"/>
              </a:rPr>
              <a:t>Awareness overview</a:t>
            </a:r>
            <a:endParaRPr lang="en-GB" sz="4000" dirty="0">
              <a:latin typeface="Arial" panose="020B0604020202020204" pitchFamily="34" charset="0"/>
              <a:cs typeface="Arial" panose="020B0604020202020204" pitchFamily="34" charset="0"/>
            </a:endParaRPr>
          </a:p>
        </p:txBody>
      </p:sp>
      <p:sp>
        <p:nvSpPr>
          <p:cNvPr id="4" name="TextBox 3"/>
          <p:cNvSpPr txBox="1"/>
          <p:nvPr/>
        </p:nvSpPr>
        <p:spPr>
          <a:xfrm>
            <a:off x="971600" y="1916832"/>
            <a:ext cx="7488832" cy="2308324"/>
          </a:xfrm>
          <a:prstGeom prst="rect">
            <a:avLst/>
          </a:prstGeom>
          <a:noFill/>
        </p:spPr>
        <p:txBody>
          <a:bodyPr wrap="square" rtlCol="0">
            <a:spAutoFit/>
          </a:bodyPr>
          <a:lstStyle/>
          <a:p>
            <a:pPr marL="285750" indent="-285750">
              <a:buFont typeface="Arial" charset="0"/>
              <a:buChar char="•"/>
            </a:pPr>
            <a:r>
              <a:rPr lang="en-GB" sz="3600" dirty="0" smtClean="0">
                <a:latin typeface="Arial" panose="020B0604020202020204" pitchFamily="34" charset="0"/>
                <a:cs typeface="Arial" panose="020B0604020202020204" pitchFamily="34" charset="0"/>
              </a:rPr>
              <a:t>What is epilepsy?</a:t>
            </a:r>
          </a:p>
          <a:p>
            <a:pPr marL="285750" indent="-285750">
              <a:buFont typeface="Arial" charset="0"/>
              <a:buChar char="•"/>
            </a:pPr>
            <a:r>
              <a:rPr lang="en-GB" sz="3600" dirty="0" smtClean="0">
                <a:latin typeface="Arial" panose="020B0604020202020204" pitchFamily="34" charset="0"/>
                <a:cs typeface="Arial" panose="020B0604020202020204" pitchFamily="34" charset="0"/>
              </a:rPr>
              <a:t>Types of seizure</a:t>
            </a:r>
          </a:p>
          <a:p>
            <a:pPr marL="285750" indent="-285750">
              <a:buFont typeface="Arial" charset="0"/>
              <a:buChar char="•"/>
            </a:pPr>
            <a:r>
              <a:rPr lang="en-GB" sz="3600" dirty="0" smtClean="0">
                <a:latin typeface="Arial" panose="020B0604020202020204" pitchFamily="34" charset="0"/>
                <a:cs typeface="Arial" panose="020B0604020202020204" pitchFamily="34" charset="0"/>
              </a:rPr>
              <a:t>Impact of epilepsy on students</a:t>
            </a:r>
          </a:p>
          <a:p>
            <a:pPr marL="285750" indent="-285750">
              <a:buFont typeface="Arial" charset="0"/>
              <a:buChar char="•"/>
            </a:pPr>
            <a:r>
              <a:rPr lang="en-GB" sz="3600" dirty="0" smtClean="0">
                <a:latin typeface="Arial" panose="020B0604020202020204" pitchFamily="34" charset="0"/>
                <a:cs typeface="Arial" panose="020B0604020202020204" pitchFamily="34" charset="0"/>
              </a:rPr>
              <a:t>Summary </a:t>
            </a:r>
            <a:endParaRPr lang="en-GB" sz="3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1990637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704088"/>
            <a:ext cx="8229600" cy="852704"/>
          </a:xfrm>
        </p:spPr>
        <p:txBody>
          <a:bodyPr>
            <a:normAutofit/>
          </a:bodyPr>
          <a:lstStyle/>
          <a:p>
            <a:pPr algn="ctr"/>
            <a:r>
              <a:rPr lang="en-GB" sz="3200" dirty="0" smtClean="0">
                <a:latin typeface="Arial" panose="020B0604020202020204" pitchFamily="34" charset="0"/>
                <a:cs typeface="Arial" panose="020B0604020202020204" pitchFamily="34" charset="0"/>
              </a:rPr>
              <a:t>Types of generalised  seizures</a:t>
            </a:r>
            <a:endParaRPr lang="en-GB" sz="3200" dirty="0">
              <a:latin typeface="Arial" panose="020B0604020202020204" pitchFamily="34" charset="0"/>
              <a:cs typeface="Arial" panose="020B0604020202020204" pitchFamily="34" charset="0"/>
            </a:endParaRPr>
          </a:p>
        </p:txBody>
      </p:sp>
      <p:sp>
        <p:nvSpPr>
          <p:cNvPr id="4" name="Text Placeholder 3"/>
          <p:cNvSpPr>
            <a:spLocks noGrp="1"/>
          </p:cNvSpPr>
          <p:nvPr>
            <p:ph type="body" idx="1"/>
          </p:nvPr>
        </p:nvSpPr>
        <p:spPr>
          <a:xfrm>
            <a:off x="457200" y="1855248"/>
            <a:ext cx="4040188" cy="925680"/>
          </a:xfrm>
        </p:spPr>
        <p:txBody>
          <a:bodyPr/>
          <a:lstStyle/>
          <a:p>
            <a:r>
              <a:rPr lang="en-GB" dirty="0" smtClean="0"/>
              <a:t> </a:t>
            </a:r>
            <a:endParaRPr lang="en-GB" dirty="0"/>
          </a:p>
        </p:txBody>
      </p:sp>
      <p:sp>
        <p:nvSpPr>
          <p:cNvPr id="5" name="Content Placeholder 4"/>
          <p:cNvSpPr>
            <a:spLocks noGrp="1"/>
          </p:cNvSpPr>
          <p:nvPr>
            <p:ph sz="quarter" idx="2"/>
          </p:nvPr>
        </p:nvSpPr>
        <p:spPr>
          <a:xfrm>
            <a:off x="457200" y="2514600"/>
            <a:ext cx="3250704" cy="3845720"/>
          </a:xfrm>
        </p:spPr>
        <p:txBody>
          <a:bodyPr/>
          <a:lstStyle/>
          <a:p>
            <a:r>
              <a:rPr lang="en-GB" b="1" dirty="0" smtClean="0">
                <a:latin typeface="Arial" panose="020B0604020202020204" pitchFamily="34" charset="0"/>
                <a:cs typeface="Arial" panose="020B0604020202020204" pitchFamily="34" charset="0"/>
              </a:rPr>
              <a:t>Tonic </a:t>
            </a:r>
            <a:r>
              <a:rPr lang="en-GB" b="1" dirty="0" err="1" smtClean="0">
                <a:latin typeface="Arial" panose="020B0604020202020204" pitchFamily="34" charset="0"/>
                <a:cs typeface="Arial" panose="020B0604020202020204" pitchFamily="34" charset="0"/>
              </a:rPr>
              <a:t>Clonic</a:t>
            </a:r>
            <a:r>
              <a:rPr lang="en-GB" b="1" dirty="0" smtClean="0"/>
              <a:t/>
            </a:r>
            <a:br>
              <a:rPr lang="en-GB" b="1" dirty="0" smtClean="0"/>
            </a:br>
            <a:r>
              <a:rPr lang="en-GB" b="1" dirty="0" smtClean="0"/>
              <a:t/>
            </a:r>
            <a:br>
              <a:rPr lang="en-GB" b="1" dirty="0" smtClean="0"/>
            </a:br>
            <a:r>
              <a:rPr lang="en-GB" b="1" dirty="0" smtClean="0"/>
              <a:t/>
            </a:r>
            <a:br>
              <a:rPr lang="en-GB" b="1" dirty="0" smtClean="0"/>
            </a:br>
            <a:r>
              <a:rPr lang="en-GB" b="1" dirty="0" smtClean="0"/>
              <a:t/>
            </a:r>
            <a:br>
              <a:rPr lang="en-GB" b="1" dirty="0" smtClean="0"/>
            </a:br>
            <a:r>
              <a:rPr lang="en-GB" b="1" dirty="0" smtClean="0"/>
              <a:t/>
            </a:r>
            <a:br>
              <a:rPr lang="en-GB" b="1" dirty="0" smtClean="0"/>
            </a:br>
            <a:r>
              <a:rPr lang="en-GB" b="1" dirty="0" smtClean="0"/>
              <a:t/>
            </a:r>
            <a:br>
              <a:rPr lang="en-GB" b="1" dirty="0" smtClean="0"/>
            </a:br>
            <a:r>
              <a:rPr lang="en-GB" b="1" dirty="0" smtClean="0"/>
              <a:t/>
            </a:r>
            <a:br>
              <a:rPr lang="en-GB" b="1" dirty="0" smtClean="0"/>
            </a:br>
            <a:r>
              <a:rPr lang="en-GB" b="1" dirty="0" smtClean="0"/>
              <a:t> </a:t>
            </a:r>
            <a:endParaRPr lang="en-GB" b="1" dirty="0"/>
          </a:p>
        </p:txBody>
      </p:sp>
      <p:sp>
        <p:nvSpPr>
          <p:cNvPr id="7" name="Content Placeholder 6"/>
          <p:cNvSpPr>
            <a:spLocks noGrp="1"/>
          </p:cNvSpPr>
          <p:nvPr>
            <p:ph sz="quarter" idx="4"/>
          </p:nvPr>
        </p:nvSpPr>
        <p:spPr>
          <a:xfrm>
            <a:off x="2915816" y="2492896"/>
            <a:ext cx="5976664" cy="3989736"/>
          </a:xfrm>
        </p:spPr>
        <p:txBody>
          <a:bodyPr>
            <a:normAutofit/>
          </a:bodyPr>
          <a:lstStyle/>
          <a:p>
            <a:r>
              <a:rPr lang="en-GB" sz="2000" dirty="0" smtClean="0">
                <a:latin typeface="Arial" panose="020B0604020202020204" pitchFamily="34" charset="0"/>
                <a:cs typeface="Arial" panose="020B0604020202020204" pitchFamily="34" charset="0"/>
              </a:rPr>
              <a:t>These occur in two stages – first the ‘tonic’ or </a:t>
            </a:r>
            <a:r>
              <a:rPr lang="en-GB" sz="2000" b="1" dirty="0" smtClean="0">
                <a:latin typeface="Arial" panose="020B0604020202020204" pitchFamily="34" charset="0"/>
                <a:cs typeface="Arial" panose="020B0604020202020204" pitchFamily="34" charset="0"/>
              </a:rPr>
              <a:t>stiff phase </a:t>
            </a:r>
            <a:r>
              <a:rPr lang="en-GB" sz="2000" dirty="0" smtClean="0">
                <a:latin typeface="Arial" panose="020B0604020202020204" pitchFamily="34" charset="0"/>
                <a:cs typeface="Arial" panose="020B0604020202020204" pitchFamily="34" charset="0"/>
              </a:rPr>
              <a:t>followed by the ‘</a:t>
            </a:r>
            <a:r>
              <a:rPr lang="en-GB" sz="2000" dirty="0" err="1" smtClean="0">
                <a:latin typeface="Arial" panose="020B0604020202020204" pitchFamily="34" charset="0"/>
                <a:cs typeface="Arial" panose="020B0604020202020204" pitchFamily="34" charset="0"/>
              </a:rPr>
              <a:t>clonic</a:t>
            </a:r>
            <a:r>
              <a:rPr lang="en-GB" sz="2000" dirty="0" smtClean="0">
                <a:latin typeface="Arial" panose="020B0604020202020204" pitchFamily="34" charset="0"/>
                <a:cs typeface="Arial" panose="020B0604020202020204" pitchFamily="34" charset="0"/>
              </a:rPr>
              <a:t>’ or </a:t>
            </a:r>
            <a:r>
              <a:rPr lang="en-GB" sz="2000" b="1" dirty="0" smtClean="0">
                <a:latin typeface="Arial" panose="020B0604020202020204" pitchFamily="34" charset="0"/>
                <a:cs typeface="Arial" panose="020B0604020202020204" pitchFamily="34" charset="0"/>
              </a:rPr>
              <a:t>jerking phase</a:t>
            </a:r>
          </a:p>
          <a:p>
            <a:r>
              <a:rPr lang="en-GB" sz="2000" dirty="0" smtClean="0">
                <a:latin typeface="Arial" panose="020B0604020202020204" pitchFamily="34" charset="0"/>
                <a:cs typeface="Arial" panose="020B0604020202020204" pitchFamily="34" charset="0"/>
              </a:rPr>
              <a:t>The </a:t>
            </a:r>
            <a:r>
              <a:rPr lang="en-GB" sz="2000" b="1" dirty="0" smtClean="0">
                <a:latin typeface="Arial" panose="020B0604020202020204" pitchFamily="34" charset="0"/>
                <a:cs typeface="Arial" panose="020B0604020202020204" pitchFamily="34" charset="0"/>
              </a:rPr>
              <a:t>tonic</a:t>
            </a:r>
            <a:r>
              <a:rPr lang="en-GB" sz="2000" dirty="0" smtClean="0">
                <a:latin typeface="Arial" panose="020B0604020202020204" pitchFamily="34" charset="0"/>
                <a:cs typeface="Arial" panose="020B0604020202020204" pitchFamily="34" charset="0"/>
              </a:rPr>
              <a:t> phase usually starts with a cry, loss of consciousness and a stiffening of the muscles that causes the person to go rigid and fall to the ground </a:t>
            </a:r>
          </a:p>
          <a:p>
            <a:r>
              <a:rPr lang="en-GB" sz="2000" dirty="0" smtClean="0">
                <a:latin typeface="Arial" panose="020B0604020202020204" pitchFamily="34" charset="0"/>
                <a:cs typeface="Arial" panose="020B0604020202020204" pitchFamily="34" charset="0"/>
              </a:rPr>
              <a:t>During the </a:t>
            </a:r>
            <a:r>
              <a:rPr lang="en-GB" sz="2000" b="1" dirty="0" err="1" smtClean="0">
                <a:latin typeface="Arial" panose="020B0604020202020204" pitchFamily="34" charset="0"/>
                <a:cs typeface="Arial" panose="020B0604020202020204" pitchFamily="34" charset="0"/>
              </a:rPr>
              <a:t>clonic</a:t>
            </a:r>
            <a:r>
              <a:rPr lang="en-GB" sz="2000" dirty="0" smtClean="0">
                <a:latin typeface="Arial" panose="020B0604020202020204" pitchFamily="34" charset="0"/>
                <a:cs typeface="Arial" panose="020B0604020202020204" pitchFamily="34" charset="0"/>
              </a:rPr>
              <a:t> phase the muscles then relax and tighten rhythmically, causing the body and limbs to jerk </a:t>
            </a:r>
          </a:p>
          <a:p>
            <a:r>
              <a:rPr lang="en-GB" sz="2000" dirty="0" smtClean="0">
                <a:latin typeface="Arial" panose="020B0604020202020204" pitchFamily="34" charset="0"/>
                <a:cs typeface="Arial" panose="020B0604020202020204" pitchFamily="34" charset="0"/>
              </a:rPr>
              <a:t>The seizure will generally last between 2 – 4 minutes</a:t>
            </a:r>
            <a:endParaRPr lang="en-GB" sz="2000" dirty="0">
              <a:latin typeface="Arial" panose="020B0604020202020204" pitchFamily="34" charset="0"/>
              <a:cs typeface="Arial" panose="020B0604020202020204" pitchFamily="34" charset="0"/>
            </a:endParaRPr>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35696" y="5445224"/>
            <a:ext cx="864096" cy="8976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7302011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704088"/>
            <a:ext cx="8229600" cy="852704"/>
          </a:xfrm>
        </p:spPr>
        <p:txBody>
          <a:bodyPr>
            <a:normAutofit/>
          </a:bodyPr>
          <a:lstStyle/>
          <a:p>
            <a:pPr algn="ctr"/>
            <a:r>
              <a:rPr lang="en-GB" sz="4000" dirty="0" smtClean="0">
                <a:latin typeface="Arial" panose="020B0604020202020204" pitchFamily="34" charset="0"/>
                <a:cs typeface="Arial" panose="020B0604020202020204" pitchFamily="34" charset="0"/>
              </a:rPr>
              <a:t>Types of generalised  seizures</a:t>
            </a:r>
            <a:endParaRPr lang="en-GB" sz="4000" dirty="0">
              <a:latin typeface="Arial" panose="020B0604020202020204" pitchFamily="34" charset="0"/>
              <a:cs typeface="Arial" panose="020B0604020202020204" pitchFamily="34" charset="0"/>
            </a:endParaRPr>
          </a:p>
        </p:txBody>
      </p:sp>
      <p:sp>
        <p:nvSpPr>
          <p:cNvPr id="4" name="Text Placeholder 3"/>
          <p:cNvSpPr>
            <a:spLocks noGrp="1"/>
          </p:cNvSpPr>
          <p:nvPr>
            <p:ph type="body" idx="1"/>
          </p:nvPr>
        </p:nvSpPr>
        <p:spPr>
          <a:xfrm>
            <a:off x="457200" y="1855248"/>
            <a:ext cx="4040188" cy="925680"/>
          </a:xfrm>
        </p:spPr>
        <p:txBody>
          <a:bodyPr/>
          <a:lstStyle/>
          <a:p>
            <a:r>
              <a:rPr lang="en-GB" dirty="0" smtClean="0"/>
              <a:t> </a:t>
            </a:r>
            <a:endParaRPr lang="en-GB" dirty="0"/>
          </a:p>
        </p:txBody>
      </p:sp>
      <p:sp>
        <p:nvSpPr>
          <p:cNvPr id="5" name="Content Placeholder 4"/>
          <p:cNvSpPr>
            <a:spLocks noGrp="1"/>
          </p:cNvSpPr>
          <p:nvPr>
            <p:ph sz="quarter" idx="2"/>
          </p:nvPr>
        </p:nvSpPr>
        <p:spPr>
          <a:xfrm>
            <a:off x="457200" y="2514600"/>
            <a:ext cx="3250704" cy="3845720"/>
          </a:xfrm>
        </p:spPr>
        <p:txBody>
          <a:bodyPr/>
          <a:lstStyle/>
          <a:p>
            <a:r>
              <a:rPr lang="en-GB" b="1" dirty="0" smtClean="0">
                <a:latin typeface="Arial" panose="020B0604020202020204" pitchFamily="34" charset="0"/>
                <a:cs typeface="Arial" panose="020B0604020202020204" pitchFamily="34" charset="0"/>
              </a:rPr>
              <a:t>Tonic  </a:t>
            </a:r>
            <a:endParaRPr lang="en-GB" b="1" dirty="0">
              <a:latin typeface="Arial" panose="020B0604020202020204" pitchFamily="34" charset="0"/>
              <a:cs typeface="Arial" panose="020B0604020202020204" pitchFamily="34" charset="0"/>
            </a:endParaRPr>
          </a:p>
        </p:txBody>
      </p:sp>
      <p:sp>
        <p:nvSpPr>
          <p:cNvPr id="7" name="Content Placeholder 6"/>
          <p:cNvSpPr>
            <a:spLocks noGrp="1"/>
          </p:cNvSpPr>
          <p:nvPr>
            <p:ph sz="quarter" idx="4"/>
          </p:nvPr>
        </p:nvSpPr>
        <p:spPr>
          <a:xfrm>
            <a:off x="2915816" y="2492896"/>
            <a:ext cx="5976664" cy="3989736"/>
          </a:xfrm>
        </p:spPr>
        <p:txBody>
          <a:bodyPr>
            <a:normAutofit/>
          </a:bodyPr>
          <a:lstStyle/>
          <a:p>
            <a:r>
              <a:rPr lang="en-GB" dirty="0" smtClean="0">
                <a:latin typeface="Arial" panose="020B0604020202020204" pitchFamily="34" charset="0"/>
                <a:cs typeface="Arial" panose="020B0604020202020204" pitchFamily="34" charset="0"/>
              </a:rPr>
              <a:t>During Tonic seizures the  loses consciousness and their muscles suddenly stiffen causing them to become rigid.  If standing they will fall to the ground </a:t>
            </a:r>
          </a:p>
          <a:p>
            <a:r>
              <a:rPr lang="en-GB" dirty="0" smtClean="0">
                <a:latin typeface="Arial" panose="020B0604020202020204" pitchFamily="34" charset="0"/>
                <a:cs typeface="Arial" panose="020B0604020202020204" pitchFamily="34" charset="0"/>
              </a:rPr>
              <a:t>Although these seizures can occur at any time, they often occur at night </a:t>
            </a:r>
          </a:p>
          <a:p>
            <a:r>
              <a:rPr lang="en-GB" dirty="0" smtClean="0">
                <a:latin typeface="Arial" panose="020B0604020202020204" pitchFamily="34" charset="0"/>
                <a:cs typeface="Arial" panose="020B0604020202020204" pitchFamily="34" charset="0"/>
              </a:rPr>
              <a:t>Tonic seizures are generally very short – less than 20 seconds    </a:t>
            </a:r>
            <a:endParaRPr lang="en-GB" dirty="0">
              <a:latin typeface="Arial" panose="020B0604020202020204" pitchFamily="34" charset="0"/>
              <a:cs typeface="Arial" panose="020B0604020202020204" pitchFamily="34" charset="0"/>
            </a:endParaRP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24328" y="5445223"/>
            <a:ext cx="936104" cy="9361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1712127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704088"/>
            <a:ext cx="8229600" cy="852704"/>
          </a:xfrm>
        </p:spPr>
        <p:txBody>
          <a:bodyPr>
            <a:normAutofit/>
          </a:bodyPr>
          <a:lstStyle/>
          <a:p>
            <a:pPr algn="ctr"/>
            <a:r>
              <a:rPr lang="en-GB" sz="4000" dirty="0" smtClean="0">
                <a:latin typeface="Arial" panose="020B0604020202020204" pitchFamily="34" charset="0"/>
                <a:cs typeface="Arial" panose="020B0604020202020204" pitchFamily="34" charset="0"/>
              </a:rPr>
              <a:t>Types of generalised  seizures</a:t>
            </a:r>
            <a:endParaRPr lang="en-GB" sz="4000" dirty="0">
              <a:latin typeface="Arial" panose="020B0604020202020204" pitchFamily="34" charset="0"/>
              <a:cs typeface="Arial" panose="020B0604020202020204" pitchFamily="34" charset="0"/>
            </a:endParaRPr>
          </a:p>
        </p:txBody>
      </p:sp>
      <p:sp>
        <p:nvSpPr>
          <p:cNvPr id="4" name="Text Placeholder 3"/>
          <p:cNvSpPr>
            <a:spLocks noGrp="1"/>
          </p:cNvSpPr>
          <p:nvPr>
            <p:ph type="body" idx="1"/>
          </p:nvPr>
        </p:nvSpPr>
        <p:spPr>
          <a:xfrm>
            <a:off x="457200" y="1855248"/>
            <a:ext cx="4040188" cy="925680"/>
          </a:xfrm>
        </p:spPr>
        <p:txBody>
          <a:bodyPr/>
          <a:lstStyle/>
          <a:p>
            <a:r>
              <a:rPr lang="en-GB" dirty="0" smtClean="0"/>
              <a:t> </a:t>
            </a:r>
            <a:endParaRPr lang="en-GB" dirty="0"/>
          </a:p>
        </p:txBody>
      </p:sp>
      <p:sp>
        <p:nvSpPr>
          <p:cNvPr id="5" name="Content Placeholder 4"/>
          <p:cNvSpPr>
            <a:spLocks noGrp="1"/>
          </p:cNvSpPr>
          <p:nvPr>
            <p:ph sz="quarter" idx="2"/>
          </p:nvPr>
        </p:nvSpPr>
        <p:spPr>
          <a:xfrm>
            <a:off x="457200" y="2514600"/>
            <a:ext cx="3250704" cy="3845720"/>
          </a:xfrm>
        </p:spPr>
        <p:txBody>
          <a:bodyPr/>
          <a:lstStyle/>
          <a:p>
            <a:r>
              <a:rPr lang="en-GB" b="1" dirty="0" smtClean="0">
                <a:latin typeface="Arial" panose="020B0604020202020204" pitchFamily="34" charset="0"/>
                <a:cs typeface="Arial" panose="020B0604020202020204" pitchFamily="34" charset="0"/>
              </a:rPr>
              <a:t>Atonic</a:t>
            </a:r>
            <a:r>
              <a:rPr lang="en-GB" b="1" dirty="0" smtClean="0"/>
              <a:t/>
            </a:r>
            <a:br>
              <a:rPr lang="en-GB" b="1" dirty="0" smtClean="0"/>
            </a:br>
            <a:r>
              <a:rPr lang="en-GB" b="1" dirty="0" smtClean="0"/>
              <a:t/>
            </a:r>
            <a:br>
              <a:rPr lang="en-GB" b="1" dirty="0" smtClean="0"/>
            </a:br>
            <a:r>
              <a:rPr lang="en-GB" b="1" dirty="0" smtClean="0"/>
              <a:t/>
            </a:r>
            <a:br>
              <a:rPr lang="en-GB" b="1" dirty="0" smtClean="0"/>
            </a:br>
            <a:r>
              <a:rPr lang="en-GB" b="1" dirty="0" smtClean="0"/>
              <a:t/>
            </a:r>
            <a:br>
              <a:rPr lang="en-GB" b="1" dirty="0" smtClean="0"/>
            </a:br>
            <a:r>
              <a:rPr lang="en-GB" b="1" dirty="0" smtClean="0"/>
              <a:t/>
            </a:r>
            <a:br>
              <a:rPr lang="en-GB" b="1" dirty="0" smtClean="0"/>
            </a:br>
            <a:r>
              <a:rPr lang="en-GB" b="1" dirty="0" smtClean="0"/>
              <a:t/>
            </a:r>
            <a:br>
              <a:rPr lang="en-GB" b="1" dirty="0" smtClean="0"/>
            </a:br>
            <a:r>
              <a:rPr lang="en-GB" b="1" dirty="0" smtClean="0"/>
              <a:t/>
            </a:r>
            <a:br>
              <a:rPr lang="en-GB" b="1" dirty="0" smtClean="0"/>
            </a:br>
            <a:r>
              <a:rPr lang="en-GB" b="1" dirty="0" smtClean="0"/>
              <a:t> </a:t>
            </a:r>
            <a:endParaRPr lang="en-GB" b="1" dirty="0"/>
          </a:p>
        </p:txBody>
      </p:sp>
      <p:sp>
        <p:nvSpPr>
          <p:cNvPr id="7" name="Content Placeholder 6"/>
          <p:cNvSpPr>
            <a:spLocks noGrp="1"/>
          </p:cNvSpPr>
          <p:nvPr>
            <p:ph sz="quarter" idx="4"/>
          </p:nvPr>
        </p:nvSpPr>
        <p:spPr>
          <a:xfrm>
            <a:off x="2915816" y="2492896"/>
            <a:ext cx="5976664" cy="3989736"/>
          </a:xfrm>
        </p:spPr>
        <p:txBody>
          <a:bodyPr>
            <a:normAutofit/>
          </a:bodyPr>
          <a:lstStyle/>
          <a:p>
            <a:r>
              <a:rPr lang="en-GB" dirty="0" smtClean="0">
                <a:latin typeface="Arial" panose="020B0604020202020204" pitchFamily="34" charset="0"/>
                <a:cs typeface="Arial" panose="020B0604020202020204" pitchFamily="34" charset="0"/>
              </a:rPr>
              <a:t>During an atonic seizure the person becomes unconscious and muscle tone is lost causing the person to become floppy.</a:t>
            </a:r>
            <a:br>
              <a:rPr lang="en-GB" dirty="0" smtClean="0">
                <a:latin typeface="Arial" panose="020B0604020202020204" pitchFamily="34" charset="0"/>
                <a:cs typeface="Arial" panose="020B0604020202020204" pitchFamily="34" charset="0"/>
              </a:rPr>
            </a:br>
            <a:endParaRPr lang="en-GB" dirty="0" smtClean="0">
              <a:latin typeface="Arial" panose="020B0604020202020204" pitchFamily="34" charset="0"/>
              <a:cs typeface="Arial" panose="020B0604020202020204" pitchFamily="34" charset="0"/>
            </a:endParaRPr>
          </a:p>
          <a:p>
            <a:r>
              <a:rPr lang="en-GB" dirty="0" smtClean="0">
                <a:latin typeface="Arial" panose="020B0604020202020204" pitchFamily="34" charset="0"/>
                <a:cs typeface="Arial" panose="020B0604020202020204" pitchFamily="34" charset="0"/>
              </a:rPr>
              <a:t>If standing they will fall heavily to the ground  </a:t>
            </a:r>
            <a:br>
              <a:rPr lang="en-GB" dirty="0" smtClean="0">
                <a:latin typeface="Arial" panose="020B0604020202020204" pitchFamily="34" charset="0"/>
                <a:cs typeface="Arial" panose="020B0604020202020204" pitchFamily="34" charset="0"/>
              </a:rPr>
            </a:br>
            <a:endParaRPr lang="en-GB" dirty="0" smtClean="0">
              <a:latin typeface="Arial" panose="020B0604020202020204" pitchFamily="34" charset="0"/>
              <a:cs typeface="Arial" panose="020B0604020202020204" pitchFamily="34" charset="0"/>
            </a:endParaRPr>
          </a:p>
          <a:p>
            <a:r>
              <a:rPr lang="en-GB" dirty="0" smtClean="0">
                <a:latin typeface="Arial" panose="020B0604020202020204" pitchFamily="34" charset="0"/>
                <a:cs typeface="Arial" panose="020B0604020202020204" pitchFamily="34" charset="0"/>
              </a:rPr>
              <a:t>The seizures are generally very short – less than 20 seconds</a:t>
            </a:r>
            <a:endParaRPr lang="en-GB" dirty="0">
              <a:latin typeface="Arial" panose="020B0604020202020204" pitchFamily="34" charset="0"/>
              <a:cs typeface="Arial" panose="020B0604020202020204" pitchFamily="34" charset="0"/>
            </a:endParaRPr>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1680" y="4547567"/>
            <a:ext cx="864096" cy="8976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4492392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pPr algn="ctr"/>
            <a:r>
              <a:rPr lang="en-GB" sz="4000" dirty="0" smtClean="0">
                <a:latin typeface="Arial" panose="020B0604020202020204" pitchFamily="34" charset="0"/>
                <a:cs typeface="Arial" panose="020B0604020202020204" pitchFamily="34" charset="0"/>
              </a:rPr>
              <a:t>Types of generalised  seizures</a:t>
            </a:r>
            <a:endParaRPr lang="en-GB" sz="4000" dirty="0">
              <a:latin typeface="Arial" panose="020B0604020202020204" pitchFamily="34" charset="0"/>
              <a:cs typeface="Arial" panose="020B0604020202020204" pitchFamily="34" charset="0"/>
            </a:endParaRPr>
          </a:p>
        </p:txBody>
      </p:sp>
      <p:sp>
        <p:nvSpPr>
          <p:cNvPr id="4" name="Text Placeholder 3"/>
          <p:cNvSpPr>
            <a:spLocks noGrp="1"/>
          </p:cNvSpPr>
          <p:nvPr>
            <p:ph type="body" idx="1"/>
          </p:nvPr>
        </p:nvSpPr>
        <p:spPr>
          <a:xfrm>
            <a:off x="457200" y="1855248"/>
            <a:ext cx="4040188" cy="925680"/>
          </a:xfrm>
        </p:spPr>
        <p:txBody>
          <a:bodyPr/>
          <a:lstStyle/>
          <a:p>
            <a:r>
              <a:rPr lang="en-GB" dirty="0" smtClean="0"/>
              <a:t> </a:t>
            </a:r>
            <a:endParaRPr lang="en-GB" dirty="0"/>
          </a:p>
        </p:txBody>
      </p:sp>
      <p:sp>
        <p:nvSpPr>
          <p:cNvPr id="5" name="Content Placeholder 4"/>
          <p:cNvSpPr>
            <a:spLocks noGrp="1"/>
          </p:cNvSpPr>
          <p:nvPr>
            <p:ph sz="quarter" idx="2"/>
          </p:nvPr>
        </p:nvSpPr>
        <p:spPr>
          <a:xfrm>
            <a:off x="457200" y="2514600"/>
            <a:ext cx="3250704" cy="3845720"/>
          </a:xfrm>
        </p:spPr>
        <p:txBody>
          <a:bodyPr/>
          <a:lstStyle/>
          <a:p>
            <a:r>
              <a:rPr lang="en-GB" b="1" dirty="0" smtClean="0">
                <a:latin typeface="Arial" panose="020B0604020202020204" pitchFamily="34" charset="0"/>
                <a:cs typeface="Arial" panose="020B0604020202020204" pitchFamily="34" charset="0"/>
              </a:rPr>
              <a:t>Myoclonic </a:t>
            </a:r>
            <a:endParaRPr lang="en-GB" b="1" dirty="0">
              <a:latin typeface="Arial" panose="020B0604020202020204" pitchFamily="34" charset="0"/>
              <a:cs typeface="Arial" panose="020B0604020202020204" pitchFamily="34" charset="0"/>
            </a:endParaRPr>
          </a:p>
        </p:txBody>
      </p:sp>
      <p:sp>
        <p:nvSpPr>
          <p:cNvPr id="7" name="Content Placeholder 6"/>
          <p:cNvSpPr>
            <a:spLocks noGrp="1"/>
          </p:cNvSpPr>
          <p:nvPr>
            <p:ph sz="quarter" idx="4"/>
          </p:nvPr>
        </p:nvSpPr>
        <p:spPr>
          <a:xfrm>
            <a:off x="2915816" y="2492896"/>
            <a:ext cx="5976664" cy="3989736"/>
          </a:xfrm>
        </p:spPr>
        <p:txBody>
          <a:bodyPr>
            <a:normAutofit lnSpcReduction="10000"/>
          </a:bodyPr>
          <a:lstStyle/>
          <a:p>
            <a:r>
              <a:rPr lang="en-GB" sz="2000" dirty="0" smtClean="0">
                <a:latin typeface="Arial" panose="020B0604020202020204" pitchFamily="34" charset="0"/>
                <a:cs typeface="Arial" panose="020B0604020202020204" pitchFamily="34" charset="0"/>
              </a:rPr>
              <a:t>During myoclonic seizures the person’s muscles briefly jerk as if they have had some sort of electric shock.  Any muscle group can be affected but seizures often involve one or both arms, or the head.  There is a brief loss of consciousness with each jerk.</a:t>
            </a:r>
            <a:br>
              <a:rPr lang="en-GB" sz="2000" dirty="0" smtClean="0">
                <a:latin typeface="Arial" panose="020B0604020202020204" pitchFamily="34" charset="0"/>
                <a:cs typeface="Arial" panose="020B0604020202020204" pitchFamily="34" charset="0"/>
              </a:rPr>
            </a:br>
            <a:endParaRPr lang="en-GB" sz="2000" dirty="0" smtClean="0">
              <a:latin typeface="Arial" panose="020B0604020202020204" pitchFamily="34" charset="0"/>
              <a:cs typeface="Arial" panose="020B0604020202020204" pitchFamily="34" charset="0"/>
            </a:endParaRPr>
          </a:p>
          <a:p>
            <a:r>
              <a:rPr lang="en-GB" sz="2000" dirty="0" smtClean="0">
                <a:latin typeface="Arial" panose="020B0604020202020204" pitchFamily="34" charset="0"/>
                <a:cs typeface="Arial" panose="020B0604020202020204" pitchFamily="34" charset="0"/>
              </a:rPr>
              <a:t>These seizures usually occur shortly after waking or before retiring to bed when the person is  </a:t>
            </a:r>
          </a:p>
          <a:p>
            <a:endParaRPr lang="en-GB" sz="2000" dirty="0" smtClean="0">
              <a:latin typeface="Arial" panose="020B0604020202020204" pitchFamily="34" charset="0"/>
              <a:cs typeface="Arial" panose="020B0604020202020204" pitchFamily="34" charset="0"/>
            </a:endParaRPr>
          </a:p>
          <a:p>
            <a:r>
              <a:rPr lang="en-GB" sz="2000" dirty="0" smtClean="0">
                <a:latin typeface="Arial" panose="020B0604020202020204" pitchFamily="34" charset="0"/>
                <a:cs typeface="Arial" panose="020B0604020202020204" pitchFamily="34" charset="0"/>
              </a:rPr>
              <a:t>Atonic seizures are generally very short – less than 20 seconds    </a:t>
            </a:r>
            <a:endParaRPr lang="en-GB" sz="2000" dirty="0">
              <a:latin typeface="Arial" panose="020B0604020202020204" pitchFamily="34" charset="0"/>
              <a:cs typeface="Arial" panose="020B0604020202020204" pitchFamily="34" charset="0"/>
            </a:endParaRP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36296" y="6038789"/>
            <a:ext cx="864097" cy="7920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7631330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704088"/>
            <a:ext cx="8229600" cy="780696"/>
          </a:xfrm>
        </p:spPr>
        <p:txBody>
          <a:bodyPr>
            <a:normAutofit/>
          </a:bodyPr>
          <a:lstStyle/>
          <a:p>
            <a:pPr algn="ctr"/>
            <a:r>
              <a:rPr lang="en-GB" sz="4000" dirty="0" smtClean="0">
                <a:latin typeface="Arial" panose="020B0604020202020204" pitchFamily="34" charset="0"/>
                <a:cs typeface="Arial" panose="020B0604020202020204" pitchFamily="34" charset="0"/>
              </a:rPr>
              <a:t>Types of generalised  seizures</a:t>
            </a:r>
            <a:endParaRPr lang="en-GB" sz="4000" dirty="0">
              <a:latin typeface="Arial" panose="020B0604020202020204" pitchFamily="34" charset="0"/>
              <a:cs typeface="Arial" panose="020B0604020202020204" pitchFamily="34" charset="0"/>
            </a:endParaRPr>
          </a:p>
        </p:txBody>
      </p:sp>
      <p:sp>
        <p:nvSpPr>
          <p:cNvPr id="4" name="Text Placeholder 3"/>
          <p:cNvSpPr>
            <a:spLocks noGrp="1"/>
          </p:cNvSpPr>
          <p:nvPr>
            <p:ph type="body" idx="1"/>
          </p:nvPr>
        </p:nvSpPr>
        <p:spPr>
          <a:xfrm>
            <a:off x="457200" y="1855248"/>
            <a:ext cx="4040188" cy="925680"/>
          </a:xfrm>
        </p:spPr>
        <p:txBody>
          <a:bodyPr/>
          <a:lstStyle/>
          <a:p>
            <a:r>
              <a:rPr lang="en-GB" dirty="0" smtClean="0"/>
              <a:t> </a:t>
            </a:r>
            <a:endParaRPr lang="en-GB" dirty="0"/>
          </a:p>
        </p:txBody>
      </p:sp>
      <p:sp>
        <p:nvSpPr>
          <p:cNvPr id="5" name="Content Placeholder 4"/>
          <p:cNvSpPr>
            <a:spLocks noGrp="1"/>
          </p:cNvSpPr>
          <p:nvPr>
            <p:ph sz="quarter" idx="2"/>
          </p:nvPr>
        </p:nvSpPr>
        <p:spPr>
          <a:xfrm>
            <a:off x="457200" y="2514600"/>
            <a:ext cx="2386608" cy="3845720"/>
          </a:xfrm>
        </p:spPr>
        <p:txBody>
          <a:bodyPr>
            <a:normAutofit fontScale="92500" lnSpcReduction="10000"/>
          </a:bodyPr>
          <a:lstStyle/>
          <a:p>
            <a:r>
              <a:rPr lang="en-GB" b="1" dirty="0" smtClean="0">
                <a:latin typeface="Arial" panose="020B0604020202020204" pitchFamily="34" charset="0"/>
                <a:cs typeface="Arial" panose="020B0604020202020204" pitchFamily="34" charset="0"/>
              </a:rPr>
              <a:t>Absences</a:t>
            </a:r>
            <a:r>
              <a:rPr lang="en-GB" b="1" dirty="0" smtClean="0"/>
              <a:t/>
            </a:r>
            <a:br>
              <a:rPr lang="en-GB" b="1" dirty="0" smtClean="0"/>
            </a:br>
            <a:r>
              <a:rPr lang="en-GB" b="1" dirty="0" smtClean="0"/>
              <a:t/>
            </a:r>
            <a:br>
              <a:rPr lang="en-GB" b="1" dirty="0" smtClean="0"/>
            </a:br>
            <a:r>
              <a:rPr lang="en-GB" sz="1900" dirty="0" smtClean="0">
                <a:latin typeface="Arial" panose="020B0604020202020204" pitchFamily="34" charset="0"/>
                <a:cs typeface="Arial" panose="020B0604020202020204" pitchFamily="34" charset="0"/>
              </a:rPr>
              <a:t>Can occur many times a day and may be difficult to spot, frequently being mistaken for </a:t>
            </a:r>
            <a:r>
              <a:rPr lang="en-GB" sz="1900" b="1" dirty="0" smtClean="0">
                <a:latin typeface="Arial" panose="020B0604020202020204" pitchFamily="34" charset="0"/>
                <a:cs typeface="Arial" panose="020B0604020202020204" pitchFamily="34" charset="0"/>
              </a:rPr>
              <a:t>daydreaming</a:t>
            </a:r>
            <a:r>
              <a:rPr lang="en-GB" sz="1900" dirty="0" smtClean="0">
                <a:latin typeface="Arial" panose="020B0604020202020204" pitchFamily="34" charset="0"/>
                <a:cs typeface="Arial" panose="020B0604020202020204" pitchFamily="34" charset="0"/>
              </a:rPr>
              <a:t>.  Some people may not even be aware that they have had a seizure </a:t>
            </a:r>
            <a:r>
              <a:rPr lang="en-GB" dirty="0" smtClean="0">
                <a:latin typeface="Arial" panose="020B0604020202020204" pitchFamily="34" charset="0"/>
                <a:cs typeface="Arial" panose="020B0604020202020204" pitchFamily="34" charset="0"/>
              </a:rPr>
              <a:t/>
            </a:r>
            <a:br>
              <a:rPr lang="en-GB" dirty="0" smtClean="0">
                <a:latin typeface="Arial" panose="020B0604020202020204" pitchFamily="34" charset="0"/>
                <a:cs typeface="Arial" panose="020B0604020202020204" pitchFamily="34" charset="0"/>
              </a:rPr>
            </a:br>
            <a:r>
              <a:rPr lang="en-GB" b="1" dirty="0" smtClean="0">
                <a:latin typeface="Arial" panose="020B0604020202020204" pitchFamily="34" charset="0"/>
                <a:cs typeface="Arial" panose="020B0604020202020204" pitchFamily="34" charset="0"/>
              </a:rPr>
              <a:t/>
            </a:r>
            <a:br>
              <a:rPr lang="en-GB" b="1" dirty="0" smtClean="0">
                <a:latin typeface="Arial" panose="020B0604020202020204" pitchFamily="34" charset="0"/>
                <a:cs typeface="Arial" panose="020B0604020202020204" pitchFamily="34" charset="0"/>
              </a:rPr>
            </a:br>
            <a:endParaRPr lang="en-GB" b="1" dirty="0">
              <a:latin typeface="Arial" panose="020B0604020202020204" pitchFamily="34" charset="0"/>
              <a:cs typeface="Arial" panose="020B0604020202020204" pitchFamily="34" charset="0"/>
            </a:endParaRPr>
          </a:p>
        </p:txBody>
      </p:sp>
      <p:sp>
        <p:nvSpPr>
          <p:cNvPr id="7" name="Content Placeholder 6"/>
          <p:cNvSpPr>
            <a:spLocks noGrp="1"/>
          </p:cNvSpPr>
          <p:nvPr>
            <p:ph sz="quarter" idx="4"/>
          </p:nvPr>
        </p:nvSpPr>
        <p:spPr>
          <a:xfrm>
            <a:off x="2915816" y="2492896"/>
            <a:ext cx="5976664" cy="3989736"/>
          </a:xfrm>
        </p:spPr>
        <p:txBody>
          <a:bodyPr>
            <a:normAutofit/>
          </a:bodyPr>
          <a:lstStyle/>
          <a:p>
            <a:r>
              <a:rPr lang="en-GB" sz="1600" b="1" dirty="0" smtClean="0">
                <a:latin typeface="Arial" panose="020B0604020202020204" pitchFamily="34" charset="0"/>
                <a:cs typeface="Arial" panose="020B0604020202020204" pitchFamily="34" charset="0"/>
              </a:rPr>
              <a:t>Typical absence seizures </a:t>
            </a:r>
            <a:r>
              <a:rPr lang="en-GB" sz="1600" dirty="0" smtClean="0">
                <a:latin typeface="Arial" panose="020B0604020202020204" pitchFamily="34" charset="0"/>
                <a:cs typeface="Arial" panose="020B0604020202020204" pitchFamily="34" charset="0"/>
              </a:rPr>
              <a:t>are usually very brief  (5 – 10 seconds) and result in a sudden loss of consciousness.  During the seizure the person will usually  stop what they are doing, stare blankly and become unaware of their surroundings. </a:t>
            </a:r>
            <a:br>
              <a:rPr lang="en-GB" sz="1600" dirty="0" smtClean="0">
                <a:latin typeface="Arial" panose="020B0604020202020204" pitchFamily="34" charset="0"/>
                <a:cs typeface="Arial" panose="020B0604020202020204" pitchFamily="34" charset="0"/>
              </a:rPr>
            </a:br>
            <a:r>
              <a:rPr lang="en-GB" sz="1600" dirty="0" smtClean="0">
                <a:latin typeface="Arial" panose="020B0604020202020204" pitchFamily="34" charset="0"/>
                <a:cs typeface="Arial" panose="020B0604020202020204" pitchFamily="34" charset="0"/>
              </a:rPr>
              <a:t/>
            </a:r>
            <a:br>
              <a:rPr lang="en-GB" sz="1600" dirty="0" smtClean="0">
                <a:latin typeface="Arial" panose="020B0604020202020204" pitchFamily="34" charset="0"/>
                <a:cs typeface="Arial" panose="020B0604020202020204" pitchFamily="34" charset="0"/>
              </a:rPr>
            </a:br>
            <a:r>
              <a:rPr lang="en-GB" sz="1600" i="1" dirty="0" smtClean="0">
                <a:solidFill>
                  <a:schemeClr val="accent1"/>
                </a:solidFill>
                <a:latin typeface="Arial" panose="020B0604020202020204" pitchFamily="34" charset="0"/>
                <a:cs typeface="Arial" panose="020B0604020202020204" pitchFamily="34" charset="0"/>
              </a:rPr>
              <a:t>Sometimes it’s difficult enough to follow a lecture without having to cope with missing parts of it.  </a:t>
            </a:r>
            <a:br>
              <a:rPr lang="en-GB" sz="1600" i="1" dirty="0" smtClean="0">
                <a:solidFill>
                  <a:schemeClr val="accent1"/>
                </a:solidFill>
                <a:latin typeface="Arial" panose="020B0604020202020204" pitchFamily="34" charset="0"/>
                <a:cs typeface="Arial" panose="020B0604020202020204" pitchFamily="34" charset="0"/>
              </a:rPr>
            </a:br>
            <a:endParaRPr lang="en-GB" sz="1600" i="1" dirty="0" smtClean="0">
              <a:solidFill>
                <a:schemeClr val="accent1"/>
              </a:solidFill>
              <a:latin typeface="Arial" panose="020B0604020202020204" pitchFamily="34" charset="0"/>
              <a:cs typeface="Arial" panose="020B0604020202020204" pitchFamily="34" charset="0"/>
            </a:endParaRPr>
          </a:p>
          <a:p>
            <a:r>
              <a:rPr lang="en-GB" sz="1600" b="1" dirty="0" smtClean="0">
                <a:latin typeface="Arial" panose="020B0604020202020204" pitchFamily="34" charset="0"/>
                <a:cs typeface="Arial" panose="020B0604020202020204" pitchFamily="34" charset="0"/>
              </a:rPr>
              <a:t>Atypical absences </a:t>
            </a:r>
            <a:r>
              <a:rPr lang="en-GB" sz="1600" dirty="0" smtClean="0">
                <a:latin typeface="Arial" panose="020B0604020202020204" pitchFamily="34" charset="0"/>
                <a:cs typeface="Arial" panose="020B0604020202020204" pitchFamily="34" charset="0"/>
              </a:rPr>
              <a:t>do not start of finish as abruptly as typical absence seizures and usually last longer (more than 10 seconds).  The person may also exhibit additional features such as changes in muscle tone, resulting in a slight nodding of the head, lip smacking and unusual eye or eye lid movements.   </a:t>
            </a:r>
          </a:p>
          <a:p>
            <a:endParaRPr lang="en-GB" sz="1600" dirty="0"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2035419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704088"/>
            <a:ext cx="8229600" cy="780696"/>
          </a:xfrm>
        </p:spPr>
        <p:txBody>
          <a:bodyPr>
            <a:normAutofit/>
          </a:bodyPr>
          <a:lstStyle/>
          <a:p>
            <a:pPr algn="ctr"/>
            <a:r>
              <a:rPr lang="en-GB" sz="4000" dirty="0" smtClean="0">
                <a:latin typeface="Arial" panose="020B0604020202020204" pitchFamily="34" charset="0"/>
                <a:cs typeface="Arial" panose="020B0604020202020204" pitchFamily="34" charset="0"/>
              </a:rPr>
              <a:t>Focal seizures</a:t>
            </a:r>
            <a:endParaRPr lang="en-GB" sz="4000" dirty="0">
              <a:latin typeface="Arial" panose="020B0604020202020204" pitchFamily="34" charset="0"/>
              <a:cs typeface="Arial" panose="020B0604020202020204" pitchFamily="34" charset="0"/>
            </a:endParaRPr>
          </a:p>
        </p:txBody>
      </p:sp>
      <p:sp>
        <p:nvSpPr>
          <p:cNvPr id="4" name="Text Placeholder 3"/>
          <p:cNvSpPr>
            <a:spLocks noGrp="1"/>
          </p:cNvSpPr>
          <p:nvPr>
            <p:ph type="body" idx="1"/>
          </p:nvPr>
        </p:nvSpPr>
        <p:spPr>
          <a:xfrm>
            <a:off x="457200" y="1855248"/>
            <a:ext cx="4040188" cy="925680"/>
          </a:xfrm>
        </p:spPr>
        <p:txBody>
          <a:bodyPr/>
          <a:lstStyle/>
          <a:p>
            <a:r>
              <a:rPr lang="en-GB" dirty="0" smtClean="0"/>
              <a:t> </a:t>
            </a:r>
            <a:endParaRPr lang="en-GB" dirty="0"/>
          </a:p>
        </p:txBody>
      </p:sp>
      <p:sp>
        <p:nvSpPr>
          <p:cNvPr id="5" name="Content Placeholder 4"/>
          <p:cNvSpPr>
            <a:spLocks noGrp="1"/>
          </p:cNvSpPr>
          <p:nvPr>
            <p:ph sz="quarter" idx="2"/>
          </p:nvPr>
        </p:nvSpPr>
        <p:spPr>
          <a:xfrm>
            <a:off x="457200" y="2514600"/>
            <a:ext cx="3250704" cy="3845720"/>
          </a:xfrm>
        </p:spPr>
        <p:txBody>
          <a:bodyPr/>
          <a:lstStyle/>
          <a:p>
            <a:endParaRPr lang="en-GB" dirty="0"/>
          </a:p>
        </p:txBody>
      </p:sp>
      <p:sp>
        <p:nvSpPr>
          <p:cNvPr id="7" name="Content Placeholder 6"/>
          <p:cNvSpPr>
            <a:spLocks noGrp="1"/>
          </p:cNvSpPr>
          <p:nvPr>
            <p:ph sz="quarter" idx="4"/>
          </p:nvPr>
        </p:nvSpPr>
        <p:spPr/>
        <p:txBody>
          <a:bodyPr>
            <a:normAutofit/>
          </a:bodyPr>
          <a:lstStyle/>
          <a:p>
            <a:r>
              <a:rPr lang="en-GB" dirty="0" smtClean="0">
                <a:latin typeface="Arial" panose="020B0604020202020204" pitchFamily="34" charset="0"/>
                <a:cs typeface="Arial" panose="020B0604020202020204" pitchFamily="34" charset="0"/>
              </a:rPr>
              <a:t>Only part of the brain is affected by the electrical activity</a:t>
            </a:r>
          </a:p>
          <a:p>
            <a:r>
              <a:rPr lang="en-GB" dirty="0" smtClean="0">
                <a:latin typeface="Arial" panose="020B0604020202020204" pitchFamily="34" charset="0"/>
                <a:cs typeface="Arial" panose="020B0604020202020204" pitchFamily="34" charset="0"/>
              </a:rPr>
              <a:t>The symptoms experienced will depend on the area of the brain that is affected</a:t>
            </a:r>
          </a:p>
          <a:p>
            <a:r>
              <a:rPr lang="en-GB" dirty="0" smtClean="0">
                <a:latin typeface="Arial" panose="020B0604020202020204" pitchFamily="34" charset="0"/>
                <a:cs typeface="Arial" panose="020B0604020202020204" pitchFamily="34" charset="0"/>
              </a:rPr>
              <a:t>Consciousness may be disturbed or impaired or the person may remain fully alert </a:t>
            </a:r>
            <a:endParaRPr lang="en-GB" dirty="0">
              <a:latin typeface="Arial" panose="020B0604020202020204" pitchFamily="34" charset="0"/>
              <a:cs typeface="Arial" panose="020B0604020202020204" pitchFamily="34" charset="0"/>
            </a:endParaRP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2470232"/>
            <a:ext cx="3168352" cy="38390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0468053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a:xfrm>
            <a:off x="457200" y="704088"/>
            <a:ext cx="8229600" cy="780696"/>
          </a:xfrm>
        </p:spPr>
        <p:txBody>
          <a:bodyPr>
            <a:normAutofit/>
          </a:bodyPr>
          <a:lstStyle/>
          <a:p>
            <a:pPr algn="ctr"/>
            <a:r>
              <a:rPr lang="en-GB" sz="3200" dirty="0" smtClean="0">
                <a:latin typeface="Arial" panose="020B0604020202020204" pitchFamily="34" charset="0"/>
                <a:cs typeface="Arial" panose="020B0604020202020204" pitchFamily="34" charset="0"/>
              </a:rPr>
              <a:t>Focal seizure – temporal lobe</a:t>
            </a:r>
            <a:endParaRPr lang="en-GB" sz="3200" dirty="0">
              <a:latin typeface="Arial" panose="020B0604020202020204" pitchFamily="34" charset="0"/>
              <a:cs typeface="Arial" panose="020B0604020202020204" pitchFamily="34" charset="0"/>
            </a:endParaRPr>
          </a:p>
        </p:txBody>
      </p:sp>
      <p:sp>
        <p:nvSpPr>
          <p:cNvPr id="13" name="Content Placeholder 12"/>
          <p:cNvSpPr>
            <a:spLocks noGrp="1"/>
          </p:cNvSpPr>
          <p:nvPr>
            <p:ph sz="half" idx="1"/>
          </p:nvPr>
        </p:nvSpPr>
        <p:spPr>
          <a:xfrm>
            <a:off x="457200" y="2348879"/>
            <a:ext cx="4038600" cy="4006045"/>
          </a:xfrm>
        </p:spPr>
        <p:txBody>
          <a:bodyPr>
            <a:normAutofit/>
          </a:bodyPr>
          <a:lstStyle/>
          <a:p>
            <a:endParaRPr lang="en-GB" dirty="0"/>
          </a:p>
        </p:txBody>
      </p:sp>
      <p:sp>
        <p:nvSpPr>
          <p:cNvPr id="14" name="Content Placeholder 13"/>
          <p:cNvSpPr>
            <a:spLocks noGrp="1"/>
          </p:cNvSpPr>
          <p:nvPr>
            <p:ph sz="half" idx="2"/>
          </p:nvPr>
        </p:nvSpPr>
        <p:spPr/>
        <p:txBody>
          <a:bodyPr>
            <a:normAutofit/>
          </a:bodyPr>
          <a:lstStyle/>
          <a:p>
            <a:r>
              <a:rPr lang="en-GB" sz="2400" dirty="0" smtClean="0">
                <a:latin typeface="Arial" panose="020B0604020202020204" pitchFamily="34" charset="0"/>
                <a:cs typeface="Arial" panose="020B0604020202020204" pitchFamily="34" charset="0"/>
              </a:rPr>
              <a:t>Temporal lobe is responsible for speech, language, short term memory, emotions…..</a:t>
            </a:r>
          </a:p>
          <a:p>
            <a:endParaRPr lang="en-GB" sz="2400" dirty="0" smtClean="0">
              <a:latin typeface="Arial" panose="020B0604020202020204" pitchFamily="34" charset="0"/>
              <a:cs typeface="Arial" panose="020B0604020202020204" pitchFamily="34" charset="0"/>
            </a:endParaRPr>
          </a:p>
          <a:p>
            <a:r>
              <a:rPr lang="en-GB" sz="2400" dirty="0" smtClean="0">
                <a:latin typeface="Arial" panose="020B0604020202020204" pitchFamily="34" charset="0"/>
                <a:cs typeface="Arial" panose="020B0604020202020204" pitchFamily="34" charset="0"/>
              </a:rPr>
              <a:t>Typically people chew, lip smack and swallow, wander off confused, fumble &amp; pluck at clothes, difficulty with word recall.</a:t>
            </a:r>
            <a:endParaRPr lang="en-GB" sz="2400" dirty="0">
              <a:latin typeface="Arial" panose="020B0604020202020204" pitchFamily="34" charset="0"/>
              <a:cs typeface="Arial" panose="020B0604020202020204" pitchFamily="34" charset="0"/>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2132856"/>
            <a:ext cx="3312368" cy="35283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7379815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a:xfrm>
            <a:off x="467544" y="764704"/>
            <a:ext cx="8229600" cy="780696"/>
          </a:xfrm>
        </p:spPr>
        <p:txBody>
          <a:bodyPr>
            <a:normAutofit/>
          </a:bodyPr>
          <a:lstStyle/>
          <a:p>
            <a:pPr algn="ctr"/>
            <a:r>
              <a:rPr lang="en-GB" sz="3200" dirty="0" smtClean="0">
                <a:latin typeface="Arial" panose="020B0604020202020204" pitchFamily="34" charset="0"/>
                <a:cs typeface="Arial" panose="020B0604020202020204" pitchFamily="34" charset="0"/>
              </a:rPr>
              <a:t>Focal seizure – frontal lobe</a:t>
            </a:r>
            <a:endParaRPr lang="en-GB" sz="3200" dirty="0">
              <a:latin typeface="Arial" panose="020B0604020202020204" pitchFamily="34" charset="0"/>
              <a:cs typeface="Arial" panose="020B0604020202020204" pitchFamily="34" charset="0"/>
            </a:endParaRPr>
          </a:p>
        </p:txBody>
      </p:sp>
      <p:sp>
        <p:nvSpPr>
          <p:cNvPr id="13" name="Content Placeholder 12"/>
          <p:cNvSpPr>
            <a:spLocks noGrp="1"/>
          </p:cNvSpPr>
          <p:nvPr>
            <p:ph sz="half" idx="1"/>
          </p:nvPr>
        </p:nvSpPr>
        <p:spPr>
          <a:xfrm>
            <a:off x="457200" y="2348879"/>
            <a:ext cx="4038600" cy="4006045"/>
          </a:xfrm>
        </p:spPr>
        <p:txBody>
          <a:bodyPr>
            <a:normAutofit/>
          </a:bodyPr>
          <a:lstStyle/>
          <a:p>
            <a:endParaRPr lang="en-GB" dirty="0"/>
          </a:p>
        </p:txBody>
      </p:sp>
      <p:sp>
        <p:nvSpPr>
          <p:cNvPr id="14" name="Content Placeholder 13"/>
          <p:cNvSpPr>
            <a:spLocks noGrp="1"/>
          </p:cNvSpPr>
          <p:nvPr>
            <p:ph sz="half" idx="2"/>
          </p:nvPr>
        </p:nvSpPr>
        <p:spPr/>
        <p:txBody>
          <a:bodyPr>
            <a:normAutofit/>
          </a:bodyPr>
          <a:lstStyle/>
          <a:p>
            <a:r>
              <a:rPr lang="en-GB" sz="1800" dirty="0" smtClean="0">
                <a:latin typeface="Arial" panose="020B0604020202020204" pitchFamily="34" charset="0"/>
                <a:cs typeface="Arial" panose="020B0604020202020204" pitchFamily="34" charset="0"/>
              </a:rPr>
              <a:t>Frontal lobe is responsible for movement, emotion, behaviour, personality and executive functions</a:t>
            </a:r>
          </a:p>
          <a:p>
            <a:endParaRPr lang="en-GB" sz="1800" dirty="0" smtClean="0">
              <a:latin typeface="Arial" panose="020B0604020202020204" pitchFamily="34" charset="0"/>
              <a:cs typeface="Arial" panose="020B0604020202020204" pitchFamily="34" charset="0"/>
            </a:endParaRPr>
          </a:p>
          <a:p>
            <a:r>
              <a:rPr lang="en-GB" sz="1800" dirty="0" smtClean="0">
                <a:latin typeface="Arial" panose="020B0604020202020204" pitchFamily="34" charset="0"/>
                <a:cs typeface="Arial" panose="020B0604020202020204" pitchFamily="34" charset="0"/>
              </a:rPr>
              <a:t>Seizures vary in nature depending what part of the lobe is involved.  They tend to stat and end abruptly and usually occur during sleep.</a:t>
            </a:r>
            <a:br>
              <a:rPr lang="en-GB" sz="1800" dirty="0" smtClean="0">
                <a:latin typeface="Arial" panose="020B0604020202020204" pitchFamily="34" charset="0"/>
                <a:cs typeface="Arial" panose="020B0604020202020204" pitchFamily="34" charset="0"/>
              </a:rPr>
            </a:br>
            <a:r>
              <a:rPr lang="en-GB" sz="1800" dirty="0" smtClean="0">
                <a:latin typeface="Arial" panose="020B0604020202020204" pitchFamily="34" charset="0"/>
                <a:cs typeface="Arial" panose="020B0604020202020204" pitchFamily="34" charset="0"/>
              </a:rPr>
              <a:t> </a:t>
            </a:r>
            <a:br>
              <a:rPr lang="en-GB" sz="1800" dirty="0" smtClean="0">
                <a:latin typeface="Arial" panose="020B0604020202020204" pitchFamily="34" charset="0"/>
                <a:cs typeface="Arial" panose="020B0604020202020204" pitchFamily="34" charset="0"/>
              </a:rPr>
            </a:br>
            <a:r>
              <a:rPr lang="en-GB" sz="1800" dirty="0" smtClean="0">
                <a:latin typeface="Arial" panose="020B0604020202020204" pitchFamily="34" charset="0"/>
                <a:cs typeface="Arial" panose="020B0604020202020204" pitchFamily="34" charset="0"/>
              </a:rPr>
              <a:t>- head turning</a:t>
            </a:r>
            <a:br>
              <a:rPr lang="en-GB" sz="1800" dirty="0" smtClean="0">
                <a:latin typeface="Arial" panose="020B0604020202020204" pitchFamily="34" charset="0"/>
                <a:cs typeface="Arial" panose="020B0604020202020204" pitchFamily="34" charset="0"/>
              </a:rPr>
            </a:br>
            <a:r>
              <a:rPr lang="en-GB" sz="1800" dirty="0" smtClean="0">
                <a:latin typeface="Arial" panose="020B0604020202020204" pitchFamily="34" charset="0"/>
                <a:cs typeface="Arial" panose="020B0604020202020204" pitchFamily="34" charset="0"/>
              </a:rPr>
              <a:t>- thrashing and posturing of arms</a:t>
            </a:r>
            <a:br>
              <a:rPr lang="en-GB" sz="1800" dirty="0" smtClean="0">
                <a:latin typeface="Arial" panose="020B0604020202020204" pitchFamily="34" charset="0"/>
                <a:cs typeface="Arial" panose="020B0604020202020204" pitchFamily="34" charset="0"/>
              </a:rPr>
            </a:br>
            <a:r>
              <a:rPr lang="en-GB" sz="1800" dirty="0" smtClean="0">
                <a:latin typeface="Arial" panose="020B0604020202020204" pitchFamily="34" charset="0"/>
                <a:cs typeface="Arial" panose="020B0604020202020204" pitchFamily="34" charset="0"/>
              </a:rPr>
              <a:t>- cycling movements of the legs</a:t>
            </a:r>
            <a:br>
              <a:rPr lang="en-GB" sz="1800" dirty="0" smtClean="0">
                <a:latin typeface="Arial" panose="020B0604020202020204" pitchFamily="34" charset="0"/>
                <a:cs typeface="Arial" panose="020B0604020202020204" pitchFamily="34" charset="0"/>
              </a:rPr>
            </a:br>
            <a:r>
              <a:rPr lang="en-GB" sz="1800" dirty="0" smtClean="0">
                <a:latin typeface="Arial" panose="020B0604020202020204" pitchFamily="34" charset="0"/>
                <a:cs typeface="Arial" panose="020B0604020202020204" pitchFamily="34" charset="0"/>
              </a:rPr>
              <a:t>- screaming and crying </a:t>
            </a:r>
            <a:endParaRPr lang="en-GB" sz="1800" dirty="0">
              <a:latin typeface="Arial" panose="020B0604020202020204" pitchFamily="34" charset="0"/>
              <a:cs typeface="Arial" panose="020B0604020202020204" pitchFamily="34" charset="0"/>
            </a:endParaRP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2286000"/>
            <a:ext cx="2664296" cy="27271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1164105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a:xfrm>
            <a:off x="457200" y="704088"/>
            <a:ext cx="8229600" cy="708688"/>
          </a:xfrm>
        </p:spPr>
        <p:txBody>
          <a:bodyPr>
            <a:normAutofit/>
          </a:bodyPr>
          <a:lstStyle/>
          <a:p>
            <a:pPr algn="ctr"/>
            <a:r>
              <a:rPr lang="en-GB" sz="3200" dirty="0" smtClean="0">
                <a:latin typeface="Arial" panose="020B0604020202020204" pitchFamily="34" charset="0"/>
                <a:cs typeface="Arial" panose="020B0604020202020204" pitchFamily="34" charset="0"/>
              </a:rPr>
              <a:t>Focal seizure – parietal lobe</a:t>
            </a:r>
            <a:endParaRPr lang="en-GB" sz="3200" dirty="0">
              <a:latin typeface="Arial" panose="020B0604020202020204" pitchFamily="34" charset="0"/>
              <a:cs typeface="Arial" panose="020B0604020202020204" pitchFamily="34" charset="0"/>
            </a:endParaRPr>
          </a:p>
        </p:txBody>
      </p:sp>
      <p:sp>
        <p:nvSpPr>
          <p:cNvPr id="13" name="Content Placeholder 12"/>
          <p:cNvSpPr>
            <a:spLocks noGrp="1"/>
          </p:cNvSpPr>
          <p:nvPr>
            <p:ph sz="half" idx="1"/>
          </p:nvPr>
        </p:nvSpPr>
        <p:spPr>
          <a:xfrm>
            <a:off x="457200" y="2348879"/>
            <a:ext cx="4038600" cy="4006045"/>
          </a:xfrm>
        </p:spPr>
        <p:txBody>
          <a:bodyPr>
            <a:normAutofit/>
          </a:bodyPr>
          <a:lstStyle/>
          <a:p>
            <a:endParaRPr lang="en-GB" dirty="0"/>
          </a:p>
        </p:txBody>
      </p:sp>
      <p:sp>
        <p:nvSpPr>
          <p:cNvPr id="14" name="Content Placeholder 13"/>
          <p:cNvSpPr>
            <a:spLocks noGrp="1"/>
          </p:cNvSpPr>
          <p:nvPr>
            <p:ph sz="half" idx="2"/>
          </p:nvPr>
        </p:nvSpPr>
        <p:spPr/>
        <p:txBody>
          <a:bodyPr>
            <a:noAutofit/>
          </a:bodyPr>
          <a:lstStyle/>
          <a:p>
            <a:r>
              <a:rPr lang="en-GB" sz="1800" dirty="0" smtClean="0">
                <a:latin typeface="Arial" panose="020B0604020202020204" pitchFamily="34" charset="0"/>
                <a:cs typeface="Arial" panose="020B0604020202020204" pitchFamily="34" charset="0"/>
              </a:rPr>
              <a:t>Parietal lobe is responsible for sensory information, orientation and visuospatial processing.</a:t>
            </a:r>
          </a:p>
          <a:p>
            <a:endParaRPr lang="en-GB" sz="1800" dirty="0">
              <a:latin typeface="Arial" panose="020B0604020202020204" pitchFamily="34" charset="0"/>
              <a:cs typeface="Arial" panose="020B0604020202020204" pitchFamily="34" charset="0"/>
            </a:endParaRPr>
          </a:p>
          <a:p>
            <a:r>
              <a:rPr lang="en-GB" sz="1800" dirty="0" smtClean="0">
                <a:latin typeface="Arial" panose="020B0604020202020204" pitchFamily="34" charset="0"/>
                <a:cs typeface="Arial" panose="020B0604020202020204" pitchFamily="34" charset="0"/>
              </a:rPr>
              <a:t>Seizures usually result in strange sensations, also known as sensory  seizures</a:t>
            </a:r>
            <a:br>
              <a:rPr lang="en-GB" sz="1800" dirty="0" smtClean="0">
                <a:latin typeface="Arial" panose="020B0604020202020204" pitchFamily="34" charset="0"/>
                <a:cs typeface="Arial" panose="020B0604020202020204" pitchFamily="34" charset="0"/>
              </a:rPr>
            </a:br>
            <a:r>
              <a:rPr lang="en-GB" sz="1800" dirty="0" smtClean="0">
                <a:latin typeface="Arial" panose="020B0604020202020204" pitchFamily="34" charset="0"/>
                <a:cs typeface="Arial" panose="020B0604020202020204" pitchFamily="34" charset="0"/>
              </a:rPr>
              <a:t> </a:t>
            </a:r>
            <a:br>
              <a:rPr lang="en-GB" sz="1800" dirty="0" smtClean="0">
                <a:latin typeface="Arial" panose="020B0604020202020204" pitchFamily="34" charset="0"/>
                <a:cs typeface="Arial" panose="020B0604020202020204" pitchFamily="34" charset="0"/>
              </a:rPr>
            </a:br>
            <a:r>
              <a:rPr lang="en-GB" sz="1800" dirty="0" smtClean="0">
                <a:latin typeface="Arial" panose="020B0604020202020204" pitchFamily="34" charset="0"/>
                <a:cs typeface="Arial" panose="020B0604020202020204" pitchFamily="34" charset="0"/>
              </a:rPr>
              <a:t>-  tingling or warmness down one side of the body</a:t>
            </a:r>
            <a:br>
              <a:rPr lang="en-GB" sz="1800" dirty="0" smtClean="0">
                <a:latin typeface="Arial" panose="020B0604020202020204" pitchFamily="34" charset="0"/>
                <a:cs typeface="Arial" panose="020B0604020202020204" pitchFamily="34" charset="0"/>
              </a:rPr>
            </a:br>
            <a:r>
              <a:rPr lang="en-GB" sz="1800" dirty="0" smtClean="0">
                <a:latin typeface="Arial" panose="020B0604020202020204" pitchFamily="34" charset="0"/>
                <a:cs typeface="Arial" panose="020B0604020202020204" pitchFamily="34" charset="0"/>
              </a:rPr>
              <a:t/>
            </a:r>
            <a:br>
              <a:rPr lang="en-GB" sz="1800" dirty="0" smtClean="0">
                <a:latin typeface="Arial" panose="020B0604020202020204" pitchFamily="34" charset="0"/>
                <a:cs typeface="Arial" panose="020B0604020202020204" pitchFamily="34" charset="0"/>
              </a:rPr>
            </a:br>
            <a:r>
              <a:rPr lang="en-GB" sz="1800" dirty="0" smtClean="0">
                <a:latin typeface="Arial" panose="020B0604020202020204" pitchFamily="34" charset="0"/>
                <a:cs typeface="Arial" panose="020B0604020202020204" pitchFamily="34" charset="0"/>
              </a:rPr>
              <a:t>-  parts of the body feeling  numb</a:t>
            </a:r>
            <a:br>
              <a:rPr lang="en-GB" sz="1800" dirty="0" smtClean="0">
                <a:latin typeface="Arial" panose="020B0604020202020204" pitchFamily="34" charset="0"/>
                <a:cs typeface="Arial" panose="020B0604020202020204" pitchFamily="34" charset="0"/>
              </a:rPr>
            </a:br>
            <a:r>
              <a:rPr lang="en-GB" sz="1800" dirty="0" smtClean="0">
                <a:latin typeface="Arial" panose="020B0604020202020204" pitchFamily="34" charset="0"/>
                <a:cs typeface="Arial" panose="020B0604020202020204" pitchFamily="34" charset="0"/>
              </a:rPr>
              <a:t/>
            </a:r>
            <a:br>
              <a:rPr lang="en-GB" sz="1800" dirty="0" smtClean="0">
                <a:latin typeface="Arial" panose="020B0604020202020204" pitchFamily="34" charset="0"/>
                <a:cs typeface="Arial" panose="020B0604020202020204" pitchFamily="34" charset="0"/>
              </a:rPr>
            </a:br>
            <a:r>
              <a:rPr lang="en-GB" sz="1800" dirty="0" smtClean="0">
                <a:latin typeface="Arial" panose="020B0604020202020204" pitchFamily="34" charset="0"/>
                <a:cs typeface="Arial" panose="020B0604020202020204" pitchFamily="34" charset="0"/>
              </a:rPr>
              <a:t>-  limbs feeling bigger or smaller than normal. </a:t>
            </a:r>
            <a:endParaRPr lang="en-GB" sz="1800" dirty="0">
              <a:latin typeface="Arial" panose="020B0604020202020204" pitchFamily="34" charset="0"/>
              <a:cs typeface="Arial" panose="020B0604020202020204" pitchFamily="34" charset="0"/>
            </a:endParaRP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2348880"/>
            <a:ext cx="3024336" cy="26642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0997855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a:xfrm>
            <a:off x="457200" y="704088"/>
            <a:ext cx="8229600" cy="708688"/>
          </a:xfrm>
        </p:spPr>
        <p:txBody>
          <a:bodyPr>
            <a:normAutofit/>
          </a:bodyPr>
          <a:lstStyle/>
          <a:p>
            <a:r>
              <a:rPr lang="en-GB" sz="3200" dirty="0" smtClean="0">
                <a:latin typeface="Arial" panose="020B0604020202020204" pitchFamily="34" charset="0"/>
                <a:cs typeface="Arial" panose="020B0604020202020204" pitchFamily="34" charset="0"/>
              </a:rPr>
              <a:t>Focal seizure – occipital  lobe</a:t>
            </a:r>
            <a:endParaRPr lang="en-GB" sz="3200" dirty="0">
              <a:latin typeface="Arial" panose="020B0604020202020204" pitchFamily="34" charset="0"/>
              <a:cs typeface="Arial" panose="020B0604020202020204" pitchFamily="34" charset="0"/>
            </a:endParaRPr>
          </a:p>
        </p:txBody>
      </p:sp>
      <p:sp>
        <p:nvSpPr>
          <p:cNvPr id="13" name="Content Placeholder 12"/>
          <p:cNvSpPr>
            <a:spLocks noGrp="1"/>
          </p:cNvSpPr>
          <p:nvPr>
            <p:ph sz="half" idx="1"/>
          </p:nvPr>
        </p:nvSpPr>
        <p:spPr>
          <a:xfrm>
            <a:off x="457200" y="2348879"/>
            <a:ext cx="4038600" cy="4006045"/>
          </a:xfrm>
        </p:spPr>
        <p:txBody>
          <a:bodyPr>
            <a:normAutofit/>
          </a:bodyPr>
          <a:lstStyle/>
          <a:p>
            <a:endParaRPr lang="en-GB" dirty="0"/>
          </a:p>
        </p:txBody>
      </p:sp>
      <p:sp>
        <p:nvSpPr>
          <p:cNvPr id="14" name="Content Placeholder 13"/>
          <p:cNvSpPr>
            <a:spLocks noGrp="1"/>
          </p:cNvSpPr>
          <p:nvPr>
            <p:ph sz="half" idx="2"/>
          </p:nvPr>
        </p:nvSpPr>
        <p:spPr/>
        <p:txBody>
          <a:bodyPr>
            <a:normAutofit/>
          </a:bodyPr>
          <a:lstStyle/>
          <a:p>
            <a:r>
              <a:rPr lang="en-GB" sz="1800" dirty="0" smtClean="0">
                <a:latin typeface="Arial" panose="020B0604020202020204" pitchFamily="34" charset="0"/>
                <a:cs typeface="Arial" panose="020B0604020202020204" pitchFamily="34" charset="0"/>
              </a:rPr>
              <a:t>The occipital lobe is responsible for processing visual information and recognising shapes and colours.</a:t>
            </a:r>
          </a:p>
          <a:p>
            <a:endParaRPr lang="en-GB" sz="1800" dirty="0">
              <a:latin typeface="Arial" panose="020B0604020202020204" pitchFamily="34" charset="0"/>
              <a:cs typeface="Arial" panose="020B0604020202020204" pitchFamily="34" charset="0"/>
            </a:endParaRPr>
          </a:p>
          <a:p>
            <a:r>
              <a:rPr lang="en-GB" sz="1800" dirty="0" smtClean="0">
                <a:latin typeface="Arial" panose="020B0604020202020204" pitchFamily="34" charset="0"/>
                <a:cs typeface="Arial" panose="020B0604020202020204" pitchFamily="34" charset="0"/>
              </a:rPr>
              <a:t>Seizures occurring in this lobe are rare </a:t>
            </a:r>
            <a:br>
              <a:rPr lang="en-GB" sz="1800" dirty="0" smtClean="0">
                <a:latin typeface="Arial" panose="020B0604020202020204" pitchFamily="34" charset="0"/>
                <a:cs typeface="Arial" panose="020B0604020202020204" pitchFamily="34" charset="0"/>
              </a:rPr>
            </a:br>
            <a:r>
              <a:rPr lang="en-GB" sz="1800" dirty="0" smtClean="0">
                <a:latin typeface="Arial" panose="020B0604020202020204" pitchFamily="34" charset="0"/>
                <a:cs typeface="Arial" panose="020B0604020202020204" pitchFamily="34" charset="0"/>
              </a:rPr>
              <a:t/>
            </a:r>
            <a:br>
              <a:rPr lang="en-GB" sz="1800" dirty="0" smtClean="0">
                <a:latin typeface="Arial" panose="020B0604020202020204" pitchFamily="34" charset="0"/>
                <a:cs typeface="Arial" panose="020B0604020202020204" pitchFamily="34" charset="0"/>
              </a:rPr>
            </a:br>
            <a:r>
              <a:rPr lang="en-GB" sz="1800" dirty="0" smtClean="0">
                <a:latin typeface="Arial" panose="020B0604020202020204" pitchFamily="34" charset="0"/>
                <a:cs typeface="Arial" panose="020B0604020202020204" pitchFamily="34" charset="0"/>
              </a:rPr>
              <a:t>-  temporary blindness</a:t>
            </a:r>
            <a:br>
              <a:rPr lang="en-GB" sz="1800" dirty="0" smtClean="0">
                <a:latin typeface="Arial" panose="020B0604020202020204" pitchFamily="34" charset="0"/>
                <a:cs typeface="Arial" panose="020B0604020202020204" pitchFamily="34" charset="0"/>
              </a:rPr>
            </a:br>
            <a:r>
              <a:rPr lang="en-GB" sz="1800" dirty="0" smtClean="0">
                <a:latin typeface="Arial" panose="020B0604020202020204" pitchFamily="34" charset="0"/>
                <a:cs typeface="Arial" panose="020B0604020202020204" pitchFamily="34" charset="0"/>
              </a:rPr>
              <a:t/>
            </a:r>
            <a:br>
              <a:rPr lang="en-GB" sz="1800" dirty="0" smtClean="0">
                <a:latin typeface="Arial" panose="020B0604020202020204" pitchFamily="34" charset="0"/>
                <a:cs typeface="Arial" panose="020B0604020202020204" pitchFamily="34" charset="0"/>
              </a:rPr>
            </a:br>
            <a:r>
              <a:rPr lang="en-GB" sz="1800" dirty="0" smtClean="0">
                <a:latin typeface="Arial" panose="020B0604020202020204" pitchFamily="34" charset="0"/>
                <a:cs typeface="Arial" panose="020B0604020202020204" pitchFamily="34" charset="0"/>
              </a:rPr>
              <a:t>-  rapid eye blinking, seeing patterns or flashing lights</a:t>
            </a:r>
            <a:br>
              <a:rPr lang="en-GB" sz="1800" dirty="0" smtClean="0">
                <a:latin typeface="Arial" panose="020B0604020202020204" pitchFamily="34" charset="0"/>
                <a:cs typeface="Arial" panose="020B0604020202020204" pitchFamily="34" charset="0"/>
              </a:rPr>
            </a:br>
            <a:r>
              <a:rPr lang="en-GB" sz="1800" dirty="0" smtClean="0">
                <a:latin typeface="Arial" panose="020B0604020202020204" pitchFamily="34" charset="0"/>
                <a:cs typeface="Arial" panose="020B0604020202020204" pitchFamily="34" charset="0"/>
              </a:rPr>
              <a:t/>
            </a:r>
            <a:br>
              <a:rPr lang="en-GB" sz="1800" dirty="0" smtClean="0">
                <a:latin typeface="Arial" panose="020B0604020202020204" pitchFamily="34" charset="0"/>
                <a:cs typeface="Arial" panose="020B0604020202020204" pitchFamily="34" charset="0"/>
              </a:rPr>
            </a:br>
            <a:r>
              <a:rPr lang="en-GB" sz="1800" dirty="0" smtClean="0">
                <a:latin typeface="Arial" panose="020B0604020202020204" pitchFamily="34" charset="0"/>
                <a:cs typeface="Arial" panose="020B0604020202020204" pitchFamily="34" charset="0"/>
              </a:rPr>
              <a:t>-  lethargy, nausea – similar to migraine</a:t>
            </a:r>
            <a:endParaRPr lang="en-GB" sz="1800" dirty="0">
              <a:latin typeface="Arial" panose="020B0604020202020204" pitchFamily="34" charset="0"/>
              <a:cs typeface="Arial" panose="020B0604020202020204" pitchFamily="34" charset="0"/>
            </a:endParaRP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2348880"/>
            <a:ext cx="3240360" cy="29523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8181259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pPr algn="ctr"/>
            <a:r>
              <a:rPr lang="en-GB" sz="4000" dirty="0" smtClean="0">
                <a:latin typeface="Arial" panose="020B0604020202020204" pitchFamily="34" charset="0"/>
                <a:cs typeface="Arial" panose="020B0604020202020204" pitchFamily="34" charset="0"/>
              </a:rPr>
              <a:t>What is epilepsy?</a:t>
            </a:r>
            <a:endParaRPr lang="en-GB" sz="4000" dirty="0">
              <a:latin typeface="Arial" panose="020B0604020202020204" pitchFamily="34" charset="0"/>
              <a:cs typeface="Arial" panose="020B0604020202020204" pitchFamily="34" charset="0"/>
            </a:endParaRPr>
          </a:p>
        </p:txBody>
      </p:sp>
      <p:sp>
        <p:nvSpPr>
          <p:cNvPr id="5" name="Content Placeholder 4"/>
          <p:cNvSpPr>
            <a:spLocks noGrp="1"/>
          </p:cNvSpPr>
          <p:nvPr>
            <p:ph sz="quarter" idx="2"/>
          </p:nvPr>
        </p:nvSpPr>
        <p:spPr/>
        <p:txBody>
          <a:bodyPr/>
          <a:lstStyle/>
          <a:p>
            <a:endParaRPr lang="en-GB" dirty="0"/>
          </a:p>
        </p:txBody>
      </p:sp>
      <p:sp>
        <p:nvSpPr>
          <p:cNvPr id="7" name="Content Placeholder 6"/>
          <p:cNvSpPr>
            <a:spLocks noGrp="1"/>
          </p:cNvSpPr>
          <p:nvPr>
            <p:ph sz="quarter" idx="4"/>
          </p:nvPr>
        </p:nvSpPr>
        <p:spPr/>
        <p:txBody>
          <a:bodyPr>
            <a:normAutofit fontScale="77500" lnSpcReduction="20000"/>
          </a:bodyPr>
          <a:lstStyle/>
          <a:p>
            <a:pPr>
              <a:lnSpc>
                <a:spcPct val="120000"/>
              </a:lnSpc>
            </a:pPr>
            <a:r>
              <a:rPr lang="en-GB" dirty="0" smtClean="0">
                <a:latin typeface="Arial" panose="020B0604020202020204" pitchFamily="34" charset="0"/>
                <a:ea typeface="Verdana" panose="020B0604030504040204" pitchFamily="34" charset="0"/>
                <a:cs typeface="Arial" panose="020B0604020202020204" pitchFamily="34" charset="0"/>
              </a:rPr>
              <a:t>Epilepsy is a neurological condition that means someone is prone to having repeated seizures that originate in the brain</a:t>
            </a:r>
            <a:br>
              <a:rPr lang="en-GB" dirty="0" smtClean="0">
                <a:latin typeface="Arial" panose="020B0604020202020204" pitchFamily="34" charset="0"/>
                <a:ea typeface="Verdana" panose="020B0604030504040204" pitchFamily="34" charset="0"/>
                <a:cs typeface="Arial" panose="020B0604020202020204" pitchFamily="34" charset="0"/>
              </a:rPr>
            </a:br>
            <a:endParaRPr lang="en-GB" dirty="0" smtClean="0">
              <a:latin typeface="Arial" panose="020B0604020202020204" pitchFamily="34" charset="0"/>
              <a:ea typeface="Verdana" panose="020B0604030504040204" pitchFamily="34" charset="0"/>
              <a:cs typeface="Arial" panose="020B0604020202020204" pitchFamily="34" charset="0"/>
            </a:endParaRPr>
          </a:p>
          <a:p>
            <a:pPr>
              <a:lnSpc>
                <a:spcPct val="120000"/>
              </a:lnSpc>
            </a:pPr>
            <a:r>
              <a:rPr lang="en-GB" dirty="0" smtClean="0">
                <a:latin typeface="Arial" panose="020B0604020202020204" pitchFamily="34" charset="0"/>
                <a:ea typeface="Verdana" panose="020B0604030504040204" pitchFamily="34" charset="0"/>
                <a:cs typeface="Arial" panose="020B0604020202020204" pitchFamily="34" charset="0"/>
              </a:rPr>
              <a:t>The word repeated is key to this definition as an isolated seizure does not constitute epilepsy.</a:t>
            </a:r>
            <a:br>
              <a:rPr lang="en-GB" dirty="0" smtClean="0">
                <a:latin typeface="Arial" panose="020B0604020202020204" pitchFamily="34" charset="0"/>
                <a:ea typeface="Verdana" panose="020B0604030504040204" pitchFamily="34" charset="0"/>
                <a:cs typeface="Arial" panose="020B0604020202020204" pitchFamily="34" charset="0"/>
              </a:rPr>
            </a:br>
            <a:endParaRPr lang="en-GB" dirty="0" smtClean="0">
              <a:latin typeface="Arial" panose="020B0604020202020204" pitchFamily="34" charset="0"/>
              <a:ea typeface="Verdana" panose="020B0604030504040204" pitchFamily="34" charset="0"/>
              <a:cs typeface="Arial" panose="020B0604020202020204" pitchFamily="34" charset="0"/>
            </a:endParaRPr>
          </a:p>
          <a:p>
            <a:pPr>
              <a:lnSpc>
                <a:spcPct val="120000"/>
              </a:lnSpc>
            </a:pPr>
            <a:r>
              <a:rPr lang="en-GB" dirty="0">
                <a:latin typeface="Arial" panose="020B0604020202020204" pitchFamily="34" charset="0"/>
                <a:ea typeface="Verdana" panose="020B0604030504040204" pitchFamily="34" charset="0"/>
                <a:cs typeface="Arial" panose="020B0604020202020204" pitchFamily="34" charset="0"/>
              </a:rPr>
              <a:t>Epilepsy affects about 50 million people worldwide, including 112,00 young people in the UK.</a:t>
            </a:r>
          </a:p>
          <a:p>
            <a:endParaRPr lang="en-GB" dirty="0">
              <a:latin typeface="+mj-lt"/>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7544" y="2492896"/>
            <a:ext cx="3024336" cy="35283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3000538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704088"/>
            <a:ext cx="8229600" cy="780696"/>
          </a:xfrm>
        </p:spPr>
        <p:txBody>
          <a:bodyPr>
            <a:normAutofit/>
          </a:bodyPr>
          <a:lstStyle/>
          <a:p>
            <a:pPr algn="ctr"/>
            <a:r>
              <a:rPr lang="en-GB" sz="4000" dirty="0" smtClean="0">
                <a:latin typeface="Arial" panose="020B0604020202020204" pitchFamily="34" charset="0"/>
                <a:cs typeface="Arial" panose="020B0604020202020204" pitchFamily="34" charset="0"/>
              </a:rPr>
              <a:t>Anti epileptic drugs</a:t>
            </a:r>
            <a:endParaRPr lang="en-GB" sz="4000" dirty="0">
              <a:latin typeface="Arial" panose="020B0604020202020204" pitchFamily="34" charset="0"/>
              <a:cs typeface="Arial" panose="020B0604020202020204" pitchFamily="34" charset="0"/>
            </a:endParaRPr>
          </a:p>
        </p:txBody>
      </p:sp>
      <p:sp>
        <p:nvSpPr>
          <p:cNvPr id="4" name="Text Placeholder 3"/>
          <p:cNvSpPr>
            <a:spLocks noGrp="1"/>
          </p:cNvSpPr>
          <p:nvPr>
            <p:ph type="body" idx="1"/>
          </p:nvPr>
        </p:nvSpPr>
        <p:spPr>
          <a:xfrm>
            <a:off x="457200" y="1855248"/>
            <a:ext cx="4040188" cy="925680"/>
          </a:xfrm>
        </p:spPr>
        <p:txBody>
          <a:bodyPr/>
          <a:lstStyle/>
          <a:p>
            <a:r>
              <a:rPr lang="en-GB" dirty="0" smtClean="0"/>
              <a:t> </a:t>
            </a:r>
            <a:endParaRPr lang="en-GB" dirty="0"/>
          </a:p>
        </p:txBody>
      </p:sp>
      <p:sp>
        <p:nvSpPr>
          <p:cNvPr id="5" name="Content Placeholder 4"/>
          <p:cNvSpPr>
            <a:spLocks noGrp="1"/>
          </p:cNvSpPr>
          <p:nvPr>
            <p:ph sz="quarter" idx="2"/>
          </p:nvPr>
        </p:nvSpPr>
        <p:spPr>
          <a:xfrm>
            <a:off x="457200" y="2996952"/>
            <a:ext cx="3250704" cy="3363368"/>
          </a:xfrm>
        </p:spPr>
        <p:txBody>
          <a:bodyPr/>
          <a:lstStyle/>
          <a:p>
            <a:endParaRPr lang="en-GB" dirty="0"/>
          </a:p>
        </p:txBody>
      </p:sp>
      <p:sp>
        <p:nvSpPr>
          <p:cNvPr id="7" name="Content Placeholder 6"/>
          <p:cNvSpPr>
            <a:spLocks noGrp="1"/>
          </p:cNvSpPr>
          <p:nvPr>
            <p:ph sz="quarter" idx="4"/>
          </p:nvPr>
        </p:nvSpPr>
        <p:spPr>
          <a:xfrm>
            <a:off x="4499992" y="2996952"/>
            <a:ext cx="4041775" cy="3579392"/>
          </a:xfrm>
        </p:spPr>
        <p:txBody>
          <a:bodyPr>
            <a:normAutofit/>
          </a:bodyPr>
          <a:lstStyle/>
          <a:p>
            <a:r>
              <a:rPr lang="en-GB" sz="1800" dirty="0" smtClean="0">
                <a:latin typeface="Arial" panose="020B0604020202020204" pitchFamily="34" charset="0"/>
                <a:cs typeface="Arial" panose="020B0604020202020204" pitchFamily="34" charset="0"/>
              </a:rPr>
              <a:t>Memory, learning and attention problems</a:t>
            </a:r>
          </a:p>
          <a:p>
            <a:r>
              <a:rPr lang="en-GB" sz="1800" dirty="0" smtClean="0">
                <a:latin typeface="Arial" panose="020B0604020202020204" pitchFamily="34" charset="0"/>
                <a:cs typeface="Arial" panose="020B0604020202020204" pitchFamily="34" charset="0"/>
              </a:rPr>
              <a:t>Drowsiness and lethargy</a:t>
            </a:r>
          </a:p>
          <a:p>
            <a:r>
              <a:rPr lang="en-GB" sz="1800" dirty="0" smtClean="0">
                <a:latin typeface="Arial" panose="020B0604020202020204" pitchFamily="34" charset="0"/>
                <a:cs typeface="Arial" panose="020B0604020202020204" pitchFamily="34" charset="0"/>
              </a:rPr>
              <a:t>Dizziness</a:t>
            </a:r>
          </a:p>
          <a:p>
            <a:r>
              <a:rPr lang="en-GB" sz="1800" dirty="0" smtClean="0">
                <a:latin typeface="Arial" panose="020B0604020202020204" pitchFamily="34" charset="0"/>
                <a:cs typeface="Arial" panose="020B0604020202020204" pitchFamily="34" charset="0"/>
              </a:rPr>
              <a:t>Coordination problems</a:t>
            </a:r>
          </a:p>
          <a:p>
            <a:r>
              <a:rPr lang="en-GB" sz="1800" dirty="0" smtClean="0">
                <a:latin typeface="Arial" panose="020B0604020202020204" pitchFamily="34" charset="0"/>
                <a:cs typeface="Arial" panose="020B0604020202020204" pitchFamily="34" charset="0"/>
              </a:rPr>
              <a:t>Double vision</a:t>
            </a:r>
          </a:p>
          <a:p>
            <a:r>
              <a:rPr lang="en-GB" sz="1800" dirty="0" smtClean="0">
                <a:latin typeface="Arial" panose="020B0604020202020204" pitchFamily="34" charset="0"/>
                <a:cs typeface="Arial" panose="020B0604020202020204" pitchFamily="34" charset="0"/>
              </a:rPr>
              <a:t>Changes in mood or behaviour</a:t>
            </a:r>
          </a:p>
          <a:p>
            <a:r>
              <a:rPr lang="en-GB" sz="1800" dirty="0" smtClean="0">
                <a:latin typeface="Arial" panose="020B0604020202020204" pitchFamily="34" charset="0"/>
                <a:cs typeface="Arial" panose="020B0604020202020204" pitchFamily="34" charset="0"/>
              </a:rPr>
              <a:t>Increase or decrease in appetite </a:t>
            </a:r>
            <a:endParaRPr lang="en-GB" sz="1800" dirty="0">
              <a:latin typeface="Arial" panose="020B0604020202020204" pitchFamily="34" charset="0"/>
              <a:cs typeface="Arial" panose="020B0604020202020204" pitchFamily="34" charset="0"/>
            </a:endParaRPr>
          </a:p>
        </p:txBody>
      </p:sp>
      <p:pic>
        <p:nvPicPr>
          <p:cNvPr id="9220"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8738" y="3068960"/>
            <a:ext cx="3096344" cy="26198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467544" y="1916832"/>
            <a:ext cx="7344816" cy="923330"/>
          </a:xfrm>
          <a:prstGeom prst="rect">
            <a:avLst/>
          </a:prstGeom>
          <a:noFill/>
        </p:spPr>
        <p:txBody>
          <a:bodyPr wrap="square" rtlCol="0">
            <a:spAutoFit/>
          </a:bodyPr>
          <a:lstStyle/>
          <a:p>
            <a:r>
              <a:rPr lang="en-GB" dirty="0" smtClean="0">
                <a:latin typeface="Arial" panose="020B0604020202020204" pitchFamily="34" charset="0"/>
                <a:cs typeface="Arial" panose="020B0604020202020204" pitchFamily="34" charset="0"/>
              </a:rPr>
              <a:t>Antiepileptic drugs work by reducing the excessive electrical activity of the neurons which normally cause a seizure.   Common side effects include:</a:t>
            </a:r>
            <a:endParaRPr lang="en-GB"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2471464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704088"/>
            <a:ext cx="8229600" cy="780696"/>
          </a:xfrm>
        </p:spPr>
        <p:txBody>
          <a:bodyPr>
            <a:normAutofit/>
          </a:bodyPr>
          <a:lstStyle/>
          <a:p>
            <a:pPr algn="ctr"/>
            <a:r>
              <a:rPr lang="en-GB" sz="4000" dirty="0" smtClean="0">
                <a:latin typeface="Arial" panose="020B0604020202020204" pitchFamily="34" charset="0"/>
                <a:cs typeface="Arial" panose="020B0604020202020204" pitchFamily="34" charset="0"/>
              </a:rPr>
              <a:t>Impacts of epilepsy</a:t>
            </a:r>
            <a:endParaRPr lang="en-GB" sz="4000" dirty="0">
              <a:latin typeface="Arial" panose="020B0604020202020204" pitchFamily="34" charset="0"/>
              <a:cs typeface="Arial" panose="020B0604020202020204" pitchFamily="34" charset="0"/>
            </a:endParaRPr>
          </a:p>
        </p:txBody>
      </p:sp>
      <p:sp>
        <p:nvSpPr>
          <p:cNvPr id="4" name="Text Placeholder 3"/>
          <p:cNvSpPr>
            <a:spLocks noGrp="1"/>
          </p:cNvSpPr>
          <p:nvPr>
            <p:ph type="body" idx="1"/>
          </p:nvPr>
        </p:nvSpPr>
        <p:spPr>
          <a:xfrm>
            <a:off x="457200" y="1855248"/>
            <a:ext cx="4040188" cy="925680"/>
          </a:xfrm>
        </p:spPr>
        <p:txBody>
          <a:bodyPr/>
          <a:lstStyle/>
          <a:p>
            <a:r>
              <a:rPr lang="en-GB" dirty="0" smtClean="0"/>
              <a:t> </a:t>
            </a:r>
            <a:endParaRPr lang="en-GB" dirty="0"/>
          </a:p>
        </p:txBody>
      </p:sp>
      <p:sp>
        <p:nvSpPr>
          <p:cNvPr id="5" name="Content Placeholder 4"/>
          <p:cNvSpPr>
            <a:spLocks noGrp="1"/>
          </p:cNvSpPr>
          <p:nvPr>
            <p:ph sz="quarter" idx="2"/>
          </p:nvPr>
        </p:nvSpPr>
        <p:spPr>
          <a:xfrm>
            <a:off x="457200" y="2996952"/>
            <a:ext cx="3250704" cy="3363368"/>
          </a:xfrm>
        </p:spPr>
        <p:txBody>
          <a:bodyPr/>
          <a:lstStyle/>
          <a:p>
            <a:endParaRPr lang="en-GB" dirty="0"/>
          </a:p>
        </p:txBody>
      </p:sp>
      <p:sp>
        <p:nvSpPr>
          <p:cNvPr id="7" name="Content Placeholder 6"/>
          <p:cNvSpPr>
            <a:spLocks noGrp="1"/>
          </p:cNvSpPr>
          <p:nvPr>
            <p:ph sz="quarter" idx="4"/>
          </p:nvPr>
        </p:nvSpPr>
        <p:spPr>
          <a:xfrm>
            <a:off x="4499992" y="2996952"/>
            <a:ext cx="4041775" cy="3579392"/>
          </a:xfrm>
        </p:spPr>
        <p:txBody>
          <a:bodyPr>
            <a:normAutofit/>
          </a:bodyPr>
          <a:lstStyle/>
          <a:p>
            <a:r>
              <a:rPr lang="en-GB" sz="2000" dirty="0" smtClean="0">
                <a:latin typeface="Arial" panose="020B0604020202020204" pitchFamily="34" charset="0"/>
                <a:cs typeface="Arial" panose="020B0604020202020204" pitchFamily="34" charset="0"/>
              </a:rPr>
              <a:t>Educationally</a:t>
            </a:r>
            <a:br>
              <a:rPr lang="en-GB" sz="2000" dirty="0" smtClean="0">
                <a:latin typeface="Arial" panose="020B0604020202020204" pitchFamily="34" charset="0"/>
                <a:cs typeface="Arial" panose="020B0604020202020204" pitchFamily="34" charset="0"/>
              </a:rPr>
            </a:br>
            <a:endParaRPr lang="en-GB" sz="2000" dirty="0" smtClean="0">
              <a:latin typeface="Arial" panose="020B0604020202020204" pitchFamily="34" charset="0"/>
              <a:cs typeface="Arial" panose="020B0604020202020204" pitchFamily="34" charset="0"/>
            </a:endParaRPr>
          </a:p>
          <a:p>
            <a:r>
              <a:rPr lang="en-GB" sz="2000" dirty="0" smtClean="0">
                <a:latin typeface="Arial" panose="020B0604020202020204" pitchFamily="34" charset="0"/>
                <a:cs typeface="Arial" panose="020B0604020202020204" pitchFamily="34" charset="0"/>
              </a:rPr>
              <a:t>Emotionally</a:t>
            </a:r>
            <a:br>
              <a:rPr lang="en-GB" sz="2000" dirty="0" smtClean="0">
                <a:latin typeface="Arial" panose="020B0604020202020204" pitchFamily="34" charset="0"/>
                <a:cs typeface="Arial" panose="020B0604020202020204" pitchFamily="34" charset="0"/>
              </a:rPr>
            </a:br>
            <a:endParaRPr lang="en-GB" sz="2000" dirty="0" smtClean="0">
              <a:latin typeface="Arial" panose="020B0604020202020204" pitchFamily="34" charset="0"/>
              <a:cs typeface="Arial" panose="020B0604020202020204" pitchFamily="34" charset="0"/>
            </a:endParaRPr>
          </a:p>
          <a:p>
            <a:r>
              <a:rPr lang="en-GB" sz="2000" dirty="0" smtClean="0">
                <a:latin typeface="Arial" panose="020B0604020202020204" pitchFamily="34" charset="0"/>
                <a:cs typeface="Arial" panose="020B0604020202020204" pitchFamily="34" charset="0"/>
              </a:rPr>
              <a:t>Socially</a:t>
            </a:r>
            <a:endParaRPr lang="en-GB" sz="2000" dirty="0">
              <a:latin typeface="Arial" panose="020B0604020202020204" pitchFamily="34" charset="0"/>
              <a:cs typeface="Arial" panose="020B0604020202020204" pitchFamily="34" charset="0"/>
            </a:endParaRPr>
          </a:p>
        </p:txBody>
      </p:sp>
      <p:sp>
        <p:nvSpPr>
          <p:cNvPr id="2" name="TextBox 1"/>
          <p:cNvSpPr txBox="1"/>
          <p:nvPr/>
        </p:nvSpPr>
        <p:spPr>
          <a:xfrm>
            <a:off x="467544" y="1916832"/>
            <a:ext cx="7344816" cy="400110"/>
          </a:xfrm>
          <a:prstGeom prst="rect">
            <a:avLst/>
          </a:prstGeom>
          <a:noFill/>
        </p:spPr>
        <p:txBody>
          <a:bodyPr wrap="square" rtlCol="0">
            <a:spAutoFit/>
          </a:bodyPr>
          <a:lstStyle/>
          <a:p>
            <a:r>
              <a:rPr lang="en-GB" sz="2000" dirty="0" smtClean="0">
                <a:latin typeface="Arial" panose="020B0604020202020204" pitchFamily="34" charset="0"/>
                <a:cs typeface="Arial" panose="020B0604020202020204" pitchFamily="34" charset="0"/>
              </a:rPr>
              <a:t>Epilepsy can impact a student’s life in many different  ways</a:t>
            </a:r>
            <a:endParaRPr lang="en-GB" sz="2000" dirty="0">
              <a:latin typeface="Arial" panose="020B0604020202020204" pitchFamily="34" charset="0"/>
              <a:cs typeface="Arial" panose="020B0604020202020204" pitchFamily="34"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2996952"/>
            <a:ext cx="2935238" cy="25922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2632129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704088"/>
            <a:ext cx="8229600" cy="708688"/>
          </a:xfrm>
        </p:spPr>
        <p:txBody>
          <a:bodyPr>
            <a:normAutofit/>
          </a:bodyPr>
          <a:lstStyle/>
          <a:p>
            <a:pPr algn="ctr"/>
            <a:r>
              <a:rPr lang="en-GB" sz="4000" dirty="0" smtClean="0">
                <a:latin typeface="Arial" panose="020B0604020202020204" pitchFamily="34" charset="0"/>
                <a:cs typeface="Arial" panose="020B0604020202020204" pitchFamily="34" charset="0"/>
              </a:rPr>
              <a:t>Educational impacts</a:t>
            </a:r>
            <a:endParaRPr lang="en-GB" sz="4000" dirty="0">
              <a:latin typeface="Arial" panose="020B0604020202020204" pitchFamily="34" charset="0"/>
              <a:cs typeface="Arial" panose="020B0604020202020204" pitchFamily="34" charset="0"/>
            </a:endParaRPr>
          </a:p>
        </p:txBody>
      </p:sp>
      <p:sp>
        <p:nvSpPr>
          <p:cNvPr id="4" name="Text Placeholder 3"/>
          <p:cNvSpPr>
            <a:spLocks noGrp="1"/>
          </p:cNvSpPr>
          <p:nvPr>
            <p:ph type="body" idx="1"/>
          </p:nvPr>
        </p:nvSpPr>
        <p:spPr>
          <a:xfrm>
            <a:off x="467544" y="1916832"/>
            <a:ext cx="7211144" cy="925680"/>
          </a:xfrm>
        </p:spPr>
        <p:txBody>
          <a:bodyPr/>
          <a:lstStyle/>
          <a:p>
            <a:r>
              <a:rPr lang="en-GB" dirty="0" smtClean="0"/>
              <a:t> </a:t>
            </a:r>
            <a:r>
              <a:rPr lang="en-GB" sz="2000" b="0" dirty="0" smtClean="0">
                <a:latin typeface="Arial" panose="020B0604020202020204" pitchFamily="34" charset="0"/>
                <a:cs typeface="Arial" panose="020B0604020202020204" pitchFamily="34" charset="0"/>
              </a:rPr>
              <a:t>The majority of seizures </a:t>
            </a:r>
            <a:r>
              <a:rPr lang="en-GB" sz="2000" i="1" dirty="0" smtClean="0">
                <a:latin typeface="Arial" panose="020B0604020202020204" pitchFamily="34" charset="0"/>
                <a:cs typeface="Arial" panose="020B0604020202020204" pitchFamily="34" charset="0"/>
              </a:rPr>
              <a:t>will</a:t>
            </a:r>
            <a:r>
              <a:rPr lang="en-GB" sz="2000" b="0" dirty="0" smtClean="0">
                <a:latin typeface="Arial" panose="020B0604020202020204" pitchFamily="34" charset="0"/>
                <a:cs typeface="Arial" panose="020B0604020202020204" pitchFamily="34" charset="0"/>
              </a:rPr>
              <a:t> disrupt a person’s ability to learn</a:t>
            </a:r>
            <a:endParaRPr lang="en-GB" sz="2000" b="0" dirty="0">
              <a:latin typeface="Arial" panose="020B0604020202020204" pitchFamily="34" charset="0"/>
              <a:cs typeface="Arial" panose="020B0604020202020204" pitchFamily="34" charset="0"/>
            </a:endParaRPr>
          </a:p>
        </p:txBody>
      </p:sp>
      <p:sp>
        <p:nvSpPr>
          <p:cNvPr id="7" name="Content Placeholder 6"/>
          <p:cNvSpPr>
            <a:spLocks noGrp="1"/>
          </p:cNvSpPr>
          <p:nvPr>
            <p:ph sz="quarter" idx="4"/>
          </p:nvPr>
        </p:nvSpPr>
        <p:spPr>
          <a:xfrm>
            <a:off x="683568" y="2996952"/>
            <a:ext cx="7858199" cy="3579392"/>
          </a:xfrm>
        </p:spPr>
        <p:txBody>
          <a:bodyPr>
            <a:normAutofit/>
          </a:bodyPr>
          <a:lstStyle/>
          <a:p>
            <a:r>
              <a:rPr lang="en-GB" sz="1800" dirty="0" smtClean="0">
                <a:latin typeface="Arial" panose="020B0604020202020204" pitchFamily="34" charset="0"/>
                <a:cs typeface="Arial" panose="020B0604020202020204" pitchFamily="34" charset="0"/>
              </a:rPr>
              <a:t>They disrupt ability to concentrate and  process  and consolidate information  </a:t>
            </a:r>
            <a:br>
              <a:rPr lang="en-GB" sz="1800" dirty="0" smtClean="0">
                <a:latin typeface="Arial" panose="020B0604020202020204" pitchFamily="34" charset="0"/>
                <a:cs typeface="Arial" panose="020B0604020202020204" pitchFamily="34" charset="0"/>
              </a:rPr>
            </a:br>
            <a:endParaRPr lang="en-GB" sz="1800" dirty="0" smtClean="0">
              <a:latin typeface="Arial" panose="020B0604020202020204" pitchFamily="34" charset="0"/>
              <a:cs typeface="Arial" panose="020B0604020202020204" pitchFamily="34" charset="0"/>
            </a:endParaRPr>
          </a:p>
          <a:p>
            <a:r>
              <a:rPr lang="en-GB" sz="1800" dirty="0" smtClean="0">
                <a:latin typeface="Arial" panose="020B0604020202020204" pitchFamily="34" charset="0"/>
                <a:cs typeface="Arial" panose="020B0604020202020204" pitchFamily="34" charset="0"/>
              </a:rPr>
              <a:t>Following a seizure a person may have headaches</a:t>
            </a:r>
            <a:r>
              <a:rPr lang="en-GB" sz="1800" dirty="0">
                <a:latin typeface="Arial" panose="020B0604020202020204" pitchFamily="34" charset="0"/>
                <a:cs typeface="Arial" panose="020B0604020202020204" pitchFamily="34" charset="0"/>
              </a:rPr>
              <a:t>, tiredness, short term memory loss, muscle weakness  </a:t>
            </a:r>
            <a:r>
              <a:rPr lang="en-GB" sz="1800" dirty="0" smtClean="0">
                <a:latin typeface="Arial" panose="020B0604020202020204" pitchFamily="34" charset="0"/>
                <a:cs typeface="Arial" panose="020B0604020202020204" pitchFamily="34" charset="0"/>
              </a:rPr>
              <a:t>and will need time to recover </a:t>
            </a:r>
            <a:br>
              <a:rPr lang="en-GB" sz="1800" dirty="0" smtClean="0">
                <a:latin typeface="Arial" panose="020B0604020202020204" pitchFamily="34" charset="0"/>
                <a:cs typeface="Arial" panose="020B0604020202020204" pitchFamily="34" charset="0"/>
              </a:rPr>
            </a:br>
            <a:endParaRPr lang="en-GB" sz="1800" dirty="0" smtClean="0">
              <a:latin typeface="Arial" panose="020B0604020202020204" pitchFamily="34" charset="0"/>
              <a:cs typeface="Arial" panose="020B0604020202020204" pitchFamily="34" charset="0"/>
            </a:endParaRPr>
          </a:p>
          <a:p>
            <a:r>
              <a:rPr lang="en-GB" sz="1800" dirty="0" smtClean="0">
                <a:latin typeface="Arial" panose="020B0604020202020204" pitchFamily="34" charset="0"/>
                <a:cs typeface="Arial" panose="020B0604020202020204" pitchFamily="34" charset="0"/>
              </a:rPr>
              <a:t>Seizures during sleep disrupt sleep patterns and interfere with the brain’s ability to process and consolidate memories</a:t>
            </a:r>
            <a:r>
              <a:rPr lang="en-GB" sz="2000" dirty="0" smtClean="0">
                <a:latin typeface="Arial" panose="020B0604020202020204" pitchFamily="34" charset="0"/>
                <a:cs typeface="Arial" panose="020B0604020202020204" pitchFamily="34" charset="0"/>
              </a:rPr>
              <a:t>.</a:t>
            </a:r>
            <a:br>
              <a:rPr lang="en-GB" sz="2000" dirty="0" smtClean="0">
                <a:latin typeface="Arial" panose="020B0604020202020204" pitchFamily="34" charset="0"/>
                <a:cs typeface="Arial" panose="020B0604020202020204" pitchFamily="34" charset="0"/>
              </a:rPr>
            </a:br>
            <a:r>
              <a:rPr lang="en-GB" sz="2000" dirty="0" smtClean="0">
                <a:latin typeface="Arial" panose="020B0604020202020204" pitchFamily="34" charset="0"/>
                <a:cs typeface="Arial" panose="020B0604020202020204" pitchFamily="34" charset="0"/>
              </a:rPr>
              <a:t/>
            </a:r>
            <a:br>
              <a:rPr lang="en-GB" sz="2000" dirty="0" smtClean="0">
                <a:latin typeface="Arial" panose="020B0604020202020204" pitchFamily="34" charset="0"/>
                <a:cs typeface="Arial" panose="020B0604020202020204" pitchFamily="34" charset="0"/>
              </a:rPr>
            </a:br>
            <a:r>
              <a:rPr lang="en-GB" sz="2000" i="1" dirty="0" smtClean="0">
                <a:solidFill>
                  <a:schemeClr val="accent1"/>
                </a:solidFill>
                <a:latin typeface="Arial" panose="020B0604020202020204" pitchFamily="34" charset="0"/>
                <a:cs typeface="Arial" panose="020B0604020202020204" pitchFamily="34" charset="0"/>
              </a:rPr>
              <a:t>Imagine trying to revise, research or prepare for seminars when you are tired, lacking in concentration and forgetful</a:t>
            </a:r>
            <a:endParaRPr lang="en-GB" sz="2000" i="1" dirty="0">
              <a:solidFill>
                <a:schemeClr val="accent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6934978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683568" y="1412776"/>
            <a:ext cx="7776864" cy="3908762"/>
          </a:xfrm>
          <a:prstGeom prst="rect">
            <a:avLst/>
          </a:prstGeom>
          <a:noFill/>
        </p:spPr>
        <p:txBody>
          <a:bodyPr wrap="square" rtlCol="0">
            <a:spAutoFit/>
          </a:bodyPr>
          <a:lstStyle/>
          <a:p>
            <a:r>
              <a:rPr lang="en-GB" sz="2400" dirty="0" smtClean="0">
                <a:latin typeface="+mj-lt"/>
              </a:rPr>
              <a:t>‘</a:t>
            </a:r>
            <a:r>
              <a:rPr lang="en-GB" sz="2400" dirty="0" smtClean="0">
                <a:latin typeface="Arial" panose="020B0604020202020204" pitchFamily="34" charset="0"/>
                <a:cs typeface="Arial" panose="020B0604020202020204" pitchFamily="34" charset="0"/>
              </a:rPr>
              <a:t>The </a:t>
            </a:r>
            <a:r>
              <a:rPr lang="en-GB" sz="2400" dirty="0">
                <a:latin typeface="Arial" panose="020B0604020202020204" pitchFamily="34" charset="0"/>
                <a:cs typeface="Arial" panose="020B0604020202020204" pitchFamily="34" charset="0"/>
              </a:rPr>
              <a:t>most important help I gained </a:t>
            </a:r>
            <a:r>
              <a:rPr lang="en-GB" sz="2400" dirty="0" smtClean="0">
                <a:latin typeface="Arial" panose="020B0604020202020204" pitchFamily="34" charset="0"/>
                <a:cs typeface="Arial" panose="020B0604020202020204" pitchFamily="34" charset="0"/>
              </a:rPr>
              <a:t>……  was the </a:t>
            </a:r>
            <a:r>
              <a:rPr lang="en-GB" sz="2400" dirty="0">
                <a:latin typeface="Arial" panose="020B0604020202020204" pitchFamily="34" charset="0"/>
                <a:cs typeface="Arial" panose="020B0604020202020204" pitchFamily="34" charset="0"/>
              </a:rPr>
              <a:t>ability to get extra time in an exam. Being nervous/stressed is a well-known cause of seizures, and for me they have always had a tendency to strike at the worst times – when on stage, doing a presentation, in exams, etc. Therefore to be able to put my head down and sleep after having one in a test, and be granted extra time to compensate, was incredible</a:t>
            </a:r>
            <a:r>
              <a:rPr lang="en-GB" sz="2400" dirty="0" smtClean="0">
                <a:latin typeface="Arial" panose="020B0604020202020204" pitchFamily="34" charset="0"/>
                <a:cs typeface="Arial" panose="020B0604020202020204" pitchFamily="34" charset="0"/>
              </a:rPr>
              <a:t>.‘</a:t>
            </a:r>
            <a:r>
              <a:rPr lang="en-GB" sz="2400" dirty="0">
                <a:latin typeface="Arial" panose="020B0604020202020204" pitchFamily="34" charset="0"/>
                <a:cs typeface="Arial" panose="020B0604020202020204" pitchFamily="34" charset="0"/>
              </a:rPr>
              <a:t/>
            </a:r>
            <a:br>
              <a:rPr lang="en-GB" sz="2400" dirty="0">
                <a:latin typeface="Arial" panose="020B0604020202020204" pitchFamily="34" charset="0"/>
                <a:cs typeface="Arial" panose="020B0604020202020204" pitchFamily="34" charset="0"/>
              </a:rPr>
            </a:br>
            <a:r>
              <a:rPr lang="en-GB" sz="2400" dirty="0">
                <a:latin typeface="Arial" panose="020B0604020202020204" pitchFamily="34" charset="0"/>
                <a:cs typeface="Arial" panose="020B0604020202020204" pitchFamily="34" charset="0"/>
              </a:rPr>
              <a:t/>
            </a:r>
            <a:br>
              <a:rPr lang="en-GB" sz="2400" dirty="0">
                <a:latin typeface="Arial" panose="020B0604020202020204" pitchFamily="34" charset="0"/>
                <a:cs typeface="Arial" panose="020B0604020202020204" pitchFamily="34" charset="0"/>
              </a:rPr>
            </a:br>
            <a:r>
              <a:rPr lang="en-GB" sz="1600" dirty="0">
                <a:latin typeface="Arial" panose="020B0604020202020204" pitchFamily="34" charset="0"/>
                <a:cs typeface="Arial" panose="020B0604020202020204" pitchFamily="34" charset="0"/>
              </a:rPr>
              <a:t/>
            </a:r>
            <a:br>
              <a:rPr lang="en-GB" sz="1600" dirty="0">
                <a:latin typeface="Arial" panose="020B0604020202020204" pitchFamily="34" charset="0"/>
                <a:cs typeface="Arial" panose="020B0604020202020204" pitchFamily="34" charset="0"/>
              </a:rPr>
            </a:br>
            <a:r>
              <a:rPr lang="en-GB" sz="1600" dirty="0" smtClean="0">
                <a:latin typeface="Arial" panose="020B0604020202020204" pitchFamily="34" charset="0"/>
                <a:cs typeface="Arial" panose="020B0604020202020204" pitchFamily="34" charset="0"/>
              </a:rPr>
              <a:t>Maria, Recent graduate                                           </a:t>
            </a:r>
            <a:endParaRPr lang="en-GB" sz="1600" dirty="0">
              <a:latin typeface="Arial" panose="020B0604020202020204" pitchFamily="34" charset="0"/>
              <a:cs typeface="Arial" panose="020B0604020202020204" pitchFamily="34" charset="0"/>
            </a:endParaRPr>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96136" y="4941168"/>
            <a:ext cx="2085975" cy="1800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4549030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27584" y="1340768"/>
            <a:ext cx="7776864" cy="3416320"/>
          </a:xfrm>
          <a:prstGeom prst="rect">
            <a:avLst/>
          </a:prstGeom>
          <a:noFill/>
        </p:spPr>
        <p:txBody>
          <a:bodyPr wrap="square" rtlCol="0">
            <a:spAutoFit/>
          </a:bodyPr>
          <a:lstStyle/>
          <a:p>
            <a:r>
              <a:rPr lang="en-GB" dirty="0">
                <a:latin typeface="Arial" panose="020B0604020202020204" pitchFamily="34" charset="0"/>
                <a:cs typeface="Arial" panose="020B0604020202020204" pitchFamily="34" charset="0"/>
              </a:rPr>
              <a:t>‘</a:t>
            </a:r>
            <a:r>
              <a:rPr lang="en-GB" sz="2400" dirty="0">
                <a:latin typeface="Arial" panose="020B0604020202020204" pitchFamily="34" charset="0"/>
                <a:cs typeface="Arial" panose="020B0604020202020204" pitchFamily="34" charset="0"/>
              </a:rPr>
              <a:t>One English exam required me to write two essays. I had just finished the first one when I had a complex partial seizure. I was given half an hour to recover but I was still in a terrible state and afterwards I could barely remember what I had written. Terrified, I contacted the relevant lecturer and asked her to base my overall marks on the first half of my exam. She kindly agreed and the relief was huge</a:t>
            </a:r>
            <a:r>
              <a:rPr lang="en-GB" sz="2400" dirty="0" smtClean="0">
                <a:latin typeface="Arial" panose="020B0604020202020204" pitchFamily="34" charset="0"/>
                <a:cs typeface="Arial" panose="020B0604020202020204" pitchFamily="34" charset="0"/>
              </a:rPr>
              <a:t>!’</a:t>
            </a:r>
          </a:p>
          <a:p>
            <a:endParaRPr lang="en-GB"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3047438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71600" y="1484784"/>
            <a:ext cx="7344816" cy="4524315"/>
          </a:xfrm>
          <a:prstGeom prst="rect">
            <a:avLst/>
          </a:prstGeom>
          <a:noFill/>
        </p:spPr>
        <p:txBody>
          <a:bodyPr wrap="square" rtlCol="0">
            <a:spAutoFit/>
          </a:bodyPr>
          <a:lstStyle/>
          <a:p>
            <a:r>
              <a:rPr lang="en-GB" dirty="0" smtClean="0">
                <a:latin typeface="Arial" panose="020B0604020202020204" pitchFamily="34" charset="0"/>
                <a:cs typeface="Arial" panose="020B0604020202020204" pitchFamily="34" charset="0"/>
              </a:rPr>
              <a:t>‘I had a digital voice record which I could turn on when I felt a seizure coming on in a lecture, and it would record the rest of the class so that I could listen to the recoding later and catch up’.</a:t>
            </a:r>
          </a:p>
          <a:p>
            <a:endParaRPr lang="en-GB" dirty="0">
              <a:latin typeface="Arial" panose="020B0604020202020204" pitchFamily="34" charset="0"/>
              <a:cs typeface="Arial" panose="020B0604020202020204" pitchFamily="34" charset="0"/>
            </a:endParaRPr>
          </a:p>
          <a:p>
            <a:endParaRPr lang="en-GB" dirty="0" smtClean="0">
              <a:latin typeface="Arial" panose="020B0604020202020204" pitchFamily="34" charset="0"/>
              <a:cs typeface="Arial" panose="020B0604020202020204" pitchFamily="34" charset="0"/>
            </a:endParaRPr>
          </a:p>
          <a:p>
            <a:endParaRPr lang="en-GB" dirty="0">
              <a:latin typeface="Arial" panose="020B0604020202020204" pitchFamily="34" charset="0"/>
              <a:cs typeface="Arial" panose="020B0604020202020204" pitchFamily="34" charset="0"/>
            </a:endParaRPr>
          </a:p>
          <a:p>
            <a:endParaRPr lang="en-GB" dirty="0" smtClean="0">
              <a:latin typeface="Arial" panose="020B0604020202020204" pitchFamily="34" charset="0"/>
              <a:cs typeface="Arial" panose="020B0604020202020204" pitchFamily="34" charset="0"/>
            </a:endParaRPr>
          </a:p>
          <a:p>
            <a:endParaRPr lang="en-GB" dirty="0">
              <a:latin typeface="Arial" panose="020B0604020202020204" pitchFamily="34" charset="0"/>
              <a:cs typeface="Arial" panose="020B0604020202020204" pitchFamily="34" charset="0"/>
            </a:endParaRPr>
          </a:p>
          <a:p>
            <a:endParaRPr lang="en-GB" dirty="0" smtClean="0">
              <a:latin typeface="Arial" panose="020B0604020202020204" pitchFamily="34" charset="0"/>
              <a:cs typeface="Arial" panose="020B0604020202020204" pitchFamily="34" charset="0"/>
            </a:endParaRPr>
          </a:p>
          <a:p>
            <a:endParaRPr lang="en-GB" dirty="0" smtClean="0">
              <a:latin typeface="Arial" panose="020B0604020202020204" pitchFamily="34" charset="0"/>
              <a:cs typeface="Arial" panose="020B0604020202020204" pitchFamily="34" charset="0"/>
            </a:endParaRPr>
          </a:p>
          <a:p>
            <a:r>
              <a:rPr lang="en-GB" dirty="0" smtClean="0">
                <a:latin typeface="Arial" panose="020B0604020202020204" pitchFamily="34" charset="0"/>
                <a:cs typeface="Arial" panose="020B0604020202020204" pitchFamily="34" charset="0"/>
              </a:rPr>
              <a:t>‘when I had been in hospital or ill for a while they offered me an extension on due dates for essays’</a:t>
            </a:r>
          </a:p>
          <a:p>
            <a:endParaRPr lang="en-GB" dirty="0">
              <a:latin typeface="+mj-lt"/>
            </a:endParaRPr>
          </a:p>
          <a:p>
            <a:endParaRPr lang="en-GB" dirty="0" smtClean="0">
              <a:latin typeface="+mj-lt"/>
            </a:endParaRPr>
          </a:p>
          <a:p>
            <a:endParaRPr lang="en-GB" dirty="0">
              <a:latin typeface="+mj-lt"/>
            </a:endParaRPr>
          </a:p>
          <a:p>
            <a:r>
              <a:rPr lang="en-GB" dirty="0" smtClean="0">
                <a:latin typeface="+mj-lt"/>
              </a:rPr>
              <a:t> </a:t>
            </a:r>
            <a:endParaRPr lang="en-GB" dirty="0">
              <a:latin typeface="+mj-lt"/>
            </a:endParaRPr>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68144" y="2193665"/>
            <a:ext cx="1866900" cy="19440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19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59832" y="4941168"/>
            <a:ext cx="1296144" cy="12241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8379907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704088"/>
            <a:ext cx="8229600" cy="708688"/>
          </a:xfrm>
        </p:spPr>
        <p:txBody>
          <a:bodyPr>
            <a:normAutofit/>
          </a:bodyPr>
          <a:lstStyle/>
          <a:p>
            <a:pPr algn="ctr"/>
            <a:r>
              <a:rPr lang="en-GB" sz="4000" dirty="0" smtClean="0">
                <a:latin typeface="Arial" panose="020B0604020202020204" pitchFamily="34" charset="0"/>
                <a:cs typeface="Arial" panose="020B0604020202020204" pitchFamily="34" charset="0"/>
              </a:rPr>
              <a:t>Educational impacts</a:t>
            </a:r>
            <a:endParaRPr lang="en-GB" sz="4000" dirty="0">
              <a:latin typeface="Arial" panose="020B0604020202020204" pitchFamily="34" charset="0"/>
              <a:cs typeface="Arial" panose="020B0604020202020204" pitchFamily="34" charset="0"/>
            </a:endParaRPr>
          </a:p>
        </p:txBody>
      </p:sp>
      <p:sp>
        <p:nvSpPr>
          <p:cNvPr id="4" name="Text Placeholder 3"/>
          <p:cNvSpPr>
            <a:spLocks noGrp="1"/>
          </p:cNvSpPr>
          <p:nvPr>
            <p:ph type="body" idx="1"/>
          </p:nvPr>
        </p:nvSpPr>
        <p:spPr>
          <a:xfrm>
            <a:off x="457200" y="1855248"/>
            <a:ext cx="7211144" cy="925680"/>
          </a:xfrm>
        </p:spPr>
        <p:txBody>
          <a:bodyPr/>
          <a:lstStyle/>
          <a:p>
            <a:r>
              <a:rPr lang="en-GB" dirty="0" smtClean="0"/>
              <a:t> </a:t>
            </a:r>
            <a:r>
              <a:rPr lang="en-GB" dirty="0" err="1" smtClean="0">
                <a:latin typeface="Arial" panose="020B0604020202020204" pitchFamily="34" charset="0"/>
                <a:cs typeface="Arial" panose="020B0604020202020204" pitchFamily="34" charset="0"/>
              </a:rPr>
              <a:t>Prodrome</a:t>
            </a:r>
            <a:endParaRPr lang="en-GB" sz="2000" b="0" dirty="0">
              <a:latin typeface="Arial" panose="020B0604020202020204" pitchFamily="34" charset="0"/>
              <a:cs typeface="Arial" panose="020B0604020202020204" pitchFamily="34" charset="0"/>
            </a:endParaRPr>
          </a:p>
        </p:txBody>
      </p:sp>
      <p:sp>
        <p:nvSpPr>
          <p:cNvPr id="7" name="Content Placeholder 6"/>
          <p:cNvSpPr>
            <a:spLocks noGrp="1"/>
          </p:cNvSpPr>
          <p:nvPr>
            <p:ph sz="quarter" idx="4"/>
          </p:nvPr>
        </p:nvSpPr>
        <p:spPr>
          <a:xfrm>
            <a:off x="683568" y="2996952"/>
            <a:ext cx="7858199" cy="3579392"/>
          </a:xfrm>
        </p:spPr>
        <p:txBody>
          <a:bodyPr>
            <a:normAutofit/>
          </a:bodyPr>
          <a:lstStyle/>
          <a:p>
            <a:r>
              <a:rPr lang="en-GB" sz="2000" dirty="0" smtClean="0">
                <a:latin typeface="Arial" panose="020B0604020202020204" pitchFamily="34" charset="0"/>
                <a:cs typeface="Arial" panose="020B0604020202020204" pitchFamily="34" charset="0"/>
              </a:rPr>
              <a:t>Some people with epilepsy may experience abnormal electrical activity in the brain prior to a seizure – a </a:t>
            </a:r>
            <a:r>
              <a:rPr lang="en-GB" sz="2000" dirty="0" err="1" smtClean="0">
                <a:latin typeface="Arial" panose="020B0604020202020204" pitchFamily="34" charset="0"/>
                <a:cs typeface="Arial" panose="020B0604020202020204" pitchFamily="34" charset="0"/>
              </a:rPr>
              <a:t>prodrome</a:t>
            </a:r>
            <a:r>
              <a:rPr lang="en-GB" sz="2000" dirty="0" smtClean="0">
                <a:latin typeface="Arial" panose="020B0604020202020204" pitchFamily="34" charset="0"/>
                <a:cs typeface="Arial" panose="020B0604020202020204" pitchFamily="34" charset="0"/>
              </a:rPr>
              <a:t/>
            </a:r>
            <a:br>
              <a:rPr lang="en-GB" sz="2000" dirty="0" smtClean="0">
                <a:latin typeface="Arial" panose="020B0604020202020204" pitchFamily="34" charset="0"/>
                <a:cs typeface="Arial" panose="020B0604020202020204" pitchFamily="34" charset="0"/>
              </a:rPr>
            </a:br>
            <a:endParaRPr lang="en-GB" sz="2000" dirty="0" smtClean="0">
              <a:latin typeface="Arial" panose="020B0604020202020204" pitchFamily="34" charset="0"/>
              <a:cs typeface="Arial" panose="020B0604020202020204" pitchFamily="34" charset="0"/>
            </a:endParaRPr>
          </a:p>
          <a:p>
            <a:r>
              <a:rPr lang="en-GB" sz="2000" dirty="0" err="1" smtClean="0">
                <a:latin typeface="Arial" panose="020B0604020202020204" pitchFamily="34" charset="0"/>
                <a:cs typeface="Arial" panose="020B0604020202020204" pitchFamily="34" charset="0"/>
              </a:rPr>
              <a:t>Prodromes</a:t>
            </a:r>
            <a:r>
              <a:rPr lang="en-GB" sz="2000" dirty="0" smtClean="0">
                <a:latin typeface="Arial" panose="020B0604020202020204" pitchFamily="34" charset="0"/>
                <a:cs typeface="Arial" panose="020B0604020202020204" pitchFamily="34" charset="0"/>
              </a:rPr>
              <a:t> can affect mood and behaviour – they may seem irritable, quiet or just not quite themselves</a:t>
            </a:r>
            <a:br>
              <a:rPr lang="en-GB" sz="2000" dirty="0" smtClean="0">
                <a:latin typeface="Arial" panose="020B0604020202020204" pitchFamily="34" charset="0"/>
                <a:cs typeface="Arial" panose="020B0604020202020204" pitchFamily="34" charset="0"/>
              </a:rPr>
            </a:br>
            <a:endParaRPr lang="en-GB" sz="2000" dirty="0" smtClean="0">
              <a:latin typeface="Arial" panose="020B0604020202020204" pitchFamily="34" charset="0"/>
              <a:cs typeface="Arial" panose="020B0604020202020204" pitchFamily="34" charset="0"/>
            </a:endParaRPr>
          </a:p>
          <a:p>
            <a:r>
              <a:rPr lang="en-GB" sz="2000" dirty="0" smtClean="0">
                <a:latin typeface="Arial" panose="020B0604020202020204" pitchFamily="34" charset="0"/>
                <a:cs typeface="Arial" panose="020B0604020202020204" pitchFamily="34" charset="0"/>
              </a:rPr>
              <a:t>This can occur hours or days prior to a seizure and therefore may impact a student’s ability to concentrate and learn </a:t>
            </a:r>
            <a:endParaRPr lang="en-GB"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9028380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704088"/>
            <a:ext cx="8229600" cy="852704"/>
          </a:xfrm>
        </p:spPr>
        <p:txBody>
          <a:bodyPr>
            <a:normAutofit/>
          </a:bodyPr>
          <a:lstStyle/>
          <a:p>
            <a:pPr algn="ctr"/>
            <a:r>
              <a:rPr lang="en-GB" sz="4000" dirty="0" smtClean="0">
                <a:latin typeface="Arial" panose="020B0604020202020204" pitchFamily="34" charset="0"/>
                <a:cs typeface="Arial" panose="020B0604020202020204" pitchFamily="34" charset="0"/>
              </a:rPr>
              <a:t>Educational impacts</a:t>
            </a:r>
            <a:endParaRPr lang="en-GB" sz="4000" dirty="0">
              <a:latin typeface="Arial" panose="020B0604020202020204" pitchFamily="34" charset="0"/>
              <a:cs typeface="Arial" panose="020B0604020202020204" pitchFamily="34" charset="0"/>
            </a:endParaRPr>
          </a:p>
        </p:txBody>
      </p:sp>
      <p:sp>
        <p:nvSpPr>
          <p:cNvPr id="4" name="Text Placeholder 3"/>
          <p:cNvSpPr>
            <a:spLocks noGrp="1"/>
          </p:cNvSpPr>
          <p:nvPr>
            <p:ph type="body" idx="1"/>
          </p:nvPr>
        </p:nvSpPr>
        <p:spPr>
          <a:xfrm>
            <a:off x="457200" y="1855248"/>
            <a:ext cx="7211144" cy="925680"/>
          </a:xfrm>
        </p:spPr>
        <p:txBody>
          <a:bodyPr/>
          <a:lstStyle/>
          <a:p>
            <a:r>
              <a:rPr lang="en-GB" dirty="0" smtClean="0"/>
              <a:t> </a:t>
            </a:r>
            <a:r>
              <a:rPr lang="en-GB" sz="2200" dirty="0" smtClean="0">
                <a:latin typeface="Arial" panose="020B0604020202020204" pitchFamily="34" charset="0"/>
                <a:cs typeface="Arial" panose="020B0604020202020204" pitchFamily="34" charset="0"/>
              </a:rPr>
              <a:t>Photosensitivity</a:t>
            </a:r>
            <a:endParaRPr lang="en-GB" sz="2200" b="0" dirty="0">
              <a:latin typeface="Arial" panose="020B0604020202020204" pitchFamily="34" charset="0"/>
              <a:cs typeface="Arial" panose="020B0604020202020204" pitchFamily="34" charset="0"/>
            </a:endParaRPr>
          </a:p>
        </p:txBody>
      </p:sp>
      <p:sp>
        <p:nvSpPr>
          <p:cNvPr id="7" name="Content Placeholder 6"/>
          <p:cNvSpPr>
            <a:spLocks noGrp="1"/>
          </p:cNvSpPr>
          <p:nvPr>
            <p:ph sz="quarter" idx="4"/>
          </p:nvPr>
        </p:nvSpPr>
        <p:spPr>
          <a:xfrm>
            <a:off x="683568" y="2996952"/>
            <a:ext cx="7858199" cy="3579392"/>
          </a:xfrm>
        </p:spPr>
        <p:txBody>
          <a:bodyPr>
            <a:normAutofit/>
          </a:bodyPr>
          <a:lstStyle/>
          <a:p>
            <a:r>
              <a:rPr lang="en-GB" sz="1800" dirty="0" smtClean="0">
                <a:latin typeface="Arial" panose="020B0604020202020204" pitchFamily="34" charset="0"/>
                <a:cs typeface="Arial" panose="020B0604020202020204" pitchFamily="34" charset="0"/>
              </a:rPr>
              <a:t>Although rare, 5% of people with epilepsy have photosensitive epilepsy. </a:t>
            </a:r>
            <a:br>
              <a:rPr lang="en-GB" sz="1800" dirty="0" smtClean="0">
                <a:latin typeface="Arial" panose="020B0604020202020204" pitchFamily="34" charset="0"/>
                <a:cs typeface="Arial" panose="020B0604020202020204" pitchFamily="34" charset="0"/>
              </a:rPr>
            </a:br>
            <a:r>
              <a:rPr lang="en-GB" sz="1800" dirty="0" smtClean="0">
                <a:latin typeface="Arial" panose="020B0604020202020204" pitchFamily="34" charset="0"/>
                <a:cs typeface="Arial" panose="020B0604020202020204" pitchFamily="34" charset="0"/>
              </a:rPr>
              <a:t> </a:t>
            </a:r>
          </a:p>
          <a:p>
            <a:r>
              <a:rPr lang="en-GB" sz="1800" dirty="0" smtClean="0">
                <a:latin typeface="Arial" panose="020B0604020202020204" pitchFamily="34" charset="0"/>
                <a:cs typeface="Arial" panose="020B0604020202020204" pitchFamily="34" charset="0"/>
              </a:rPr>
              <a:t>Computer monitors, whiteboards etc. are unlikely to trigger seizures although flashing images on them may do.</a:t>
            </a:r>
          </a:p>
          <a:p>
            <a:endParaRPr lang="en-GB" sz="1800" dirty="0">
              <a:latin typeface="Arial" panose="020B0604020202020204" pitchFamily="34" charset="0"/>
              <a:cs typeface="Arial" panose="020B0604020202020204" pitchFamily="34" charset="0"/>
            </a:endParaRPr>
          </a:p>
          <a:p>
            <a:r>
              <a:rPr lang="en-GB" sz="1800" dirty="0" smtClean="0">
                <a:latin typeface="Arial" panose="020B0604020202020204" pitchFamily="34" charset="0"/>
                <a:cs typeface="Arial" panose="020B0604020202020204" pitchFamily="34" charset="0"/>
              </a:rPr>
              <a:t>Important for teaching staff to be aware of triggers and avoid using flashing images or warn students in advance. </a:t>
            </a:r>
            <a:r>
              <a:rPr lang="en-GB" sz="2000" dirty="0" smtClean="0">
                <a:latin typeface="+mj-lt"/>
              </a:rPr>
              <a:t/>
            </a:r>
            <a:br>
              <a:rPr lang="en-GB" sz="2000" dirty="0" smtClean="0">
                <a:latin typeface="+mj-lt"/>
              </a:rPr>
            </a:br>
            <a:r>
              <a:rPr lang="en-GB" sz="2000" dirty="0" smtClean="0">
                <a:latin typeface="+mj-lt"/>
              </a:rPr>
              <a:t/>
            </a:r>
            <a:br>
              <a:rPr lang="en-GB" sz="2000" dirty="0" smtClean="0">
                <a:latin typeface="+mj-lt"/>
              </a:rPr>
            </a:br>
            <a:endParaRPr lang="en-GB" sz="2000" dirty="0">
              <a:latin typeface="+mj-lt"/>
            </a:endParaRPr>
          </a:p>
        </p:txBody>
      </p:sp>
      <p:pic>
        <p:nvPicPr>
          <p:cNvPr id="1024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40153" y="5301208"/>
            <a:ext cx="2304255" cy="13967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7047154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704088"/>
            <a:ext cx="8229600" cy="780696"/>
          </a:xfrm>
        </p:spPr>
        <p:txBody>
          <a:bodyPr>
            <a:normAutofit/>
          </a:bodyPr>
          <a:lstStyle/>
          <a:p>
            <a:pPr algn="ctr"/>
            <a:r>
              <a:rPr lang="en-GB" sz="4000" dirty="0" smtClean="0">
                <a:latin typeface="Arial" panose="020B0604020202020204" pitchFamily="34" charset="0"/>
                <a:cs typeface="Arial" panose="020B0604020202020204" pitchFamily="34" charset="0"/>
              </a:rPr>
              <a:t>Educational impacts</a:t>
            </a:r>
            <a:endParaRPr lang="en-GB" sz="4000" dirty="0">
              <a:latin typeface="Arial" panose="020B0604020202020204" pitchFamily="34" charset="0"/>
              <a:cs typeface="Arial" panose="020B0604020202020204" pitchFamily="34" charset="0"/>
            </a:endParaRPr>
          </a:p>
        </p:txBody>
      </p:sp>
      <p:sp>
        <p:nvSpPr>
          <p:cNvPr id="4" name="Text Placeholder 3"/>
          <p:cNvSpPr>
            <a:spLocks noGrp="1"/>
          </p:cNvSpPr>
          <p:nvPr>
            <p:ph type="body" idx="1"/>
          </p:nvPr>
        </p:nvSpPr>
        <p:spPr>
          <a:xfrm>
            <a:off x="457200" y="1855248"/>
            <a:ext cx="7211144" cy="925680"/>
          </a:xfrm>
        </p:spPr>
        <p:txBody>
          <a:bodyPr/>
          <a:lstStyle/>
          <a:p>
            <a:r>
              <a:rPr lang="en-GB" dirty="0" smtClean="0">
                <a:latin typeface="Arial" panose="020B0604020202020204" pitchFamily="34" charset="0"/>
                <a:cs typeface="Arial" panose="020B0604020202020204" pitchFamily="34" charset="0"/>
              </a:rPr>
              <a:t> Longer term effects </a:t>
            </a:r>
            <a:r>
              <a:rPr lang="en-GB" sz="2000" b="0" dirty="0" smtClean="0">
                <a:latin typeface="Arial" panose="020B0604020202020204" pitchFamily="34" charset="0"/>
                <a:cs typeface="Arial" panose="020B0604020202020204" pitchFamily="34" charset="0"/>
              </a:rPr>
              <a:t> </a:t>
            </a:r>
            <a:endParaRPr lang="en-GB" sz="2000" b="0" dirty="0">
              <a:latin typeface="Arial" panose="020B0604020202020204" pitchFamily="34" charset="0"/>
              <a:cs typeface="Arial" panose="020B0604020202020204" pitchFamily="34" charset="0"/>
            </a:endParaRPr>
          </a:p>
        </p:txBody>
      </p:sp>
      <p:sp>
        <p:nvSpPr>
          <p:cNvPr id="7" name="Content Placeholder 6"/>
          <p:cNvSpPr>
            <a:spLocks noGrp="1"/>
          </p:cNvSpPr>
          <p:nvPr>
            <p:ph sz="quarter" idx="4"/>
          </p:nvPr>
        </p:nvSpPr>
        <p:spPr>
          <a:xfrm>
            <a:off x="683568" y="2996952"/>
            <a:ext cx="7858199" cy="3579392"/>
          </a:xfrm>
        </p:spPr>
        <p:txBody>
          <a:bodyPr>
            <a:normAutofit/>
          </a:bodyPr>
          <a:lstStyle/>
          <a:p>
            <a:r>
              <a:rPr lang="en-GB" sz="1800" dirty="0" smtClean="0">
                <a:latin typeface="Arial" panose="020B0604020202020204" pitchFamily="34" charset="0"/>
                <a:cs typeface="Arial" panose="020B0604020202020204" pitchFamily="34" charset="0"/>
              </a:rPr>
              <a:t>Seizures may cause longer term problems with memory, processing and concentration.  This makes it more difficult to recall information during revision and exams.  </a:t>
            </a:r>
            <a:br>
              <a:rPr lang="en-GB" sz="1800" dirty="0" smtClean="0">
                <a:latin typeface="Arial" panose="020B0604020202020204" pitchFamily="34" charset="0"/>
                <a:cs typeface="Arial" panose="020B0604020202020204" pitchFamily="34" charset="0"/>
              </a:rPr>
            </a:br>
            <a:endParaRPr lang="en-GB" sz="1800" dirty="0" smtClean="0">
              <a:latin typeface="Arial" panose="020B0604020202020204" pitchFamily="34" charset="0"/>
              <a:cs typeface="Arial" panose="020B0604020202020204" pitchFamily="34" charset="0"/>
            </a:endParaRPr>
          </a:p>
          <a:p>
            <a:r>
              <a:rPr lang="en-GB" sz="1800" dirty="0" smtClean="0">
                <a:latin typeface="Arial" panose="020B0604020202020204" pitchFamily="34" charset="0"/>
                <a:cs typeface="Arial" panose="020B0604020202020204" pitchFamily="34" charset="0"/>
              </a:rPr>
              <a:t>Medication effects – drowsiness, lethargy, slower processing information, attention and memory difficulties.  Can be mistaken for behavioural issues or disinterest.     </a:t>
            </a:r>
            <a:endParaRPr lang="en-GB" sz="1800" dirty="0">
              <a:latin typeface="Arial" panose="020B0604020202020204" pitchFamily="34" charset="0"/>
              <a:cs typeface="Arial" panose="020B0604020202020204" pitchFamily="34" charset="0"/>
            </a:endParaRPr>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60032" y="5157192"/>
            <a:ext cx="1495425" cy="1495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6773966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 </a:t>
            </a:r>
            <a:br>
              <a:rPr lang="en-GB" dirty="0" smtClean="0"/>
            </a:br>
            <a:r>
              <a:rPr lang="en-GB" dirty="0"/>
              <a:t/>
            </a:r>
            <a:br>
              <a:rPr lang="en-GB" dirty="0"/>
            </a:br>
            <a:r>
              <a:rPr lang="en-GB" dirty="0" smtClean="0"/>
              <a:t/>
            </a:r>
            <a:br>
              <a:rPr lang="en-GB" dirty="0" smtClean="0"/>
            </a:br>
            <a:endParaRPr lang="en-GB" dirty="0"/>
          </a:p>
        </p:txBody>
      </p:sp>
      <p:sp>
        <p:nvSpPr>
          <p:cNvPr id="3" name="TextBox 2"/>
          <p:cNvSpPr txBox="1"/>
          <p:nvPr/>
        </p:nvSpPr>
        <p:spPr>
          <a:xfrm>
            <a:off x="395536" y="1628800"/>
            <a:ext cx="8568952" cy="3877985"/>
          </a:xfrm>
          <a:prstGeom prst="rect">
            <a:avLst/>
          </a:prstGeom>
          <a:noFill/>
        </p:spPr>
        <p:txBody>
          <a:bodyPr wrap="square" rtlCol="0">
            <a:spAutoFit/>
          </a:bodyPr>
          <a:lstStyle/>
          <a:p>
            <a:endParaRPr lang="en-GB" sz="1600" dirty="0" smtClean="0">
              <a:latin typeface="Arial" panose="020B0604020202020204" pitchFamily="34" charset="0"/>
              <a:cs typeface="Arial" panose="020B0604020202020204" pitchFamily="34" charset="0"/>
            </a:endParaRPr>
          </a:p>
          <a:p>
            <a:endParaRPr lang="en-GB" sz="1600" dirty="0">
              <a:latin typeface="Arial" panose="020B0604020202020204" pitchFamily="34" charset="0"/>
              <a:cs typeface="Arial" panose="020B0604020202020204" pitchFamily="34" charset="0"/>
            </a:endParaRPr>
          </a:p>
          <a:p>
            <a:endParaRPr lang="en-GB" sz="1600" dirty="0">
              <a:latin typeface="Arial" panose="020B0604020202020204" pitchFamily="34" charset="0"/>
              <a:cs typeface="Arial" panose="020B0604020202020204" pitchFamily="34" charset="0"/>
            </a:endParaRPr>
          </a:p>
          <a:p>
            <a:pPr marL="285750" indent="-285750">
              <a:buFont typeface="Arial" charset="0"/>
              <a:buChar char="•"/>
            </a:pPr>
            <a:r>
              <a:rPr lang="en-GB" dirty="0" smtClean="0">
                <a:latin typeface="Arial" panose="020B0604020202020204" pitchFamily="34" charset="0"/>
                <a:cs typeface="Arial" panose="020B0604020202020204" pitchFamily="34" charset="0"/>
              </a:rPr>
              <a:t>Epilepsy is a hidden disability that affects 1 in 100 people</a:t>
            </a:r>
            <a:br>
              <a:rPr lang="en-GB" dirty="0" smtClean="0">
                <a:latin typeface="Arial" panose="020B0604020202020204" pitchFamily="34" charset="0"/>
                <a:cs typeface="Arial" panose="020B0604020202020204" pitchFamily="34" charset="0"/>
              </a:rPr>
            </a:br>
            <a:endParaRPr lang="en-GB" dirty="0" smtClean="0">
              <a:latin typeface="Arial" panose="020B0604020202020204" pitchFamily="34" charset="0"/>
              <a:cs typeface="Arial" panose="020B0604020202020204" pitchFamily="34" charset="0"/>
            </a:endParaRPr>
          </a:p>
          <a:p>
            <a:pPr marL="285750" indent="-285750">
              <a:buFont typeface="Arial" charset="0"/>
              <a:buChar char="•"/>
            </a:pPr>
            <a:r>
              <a:rPr lang="en-GB" dirty="0" smtClean="0">
                <a:latin typeface="Arial" panose="020B0604020202020204" pitchFamily="34" charset="0"/>
                <a:cs typeface="Arial" panose="020B0604020202020204" pitchFamily="34" charset="0"/>
              </a:rPr>
              <a:t>Epilepsy </a:t>
            </a:r>
            <a:r>
              <a:rPr lang="en-GB" dirty="0">
                <a:latin typeface="Arial" panose="020B0604020202020204" pitchFamily="34" charset="0"/>
                <a:cs typeface="Arial" panose="020B0604020202020204" pitchFamily="34" charset="0"/>
              </a:rPr>
              <a:t>manifests itself in many different ways and affects people differently</a:t>
            </a:r>
          </a:p>
          <a:p>
            <a:pPr marL="285750" indent="-285750">
              <a:buFont typeface="Arial" charset="0"/>
              <a:buChar char="•"/>
            </a:pPr>
            <a:endParaRPr lang="en-GB" dirty="0">
              <a:latin typeface="Arial" panose="020B0604020202020204" pitchFamily="34" charset="0"/>
              <a:cs typeface="Arial" panose="020B0604020202020204" pitchFamily="34" charset="0"/>
            </a:endParaRPr>
          </a:p>
          <a:p>
            <a:pPr marL="285750" indent="-285750">
              <a:buFont typeface="Arial" charset="0"/>
              <a:buChar char="•"/>
            </a:pPr>
            <a:r>
              <a:rPr lang="en-GB" dirty="0" smtClean="0">
                <a:latin typeface="Arial" panose="020B0604020202020204" pitchFamily="34" charset="0"/>
                <a:cs typeface="Arial" panose="020B0604020202020204" pitchFamily="34" charset="0"/>
              </a:rPr>
              <a:t>A student’s academic life can be impacted by epilepsy and by making staff and  fellow students aware of their epilepsy they are likely to have a much better experience</a:t>
            </a:r>
            <a:br>
              <a:rPr lang="en-GB" dirty="0" smtClean="0">
                <a:latin typeface="Arial" panose="020B0604020202020204" pitchFamily="34" charset="0"/>
                <a:cs typeface="Arial" panose="020B0604020202020204" pitchFamily="34" charset="0"/>
              </a:rPr>
            </a:br>
            <a:endParaRPr lang="en-GB" dirty="0" smtClean="0">
              <a:latin typeface="Arial" panose="020B0604020202020204" pitchFamily="34" charset="0"/>
              <a:cs typeface="Arial" panose="020B0604020202020204" pitchFamily="34" charset="0"/>
            </a:endParaRPr>
          </a:p>
          <a:p>
            <a:pPr marL="285750" indent="-285750">
              <a:buFont typeface="Arial" charset="0"/>
              <a:buChar char="•"/>
            </a:pPr>
            <a:r>
              <a:rPr lang="en-GB" dirty="0" smtClean="0">
                <a:latin typeface="Arial" panose="020B0604020202020204" pitchFamily="34" charset="0"/>
                <a:cs typeface="Arial" panose="020B0604020202020204" pitchFamily="34" charset="0"/>
              </a:rPr>
              <a:t>Adjustments include extra time for exams and course work, recording of lectures, note takers, adjustments to accommodation but above all it’s about understanding and empathy.   </a:t>
            </a:r>
            <a:endParaRPr lang="en-GB" dirty="0">
              <a:latin typeface="Arial" panose="020B0604020202020204" pitchFamily="34" charset="0"/>
              <a:cs typeface="Arial" panose="020B0604020202020204" pitchFamily="34" charset="0"/>
            </a:endParaRPr>
          </a:p>
        </p:txBody>
      </p:sp>
      <p:sp>
        <p:nvSpPr>
          <p:cNvPr id="4" name="TextBox 3"/>
          <p:cNvSpPr txBox="1"/>
          <p:nvPr/>
        </p:nvSpPr>
        <p:spPr>
          <a:xfrm>
            <a:off x="651663" y="1124744"/>
            <a:ext cx="7632848" cy="584775"/>
          </a:xfrm>
          <a:prstGeom prst="rect">
            <a:avLst/>
          </a:prstGeom>
          <a:noFill/>
        </p:spPr>
        <p:txBody>
          <a:bodyPr wrap="square" rtlCol="0">
            <a:spAutoFit/>
          </a:bodyPr>
          <a:lstStyle/>
          <a:p>
            <a:r>
              <a:rPr lang="en-GB" sz="3200" dirty="0" smtClean="0">
                <a:latin typeface="Arial" panose="020B0604020202020204" pitchFamily="34" charset="0"/>
                <a:cs typeface="Arial" panose="020B0604020202020204" pitchFamily="34" charset="0"/>
              </a:rPr>
              <a:t>In summary ……..</a:t>
            </a:r>
            <a:endParaRPr lang="en-GB" sz="3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1280586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457200" y="704088"/>
            <a:ext cx="8229600" cy="708688"/>
          </a:xfrm>
        </p:spPr>
        <p:txBody>
          <a:bodyPr>
            <a:normAutofit/>
          </a:bodyPr>
          <a:lstStyle/>
          <a:p>
            <a:r>
              <a:rPr lang="en-GB" sz="3600" dirty="0" smtClean="0">
                <a:latin typeface="Arial" panose="020B0604020202020204" pitchFamily="34" charset="0"/>
                <a:cs typeface="Arial" panose="020B0604020202020204" pitchFamily="34" charset="0"/>
              </a:rPr>
              <a:t>What causes epilepsy?</a:t>
            </a:r>
            <a:endParaRPr lang="en-GB" sz="3600" dirty="0">
              <a:latin typeface="Arial" panose="020B0604020202020204" pitchFamily="34" charset="0"/>
              <a:cs typeface="Arial" panose="020B0604020202020204" pitchFamily="34" charset="0"/>
            </a:endParaRPr>
          </a:p>
        </p:txBody>
      </p:sp>
      <p:sp>
        <p:nvSpPr>
          <p:cNvPr id="9" name="Content Placeholder 8"/>
          <p:cNvSpPr>
            <a:spLocks noGrp="1"/>
          </p:cNvSpPr>
          <p:nvPr>
            <p:ph sz="half" idx="1"/>
          </p:nvPr>
        </p:nvSpPr>
        <p:spPr/>
        <p:txBody>
          <a:bodyPr/>
          <a:lstStyle/>
          <a:p>
            <a:endParaRPr lang="en-GB" dirty="0"/>
          </a:p>
        </p:txBody>
      </p:sp>
      <p:sp>
        <p:nvSpPr>
          <p:cNvPr id="10" name="Content Placeholder 9"/>
          <p:cNvSpPr>
            <a:spLocks noGrp="1"/>
          </p:cNvSpPr>
          <p:nvPr>
            <p:ph sz="half" idx="2"/>
          </p:nvPr>
        </p:nvSpPr>
        <p:spPr/>
        <p:txBody>
          <a:bodyPr/>
          <a:lstStyle/>
          <a:p>
            <a:r>
              <a:rPr lang="en-GB" dirty="0" smtClean="0">
                <a:latin typeface="Arial" panose="020B0604020202020204" pitchFamily="34" charset="0"/>
                <a:cs typeface="Arial" panose="020B0604020202020204" pitchFamily="34" charset="0"/>
              </a:rPr>
              <a:t>Genetic disposition</a:t>
            </a:r>
            <a:br>
              <a:rPr lang="en-GB" dirty="0" smtClean="0">
                <a:latin typeface="Arial" panose="020B0604020202020204" pitchFamily="34" charset="0"/>
                <a:cs typeface="Arial" panose="020B0604020202020204" pitchFamily="34" charset="0"/>
              </a:rPr>
            </a:br>
            <a:endParaRPr lang="en-GB" dirty="0" smtClean="0">
              <a:latin typeface="Arial" panose="020B0604020202020204" pitchFamily="34" charset="0"/>
              <a:cs typeface="Arial" panose="020B0604020202020204" pitchFamily="34" charset="0"/>
            </a:endParaRPr>
          </a:p>
          <a:p>
            <a:r>
              <a:rPr lang="en-GB" dirty="0" smtClean="0">
                <a:latin typeface="Arial" panose="020B0604020202020204" pitchFamily="34" charset="0"/>
                <a:cs typeface="Arial" panose="020B0604020202020204" pitchFamily="34" charset="0"/>
              </a:rPr>
              <a:t>Head trauma – stroke, blow to the head, head surgery, tumour, meningitis …..</a:t>
            </a:r>
            <a:br>
              <a:rPr lang="en-GB" dirty="0" smtClean="0">
                <a:latin typeface="Arial" panose="020B0604020202020204" pitchFamily="34" charset="0"/>
                <a:cs typeface="Arial" panose="020B0604020202020204" pitchFamily="34" charset="0"/>
              </a:rPr>
            </a:br>
            <a:endParaRPr lang="en-GB" dirty="0" smtClean="0">
              <a:latin typeface="Arial" panose="020B0604020202020204" pitchFamily="34" charset="0"/>
              <a:cs typeface="Arial" panose="020B0604020202020204" pitchFamily="34" charset="0"/>
            </a:endParaRPr>
          </a:p>
          <a:p>
            <a:r>
              <a:rPr lang="en-GB" dirty="0" smtClean="0">
                <a:latin typeface="Arial" panose="020B0604020202020204" pitchFamily="34" charset="0"/>
                <a:cs typeface="Arial" panose="020B0604020202020204" pitchFamily="34" charset="0"/>
              </a:rPr>
              <a:t>No clear explanation</a:t>
            </a:r>
            <a:endParaRPr lang="en-GB" dirty="0">
              <a:latin typeface="Arial" panose="020B0604020202020204" pitchFamily="34" charset="0"/>
              <a:cs typeface="Arial" panose="020B0604020202020204" pitchFamily="34" charset="0"/>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988840"/>
            <a:ext cx="2808312" cy="26642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1503287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pPr algn="ctr"/>
            <a:r>
              <a:rPr lang="en-GB" sz="4000" dirty="0" smtClean="0">
                <a:latin typeface="Arial" panose="020B0604020202020204" pitchFamily="34" charset="0"/>
                <a:cs typeface="Arial" panose="020B0604020202020204" pitchFamily="34" charset="0"/>
              </a:rPr>
              <a:t>What is a seizure?</a:t>
            </a:r>
            <a:endParaRPr lang="en-GB" sz="4000" dirty="0">
              <a:latin typeface="Arial" panose="020B0604020202020204" pitchFamily="34" charset="0"/>
              <a:cs typeface="Arial" panose="020B0604020202020204" pitchFamily="34" charset="0"/>
            </a:endParaRPr>
          </a:p>
        </p:txBody>
      </p:sp>
      <p:sp>
        <p:nvSpPr>
          <p:cNvPr id="4" name="Text Placeholder 3"/>
          <p:cNvSpPr>
            <a:spLocks noGrp="1"/>
          </p:cNvSpPr>
          <p:nvPr>
            <p:ph type="body" idx="1"/>
          </p:nvPr>
        </p:nvSpPr>
        <p:spPr>
          <a:xfrm>
            <a:off x="457200" y="1855248"/>
            <a:ext cx="4040188" cy="925680"/>
          </a:xfrm>
        </p:spPr>
        <p:txBody>
          <a:bodyPr/>
          <a:lstStyle/>
          <a:p>
            <a:r>
              <a:rPr lang="en-GB" dirty="0" smtClean="0"/>
              <a:t> </a:t>
            </a:r>
            <a:endParaRPr lang="en-GB" dirty="0"/>
          </a:p>
        </p:txBody>
      </p:sp>
      <p:sp>
        <p:nvSpPr>
          <p:cNvPr id="5" name="Content Placeholder 4"/>
          <p:cNvSpPr>
            <a:spLocks noGrp="1"/>
          </p:cNvSpPr>
          <p:nvPr>
            <p:ph sz="quarter" idx="2"/>
          </p:nvPr>
        </p:nvSpPr>
        <p:spPr>
          <a:xfrm>
            <a:off x="457200" y="2514600"/>
            <a:ext cx="3250704" cy="3845720"/>
          </a:xfrm>
        </p:spPr>
        <p:txBody>
          <a:bodyPr/>
          <a:lstStyle/>
          <a:p>
            <a:endParaRPr lang="en-GB" dirty="0"/>
          </a:p>
        </p:txBody>
      </p:sp>
      <p:sp>
        <p:nvSpPr>
          <p:cNvPr id="7" name="Content Placeholder 6"/>
          <p:cNvSpPr>
            <a:spLocks noGrp="1"/>
          </p:cNvSpPr>
          <p:nvPr>
            <p:ph sz="quarter" idx="4"/>
          </p:nvPr>
        </p:nvSpPr>
        <p:spPr/>
        <p:txBody>
          <a:bodyPr>
            <a:normAutofit lnSpcReduction="10000"/>
          </a:bodyPr>
          <a:lstStyle/>
          <a:p>
            <a:r>
              <a:rPr lang="en-GB" dirty="0" smtClean="0">
                <a:latin typeface="Arial" panose="020B0604020202020204" pitchFamily="34" charset="0"/>
                <a:cs typeface="Arial" panose="020B0604020202020204" pitchFamily="34" charset="0"/>
              </a:rPr>
              <a:t>A seizure is a sudden </a:t>
            </a:r>
            <a:r>
              <a:rPr lang="en-GB" b="1" dirty="0" smtClean="0">
                <a:latin typeface="Arial" panose="020B0604020202020204" pitchFamily="34" charset="0"/>
                <a:cs typeface="Arial" panose="020B0604020202020204" pitchFamily="34" charset="0"/>
              </a:rPr>
              <a:t>excessive burst of electrical activity </a:t>
            </a:r>
            <a:r>
              <a:rPr lang="en-GB" dirty="0" smtClean="0">
                <a:latin typeface="Arial" panose="020B0604020202020204" pitchFamily="34" charset="0"/>
                <a:cs typeface="Arial" panose="020B0604020202020204" pitchFamily="34" charset="0"/>
              </a:rPr>
              <a:t>in the brain which temporarily interferes with the way it works</a:t>
            </a:r>
            <a:br>
              <a:rPr lang="en-GB" dirty="0" smtClean="0">
                <a:latin typeface="Arial" panose="020B0604020202020204" pitchFamily="34" charset="0"/>
                <a:cs typeface="Arial" panose="020B0604020202020204" pitchFamily="34" charset="0"/>
              </a:rPr>
            </a:br>
            <a:endParaRPr lang="en-GB" dirty="0" smtClean="0">
              <a:latin typeface="Arial" panose="020B0604020202020204" pitchFamily="34" charset="0"/>
              <a:cs typeface="Arial" panose="020B0604020202020204" pitchFamily="34" charset="0"/>
            </a:endParaRPr>
          </a:p>
          <a:p>
            <a:r>
              <a:rPr lang="en-GB" dirty="0" smtClean="0">
                <a:latin typeface="Arial" panose="020B0604020202020204" pitchFamily="34" charset="0"/>
                <a:cs typeface="Arial" panose="020B0604020202020204" pitchFamily="34" charset="0"/>
              </a:rPr>
              <a:t>Effects vary but can result in alterations in a person’s </a:t>
            </a:r>
            <a:r>
              <a:rPr lang="en-GB" b="1" dirty="0" smtClean="0">
                <a:latin typeface="Arial" panose="020B0604020202020204" pitchFamily="34" charset="0"/>
                <a:cs typeface="Arial" panose="020B0604020202020204" pitchFamily="34" charset="0"/>
              </a:rPr>
              <a:t>movement, sensation, behaviour </a:t>
            </a:r>
            <a:r>
              <a:rPr lang="en-GB" dirty="0" smtClean="0">
                <a:latin typeface="Arial" panose="020B0604020202020204" pitchFamily="34" charset="0"/>
                <a:cs typeface="Arial" panose="020B0604020202020204" pitchFamily="34" charset="0"/>
              </a:rPr>
              <a:t>and </a:t>
            </a:r>
            <a:r>
              <a:rPr lang="en-GB" b="1" dirty="0" smtClean="0">
                <a:latin typeface="Arial" panose="020B0604020202020204" pitchFamily="34" charset="0"/>
                <a:cs typeface="Arial" panose="020B0604020202020204" pitchFamily="34" charset="0"/>
              </a:rPr>
              <a:t>memory</a:t>
            </a:r>
            <a:r>
              <a:rPr lang="en-GB" dirty="0" smtClean="0">
                <a:latin typeface="Arial" panose="020B0604020202020204" pitchFamily="34" charset="0"/>
                <a:cs typeface="Arial" panose="020B0604020202020204" pitchFamily="34" charset="0"/>
              </a:rPr>
              <a:t> and </a:t>
            </a:r>
            <a:r>
              <a:rPr lang="en-GB" b="1" dirty="0" smtClean="0">
                <a:latin typeface="Arial" panose="020B0604020202020204" pitchFamily="34" charset="0"/>
                <a:cs typeface="Arial" panose="020B0604020202020204" pitchFamily="34" charset="0"/>
              </a:rPr>
              <a:t>consciousness</a:t>
            </a:r>
            <a:endParaRPr lang="en-GB" dirty="0">
              <a:latin typeface="Arial" panose="020B0604020202020204" pitchFamily="34" charset="0"/>
              <a:cs typeface="Arial" panose="020B0604020202020204" pitchFamily="34" charset="0"/>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2510972"/>
            <a:ext cx="3024336" cy="37263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5756575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pPr algn="ctr"/>
            <a:r>
              <a:rPr lang="en-GB" sz="4000" dirty="0" smtClean="0">
                <a:latin typeface="Arial" panose="020B0604020202020204" pitchFamily="34" charset="0"/>
                <a:cs typeface="Arial" panose="020B0604020202020204" pitchFamily="34" charset="0"/>
              </a:rPr>
              <a:t>What is a seizure?</a:t>
            </a:r>
            <a:endParaRPr lang="en-GB" sz="4000" dirty="0">
              <a:latin typeface="Arial" panose="020B0604020202020204" pitchFamily="34" charset="0"/>
              <a:cs typeface="Arial" panose="020B0604020202020204" pitchFamily="34" charset="0"/>
            </a:endParaRPr>
          </a:p>
        </p:txBody>
      </p:sp>
      <p:sp>
        <p:nvSpPr>
          <p:cNvPr id="4" name="Text Placeholder 3"/>
          <p:cNvSpPr>
            <a:spLocks noGrp="1"/>
          </p:cNvSpPr>
          <p:nvPr>
            <p:ph type="body" idx="1"/>
          </p:nvPr>
        </p:nvSpPr>
        <p:spPr>
          <a:xfrm>
            <a:off x="457200" y="1855248"/>
            <a:ext cx="4040188" cy="925680"/>
          </a:xfrm>
        </p:spPr>
        <p:txBody>
          <a:bodyPr/>
          <a:lstStyle/>
          <a:p>
            <a:r>
              <a:rPr lang="en-GB" dirty="0" smtClean="0"/>
              <a:t> </a:t>
            </a:r>
            <a:endParaRPr lang="en-GB" dirty="0"/>
          </a:p>
        </p:txBody>
      </p:sp>
      <p:sp>
        <p:nvSpPr>
          <p:cNvPr id="5" name="Content Placeholder 4"/>
          <p:cNvSpPr>
            <a:spLocks noGrp="1"/>
          </p:cNvSpPr>
          <p:nvPr>
            <p:ph sz="quarter" idx="2"/>
          </p:nvPr>
        </p:nvSpPr>
        <p:spPr>
          <a:xfrm>
            <a:off x="457200" y="2514600"/>
            <a:ext cx="3250704" cy="3845720"/>
          </a:xfrm>
        </p:spPr>
        <p:txBody>
          <a:bodyPr/>
          <a:lstStyle/>
          <a:p>
            <a:endParaRPr lang="en-GB" dirty="0"/>
          </a:p>
        </p:txBody>
      </p:sp>
      <p:sp>
        <p:nvSpPr>
          <p:cNvPr id="7" name="Content Placeholder 6"/>
          <p:cNvSpPr>
            <a:spLocks noGrp="1"/>
          </p:cNvSpPr>
          <p:nvPr>
            <p:ph sz="quarter" idx="4"/>
          </p:nvPr>
        </p:nvSpPr>
        <p:spPr/>
        <p:txBody>
          <a:bodyPr>
            <a:normAutofit/>
          </a:bodyPr>
          <a:lstStyle/>
          <a:p>
            <a:r>
              <a:rPr lang="en-GB" sz="3200" dirty="0" smtClean="0">
                <a:latin typeface="Arial" panose="020B0604020202020204" pitchFamily="34" charset="0"/>
                <a:cs typeface="Arial" panose="020B0604020202020204" pitchFamily="34" charset="0"/>
              </a:rPr>
              <a:t>Seizures usually last from a few seconds to a few minutes and stop without any treatment </a:t>
            </a:r>
            <a:endParaRPr lang="en-GB" sz="3200" dirty="0">
              <a:latin typeface="Arial" panose="020B0604020202020204" pitchFamily="34" charset="0"/>
              <a:cs typeface="Arial" panose="020B0604020202020204" pitchFamily="34" charset="0"/>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2564904"/>
            <a:ext cx="2520280" cy="29523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4768776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704088"/>
            <a:ext cx="8305800" cy="780696"/>
          </a:xfrm>
        </p:spPr>
        <p:txBody>
          <a:bodyPr>
            <a:normAutofit/>
          </a:bodyPr>
          <a:lstStyle/>
          <a:p>
            <a:pPr algn="ctr"/>
            <a:r>
              <a:rPr lang="en-GB" sz="4000" dirty="0" smtClean="0">
                <a:latin typeface="Arial" panose="020B0604020202020204" pitchFamily="34" charset="0"/>
                <a:cs typeface="Arial" panose="020B0604020202020204" pitchFamily="34" charset="0"/>
              </a:rPr>
              <a:t>What is a seizure?</a:t>
            </a:r>
            <a:endParaRPr lang="en-GB" sz="4000" dirty="0">
              <a:latin typeface="Arial" panose="020B0604020202020204" pitchFamily="34" charset="0"/>
              <a:cs typeface="Arial" panose="020B0604020202020204" pitchFamily="34" charset="0"/>
            </a:endParaRPr>
          </a:p>
        </p:txBody>
      </p:sp>
      <p:sp>
        <p:nvSpPr>
          <p:cNvPr id="4" name="TextBox 3"/>
          <p:cNvSpPr txBox="1"/>
          <p:nvPr/>
        </p:nvSpPr>
        <p:spPr>
          <a:xfrm>
            <a:off x="971600" y="1916832"/>
            <a:ext cx="7488832" cy="4154984"/>
          </a:xfrm>
          <a:prstGeom prst="rect">
            <a:avLst/>
          </a:prstGeom>
          <a:noFill/>
        </p:spPr>
        <p:txBody>
          <a:bodyPr wrap="square" rtlCol="0">
            <a:spAutoFit/>
          </a:bodyPr>
          <a:lstStyle/>
          <a:p>
            <a:pPr marL="285750" indent="-285750">
              <a:buFont typeface="Arial" charset="0"/>
              <a:buChar char="•"/>
            </a:pPr>
            <a:r>
              <a:rPr lang="en-GB" sz="2400" dirty="0" smtClean="0">
                <a:latin typeface="Arial" panose="020B0604020202020204" pitchFamily="34" charset="0"/>
                <a:cs typeface="Arial" panose="020B0604020202020204" pitchFamily="34" charset="0"/>
              </a:rPr>
              <a:t>There are over 40 different types of seizure</a:t>
            </a:r>
            <a:br>
              <a:rPr lang="en-GB" sz="2400" dirty="0" smtClean="0">
                <a:latin typeface="Arial" panose="020B0604020202020204" pitchFamily="34" charset="0"/>
                <a:cs typeface="Arial" panose="020B0604020202020204" pitchFamily="34" charset="0"/>
              </a:rPr>
            </a:br>
            <a:endParaRPr lang="en-GB" sz="2400" dirty="0" smtClean="0">
              <a:latin typeface="Arial" panose="020B0604020202020204" pitchFamily="34" charset="0"/>
              <a:cs typeface="Arial" panose="020B0604020202020204" pitchFamily="34" charset="0"/>
            </a:endParaRPr>
          </a:p>
          <a:p>
            <a:pPr marL="285750" indent="-285750">
              <a:buFont typeface="Arial" charset="0"/>
              <a:buChar char="•"/>
            </a:pPr>
            <a:r>
              <a:rPr lang="en-GB" sz="2400" dirty="0" smtClean="0">
                <a:latin typeface="Arial" panose="020B0604020202020204" pitchFamily="34" charset="0"/>
                <a:cs typeface="Arial" panose="020B0604020202020204" pitchFamily="34" charset="0"/>
              </a:rPr>
              <a:t>Everyone’s epilepsy is unique to them</a:t>
            </a:r>
            <a:br>
              <a:rPr lang="en-GB" sz="2400" dirty="0" smtClean="0">
                <a:latin typeface="Arial" panose="020B0604020202020204" pitchFamily="34" charset="0"/>
                <a:cs typeface="Arial" panose="020B0604020202020204" pitchFamily="34" charset="0"/>
              </a:rPr>
            </a:br>
            <a:endParaRPr lang="en-GB" sz="2400" dirty="0" smtClean="0">
              <a:latin typeface="Arial" panose="020B0604020202020204" pitchFamily="34" charset="0"/>
              <a:cs typeface="Arial" panose="020B0604020202020204" pitchFamily="34" charset="0"/>
            </a:endParaRPr>
          </a:p>
          <a:p>
            <a:pPr marL="285750" indent="-285750">
              <a:buFont typeface="Arial" charset="0"/>
              <a:buChar char="•"/>
            </a:pPr>
            <a:r>
              <a:rPr lang="en-GB" sz="2400" dirty="0" smtClean="0">
                <a:latin typeface="Arial" panose="020B0604020202020204" pitchFamily="34" charset="0"/>
                <a:cs typeface="Arial" panose="020B0604020202020204" pitchFamily="34" charset="0"/>
              </a:rPr>
              <a:t>Some people experience more than one type of seizure </a:t>
            </a:r>
            <a:br>
              <a:rPr lang="en-GB" sz="2400" dirty="0" smtClean="0">
                <a:latin typeface="Arial" panose="020B0604020202020204" pitchFamily="34" charset="0"/>
                <a:cs typeface="Arial" panose="020B0604020202020204" pitchFamily="34" charset="0"/>
              </a:rPr>
            </a:br>
            <a:endParaRPr lang="en-GB" sz="2400" dirty="0" smtClean="0">
              <a:latin typeface="Arial" panose="020B0604020202020204" pitchFamily="34" charset="0"/>
              <a:cs typeface="Arial" panose="020B0604020202020204" pitchFamily="34" charset="0"/>
            </a:endParaRPr>
          </a:p>
          <a:p>
            <a:pPr marL="285750" indent="-285750">
              <a:buFont typeface="Arial" charset="0"/>
              <a:buChar char="•"/>
            </a:pPr>
            <a:r>
              <a:rPr lang="en-GB" sz="2400" dirty="0" smtClean="0">
                <a:latin typeface="Arial" panose="020B0604020202020204" pitchFamily="34" charset="0"/>
                <a:cs typeface="Arial" panose="020B0604020202020204" pitchFamily="34" charset="0"/>
              </a:rPr>
              <a:t>Seizures can be triggered by different stimuli</a:t>
            </a:r>
            <a:br>
              <a:rPr lang="en-GB" sz="2400" dirty="0" smtClean="0">
                <a:latin typeface="Arial" panose="020B0604020202020204" pitchFamily="34" charset="0"/>
                <a:cs typeface="Arial" panose="020B0604020202020204" pitchFamily="34" charset="0"/>
              </a:rPr>
            </a:br>
            <a:endParaRPr lang="en-GB" sz="2400" dirty="0" smtClean="0">
              <a:latin typeface="Arial" panose="020B0604020202020204" pitchFamily="34" charset="0"/>
              <a:cs typeface="Arial" panose="020B0604020202020204" pitchFamily="34" charset="0"/>
            </a:endParaRPr>
          </a:p>
          <a:p>
            <a:pPr marL="285750" indent="-285750">
              <a:buFont typeface="Arial" charset="0"/>
              <a:buChar char="•"/>
            </a:pPr>
            <a:r>
              <a:rPr lang="en-GB" sz="2400" dirty="0" smtClean="0">
                <a:latin typeface="Arial" panose="020B0604020202020204" pitchFamily="34" charset="0"/>
                <a:cs typeface="Arial" panose="020B0604020202020204" pitchFamily="34" charset="0"/>
              </a:rPr>
              <a:t>Seizures can take many forms because the brain is responsible for such a wide range of functions </a:t>
            </a:r>
          </a:p>
        </p:txBody>
      </p:sp>
    </p:spTree>
    <p:extLst>
      <p:ext uri="{BB962C8B-B14F-4D97-AF65-F5344CB8AC3E}">
        <p14:creationId xmlns:p14="http://schemas.microsoft.com/office/powerpoint/2010/main" val="67602922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704088"/>
            <a:ext cx="8229600" cy="924712"/>
          </a:xfrm>
        </p:spPr>
        <p:txBody>
          <a:bodyPr>
            <a:normAutofit/>
          </a:bodyPr>
          <a:lstStyle/>
          <a:p>
            <a:pPr algn="ctr"/>
            <a:r>
              <a:rPr lang="en-GB" sz="4000" dirty="0" smtClean="0">
                <a:latin typeface="Arial" panose="020B0604020202020204" pitchFamily="34" charset="0"/>
                <a:cs typeface="Arial" panose="020B0604020202020204" pitchFamily="34" charset="0"/>
              </a:rPr>
              <a:t>Seizure categories</a:t>
            </a:r>
            <a:endParaRPr lang="en-GB" sz="4000" dirty="0">
              <a:latin typeface="Arial" panose="020B0604020202020204" pitchFamily="34" charset="0"/>
              <a:cs typeface="Arial" panose="020B0604020202020204" pitchFamily="34" charset="0"/>
            </a:endParaRPr>
          </a:p>
        </p:txBody>
      </p:sp>
      <p:sp>
        <p:nvSpPr>
          <p:cNvPr id="4" name="Text Placeholder 3"/>
          <p:cNvSpPr>
            <a:spLocks noGrp="1"/>
          </p:cNvSpPr>
          <p:nvPr>
            <p:ph type="body" idx="1"/>
          </p:nvPr>
        </p:nvSpPr>
        <p:spPr>
          <a:xfrm>
            <a:off x="457200" y="1855248"/>
            <a:ext cx="4040188" cy="925680"/>
          </a:xfrm>
        </p:spPr>
        <p:txBody>
          <a:bodyPr/>
          <a:lstStyle/>
          <a:p>
            <a:r>
              <a:rPr lang="en-GB" dirty="0" smtClean="0"/>
              <a:t> </a:t>
            </a:r>
            <a:endParaRPr lang="en-GB" dirty="0"/>
          </a:p>
        </p:txBody>
      </p:sp>
      <p:sp>
        <p:nvSpPr>
          <p:cNvPr id="5" name="Content Placeholder 4"/>
          <p:cNvSpPr>
            <a:spLocks noGrp="1"/>
          </p:cNvSpPr>
          <p:nvPr>
            <p:ph sz="quarter" idx="2"/>
          </p:nvPr>
        </p:nvSpPr>
        <p:spPr>
          <a:xfrm>
            <a:off x="457200" y="2514600"/>
            <a:ext cx="3250704" cy="3845720"/>
          </a:xfrm>
        </p:spPr>
        <p:txBody>
          <a:bodyPr/>
          <a:lstStyle/>
          <a:p>
            <a:endParaRPr lang="en-GB" dirty="0"/>
          </a:p>
        </p:txBody>
      </p:sp>
      <p:sp>
        <p:nvSpPr>
          <p:cNvPr id="7" name="Content Placeholder 6"/>
          <p:cNvSpPr>
            <a:spLocks noGrp="1"/>
          </p:cNvSpPr>
          <p:nvPr>
            <p:ph sz="quarter" idx="4"/>
          </p:nvPr>
        </p:nvSpPr>
        <p:spPr>
          <a:xfrm>
            <a:off x="4645025" y="3573016"/>
            <a:ext cx="4041775" cy="2787304"/>
          </a:xfrm>
        </p:spPr>
        <p:txBody>
          <a:bodyPr>
            <a:normAutofit fontScale="92500" lnSpcReduction="10000"/>
          </a:bodyPr>
          <a:lstStyle/>
          <a:p>
            <a:r>
              <a:rPr lang="en-GB" dirty="0" smtClean="0">
                <a:latin typeface="Arial" panose="020B0604020202020204" pitchFamily="34" charset="0"/>
                <a:cs typeface="Arial" panose="020B0604020202020204" pitchFamily="34" charset="0"/>
              </a:rPr>
              <a:t>Generalised seizures</a:t>
            </a:r>
            <a:br>
              <a:rPr lang="en-GB" dirty="0" smtClean="0">
                <a:latin typeface="Arial" panose="020B0604020202020204" pitchFamily="34" charset="0"/>
                <a:cs typeface="Arial" panose="020B0604020202020204" pitchFamily="34" charset="0"/>
              </a:rPr>
            </a:br>
            <a:endParaRPr lang="en-GB" dirty="0" smtClean="0">
              <a:latin typeface="Arial" panose="020B0604020202020204" pitchFamily="34" charset="0"/>
              <a:cs typeface="Arial" panose="020B0604020202020204" pitchFamily="34" charset="0"/>
            </a:endParaRPr>
          </a:p>
          <a:p>
            <a:r>
              <a:rPr lang="en-GB" dirty="0" smtClean="0">
                <a:latin typeface="Arial" panose="020B0604020202020204" pitchFamily="34" charset="0"/>
                <a:cs typeface="Arial" panose="020B0604020202020204" pitchFamily="34" charset="0"/>
              </a:rPr>
              <a:t>Focal seizures</a:t>
            </a:r>
            <a:br>
              <a:rPr lang="en-GB" dirty="0" smtClean="0">
                <a:latin typeface="Arial" panose="020B0604020202020204" pitchFamily="34" charset="0"/>
                <a:cs typeface="Arial" panose="020B0604020202020204" pitchFamily="34" charset="0"/>
              </a:rPr>
            </a:br>
            <a:r>
              <a:rPr lang="en-GB" dirty="0" smtClean="0">
                <a:latin typeface="Arial" panose="020B0604020202020204" pitchFamily="34" charset="0"/>
                <a:cs typeface="Arial" panose="020B0604020202020204" pitchFamily="34" charset="0"/>
              </a:rPr>
              <a:t/>
            </a:r>
            <a:br>
              <a:rPr lang="en-GB" dirty="0" smtClean="0">
                <a:latin typeface="Arial" panose="020B0604020202020204" pitchFamily="34" charset="0"/>
                <a:cs typeface="Arial" panose="020B0604020202020204" pitchFamily="34" charset="0"/>
              </a:rPr>
            </a:br>
            <a:r>
              <a:rPr lang="en-GB" dirty="0" smtClean="0">
                <a:latin typeface="Arial" panose="020B0604020202020204" pitchFamily="34" charset="0"/>
                <a:cs typeface="Arial" panose="020B0604020202020204" pitchFamily="34" charset="0"/>
              </a:rPr>
              <a:t>A </a:t>
            </a:r>
            <a:r>
              <a:rPr lang="en-GB" b="1" dirty="0" smtClean="0">
                <a:latin typeface="Arial" panose="020B0604020202020204" pitchFamily="34" charset="0"/>
                <a:cs typeface="Arial" panose="020B0604020202020204" pitchFamily="34" charset="0"/>
              </a:rPr>
              <a:t>bilateral convulsive seizure </a:t>
            </a:r>
            <a:r>
              <a:rPr lang="en-GB" dirty="0" smtClean="0">
                <a:latin typeface="Arial" panose="020B0604020202020204" pitchFamily="34" charset="0"/>
                <a:cs typeface="Arial" panose="020B0604020202020204" pitchFamily="34" charset="0"/>
              </a:rPr>
              <a:t>is when a focal seizure spreads and becomes a generalised seizure</a:t>
            </a:r>
            <a:br>
              <a:rPr lang="en-GB" dirty="0" smtClean="0">
                <a:latin typeface="Arial" panose="020B0604020202020204" pitchFamily="34" charset="0"/>
                <a:cs typeface="Arial" panose="020B0604020202020204" pitchFamily="34" charset="0"/>
              </a:rPr>
            </a:br>
            <a:endParaRPr lang="en-GB" dirty="0" smtClean="0">
              <a:latin typeface="Arial" panose="020B0604020202020204" pitchFamily="34" charset="0"/>
              <a:cs typeface="Arial" panose="020B0604020202020204" pitchFamily="34" charset="0"/>
            </a:endParaRPr>
          </a:p>
          <a:p>
            <a:endParaRPr lang="en-GB" dirty="0">
              <a:latin typeface="+mj-lt"/>
            </a:endParaRP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2492896"/>
            <a:ext cx="2460873" cy="29054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4860032" y="2492896"/>
            <a:ext cx="3384376" cy="1077218"/>
          </a:xfrm>
          <a:prstGeom prst="rect">
            <a:avLst/>
          </a:prstGeom>
          <a:noFill/>
        </p:spPr>
        <p:txBody>
          <a:bodyPr wrap="square" rtlCol="0">
            <a:spAutoFit/>
          </a:bodyPr>
          <a:lstStyle/>
          <a:p>
            <a:r>
              <a:rPr lang="en-GB" sz="2000" dirty="0" smtClean="0">
                <a:latin typeface="Arial" panose="020B0604020202020204" pitchFamily="34" charset="0"/>
                <a:cs typeface="Arial" panose="020B0604020202020204" pitchFamily="34" charset="0"/>
              </a:rPr>
              <a:t>Seizure types fall into two main categories</a:t>
            </a:r>
          </a:p>
          <a:p>
            <a:endParaRPr lang="en-GB" sz="2400" dirty="0"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0880714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704088"/>
            <a:ext cx="8229600" cy="924712"/>
          </a:xfrm>
        </p:spPr>
        <p:txBody>
          <a:bodyPr>
            <a:normAutofit/>
          </a:bodyPr>
          <a:lstStyle/>
          <a:p>
            <a:pPr algn="ctr"/>
            <a:r>
              <a:rPr lang="en-GB" sz="4000" dirty="0" smtClean="0">
                <a:latin typeface="Arial" panose="020B0604020202020204" pitchFamily="34" charset="0"/>
                <a:cs typeface="Arial" panose="020B0604020202020204" pitchFamily="34" charset="0"/>
              </a:rPr>
              <a:t>Generalised Seizures</a:t>
            </a:r>
            <a:endParaRPr lang="en-GB" sz="4000" dirty="0">
              <a:latin typeface="Arial" panose="020B0604020202020204" pitchFamily="34" charset="0"/>
              <a:cs typeface="Arial" panose="020B0604020202020204" pitchFamily="34" charset="0"/>
            </a:endParaRPr>
          </a:p>
        </p:txBody>
      </p:sp>
      <p:sp>
        <p:nvSpPr>
          <p:cNvPr id="4" name="Text Placeholder 3"/>
          <p:cNvSpPr>
            <a:spLocks noGrp="1"/>
          </p:cNvSpPr>
          <p:nvPr>
            <p:ph type="body" idx="1"/>
          </p:nvPr>
        </p:nvSpPr>
        <p:spPr>
          <a:xfrm>
            <a:off x="457200" y="1855248"/>
            <a:ext cx="4040188" cy="925680"/>
          </a:xfrm>
        </p:spPr>
        <p:txBody>
          <a:bodyPr/>
          <a:lstStyle/>
          <a:p>
            <a:r>
              <a:rPr lang="en-GB" dirty="0" smtClean="0"/>
              <a:t> </a:t>
            </a:r>
            <a:endParaRPr lang="en-GB" dirty="0"/>
          </a:p>
        </p:txBody>
      </p:sp>
      <p:sp>
        <p:nvSpPr>
          <p:cNvPr id="5" name="Content Placeholder 4"/>
          <p:cNvSpPr>
            <a:spLocks noGrp="1"/>
          </p:cNvSpPr>
          <p:nvPr>
            <p:ph sz="quarter" idx="2"/>
          </p:nvPr>
        </p:nvSpPr>
        <p:spPr>
          <a:xfrm>
            <a:off x="457200" y="2514600"/>
            <a:ext cx="3250704" cy="3845720"/>
          </a:xfrm>
        </p:spPr>
        <p:txBody>
          <a:bodyPr/>
          <a:lstStyle/>
          <a:p>
            <a:endParaRPr lang="en-GB" dirty="0"/>
          </a:p>
        </p:txBody>
      </p:sp>
      <p:sp>
        <p:nvSpPr>
          <p:cNvPr id="7" name="Content Placeholder 6"/>
          <p:cNvSpPr>
            <a:spLocks noGrp="1"/>
          </p:cNvSpPr>
          <p:nvPr>
            <p:ph sz="quarter" idx="4"/>
          </p:nvPr>
        </p:nvSpPr>
        <p:spPr/>
        <p:txBody>
          <a:bodyPr>
            <a:normAutofit/>
          </a:bodyPr>
          <a:lstStyle/>
          <a:p>
            <a:r>
              <a:rPr lang="en-GB" dirty="0" smtClean="0">
                <a:latin typeface="Arial" panose="020B0604020202020204" pitchFamily="34" charset="0"/>
                <a:cs typeface="Arial" panose="020B0604020202020204" pitchFamily="34" charset="0"/>
              </a:rPr>
              <a:t>All of the brain is affected by the electrical activity from the start.</a:t>
            </a:r>
            <a:br>
              <a:rPr lang="en-GB" dirty="0" smtClean="0">
                <a:latin typeface="Arial" panose="020B0604020202020204" pitchFamily="34" charset="0"/>
                <a:cs typeface="Arial" panose="020B0604020202020204" pitchFamily="34" charset="0"/>
              </a:rPr>
            </a:br>
            <a:endParaRPr lang="en-GB" dirty="0" smtClean="0">
              <a:latin typeface="Arial" panose="020B0604020202020204" pitchFamily="34" charset="0"/>
              <a:cs typeface="Arial" panose="020B0604020202020204" pitchFamily="34" charset="0"/>
            </a:endParaRPr>
          </a:p>
          <a:p>
            <a:r>
              <a:rPr lang="en-GB" dirty="0" smtClean="0">
                <a:latin typeface="Arial" panose="020B0604020202020204" pitchFamily="34" charset="0"/>
                <a:cs typeface="Arial" panose="020B0604020202020204" pitchFamily="34" charset="0"/>
              </a:rPr>
              <a:t>The person will become unaware of their surroundings</a:t>
            </a:r>
            <a:r>
              <a:rPr lang="en-GB" b="1" dirty="0" smtClean="0">
                <a:latin typeface="+mj-lt"/>
              </a:rPr>
              <a:t>,  </a:t>
            </a:r>
            <a:endParaRPr lang="en-GB" dirty="0">
              <a:latin typeface="+mj-lt"/>
            </a:endParaRPr>
          </a:p>
        </p:txBody>
      </p:sp>
      <p:pic>
        <p:nvPicPr>
          <p:cNvPr id="512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0380" y="2518640"/>
            <a:ext cx="3023507" cy="29265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7064602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a:bodyPr>
          <a:lstStyle/>
          <a:p>
            <a:pPr algn="ctr"/>
            <a:r>
              <a:rPr lang="en-GB" sz="4000" dirty="0" smtClean="0">
                <a:latin typeface="Arial" panose="020B0604020202020204" pitchFamily="34" charset="0"/>
                <a:cs typeface="Arial" panose="020B0604020202020204" pitchFamily="34" charset="0"/>
              </a:rPr>
              <a:t>Types of generalised seizure</a:t>
            </a:r>
            <a:endParaRPr lang="en-GB" sz="4000" dirty="0">
              <a:latin typeface="Arial" panose="020B0604020202020204" pitchFamily="34" charset="0"/>
              <a:cs typeface="Arial" panose="020B0604020202020204" pitchFamily="34" charset="0"/>
            </a:endParaRPr>
          </a:p>
        </p:txBody>
      </p:sp>
      <p:sp>
        <p:nvSpPr>
          <p:cNvPr id="8" name="Content Placeholder 7"/>
          <p:cNvSpPr>
            <a:spLocks noGrp="1"/>
          </p:cNvSpPr>
          <p:nvPr>
            <p:ph idx="1"/>
          </p:nvPr>
        </p:nvSpPr>
        <p:spPr>
          <a:xfrm>
            <a:off x="457200" y="2348880"/>
            <a:ext cx="8229600" cy="3975720"/>
          </a:xfrm>
        </p:spPr>
        <p:txBody>
          <a:bodyPr>
            <a:normAutofit/>
          </a:bodyPr>
          <a:lstStyle/>
          <a:p>
            <a:r>
              <a:rPr lang="en-GB" sz="3200" dirty="0" smtClean="0">
                <a:latin typeface="Arial" panose="020B0604020202020204" pitchFamily="34" charset="0"/>
                <a:cs typeface="Arial" panose="020B0604020202020204" pitchFamily="34" charset="0"/>
              </a:rPr>
              <a:t>Tonic </a:t>
            </a:r>
            <a:r>
              <a:rPr lang="en-GB" sz="3200" dirty="0" err="1" smtClean="0">
                <a:latin typeface="Arial" panose="020B0604020202020204" pitchFamily="34" charset="0"/>
                <a:cs typeface="Arial" panose="020B0604020202020204" pitchFamily="34" charset="0"/>
              </a:rPr>
              <a:t>Clonic</a:t>
            </a:r>
            <a:endParaRPr lang="en-GB" sz="3200" dirty="0" smtClean="0">
              <a:latin typeface="Arial" panose="020B0604020202020204" pitchFamily="34" charset="0"/>
              <a:cs typeface="Arial" panose="020B0604020202020204" pitchFamily="34" charset="0"/>
            </a:endParaRPr>
          </a:p>
          <a:p>
            <a:r>
              <a:rPr lang="en-GB" sz="3200" dirty="0" smtClean="0">
                <a:latin typeface="Arial" panose="020B0604020202020204" pitchFamily="34" charset="0"/>
                <a:cs typeface="Arial" panose="020B0604020202020204" pitchFamily="34" charset="0"/>
              </a:rPr>
              <a:t>Tonic</a:t>
            </a:r>
          </a:p>
          <a:p>
            <a:r>
              <a:rPr lang="en-GB" sz="3200" dirty="0" smtClean="0">
                <a:latin typeface="Arial" panose="020B0604020202020204" pitchFamily="34" charset="0"/>
                <a:cs typeface="Arial" panose="020B0604020202020204" pitchFamily="34" charset="0"/>
              </a:rPr>
              <a:t>Atonic</a:t>
            </a:r>
          </a:p>
          <a:p>
            <a:r>
              <a:rPr lang="en-GB" sz="3200" dirty="0" smtClean="0">
                <a:latin typeface="Arial" panose="020B0604020202020204" pitchFamily="34" charset="0"/>
                <a:cs typeface="Arial" panose="020B0604020202020204" pitchFamily="34" charset="0"/>
              </a:rPr>
              <a:t>Myoclonic</a:t>
            </a:r>
          </a:p>
          <a:p>
            <a:r>
              <a:rPr lang="en-GB" sz="3200" dirty="0" smtClean="0">
                <a:latin typeface="Arial" panose="020B0604020202020204" pitchFamily="34" charset="0"/>
                <a:cs typeface="Arial" panose="020B0604020202020204" pitchFamily="34" charset="0"/>
              </a:rPr>
              <a:t>Absence</a:t>
            </a:r>
            <a:endParaRPr lang="en-GB" sz="3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8906184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568</TotalTime>
  <Words>1027</Words>
  <Application>Microsoft Office PowerPoint</Application>
  <PresentationFormat>On-screen Show (4:3)</PresentationFormat>
  <Paragraphs>155</Paragraphs>
  <Slides>29</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29</vt:i4>
      </vt:variant>
    </vt:vector>
  </HeadingPairs>
  <TitlesOfParts>
    <vt:vector size="35" baseType="lpstr">
      <vt:lpstr>Arial</vt:lpstr>
      <vt:lpstr>Calibri</vt:lpstr>
      <vt:lpstr>Constantia</vt:lpstr>
      <vt:lpstr>Verdana</vt:lpstr>
      <vt:lpstr>Wingdings 2</vt:lpstr>
      <vt:lpstr>Flow</vt:lpstr>
      <vt:lpstr>Awareness overview</vt:lpstr>
      <vt:lpstr>What is epilepsy?</vt:lpstr>
      <vt:lpstr>What causes epilepsy?</vt:lpstr>
      <vt:lpstr>What is a seizure?</vt:lpstr>
      <vt:lpstr>What is a seizure?</vt:lpstr>
      <vt:lpstr>What is a seizure?</vt:lpstr>
      <vt:lpstr>Seizure categories</vt:lpstr>
      <vt:lpstr>Generalised Seizures</vt:lpstr>
      <vt:lpstr>Types of generalised seizure</vt:lpstr>
      <vt:lpstr>Types of generalised  seizures</vt:lpstr>
      <vt:lpstr>Types of generalised  seizures</vt:lpstr>
      <vt:lpstr>Types of generalised  seizures</vt:lpstr>
      <vt:lpstr>Types of generalised  seizures</vt:lpstr>
      <vt:lpstr>Types of generalised  seizures</vt:lpstr>
      <vt:lpstr>Focal seizures</vt:lpstr>
      <vt:lpstr>Focal seizure – temporal lobe</vt:lpstr>
      <vt:lpstr>Focal seizure – frontal lobe</vt:lpstr>
      <vt:lpstr>Focal seizure – parietal lobe</vt:lpstr>
      <vt:lpstr>Focal seizure – occipital  lobe</vt:lpstr>
      <vt:lpstr>Anti epileptic drugs</vt:lpstr>
      <vt:lpstr>Impacts of epilepsy</vt:lpstr>
      <vt:lpstr>Educational impacts</vt:lpstr>
      <vt:lpstr>PowerPoint Presentation</vt:lpstr>
      <vt:lpstr>PowerPoint Presentation</vt:lpstr>
      <vt:lpstr>PowerPoint Presentation</vt:lpstr>
      <vt:lpstr>Educational impacts</vt:lpstr>
      <vt:lpstr>Educational impacts</vt:lpstr>
      <vt:lpstr>Educational impacts</vt:lpstr>
      <vt:lpstr>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Course Overview</dc:title>
  <dc:creator>Ros Holmes</dc:creator>
  <cp:lastModifiedBy>Holmes, Ros</cp:lastModifiedBy>
  <cp:revision>55</cp:revision>
  <dcterms:created xsi:type="dcterms:W3CDTF">2014-03-10T15:03:04Z</dcterms:created>
  <dcterms:modified xsi:type="dcterms:W3CDTF">2016-06-14T14:38:57Z</dcterms:modified>
</cp:coreProperties>
</file>