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7" d="100"/>
          <a:sy n="77" d="100"/>
        </p:scale>
        <p:origin x="68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17BAC-4BF8-41AB-BF18-EE31EB54B6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7E897E-C9AF-41E5-B5DE-659E87AF1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9C681A-3311-477B-885A-29C8D024587A}"/>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CA243B16-41EA-439B-AAD6-4DFA4A1379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41B35D-0906-4EFE-9818-9E57857125FF}"/>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3201724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6ECF7-D8A9-4931-B673-E62748ABD64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3AAF58-B482-4139-B792-8189A8C938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2F7B07-F852-4B2C-8572-A957C0755F3D}"/>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9A6CFAFF-AC23-474D-9955-22A16CD4CB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B27D08-F51B-4000-AB35-67890805D8A3}"/>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109993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A1CEDE-99C9-4F0E-BFC6-27675412B7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137F9E-D1E4-4E20-9EDE-FE89CE955B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93465E-6665-4111-A441-DDE60FEB56FE}"/>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15D3EC2F-F396-4AB3-8DFE-F7FD5F4497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B6204D-2D11-433F-B463-066A898122A8}"/>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3594160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51E18-52B3-4AFD-9947-E2FE54362C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EB9E1B-0BCE-4B2F-B1F2-74E6853FB50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2AC7A2-5016-409B-AFE1-10ECD1FD1A43}"/>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FA1C89BA-D5A6-4CE5-9B5E-BEF722D79C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BE0F10-9D24-47A6-8632-13AE89C37F5A}"/>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3063395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0FBE7-4F6C-45BB-842A-EA209D4363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C76E297-889B-4AB2-9C07-CD867C4610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45F17A-9C09-4C24-AACA-72092BF2F4C5}"/>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EA8EFC81-0231-417F-84EF-9259FB2440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4131AD-275B-4876-BBEB-6970169F3B34}"/>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84761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C23CB-8760-4F85-9F51-744F499C0F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4E44792-3CB9-4754-BDC6-B4180F2AA5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974D84-F2AC-4929-A530-A89D998F62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F31314-2782-427D-A1E3-A16A53E570CD}"/>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6" name="Footer Placeholder 5">
            <a:extLst>
              <a:ext uri="{FF2B5EF4-FFF2-40B4-BE49-F238E27FC236}">
                <a16:creationId xmlns:a16="http://schemas.microsoft.com/office/drawing/2014/main" id="{25573212-72DD-4857-A740-9C8D8686F1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CA1651-F2C5-4B18-AEBD-37321F335DD5}"/>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3799286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17EB7-1D65-45DD-9824-E751810B2C6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2743DE-A036-484D-AC7E-7D029E3599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4C3DFD-3040-4507-8E5A-868D8793AA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5EA6062-A355-48F0-A848-130BBADAA1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3B5394-8A97-4B1F-9692-F9328DBF9A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A2BAAC7-7DBA-4710-A498-38D141DA26DD}"/>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8" name="Footer Placeholder 7">
            <a:extLst>
              <a:ext uri="{FF2B5EF4-FFF2-40B4-BE49-F238E27FC236}">
                <a16:creationId xmlns:a16="http://schemas.microsoft.com/office/drawing/2014/main" id="{4EFC4A19-DEBC-4DF0-B4E3-64B76478A3E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48424C6-F187-4E53-A3AF-1A13616F46F5}"/>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408108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EF3B3-81BE-418E-BF17-FA725325829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CD2B45A-7765-4924-BD53-C3309D703CC7}"/>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4" name="Footer Placeholder 3">
            <a:extLst>
              <a:ext uri="{FF2B5EF4-FFF2-40B4-BE49-F238E27FC236}">
                <a16:creationId xmlns:a16="http://schemas.microsoft.com/office/drawing/2014/main" id="{94EDCA72-A557-4E15-9CE1-FFC8655C2E6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056C7B4-9BD9-469D-B7E4-8C88F69639C7}"/>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2843612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2BEFB2-2DFD-478C-ABA9-46B006674530}"/>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3" name="Footer Placeholder 2">
            <a:extLst>
              <a:ext uri="{FF2B5EF4-FFF2-40B4-BE49-F238E27FC236}">
                <a16:creationId xmlns:a16="http://schemas.microsoft.com/office/drawing/2014/main" id="{C13E837F-D484-4919-86CC-DEB0D2CE93C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1B686F9-4EA6-4024-AF9B-868156630881}"/>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3834268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3ED2E-FA42-4904-B3A3-E143BDCAF3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614C72-BE7A-4952-BC70-F250459367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7980E64-521B-478B-A0E9-66CC440CF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6E5692-48E8-4244-BD5C-AFFDC60958FB}"/>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6" name="Footer Placeholder 5">
            <a:extLst>
              <a:ext uri="{FF2B5EF4-FFF2-40B4-BE49-F238E27FC236}">
                <a16:creationId xmlns:a16="http://schemas.microsoft.com/office/drawing/2014/main" id="{D8898E48-E47A-44DF-BA95-B7EB409FE1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90DABA-E808-4BC6-9C1D-24F40772A5D7}"/>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915373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07276-62A6-4EF7-8551-440B266BF1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048EE42-D44E-4D22-BD51-C7DF07861C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B5BD302-9105-48D6-9E56-C0AFB2E80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FCC70A-7D70-42BB-8338-AB0E50668EAB}"/>
              </a:ext>
            </a:extLst>
          </p:cNvPr>
          <p:cNvSpPr>
            <a:spLocks noGrp="1"/>
          </p:cNvSpPr>
          <p:nvPr>
            <p:ph type="dt" sz="half" idx="10"/>
          </p:nvPr>
        </p:nvSpPr>
        <p:spPr/>
        <p:txBody>
          <a:bodyPr/>
          <a:lstStyle/>
          <a:p>
            <a:fld id="{06603E78-6C9A-436D-A6E3-9092579B6943}" type="datetimeFigureOut">
              <a:rPr lang="en-GB" smtClean="0"/>
              <a:t>13/09/2021</a:t>
            </a:fld>
            <a:endParaRPr lang="en-GB"/>
          </a:p>
        </p:txBody>
      </p:sp>
      <p:sp>
        <p:nvSpPr>
          <p:cNvPr id="6" name="Footer Placeholder 5">
            <a:extLst>
              <a:ext uri="{FF2B5EF4-FFF2-40B4-BE49-F238E27FC236}">
                <a16:creationId xmlns:a16="http://schemas.microsoft.com/office/drawing/2014/main" id="{5EF0ADFC-E500-4C74-BAEC-0D02D0C214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22A6EDC-E470-4B2E-91D3-BF75CDACD1BA}"/>
              </a:ext>
            </a:extLst>
          </p:cNvPr>
          <p:cNvSpPr>
            <a:spLocks noGrp="1"/>
          </p:cNvSpPr>
          <p:nvPr>
            <p:ph type="sldNum" sz="quarter" idx="12"/>
          </p:nvPr>
        </p:nvSpPr>
        <p:spPr/>
        <p:txBody>
          <a:bodyPr/>
          <a:lstStyle/>
          <a:p>
            <a:fld id="{58315948-656A-42C5-B55F-40BA3CFC682B}" type="slidenum">
              <a:rPr lang="en-GB" smtClean="0"/>
              <a:t>‹#›</a:t>
            </a:fld>
            <a:endParaRPr lang="en-GB"/>
          </a:p>
        </p:txBody>
      </p:sp>
    </p:spTree>
    <p:extLst>
      <p:ext uri="{BB962C8B-B14F-4D97-AF65-F5344CB8AC3E}">
        <p14:creationId xmlns:p14="http://schemas.microsoft.com/office/powerpoint/2010/main" val="1897459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DB58E0-A2D0-41D8-BC06-64C53E244E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D7B07B-FF66-4B34-ADF9-3F51CFAA62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A8523D-20F7-4F1A-8C4F-619DD357D1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603E78-6C9A-436D-A6E3-9092579B6943}" type="datetimeFigureOut">
              <a:rPr lang="en-GB" smtClean="0"/>
              <a:t>13/09/2021</a:t>
            </a:fld>
            <a:endParaRPr lang="en-GB"/>
          </a:p>
        </p:txBody>
      </p:sp>
      <p:sp>
        <p:nvSpPr>
          <p:cNvPr id="5" name="Footer Placeholder 4">
            <a:extLst>
              <a:ext uri="{FF2B5EF4-FFF2-40B4-BE49-F238E27FC236}">
                <a16:creationId xmlns:a16="http://schemas.microsoft.com/office/drawing/2014/main" id="{F829E3B5-4B66-461A-8A9C-DB7947B255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5E6D01E-430B-457F-9D74-4E33D6CC00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315948-656A-42C5-B55F-40BA3CFC682B}" type="slidenum">
              <a:rPr lang="en-GB" smtClean="0"/>
              <a:t>‹#›</a:t>
            </a:fld>
            <a:endParaRPr lang="en-GB"/>
          </a:p>
        </p:txBody>
      </p:sp>
    </p:spTree>
    <p:extLst>
      <p:ext uri="{BB962C8B-B14F-4D97-AF65-F5344CB8AC3E}">
        <p14:creationId xmlns:p14="http://schemas.microsoft.com/office/powerpoint/2010/main" val="1057774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hyperlink" Target="https://www.covwarkpt.nhs.uk/service-detail/health-service/improving-access-to-psychological-therapy-iapt-93/"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hyperlink" Target="https://www.covwarkpt.nhs.uk/service-detail/health-service/central-booking-service-cbs-12/"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hyperlink" Target="https://www.recoveryandwellbeing.co.uk/" TargetMode="External"/><Relationship Id="rId5" Type="http://schemas.openxmlformats.org/officeDocument/2006/relationships/hyperlink" Target="https://www.changegrowlive.org/drug-alcohol-service-coventry/info" TargetMode="External"/><Relationship Id="rId4" Type="http://schemas.openxmlformats.org/officeDocument/2006/relationships/hyperlink" Target="https://www.mind.org.uk/" TargetMode="Externa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hyperlink" Target="https://togetheral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362D44EE-C852-4460-B8B5-C4F2BC2051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05EE0B-970F-4255-A3BD-B02C246906F2}"/>
              </a:ext>
            </a:extLst>
          </p:cNvPr>
          <p:cNvSpPr>
            <a:spLocks noGrp="1"/>
          </p:cNvSpPr>
          <p:nvPr>
            <p:ph type="ctrTitle"/>
          </p:nvPr>
        </p:nvSpPr>
        <p:spPr>
          <a:xfrm>
            <a:off x="6194716" y="739978"/>
            <a:ext cx="5334930" cy="3004145"/>
          </a:xfrm>
        </p:spPr>
        <p:txBody>
          <a:bodyPr>
            <a:normAutofit/>
          </a:bodyPr>
          <a:lstStyle/>
          <a:p>
            <a:r>
              <a:rPr lang="en-GB" sz="5600" b="0" i="0">
                <a:effectLst/>
                <a:latin typeface="Lato"/>
              </a:rPr>
              <a:t>Mental Health - Local Services</a:t>
            </a:r>
            <a:br>
              <a:rPr lang="en-GB" sz="5600" b="0" i="0">
                <a:effectLst/>
                <a:latin typeface="Lato"/>
              </a:rPr>
            </a:br>
            <a:endParaRPr lang="en-GB" sz="5600"/>
          </a:p>
        </p:txBody>
      </p:sp>
      <p:sp>
        <p:nvSpPr>
          <p:cNvPr id="3" name="Subtitle 2">
            <a:extLst>
              <a:ext uri="{FF2B5EF4-FFF2-40B4-BE49-F238E27FC236}">
                <a16:creationId xmlns:a16="http://schemas.microsoft.com/office/drawing/2014/main" id="{D2162BB0-D812-448B-9106-BBE81FD76C6B}"/>
              </a:ext>
            </a:extLst>
          </p:cNvPr>
          <p:cNvSpPr>
            <a:spLocks noGrp="1"/>
          </p:cNvSpPr>
          <p:nvPr>
            <p:ph type="subTitle" idx="1"/>
          </p:nvPr>
        </p:nvSpPr>
        <p:spPr>
          <a:xfrm>
            <a:off x="6194715" y="3928808"/>
            <a:ext cx="5334931" cy="2189214"/>
          </a:xfrm>
        </p:spPr>
        <p:txBody>
          <a:bodyPr>
            <a:normAutofit/>
          </a:bodyPr>
          <a:lstStyle/>
          <a:p>
            <a:r>
              <a:rPr lang="en-GB"/>
              <a:t>Coventry and Warwickshire</a:t>
            </a:r>
          </a:p>
        </p:txBody>
      </p:sp>
      <p:sp>
        <p:nvSpPr>
          <p:cNvPr id="193" name="Freeform: Shape 192">
            <a:extLst>
              <a:ext uri="{FF2B5EF4-FFF2-40B4-BE49-F238E27FC236}">
                <a16:creationId xmlns:a16="http://schemas.microsoft.com/office/drawing/2014/main" id="{658970D8-8D1D-4B5C-894B-E871CC8654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4" name="Freeform: Shape 193">
            <a:extLst>
              <a:ext uri="{FF2B5EF4-FFF2-40B4-BE49-F238E27FC236}">
                <a16:creationId xmlns:a16="http://schemas.microsoft.com/office/drawing/2014/main" id="{F227E5B6-9132-43CA-B503-37A18562ADF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34905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03C2051E-A88D-48E5-BACF-AAED178927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6" name="Freeform: Shape 195">
            <a:extLst>
              <a:ext uri="{FF2B5EF4-FFF2-40B4-BE49-F238E27FC236}">
                <a16:creationId xmlns:a16="http://schemas.microsoft.com/office/drawing/2014/main" id="{7821A508-2985-4905-874A-527429BAAB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D2929CB1-0E3C-4B2D-ADC5-0154FB33BA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7761"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pic>
        <p:nvPicPr>
          <p:cNvPr id="1028" name="Picture 4" descr="St Michael&amp;#39;s Hospital, Warwick | St Michael&amp;#39;s NHS mental hea… | Flickr">
            <a:extLst>
              <a:ext uri="{FF2B5EF4-FFF2-40B4-BE49-F238E27FC236}">
                <a16:creationId xmlns:a16="http://schemas.microsoft.com/office/drawing/2014/main" id="{97017083-647F-46F2-A6A8-63693EE8718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635" r="21366" b="1"/>
          <a:stretch/>
        </p:blipFill>
        <p:spPr bwMode="auto">
          <a:xfrm>
            <a:off x="631840" y="59872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
        <p:nvSpPr>
          <p:cNvPr id="198" name="Freeform: Shape 197">
            <a:extLst>
              <a:ext uri="{FF2B5EF4-FFF2-40B4-BE49-F238E27FC236}">
                <a16:creationId xmlns:a16="http://schemas.microsoft.com/office/drawing/2014/main" id="{5F2F0C84-BE8C-4DC2-A6D3-30349A801D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20513"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8" name="Navigating MH Services">
            <a:hlinkClick r:id="" action="ppaction://media"/>
            <a:extLst>
              <a:ext uri="{FF2B5EF4-FFF2-40B4-BE49-F238E27FC236}">
                <a16:creationId xmlns:a16="http://schemas.microsoft.com/office/drawing/2014/main" id="{1BCA5D6B-CE47-48C8-9242-ABBF3BD7F5DE}"/>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161324" y="6151978"/>
            <a:ext cx="406400" cy="406400"/>
          </a:xfrm>
          <a:prstGeom prst="rect">
            <a:avLst/>
          </a:prstGeom>
        </p:spPr>
      </p:pic>
    </p:spTree>
    <p:custDataLst>
      <p:tags r:id="rId1"/>
    </p:custDataLst>
    <p:extLst>
      <p:ext uri="{BB962C8B-B14F-4D97-AF65-F5344CB8AC3E}">
        <p14:creationId xmlns:p14="http://schemas.microsoft.com/office/powerpoint/2010/main" val="19460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055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2" fill="hold" display="0">
                  <p:stCondLst>
                    <p:cond delay="indefinite"/>
                  </p:stCondLst>
                  <p:endCondLst>
                    <p:cond evt="onStopAudio" delay="0">
                      <p:tgtEl>
                        <p:sldTgt/>
                      </p:tgtEl>
                    </p:cond>
                  </p:endCondLst>
                </p:cTn>
                <p:tgtEl>
                  <p:spTgt spid="8"/>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8AA226-EABD-4A94-A2BF-F3FB608AF12A}"/>
              </a:ext>
            </a:extLst>
          </p:cNvPr>
          <p:cNvSpPr>
            <a:spLocks noGrp="1"/>
          </p:cNvSpPr>
          <p:nvPr>
            <p:ph type="title"/>
          </p:nvPr>
        </p:nvSpPr>
        <p:spPr>
          <a:xfrm>
            <a:off x="686834" y="1172622"/>
            <a:ext cx="3200400" cy="4461163"/>
          </a:xfrm>
        </p:spPr>
        <p:txBody>
          <a:bodyPr>
            <a:normAutofit/>
          </a:bodyPr>
          <a:lstStyle/>
          <a:p>
            <a:r>
              <a:rPr lang="en-GB" sz="2400" b="0" i="0" dirty="0">
                <a:solidFill>
                  <a:srgbClr val="FFFFFF"/>
                </a:solidFill>
                <a:effectLst/>
                <a:latin typeface="Lato"/>
              </a:rPr>
              <a:t/>
            </a:r>
            <a:br>
              <a:rPr lang="en-GB" sz="2400" b="0" i="0" dirty="0">
                <a:solidFill>
                  <a:srgbClr val="FFFFFF"/>
                </a:solidFill>
                <a:effectLst/>
                <a:latin typeface="Lato"/>
              </a:rPr>
            </a:br>
            <a:r>
              <a:rPr lang="en-GB" sz="2400" b="0" i="0" dirty="0">
                <a:solidFill>
                  <a:srgbClr val="FFFFFF"/>
                </a:solidFill>
                <a:effectLst/>
                <a:latin typeface="Lato"/>
              </a:rPr>
              <a:t>Accessing Mental Health Support: 			Understanding the local services</a:t>
            </a:r>
            <a:br>
              <a:rPr lang="en-GB" sz="2400" b="0" i="0" dirty="0">
                <a:solidFill>
                  <a:srgbClr val="FFFFFF"/>
                </a:solidFill>
                <a:effectLst/>
                <a:latin typeface="Lato"/>
              </a:rPr>
            </a:br>
            <a:endParaRPr lang="en-GB" sz="24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8E3F224-F9E1-49E3-AC5B-DFFD1E7E0526}"/>
              </a:ext>
            </a:extLst>
          </p:cNvPr>
          <p:cNvSpPr>
            <a:spLocks noGrp="1"/>
          </p:cNvSpPr>
          <p:nvPr>
            <p:ph idx="1"/>
          </p:nvPr>
        </p:nvSpPr>
        <p:spPr>
          <a:xfrm>
            <a:off x="4447308" y="591344"/>
            <a:ext cx="6906491" cy="5585619"/>
          </a:xfrm>
        </p:spPr>
        <p:txBody>
          <a:bodyPr anchor="ctr">
            <a:normAutofit/>
          </a:bodyPr>
          <a:lstStyle/>
          <a:p>
            <a:r>
              <a:rPr lang="en-GB" b="0" i="0" dirty="0">
                <a:effectLst/>
                <a:latin typeface="Lato"/>
              </a:rPr>
              <a:t>Provisions across the UK can vary slightly in terms of names of teams, terminology used and referral criteria. However, they usually follow a similar pathway. </a:t>
            </a:r>
          </a:p>
          <a:p>
            <a:r>
              <a:rPr lang="en-GB" b="0" i="0" dirty="0">
                <a:effectLst/>
                <a:latin typeface="Lato"/>
              </a:rPr>
              <a:t>If this is your first time in the UK, you may find that the health care system you have used at home differs significantly. Below is a short summary of Mental Health Services within the Coventry and Warwickshire area.</a:t>
            </a:r>
          </a:p>
          <a:p>
            <a:endParaRPr lang="en-GB" dirty="0"/>
          </a:p>
        </p:txBody>
      </p:sp>
      <p:pic>
        <p:nvPicPr>
          <p:cNvPr id="5" name="Cov &amp; Warks Services">
            <a:hlinkClick r:id="" action="ppaction://media"/>
            <a:extLst>
              <a:ext uri="{FF2B5EF4-FFF2-40B4-BE49-F238E27FC236}">
                <a16:creationId xmlns:a16="http://schemas.microsoft.com/office/drawing/2014/main" id="{EE56A8D4-07A0-4F1F-AECE-0EE0D85021B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966449" y="6266656"/>
            <a:ext cx="406400" cy="406400"/>
          </a:xfrm>
          <a:prstGeom prst="rect">
            <a:avLst/>
          </a:prstGeom>
        </p:spPr>
      </p:pic>
    </p:spTree>
    <p:extLst>
      <p:ext uri="{BB962C8B-B14F-4D97-AF65-F5344CB8AC3E}">
        <p14:creationId xmlns:p14="http://schemas.microsoft.com/office/powerpoint/2010/main" val="356243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00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2B05E2-307D-4A4E-AEBF-DDAF4E4AF55D}"/>
              </a:ext>
            </a:extLst>
          </p:cNvPr>
          <p:cNvSpPr>
            <a:spLocks noGrp="1"/>
          </p:cNvSpPr>
          <p:nvPr>
            <p:ph type="title"/>
          </p:nvPr>
        </p:nvSpPr>
        <p:spPr>
          <a:xfrm>
            <a:off x="838200" y="365125"/>
            <a:ext cx="5558489" cy="1325563"/>
          </a:xfrm>
        </p:spPr>
        <p:txBody>
          <a:bodyPr>
            <a:normAutofit/>
          </a:bodyPr>
          <a:lstStyle/>
          <a:p>
            <a:r>
              <a:rPr lang="en-GB" sz="2800" b="0" i="0" dirty="0">
                <a:effectLst/>
                <a:latin typeface="Lato"/>
              </a:rPr>
              <a:t>	GP – General Practitioner</a:t>
            </a:r>
            <a:br>
              <a:rPr lang="en-GB" sz="2800" b="0" i="0" dirty="0">
                <a:effectLst/>
                <a:latin typeface="Lato"/>
              </a:rPr>
            </a:br>
            <a:endParaRPr lang="en-GB" sz="2800" dirty="0"/>
          </a:p>
        </p:txBody>
      </p:sp>
      <p:sp>
        <p:nvSpPr>
          <p:cNvPr id="17"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B12AF52E-D292-44A4-999B-CEFCF38551F4}"/>
              </a:ext>
            </a:extLst>
          </p:cNvPr>
          <p:cNvSpPr>
            <a:spLocks noGrp="1"/>
          </p:cNvSpPr>
          <p:nvPr>
            <p:ph idx="1"/>
          </p:nvPr>
        </p:nvSpPr>
        <p:spPr>
          <a:xfrm>
            <a:off x="838200" y="1825625"/>
            <a:ext cx="5558489" cy="4351338"/>
          </a:xfrm>
        </p:spPr>
        <p:txBody>
          <a:bodyPr>
            <a:normAutofit/>
          </a:bodyPr>
          <a:lstStyle/>
          <a:p>
            <a:r>
              <a:rPr lang="en-GB" sz="1800" b="0" i="0">
                <a:effectLst/>
                <a:latin typeface="Lato"/>
              </a:rPr>
              <a:t>You may be registered at the Campus Surgery or a GP close to your current accommodation. You can access your GP by calling first thing in the day for an appointment. A lot of GP surgeries also use online consultations which can be accessed via the NHS App or a surgery specific app, such as Patient Access which Warwick Health Centre uses. </a:t>
            </a:r>
          </a:p>
          <a:p>
            <a:r>
              <a:rPr lang="en-GB" sz="1800" b="0" i="0">
                <a:effectLst/>
                <a:latin typeface="Lato"/>
              </a:rPr>
              <a:t>Your GP is your key point of contact and can oversee and coordinate your health care. Your GP can refer you to specialists and for urgent care. Your local GP will have access to your health records within the NHS. </a:t>
            </a:r>
          </a:p>
          <a:p>
            <a:r>
              <a:rPr lang="en-GB" sz="1800" b="0" i="0">
                <a:effectLst/>
                <a:latin typeface="Lato"/>
              </a:rPr>
              <a:t>If you choose to access private health care or treatment, it’s useful for you to keep your GP updated on this, especially if you are prescribed medications or treatment.</a:t>
            </a:r>
          </a:p>
          <a:p>
            <a:endParaRPr lang="en-GB" sz="1800"/>
          </a:p>
        </p:txBody>
      </p:sp>
      <p:sp>
        <p:nvSpPr>
          <p:cNvPr id="19"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P">
            <a:hlinkClick r:id="" action="ppaction://media"/>
            <a:extLst>
              <a:ext uri="{FF2B5EF4-FFF2-40B4-BE49-F238E27FC236}">
                <a16:creationId xmlns:a16="http://schemas.microsoft.com/office/drawing/2014/main" id="{D2DCC45F-08EE-4BC8-A04F-B353448A173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802350" y="6248401"/>
            <a:ext cx="406400" cy="406400"/>
          </a:xfrm>
          <a:prstGeom prst="rect">
            <a:avLst/>
          </a:prstGeom>
        </p:spPr>
      </p:pic>
    </p:spTree>
    <p:extLst>
      <p:ext uri="{BB962C8B-B14F-4D97-AF65-F5344CB8AC3E}">
        <p14:creationId xmlns:p14="http://schemas.microsoft.com/office/powerpoint/2010/main" val="295399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82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91C8BB-4DB4-4755-84F9-578F123BDE2D}"/>
              </a:ext>
            </a:extLst>
          </p:cNvPr>
          <p:cNvSpPr>
            <a:spLocks noGrp="1"/>
          </p:cNvSpPr>
          <p:nvPr>
            <p:ph type="title"/>
          </p:nvPr>
        </p:nvSpPr>
        <p:spPr>
          <a:xfrm>
            <a:off x="686834" y="1153572"/>
            <a:ext cx="3200400" cy="4461163"/>
          </a:xfrm>
        </p:spPr>
        <p:txBody>
          <a:bodyPr>
            <a:normAutofit/>
          </a:bodyPr>
          <a:lstStyle/>
          <a:p>
            <a:r>
              <a:rPr lang="en-GB" sz="3700" b="0" i="0" dirty="0">
                <a:solidFill>
                  <a:srgbClr val="FFFFFF"/>
                </a:solidFill>
                <a:effectLst/>
                <a:latin typeface="Lato"/>
                <a:hlinkClick r:id="rId4">
                  <a:extLst>
                    <a:ext uri="{A12FA001-AC4F-418D-AE19-62706E023703}">
                      <ahyp:hlinkClr xmlns:ahyp="http://schemas.microsoft.com/office/drawing/2018/hyperlinkcolor" xmlns="" val="tx"/>
                    </a:ext>
                  </a:extLst>
                </a:hlinkClick>
              </a:rPr>
              <a:t>				IAPT</a:t>
            </a:r>
            <a:r>
              <a:rPr lang="en-GB" sz="3700" b="0" i="0" dirty="0">
                <a:solidFill>
                  <a:srgbClr val="FFFFFF"/>
                </a:solidFill>
                <a:effectLst/>
                <a:latin typeface="Lato"/>
              </a:rPr>
              <a:t> – </a:t>
            </a:r>
            <a:br>
              <a:rPr lang="en-GB" sz="3700" b="0" i="0" dirty="0">
                <a:solidFill>
                  <a:srgbClr val="FFFFFF"/>
                </a:solidFill>
                <a:effectLst/>
                <a:latin typeface="Lato"/>
              </a:rPr>
            </a:br>
            <a:r>
              <a:rPr lang="en-GB" sz="3700" b="0" i="0" dirty="0">
                <a:solidFill>
                  <a:srgbClr val="FFFFFF"/>
                </a:solidFill>
                <a:effectLst/>
                <a:latin typeface="Lato"/>
              </a:rPr>
              <a:t>Improving Access to Psychological Therapies</a:t>
            </a:r>
            <a:br>
              <a:rPr lang="en-GB" sz="3700" b="0" i="0" dirty="0">
                <a:solidFill>
                  <a:srgbClr val="FFFFFF"/>
                </a:solidFill>
                <a:effectLst/>
                <a:latin typeface="Lato"/>
              </a:rPr>
            </a:br>
            <a:endParaRPr lang="en-GB" sz="37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F9854AD-9184-427D-B6D8-D23BFFF20B84}"/>
              </a:ext>
            </a:extLst>
          </p:cNvPr>
          <p:cNvSpPr>
            <a:spLocks noGrp="1"/>
          </p:cNvSpPr>
          <p:nvPr>
            <p:ph idx="1"/>
          </p:nvPr>
        </p:nvSpPr>
        <p:spPr>
          <a:xfrm>
            <a:off x="4447308" y="591344"/>
            <a:ext cx="6906491" cy="5585619"/>
          </a:xfrm>
        </p:spPr>
        <p:txBody>
          <a:bodyPr anchor="ctr">
            <a:normAutofit/>
          </a:bodyPr>
          <a:lstStyle/>
          <a:p>
            <a:r>
              <a:rPr lang="en-GB" sz="2600" b="0" i="0">
                <a:effectLst/>
                <a:latin typeface="Lato"/>
              </a:rPr>
              <a:t>Access to this service is via your GP or online self-referral. IAPT is for people with mild and moderate stress, low mood, anxiety, OCD, panic, phobias or who may be dealing with difficult life events or long term health conditions. </a:t>
            </a:r>
          </a:p>
          <a:p>
            <a:r>
              <a:rPr lang="en-GB" sz="2600" b="0" i="0">
                <a:effectLst/>
                <a:latin typeface="Lato"/>
              </a:rPr>
              <a:t>They offer guided self-help, CBT (cognitive behavioural therapy) and counselling. You will be offered an initial appointment and then may be placed on a waiting list for support. https://www.covwarkpt.nhs.uk/service-detail/health-service/improving-access-to-psychological-therapy-iapt-93/</a:t>
            </a:r>
          </a:p>
          <a:p>
            <a:endParaRPr lang="en-GB" sz="2600"/>
          </a:p>
        </p:txBody>
      </p:sp>
      <p:pic>
        <p:nvPicPr>
          <p:cNvPr id="4" name="IAPT">
            <a:hlinkClick r:id="" action="ppaction://media"/>
            <a:extLst>
              <a:ext uri="{FF2B5EF4-FFF2-40B4-BE49-F238E27FC236}">
                <a16:creationId xmlns:a16="http://schemas.microsoft.com/office/drawing/2014/main" id="{74629FF4-381A-4146-A826-CE8F31F7E49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15675" y="6247606"/>
            <a:ext cx="594042" cy="406400"/>
          </a:xfrm>
          <a:prstGeom prst="rect">
            <a:avLst/>
          </a:prstGeom>
        </p:spPr>
      </p:pic>
    </p:spTree>
    <p:extLst>
      <p:ext uri="{BB962C8B-B14F-4D97-AF65-F5344CB8AC3E}">
        <p14:creationId xmlns:p14="http://schemas.microsoft.com/office/powerpoint/2010/main" val="405548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6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0FD035-85B9-4A73-8868-426A0137B14A}"/>
              </a:ext>
            </a:extLst>
          </p:cNvPr>
          <p:cNvSpPr>
            <a:spLocks noGrp="1"/>
          </p:cNvSpPr>
          <p:nvPr>
            <p:ph type="title"/>
          </p:nvPr>
        </p:nvSpPr>
        <p:spPr>
          <a:xfrm>
            <a:off x="838200" y="365125"/>
            <a:ext cx="5558489" cy="1325563"/>
          </a:xfrm>
        </p:spPr>
        <p:txBody>
          <a:bodyPr>
            <a:normAutofit/>
          </a:bodyPr>
          <a:lstStyle/>
          <a:p>
            <a:r>
              <a:rPr lang="en-GB" sz="2100" b="0" i="0">
                <a:effectLst/>
                <a:latin typeface="Lato"/>
              </a:rPr>
              <a:t>		</a:t>
            </a:r>
            <a:br>
              <a:rPr lang="en-GB" sz="2100" b="0" i="0">
                <a:effectLst/>
                <a:latin typeface="Lato"/>
              </a:rPr>
            </a:br>
            <a:r>
              <a:rPr lang="en-GB" sz="2100" b="0" i="0">
                <a:effectLst/>
                <a:latin typeface="Lato"/>
              </a:rPr>
              <a:t>		Local Mental Health Teams</a:t>
            </a:r>
            <a:br>
              <a:rPr lang="en-GB" sz="2100" b="0" i="0">
                <a:effectLst/>
                <a:latin typeface="Lato"/>
              </a:rPr>
            </a:br>
            <a:endParaRPr lang="en-GB" sz="2100"/>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FCE5C6C0-8000-4EA0-919C-54CCC8E4CD19}"/>
              </a:ext>
            </a:extLst>
          </p:cNvPr>
          <p:cNvSpPr>
            <a:spLocks noGrp="1"/>
          </p:cNvSpPr>
          <p:nvPr>
            <p:ph idx="1"/>
          </p:nvPr>
        </p:nvSpPr>
        <p:spPr>
          <a:xfrm>
            <a:off x="838200" y="1825625"/>
            <a:ext cx="5558489" cy="4351338"/>
          </a:xfrm>
        </p:spPr>
        <p:txBody>
          <a:bodyPr>
            <a:normAutofit/>
          </a:bodyPr>
          <a:lstStyle/>
          <a:p>
            <a:r>
              <a:rPr lang="en-GB" sz="2000" b="0" i="0">
                <a:effectLst/>
                <a:latin typeface="Lato"/>
              </a:rPr>
              <a:t>Local services comprise of assessment teams, crisis teams, longer term community mental health teams and specialist services such as Early Intervention and Eating Disorders. Access to local teams is via your GP, Mental Health Nurses within Wellbeing support or via self-referral to single point of access.</a:t>
            </a:r>
          </a:p>
          <a:p>
            <a:r>
              <a:rPr lang="en-GB" sz="2000" b="0" i="0">
                <a:effectLst/>
                <a:latin typeface="Lato"/>
              </a:rPr>
              <a:t>The single point of access takes all local referrals for mental health and will offer an initial assessment of your needs and book an onward appointment for you if required </a:t>
            </a:r>
            <a:r>
              <a:rPr lang="en-GB" sz="2000" b="0" i="0">
                <a:effectLst/>
                <a:latin typeface="Lato"/>
                <a:hlinkClick r:id="rId4"/>
              </a:rPr>
              <a:t>https://www.covwarkpt.nhs.uk/service-detail/health-service/central-booking-service-cbs-12/</a:t>
            </a:r>
            <a:r>
              <a:rPr lang="en-GB" sz="2000" b="0" i="0">
                <a:effectLst/>
                <a:latin typeface="Lato"/>
              </a:rPr>
              <a:t> </a:t>
            </a:r>
          </a:p>
          <a:p>
            <a:endParaRPr lang="en-GB" sz="200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Local mental Health Team">
            <a:hlinkClick r:id="" action="ppaction://media"/>
            <a:extLst>
              <a:ext uri="{FF2B5EF4-FFF2-40B4-BE49-F238E27FC236}">
                <a16:creationId xmlns:a16="http://schemas.microsoft.com/office/drawing/2014/main" id="{DD332460-BC2A-4164-BBBD-75350A7690E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92375" y="6246782"/>
            <a:ext cx="406400" cy="406400"/>
          </a:xfrm>
          <a:prstGeom prst="rect">
            <a:avLst/>
          </a:prstGeom>
        </p:spPr>
      </p:pic>
    </p:spTree>
    <p:extLst>
      <p:ext uri="{BB962C8B-B14F-4D97-AF65-F5344CB8AC3E}">
        <p14:creationId xmlns:p14="http://schemas.microsoft.com/office/powerpoint/2010/main" val="294295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5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7DA5A0-D2FA-4ED4-978D-03439E1D16EE}"/>
              </a:ext>
            </a:extLst>
          </p:cNvPr>
          <p:cNvSpPr>
            <a:spLocks noGrp="1"/>
          </p:cNvSpPr>
          <p:nvPr>
            <p:ph type="title"/>
          </p:nvPr>
        </p:nvSpPr>
        <p:spPr>
          <a:xfrm>
            <a:off x="686834" y="1153572"/>
            <a:ext cx="3200400" cy="4461163"/>
          </a:xfrm>
        </p:spPr>
        <p:txBody>
          <a:bodyPr>
            <a:normAutofit/>
          </a:bodyPr>
          <a:lstStyle/>
          <a:p>
            <a:r>
              <a:rPr lang="en-GB" b="0" i="0">
                <a:solidFill>
                  <a:srgbClr val="FFFFFF"/>
                </a:solidFill>
                <a:effectLst/>
                <a:latin typeface="Lato"/>
              </a:rPr>
              <a:t/>
            </a:r>
            <a:br>
              <a:rPr lang="en-GB" b="0" i="0">
                <a:solidFill>
                  <a:srgbClr val="FFFFFF"/>
                </a:solidFill>
                <a:effectLst/>
                <a:latin typeface="Lato"/>
              </a:rPr>
            </a:br>
            <a:r>
              <a:rPr lang="en-GB" b="0" i="0">
                <a:solidFill>
                  <a:srgbClr val="FFFFFF"/>
                </a:solidFill>
                <a:effectLst/>
                <a:latin typeface="Lato"/>
              </a:rPr>
              <a:t>		Other Mental health provision</a:t>
            </a:r>
            <a:br>
              <a:rPr lang="en-GB" b="0" i="0">
                <a:solidFill>
                  <a:srgbClr val="FFFFFF"/>
                </a:solidFill>
                <a:effectLst/>
                <a:latin typeface="Lato"/>
              </a:rPr>
            </a:br>
            <a:endParaRPr lang="en-GB">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3387D40-D9BA-4F07-9CB2-9185777EBD1C}"/>
              </a:ext>
            </a:extLst>
          </p:cNvPr>
          <p:cNvSpPr>
            <a:spLocks noGrp="1"/>
          </p:cNvSpPr>
          <p:nvPr>
            <p:ph idx="1"/>
          </p:nvPr>
        </p:nvSpPr>
        <p:spPr>
          <a:xfrm>
            <a:off x="4447308" y="591344"/>
            <a:ext cx="6906491" cy="5585619"/>
          </a:xfrm>
        </p:spPr>
        <p:txBody>
          <a:bodyPr anchor="ctr">
            <a:normAutofit/>
          </a:bodyPr>
          <a:lstStyle/>
          <a:p>
            <a:r>
              <a:rPr lang="en-GB" b="0" i="0">
                <a:effectLst/>
                <a:latin typeface="Lato"/>
              </a:rPr>
              <a:t>The local area has a number of voluntary and third sector provision to aid your mental health and wellbeing. Such as </a:t>
            </a:r>
            <a:r>
              <a:rPr lang="en-GB" b="0" i="0">
                <a:effectLst/>
                <a:latin typeface="Lato"/>
                <a:hlinkClick r:id="rId4"/>
              </a:rPr>
              <a:t>MIND</a:t>
            </a:r>
            <a:r>
              <a:rPr lang="en-GB" b="0" i="0">
                <a:effectLst/>
                <a:latin typeface="Lato"/>
              </a:rPr>
              <a:t> (national MH Charity), </a:t>
            </a:r>
            <a:r>
              <a:rPr lang="en-GB" b="0" i="0">
                <a:effectLst/>
                <a:latin typeface="Lato"/>
                <a:hlinkClick r:id="rId5"/>
              </a:rPr>
              <a:t>Change Grow Live </a:t>
            </a:r>
            <a:r>
              <a:rPr lang="en-GB" b="0" i="0">
                <a:effectLst/>
                <a:latin typeface="Lato"/>
              </a:rPr>
              <a:t>(Coventry Drug and alcohol service) and such resources as the Recovery and </a:t>
            </a:r>
            <a:r>
              <a:rPr lang="en-GB" b="0" i="0">
                <a:effectLst/>
                <a:latin typeface="Lato"/>
                <a:hlinkClick r:id="rId6"/>
              </a:rPr>
              <a:t>Wellbeing Academy</a:t>
            </a:r>
            <a:r>
              <a:rPr lang="en-GB" b="0" i="0">
                <a:effectLst/>
                <a:latin typeface="Lato"/>
              </a:rPr>
              <a:t> - this offers courses and workshops to equip you with skills and knowledge to better manage your mental health and wellbeing.</a:t>
            </a:r>
          </a:p>
          <a:p>
            <a:endParaRPr lang="en-GB" dirty="0"/>
          </a:p>
        </p:txBody>
      </p:sp>
      <p:pic>
        <p:nvPicPr>
          <p:cNvPr id="4" name="Other MH Provision">
            <a:hlinkClick r:id="" action="ppaction://media"/>
            <a:extLst>
              <a:ext uri="{FF2B5EF4-FFF2-40B4-BE49-F238E27FC236}">
                <a16:creationId xmlns:a16="http://schemas.microsoft.com/office/drawing/2014/main" id="{6DA033F3-E782-4164-9F11-E1338D4C085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163298" y="6154738"/>
            <a:ext cx="552451" cy="406400"/>
          </a:xfrm>
          <a:prstGeom prst="rect">
            <a:avLst/>
          </a:prstGeom>
        </p:spPr>
      </p:pic>
    </p:spTree>
    <p:extLst>
      <p:ext uri="{BB962C8B-B14F-4D97-AF65-F5344CB8AC3E}">
        <p14:creationId xmlns:p14="http://schemas.microsoft.com/office/powerpoint/2010/main" val="61322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2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D88C2D-D4EE-4237-B53C-7C9EA8547550}"/>
              </a:ext>
            </a:extLst>
          </p:cNvPr>
          <p:cNvSpPr>
            <a:spLocks noGrp="1"/>
          </p:cNvSpPr>
          <p:nvPr>
            <p:ph type="title"/>
          </p:nvPr>
        </p:nvSpPr>
        <p:spPr>
          <a:xfrm>
            <a:off x="838200" y="365125"/>
            <a:ext cx="5558489" cy="1325563"/>
          </a:xfrm>
        </p:spPr>
        <p:txBody>
          <a:bodyPr>
            <a:normAutofit/>
          </a:bodyPr>
          <a:lstStyle/>
          <a:p>
            <a:r>
              <a:rPr lang="en-GB" sz="2400" b="0">
                <a:effectLst/>
                <a:latin typeface="inherit"/>
              </a:rPr>
              <a:t/>
            </a:r>
            <a:br>
              <a:rPr lang="en-GB" sz="2400" b="0">
                <a:effectLst/>
                <a:latin typeface="inherit"/>
              </a:rPr>
            </a:br>
            <a:r>
              <a:rPr lang="en-GB" sz="2400" b="0">
                <a:effectLst/>
                <a:latin typeface="inherit"/>
              </a:rPr>
              <a:t>		Apps and Online Support</a:t>
            </a:r>
            <a:br>
              <a:rPr lang="en-GB" sz="2400" b="0">
                <a:effectLst/>
                <a:latin typeface="inherit"/>
              </a:rPr>
            </a:br>
            <a:endParaRPr lang="en-GB" sz="2400"/>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6903AC24-03D1-47D7-83BD-1F7902EB3A2C}"/>
              </a:ext>
            </a:extLst>
          </p:cNvPr>
          <p:cNvSpPr>
            <a:spLocks noGrp="1"/>
          </p:cNvSpPr>
          <p:nvPr>
            <p:ph idx="1"/>
          </p:nvPr>
        </p:nvSpPr>
        <p:spPr>
          <a:xfrm>
            <a:off x="838200" y="1825625"/>
            <a:ext cx="5558489" cy="4351338"/>
          </a:xfrm>
        </p:spPr>
        <p:txBody>
          <a:bodyPr>
            <a:normAutofit/>
          </a:bodyPr>
          <a:lstStyle/>
          <a:p>
            <a:r>
              <a:rPr lang="en-GB" sz="1800">
                <a:effectLst/>
              </a:rPr>
              <a:t>Numerous apps now exist to aid you in managing your daily activities, sleep, anxiety, mood and self-harm thoughts. NHS approved apps can be found on the NHS website. Wellbeing support has information about support apps and helplines within its’ emergency support numbers. It’s also a good starting point to sign up to </a:t>
            </a:r>
            <a:r>
              <a:rPr lang="en-GB" sz="1800" err="1">
                <a:effectLst/>
                <a:hlinkClick r:id="rId4"/>
              </a:rPr>
              <a:t>Togetherall</a:t>
            </a:r>
            <a:r>
              <a:rPr lang="en-GB" sz="1800">
                <a:effectLst/>
                <a:hlinkClick r:id="rId4"/>
              </a:rPr>
              <a:t> </a:t>
            </a:r>
            <a:r>
              <a:rPr lang="en-GB" sz="1800">
                <a:effectLst/>
              </a:rPr>
              <a:t>which you can access via your Warwick email account.</a:t>
            </a:r>
          </a:p>
          <a:p>
            <a:r>
              <a:rPr lang="en-GB" sz="1800">
                <a:effectLst/>
              </a:rPr>
              <a:t>Wellbeing Support can advise and assist in you either accessing support from within the university’s own Wellbeing Services or from local Mental Health Services - The important thing is to reach out if you need to.</a:t>
            </a:r>
          </a:p>
          <a:p>
            <a:pPr marL="0" indent="0">
              <a:buNone/>
            </a:pPr>
            <a:r>
              <a:rPr lang="en-GB" sz="1800"/>
              <a:t/>
            </a:r>
            <a:br>
              <a:rPr lang="en-GB" sz="1800"/>
            </a:br>
            <a:endParaRPr lang="en-GB" sz="180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pps&amp; Support">
            <a:hlinkClick r:id="" action="ppaction://media"/>
            <a:extLst>
              <a:ext uri="{FF2B5EF4-FFF2-40B4-BE49-F238E27FC236}">
                <a16:creationId xmlns:a16="http://schemas.microsoft.com/office/drawing/2014/main" id="{4EFD6478-4C11-42CE-85C0-C41D8B1E4A1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096817" y="6122878"/>
            <a:ext cx="406400" cy="406400"/>
          </a:xfrm>
          <a:prstGeom prst="rect">
            <a:avLst/>
          </a:prstGeom>
        </p:spPr>
      </p:pic>
    </p:spTree>
    <p:extLst>
      <p:ext uri="{BB962C8B-B14F-4D97-AF65-F5344CB8AC3E}">
        <p14:creationId xmlns:p14="http://schemas.microsoft.com/office/powerpoint/2010/main" val="86684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20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TotalTime>
  <Words>637</Words>
  <Application>Microsoft Office PowerPoint</Application>
  <PresentationFormat>Widescreen</PresentationFormat>
  <Paragraphs>21</Paragraphs>
  <Slides>7</Slides>
  <Notes>0</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inherit</vt:lpstr>
      <vt:lpstr>Lato</vt:lpstr>
      <vt:lpstr>Office Theme</vt:lpstr>
      <vt:lpstr>Mental Health - Local Services </vt:lpstr>
      <vt:lpstr> Accessing Mental Health Support:    Understanding the local services </vt:lpstr>
      <vt:lpstr> GP – General Practitioner </vt:lpstr>
      <vt:lpstr>    IAPT –  Improving Access to Psychological Therapies </vt:lpstr>
      <vt:lpstr>     Local Mental Health Teams </vt:lpstr>
      <vt:lpstr>   Other Mental health provision </vt:lpstr>
      <vt:lpstr>   Apps and Online Support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Health - Local Services</dc:title>
  <dc:creator>Mhurushomana, Stellah</dc:creator>
  <cp:lastModifiedBy>Grant, Jill</cp:lastModifiedBy>
  <cp:revision>1</cp:revision>
  <dcterms:created xsi:type="dcterms:W3CDTF">2021-08-26T19:45:08Z</dcterms:created>
  <dcterms:modified xsi:type="dcterms:W3CDTF">2021-09-13T14:16:15Z</dcterms:modified>
</cp:coreProperties>
</file>