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60" r:id="rId4"/>
    <p:sldId id="261" r:id="rId5"/>
    <p:sldId id="263" r:id="rId6"/>
    <p:sldId id="276" r:id="rId7"/>
    <p:sldId id="274" r:id="rId8"/>
    <p:sldId id="27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5" r:id="rId18"/>
    <p:sldId id="272" r:id="rId19"/>
    <p:sldId id="278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A58667-8EC0-483A-B868-2A9A98F4EA2B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8346716-1553-447A-A266-D4CEC3C340AE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Athens Honours </a:t>
            </a:r>
            <a:r>
              <a:rPr lang="en-GB" dirty="0" err="1" smtClean="0"/>
              <a:t>Oiniades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i="1" dirty="0"/>
              <a:t>IG</a:t>
            </a:r>
            <a:r>
              <a:rPr lang="en-GB" b="1" dirty="0"/>
              <a:t> I</a:t>
            </a:r>
            <a:r>
              <a:rPr lang="en-GB" b="1" baseline="30000" dirty="0"/>
              <a:t>2 </a:t>
            </a:r>
            <a:r>
              <a:rPr lang="en-GB" b="1" dirty="0" smtClean="0"/>
              <a:t>118 </a:t>
            </a:r>
            <a:r>
              <a:rPr lang="en-GB" dirty="0" smtClean="0"/>
              <a:t>(</a:t>
            </a:r>
            <a:r>
              <a:rPr lang="en-GB" dirty="0" err="1" smtClean="0"/>
              <a:t>Fornara</a:t>
            </a:r>
            <a:r>
              <a:rPr lang="en-GB" dirty="0" smtClean="0"/>
              <a:t> #160; </a:t>
            </a:r>
            <a:r>
              <a:rPr lang="en-GB" dirty="0" err="1" smtClean="0"/>
              <a:t>Meiggs</a:t>
            </a:r>
            <a:r>
              <a:rPr lang="en-GB" dirty="0" smtClean="0"/>
              <a:t> &amp; Lewis #90)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6934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Athenian Democracy in Action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dirty="0" err="1"/>
              <a:t>Antiochis</a:t>
            </a:r>
            <a:r>
              <a:rPr lang="en-GB" b="1" dirty="0"/>
              <a:t> held the </a:t>
            </a:r>
            <a:r>
              <a:rPr lang="en-GB" b="1" dirty="0" err="1" smtClean="0"/>
              <a:t>prytany</a:t>
            </a:r>
            <a:r>
              <a:rPr lang="en-GB" b="1" dirty="0" smtClean="0"/>
              <a:t>.</a:t>
            </a:r>
            <a:br>
              <a:rPr lang="en-GB" b="1" dirty="0" smtClean="0"/>
            </a:br>
            <a:r>
              <a:rPr lang="el-GR" b="1" dirty="0" smtClean="0"/>
              <a:t>Ἀντιοχὶς ἐπρυτάνευε</a:t>
            </a:r>
            <a:r>
              <a:rPr lang="en-GB" b="1" dirty="0" smtClean="0"/>
              <a:t>.</a:t>
            </a:r>
            <a:endParaRPr lang="el-GR" b="1" dirty="0" smtClean="0"/>
          </a:p>
          <a:p>
            <a:endParaRPr lang="el-GR" b="1" dirty="0"/>
          </a:p>
          <a:p>
            <a:r>
              <a:rPr lang="en-GB" dirty="0" smtClean="0"/>
              <a:t>Mention of the executive branch – was he present? Or is this just a dating/accounting method?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Was </a:t>
            </a:r>
            <a:r>
              <a:rPr lang="en-GB" dirty="0" err="1" smtClean="0"/>
              <a:t>Antiochis</a:t>
            </a:r>
            <a:r>
              <a:rPr lang="en-GB" dirty="0" smtClean="0"/>
              <a:t> at the time of this proposal charged with looking after the keys and seals of the city (</a:t>
            </a:r>
            <a:r>
              <a:rPr lang="en-GB" dirty="0" err="1" smtClean="0"/>
              <a:t>Epistates</a:t>
            </a:r>
            <a:r>
              <a:rPr lang="en-GB" dirty="0" smtClean="0"/>
              <a:t>)?</a:t>
            </a:r>
            <a:br>
              <a:rPr lang="en-GB" dirty="0" smtClean="0"/>
            </a:b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028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Athenian Democracy in Action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dirty="0" err="1" smtClean="0"/>
              <a:t>Eukleides</a:t>
            </a:r>
            <a:r>
              <a:rPr lang="en-GB" b="1" dirty="0" smtClean="0"/>
              <a:t> </a:t>
            </a:r>
            <a:r>
              <a:rPr lang="en-GB" b="1" dirty="0"/>
              <a:t>was Secretary </a:t>
            </a:r>
            <a:r>
              <a:rPr lang="en-GB" b="1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l-GR" b="1" dirty="0" smtClean="0"/>
              <a:t>Εὐκλεὶδης ἐγραμμάτευε</a:t>
            </a:r>
            <a:r>
              <a:rPr lang="en-GB" b="1" dirty="0" smtClean="0"/>
              <a:t>.</a:t>
            </a:r>
            <a:endParaRPr lang="el-GR" b="1" dirty="0" smtClean="0"/>
          </a:p>
          <a:p>
            <a:pPr marL="0" indent="0">
              <a:buNone/>
            </a:pPr>
            <a:endParaRPr lang="el-GR" b="1" dirty="0"/>
          </a:p>
          <a:p>
            <a:r>
              <a:rPr lang="en-GB" dirty="0" smtClean="0"/>
              <a:t>The proposal recorded by a secretary </a:t>
            </a:r>
            <a:r>
              <a:rPr lang="en-GB" dirty="0"/>
              <a:t>for future record and </a:t>
            </a:r>
            <a:r>
              <a:rPr lang="en-GB" dirty="0" smtClean="0"/>
              <a:t>accountability.</a:t>
            </a:r>
            <a:br>
              <a:rPr lang="en-GB" dirty="0" smtClean="0"/>
            </a:b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8011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Athenian Democracy in Action (4)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dirty="0" err="1" smtClean="0"/>
              <a:t>Hierokles</a:t>
            </a:r>
            <a:r>
              <a:rPr lang="en-GB" b="1" dirty="0" smtClean="0"/>
              <a:t> presided.</a:t>
            </a:r>
            <a:r>
              <a:rPr lang="en-GB" dirty="0"/>
              <a:t/>
            </a:r>
            <a:br>
              <a:rPr lang="en-GB" dirty="0"/>
            </a:br>
            <a:r>
              <a:rPr lang="el-GR" b="1" dirty="0" smtClean="0"/>
              <a:t>Ἱεροκλῆς ἐπεστάτε.</a:t>
            </a:r>
          </a:p>
          <a:p>
            <a:endParaRPr lang="el-GR" b="1" dirty="0"/>
          </a:p>
          <a:p>
            <a:r>
              <a:rPr lang="en-GB" dirty="0" smtClean="0"/>
              <a:t>The discussion of the proposal was chaired by an individual delegated with the task.</a:t>
            </a:r>
            <a:br>
              <a:rPr lang="en-GB" dirty="0" smtClean="0"/>
            </a:b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9733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Athenian Democracy in Action (5)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dirty="0" err="1"/>
              <a:t>Euktemon</a:t>
            </a:r>
            <a:r>
              <a:rPr lang="en-GB" b="1" dirty="0"/>
              <a:t> was </a:t>
            </a:r>
            <a:r>
              <a:rPr lang="en-GB" b="1" dirty="0" smtClean="0"/>
              <a:t>Archon.</a:t>
            </a:r>
            <a:r>
              <a:rPr lang="en-GB" b="1" dirty="0"/>
              <a:t/>
            </a:r>
            <a:br>
              <a:rPr lang="en-GB" b="1" dirty="0"/>
            </a:br>
            <a:r>
              <a:rPr lang="el-GR" b="1" dirty="0" smtClean="0"/>
              <a:t>Εὐκτήμων ἦρχε.</a:t>
            </a:r>
            <a:br>
              <a:rPr lang="el-GR" b="1" dirty="0" smtClean="0"/>
            </a:br>
            <a:endParaRPr lang="el-GR" b="1" dirty="0"/>
          </a:p>
          <a:p>
            <a:r>
              <a:rPr lang="en-GB" dirty="0" smtClean="0"/>
              <a:t>The archon is cited – did he have to be present?</a:t>
            </a:r>
            <a:br>
              <a:rPr lang="en-GB" dirty="0" smtClean="0"/>
            </a:b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543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Athenian Democracy in 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dirty="0" err="1"/>
              <a:t>Dieitrephes</a:t>
            </a:r>
            <a:r>
              <a:rPr lang="en-GB" b="1" dirty="0"/>
              <a:t> made the </a:t>
            </a:r>
            <a:r>
              <a:rPr lang="en-GB" b="1" dirty="0" smtClean="0"/>
              <a:t>motion.</a:t>
            </a:r>
            <a:r>
              <a:rPr lang="en-GB" b="1" dirty="0"/>
              <a:t/>
            </a:r>
            <a:br>
              <a:rPr lang="en-GB" b="1" dirty="0"/>
            </a:br>
            <a:r>
              <a:rPr lang="el-GR" b="1" dirty="0" smtClean="0"/>
              <a:t>Διειτρέφης εἶπε</a:t>
            </a:r>
            <a:r>
              <a:rPr lang="en-GB" b="1" dirty="0" smtClean="0"/>
              <a:t>.</a:t>
            </a:r>
            <a:r>
              <a:rPr lang="el-GR" b="1" dirty="0" smtClean="0"/>
              <a:t/>
            </a:r>
            <a:br>
              <a:rPr lang="el-GR" b="1" dirty="0" smtClean="0"/>
            </a:br>
            <a:endParaRPr lang="el-GR" b="1" dirty="0"/>
          </a:p>
          <a:p>
            <a:r>
              <a:rPr lang="en-GB" dirty="0" smtClean="0"/>
              <a:t>The proposal is put forward by a citizen in the Assembly.</a:t>
            </a:r>
            <a:br>
              <a:rPr lang="en-GB" dirty="0" smtClean="0"/>
            </a:b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4908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Athenian Democracy in Action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582" y="1219200"/>
            <a:ext cx="5718836" cy="4937125"/>
          </a:xfrm>
        </p:spPr>
      </p:pic>
    </p:spTree>
    <p:extLst>
      <p:ext uri="{BB962C8B-B14F-4D97-AF65-F5344CB8AC3E}">
        <p14:creationId xmlns:p14="http://schemas.microsoft.com/office/powerpoint/2010/main" val="286731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Athenian Democracy in Action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582" y="1219200"/>
            <a:ext cx="5718836" cy="4937125"/>
          </a:xfrm>
        </p:spPr>
      </p:pic>
    </p:spTree>
    <p:extLst>
      <p:ext uri="{BB962C8B-B14F-4D97-AF65-F5344CB8AC3E}">
        <p14:creationId xmlns:p14="http://schemas.microsoft.com/office/powerpoint/2010/main" val="74233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i="1" dirty="0"/>
              <a:t>IG</a:t>
            </a:r>
            <a:r>
              <a:rPr lang="en-GB" b="1" dirty="0"/>
              <a:t> I</a:t>
            </a:r>
            <a:r>
              <a:rPr lang="en-GB" b="1" baseline="30000" dirty="0"/>
              <a:t>2 </a:t>
            </a:r>
            <a:r>
              <a:rPr lang="en-GB" b="1" dirty="0"/>
              <a:t>118</a:t>
            </a: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err="1" smtClean="0"/>
              <a:t>Fornara</a:t>
            </a:r>
            <a:r>
              <a:rPr lang="en-GB" b="1" dirty="0" smtClean="0"/>
              <a:t> 160</a:t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err="1" smtClean="0"/>
              <a:t>Meiggs</a:t>
            </a:r>
            <a:r>
              <a:rPr lang="en-GB" b="1" dirty="0" smtClean="0"/>
              <a:t> &amp; Lewis 90</a:t>
            </a:r>
            <a:br>
              <a:rPr lang="en-GB" b="1" dirty="0" smtClean="0"/>
            </a:b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214092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Athens Honours </a:t>
            </a:r>
            <a:r>
              <a:rPr lang="en-GB" dirty="0" err="1"/>
              <a:t>Oiniades</a:t>
            </a:r>
            <a:r>
              <a:rPr lang="en-GB" dirty="0"/>
              <a:t>: </a:t>
            </a:r>
            <a:r>
              <a:rPr lang="en-GB" dirty="0" smtClean="0"/>
              <a:t>Amendment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Gods. | Resolved by the Boule and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Peop|le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Antiochis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held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prytany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Euk|leides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was Secretary,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Hierokl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||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presided,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Euktemon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was Archon (408/7). |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Dieitrephes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made the motion: Since | he is a good man,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Oiniades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Pal|aiskiathos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to the city | of the Athenians, and zealous to d||o whatever good he can, and is of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b|enefit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to (any) Athenian who comes | to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Skiathos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commendation shall be given | him and he shall be recorded | as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proxenos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and benefactor of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Athe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||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nians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and his descendants (as well);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a|nd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that he be not harmed shall be the | responsibility both of the Boule, whichever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i|s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in office, and of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gener|als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and the (Athenian) governor in Ski||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athos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whoever he may be on each occasion. This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d|ecree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shall be inscribed by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S|ecretary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the Boule on a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stel|e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marble and shall be set up on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A|kropolis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. He shall also be invited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fo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||r hospitality to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Prytaneion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for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t|omorrow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. </a:t>
            </a:r>
            <a:r>
              <a:rPr lang="en-GB" dirty="0" err="1"/>
              <a:t>Antichares</a:t>
            </a:r>
            <a:r>
              <a:rPr lang="en-GB" dirty="0"/>
              <a:t> made the motion: Let all the | rest (be) as (resolved) by the Boule, but | there shall be an alteration made in the resolution in </a:t>
            </a:r>
            <a:r>
              <a:rPr lang="en-GB" dirty="0" err="1"/>
              <a:t>plac|e</a:t>
            </a:r>
            <a:r>
              <a:rPr lang="en-GB" dirty="0"/>
              <a:t> of ‘of </a:t>
            </a:r>
            <a:r>
              <a:rPr lang="en-GB" dirty="0" err="1"/>
              <a:t>Skiathos</a:t>
            </a:r>
            <a:r>
              <a:rPr lang="en-GB" dirty="0"/>
              <a:t>’, so that there be </a:t>
            </a:r>
            <a:r>
              <a:rPr lang="en-GB" i="1" dirty="0" err="1"/>
              <a:t>wri</a:t>
            </a:r>
            <a:r>
              <a:rPr lang="en-GB" i="1" dirty="0"/>
              <a:t>||</a:t>
            </a:r>
            <a:r>
              <a:rPr lang="en-GB" i="1" dirty="0" err="1"/>
              <a:t>tten</a:t>
            </a:r>
            <a:r>
              <a:rPr lang="en-GB" dirty="0"/>
              <a:t> ‘</a:t>
            </a:r>
            <a:r>
              <a:rPr lang="en-GB" dirty="0" err="1"/>
              <a:t>Oiniades</a:t>
            </a:r>
            <a:r>
              <a:rPr lang="en-GB" dirty="0"/>
              <a:t> of </a:t>
            </a:r>
            <a:r>
              <a:rPr lang="en-GB" dirty="0" err="1"/>
              <a:t>Palais</a:t>
            </a:r>
            <a:r>
              <a:rPr lang="en-GB" dirty="0"/>
              <a:t>|[</a:t>
            </a:r>
            <a:r>
              <a:rPr lang="en-GB" dirty="0" err="1"/>
              <a:t>kiathos</a:t>
            </a:r>
            <a:r>
              <a:rPr lang="en-GB" dirty="0"/>
              <a:t>’].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34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Athens Honours </a:t>
            </a:r>
            <a:r>
              <a:rPr lang="en-GB" dirty="0" err="1"/>
              <a:t>Oiniades</a:t>
            </a:r>
            <a:r>
              <a:rPr lang="en-GB" dirty="0"/>
              <a:t>: </a:t>
            </a:r>
            <a:r>
              <a:rPr lang="en-GB" dirty="0" smtClean="0"/>
              <a:t>Amendment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Gods. | Resolved by the Boule and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Peop|le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Antiochis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held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prytany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Euk|leides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was Secretary,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Hierokl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||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presided,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Euktemon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was Archon (408/7). |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Dieitrephes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made the motion: Since | he is a good man, </a:t>
            </a:r>
            <a:r>
              <a:rPr lang="en-GB" dirty="0" err="1"/>
              <a:t>Oiniades</a:t>
            </a:r>
            <a:r>
              <a:rPr lang="en-GB" dirty="0"/>
              <a:t> of </a:t>
            </a:r>
            <a:r>
              <a:rPr lang="en-GB" dirty="0" err="1"/>
              <a:t>Pal|aiskiathos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to the city | of the Athenians, and zealous to d||o whatever good he can, and is of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b|enefit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to (any) Athenian who comes | to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Skiathos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commendation shall be given | him and he shall be recorded | as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proxenos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and benefactor of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Athe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||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nians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and his descendants (as well);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a|nd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that he be not harmed shall be the | responsibility both of the Boule, whichever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i|s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in office, and of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gener|als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and the (Athenian) governor in Ski||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athos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whoever he may be on each occasion. This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d|ecree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shall be inscribed by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S|ecretary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the Boule on a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stel|e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marble and shall be set up on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A|kropolis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. He shall also be invited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fo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||r hospitality to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Prytaneion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for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t|omorrow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. </a:t>
            </a:r>
            <a:r>
              <a:rPr lang="en-GB" dirty="0" err="1"/>
              <a:t>Antichares</a:t>
            </a:r>
            <a:r>
              <a:rPr lang="en-GB" dirty="0"/>
              <a:t> made the motion: Let all the | rest (be) as (resolved) by the Boule, but | there shall be an alteration made in the resolution in </a:t>
            </a:r>
            <a:r>
              <a:rPr lang="en-GB" dirty="0" err="1"/>
              <a:t>plac|e</a:t>
            </a:r>
            <a:r>
              <a:rPr lang="en-GB" dirty="0"/>
              <a:t> of ‘of </a:t>
            </a:r>
            <a:r>
              <a:rPr lang="en-GB" dirty="0" err="1"/>
              <a:t>Skiathos</a:t>
            </a:r>
            <a:r>
              <a:rPr lang="en-GB" dirty="0"/>
              <a:t>’, so that there be </a:t>
            </a:r>
            <a:r>
              <a:rPr lang="en-GB" i="1" dirty="0" err="1"/>
              <a:t>wri</a:t>
            </a:r>
            <a:r>
              <a:rPr lang="en-GB" i="1" dirty="0"/>
              <a:t>||</a:t>
            </a:r>
            <a:r>
              <a:rPr lang="en-GB" i="1" dirty="0" err="1"/>
              <a:t>tten</a:t>
            </a:r>
            <a:r>
              <a:rPr lang="en-GB" dirty="0"/>
              <a:t> ‘</a:t>
            </a:r>
            <a:r>
              <a:rPr lang="en-GB" dirty="0" err="1"/>
              <a:t>Oiniades</a:t>
            </a:r>
            <a:r>
              <a:rPr lang="en-GB" dirty="0"/>
              <a:t> of </a:t>
            </a:r>
            <a:r>
              <a:rPr lang="en-GB" dirty="0" err="1"/>
              <a:t>Palais</a:t>
            </a:r>
            <a:r>
              <a:rPr lang="en-GB" dirty="0"/>
              <a:t>|[</a:t>
            </a:r>
            <a:r>
              <a:rPr lang="en-GB" dirty="0" err="1"/>
              <a:t>kiathos</a:t>
            </a:r>
            <a:r>
              <a:rPr lang="en-GB" dirty="0"/>
              <a:t>’].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854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Athens Honours </a:t>
            </a:r>
            <a:r>
              <a:rPr lang="en-GB" dirty="0" err="1" smtClean="0"/>
              <a:t>Oiniades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521" y="1219200"/>
            <a:ext cx="2777132" cy="4937125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GB" dirty="0" smtClean="0"/>
              <a:t>Dated to 408/7 B.C.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Inscribed on marble stele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One of the most complete fifth-century inscriptions we have (</a:t>
            </a:r>
            <a:r>
              <a:rPr lang="en-GB" dirty="0" err="1" smtClean="0"/>
              <a:t>Woodhead</a:t>
            </a:r>
            <a:r>
              <a:rPr lang="en-GB" dirty="0" smtClean="0"/>
              <a:t>)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Ionic lettering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err="1" smtClean="0"/>
              <a:t>Stoichedon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82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Athens Honours </a:t>
            </a:r>
            <a:r>
              <a:rPr lang="en-GB" dirty="0" err="1"/>
              <a:t>Oiniades</a:t>
            </a:r>
            <a:r>
              <a:rPr lang="en-GB" dirty="0"/>
              <a:t>: </a:t>
            </a:r>
            <a:r>
              <a:rPr lang="en-GB" dirty="0" smtClean="0"/>
              <a:t>Amendment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was the timeframe between the original decree being inscribed, and the amendment?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Would there have been a copy of this inscription at </a:t>
            </a:r>
            <a:r>
              <a:rPr lang="en-GB" dirty="0" err="1" smtClean="0"/>
              <a:t>Skiathos</a:t>
            </a:r>
            <a:r>
              <a:rPr lang="en-GB" dirty="0" smtClean="0"/>
              <a:t>?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Is the ‘democratic’ formula of this decree significant, given it was inscribed post-411?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56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Stoichedon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37" y="1484783"/>
            <a:ext cx="6516216" cy="432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30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 </a:t>
            </a:r>
            <a:r>
              <a:rPr lang="en-GB" dirty="0" err="1" smtClean="0"/>
              <a:t>Stoichedon</a:t>
            </a:r>
            <a:r>
              <a:rPr lang="en-GB" dirty="0" smtClean="0"/>
              <a:t> </a:t>
            </a:r>
            <a:r>
              <a:rPr lang="en-GB" sz="1400" dirty="0" smtClean="0"/>
              <a:t>(</a:t>
            </a:r>
            <a:r>
              <a:rPr lang="en-GB" sz="1400" dirty="0" err="1" smtClean="0"/>
              <a:t>Gortyn</a:t>
            </a:r>
            <a:r>
              <a:rPr lang="en-GB" sz="1400" dirty="0" smtClean="0"/>
              <a:t> Law Code, Crete, 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century/ Boustrophedon)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89"/>
          <a:stretch/>
        </p:blipFill>
        <p:spPr>
          <a:xfrm>
            <a:off x="1547664" y="1340768"/>
            <a:ext cx="6192688" cy="485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Athens Honours </a:t>
            </a:r>
            <a:r>
              <a:rPr lang="en-GB" dirty="0" err="1"/>
              <a:t>Oiniades</a:t>
            </a:r>
            <a:r>
              <a:rPr lang="en-GB" dirty="0"/>
              <a:t>: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Gods. | Resolved by the Boule and the </a:t>
            </a:r>
            <a:r>
              <a:rPr lang="en-GB" dirty="0" err="1"/>
              <a:t>Peop|le</a:t>
            </a:r>
            <a:r>
              <a:rPr lang="en-GB" dirty="0"/>
              <a:t>, </a:t>
            </a:r>
            <a:r>
              <a:rPr lang="en-GB" dirty="0" err="1"/>
              <a:t>Antiochis</a:t>
            </a:r>
            <a:r>
              <a:rPr lang="en-GB" dirty="0"/>
              <a:t> held the </a:t>
            </a:r>
            <a:r>
              <a:rPr lang="en-GB" dirty="0" err="1"/>
              <a:t>prytany</a:t>
            </a:r>
            <a:r>
              <a:rPr lang="en-GB" dirty="0"/>
              <a:t>, </a:t>
            </a:r>
            <a:r>
              <a:rPr lang="en-GB" dirty="0" err="1"/>
              <a:t>Euk|leides</a:t>
            </a:r>
            <a:r>
              <a:rPr lang="en-GB" dirty="0"/>
              <a:t> was Secretary, </a:t>
            </a:r>
            <a:r>
              <a:rPr lang="en-GB" dirty="0" err="1"/>
              <a:t>Hierokl</a:t>
            </a:r>
            <a:r>
              <a:rPr lang="en-GB" dirty="0"/>
              <a:t>||</a:t>
            </a:r>
            <a:r>
              <a:rPr lang="en-GB" dirty="0" err="1"/>
              <a:t>es</a:t>
            </a:r>
            <a:r>
              <a:rPr lang="en-GB" dirty="0"/>
              <a:t> presided, </a:t>
            </a:r>
            <a:r>
              <a:rPr lang="en-GB" dirty="0" err="1"/>
              <a:t>Euktemon</a:t>
            </a:r>
            <a:r>
              <a:rPr lang="en-GB" dirty="0"/>
              <a:t> was Archon (408/7). | </a:t>
            </a:r>
            <a:r>
              <a:rPr lang="en-GB" dirty="0" err="1"/>
              <a:t>Dieitrephes</a:t>
            </a:r>
            <a:r>
              <a:rPr lang="en-GB" dirty="0"/>
              <a:t> made the motion: Since | he is a good man, </a:t>
            </a:r>
            <a:r>
              <a:rPr lang="en-GB" dirty="0" err="1"/>
              <a:t>Oiniades</a:t>
            </a:r>
            <a:r>
              <a:rPr lang="en-GB" dirty="0"/>
              <a:t> of </a:t>
            </a:r>
            <a:r>
              <a:rPr lang="en-GB" dirty="0" err="1"/>
              <a:t>Pal|aiskiathos</a:t>
            </a:r>
            <a:r>
              <a:rPr lang="en-GB" dirty="0"/>
              <a:t>, to the city | of the Athenians, and zealous to d||o whatever good he can, and is of </a:t>
            </a:r>
            <a:r>
              <a:rPr lang="en-GB" dirty="0" err="1"/>
              <a:t>b|enefit</a:t>
            </a:r>
            <a:r>
              <a:rPr lang="en-GB" dirty="0"/>
              <a:t> to (any) Athenian who comes | to </a:t>
            </a:r>
            <a:r>
              <a:rPr lang="en-GB" dirty="0" err="1"/>
              <a:t>Skiathos</a:t>
            </a:r>
            <a:r>
              <a:rPr lang="en-GB" dirty="0"/>
              <a:t>, commendation shall be given | him and he shall be recorded | as </a:t>
            </a:r>
            <a:r>
              <a:rPr lang="en-GB" dirty="0" err="1"/>
              <a:t>proxenos</a:t>
            </a:r>
            <a:r>
              <a:rPr lang="en-GB" dirty="0"/>
              <a:t> and benefactor of the </a:t>
            </a:r>
            <a:r>
              <a:rPr lang="en-GB" dirty="0" err="1"/>
              <a:t>Athe</a:t>
            </a:r>
            <a:r>
              <a:rPr lang="en-GB" dirty="0"/>
              <a:t>||</a:t>
            </a:r>
            <a:r>
              <a:rPr lang="en-GB" dirty="0" err="1"/>
              <a:t>nians</a:t>
            </a:r>
            <a:r>
              <a:rPr lang="en-GB" dirty="0"/>
              <a:t>, and his descendants (as well); </a:t>
            </a:r>
            <a:r>
              <a:rPr lang="en-GB" dirty="0" err="1"/>
              <a:t>a|nd</a:t>
            </a:r>
            <a:r>
              <a:rPr lang="en-GB" dirty="0"/>
              <a:t> that he be not harmed shall be the | responsibility both of the Boule, whichever </a:t>
            </a:r>
            <a:r>
              <a:rPr lang="en-GB" dirty="0" err="1"/>
              <a:t>i|s</a:t>
            </a:r>
            <a:r>
              <a:rPr lang="en-GB" dirty="0"/>
              <a:t> in office, and of the </a:t>
            </a:r>
            <a:r>
              <a:rPr lang="en-GB" dirty="0" err="1"/>
              <a:t>gener|als</a:t>
            </a:r>
            <a:r>
              <a:rPr lang="en-GB" dirty="0"/>
              <a:t> and the (Athenian) governor in Ski||</a:t>
            </a:r>
            <a:r>
              <a:rPr lang="en-GB" dirty="0" err="1"/>
              <a:t>athos</a:t>
            </a:r>
            <a:r>
              <a:rPr lang="en-GB" dirty="0"/>
              <a:t>, whoever he may be on each occasion. This </a:t>
            </a:r>
            <a:r>
              <a:rPr lang="en-GB" dirty="0" err="1"/>
              <a:t>d|ecree</a:t>
            </a:r>
            <a:r>
              <a:rPr lang="en-GB" dirty="0"/>
              <a:t> shall be inscribed by the </a:t>
            </a:r>
            <a:r>
              <a:rPr lang="en-GB" dirty="0" err="1"/>
              <a:t>S|ecretary</a:t>
            </a:r>
            <a:r>
              <a:rPr lang="en-GB" dirty="0"/>
              <a:t> of the Boule on a </a:t>
            </a:r>
            <a:r>
              <a:rPr lang="en-GB" dirty="0" err="1"/>
              <a:t>stel|e</a:t>
            </a:r>
            <a:r>
              <a:rPr lang="en-GB" dirty="0"/>
              <a:t> of marble and shall be set up on the </a:t>
            </a:r>
            <a:r>
              <a:rPr lang="en-GB" dirty="0" err="1"/>
              <a:t>A|kropolis</a:t>
            </a:r>
            <a:r>
              <a:rPr lang="en-GB" dirty="0"/>
              <a:t>. He shall also be invited </a:t>
            </a:r>
            <a:r>
              <a:rPr lang="en-GB" dirty="0" err="1"/>
              <a:t>fo</a:t>
            </a:r>
            <a:r>
              <a:rPr lang="en-GB" dirty="0"/>
              <a:t>||r hospitality to the </a:t>
            </a:r>
            <a:r>
              <a:rPr lang="en-GB" dirty="0" err="1"/>
              <a:t>Prytaneion</a:t>
            </a:r>
            <a:r>
              <a:rPr lang="en-GB" dirty="0"/>
              <a:t> for </a:t>
            </a:r>
            <a:r>
              <a:rPr lang="en-GB" dirty="0" err="1"/>
              <a:t>t|omorrow</a:t>
            </a:r>
            <a:r>
              <a:rPr lang="en-GB" dirty="0"/>
              <a:t>. </a:t>
            </a:r>
            <a:r>
              <a:rPr lang="en-GB" dirty="0" err="1"/>
              <a:t>Antichares</a:t>
            </a:r>
            <a:r>
              <a:rPr lang="en-GB" dirty="0"/>
              <a:t> made the motion: Let all the | rest (be) as (resolved) by the Boule, but | there shall be an alteration made in the resolution in </a:t>
            </a:r>
            <a:r>
              <a:rPr lang="en-GB" dirty="0" err="1"/>
              <a:t>plac|e</a:t>
            </a:r>
            <a:r>
              <a:rPr lang="en-GB" dirty="0"/>
              <a:t> of ‘of </a:t>
            </a:r>
            <a:r>
              <a:rPr lang="en-GB" dirty="0" err="1"/>
              <a:t>Skiathos</a:t>
            </a:r>
            <a:r>
              <a:rPr lang="en-GB" dirty="0"/>
              <a:t>’, so that there be </a:t>
            </a:r>
            <a:r>
              <a:rPr lang="en-GB" i="1" dirty="0" err="1"/>
              <a:t>wri</a:t>
            </a:r>
            <a:r>
              <a:rPr lang="en-GB" i="1" dirty="0"/>
              <a:t>||</a:t>
            </a:r>
            <a:r>
              <a:rPr lang="en-GB" i="1" dirty="0" err="1"/>
              <a:t>tten</a:t>
            </a:r>
            <a:r>
              <a:rPr lang="en-GB" dirty="0"/>
              <a:t> ‘</a:t>
            </a:r>
            <a:r>
              <a:rPr lang="en-GB" dirty="0" err="1"/>
              <a:t>Oiniades</a:t>
            </a:r>
            <a:r>
              <a:rPr lang="en-GB" dirty="0"/>
              <a:t> of </a:t>
            </a:r>
            <a:r>
              <a:rPr lang="en-GB" dirty="0" err="1"/>
              <a:t>Palais</a:t>
            </a:r>
            <a:r>
              <a:rPr lang="en-GB" dirty="0"/>
              <a:t>|[</a:t>
            </a:r>
            <a:r>
              <a:rPr lang="en-GB" dirty="0" err="1"/>
              <a:t>kiathos</a:t>
            </a:r>
            <a:r>
              <a:rPr lang="en-GB" dirty="0"/>
              <a:t>’].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85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Athens Honours </a:t>
            </a:r>
            <a:r>
              <a:rPr lang="en-GB" dirty="0" err="1" smtClean="0"/>
              <a:t>Oiniades</a:t>
            </a:r>
            <a:r>
              <a:rPr lang="en-GB" dirty="0" smtClean="0"/>
              <a:t>: 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Gods. | Resolved by the Boule and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Peop|le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Antiochis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held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prytany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Euk|leides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was Secretary,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Hierokl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||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presided,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Euktemon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was Archon (408/7). |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Dieitrephes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made the motion: Since | he is a good man,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Oiniades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Pal|aiskiathos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to the city | of the Athenians, and zealous to d||o whatever good he can, and is of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b|enefit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to (any) Athenian who comes | to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Skiathos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commendation shall be given | him and he shall be recorded | </a:t>
            </a:r>
            <a:r>
              <a:rPr lang="en-GB" dirty="0"/>
              <a:t>as </a:t>
            </a:r>
            <a:r>
              <a:rPr lang="en-GB" dirty="0" err="1"/>
              <a:t>proxenos</a:t>
            </a:r>
            <a:r>
              <a:rPr lang="en-GB" dirty="0"/>
              <a:t> and benefactor of the </a:t>
            </a:r>
            <a:r>
              <a:rPr lang="en-GB" dirty="0" err="1"/>
              <a:t>Athe</a:t>
            </a:r>
            <a:r>
              <a:rPr lang="en-GB" dirty="0"/>
              <a:t>||</a:t>
            </a:r>
            <a:r>
              <a:rPr lang="en-GB" dirty="0" err="1"/>
              <a:t>nians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and his descendants (as well);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a|nd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that he be not harmed shall be the | responsibility both of the Boule, whichever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i|s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in office, and of the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gener|als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dirty="0"/>
              <a:t>and the (Athenian) governor in Ski||</a:t>
            </a:r>
            <a:r>
              <a:rPr lang="en-GB" dirty="0" err="1"/>
              <a:t>athos</a:t>
            </a:r>
            <a:r>
              <a:rPr lang="en-GB" dirty="0"/>
              <a:t>,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whoever he may be on each occasion. This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d|ecree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shall be inscribed by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S|ecretary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the Boule on a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stel|e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marble and shall be set up on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A|kropolis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. He shall also be invited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fo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||r hospitality to the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Prytaneion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for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t|omorrow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.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Antichares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made the motion: Let all the | rest (be) as (resolved) by the Boule, but | there shall be an alteration made in the resolution in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plac|e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‘of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Skiathos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’, so that there be </a:t>
            </a:r>
            <a:r>
              <a:rPr lang="en-GB" i="1" dirty="0" err="1">
                <a:solidFill>
                  <a:schemeClr val="bg1">
                    <a:lumMod val="75000"/>
                  </a:schemeClr>
                </a:solidFill>
              </a:rPr>
              <a:t>wri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||</a:t>
            </a:r>
            <a:r>
              <a:rPr lang="en-GB" i="1" dirty="0" err="1">
                <a:solidFill>
                  <a:schemeClr val="bg1">
                    <a:lumMod val="75000"/>
                  </a:schemeClr>
                </a:solidFill>
              </a:rPr>
              <a:t>tten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‘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Oiniades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Palais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|[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kiathos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’].</a:t>
            </a:r>
          </a:p>
          <a:p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96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Island of </a:t>
            </a:r>
            <a:r>
              <a:rPr lang="en-GB" dirty="0" err="1" smtClean="0"/>
              <a:t>Skiathos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88" y="1225206"/>
            <a:ext cx="8221223" cy="4925113"/>
          </a:xfrm>
        </p:spPr>
      </p:pic>
    </p:spTree>
    <p:extLst>
      <p:ext uri="{BB962C8B-B14F-4D97-AF65-F5344CB8AC3E}">
        <p14:creationId xmlns:p14="http://schemas.microsoft.com/office/powerpoint/2010/main" val="363982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i="1" dirty="0"/>
              <a:t>IG</a:t>
            </a:r>
            <a:r>
              <a:rPr lang="en-GB" b="1" dirty="0"/>
              <a:t> I</a:t>
            </a:r>
            <a:r>
              <a:rPr lang="en-GB" b="1" baseline="30000" dirty="0"/>
              <a:t>2 </a:t>
            </a:r>
            <a:r>
              <a:rPr lang="en-GB" b="1" dirty="0"/>
              <a:t>118</a:t>
            </a: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err="1" smtClean="0"/>
              <a:t>Fornara</a:t>
            </a:r>
            <a:r>
              <a:rPr lang="en-GB" b="1" dirty="0" smtClean="0"/>
              <a:t> 160</a:t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err="1" smtClean="0"/>
              <a:t>Meiggs</a:t>
            </a:r>
            <a:r>
              <a:rPr lang="en-GB" b="1" dirty="0" smtClean="0"/>
              <a:t> &amp; Lewis 90</a:t>
            </a:r>
            <a:br>
              <a:rPr lang="en-GB" b="1" dirty="0" smtClean="0"/>
            </a:b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51276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Athenian Democracy in Action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dirty="0" smtClean="0"/>
              <a:t>Resolved by the Boule and the People.</a:t>
            </a:r>
            <a:br>
              <a:rPr lang="en-GB" b="1" dirty="0" smtClean="0"/>
            </a:br>
            <a:r>
              <a:rPr lang="el-GR" b="1" dirty="0" smtClean="0"/>
              <a:t>ἔδοξεν τῆι βολῆι καὶ τῶι δήμωι</a:t>
            </a:r>
            <a:r>
              <a:rPr lang="en-GB" b="1" dirty="0" smtClean="0"/>
              <a:t>.</a:t>
            </a:r>
            <a:endParaRPr lang="el-GR" b="1" dirty="0" smtClean="0"/>
          </a:p>
          <a:p>
            <a:endParaRPr lang="el-GR" b="1" dirty="0"/>
          </a:p>
          <a:p>
            <a:r>
              <a:rPr lang="en-GB" dirty="0" smtClean="0"/>
              <a:t>A resolution passed by the Council (Boule) in conjunction with the People (Assembly).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Members of the Assembly presumably would have had opportunity to object if they wanted to.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1381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417</TotalTime>
  <Words>1155</Words>
  <Application>Microsoft Office PowerPoint</Application>
  <PresentationFormat>On-screen Show (4:3)</PresentationFormat>
  <Paragraphs>53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Origin</vt:lpstr>
      <vt:lpstr>Athens Honours Oiniades</vt:lpstr>
      <vt:lpstr>Athens Honours Oiniades</vt:lpstr>
      <vt:lpstr>Stoichedon</vt:lpstr>
      <vt:lpstr>Not Stoichedon (Gortyn Law Code, Crete, 5th century/ Boustrophedon)</vt:lpstr>
      <vt:lpstr>Athens Honours Oiniades: Text</vt:lpstr>
      <vt:lpstr>Athens Honours Oiniades: Text</vt:lpstr>
      <vt:lpstr>Island of Skiathos</vt:lpstr>
      <vt:lpstr>PowerPoint Presentation</vt:lpstr>
      <vt:lpstr>Athenian Democracy in Action (1)</vt:lpstr>
      <vt:lpstr>Athenian Democracy in Action (2)</vt:lpstr>
      <vt:lpstr>Athenian Democracy in Action (3)</vt:lpstr>
      <vt:lpstr>Athenian Democracy in Action (4)</vt:lpstr>
      <vt:lpstr>Athenian Democracy in Action (5)</vt:lpstr>
      <vt:lpstr>Athenian Democracy in Action</vt:lpstr>
      <vt:lpstr>Athenian Democracy in Action</vt:lpstr>
      <vt:lpstr>Athenian Democracy in Action</vt:lpstr>
      <vt:lpstr>PowerPoint Presentation</vt:lpstr>
      <vt:lpstr>Athens Honours Oiniades: Amendment</vt:lpstr>
      <vt:lpstr>Athens Honours Oiniades: Amendment</vt:lpstr>
      <vt:lpstr>Athens Honours Oiniades: Amendment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Judge Dread Jr</dc:creator>
  <cp:lastModifiedBy>Judge Dread Jr</cp:lastModifiedBy>
  <cp:revision>16</cp:revision>
  <dcterms:created xsi:type="dcterms:W3CDTF">2014-03-05T12:59:49Z</dcterms:created>
  <dcterms:modified xsi:type="dcterms:W3CDTF">2014-03-05T19:57:38Z</dcterms:modified>
</cp:coreProperties>
</file>