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71" r:id="rId3"/>
    <p:sldId id="317" r:id="rId4"/>
    <p:sldId id="318" r:id="rId5"/>
    <p:sldId id="316" r:id="rId6"/>
    <p:sldId id="321" r:id="rId7"/>
    <p:sldId id="322" r:id="rId8"/>
    <p:sldId id="323" r:id="rId9"/>
    <p:sldId id="324" r:id="rId10"/>
    <p:sldId id="315" r:id="rId11"/>
    <p:sldId id="314" r:id="rId12"/>
  </p:sldIdLst>
  <p:sldSz cx="9144000" cy="6858000" type="screen4x3"/>
  <p:notesSz cx="6669088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82102" autoAdjust="0"/>
  </p:normalViewPr>
  <p:slideViewPr>
    <p:cSldViewPr>
      <p:cViewPr varScale="1">
        <p:scale>
          <a:sx n="67" d="100"/>
          <a:sy n="67" d="100"/>
        </p:scale>
        <p:origin x="121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9626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463" y="0"/>
            <a:ext cx="2889625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889626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463" y="9431814"/>
            <a:ext cx="2889625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6501A5-4AB3-4E25-AE39-145339F1737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54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9626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463" y="0"/>
            <a:ext cx="2889625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836" y="4715907"/>
            <a:ext cx="4889416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4"/>
            <a:ext cx="2889626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463" y="9431814"/>
            <a:ext cx="2889625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3EEB9E-0FC4-4593-BDBE-3446C80908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835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8603DB-9493-48D4-B1D0-330780B76187}" type="slidenum">
              <a:rPr lang="en-GB"/>
              <a:pPr/>
              <a:t>1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Persistent puzzle in democratic theory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Another persistent puzzle:</a:t>
            </a:r>
            <a:r>
              <a:rPr lang="en-GB" sz="12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paradox of democracy (worth exploring but </a:t>
            </a:r>
            <a:r>
              <a:rPr lang="en-GB" sz="1200" kern="1200" baseline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won’t discuss here)</a:t>
            </a:r>
            <a:endParaRPr lang="en-GB" sz="1200" kern="1200" dirty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232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44816E-1161-4AB4-935B-7E1636EC8577}" type="slidenum">
              <a:rPr lang="en-GB"/>
              <a:pPr/>
              <a:t>2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sz="1000" dirty="0" smtClean="0"/>
              <a:t>Will explore empirical</a:t>
            </a:r>
            <a:r>
              <a:rPr lang="en-GB" sz="1000" baseline="0" dirty="0" smtClean="0"/>
              <a:t> and theoretical extensions of Plato’s conclusions about democracy</a:t>
            </a:r>
            <a:endParaRPr lang="en-GB" sz="1000" dirty="0" smtClean="0"/>
          </a:p>
        </p:txBody>
      </p:sp>
    </p:spTree>
    <p:extLst>
      <p:ext uri="{BB962C8B-B14F-4D97-AF65-F5344CB8AC3E}">
        <p14:creationId xmlns:p14="http://schemas.microsoft.com/office/powerpoint/2010/main" val="165542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Natural hierarchies:</a:t>
            </a:r>
            <a:r>
              <a:rPr lang="en-GB" baseline="0" dirty="0" smtClean="0"/>
              <a:t> desire trumps reason in the democratic state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01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Empirical</a:t>
            </a:r>
            <a:r>
              <a:rPr lang="en-GB" baseline="0" dirty="0" smtClean="0"/>
              <a:t> evidence seems to support Plato</a:t>
            </a:r>
            <a:endParaRPr lang="en-GB" dirty="0" smtClean="0"/>
          </a:p>
          <a:p>
            <a:r>
              <a:rPr lang="en-GB" dirty="0" smtClean="0"/>
              <a:t>On</a:t>
            </a:r>
            <a:r>
              <a:rPr lang="en-GB" baseline="0" dirty="0" smtClean="0"/>
              <a:t> i</a:t>
            </a:r>
            <a:r>
              <a:rPr lang="en-GB" dirty="0" smtClean="0"/>
              <a:t>deological consistency:</a:t>
            </a:r>
            <a:r>
              <a:rPr lang="en-GB" baseline="0" dirty="0" smtClean="0"/>
              <a:t> </a:t>
            </a:r>
            <a:r>
              <a:rPr lang="en-GB" dirty="0" smtClean="0"/>
              <a:t>For example, inability</a:t>
            </a:r>
            <a:r>
              <a:rPr lang="en-GB" baseline="0" dirty="0" smtClean="0"/>
              <a:t> to identify inconsistency btw reduced </a:t>
            </a:r>
            <a:r>
              <a:rPr lang="en-GB" baseline="0" dirty="0" err="1" smtClean="0"/>
              <a:t>govt</a:t>
            </a:r>
            <a:r>
              <a:rPr lang="en-GB" baseline="0" dirty="0" smtClean="0"/>
              <a:t> power and increased public spending</a:t>
            </a:r>
          </a:p>
          <a:p>
            <a:r>
              <a:rPr lang="en-GB" baseline="0" dirty="0" smtClean="0"/>
              <a:t>Mill and more recently </a:t>
            </a:r>
            <a:r>
              <a:rPr lang="en-GB" baseline="0" dirty="0" err="1" smtClean="0"/>
              <a:t>Gutmann</a:t>
            </a:r>
            <a:r>
              <a:rPr lang="en-GB" baseline="0" dirty="0" smtClean="0"/>
              <a:t> argue that increased education would improve knowledge of important policy issues</a:t>
            </a:r>
          </a:p>
          <a:p>
            <a:r>
              <a:rPr lang="en-GB" baseline="0" dirty="0" err="1" smtClean="0"/>
              <a:t>Somin</a:t>
            </a:r>
            <a:r>
              <a:rPr lang="en-GB" baseline="0" dirty="0" smtClean="0"/>
              <a:t> mainly reviews US literature but also cites a 1986 study that found French voters not significantly better informed than US voters</a:t>
            </a:r>
          </a:p>
          <a:p>
            <a:r>
              <a:rPr lang="en-GB" baseline="0" dirty="0" smtClean="0"/>
              <a:t>SO: If voter ignorance really as widespread as </a:t>
            </a:r>
            <a:r>
              <a:rPr lang="en-GB" baseline="0" dirty="0" err="1" smtClean="0"/>
              <a:t>Somin</a:t>
            </a:r>
            <a:r>
              <a:rPr lang="en-GB" baseline="0" dirty="0" smtClean="0"/>
              <a:t> suggests, should we restrict the electorate to competent voters?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127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Modern</a:t>
            </a:r>
            <a:r>
              <a:rPr lang="en-GB" baseline="0" dirty="0" smtClean="0"/>
              <a:t> theoretical extension of Plato</a:t>
            </a:r>
            <a:endParaRPr lang="en-GB" dirty="0" smtClean="0"/>
          </a:p>
          <a:p>
            <a:r>
              <a:rPr lang="en-GB" dirty="0" smtClean="0"/>
              <a:t>Ignorant jury: ignorant</a:t>
            </a:r>
            <a:r>
              <a:rPr lang="en-GB" baseline="0" dirty="0" smtClean="0"/>
              <a:t> of details of case, but find defendant guilty anyway</a:t>
            </a:r>
          </a:p>
          <a:p>
            <a:r>
              <a:rPr lang="en-GB" baseline="0" dirty="0" smtClean="0"/>
              <a:t>Irrational jury: defendant guilty because of wishful thinking and weird conspiracy theories</a:t>
            </a:r>
          </a:p>
          <a:p>
            <a:r>
              <a:rPr lang="en-GB" dirty="0" smtClean="0"/>
              <a:t>Morally unreasonable</a:t>
            </a:r>
            <a:r>
              <a:rPr lang="en-GB" baseline="0" dirty="0" smtClean="0"/>
              <a:t> jury: defendant guilty because he is a Muslim and Christian jurors think Muslims pervert the Word of God</a:t>
            </a:r>
          </a:p>
          <a:p>
            <a:r>
              <a:rPr lang="en-GB" baseline="0" dirty="0" smtClean="0"/>
              <a:t>These juries have neither authority nor legitimacy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46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Morally unreasonable</a:t>
            </a:r>
            <a:r>
              <a:rPr lang="en-GB" baseline="0" dirty="0" smtClean="0"/>
              <a:t> in the </a:t>
            </a:r>
            <a:r>
              <a:rPr lang="en-GB" baseline="0" dirty="0" err="1" smtClean="0"/>
              <a:t>Rawlsian</a:t>
            </a:r>
            <a:r>
              <a:rPr lang="en-GB" baseline="0" dirty="0" smtClean="0"/>
              <a:t> political liberalism sense (i.e. unreasonable in a way that free and equal citizens would reject)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08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Competence test </a:t>
            </a:r>
            <a:r>
              <a:rPr lang="en-GB" dirty="0" smtClean="0"/>
              <a:t>(as I describe it) is </a:t>
            </a:r>
            <a:r>
              <a:rPr lang="en-GB" dirty="0" smtClean="0"/>
              <a:t>whether or not they obey the competence principle</a:t>
            </a:r>
          </a:p>
          <a:p>
            <a:r>
              <a:rPr lang="en-GB" dirty="0" smtClean="0"/>
              <a:t>Government itself can fail the</a:t>
            </a:r>
            <a:r>
              <a:rPr lang="en-GB" baseline="0" dirty="0" smtClean="0"/>
              <a:t> competence test; the electorate can fail the test</a:t>
            </a:r>
          </a:p>
          <a:p>
            <a:r>
              <a:rPr lang="en-GB" baseline="0" dirty="0" smtClean="0"/>
              <a:t>Usually safeguards vs. incompetent </a:t>
            </a:r>
            <a:r>
              <a:rPr lang="en-GB" baseline="0" dirty="0" err="1" smtClean="0"/>
              <a:t>govt</a:t>
            </a:r>
            <a:r>
              <a:rPr lang="en-GB" baseline="0" dirty="0" smtClean="0"/>
              <a:t> e.g. properly trained Supreme Court judges</a:t>
            </a:r>
          </a:p>
          <a:p>
            <a:r>
              <a:rPr lang="en-GB" baseline="0" dirty="0" smtClean="0"/>
              <a:t>But in democracies ultimate holders of power are voters</a:t>
            </a:r>
          </a:p>
          <a:p>
            <a:r>
              <a:rPr lang="en-GB" baseline="0" dirty="0" smtClean="0"/>
              <a:t>Who buys this </a:t>
            </a:r>
            <a:r>
              <a:rPr lang="en-GB" baseline="0" dirty="0" smtClean="0"/>
              <a:t>argument?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99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NB we do not give</a:t>
            </a:r>
            <a:r>
              <a:rPr lang="en-GB" baseline="0" dirty="0" smtClean="0"/>
              <a:t> EVERYONE the right to vote (children, prisoners, mentally incapacitated, future generations); the boundary problem</a:t>
            </a:r>
          </a:p>
          <a:p>
            <a:r>
              <a:rPr lang="en-GB" baseline="0" dirty="0" smtClean="0"/>
              <a:t>Problems with jury/</a:t>
            </a:r>
            <a:r>
              <a:rPr lang="en-GB" baseline="0" dirty="0" err="1" smtClean="0"/>
              <a:t>govt</a:t>
            </a:r>
            <a:r>
              <a:rPr lang="en-GB" baseline="0" dirty="0" smtClean="0"/>
              <a:t> analogy (e.g. nearly all jury decisions significantly impact people’s lives, not always case with govt. Suppose, for example, choose btw recreational park v swimming pool and citizens effectively indifferent). But won’t consider here.</a:t>
            </a:r>
          </a:p>
          <a:p>
            <a:r>
              <a:rPr lang="en-GB" baseline="0" dirty="0" smtClean="0"/>
              <a:t>Temporary subjugation not always wrong: happens every time majority wins at an election.</a:t>
            </a:r>
          </a:p>
          <a:p>
            <a:r>
              <a:rPr lang="en-GB" baseline="0" dirty="0" smtClean="0"/>
              <a:t>Even permanent subjugation not always wrong: e.g. always vote for minority. Can still express preferences but simply bad luck.</a:t>
            </a:r>
          </a:p>
          <a:p>
            <a:r>
              <a:rPr lang="en-GB" baseline="0" dirty="0" smtClean="0"/>
              <a:t>NB lots more objections (see rest of Brody’s thesis)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872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EEB9E-0FC4-4593-BDBE-3446C809086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1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 descr="intro_banner.jpg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Master title style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610BE-41C1-454E-B74B-3173CC4C78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862F4-A6A6-4BEB-B802-A402F08901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C1052-2AD8-407B-BF9C-25AC79F2D4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21A59-36AF-43F9-A303-617ACA59C5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F0A03-66F4-4A99-9815-8A9D75BD8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D9D33-E1E3-4BEF-9737-1DC4A7CA385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16515-4DF8-4876-90AE-A1B121E70F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65375-05EE-4102-84AA-29099A2CF39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9EAC7-6FAD-42B0-9BC4-22DA878ECC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64C0F-379E-4E7D-96CC-38779D480A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text_banner.jpg 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F669D1B-BAD7-4EE5-BEB4-73EF23EF9F5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473968" y="1700808"/>
            <a:ext cx="8208912" cy="1143000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Democratic Theory and Competent Electorates</a:t>
            </a:r>
          </a:p>
        </p:txBody>
      </p:sp>
      <p:sp>
        <p:nvSpPr>
          <p:cNvPr id="6147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329952" y="3356992"/>
            <a:ext cx="8496944" cy="864096"/>
          </a:xfrm>
        </p:spPr>
        <p:txBody>
          <a:bodyPr/>
          <a:lstStyle/>
          <a:p>
            <a:pPr>
              <a:lnSpc>
                <a:spcPts val="4100"/>
              </a:lnSpc>
            </a:pPr>
            <a:r>
              <a:rPr lang="en-GB" sz="2800" dirty="0" smtClean="0"/>
              <a:t>Gah-Kai Leung</a:t>
            </a:r>
          </a:p>
          <a:p>
            <a:pPr>
              <a:lnSpc>
                <a:spcPts val="4100"/>
              </a:lnSpc>
            </a:pPr>
            <a:r>
              <a:rPr lang="en-GB" sz="2800" dirty="0" smtClean="0"/>
              <a:t>Politics &amp; International Studies</a:t>
            </a:r>
          </a:p>
          <a:p>
            <a:pPr>
              <a:lnSpc>
                <a:spcPts val="4100"/>
              </a:lnSpc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Reflective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the argument from public ignorance a strong challenge to democracy?</a:t>
            </a:r>
          </a:p>
          <a:p>
            <a:r>
              <a:rPr lang="en-GB" dirty="0" smtClean="0"/>
              <a:t>Would it ever be justifiable to give some citizens more votes than others?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55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350696" cy="4114800"/>
          </a:xfrm>
        </p:spPr>
        <p:txBody>
          <a:bodyPr/>
          <a:lstStyle/>
          <a:p>
            <a:r>
              <a:rPr lang="en-GB" sz="2100" dirty="0" smtClean="0"/>
              <a:t>Brennan, J. (2011) ‘The Right to a Competent Electorate,’ </a:t>
            </a:r>
            <a:r>
              <a:rPr lang="en-GB" sz="2100" i="1" dirty="0" smtClean="0"/>
              <a:t>The Philosophical Quarterly</a:t>
            </a:r>
            <a:r>
              <a:rPr lang="en-GB" sz="2100" dirty="0" smtClean="0"/>
              <a:t> 61(245), pp. 700-724.</a:t>
            </a:r>
          </a:p>
          <a:p>
            <a:r>
              <a:rPr lang="en-GB" sz="2100" dirty="0" smtClean="0"/>
              <a:t>Brody, M. (2012) </a:t>
            </a:r>
            <a:r>
              <a:rPr lang="en-GB" sz="2100" i="1" dirty="0" smtClean="0"/>
              <a:t>Voting Rights and Wrongs: Philosophical Justifications for Universal Suffrage</a:t>
            </a:r>
            <a:r>
              <a:rPr lang="en-GB" sz="2100" dirty="0" smtClean="0"/>
              <a:t>. Senior thesis, Claremont McKenna College.</a:t>
            </a:r>
          </a:p>
          <a:p>
            <a:r>
              <a:rPr lang="en-GB" sz="2100" dirty="0" err="1" smtClean="0"/>
              <a:t>Christiano</a:t>
            </a:r>
            <a:r>
              <a:rPr lang="en-GB" sz="2100" dirty="0" smtClean="0"/>
              <a:t>, T. (2008) ‘Democracy,’ in </a:t>
            </a:r>
            <a:r>
              <a:rPr lang="en-GB" sz="2100" dirty="0" err="1" smtClean="0"/>
              <a:t>Zalta</a:t>
            </a:r>
            <a:r>
              <a:rPr lang="en-GB" sz="2100" dirty="0" smtClean="0"/>
              <a:t>, E. (ed.) </a:t>
            </a:r>
            <a:r>
              <a:rPr lang="en-GB" sz="2100" i="1" dirty="0" smtClean="0"/>
              <a:t>Stanford </a:t>
            </a:r>
            <a:r>
              <a:rPr lang="en-GB" sz="2100" i="1" dirty="0" err="1" smtClean="0"/>
              <a:t>Encyclopedia</a:t>
            </a:r>
            <a:r>
              <a:rPr lang="en-GB" sz="2100" i="1" dirty="0" smtClean="0"/>
              <a:t> of Philosophy</a:t>
            </a:r>
            <a:r>
              <a:rPr lang="en-GB" sz="2100" i="1" dirty="0"/>
              <a:t> </a:t>
            </a:r>
            <a:r>
              <a:rPr lang="en-GB" sz="2100" i="1" dirty="0" smtClean="0"/>
              <a:t>(Fall 2008 Edition)</a:t>
            </a:r>
            <a:r>
              <a:rPr lang="en-GB" sz="2100" dirty="0" smtClean="0"/>
              <a:t>. &lt;http://plato.stanford.edu/archives/fall2008/entries/democracy&gt;</a:t>
            </a:r>
          </a:p>
          <a:p>
            <a:r>
              <a:rPr lang="en-GB" sz="2100" dirty="0" smtClean="0"/>
              <a:t>Sheppard, D. J. (2005) ‘“A bit deaf and short-sighted”: Plato’s Critique of Democracy,’ </a:t>
            </a:r>
            <a:r>
              <a:rPr lang="en-GB" sz="2100" i="1" dirty="0" smtClean="0"/>
              <a:t>The Richmond Journal of Philosophy</a:t>
            </a:r>
            <a:r>
              <a:rPr lang="en-GB" sz="2100" dirty="0" smtClean="0"/>
              <a:t> 10, pp. 22-31.</a:t>
            </a:r>
          </a:p>
          <a:p>
            <a:r>
              <a:rPr lang="en-GB" sz="2100" dirty="0" err="1" smtClean="0"/>
              <a:t>Somin</a:t>
            </a:r>
            <a:r>
              <a:rPr lang="en-GB" sz="2100" dirty="0" smtClean="0"/>
              <a:t>, I. (1998) ‘Voter Ignorance and the Democratic Ideal,’ </a:t>
            </a:r>
            <a:r>
              <a:rPr lang="en-GB" sz="2100" i="1" dirty="0" smtClean="0"/>
              <a:t>Critical Review: A Journal of Politics and Society</a:t>
            </a:r>
            <a:r>
              <a:rPr lang="en-GB" sz="2100" dirty="0" smtClean="0"/>
              <a:t> 12(4), pp. 413-458.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70253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Presentation </a:t>
            </a:r>
            <a:r>
              <a:rPr lang="en-GB" b="1" dirty="0" smtClean="0"/>
              <a:t>Outline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68760"/>
            <a:ext cx="8458200" cy="4217640"/>
          </a:xfrm>
        </p:spPr>
        <p:txBody>
          <a:bodyPr/>
          <a:lstStyle/>
          <a:p>
            <a:pPr eaLnBrk="1" hangingPunct="1"/>
            <a:r>
              <a:rPr lang="en-GB" dirty="0" smtClean="0"/>
              <a:t>Democracy in Plato’s </a:t>
            </a:r>
            <a:r>
              <a:rPr lang="en-GB" i="1" dirty="0" smtClean="0"/>
              <a:t>The Republic</a:t>
            </a:r>
            <a:endParaRPr lang="en-GB" dirty="0" smtClean="0"/>
          </a:p>
          <a:p>
            <a:pPr eaLnBrk="1" hangingPunct="1"/>
            <a:r>
              <a:rPr lang="en-GB" dirty="0" smtClean="0"/>
              <a:t>Voter ignorance in modern democracies</a:t>
            </a:r>
            <a:endParaRPr lang="en-GB" dirty="0"/>
          </a:p>
          <a:p>
            <a:pPr eaLnBrk="1" hangingPunct="1"/>
            <a:r>
              <a:rPr lang="en-GB" dirty="0" smtClean="0"/>
              <a:t>The ‘right to a competent electorate’</a:t>
            </a:r>
          </a:p>
          <a:p>
            <a:pPr eaLnBrk="1" hangingPunct="1"/>
            <a:r>
              <a:rPr lang="en-GB" dirty="0" smtClean="0"/>
              <a:t>The competence principle</a:t>
            </a:r>
          </a:p>
          <a:p>
            <a:pPr eaLnBrk="1" hangingPunct="1"/>
            <a:r>
              <a:rPr lang="en-GB" dirty="0" smtClean="0"/>
              <a:t>Against eternally restricted suffrage: the subjugation worry</a:t>
            </a:r>
          </a:p>
          <a:p>
            <a:pPr eaLnBrk="1" hangingPunct="1"/>
            <a:r>
              <a:rPr lang="en-GB" dirty="0" smtClean="0"/>
              <a:t>Conclusions</a:t>
            </a:r>
          </a:p>
          <a:p>
            <a:pPr eaLnBrk="1" hangingPunct="1"/>
            <a:r>
              <a:rPr lang="en-GB" dirty="0" smtClean="0"/>
              <a:t>Reflective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4632" cy="1066800"/>
          </a:xfrm>
        </p:spPr>
        <p:txBody>
          <a:bodyPr/>
          <a:lstStyle/>
          <a:p>
            <a:r>
              <a:rPr lang="en-GB" dirty="0" smtClean="0"/>
              <a:t>Democracy in Plato’s </a:t>
            </a:r>
            <a:br>
              <a:rPr lang="en-GB" dirty="0" smtClean="0"/>
            </a:br>
            <a:r>
              <a:rPr lang="en-GB" i="1" dirty="0" smtClean="0"/>
              <a:t>The Republic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350696" cy="4114800"/>
          </a:xfrm>
        </p:spPr>
        <p:txBody>
          <a:bodyPr/>
          <a:lstStyle/>
          <a:p>
            <a:r>
              <a:rPr lang="en-GB" dirty="0" smtClean="0"/>
              <a:t>Socrates (as Plato draws him): rule by philosopher-kings in the ideal city</a:t>
            </a:r>
          </a:p>
          <a:p>
            <a:r>
              <a:rPr lang="en-GB" dirty="0" smtClean="0"/>
              <a:t>‘[…] legitimacy is based not on the consent of the citizenry but on their fitness to rule’ (Sheppard 2005: 22)</a:t>
            </a:r>
          </a:p>
          <a:p>
            <a:r>
              <a:rPr lang="en-GB" dirty="0" smtClean="0"/>
              <a:t>Some people are more moral and more intelligent than others (</a:t>
            </a:r>
            <a:r>
              <a:rPr lang="en-GB" dirty="0" err="1" smtClean="0"/>
              <a:t>Christiano</a:t>
            </a:r>
            <a:r>
              <a:rPr lang="en-GB" dirty="0" smtClean="0"/>
              <a:t>, 2008): only they deserve political power</a:t>
            </a:r>
          </a:p>
        </p:txBody>
      </p:sp>
    </p:spTree>
    <p:extLst>
      <p:ext uri="{BB962C8B-B14F-4D97-AF65-F5344CB8AC3E}">
        <p14:creationId xmlns:p14="http://schemas.microsoft.com/office/powerpoint/2010/main" val="213178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066800"/>
          </a:xfrm>
        </p:spPr>
        <p:txBody>
          <a:bodyPr/>
          <a:lstStyle/>
          <a:p>
            <a:r>
              <a:rPr lang="en-GB" sz="3800" dirty="0" smtClean="0"/>
              <a:t>Voter ignorance in modern democracies </a:t>
            </a:r>
            <a:br>
              <a:rPr lang="en-GB" sz="3800" dirty="0" smtClean="0"/>
            </a:br>
            <a:r>
              <a:rPr lang="en-GB" sz="3800" dirty="0" smtClean="0"/>
              <a:t>(</a:t>
            </a:r>
            <a:r>
              <a:rPr lang="en-GB" sz="3800" dirty="0" err="1" smtClean="0"/>
              <a:t>Somin</a:t>
            </a:r>
            <a:r>
              <a:rPr lang="en-GB" sz="3800" dirty="0" smtClean="0"/>
              <a:t> 1998: 417-419)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8458200" cy="4114800"/>
          </a:xfrm>
        </p:spPr>
        <p:txBody>
          <a:bodyPr/>
          <a:lstStyle/>
          <a:p>
            <a:r>
              <a:rPr lang="en-GB" dirty="0" smtClean="0"/>
              <a:t>Voters ignorant not just about policy issues, but also basic structure of government</a:t>
            </a:r>
          </a:p>
          <a:p>
            <a:r>
              <a:rPr lang="en-GB" dirty="0" smtClean="0"/>
              <a:t>Voters lack an ideological consistency that unites issues into a coherent worldview</a:t>
            </a:r>
          </a:p>
          <a:p>
            <a:r>
              <a:rPr lang="en-GB" dirty="0" smtClean="0"/>
              <a:t>Stable levels of ignorance persist despite advances in educational attainment (contra e.g. J.S. Mill and more recently Amy </a:t>
            </a:r>
            <a:r>
              <a:rPr lang="en-GB" dirty="0" err="1" smtClean="0"/>
              <a:t>Gutmann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59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‘right to a competent electorate’ (Brennan 2011)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GB" dirty="0" smtClean="0"/>
              <a:t>High stakes decisions should not be made by incompetent and unreasonable people</a:t>
            </a:r>
          </a:p>
          <a:p>
            <a:r>
              <a:rPr lang="en-GB" dirty="0" smtClean="0"/>
              <a:t>Consider ignorant jury v innocent jury v morally unreasonable jury (ibid. 2011: 703)</a:t>
            </a:r>
          </a:p>
          <a:p>
            <a:r>
              <a:rPr lang="en-GB" dirty="0" smtClean="0"/>
              <a:t>Who would want to be tried by them?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2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competence principle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</a:t>
            </a:r>
            <a:r>
              <a:rPr lang="en-GB" b="1" dirty="0" smtClean="0"/>
              <a:t>It is unjust to deprive citizens of life, liberty or property</a:t>
            </a:r>
            <a:r>
              <a:rPr lang="en-GB" dirty="0" smtClean="0"/>
              <a:t>, or to alter their life prospects significantly, by force and threats of force as a result of decisions made by an </a:t>
            </a:r>
            <a:r>
              <a:rPr lang="en-GB" b="1" dirty="0" smtClean="0"/>
              <a:t>incompetent or morally unreasonable </a:t>
            </a:r>
            <a:r>
              <a:rPr lang="en-GB" dirty="0" smtClean="0"/>
              <a:t>deliberative body, or as a result of decisions in an incompetent and morally unreasonable way’ (Brennan 2011: 704)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1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685" y="116632"/>
            <a:ext cx="8566720" cy="5257800"/>
          </a:xfrm>
        </p:spPr>
        <p:txBody>
          <a:bodyPr/>
          <a:lstStyle/>
          <a:p>
            <a:r>
              <a:rPr lang="en-GB" dirty="0" smtClean="0"/>
              <a:t>Ignorant, innocent and morally unreasonable juries all fail the competence test</a:t>
            </a:r>
          </a:p>
          <a:p>
            <a:r>
              <a:rPr lang="en-GB" dirty="0" smtClean="0"/>
              <a:t>Juries often deprive defendants of right to life, liberty and property</a:t>
            </a:r>
          </a:p>
          <a:p>
            <a:r>
              <a:rPr lang="en-GB" dirty="0" smtClean="0"/>
              <a:t>Governments also do this, so should pass the competence test</a:t>
            </a:r>
          </a:p>
          <a:p>
            <a:r>
              <a:rPr lang="en-GB" dirty="0" smtClean="0"/>
              <a:t>But governments elected by ignorant/innocent/morally unreasonable voters will also fail the test</a:t>
            </a:r>
          </a:p>
          <a:p>
            <a:r>
              <a:rPr lang="en-GB" dirty="0" smtClean="0"/>
              <a:t>We should therefore </a:t>
            </a:r>
            <a:r>
              <a:rPr lang="en-GB" b="1" dirty="0" smtClean="0"/>
              <a:t>permanently </a:t>
            </a:r>
            <a:r>
              <a:rPr lang="en-GB" b="1" dirty="0" smtClean="0"/>
              <a:t>restrict suffrage to competent voters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042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024" y="188640"/>
            <a:ext cx="8784976" cy="1066800"/>
          </a:xfrm>
        </p:spPr>
        <p:txBody>
          <a:bodyPr/>
          <a:lstStyle/>
          <a:p>
            <a:r>
              <a:rPr lang="en-GB" dirty="0" smtClean="0"/>
              <a:t>Against </a:t>
            </a:r>
            <a:r>
              <a:rPr lang="en-GB" dirty="0" smtClean="0"/>
              <a:t>permanently </a:t>
            </a:r>
            <a:r>
              <a:rPr lang="en-GB" dirty="0" smtClean="0"/>
              <a:t>restricted suffrage: the subjugation worry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458200" cy="4114800"/>
          </a:xfrm>
        </p:spPr>
        <p:txBody>
          <a:bodyPr/>
          <a:lstStyle/>
          <a:p>
            <a:r>
              <a:rPr lang="en-GB" dirty="0" smtClean="0"/>
              <a:t>Eternally restricted suffrage is in fact </a:t>
            </a:r>
            <a:r>
              <a:rPr lang="en-GB" u="sng" dirty="0" smtClean="0"/>
              <a:t>worse</a:t>
            </a:r>
            <a:r>
              <a:rPr lang="en-GB" dirty="0"/>
              <a:t> </a:t>
            </a:r>
            <a:r>
              <a:rPr lang="en-GB" dirty="0" smtClean="0"/>
              <a:t>than universal suffrage</a:t>
            </a:r>
            <a:r>
              <a:rPr lang="en-GB" dirty="0"/>
              <a:t> </a:t>
            </a:r>
            <a:r>
              <a:rPr lang="en-GB" dirty="0" smtClean="0"/>
              <a:t>because it </a:t>
            </a:r>
            <a:r>
              <a:rPr lang="en-GB" b="1" dirty="0" smtClean="0"/>
              <a:t>permanently disenfranchises </a:t>
            </a:r>
            <a:r>
              <a:rPr lang="en-GB" dirty="0" smtClean="0"/>
              <a:t>some voters</a:t>
            </a:r>
          </a:p>
          <a:p>
            <a:r>
              <a:rPr lang="en-GB" dirty="0" smtClean="0"/>
              <a:t>‘Permanent disenfranchisement […] leaves me no choices. Restricting my voting rights eternally is a more significant injustice than temporary subjugation, or even temporary restriction’ (Brody 2012: 34).</a:t>
            </a:r>
          </a:p>
        </p:txBody>
      </p:sp>
    </p:spTree>
    <p:extLst>
      <p:ext uri="{BB962C8B-B14F-4D97-AF65-F5344CB8AC3E}">
        <p14:creationId xmlns:p14="http://schemas.microsoft.com/office/powerpoint/2010/main" val="26642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Empirical evidence supports Plato’s thesis</a:t>
            </a:r>
          </a:p>
          <a:p>
            <a:r>
              <a:rPr lang="en-GB" dirty="0" smtClean="0"/>
              <a:t>Intriguing philosophical work on the right to a competent electorate</a:t>
            </a:r>
          </a:p>
          <a:p>
            <a:r>
              <a:rPr lang="en-GB" dirty="0" smtClean="0"/>
              <a:t>But not entirely clear that we should permanently restrict voting rights to competent voters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30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</TotalTime>
  <Words>984</Words>
  <Application>Microsoft Office PowerPoint</Application>
  <PresentationFormat>On-screen Show (4:3)</PresentationFormat>
  <Paragraphs>80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Default Design</vt:lpstr>
      <vt:lpstr>Democratic Theory and Competent Electorates</vt:lpstr>
      <vt:lpstr>Presentation Outline</vt:lpstr>
      <vt:lpstr>Democracy in Plato’s  The Republic</vt:lpstr>
      <vt:lpstr>Voter ignorance in modern democracies  (Somin 1998: 417-419)</vt:lpstr>
      <vt:lpstr>The ‘right to a competent electorate’ (Brennan 2011)</vt:lpstr>
      <vt:lpstr>The competence principle</vt:lpstr>
      <vt:lpstr>PowerPoint Presentation</vt:lpstr>
      <vt:lpstr>Against permanently restricted suffrage: the subjugation worry</vt:lpstr>
      <vt:lpstr>Conclusions</vt:lpstr>
      <vt:lpstr>Reflective questions</vt:lpstr>
      <vt:lpstr>References</vt:lpstr>
    </vt:vector>
  </TitlesOfParts>
  <Company>Law Courseware Consortium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John Dale</dc:creator>
  <cp:lastModifiedBy>Gah-Kai Leung</cp:lastModifiedBy>
  <cp:revision>169</cp:revision>
  <cp:lastPrinted>2013-04-22T07:38:34Z</cp:lastPrinted>
  <dcterms:created xsi:type="dcterms:W3CDTF">2002-02-27T09:10:39Z</dcterms:created>
  <dcterms:modified xsi:type="dcterms:W3CDTF">2014-03-13T02:28:24Z</dcterms:modified>
</cp:coreProperties>
</file>