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65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457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9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50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07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274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8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769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11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526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04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57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irovitzs\AppData\Local\Temp\wz38ab\1.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379" y="102177"/>
            <a:ext cx="2667000" cy="66675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79" y="314096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The stele dedicated at ancient </a:t>
            </a:r>
            <a:r>
              <a:rPr lang="en-US" sz="3200" dirty="0" err="1" smtClean="0">
                <a:solidFill>
                  <a:srgbClr val="0070C0"/>
                </a:solidFill>
              </a:rPr>
              <a:t>Acharnae</a:t>
            </a:r>
            <a:r>
              <a:rPr lang="en-US" sz="3200" dirty="0" smtClean="0">
                <a:solidFill>
                  <a:srgbClr val="0070C0"/>
                </a:solidFill>
              </a:rPr>
              <a:t> by the priest of Ares bearing the Oath of Plataea and the Oath of the </a:t>
            </a:r>
            <a:r>
              <a:rPr lang="en-US" sz="3200" dirty="0" err="1" smtClean="0">
                <a:solidFill>
                  <a:srgbClr val="0070C0"/>
                </a:solidFill>
              </a:rPr>
              <a:t>Ephebes</a:t>
            </a:r>
            <a:endParaRPr lang="en-GB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896448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 </a:t>
            </a:r>
            <a:r>
              <a:rPr lang="en-GB" sz="2000" dirty="0" smtClean="0"/>
              <a:t>      </a:t>
            </a:r>
            <a:r>
              <a:rPr lang="en-GB" sz="2000" b="1" dirty="0" smtClean="0"/>
              <a:t>Oath which the Athenians swore when they were </a:t>
            </a:r>
          </a:p>
          <a:p>
            <a:r>
              <a:rPr lang="en-GB" sz="2000" b="1" dirty="0" smtClean="0"/>
              <a:t>      about to fight against the barbarians. </a:t>
            </a:r>
          </a:p>
          <a:p>
            <a:r>
              <a:rPr lang="en-GB" sz="2000" dirty="0" smtClean="0"/>
              <a:t>      I shall fight while I live, and I shall not put </a:t>
            </a:r>
          </a:p>
          <a:p>
            <a:r>
              <a:rPr lang="en-GB" sz="2000" dirty="0" smtClean="0"/>
              <a:t>24. life before being free ‘(</a:t>
            </a:r>
            <a:r>
              <a:rPr lang="en-GB" sz="2000" dirty="0" err="1" smtClean="0"/>
              <a:t>eleutheros</a:t>
            </a:r>
            <a:r>
              <a:rPr lang="en-GB" sz="2000" dirty="0" smtClean="0"/>
              <a:t>)’, and </a:t>
            </a:r>
          </a:p>
          <a:p>
            <a:r>
              <a:rPr lang="en-GB" sz="2000" dirty="0" smtClean="0"/>
              <a:t>       I shall not desert the ‘</a:t>
            </a:r>
            <a:r>
              <a:rPr lang="en-GB" sz="2000" dirty="0" err="1" smtClean="0"/>
              <a:t>taxiarchos</a:t>
            </a:r>
            <a:r>
              <a:rPr lang="en-GB" sz="2000" dirty="0" smtClean="0"/>
              <a:t>’ nor the </a:t>
            </a:r>
          </a:p>
          <a:p>
            <a:r>
              <a:rPr lang="en-GB" sz="2000" dirty="0" smtClean="0"/>
              <a:t>      ‘</a:t>
            </a:r>
            <a:r>
              <a:rPr lang="en-GB" sz="2000" dirty="0" err="1" smtClean="0"/>
              <a:t>enomotaches</a:t>
            </a:r>
            <a:r>
              <a:rPr lang="en-GB" sz="2000" dirty="0" smtClean="0"/>
              <a:t>’, neither while they live nor when they are dead, </a:t>
            </a:r>
          </a:p>
          <a:p>
            <a:r>
              <a:rPr lang="en-GB" sz="2000" dirty="0" smtClean="0"/>
              <a:t>      and I shall not depart unless the leaders ‘(</a:t>
            </a:r>
            <a:r>
              <a:rPr lang="en-GB" sz="2000" dirty="0" err="1" smtClean="0"/>
              <a:t>hegemones</a:t>
            </a:r>
            <a:r>
              <a:rPr lang="en-GB" sz="2000" dirty="0" smtClean="0"/>
              <a:t>) ‘</a:t>
            </a:r>
          </a:p>
          <a:p>
            <a:r>
              <a:rPr lang="en-GB" sz="2000" dirty="0" smtClean="0"/>
              <a:t>28. lead the way, and I shall do whatever the </a:t>
            </a:r>
          </a:p>
          <a:p>
            <a:r>
              <a:rPr lang="en-GB" sz="2000" dirty="0" smtClean="0"/>
              <a:t>      generals ‘(</a:t>
            </a:r>
            <a:r>
              <a:rPr lang="en-GB" sz="2000" dirty="0" err="1" smtClean="0"/>
              <a:t>strategoi</a:t>
            </a:r>
            <a:r>
              <a:rPr lang="en-GB" sz="2000" dirty="0" smtClean="0"/>
              <a:t>)’ command, and I shall bury </a:t>
            </a:r>
          </a:p>
          <a:p>
            <a:r>
              <a:rPr lang="en-GB" sz="2000" dirty="0" smtClean="0"/>
              <a:t>       in the same place the dead of those who were allied, </a:t>
            </a:r>
          </a:p>
          <a:p>
            <a:r>
              <a:rPr lang="en-GB" sz="2000" dirty="0" smtClean="0"/>
              <a:t>       and I shall leave no one unburied. And when </a:t>
            </a:r>
          </a:p>
          <a:p>
            <a:r>
              <a:rPr lang="en-GB" sz="2000" dirty="0" smtClean="0"/>
              <a:t>32.I have been victorious fighting against the barbarians, </a:t>
            </a:r>
          </a:p>
          <a:p>
            <a:r>
              <a:rPr lang="en-GB" sz="2000" dirty="0" smtClean="0"/>
              <a:t>      I shall (totally destroy and) dedicate a tenth of the city of </a:t>
            </a:r>
          </a:p>
          <a:p>
            <a:r>
              <a:rPr lang="en-GB" sz="2000" dirty="0" smtClean="0"/>
              <a:t>       the Thebans, </a:t>
            </a:r>
          </a:p>
          <a:p>
            <a:r>
              <a:rPr lang="en-GB" sz="2000" dirty="0" smtClean="0"/>
              <a:t>       and I shall not raze Athens or Sparta or Plataea </a:t>
            </a:r>
          </a:p>
          <a:p>
            <a:r>
              <a:rPr lang="en-GB" sz="2000" dirty="0" smtClean="0"/>
              <a:t>       or any of the other cities that were allied, </a:t>
            </a:r>
          </a:p>
          <a:p>
            <a:r>
              <a:rPr lang="en-GB" sz="2000" dirty="0" smtClean="0"/>
              <a:t>36   and I shall not overlook those who are </a:t>
            </a:r>
          </a:p>
          <a:p>
            <a:r>
              <a:rPr lang="en-GB" sz="2000" dirty="0" smtClean="0"/>
              <a:t>       oppressed by hunger and I shall not keep </a:t>
            </a:r>
          </a:p>
          <a:p>
            <a:r>
              <a:rPr lang="en-GB" sz="2000" dirty="0" smtClean="0"/>
              <a:t>       them from running water, whether they are friends or </a:t>
            </a:r>
          </a:p>
          <a:p>
            <a:r>
              <a:rPr lang="en-GB" sz="2000" dirty="0" smtClean="0"/>
              <a:t>        enemies.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9715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474345"/>
            <a:ext cx="87849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 </a:t>
            </a:r>
            <a:r>
              <a:rPr lang="en-GB" sz="2000" dirty="0" smtClean="0"/>
              <a:t>      And if I keep true to what has been written           </a:t>
            </a:r>
          </a:p>
          <a:p>
            <a:r>
              <a:rPr lang="en-GB" sz="2000" dirty="0" smtClean="0"/>
              <a:t>40  In the oath may my city be free from      sickness, </a:t>
            </a:r>
          </a:p>
          <a:p>
            <a:r>
              <a:rPr lang="en-GB" sz="2000" dirty="0" smtClean="0"/>
              <a:t>       if not, may it be sick; and may my city be </a:t>
            </a:r>
            <a:r>
              <a:rPr lang="en-GB" sz="2000" dirty="0" err="1" smtClean="0"/>
              <a:t>unravaged</a:t>
            </a:r>
            <a:r>
              <a:rPr lang="en-GB" sz="2000" dirty="0" smtClean="0"/>
              <a:t>, </a:t>
            </a:r>
          </a:p>
          <a:p>
            <a:r>
              <a:rPr lang="en-GB" sz="2000" dirty="0" smtClean="0"/>
              <a:t>       but if not, may it be ravaged; and may my &lt;land&gt; bear, </a:t>
            </a:r>
          </a:p>
          <a:p>
            <a:r>
              <a:rPr lang="en-GB" sz="2000" dirty="0" smtClean="0"/>
              <a:t>       but if not, may it be barren; and may the women bear </a:t>
            </a:r>
          </a:p>
          <a:p>
            <a:r>
              <a:rPr lang="en-GB" sz="2000" dirty="0" smtClean="0"/>
              <a:t>44 children like their parents, but if not, monsters; and </a:t>
            </a:r>
          </a:p>
          <a:p>
            <a:r>
              <a:rPr lang="en-GB" sz="2000" dirty="0" smtClean="0"/>
              <a:t>      may the animals bear young like the animals, </a:t>
            </a:r>
          </a:p>
          <a:p>
            <a:r>
              <a:rPr lang="en-GB" sz="2000" dirty="0" smtClean="0"/>
              <a:t>      but if not, monsters. They swore these oaths, covered </a:t>
            </a:r>
          </a:p>
          <a:p>
            <a:r>
              <a:rPr lang="en-GB" sz="2000" dirty="0" smtClean="0"/>
              <a:t>      the sacrificial victims with their shields and </a:t>
            </a:r>
          </a:p>
          <a:p>
            <a:r>
              <a:rPr lang="en-GB" sz="2000" dirty="0" smtClean="0"/>
              <a:t>48 at the sound of the trumpet made a curse: if they </a:t>
            </a:r>
          </a:p>
          <a:p>
            <a:r>
              <a:rPr lang="en-GB" sz="2000" dirty="0" smtClean="0"/>
              <a:t>      transgressed what was sworn and did not keep true </a:t>
            </a:r>
          </a:p>
          <a:p>
            <a:r>
              <a:rPr lang="en-GB" sz="2000" dirty="0" smtClean="0"/>
              <a:t>      to what had been written in the oath, a </a:t>
            </a:r>
          </a:p>
          <a:p>
            <a:r>
              <a:rPr lang="en-GB" sz="2000" dirty="0" smtClean="0"/>
              <a:t>      curse was to be upon the very people that had sworn.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1381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392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 Edwards</dc:creator>
  <cp:lastModifiedBy>Luke Edwards</cp:lastModifiedBy>
  <cp:revision>5</cp:revision>
  <dcterms:created xsi:type="dcterms:W3CDTF">2014-01-22T18:13:26Z</dcterms:created>
  <dcterms:modified xsi:type="dcterms:W3CDTF">2014-01-23T08:52:40Z</dcterms:modified>
</cp:coreProperties>
</file>