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61" r:id="rId2"/>
    <p:sldId id="256" r:id="rId3"/>
    <p:sldId id="257" r:id="rId4"/>
    <p:sldId id="259" r:id="rId5"/>
    <p:sldId id="258" r:id="rId6"/>
    <p:sldId id="262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6912" autoAdjust="0"/>
    <p:restoredTop sz="94660"/>
  </p:normalViewPr>
  <p:slideViewPr>
    <p:cSldViewPr>
      <p:cViewPr varScale="1">
        <p:scale>
          <a:sx n="68" d="100"/>
          <a:sy n="68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44A53-86C3-42F8-B7F1-B0133424E82F}" type="datetimeFigureOut">
              <a:rPr lang="en-GB" smtClean="0"/>
              <a:t>26/11/2013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6FE40-9C80-464D-8778-DD518286813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44A53-86C3-42F8-B7F1-B0133424E82F}" type="datetimeFigureOut">
              <a:rPr lang="en-GB" smtClean="0"/>
              <a:t>26/11/2013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6FE40-9C80-464D-8778-DD518286813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44A53-86C3-42F8-B7F1-B0133424E82F}" type="datetimeFigureOut">
              <a:rPr lang="en-GB" smtClean="0"/>
              <a:t>26/11/2013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6FE40-9C80-464D-8778-DD518286813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44A53-86C3-42F8-B7F1-B0133424E82F}" type="datetimeFigureOut">
              <a:rPr lang="en-GB" smtClean="0"/>
              <a:t>26/11/2013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6FE40-9C80-464D-8778-DD518286813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44A53-86C3-42F8-B7F1-B0133424E82F}" type="datetimeFigureOut">
              <a:rPr lang="en-GB" smtClean="0"/>
              <a:t>26/11/2013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6FE40-9C80-464D-8778-DD518286813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44A53-86C3-42F8-B7F1-B0133424E82F}" type="datetimeFigureOut">
              <a:rPr lang="en-GB" smtClean="0"/>
              <a:t>26/11/2013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6FE40-9C80-464D-8778-DD518286813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44A53-86C3-42F8-B7F1-B0133424E82F}" type="datetimeFigureOut">
              <a:rPr lang="en-GB" smtClean="0"/>
              <a:t>26/11/2013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6FE40-9C80-464D-8778-DD518286813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44A53-86C3-42F8-B7F1-B0133424E82F}" type="datetimeFigureOut">
              <a:rPr lang="en-GB" smtClean="0"/>
              <a:t>26/11/2013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6FE40-9C80-464D-8778-DD518286813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44A53-86C3-42F8-B7F1-B0133424E82F}" type="datetimeFigureOut">
              <a:rPr lang="en-GB" smtClean="0"/>
              <a:t>26/11/2013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6FE40-9C80-464D-8778-DD518286813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44A53-86C3-42F8-B7F1-B0133424E82F}" type="datetimeFigureOut">
              <a:rPr lang="en-GB" smtClean="0"/>
              <a:t>26/11/2013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6FE40-9C80-464D-8778-DD518286813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44A53-86C3-42F8-B7F1-B0133424E82F}" type="datetimeFigureOut">
              <a:rPr lang="en-GB" smtClean="0"/>
              <a:t>26/11/2013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C76FE40-9C80-464D-8778-DD518286813C}" type="slidenum">
              <a:rPr lang="en-GB" smtClean="0"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6444A53-86C3-42F8-B7F1-B0133424E82F}" type="datetimeFigureOut">
              <a:rPr lang="en-GB" smtClean="0"/>
              <a:t>26/11/2013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C76FE40-9C80-464D-8778-DD518286813C}" type="slidenum">
              <a:rPr lang="en-GB" smtClean="0"/>
              <a:t>‹#›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Orphism and Democracy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060848"/>
            <a:ext cx="4474840" cy="398904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The figure of Orpheus.</a:t>
            </a:r>
          </a:p>
          <a:p>
            <a:r>
              <a:rPr lang="en-GB" sz="2800" dirty="0" smtClean="0"/>
              <a:t>What Orphism is and what an Orphic life entails.</a:t>
            </a:r>
          </a:p>
          <a:p>
            <a:r>
              <a:rPr lang="en-GB" sz="2800" dirty="0" smtClean="0"/>
              <a:t>Who the </a:t>
            </a:r>
            <a:r>
              <a:rPr lang="en-GB" sz="2800" dirty="0" err="1" smtClean="0"/>
              <a:t>Orphics</a:t>
            </a:r>
            <a:r>
              <a:rPr lang="en-GB" sz="2800" dirty="0" smtClean="0"/>
              <a:t> are.</a:t>
            </a:r>
          </a:p>
          <a:p>
            <a:r>
              <a:rPr lang="en-GB" sz="2800" dirty="0" smtClean="0"/>
              <a:t>What does this show us about democracy? What is their role in democracy?</a:t>
            </a:r>
          </a:p>
        </p:txBody>
      </p:sp>
      <p:pic>
        <p:nvPicPr>
          <p:cNvPr id="4" name="Picture 2" descr="http://www.beazley.ox.ac.uk/dictionary/Dict/image/orpheu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62525" y="2828925"/>
            <a:ext cx="4181475" cy="4029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548680"/>
            <a:ext cx="8064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>
                <a:latin typeface="+mj-lt"/>
              </a:rPr>
              <a:t>Who is Orpheus?</a:t>
            </a:r>
            <a:endParaRPr lang="en-GB" sz="44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7056" y="1268760"/>
            <a:ext cx="849694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 </a:t>
            </a:r>
          </a:p>
          <a:p>
            <a:pPr algn="ctr"/>
            <a:endParaRPr lang="en-GB" sz="2000" dirty="0" smtClean="0"/>
          </a:p>
        </p:txBody>
      </p:sp>
      <p:pic>
        <p:nvPicPr>
          <p:cNvPr id="3076" name="Picture 4" descr="http://upload.wikimedia.org/wikipedia/commons/3/3d/Jean-Baptiste-Camille_Corot_-_Orph%C3%A9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6874" y="3212976"/>
            <a:ext cx="4387125" cy="364502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23528" y="1556792"/>
            <a:ext cx="4392488" cy="49859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‘When one goes as a stranger into strange cities... To persuade one... To join one’s own circle... Disguise it in a decent dress, </a:t>
            </a:r>
            <a:r>
              <a:rPr lang="en-GB" sz="2800" b="1" dirty="0" smtClean="0"/>
              <a:t>sometimes of poetry...mystic rites and soothsaying, as did Orpheus.’ </a:t>
            </a:r>
          </a:p>
          <a:p>
            <a:pPr algn="ctr"/>
            <a:r>
              <a:rPr lang="en-GB" sz="2800" dirty="0" smtClean="0"/>
              <a:t>Plato </a:t>
            </a:r>
            <a:r>
              <a:rPr lang="en-GB" sz="2800" i="1" dirty="0" smtClean="0"/>
              <a:t>Protagoras</a:t>
            </a:r>
            <a:r>
              <a:rPr lang="en-GB" sz="2800" dirty="0" smtClean="0"/>
              <a:t> 316c-d</a:t>
            </a:r>
          </a:p>
          <a:p>
            <a:pPr algn="ctr"/>
            <a:endParaRPr lang="en-GB" sz="2000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1143000"/>
          </a:xfrm>
        </p:spPr>
        <p:txBody>
          <a:bodyPr/>
          <a:lstStyle/>
          <a:p>
            <a:r>
              <a:rPr lang="en-GB" dirty="0" smtClean="0"/>
              <a:t>What is Orphism?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203032" cy="49971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GB" sz="2000" dirty="0" smtClean="0"/>
              <a:t>‘the </a:t>
            </a:r>
            <a:r>
              <a:rPr lang="en-GB" sz="2000" b="1" dirty="0"/>
              <a:t>soul is immortal and </a:t>
            </a:r>
            <a:r>
              <a:rPr lang="en-GB" sz="2000" b="1" dirty="0" smtClean="0"/>
              <a:t>imperishable</a:t>
            </a:r>
            <a:r>
              <a:rPr lang="en-GB" sz="2000" dirty="0" smtClean="0"/>
              <a:t>’ Plato </a:t>
            </a:r>
            <a:r>
              <a:rPr lang="en-GB" sz="2000" i="1" dirty="0" err="1" smtClean="0"/>
              <a:t>Phaedo</a:t>
            </a:r>
            <a:r>
              <a:rPr lang="en-GB" sz="2000" dirty="0" smtClean="0"/>
              <a:t> 107a </a:t>
            </a:r>
          </a:p>
          <a:p>
            <a:pPr algn="ctr">
              <a:buNone/>
            </a:pPr>
            <a:endParaRPr lang="en-GB" sz="2000" dirty="0" smtClean="0"/>
          </a:p>
          <a:p>
            <a:pPr algn="ctr">
              <a:buNone/>
            </a:pPr>
            <a:r>
              <a:rPr lang="en-GB" sz="2000" dirty="0" smtClean="0"/>
              <a:t>‘I flew out from the hard and </a:t>
            </a:r>
            <a:r>
              <a:rPr lang="en-GB" sz="2000" b="1" dirty="0" smtClean="0"/>
              <a:t>deeply-grievous circle</a:t>
            </a:r>
            <a:r>
              <a:rPr lang="en-GB" sz="2000" dirty="0" smtClean="0"/>
              <a:t>...and slipped into the bosom of the Mistress, the Queen of the Underworld... [who said] </a:t>
            </a:r>
            <a:r>
              <a:rPr lang="en-GB" sz="2000" b="1" dirty="0" smtClean="0"/>
              <a:t>You shall be a god instead of a mortal</a:t>
            </a:r>
            <a:r>
              <a:rPr lang="en-GB" sz="2000" dirty="0" smtClean="0"/>
              <a:t>’. Gold Plate from </a:t>
            </a:r>
            <a:r>
              <a:rPr lang="en-GB" sz="2000" dirty="0" err="1" smtClean="0"/>
              <a:t>Thurii</a:t>
            </a:r>
            <a:r>
              <a:rPr lang="en-GB" sz="2000" dirty="0" smtClean="0"/>
              <a:t> 4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-3</a:t>
            </a:r>
            <a:r>
              <a:rPr lang="en-GB" sz="2000" baseline="30000" dirty="0" smtClean="0"/>
              <a:t>rd</a:t>
            </a:r>
            <a:r>
              <a:rPr lang="en-GB" sz="2000" dirty="0" smtClean="0"/>
              <a:t> century BC.</a:t>
            </a:r>
          </a:p>
          <a:p>
            <a:pPr algn="ctr">
              <a:buNone/>
            </a:pPr>
            <a:endParaRPr lang="en-GB" sz="2000" dirty="0" smtClean="0"/>
          </a:p>
          <a:p>
            <a:pPr algn="ctr">
              <a:buNone/>
            </a:pPr>
            <a:r>
              <a:rPr lang="en-GB" sz="2000" dirty="0" smtClean="0"/>
              <a:t>‘Since </a:t>
            </a:r>
            <a:r>
              <a:rPr lang="en-GB" sz="2000" b="1" dirty="0" smtClean="0"/>
              <a:t>the souls of men </a:t>
            </a:r>
            <a:r>
              <a:rPr lang="en-GB" sz="2000" dirty="0" smtClean="0"/>
              <a:t>in circles of times </a:t>
            </a:r>
            <a:r>
              <a:rPr lang="en-GB" sz="2000" b="1" dirty="0" smtClean="0"/>
              <a:t>goes in turn among animals</a:t>
            </a:r>
            <a:r>
              <a:rPr lang="en-GB" sz="2000" dirty="0" smtClean="0"/>
              <a:t>, now this one and now that. At one time a horse, then it becomes... Again a sheep’ Orphic Fragment 224 from Proclus.</a:t>
            </a:r>
          </a:p>
          <a:p>
            <a:pPr algn="ctr">
              <a:buNone/>
            </a:pPr>
            <a:endParaRPr lang="en-GB" sz="2000" dirty="0" smtClean="0"/>
          </a:p>
          <a:p>
            <a:endParaRPr lang="en-GB" sz="2000" dirty="0" smtClean="0"/>
          </a:p>
          <a:p>
            <a:pPr>
              <a:buNone/>
            </a:pPr>
            <a:endParaRPr lang="en-GB" sz="2000" dirty="0"/>
          </a:p>
        </p:txBody>
      </p:sp>
      <p:pic>
        <p:nvPicPr>
          <p:cNvPr id="1028" name="Picture 4" descr="http://4.bp.blogspot.com/-hC30gVE6e3w/Th3sJjG2DVI/AAAAAAAABUs/WUFJWJM_bLY/s1600/SAM_03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67600" y="2348880"/>
            <a:ext cx="2576400" cy="3127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305800" cy="1143000"/>
          </a:xfrm>
        </p:spPr>
        <p:txBody>
          <a:bodyPr/>
          <a:lstStyle/>
          <a:p>
            <a:r>
              <a:rPr lang="en-GB" dirty="0" smtClean="0"/>
              <a:t>An ‘Orphic Life’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1628801"/>
            <a:ext cx="5616624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700" dirty="0" smtClean="0"/>
              <a:t>‘We </a:t>
            </a:r>
            <a:r>
              <a:rPr lang="en-GB" sz="1700" dirty="0"/>
              <a:t>hear </a:t>
            </a:r>
            <a:r>
              <a:rPr lang="en-GB" sz="1700" dirty="0" smtClean="0"/>
              <a:t>of...the custom... </a:t>
            </a:r>
            <a:r>
              <a:rPr lang="en-GB" sz="1700" dirty="0"/>
              <a:t>when they were </a:t>
            </a:r>
            <a:r>
              <a:rPr lang="en-GB" sz="1700" b="1" dirty="0"/>
              <a:t>forbidden so much as to eat an ox</a:t>
            </a:r>
            <a:r>
              <a:rPr lang="en-GB" sz="1700" dirty="0"/>
              <a:t>, and their offerings to the gods consisted, </a:t>
            </a:r>
            <a:r>
              <a:rPr lang="en-GB" sz="1700" dirty="0" smtClean="0"/>
              <a:t>of...bloodless </a:t>
            </a:r>
            <a:r>
              <a:rPr lang="en-GB" sz="1700" dirty="0"/>
              <a:t>sacrifices, and from flesh they abstained as though it were unholy to eat it or to </a:t>
            </a:r>
            <a:r>
              <a:rPr lang="en-GB" sz="1700" b="1" dirty="0"/>
              <a:t>stain with blood the altars of the gods</a:t>
            </a:r>
            <a:r>
              <a:rPr lang="en-GB" sz="1700" dirty="0"/>
              <a:t>; instead of that, those of us men who then existed lived what is called an </a:t>
            </a:r>
            <a:r>
              <a:rPr lang="en-GB" sz="1700" b="1" dirty="0"/>
              <a:t>“Orphic life,” </a:t>
            </a:r>
            <a:r>
              <a:rPr lang="en-GB" sz="1700" dirty="0"/>
              <a:t>keeping wholly to inanimate food </a:t>
            </a:r>
            <a:r>
              <a:rPr lang="en-GB" sz="1700" dirty="0" smtClean="0"/>
              <a:t>and, contrariwise</a:t>
            </a:r>
            <a:r>
              <a:rPr lang="en-GB" sz="1700" dirty="0"/>
              <a:t>, abstaining wholly from things animate</a:t>
            </a:r>
            <a:r>
              <a:rPr lang="en-GB" sz="1700" dirty="0" smtClean="0"/>
              <a:t>.’ Plato </a:t>
            </a:r>
            <a:r>
              <a:rPr lang="en-GB" sz="1700" i="1" dirty="0" smtClean="0"/>
              <a:t>Laws</a:t>
            </a:r>
            <a:r>
              <a:rPr lang="en-GB" sz="1700" dirty="0" smtClean="0"/>
              <a:t> 782c</a:t>
            </a:r>
          </a:p>
          <a:p>
            <a:pPr algn="ctr"/>
            <a:endParaRPr lang="en-GB" sz="1700" dirty="0" smtClean="0"/>
          </a:p>
          <a:p>
            <a:pPr algn="ctr"/>
            <a:r>
              <a:rPr lang="en-GB" sz="1700" dirty="0" smtClean="0"/>
              <a:t>‘For</a:t>
            </a:r>
            <a:r>
              <a:rPr lang="en-GB" sz="1700" dirty="0"/>
              <a:t> Orpheus taught us rites and to </a:t>
            </a:r>
            <a:r>
              <a:rPr lang="en-GB" sz="1700" b="1" dirty="0"/>
              <a:t>refrain from </a:t>
            </a:r>
            <a:r>
              <a:rPr lang="en-GB" sz="1700" b="1" dirty="0" smtClean="0"/>
              <a:t>killing</a:t>
            </a:r>
            <a:r>
              <a:rPr lang="en-GB" sz="1700" dirty="0" smtClean="0"/>
              <a:t>’ Aristophanes </a:t>
            </a:r>
            <a:r>
              <a:rPr lang="en-GB" sz="1700" i="1" dirty="0" smtClean="0"/>
              <a:t>Frogs</a:t>
            </a:r>
            <a:r>
              <a:rPr lang="en-GB" sz="1700" dirty="0" smtClean="0"/>
              <a:t> 1030ish</a:t>
            </a:r>
          </a:p>
          <a:p>
            <a:pPr algn="ctr"/>
            <a:endParaRPr lang="en-GB" sz="1700" dirty="0"/>
          </a:p>
          <a:p>
            <a:pPr algn="ctr"/>
            <a:r>
              <a:rPr lang="en-GB" sz="1700" dirty="0" smtClean="0"/>
              <a:t>‘Take </a:t>
            </a:r>
            <a:r>
              <a:rPr lang="en-GB" sz="1700" dirty="0"/>
              <a:t>up a </a:t>
            </a:r>
            <a:r>
              <a:rPr lang="en-GB" sz="1700" b="1" dirty="0"/>
              <a:t>diet of greens </a:t>
            </a:r>
            <a:r>
              <a:rPr lang="en-GB" sz="1700" dirty="0" smtClean="0"/>
              <a:t>and...make</a:t>
            </a:r>
            <a:r>
              <a:rPr lang="en-GB" sz="1700" dirty="0"/>
              <a:t> Orpheus your lord and engage in mystic </a:t>
            </a:r>
            <a:r>
              <a:rPr lang="en-GB" sz="1700" dirty="0" smtClean="0"/>
              <a:t>rites’ Euripides </a:t>
            </a:r>
            <a:r>
              <a:rPr lang="en-GB" sz="1700" i="1" dirty="0" err="1" smtClean="0"/>
              <a:t>Hippolytus</a:t>
            </a:r>
            <a:r>
              <a:rPr lang="en-GB" sz="1700" dirty="0" smtClean="0"/>
              <a:t> 952-4</a:t>
            </a:r>
          </a:p>
          <a:p>
            <a:pPr algn="ctr"/>
            <a:endParaRPr lang="en-GB" sz="1700" dirty="0"/>
          </a:p>
          <a:p>
            <a:pPr algn="ctr"/>
            <a:r>
              <a:rPr lang="en-GB" sz="1700" dirty="0" smtClean="0"/>
              <a:t>‘</a:t>
            </a:r>
            <a:r>
              <a:rPr lang="en-GB" sz="1700" dirty="0"/>
              <a:t>Their altar was not drenched by the unspeakable slaughter of </a:t>
            </a:r>
            <a:r>
              <a:rPr lang="en-GB" sz="1700" dirty="0" smtClean="0"/>
              <a:t>bulls’ Empedocles </a:t>
            </a:r>
            <a:r>
              <a:rPr lang="en-GB" sz="1700" i="1" dirty="0" smtClean="0"/>
              <a:t>Purification</a:t>
            </a:r>
            <a:endParaRPr lang="en-GB" sz="1700" i="1" dirty="0"/>
          </a:p>
          <a:p>
            <a:endParaRPr lang="en-GB" sz="2000" dirty="0"/>
          </a:p>
        </p:txBody>
      </p:sp>
      <p:pic>
        <p:nvPicPr>
          <p:cNvPr id="7170" name="Picture 2" descr="http://upload.wikimedia.org/wikipedia/commons/thumb/d/d7/DSC00355_-_Orfeo_(epoca_romana)_-_Foto_G._Dall'Orto.jpg/300px-DSC00355_-_Orfeo_(epoca_romana)_-_Foto_G._Dall'Or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3356992"/>
            <a:ext cx="3059832" cy="32536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en-GB" dirty="0" smtClean="0"/>
              <a:t>Who were the </a:t>
            </a:r>
            <a:r>
              <a:rPr lang="en-GB" dirty="0" err="1" smtClean="0"/>
              <a:t>Orphics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2232248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GB" sz="2000" dirty="0" smtClean="0"/>
              <a:t>‘[</a:t>
            </a:r>
            <a:r>
              <a:rPr lang="en-GB" sz="2000" dirty="0" err="1" smtClean="0"/>
              <a:t>Onomacritus</a:t>
            </a:r>
            <a:r>
              <a:rPr lang="en-GB" sz="2000" dirty="0" smtClean="0"/>
              <a:t> was] Banished from Athens by Hipparchus...caught... In the act of </a:t>
            </a:r>
            <a:r>
              <a:rPr lang="en-GB" sz="2000" b="1" dirty="0" smtClean="0"/>
              <a:t>interpolating into the writings of </a:t>
            </a:r>
            <a:r>
              <a:rPr lang="en-GB" sz="2000" b="1" dirty="0" err="1" smtClean="0"/>
              <a:t>Musaeus</a:t>
            </a:r>
            <a:r>
              <a:rPr lang="en-GB" sz="2000" b="1" dirty="0" smtClean="0"/>
              <a:t> [son of Orpheus]</a:t>
            </a:r>
            <a:r>
              <a:rPr lang="en-GB" sz="2000" dirty="0" smtClean="0"/>
              <a:t> an oracle showing the islands off </a:t>
            </a:r>
            <a:r>
              <a:rPr lang="en-GB" sz="2000" dirty="0" err="1" smtClean="0"/>
              <a:t>Lemnos</a:t>
            </a:r>
            <a:r>
              <a:rPr lang="en-GB" sz="2000" dirty="0" smtClean="0"/>
              <a:t> would disappear into the sea’. Herodotus 7.4</a:t>
            </a:r>
          </a:p>
          <a:p>
            <a:pPr algn="ctr">
              <a:buNone/>
            </a:pPr>
            <a:endParaRPr lang="en-GB" sz="2000" dirty="0" smtClean="0"/>
          </a:p>
          <a:p>
            <a:pPr algn="ctr">
              <a:buNone/>
            </a:pPr>
            <a:r>
              <a:rPr lang="en-GB" sz="2000" dirty="0" smtClean="0"/>
              <a:t>‘For the doctrines are his (Orpheus’) but they say </a:t>
            </a:r>
            <a:r>
              <a:rPr lang="en-GB" sz="2000" b="1" dirty="0" err="1" smtClean="0"/>
              <a:t>Onomacritus</a:t>
            </a:r>
            <a:r>
              <a:rPr lang="en-GB" sz="2000" b="1" dirty="0" smtClean="0"/>
              <a:t> put them into verse</a:t>
            </a:r>
            <a:r>
              <a:rPr lang="en-GB" sz="2000" dirty="0" smtClean="0"/>
              <a:t>’ </a:t>
            </a:r>
            <a:r>
              <a:rPr lang="en-GB" sz="2000" dirty="0" err="1" smtClean="0"/>
              <a:t>Philoponos</a:t>
            </a:r>
            <a:r>
              <a:rPr lang="en-GB" sz="2000" dirty="0" smtClean="0"/>
              <a:t> </a:t>
            </a:r>
            <a:r>
              <a:rPr lang="en-GB" sz="2000" i="1" dirty="0" smtClean="0"/>
              <a:t>Commentary on Aristotle’s De Anima </a:t>
            </a:r>
            <a:r>
              <a:rPr lang="en-GB" sz="2000" dirty="0" smtClean="0"/>
              <a:t>186.24</a:t>
            </a:r>
          </a:p>
          <a:p>
            <a:pPr algn="ctr">
              <a:buNone/>
            </a:pPr>
            <a:endParaRPr lang="en-GB" sz="2000" dirty="0" smtClean="0"/>
          </a:p>
        </p:txBody>
      </p:sp>
      <p:pic>
        <p:nvPicPr>
          <p:cNvPr id="8194" name="Picture 2" descr="http://upload.wikimedia.org/wikipedia/commons/c/cd/Gregorio_Lazzarini_-_Orpheus_and_the_Bacchantes_-_WGA125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4149080"/>
            <a:ext cx="4114861" cy="252484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4272677"/>
            <a:ext cx="4392488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1900" dirty="0" smtClean="0"/>
              <a:t>‘Because he </a:t>
            </a:r>
            <a:r>
              <a:rPr lang="en-GB" sz="1900" b="1" dirty="0" smtClean="0"/>
              <a:t>regulated the mysterious devoutly</a:t>
            </a:r>
            <a:r>
              <a:rPr lang="en-GB" sz="1900" dirty="0" smtClean="0"/>
              <a:t>, and worthily of </a:t>
            </a:r>
            <a:r>
              <a:rPr lang="en-GB" sz="1900" dirty="0" err="1" smtClean="0"/>
              <a:t>Dionysos</a:t>
            </a:r>
            <a:r>
              <a:rPr lang="en-GB" sz="1900" dirty="0" smtClean="0"/>
              <a:t> </a:t>
            </a:r>
            <a:r>
              <a:rPr lang="en-GB" sz="1900" dirty="0" err="1" smtClean="0"/>
              <a:t>Kathegemon</a:t>
            </a:r>
            <a:r>
              <a:rPr lang="en-GB" sz="1900" dirty="0" smtClean="0"/>
              <a:t>’ Inscription from </a:t>
            </a:r>
            <a:r>
              <a:rPr lang="en-GB" sz="1900" dirty="0" err="1" smtClean="0"/>
              <a:t>Pergamon</a:t>
            </a:r>
            <a:r>
              <a:rPr lang="en-GB" sz="1900" dirty="0" smtClean="0"/>
              <a:t>, 3</a:t>
            </a:r>
            <a:r>
              <a:rPr lang="en-GB" sz="1900" baseline="30000" dirty="0" smtClean="0"/>
              <a:t>rd</a:t>
            </a:r>
            <a:r>
              <a:rPr lang="en-GB" sz="1900" dirty="0" smtClean="0"/>
              <a:t>-2</a:t>
            </a:r>
            <a:r>
              <a:rPr lang="en-GB" sz="1900" baseline="30000" dirty="0" smtClean="0"/>
              <a:t>nd</a:t>
            </a:r>
            <a:r>
              <a:rPr lang="en-GB" sz="1900" dirty="0" smtClean="0"/>
              <a:t> century. </a:t>
            </a:r>
          </a:p>
          <a:p>
            <a:pPr algn="ctr">
              <a:buNone/>
            </a:pPr>
            <a:endParaRPr lang="en-GB" sz="1900" dirty="0" smtClean="0"/>
          </a:p>
          <a:p>
            <a:pPr algn="ctr">
              <a:buNone/>
            </a:pPr>
            <a:r>
              <a:rPr lang="en-GB" sz="1900" dirty="0" smtClean="0"/>
              <a:t>‘No one may be buried here who has not been made </a:t>
            </a:r>
            <a:r>
              <a:rPr lang="en-GB" sz="1900" dirty="0" err="1" smtClean="0"/>
              <a:t>Bakhos</a:t>
            </a:r>
            <a:r>
              <a:rPr lang="en-GB" sz="1900" dirty="0" smtClean="0"/>
              <a:t>’.  Inscription from Cumae. 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Orphism vs. Greek religion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4258816" cy="492252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GB" dirty="0" smtClean="0"/>
              <a:t>‘For Athena Nike a priestess who from all the Athenian women shall be </a:t>
            </a:r>
            <a:r>
              <a:rPr lang="en-GB" b="1" dirty="0" smtClean="0"/>
              <a:t>appointed</a:t>
            </a:r>
            <a:r>
              <a:rPr lang="en-GB" dirty="0" smtClean="0"/>
              <a:t>’ </a:t>
            </a:r>
            <a:r>
              <a:rPr lang="en-GB" dirty="0" err="1" smtClean="0"/>
              <a:t>Fornara</a:t>
            </a:r>
            <a:r>
              <a:rPr lang="en-GB" dirty="0" smtClean="0"/>
              <a:t> 93.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‘</a:t>
            </a:r>
            <a:r>
              <a:rPr lang="en-GB" dirty="0" smtClean="0"/>
              <a:t>Move on up, move on, move on, to get </a:t>
            </a:r>
            <a:r>
              <a:rPr lang="en-GB" b="1" dirty="0" smtClean="0"/>
              <a:t>within the consecrated area</a:t>
            </a:r>
            <a:r>
              <a:rPr lang="en-GB" dirty="0" smtClean="0"/>
              <a:t>.’ Aristophanes </a:t>
            </a:r>
            <a:r>
              <a:rPr lang="en-GB" dirty="0" err="1" smtClean="0"/>
              <a:t>Acharnians</a:t>
            </a:r>
            <a:r>
              <a:rPr lang="en-GB" dirty="0" smtClean="0"/>
              <a:t> 43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‘</a:t>
            </a:r>
            <a:r>
              <a:rPr lang="en-GB" b="1" dirty="0" smtClean="0"/>
              <a:t>Meat distributed </a:t>
            </a:r>
            <a:r>
              <a:rPr lang="en-GB" dirty="0" smtClean="0"/>
              <a:t>in strict order: 5 portions to the </a:t>
            </a:r>
            <a:r>
              <a:rPr lang="en-GB" dirty="0" err="1" smtClean="0"/>
              <a:t>Prytaneis</a:t>
            </a:r>
            <a:r>
              <a:rPr lang="en-GB" dirty="0" smtClean="0"/>
              <a:t>...’ IG II2 334</a:t>
            </a:r>
            <a:endParaRPr lang="en-GB" dirty="0"/>
          </a:p>
        </p:txBody>
      </p:sp>
      <p:pic>
        <p:nvPicPr>
          <p:cNvPr id="5" name="Picture 2" descr="http://classconnection.s3.amazonaws.com/398/flashcards/1180398/jpg/theseus_bull_marathon_met_561714813363453651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31094" y="3068960"/>
            <a:ext cx="4312906" cy="35172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does this mean?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4402832" cy="486916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An organised religion.</a:t>
            </a:r>
          </a:p>
          <a:p>
            <a:r>
              <a:rPr lang="en-GB" sz="2800" dirty="0" smtClean="0"/>
              <a:t>Afterlife</a:t>
            </a:r>
          </a:p>
          <a:p>
            <a:r>
              <a:rPr lang="en-GB" sz="2800" dirty="0" smtClean="0"/>
              <a:t>Orphic communities?</a:t>
            </a:r>
          </a:p>
          <a:p>
            <a:r>
              <a:rPr lang="en-GB" sz="2800" dirty="0" smtClean="0"/>
              <a:t>Disengaged with public cult</a:t>
            </a:r>
          </a:p>
          <a:p>
            <a:r>
              <a:rPr lang="en-GB" sz="2800" dirty="0" smtClean="0"/>
              <a:t>Disengaged with political life?</a:t>
            </a:r>
          </a:p>
          <a:p>
            <a:r>
              <a:rPr lang="en-GB" sz="2800" dirty="0" smtClean="0"/>
              <a:t>One of many alternative communities?</a:t>
            </a:r>
            <a:endParaRPr lang="en-GB" sz="2800" dirty="0"/>
          </a:p>
        </p:txBody>
      </p:sp>
      <p:pic>
        <p:nvPicPr>
          <p:cNvPr id="6146" name="Picture 2" descr="http://upload.wikimedia.org/wikipedia/commons/0/00/Watts_George_Frederic_Orpheus_And_Eurydi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7217" y="3789040"/>
            <a:ext cx="3965104" cy="28588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1046</TotalTime>
  <Words>397</Words>
  <Application>Microsoft Office PowerPoint</Application>
  <PresentationFormat>On-screen Show (4:3)</PresentationFormat>
  <Paragraphs>44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Orphism and Democracy</vt:lpstr>
      <vt:lpstr>Slide 2</vt:lpstr>
      <vt:lpstr>What is Orphism?</vt:lpstr>
      <vt:lpstr>An ‘Orphic Life’</vt:lpstr>
      <vt:lpstr>Who were the Orphics?</vt:lpstr>
      <vt:lpstr>Orphism vs. Greek religion</vt:lpstr>
      <vt:lpstr>What does this mean?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Simon</dc:creator>
  <cp:lastModifiedBy>Simon</cp:lastModifiedBy>
  <cp:revision>30</cp:revision>
  <dcterms:created xsi:type="dcterms:W3CDTF">2013-11-26T01:15:19Z</dcterms:created>
  <dcterms:modified xsi:type="dcterms:W3CDTF">2013-11-26T18:41:57Z</dcterms:modified>
</cp:coreProperties>
</file>