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6D6E9C9-BCAB-46B0-8662-D69231121529}" type="datetimeFigureOut">
              <a:rPr lang="en-GB" smtClean="0"/>
              <a:t>09/01/2014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CA93D4B-79AB-40F3-BBF6-A4EC1E5AE5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8278688" cy="2174081"/>
          </a:xfrm>
        </p:spPr>
        <p:txBody>
          <a:bodyPr/>
          <a:lstStyle/>
          <a:p>
            <a:r>
              <a:rPr lang="en-GB" sz="4800" dirty="0" smtClean="0"/>
              <a:t>THE SICILIAN EXPEDITION</a:t>
            </a:r>
            <a:endParaRPr lang="en-GB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43" y="3737454"/>
            <a:ext cx="3990083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58166"/>
            <a:ext cx="38100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64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END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lunar eclipse was interpreted as sign for the Athenians to stay in Sicily for another 27 days</a:t>
            </a:r>
          </a:p>
          <a:p>
            <a:r>
              <a:rPr lang="en-GB" dirty="0" smtClean="0"/>
              <a:t>Decisive battle in Syracuse’s harbour results in Athens’s fleet being utterly destroyed</a:t>
            </a:r>
          </a:p>
          <a:p>
            <a:r>
              <a:rPr lang="en-GB" dirty="0" smtClean="0"/>
              <a:t>Demoralised Athenian army attempts to flee on foot </a:t>
            </a:r>
          </a:p>
          <a:p>
            <a:r>
              <a:rPr lang="en-GB" dirty="0" smtClean="0"/>
              <a:t>Army disintegrates under pursuit from </a:t>
            </a:r>
            <a:r>
              <a:rPr lang="en-GB" dirty="0" err="1" smtClean="0"/>
              <a:t>Syracusan</a:t>
            </a:r>
            <a:r>
              <a:rPr lang="en-GB" dirty="0" smtClean="0"/>
              <a:t> army</a:t>
            </a:r>
          </a:p>
          <a:p>
            <a:r>
              <a:rPr lang="en-GB" dirty="0" smtClean="0"/>
              <a:t>Entire expedition was killed or captured, with Demosthenes and Nicias among the captives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901893"/>
            <a:ext cx="2582447" cy="1936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573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AFTERMATH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7000 taken prisoner and forced to work in Sicilian stone quarries, practically a death sentence</a:t>
            </a:r>
          </a:p>
          <a:p>
            <a:r>
              <a:rPr lang="en-GB" dirty="0" smtClean="0"/>
              <a:t>Nicias and Demosthenes die in </a:t>
            </a:r>
            <a:r>
              <a:rPr lang="en-GB" dirty="0" err="1" smtClean="0"/>
              <a:t>Syrcause</a:t>
            </a:r>
            <a:endParaRPr lang="en-GB" dirty="0" smtClean="0"/>
          </a:p>
          <a:p>
            <a:r>
              <a:rPr lang="en-GB" dirty="0" smtClean="0"/>
              <a:t>Entire generation of Athenian men lost, along with hundreds of ships</a:t>
            </a:r>
          </a:p>
          <a:p>
            <a:r>
              <a:rPr lang="en-GB" dirty="0" smtClean="0"/>
              <a:t>Athens’s morale and reputation are damaged irreparably</a:t>
            </a:r>
          </a:p>
          <a:p>
            <a:r>
              <a:rPr lang="en-GB" dirty="0" smtClean="0"/>
              <a:t>Sicilian Greeks unite to fight Carthaginian invasion</a:t>
            </a:r>
          </a:p>
          <a:p>
            <a:r>
              <a:rPr lang="en-GB" dirty="0" smtClean="0"/>
              <a:t> War with Sparta resumes shortly afterwards and a beleaguered Athens manages to fight on until 404 BC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258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423 BC- Peace of Nicias with Sparta established</a:t>
            </a:r>
          </a:p>
          <a:p>
            <a:r>
              <a:rPr lang="en-GB" dirty="0" smtClean="0"/>
              <a:t>Athens was still trying to further its empire</a:t>
            </a:r>
          </a:p>
          <a:p>
            <a:r>
              <a:rPr lang="en-GB" dirty="0" smtClean="0"/>
              <a:t>Sicily and Greek colonies in Italy divided already by Peloponnesian war</a:t>
            </a:r>
          </a:p>
          <a:p>
            <a:r>
              <a:rPr lang="en-GB" dirty="0" smtClean="0"/>
              <a:t>Syracuse supports Sparta</a:t>
            </a:r>
          </a:p>
          <a:p>
            <a:r>
              <a:rPr lang="en-GB" dirty="0" err="1" smtClean="0"/>
              <a:t>Rhegium</a:t>
            </a:r>
            <a:r>
              <a:rPr lang="en-GB" dirty="0" smtClean="0"/>
              <a:t> and </a:t>
            </a:r>
            <a:r>
              <a:rPr lang="en-GB" dirty="0" err="1" smtClean="0"/>
              <a:t>Segasta</a:t>
            </a:r>
            <a:r>
              <a:rPr lang="en-GB" dirty="0" smtClean="0"/>
              <a:t> side with Athens</a:t>
            </a: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73000"/>
            <a:ext cx="3163069" cy="2571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38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SEGASTA  ASKS FOR HELP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415 BC- </a:t>
            </a:r>
            <a:r>
              <a:rPr lang="en-GB" sz="2800" dirty="0" err="1" smtClean="0"/>
              <a:t>Segasta</a:t>
            </a:r>
            <a:r>
              <a:rPr lang="en-GB" sz="2800" dirty="0" smtClean="0"/>
              <a:t> was a long standing enemy of </a:t>
            </a:r>
            <a:r>
              <a:rPr lang="en-GB" sz="2800" dirty="0" err="1" smtClean="0"/>
              <a:t>Silenus</a:t>
            </a:r>
            <a:r>
              <a:rPr lang="en-GB" sz="2800" dirty="0" smtClean="0"/>
              <a:t> and </a:t>
            </a:r>
            <a:r>
              <a:rPr lang="en-GB" sz="2800" dirty="0" err="1" smtClean="0"/>
              <a:t>Syracus</a:t>
            </a:r>
            <a:endParaRPr lang="en-GB" sz="2800" dirty="0" smtClean="0"/>
          </a:p>
          <a:p>
            <a:r>
              <a:rPr lang="en-GB" sz="2800" dirty="0" smtClean="0"/>
              <a:t>Sends delegation to Athens to encourage the Athenians to intervene</a:t>
            </a:r>
          </a:p>
          <a:p>
            <a:r>
              <a:rPr lang="en-GB" sz="2800" dirty="0" smtClean="0"/>
              <a:t>Offers 60 talents to Athens in payment</a:t>
            </a:r>
          </a:p>
          <a:p>
            <a:r>
              <a:rPr lang="en-GB" sz="2800" dirty="0" smtClean="0"/>
              <a:t>Athenians fear Syracuse growing too powerful and siding with Sparta</a:t>
            </a:r>
          </a:p>
          <a:p>
            <a:r>
              <a:rPr lang="en-GB" sz="2800" dirty="0" smtClean="0"/>
              <a:t>Sicily is a rich land with plentiful grain</a:t>
            </a:r>
          </a:p>
          <a:p>
            <a:r>
              <a:rPr lang="en-GB" sz="2800" dirty="0" smtClean="0"/>
              <a:t>With affairs in Greece relatively peaceful, Athens debates an expedition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4860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DEBATE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8768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Older general Nicias opposes an invasion</a:t>
            </a:r>
          </a:p>
          <a:p>
            <a:r>
              <a:rPr lang="en-GB" sz="2800" dirty="0" smtClean="0"/>
              <a:t>Alcibiades  is the main supporter</a:t>
            </a:r>
          </a:p>
          <a:p>
            <a:r>
              <a:rPr lang="en-GB" sz="2800" dirty="0" smtClean="0"/>
              <a:t>Nicias argues that Sicily is too large and hostile for Athens to fight effectively with the planned force</a:t>
            </a:r>
          </a:p>
          <a:p>
            <a:r>
              <a:rPr lang="en-GB" sz="2800" dirty="0" smtClean="0"/>
              <a:t>The assembly agrees, but decides to send a larger army instead of cancelling the invasion</a:t>
            </a:r>
          </a:p>
          <a:p>
            <a:r>
              <a:rPr lang="en-GB" sz="2800" dirty="0" smtClean="0"/>
              <a:t>Athens begins to prepare for war and orders her subjects to do the same </a:t>
            </a:r>
            <a:endParaRPr lang="en-GB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389" y="476672"/>
            <a:ext cx="1268944" cy="214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37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EXPEDITION SETS OFF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Alcibiades, </a:t>
            </a:r>
            <a:r>
              <a:rPr lang="en-GB" dirty="0" err="1" smtClean="0"/>
              <a:t>Lamachus</a:t>
            </a:r>
            <a:r>
              <a:rPr lang="en-GB" dirty="0" smtClean="0"/>
              <a:t> and Nicias are elected to lead the invasion force</a:t>
            </a:r>
          </a:p>
          <a:p>
            <a:r>
              <a:rPr lang="en-GB" dirty="0" smtClean="0"/>
              <a:t>Thucydides reports a fleet of 100 Athenian ships, 50 from Chios and Lesbos and more from other allies</a:t>
            </a:r>
          </a:p>
          <a:p>
            <a:r>
              <a:rPr lang="en-GB" dirty="0" smtClean="0"/>
              <a:t>4000 Athenian hoplites and 300 cavalry </a:t>
            </a:r>
          </a:p>
          <a:p>
            <a:r>
              <a:rPr lang="en-GB" dirty="0" err="1" smtClean="0"/>
              <a:t>Syracusans</a:t>
            </a:r>
            <a:r>
              <a:rPr lang="en-GB" dirty="0" smtClean="0"/>
              <a:t> are sceptical about Athenian threat but make preparations anyway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50585"/>
            <a:ext cx="2808312" cy="1787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04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EARLY PROBLEMS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Western Greek cities prove unresponsive to Athens’s appeals for help on the voyage</a:t>
            </a:r>
          </a:p>
          <a:p>
            <a:r>
              <a:rPr lang="en-GB" dirty="0" err="1" smtClean="0"/>
              <a:t>Segasta</a:t>
            </a:r>
            <a:r>
              <a:rPr lang="en-GB" dirty="0" smtClean="0"/>
              <a:t> lied about the amount of silver it could pay</a:t>
            </a:r>
          </a:p>
          <a:p>
            <a:r>
              <a:rPr lang="en-GB" dirty="0" smtClean="0"/>
              <a:t>The three commanders disagree on how to conduct the campaign from the start, with Nicias still insisting that the expedition was a bad idea</a:t>
            </a:r>
          </a:p>
          <a:p>
            <a:r>
              <a:rPr lang="en-GB" dirty="0" smtClean="0"/>
              <a:t>Alcibiades’s plan for aggressive diplomacy is ultimately chosen</a:t>
            </a:r>
          </a:p>
          <a:p>
            <a:r>
              <a:rPr lang="en-GB" dirty="0" smtClean="0"/>
              <a:t>Things are further complicated when Alcibiades is recalled to Athens to be put on trial by his political enemies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48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 VICTORY FOR ATHENS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With Alcibiades gone, Nicias and </a:t>
            </a:r>
            <a:r>
              <a:rPr lang="en-GB" dirty="0" err="1" smtClean="0"/>
              <a:t>Lamachus</a:t>
            </a:r>
            <a:r>
              <a:rPr lang="en-GB" dirty="0" smtClean="0"/>
              <a:t> decide to confront Syracuse in open battle</a:t>
            </a:r>
          </a:p>
          <a:p>
            <a:r>
              <a:rPr lang="en-GB" dirty="0" smtClean="0"/>
              <a:t>The Athenians win the battle but cannot destroy the </a:t>
            </a:r>
            <a:r>
              <a:rPr lang="en-GB" dirty="0" err="1" smtClean="0"/>
              <a:t>Syracusan</a:t>
            </a:r>
            <a:r>
              <a:rPr lang="en-GB" dirty="0" smtClean="0"/>
              <a:t> army outright</a:t>
            </a:r>
          </a:p>
          <a:p>
            <a:r>
              <a:rPr lang="en-GB" dirty="0" smtClean="0"/>
              <a:t>Winter prevents any more campaigning and the Athenians prepares for a siege </a:t>
            </a:r>
          </a:p>
          <a:p>
            <a:r>
              <a:rPr lang="en-GB" dirty="0" smtClean="0"/>
              <a:t>Athens sends more ships, cavalry and money </a:t>
            </a:r>
          </a:p>
          <a:p>
            <a:r>
              <a:rPr lang="en-GB" dirty="0" smtClean="0"/>
              <a:t>Syracuse takes stock and appeals to Sicilian cities and mainland Greece for help, Sparta sends the general </a:t>
            </a:r>
            <a:r>
              <a:rPr lang="en-GB" dirty="0" err="1" smtClean="0"/>
              <a:t>Glyippus</a:t>
            </a:r>
            <a:r>
              <a:rPr lang="en-GB" dirty="0" smtClean="0"/>
              <a:t> with a token force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73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NEMESIS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Athens wins a string of minor victories in 414 but is unable to take the city </a:t>
            </a:r>
          </a:p>
          <a:p>
            <a:r>
              <a:rPr lang="en-GB" dirty="0" smtClean="0"/>
              <a:t>Nicias falls ill and </a:t>
            </a:r>
            <a:r>
              <a:rPr lang="en-GB" dirty="0" err="1" smtClean="0"/>
              <a:t>Lamachus</a:t>
            </a:r>
            <a:r>
              <a:rPr lang="en-GB" dirty="0"/>
              <a:t> </a:t>
            </a:r>
            <a:r>
              <a:rPr lang="en-GB" dirty="0" smtClean="0"/>
              <a:t>is mortally wounded in battle</a:t>
            </a:r>
          </a:p>
          <a:p>
            <a:r>
              <a:rPr lang="en-GB" dirty="0" err="1" smtClean="0"/>
              <a:t>Gylippus</a:t>
            </a:r>
            <a:r>
              <a:rPr lang="en-GB" dirty="0" smtClean="0"/>
              <a:t> gather allies against Athenians and comes to the aid of the besieged </a:t>
            </a:r>
            <a:r>
              <a:rPr lang="en-GB" dirty="0" err="1" smtClean="0"/>
              <a:t>Syracusans</a:t>
            </a:r>
            <a:endParaRPr lang="en-GB" dirty="0" smtClean="0"/>
          </a:p>
          <a:p>
            <a:r>
              <a:rPr lang="en-GB" dirty="0" smtClean="0"/>
              <a:t>The Athenian triremes fall into disrepair and the army grows increasingly tired of campaigning</a:t>
            </a:r>
          </a:p>
          <a:p>
            <a:r>
              <a:rPr lang="en-GB" dirty="0" smtClean="0"/>
              <a:t>Plutarch asks ‘was it Nemesis who halted the Athenians on their march to the pinnacle of power and greatness?’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9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413 BC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Another winter passes with no decisive victories</a:t>
            </a:r>
          </a:p>
          <a:p>
            <a:r>
              <a:rPr lang="en-GB" dirty="0" smtClean="0"/>
              <a:t>Nicias, still ill, writes to Athens urging them to call off the expedition</a:t>
            </a:r>
          </a:p>
          <a:p>
            <a:r>
              <a:rPr lang="en-GB" dirty="0" smtClean="0"/>
              <a:t>The assembly responds by sending more reinforcements and two new commanders, </a:t>
            </a:r>
            <a:r>
              <a:rPr lang="en-GB" dirty="0" err="1" smtClean="0"/>
              <a:t>Eurymedon</a:t>
            </a:r>
            <a:r>
              <a:rPr lang="en-GB" dirty="0" smtClean="0"/>
              <a:t> and Demosthenes</a:t>
            </a:r>
          </a:p>
          <a:p>
            <a:r>
              <a:rPr lang="en-GB" dirty="0" smtClean="0"/>
              <a:t>The new soldiers and ships do not turn the tide of battle and the emboldened Sicilians challenge Athens on land and at sea</a:t>
            </a:r>
          </a:p>
          <a:p>
            <a:r>
              <a:rPr lang="en-GB" dirty="0" smtClean="0"/>
              <a:t>The Athenians ultimately decided to retreat rather than suffer a total defeat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08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263</TotalTime>
  <Words>643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THE SICILIAN EXPEDITION</vt:lpstr>
      <vt:lpstr>BACKGROUND</vt:lpstr>
      <vt:lpstr>SEGASTA  ASKS FOR HELP</vt:lpstr>
      <vt:lpstr>THE DEBATE</vt:lpstr>
      <vt:lpstr>THE EXPEDITION SETS OFF</vt:lpstr>
      <vt:lpstr>EARLY PROBLEMS</vt:lpstr>
      <vt:lpstr>A VICTORY FOR ATHENS</vt:lpstr>
      <vt:lpstr>NEMESIS</vt:lpstr>
      <vt:lpstr>413 BC</vt:lpstr>
      <vt:lpstr>THE END</vt:lpstr>
      <vt:lpstr>AFTERMATH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SICILIAN EXPEDITION</dc:title>
  <dc:creator>user</dc:creator>
  <cp:lastModifiedBy>user</cp:lastModifiedBy>
  <cp:revision>21</cp:revision>
  <dcterms:created xsi:type="dcterms:W3CDTF">2014-01-08T21:45:29Z</dcterms:created>
  <dcterms:modified xsi:type="dcterms:W3CDTF">2014-01-09T11:38:04Z</dcterms:modified>
</cp:coreProperties>
</file>