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66" r:id="rId2"/>
    <p:sldId id="311" r:id="rId3"/>
    <p:sldId id="351" r:id="rId4"/>
    <p:sldId id="350" r:id="rId5"/>
    <p:sldId id="343" r:id="rId6"/>
    <p:sldId id="352" r:id="rId7"/>
    <p:sldId id="353" r:id="rId8"/>
    <p:sldId id="354" r:id="rId9"/>
    <p:sldId id="355" r:id="rId10"/>
    <p:sldId id="356" r:id="rId11"/>
    <p:sldId id="357" r:id="rId12"/>
    <p:sldId id="360" r:id="rId13"/>
    <p:sldId id="358" r:id="rId14"/>
    <p:sldId id="359" r:id="rId15"/>
    <p:sldId id="361" r:id="rId16"/>
    <p:sldId id="362" r:id="rId17"/>
  </p:sldIdLst>
  <p:sldSz cx="9144000" cy="5143500" type="screen16x9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D42"/>
    <a:srgbClr val="EA737D"/>
    <a:srgbClr val="9060A4"/>
    <a:srgbClr val="D00051"/>
    <a:srgbClr val="7C4293"/>
    <a:srgbClr val="012F53"/>
    <a:srgbClr val="31869B"/>
    <a:srgbClr val="511C6C"/>
    <a:srgbClr val="F47920"/>
    <a:srgbClr val="E867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/>
    <p:restoredTop sz="80627" autoAdjust="0"/>
  </p:normalViewPr>
  <p:slideViewPr>
    <p:cSldViewPr snapToGrid="0" snapToObjects="1">
      <p:cViewPr varScale="1">
        <p:scale>
          <a:sx n="73" d="100"/>
          <a:sy n="73" d="100"/>
        </p:scale>
        <p:origin x="1084" y="64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5D496-ABCD-4ACF-9DE8-71EEFA0540C1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9FAED-990A-4B58-B920-D93217657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70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33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84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9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479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92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Response</a:t>
            </a:r>
            <a:r>
              <a:rPr lang="en-GB" baseline="0" dirty="0" smtClean="0"/>
              <a:t> rate from the last time the survey was run (2017 for SB, NSS and PTES; 2016 for PRES)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72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2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Clr>
                <a:srgbClr val="511C6C"/>
              </a:buClr>
              <a:buFont typeface="Arial" panose="020B0604020202020204" pitchFamily="34" charset="0"/>
              <a:buNone/>
            </a:pPr>
            <a:endParaRPr lang="en-US" baseline="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73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Surveys form an important strand of how we engage students to assure and enhance their experience</a:t>
            </a:r>
          </a:p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They are used frequently at Warwick but are not always used well;</a:t>
            </a:r>
          </a:p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Students are like anybody else – they suffer </a:t>
            </a:r>
            <a:r>
              <a:rPr lang="en-US" sz="1100" i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survey fatigue </a:t>
            </a: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when they are asked to complete too many or where they can’t see the impact;</a:t>
            </a:r>
          </a:p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Major review in 2016-17 to understand current practices and recommend principles to underpin our approach – agreed by SLEEC and Education Committee in autumn term 2017-18.</a:t>
            </a:r>
          </a:p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endParaRPr lang="en-US" sz="11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SLEEC established the Surveys Strategy Steering Group as a sub-group in early 2018, which is initially focused on:</a:t>
            </a:r>
          </a:p>
          <a:p>
            <a:pPr marL="447675" lvl="1" indent="-342900">
              <a:buClr>
                <a:srgbClr val="511C6C"/>
              </a:buClr>
              <a:buFont typeface="+mj-lt"/>
              <a:buAutoNum type="arabicPeriod"/>
              <a:tabLst>
                <a:tab pos="266700" algn="l"/>
              </a:tabLst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Improving how we run a core group of major surveys (from design, to response rate %, to how we use the data to enhance student learning);</a:t>
            </a:r>
          </a:p>
          <a:p>
            <a:pPr marL="447675" lvl="1" indent="-342900">
              <a:buClr>
                <a:srgbClr val="511C6C"/>
              </a:buClr>
              <a:buFont typeface="+mj-lt"/>
              <a:buAutoNum type="arabicPeriod"/>
              <a:tabLst>
                <a:tab pos="266700" algn="l"/>
              </a:tabLst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Being more selective in the other surveys we run, supporting departments to draw on existing data or alternative forms of engagement; </a:t>
            </a:r>
          </a:p>
          <a:p>
            <a:pPr marL="447675" lvl="1" indent="-342900">
              <a:buClr>
                <a:srgbClr val="511C6C"/>
              </a:buClr>
              <a:buFont typeface="+mj-lt"/>
              <a:buAutoNum type="arabicPeriod"/>
              <a:tabLst>
                <a:tab pos="266700" algn="l"/>
              </a:tabLst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Building buy-in and engagement from academic and professional services departments so that we take a joined-up approach.</a:t>
            </a:r>
          </a:p>
          <a:p>
            <a:pPr marL="104775" lvl="1" indent="0">
              <a:buClr>
                <a:srgbClr val="511C6C"/>
              </a:buClr>
              <a:buFont typeface="+mj-lt"/>
              <a:buNone/>
              <a:tabLst>
                <a:tab pos="266700" algn="l"/>
              </a:tabLst>
            </a:pPr>
            <a:endParaRPr lang="en-US" sz="11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4775" lvl="1" indent="0">
              <a:buClr>
                <a:srgbClr val="511C6C"/>
              </a:buClr>
              <a:buFont typeface="+mj-lt"/>
              <a:buNone/>
              <a:tabLst>
                <a:tab pos="266700" algn="l"/>
              </a:tabLst>
            </a:pPr>
            <a:r>
              <a:rPr lang="en-US" sz="11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</a:t>
            </a:r>
            <a:r>
              <a:rPr lang="en-US" sz="11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is alongside work to more effectively draw on survey results in ongoing quality assurance and enhancement work</a:t>
            </a:r>
            <a:endParaRPr lang="en-US" sz="11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85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Successes so</a:t>
            </a: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far:</a:t>
            </a:r>
          </a:p>
          <a:p>
            <a:pPr marL="628650" lvl="1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Established a ‘dialogue pillar’ of the Student Communications Strategy which sets a tone for our relationship with students</a:t>
            </a:r>
          </a:p>
          <a:p>
            <a:pPr marL="628650" lvl="1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Established the Surveys Group as a filter and approval point (with several requests not approved)</a:t>
            </a:r>
          </a:p>
          <a:p>
            <a:pPr marL="628650" lvl="1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National Student Survey campaign launched the first campaign within this framework, and the PTES campaign continued this </a:t>
            </a:r>
          </a:p>
          <a:p>
            <a:pPr marL="628650" lvl="1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Rallied the University’s marketing resources </a:t>
            </a:r>
            <a:r>
              <a:rPr lang="en-US" baseline="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resources</a:t>
            </a: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and senior staff behand PTES more so than before (39% response rate)</a:t>
            </a:r>
          </a:p>
          <a:p>
            <a:pPr marL="628650" lvl="1" indent="-171450">
              <a:buClr>
                <a:srgbClr val="511C6C"/>
              </a:buClr>
              <a:buFont typeface="Arial" panose="020B0604020202020204" pitchFamily="34" charset="0"/>
              <a:buChar char="•"/>
            </a:pP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Evolved the way survey results data is </a:t>
            </a:r>
            <a:r>
              <a:rPr lang="en-US" baseline="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analysed</a:t>
            </a:r>
            <a:r>
              <a:rPr lang="en-US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disseminated and reported for NSS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85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These are the ‘major’ surveys running</a:t>
            </a:r>
            <a:r>
              <a:rPr lang="en-GB" baseline="0" dirty="0" smtClean="0"/>
              <a:t> this academic year. Others are running alongside these too, but only where they don’t detract from these four, and they will typically be promoted centrally. </a:t>
            </a:r>
            <a:endParaRPr lang="en-GB" dirty="0" smtClean="0"/>
          </a:p>
          <a:p>
            <a:r>
              <a:rPr lang="en-GB" dirty="0" smtClean="0"/>
              <a:t>Response</a:t>
            </a:r>
            <a:r>
              <a:rPr lang="en-GB" baseline="0" dirty="0" smtClean="0"/>
              <a:t> rate from the last time the survey was run (2017 for SB, NSS and PTES; 2016 for PRES) above.</a:t>
            </a:r>
          </a:p>
          <a:p>
            <a:r>
              <a:rPr lang="en-GB" baseline="0" dirty="0" smtClean="0"/>
              <a:t>Target response rate for this year in bold below.</a:t>
            </a:r>
          </a:p>
          <a:p>
            <a:r>
              <a:rPr lang="en-GB" baseline="0" dirty="0" smtClean="0"/>
              <a:t>Open and close dates detailed below in the purple bar.</a:t>
            </a:r>
          </a:p>
          <a:p>
            <a:endParaRPr lang="en-GB" baseline="0" dirty="0" smtClean="0"/>
          </a:p>
          <a:p>
            <a:r>
              <a:rPr lang="en-GB" i="1" baseline="0" dirty="0" smtClean="0"/>
              <a:t>The next slide introduces the name change on the Barometer. The use of the logo here is intentional.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18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62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0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96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59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70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3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</a:t>
            </a:r>
            <a:r>
              <a:rPr lang="en-US" b="1" dirty="0" smtClean="0">
                <a:latin typeface="+mn-lt"/>
                <a:ea typeface="Avenir Next Demi Bold" charset="0"/>
                <a:cs typeface="Avenir Next Demi Bold" charset="0"/>
              </a:rPr>
              <a:t>bold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511C6C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511C6C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171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6.jpeg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6" t="13288" r="5746" b="34954"/>
          <a:stretch/>
        </p:blipFill>
        <p:spPr>
          <a:xfrm>
            <a:off x="1428749" y="0"/>
            <a:ext cx="7715251" cy="514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flipV="1">
            <a:off x="-59241" y="-42698"/>
            <a:ext cx="5045623" cy="5246961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3162300 w 8150773"/>
              <a:gd name="connsiteY2" fmla="*/ 5170761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  <a:gd name="connsiteX0" fmla="*/ 2174328 w 4988473"/>
              <a:gd name="connsiteY0" fmla="*/ 0 h 5218386"/>
              <a:gd name="connsiteX1" fmla="*/ 885825 w 4988473"/>
              <a:gd name="connsiteY1" fmla="*/ 161925 h 5218386"/>
              <a:gd name="connsiteX2" fmla="*/ 0 w 4988473"/>
              <a:gd name="connsiteY2" fmla="*/ 5170761 h 5218386"/>
              <a:gd name="connsiteX3" fmla="*/ 4988473 w 4988473"/>
              <a:gd name="connsiteY3" fmla="*/ 5218386 h 5218386"/>
              <a:gd name="connsiteX4" fmla="*/ 2174328 w 4988473"/>
              <a:gd name="connsiteY4" fmla="*/ 0 h 5218386"/>
              <a:gd name="connsiteX0" fmla="*/ 2231478 w 5045623"/>
              <a:gd name="connsiteY0" fmla="*/ 9525 h 5227911"/>
              <a:gd name="connsiteX1" fmla="*/ 0 w 5045623"/>
              <a:gd name="connsiteY1" fmla="*/ 0 h 5227911"/>
              <a:gd name="connsiteX2" fmla="*/ 57150 w 5045623"/>
              <a:gd name="connsiteY2" fmla="*/ 5180286 h 5227911"/>
              <a:gd name="connsiteX3" fmla="*/ 5045623 w 5045623"/>
              <a:gd name="connsiteY3" fmla="*/ 5227911 h 5227911"/>
              <a:gd name="connsiteX4" fmla="*/ 2231478 w 5045623"/>
              <a:gd name="connsiteY4" fmla="*/ 9525 h 5227911"/>
              <a:gd name="connsiteX0" fmla="*/ 2231478 w 5045623"/>
              <a:gd name="connsiteY0" fmla="*/ 9525 h 5246961"/>
              <a:gd name="connsiteX1" fmla="*/ 0 w 5045623"/>
              <a:gd name="connsiteY1" fmla="*/ 0 h 5246961"/>
              <a:gd name="connsiteX2" fmla="*/ 28575 w 5045623"/>
              <a:gd name="connsiteY2" fmla="*/ 5246961 h 5246961"/>
              <a:gd name="connsiteX3" fmla="*/ 5045623 w 5045623"/>
              <a:gd name="connsiteY3" fmla="*/ 5227911 h 5246961"/>
              <a:gd name="connsiteX4" fmla="*/ 2231478 w 5045623"/>
              <a:gd name="connsiteY4" fmla="*/ 9525 h 524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623" h="5246961">
                <a:moveTo>
                  <a:pt x="2231478" y="9525"/>
                </a:moveTo>
                <a:lnTo>
                  <a:pt x="0" y="0"/>
                </a:lnTo>
                <a:lnTo>
                  <a:pt x="28575" y="5246961"/>
                </a:lnTo>
                <a:lnTo>
                  <a:pt x="5045623" y="5227911"/>
                </a:lnTo>
                <a:lnTo>
                  <a:pt x="2231478" y="9525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75110" y="3916074"/>
            <a:ext cx="19080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128359" y="-44999"/>
            <a:ext cx="2858023" cy="530362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214555" y="1442037"/>
            <a:ext cx="3732151" cy="205136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ts val="4760"/>
              </a:lnSpc>
            </a:pPr>
            <a:r>
              <a:rPr lang="en-US" sz="4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Student Surveys </a:t>
            </a:r>
          </a:p>
          <a:p>
            <a:pPr>
              <a:lnSpc>
                <a:spcPts val="4760"/>
              </a:lnSpc>
            </a:pPr>
            <a:r>
              <a:rPr lang="en-US" sz="48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in 2018-19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4431" y="3982833"/>
            <a:ext cx="2233226" cy="6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500" b="0" i="0" dirty="0" smtClean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Staff Briefing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500" dirty="0" smtClean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October 2018</a:t>
            </a:r>
            <a:endParaRPr lang="en-US" sz="1500" b="0" i="0" dirty="0">
              <a:solidFill>
                <a:schemeClr val="bg1"/>
              </a:solidFill>
              <a:latin typeface="Segoe UI" panose="020B0502040204020203" pitchFamily="34" charset="0"/>
              <a:ea typeface="Avenir Next" charset="0"/>
              <a:cs typeface="Segoe UI" panose="020B0502040204020203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C75187-AB39-4171-904E-AD036430A6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9" t="16070" r="38715" b="10606"/>
          <a:stretch/>
        </p:blipFill>
        <p:spPr>
          <a:xfrm>
            <a:off x="282950" y="236669"/>
            <a:ext cx="759387" cy="9906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1990" y="212659"/>
            <a:ext cx="499110" cy="8001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60090" y="1047618"/>
            <a:ext cx="45719" cy="32766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6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884731"/>
              </p:ext>
            </p:extLst>
          </p:nvPr>
        </p:nvGraphicFramePr>
        <p:xfrm>
          <a:off x="537411" y="1291391"/>
          <a:ext cx="8162425" cy="3632887"/>
        </p:xfrm>
        <a:graphic>
          <a:graphicData uri="http://schemas.openxmlformats.org/drawingml/2006/table">
            <a:tbl>
              <a:tblPr firstRow="1" firstCol="1" bandRow="1"/>
              <a:tblGrid>
                <a:gridCol w="1632485">
                  <a:extLst>
                    <a:ext uri="{9D8B030D-6E8A-4147-A177-3AD203B41FA5}">
                      <a16:colId xmlns:a16="http://schemas.microsoft.com/office/drawing/2014/main" val="1336896065"/>
                    </a:ext>
                  </a:extLst>
                </a:gridCol>
                <a:gridCol w="1632485">
                  <a:extLst>
                    <a:ext uri="{9D8B030D-6E8A-4147-A177-3AD203B41FA5}">
                      <a16:colId xmlns:a16="http://schemas.microsoft.com/office/drawing/2014/main" val="1747501237"/>
                    </a:ext>
                  </a:extLst>
                </a:gridCol>
                <a:gridCol w="1632485">
                  <a:extLst>
                    <a:ext uri="{9D8B030D-6E8A-4147-A177-3AD203B41FA5}">
                      <a16:colId xmlns:a16="http://schemas.microsoft.com/office/drawing/2014/main" val="677579527"/>
                    </a:ext>
                  </a:extLst>
                </a:gridCol>
                <a:gridCol w="1632485">
                  <a:extLst>
                    <a:ext uri="{9D8B030D-6E8A-4147-A177-3AD203B41FA5}">
                      <a16:colId xmlns:a16="http://schemas.microsoft.com/office/drawing/2014/main" val="3189715474"/>
                    </a:ext>
                  </a:extLst>
                </a:gridCol>
                <a:gridCol w="1632485">
                  <a:extLst>
                    <a:ext uri="{9D8B030D-6E8A-4147-A177-3AD203B41FA5}">
                      <a16:colId xmlns:a16="http://schemas.microsoft.com/office/drawing/2014/main" val="1012835743"/>
                    </a:ext>
                  </a:extLst>
                </a:gridCol>
              </a:tblGrid>
              <a:tr h="414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w/c 05/11/18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w/c 12/11/18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w/c 19/11/18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w/c 26/11/18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 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w/c 03/12/18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49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93679"/>
                  </a:ext>
                </a:extLst>
              </a:tr>
              <a:tr h="1002021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Vinyl displays on large windows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 screens (content may change to celebrate incentive winners)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Screensavers on PCs in study spaces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Presence on </a:t>
                      </a:r>
                      <a:r>
                        <a:rPr lang="en-GB" sz="1050" dirty="0" err="1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MyWarwick</a:t>
                      </a: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website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Visuals on till and reception points in Retail, Sport and Accommodation outlets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048907"/>
                  </a:ext>
                </a:extLst>
              </a:tr>
              <a:tr h="11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Launch email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notification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 content on social media from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figures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reminder email that celebrates the first incentive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winners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 content on social media from incentive winners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On-campus student ambassador pop-up (Library/</a:t>
                      </a:r>
                      <a:r>
                        <a:rPr lang="en-GB" sz="1050" dirty="0" err="1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Rootes</a:t>
                      </a: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Second reminder email that celebrates the second and third week incentive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winners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 notification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482915"/>
                  </a:ext>
                </a:extLst>
              </a:tr>
              <a:tr h="5141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 10 winners of £100 packages at the start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 10 winners of £100 packages at the start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 10 winners of £100 packages at the start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 20 winners of £100 packages at the </a:t>
                      </a:r>
                      <a:r>
                        <a:rPr lang="en-GB" sz="1050" u="sng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9662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rate update to departments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rate update to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departments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rate update to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departments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rate update to </a:t>
                      </a:r>
                      <a:r>
                        <a:rPr lang="en-GB" sz="10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departments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49" marR="54149" marT="0" marB="0" anchor="ctr"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969183"/>
                  </a:ext>
                </a:extLst>
              </a:tr>
            </a:tbl>
          </a:graphicData>
        </a:graphic>
      </p:graphicFrame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University-wide campaign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9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12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 descr="Image result for national student surve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" t="2451" r="2451" b="2451"/>
          <a:stretch/>
        </p:blipFill>
        <p:spPr bwMode="auto">
          <a:xfrm>
            <a:off x="697831" y="614218"/>
            <a:ext cx="1668379" cy="128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07106" y="662344"/>
            <a:ext cx="6156158" cy="305602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>
              <a:buClr>
                <a:schemeClr val="bg1"/>
              </a:buClr>
              <a:buNone/>
            </a:pPr>
            <a:r>
              <a:rPr lang="en-GB" sz="28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NSS 2019</a:t>
            </a:r>
          </a:p>
          <a:p>
            <a:pPr marL="0" indent="0">
              <a:buClr>
                <a:schemeClr val="bg1"/>
              </a:buClr>
              <a:buNone/>
            </a:pPr>
            <a:endParaRPr lang="en-GB" sz="36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bg1"/>
              </a:buClr>
            </a:pP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Launches w/c 4</a:t>
            </a:r>
            <a:r>
              <a:rPr lang="en-GB" sz="28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February</a:t>
            </a:r>
          </a:p>
          <a:p>
            <a:pPr>
              <a:buClr>
                <a:schemeClr val="bg1"/>
              </a:buClr>
            </a:pP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Front-loaded to reach 50% in the first three weeks</a:t>
            </a:r>
          </a:p>
          <a:p>
            <a:pPr>
              <a:buClr>
                <a:schemeClr val="bg1"/>
              </a:buClr>
            </a:pP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Shorter campaign overall: just targeted engagement after six weeks</a:t>
            </a:r>
          </a:p>
          <a:p>
            <a:pPr>
              <a:buClr>
                <a:schemeClr val="bg1"/>
              </a:buClr>
            </a:pP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Likely to repeat £5 Eat at Warwick incentive but open to better ideas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1300" y="1223672"/>
            <a:ext cx="608196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GB" sz="2200" dirty="0" smtClean="0">
                <a:solidFill>
                  <a:srgbClr val="012F5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PRIORITY: </a:t>
            </a:r>
            <a:r>
              <a:rPr lang="en-GB" sz="2200" b="1" dirty="0" smtClean="0">
                <a:solidFill>
                  <a:srgbClr val="012F5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CLOSING THE LOOP IN TERM ONE</a:t>
            </a:r>
            <a:endParaRPr lang="en-GB" sz="2200" b="1" dirty="0">
              <a:solidFill>
                <a:srgbClr val="012F5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2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924347" y="460974"/>
            <a:ext cx="4994613" cy="269841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Both surveys will run this year.</a:t>
            </a:r>
          </a:p>
          <a:p>
            <a:pPr marL="0" indent="0">
              <a:buClr>
                <a:srgbClr val="511C6C"/>
              </a:buClr>
              <a:buNone/>
            </a:pPr>
            <a:endParaRPr lang="en-GB" sz="105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Combination of ‘big bang’ campaign during overlap (just after Easter) and targeted messaging either side.</a:t>
            </a:r>
          </a:p>
          <a:p>
            <a:pPr marL="0" indent="0">
              <a:buClr>
                <a:srgbClr val="511C6C"/>
              </a:buClr>
              <a:buNone/>
            </a:pPr>
            <a:endParaRPr lang="en-GB" sz="105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Using last year’s PTES feedback over the next two terms and closing the loop is essential to sustain student engagement</a:t>
            </a:r>
          </a:p>
        </p:txBody>
      </p:sp>
      <p:pic>
        <p:nvPicPr>
          <p:cNvPr id="4" name="Picture 6" descr="Image result for ptes surv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09" y="369869"/>
            <a:ext cx="1424846" cy="90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Image result for pres surv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13" y="1211000"/>
            <a:ext cx="1544246" cy="77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6886" y="4275414"/>
            <a:ext cx="5374105" cy="252267"/>
          </a:xfrm>
          <a:prstGeom prst="rect">
            <a:avLst/>
          </a:prstGeom>
          <a:solidFill>
            <a:srgbClr val="906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PRES</a:t>
            </a:r>
            <a:endParaRPr lang="en-GB" sz="16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23412" y="4575612"/>
            <a:ext cx="5374105" cy="252267"/>
          </a:xfrm>
          <a:prstGeom prst="rect">
            <a:avLst/>
          </a:prstGeom>
          <a:solidFill>
            <a:srgbClr val="EA73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PTES</a:t>
            </a:r>
            <a:endParaRPr lang="en-GB" sz="16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20844" y="4238975"/>
            <a:ext cx="0" cy="720000"/>
          </a:xfrm>
          <a:prstGeom prst="line">
            <a:avLst/>
          </a:prstGeom>
          <a:ln>
            <a:solidFill>
              <a:srgbClr val="3C3D4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823412" y="4238975"/>
            <a:ext cx="0" cy="720000"/>
          </a:xfrm>
          <a:prstGeom prst="line">
            <a:avLst/>
          </a:prstGeom>
          <a:ln>
            <a:solidFill>
              <a:srgbClr val="3C3D4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10991" y="4238975"/>
            <a:ext cx="0" cy="720000"/>
          </a:xfrm>
          <a:prstGeom prst="line">
            <a:avLst/>
          </a:prstGeom>
          <a:ln>
            <a:solidFill>
              <a:srgbClr val="3C3D4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197517" y="4238975"/>
            <a:ext cx="0" cy="720000"/>
          </a:xfrm>
          <a:prstGeom prst="line">
            <a:avLst/>
          </a:prstGeom>
          <a:ln>
            <a:solidFill>
              <a:srgbClr val="3C3D4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47774" y="4018689"/>
            <a:ext cx="1220081" cy="35371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>
              <a:buClr>
                <a:srgbClr val="511C6C"/>
              </a:buClr>
              <a:buNone/>
            </a:pP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1200" baseline="300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</a:t>
            </a: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April</a:t>
            </a:r>
            <a:endParaRPr lang="en-GB" sz="12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34299" y="4018689"/>
            <a:ext cx="1220081" cy="35371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>
              <a:buClr>
                <a:srgbClr val="511C6C"/>
              </a:buClr>
              <a:buNone/>
            </a:pP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</a:t>
            </a:r>
            <a:r>
              <a:rPr lang="en-GB" sz="1200" baseline="300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April</a:t>
            </a:r>
            <a:endParaRPr lang="en-GB" sz="12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16037" y="4018689"/>
            <a:ext cx="1220081" cy="35371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>
              <a:buClr>
                <a:srgbClr val="511C6C"/>
              </a:buClr>
              <a:buNone/>
            </a:pP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17</a:t>
            </a:r>
            <a:r>
              <a:rPr lang="en-GB" sz="1200" baseline="300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May</a:t>
            </a:r>
            <a:endParaRPr lang="en-GB" sz="12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101265" y="4018689"/>
            <a:ext cx="1220081" cy="35371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>
              <a:buClr>
                <a:srgbClr val="511C6C"/>
              </a:buClr>
              <a:buNone/>
            </a:pP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14</a:t>
            </a:r>
            <a:r>
              <a:rPr lang="en-GB" sz="1200" baseline="300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2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June</a:t>
            </a:r>
            <a:endParaRPr lang="en-GB" sz="12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6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09900"/>
            <a:ext cx="9144000" cy="2133600"/>
          </a:xfrm>
          <a:prstGeom prst="rect">
            <a:avLst/>
          </a:prstGeom>
          <a:solidFill>
            <a:srgbClr val="3C3D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7179" y="3154680"/>
            <a:ext cx="4217069" cy="1844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Please </a:t>
            </a:r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 the one thing in the module which has had the most impact on your learning (open question)</a:t>
            </a: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Module </a:t>
            </a:r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is delivered in an engaging way (strongly disagree to strongly agree)</a:t>
            </a: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Feedback </a:t>
            </a:r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(on work, in class, or other forms) received on the module enhances my learning (strongly disagree to strongly agree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Student Module Feedback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06062" y="1143401"/>
            <a:ext cx="7543478" cy="178989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New online Student Module Feedback Service can be used online and in teaching sessions for maximum response rates;</a:t>
            </a:r>
          </a:p>
          <a:p>
            <a:pPr>
              <a:buClr>
                <a:srgbClr val="511C6C"/>
              </a:buClr>
            </a:pPr>
            <a:r>
              <a:rPr lang="en-GB" sz="16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HoDs</a:t>
            </a:r>
            <a:r>
              <a:rPr lang="en-GB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are currently being asked to confirm either:</a:t>
            </a:r>
          </a:p>
          <a:p>
            <a:pPr marL="712788" indent="-342900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Font typeface="+mj-lt"/>
              <a:buAutoNum type="arabicPeriod"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new SMF Service including recommended questions</a:t>
            </a:r>
          </a:p>
          <a:p>
            <a:pPr marL="712788" indent="-342900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Font typeface="+mj-lt"/>
              <a:buAutoNum type="arabicPeriod"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Continue 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with paper service for final year, but with recommended questions</a:t>
            </a:r>
          </a:p>
          <a:p>
            <a:pPr marL="712788" indent="-342900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Font typeface="+mj-lt"/>
              <a:buAutoNum type="arabicPeriod"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My 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department will be using a different solution, but with recommended questions</a:t>
            </a:r>
          </a:p>
          <a:p>
            <a:pPr marL="712788" indent="-342900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Font typeface="+mj-lt"/>
              <a:buAutoNum type="arabicPeriod"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None 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of the above [please describe]</a:t>
            </a:r>
          </a:p>
          <a:p>
            <a:pPr>
              <a:buClr>
                <a:srgbClr val="511C6C"/>
              </a:buClr>
            </a:pPr>
            <a:endParaRPr lang="en-GB" sz="16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endParaRPr lang="en-GB" sz="16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599270" y="3154680"/>
            <a:ext cx="4217069" cy="1844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900" indent="-342900">
              <a:buClr>
                <a:schemeClr val="bg1"/>
              </a:buClr>
              <a:buFont typeface="+mj-lt"/>
              <a:buAutoNum type="arabicPeriod" startAt="4"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module is well organised (strongly disagree to strongly agree)</a:t>
            </a:r>
          </a:p>
          <a:p>
            <a:pPr marL="342900" indent="-342900">
              <a:buClr>
                <a:schemeClr val="bg1"/>
              </a:buClr>
              <a:buFont typeface="+mj-lt"/>
              <a:buAutoNum type="arabicPeriod" startAt="4"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Appropriate </a:t>
            </a:r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is available to me throughout the module (strongly disagree to strongly agree)</a:t>
            </a:r>
          </a:p>
          <a:p>
            <a:pPr marL="342900" indent="-342900">
              <a:buClr>
                <a:schemeClr val="bg1"/>
              </a:buClr>
              <a:buFont typeface="+mj-lt"/>
              <a:buAutoNum type="arabicPeriod" startAt="4"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module offers an appropriate level of intellectual challenge (strongly disagree to strongly agree)</a:t>
            </a:r>
          </a:p>
        </p:txBody>
      </p:sp>
    </p:spTree>
    <p:extLst>
      <p:ext uri="{BB962C8B-B14F-4D97-AF65-F5344CB8AC3E}">
        <p14:creationId xmlns:p14="http://schemas.microsoft.com/office/powerpoint/2010/main" val="232320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Recap: </a:t>
            </a:r>
            <a:r>
              <a:rPr lang="en-US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Major surveys in 2018-19</a:t>
            </a:r>
            <a:endParaRPr lang="en-US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8" name="Picture 4" descr="Image result for national student surv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289" y="1868398"/>
            <a:ext cx="1446112" cy="11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tes surv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38" y="1719795"/>
            <a:ext cx="2220682" cy="140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pres surve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865" y="1868397"/>
            <a:ext cx="2226684" cy="111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student barometer surve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58" y="1862613"/>
            <a:ext cx="1369492" cy="111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06262" y="310533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75%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06262" y="3795408"/>
            <a:ext cx="1456139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UG finalists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78837" y="310533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45%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78837" y="3795408"/>
            <a:ext cx="1456139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PGT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73095" y="310533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73095" y="3795408"/>
            <a:ext cx="1456139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PGR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76575" y="310533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40%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15794" y="3795408"/>
            <a:ext cx="1577702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Fnd</a:t>
            </a: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UG &amp; PGT, on-campus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06262" y="1318344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78%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78837" y="1318344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39%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4278597"/>
            <a:ext cx="9144000" cy="32084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73095" y="1318344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45%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76575" y="1318344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13%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410010" y="4302660"/>
            <a:ext cx="1648644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Feb – 31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07224" y="4302660"/>
            <a:ext cx="1599366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 – 17 June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05803" y="4302660"/>
            <a:ext cx="1590724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 – 17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May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59647" y="4302660"/>
            <a:ext cx="1689996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Nov – 7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Dec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932087" y="4731899"/>
            <a:ext cx="2641694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Student Module Feedback +</a:t>
            </a:r>
            <a:endParaRPr lang="en-GB" sz="14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245007" y="4731899"/>
            <a:ext cx="2641694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Student Module Feedback +</a:t>
            </a:r>
            <a:endParaRPr lang="en-GB" sz="14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21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0"/>
            <a:ext cx="6705998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Overarching narrative and visual identity</a:t>
            </a:r>
            <a:endParaRPr lang="en-US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532"/>
            <a:ext cx="1481424" cy="210181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69" y="1428880"/>
            <a:ext cx="2102900" cy="2102900"/>
          </a:xfrm>
          <a:prstGeom prst="rect">
            <a:avLst/>
          </a:prstGeom>
        </p:spPr>
      </p:pic>
      <p:pic>
        <p:nvPicPr>
          <p:cNvPr id="36" name="9A1F7D3C-A4C6-4F67-9F37-2DC727D722B4" descr="E31A0117-E770-4D80-88A3-C8E454E0E64C@connect">
            <a:extLst>
              <a:ext uri="{FF2B5EF4-FFF2-40B4-BE49-F238E27FC236}">
                <a16:creationId xmlns:a16="http://schemas.microsoft.com/office/drawing/2014/main" id="{E6E5C25E-19DF-4E21-A20B-43D120CB3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4" t="11628" r="27920" b="11520"/>
          <a:stretch/>
        </p:blipFill>
        <p:spPr bwMode="auto">
          <a:xfrm>
            <a:off x="7371911" y="1428531"/>
            <a:ext cx="1813311" cy="210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49917" y="4033982"/>
            <a:ext cx="5001203" cy="109895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Continue to evolve the ‘dialogue’ narrative</a:t>
            </a:r>
          </a:p>
          <a:p>
            <a:pPr>
              <a:buClr>
                <a:srgbClr val="511C6C"/>
              </a:buClr>
            </a:pP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Give clearer examples of how student feedback has had an impact (closing the loop)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151120" y="4033982"/>
            <a:ext cx="3864863" cy="109895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Develop a stronger message around the reasons </a:t>
            </a:r>
            <a:r>
              <a:rPr lang="en-GB" sz="1800" u="sng" dirty="0" smtClean="0"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students should engage with surveys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49917" y="3698702"/>
            <a:ext cx="5001203" cy="109895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>
              <a:buClr>
                <a:srgbClr val="511C6C"/>
              </a:buClr>
              <a:buNone/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We will: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014" y="1428532"/>
            <a:ext cx="3255552" cy="210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72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-7620"/>
            <a:ext cx="9144000" cy="5143500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9A1F7D3C-A4C6-4F67-9F37-2DC727D722B4" descr="E31A0117-E770-4D80-88A3-C8E454E0E64C@connect">
            <a:extLst>
              <a:ext uri="{FF2B5EF4-FFF2-40B4-BE49-F238E27FC236}">
                <a16:creationId xmlns:a16="http://schemas.microsoft.com/office/drawing/2014/main" id="{E6E5C25E-19DF-4E21-A20B-43D120CB3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5" t="11210" r="9077" b="12498"/>
          <a:stretch/>
        </p:blipFill>
        <p:spPr bwMode="auto">
          <a:xfrm>
            <a:off x="1" y="-7620"/>
            <a:ext cx="3373915" cy="296418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90800" y="577334"/>
            <a:ext cx="62368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2800" b="1" dirty="0" smtClean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Discussion</a:t>
            </a:r>
          </a:p>
          <a:p>
            <a:pPr algn="r">
              <a:spcAft>
                <a:spcPts val="0"/>
              </a:spcAft>
            </a:pPr>
            <a:endParaRPr lang="en-GB" sz="2800" b="1" dirty="0" smtClean="0">
              <a:solidFill>
                <a:schemeClr val="bg1"/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algn="r">
              <a:spcAft>
                <a:spcPts val="0"/>
              </a:spcAft>
            </a:pPr>
            <a:r>
              <a:rPr lang="en-GB" sz="2800" dirty="0" smtClean="0">
                <a:solidFill>
                  <a:schemeClr val="bg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How can we raise awareness of the surveys with the staff community?</a:t>
            </a:r>
          </a:p>
          <a:p>
            <a:pPr algn="r">
              <a:spcAft>
                <a:spcPts val="0"/>
              </a:spcAft>
            </a:pPr>
            <a:r>
              <a:rPr lang="en-GB" sz="2800" dirty="0" smtClean="0">
                <a:solidFill>
                  <a:schemeClr val="bg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</a:p>
          <a:p>
            <a:pPr algn="r">
              <a:spcAft>
                <a:spcPts val="0"/>
              </a:spcAft>
            </a:pP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How can central teams better support departments with promoting surveys to students? What works?</a:t>
            </a:r>
            <a:endParaRPr lang="en-GB" sz="2800" dirty="0">
              <a:solidFill>
                <a:schemeClr val="bg1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84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Surveys at Warwick</a:t>
            </a:r>
            <a:endParaRPr lang="en-US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1417986"/>
            <a:ext cx="2880000" cy="2880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72662" y="1417987"/>
            <a:ext cx="2730046" cy="2874604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“We will rationalise </a:t>
            </a:r>
            <a:r>
              <a:rPr lang="en-GB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steer the use of student surveys to </a:t>
            </a:r>
            <a:r>
              <a:rPr lang="en-GB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on the enhancement </a:t>
            </a:r>
            <a: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GB" sz="2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2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the </a:t>
            </a:r>
            <a:r>
              <a:rPr lang="en-GB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student </a:t>
            </a:r>
            <a:r>
              <a:rPr lang="en-GB" sz="2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experience”</a:t>
            </a:r>
            <a:endParaRPr lang="en-GB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6062" y="4304463"/>
            <a:ext cx="30235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511C6C"/>
              </a:buClr>
            </a:pPr>
            <a:r>
              <a:rPr lang="en-US" sz="1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Education Strategy, </a:t>
            </a:r>
            <a:r>
              <a:rPr lang="en-GB" sz="1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3.2.2 </a:t>
            </a:r>
            <a:r>
              <a:rPr lang="en-GB" sz="1000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Student Surveys Strategy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66974" y="1417986"/>
            <a:ext cx="5404887" cy="2880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378129" y="1417987"/>
            <a:ext cx="5393732" cy="2874604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9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IMPROVING HOW WE RUN CORE SURVEYS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9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REDUCING SURVEY FATIGUE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RAISING AWARENESS OF EXISTING DATA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45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TAKING A JOINED-UP APPROACH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6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 AND IMPACT FOCUSED</a:t>
            </a:r>
          </a:p>
        </p:txBody>
      </p:sp>
    </p:spTree>
    <p:extLst>
      <p:ext uri="{BB962C8B-B14F-4D97-AF65-F5344CB8AC3E}">
        <p14:creationId xmlns:p14="http://schemas.microsoft.com/office/powerpoint/2010/main" val="268988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9A1F7D3C-A4C6-4F67-9F37-2DC727D722B4" descr="E31A0117-E770-4D80-88A3-C8E454E0E64C@connect">
            <a:extLst>
              <a:ext uri="{FF2B5EF4-FFF2-40B4-BE49-F238E27FC236}">
                <a16:creationId xmlns:a16="http://schemas.microsoft.com/office/drawing/2014/main" id="{E6E5C25E-19DF-4E21-A20B-43D120CB3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5" t="11210" r="9077" b="12498"/>
          <a:stretch/>
        </p:blipFill>
        <p:spPr bwMode="auto">
          <a:xfrm>
            <a:off x="0" y="-18512"/>
            <a:ext cx="5875551" cy="51620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75551" y="0"/>
            <a:ext cx="3268449" cy="5143500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993266" y="577335"/>
            <a:ext cx="4681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8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At Warwick, we all contribute to the conversation. In a world of brilliant minds, cultures and ambitions, that conversation helps us learn a lot from each other – an ongoing discussion between student and student, student and academic, and student and University administration</a:t>
            </a:r>
            <a:r>
              <a:rPr lang="en-GB" sz="1800" dirty="0" smtClean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</a:t>
            </a:r>
          </a:p>
          <a:p>
            <a:pPr algn="r">
              <a:spcAft>
                <a:spcPts val="0"/>
              </a:spcAft>
            </a:pPr>
            <a:endParaRPr lang="en-GB" sz="1800" dirty="0">
              <a:solidFill>
                <a:schemeClr val="bg1"/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algn="r">
              <a:spcAft>
                <a:spcPts val="0"/>
              </a:spcAft>
            </a:pPr>
            <a:r>
              <a:rPr lang="en-GB" sz="18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It’s why we need students to have a say in how things are done at Warwick: it’s the best way for us to move things forward here. It’s your worldview, and your experiences, that will improve how we operate. </a:t>
            </a:r>
            <a:endParaRPr lang="en-GB" sz="1800" dirty="0">
              <a:solidFill>
                <a:schemeClr val="bg1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Major surveys in 2018-19</a:t>
            </a:r>
            <a:endParaRPr lang="en-US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8" name="Picture 4" descr="Image result for national student surv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289" y="2075756"/>
            <a:ext cx="1446112" cy="11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tes surv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38" y="1927153"/>
            <a:ext cx="2220682" cy="140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pres surve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865" y="2075755"/>
            <a:ext cx="2226684" cy="111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student barometer surve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58" y="2069971"/>
            <a:ext cx="1369492" cy="111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06262" y="3312690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75%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06262" y="4002766"/>
            <a:ext cx="1456139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UG finalists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78837" y="3312690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45%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78837" y="4002766"/>
            <a:ext cx="1456139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PGT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73095" y="3312690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73095" y="4002766"/>
            <a:ext cx="1456139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PGR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76575" y="3312690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3200" b="1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40%</a:t>
            </a:r>
            <a:endParaRPr lang="en-GB" sz="32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15794" y="4002766"/>
            <a:ext cx="1577702" cy="320842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Fnd</a:t>
            </a: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UG &amp; PGT, on-campus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06262" y="136568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78%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78837" y="136568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39%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4572263"/>
            <a:ext cx="9144000" cy="32084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73095" y="136568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45%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76575" y="1365682"/>
            <a:ext cx="1456139" cy="665749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13%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410010" y="4596326"/>
            <a:ext cx="1648644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Feb – 31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007224" y="4596326"/>
            <a:ext cx="1599366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 – 17 June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705803" y="4596326"/>
            <a:ext cx="1590724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Apr – 17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May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59647" y="4596326"/>
            <a:ext cx="1689996" cy="320842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Nov – 7</a:t>
            </a:r>
            <a:r>
              <a:rPr lang="en-GB" sz="1400" baseline="30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Dec</a:t>
            </a:r>
            <a:endParaRPr lang="en-GB" sz="1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0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14323" y="2244648"/>
            <a:ext cx="8669256" cy="22150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Arrival</a:t>
            </a: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experience (e.g. finance, meeting staff, registration, opening bank account);</a:t>
            </a:r>
          </a:p>
          <a:p>
            <a:pPr>
              <a:buClr>
                <a:srgbClr val="511C6C"/>
              </a:buClr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Learning</a:t>
            </a: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experience (e.g. teaching, lecturers, assessment &amp; feedback, library); </a:t>
            </a:r>
          </a:p>
          <a:p>
            <a:pPr>
              <a:buClr>
                <a:srgbClr val="511C6C"/>
              </a:buClr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Living</a:t>
            </a: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experience (e.g. accommodation, sports, safety, transport, living cost); </a:t>
            </a:r>
          </a:p>
          <a:p>
            <a:pPr>
              <a:buClr>
                <a:srgbClr val="511C6C"/>
              </a:buClr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experience (e.g. accommodation, catering, Health Centre, SU, Careers);</a:t>
            </a:r>
          </a:p>
          <a:p>
            <a:pPr>
              <a:buClr>
                <a:srgbClr val="511C6C"/>
              </a:buClr>
            </a:pP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Overall </a:t>
            </a:r>
            <a:r>
              <a:rPr lang="en-GB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satisfaction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buClr>
                <a:srgbClr val="511C6C"/>
              </a:buClr>
            </a:pPr>
            <a:r>
              <a:rPr lang="en-GB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Propensity 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GB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recommend</a:t>
            </a:r>
            <a:r>
              <a:rPr lang="en-GB" sz="1800" dirty="0">
                <a:latin typeface="Segoe UI" panose="020B0502040204020203" pitchFamily="34" charset="0"/>
                <a:cs typeface="Segoe UI" panose="020B0502040204020203" pitchFamily="34" charset="0"/>
              </a:rPr>
              <a:t> Warwick to others thinking of applying here.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0"/>
            <a:ext cx="6282969" cy="98768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strike="sngStrike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Student Barometer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Warwick Student Experience Survey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4325" y="1795709"/>
            <a:ext cx="8669254" cy="40911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14324" y="1840581"/>
            <a:ext cx="3267075" cy="335664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rgbClr val="511C6C"/>
              </a:buClr>
              <a:buNone/>
            </a:pPr>
            <a:r>
              <a:rPr lang="en-GB" sz="2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Scope</a:t>
            </a:r>
            <a:endParaRPr lang="en-GB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5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14323" y="1660118"/>
            <a:ext cx="2797845" cy="31374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Foundation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Undergraduate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Postgraduate Taught</a:t>
            </a:r>
          </a:p>
          <a:p>
            <a:pPr marL="0" indent="0" algn="ctr">
              <a:buClr>
                <a:srgbClr val="511C6C"/>
              </a:buClr>
              <a:buNone/>
            </a:pPr>
            <a:endParaRPr lang="en-GB" sz="6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Not including: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Postgraduate Research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Distance Learners 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Awards &lt;60 credits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tudying via partners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Studying in London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Warwick Student Experience Survey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4325" y="1211179"/>
            <a:ext cx="2797843" cy="40911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14324" y="1256051"/>
            <a:ext cx="2797843" cy="335664"/>
          </a:xfrm>
          <a:prstGeom prst="rect">
            <a:avLst/>
          </a:prstGeom>
        </p:spPr>
        <p:txBody>
          <a:bodyPr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Eligible students</a:t>
            </a:r>
            <a:endParaRPr lang="en-GB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322217" y="1660118"/>
            <a:ext cx="5500941" cy="19333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Rich insight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into the wider student </a:t>
            </a: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Timely evaluation of arrivals and welcome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only survey across levels and cohorts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Benchmarking to RG, nationally and globally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Counter-metrics and evidence for TEF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22219" y="1211179"/>
            <a:ext cx="5500937" cy="409111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322218" y="1256051"/>
            <a:ext cx="5500940" cy="335664"/>
          </a:xfrm>
          <a:prstGeom prst="rect">
            <a:avLst/>
          </a:prstGeom>
        </p:spPr>
        <p:txBody>
          <a:bodyPr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2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 added from the survey</a:t>
            </a:r>
            <a:endParaRPr lang="en-GB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860663" y="3952088"/>
            <a:ext cx="5500941" cy="101968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8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Covers ALL Home/EU and Non-EU Students</a:t>
            </a:r>
            <a:endParaRPr lang="en-GB" sz="1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08774"/>
            <a:ext cx="7641053" cy="493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08774"/>
            <a:ext cx="7641053" cy="493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41"/>
          <a:stretch/>
        </p:blipFill>
        <p:spPr>
          <a:xfrm>
            <a:off x="292165" y="1435768"/>
            <a:ext cx="2763856" cy="16346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" r="332" b="16736"/>
          <a:stretch/>
        </p:blipFill>
        <p:spPr>
          <a:xfrm>
            <a:off x="292165" y="3231793"/>
            <a:ext cx="2763856" cy="1637792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160294" y="1387642"/>
            <a:ext cx="5983705" cy="305602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Our campus conversation launches November 5</a:t>
            </a:r>
            <a:r>
              <a:rPr lang="en-GB" sz="2800" baseline="30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for five weeks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Setting a tone for the year: dialogue and community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Mixture of Warwick-wide and departmental promo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Fifty prizes worth £100</a:t>
            </a:r>
            <a:b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(10 drawn each week)</a:t>
            </a:r>
            <a:endParaRPr lang="en-GB" sz="2800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Warwick Student Experience Survey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8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2253</TotalTime>
  <Words>1400</Words>
  <Application>Microsoft Office PowerPoint</Application>
  <PresentationFormat>On-screen Show (16:9)</PresentationFormat>
  <Paragraphs>201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Avenir Next</vt:lpstr>
      <vt:lpstr>Avenir Next Demi Bold</vt:lpstr>
      <vt:lpstr>Avenir Next Medium</vt:lpstr>
      <vt:lpstr>Calibri</vt:lpstr>
      <vt:lpstr>Segoe UI</vt:lpstr>
      <vt:lpstr>Segoe UI Semibold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Saunders, Ruth</cp:lastModifiedBy>
  <cp:revision>260</cp:revision>
  <cp:lastPrinted>2018-07-31T09:25:09Z</cp:lastPrinted>
  <dcterms:created xsi:type="dcterms:W3CDTF">2017-04-05T11:04:35Z</dcterms:created>
  <dcterms:modified xsi:type="dcterms:W3CDTF">2018-11-09T09:31:46Z</dcterms:modified>
</cp:coreProperties>
</file>