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5" r:id="rId19"/>
    <p:sldId id="277" r:id="rId20"/>
    <p:sldId id="279" r:id="rId21"/>
    <p:sldId id="278" r:id="rId22"/>
  </p:sldIdLst>
  <p:sldSz cx="12192000" cy="6858000"/>
  <p:notesSz cx="6858000" cy="9144000"/>
  <p:custDataLst>
    <p:tags r:id="rId23"/>
  </p:custDataLst>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17E602-93DA-B6F1-CF72-1134CB3F59BE}" v="1" dt="2026-07-15T12:10:11.868"/>
    <p1510:client id="{3F549765-61AF-1F7D-E517-970BF7910E7B}" v="15" dt="2026-07-14T21:49:47.384"/>
    <p1510:client id="{6D7A52A1-A417-3DA8-0AC4-D9A6E831D8AF}" v="79" dt="2026-07-15T14:47:47.440"/>
    <p1510:client id="{9FA6468F-9AEA-B164-8231-455F303F9A4D}" v="42" dt="2026-07-14T21:53:56.204"/>
    <p1510:client id="{BFB24C59-67E9-2B92-F15B-60C1D8AC65DD}" v="12" dt="2026-07-14T09:53:44.140"/>
    <p1510:client id="{CDEB9501-4D06-007B-95FB-75C48AE4BACF}" v="1" dt="2026-07-14T10:03:08.4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layout 1">
    <p:bg>
      <p:bgPr>
        <a:solidFill>
          <a:schemeClr val="bg1">
            <a:alpha val="100000"/>
          </a:schemeClr>
        </a:solidFill>
        <a:effectLst/>
      </p:bgPr>
    </p:bg>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509270" y="2883535"/>
            <a:ext cx="3886200" cy="1379220"/>
          </a:xfrm>
          <a:prstGeom prst="rect">
            <a:avLst/>
          </a:prstGeom>
          <a:noFill/>
          <a:ln w="0" cmpd="sng">
            <a:noFill/>
            <a:prstDash val="solid"/>
          </a:ln>
        </p:spPr>
        <p:txBody>
          <a:bodyPr vert="horz" lIns="0" tIns="53340" rIns="0" bIns="0" anchor="t"/>
          <a:lstStyle/>
          <a:p>
            <a:pPr marL="0" marR="0" indent="0" algn="l">
              <a:lnSpc>
                <a:spcPts val="3900"/>
              </a:lnSpc>
              <a:spcAft>
                <a:spcPts val="0"/>
              </a:spcAft>
            </a:pPr>
            <a:r>
              <a:rPr lang="en-US" sz="3600" b="1" spc="-25">
                <a:solidFill>
                  <a:srgbClr val="F3F5F6"/>
                </a:solidFill>
                <a:latin typeface="Calibri" panose="02020603050405020304" pitchFamily="2"/>
              </a:rPr>
              <a:t>WORK DURING AND </a:t>
            </a:r>
          </a:p>
          <a:p>
            <a:pPr marL="0" marR="0" indent="0" algn="l">
              <a:lnSpc>
                <a:spcPts val="3900"/>
              </a:lnSpc>
              <a:spcBef>
                <a:spcPts val="0"/>
              </a:spcBef>
              <a:spcAft>
                <a:spcPts val="2560"/>
              </a:spcAft>
            </a:pPr>
            <a:r>
              <a:rPr lang="en-US" sz="3600" b="1" spc="-10">
                <a:solidFill>
                  <a:srgbClr val="F3F5F6"/>
                </a:solidFill>
                <a:latin typeface="Calibri" panose="02020603050405020304" pitchFamily="2"/>
              </a:rPr>
              <a:t>AFTER STUDIES </a:t>
            </a:r>
          </a:p>
        </p:txBody>
      </p:sp>
      <p:sp>
        <p:nvSpPr>
          <p:cNvPr id="7" name="Text Placeholder 6"/>
          <p:cNvSpPr>
            <a:spLocks noGrp="1"/>
          </p:cNvSpPr>
          <p:nvPr>
            <p:ph type="body" idx="10"/>
          </p:nvPr>
        </p:nvSpPr>
        <p:spPr>
          <a:xfrm>
            <a:off x="509270" y="4262755"/>
            <a:ext cx="3886200" cy="2595245"/>
          </a:xfrm>
          <a:prstGeom prst="rect">
            <a:avLst/>
          </a:prstGeom>
          <a:noFill/>
          <a:ln w="0" cmpd="sng">
            <a:noFill/>
            <a:prstDash val="solid"/>
          </a:ln>
        </p:spPr>
        <p:txBody>
          <a:bodyPr vert="horz" lIns="0" tIns="29210" rIns="0" bIns="0" anchor="t">
            <a:normAutofit fontScale="95000"/>
          </a:bodyPr>
          <a:lstStyle/>
          <a:p>
            <a:pPr marL="0" marR="0" indent="0" algn="l">
              <a:lnSpc>
                <a:spcPts val="2000"/>
              </a:lnSpc>
              <a:spcAft>
                <a:spcPts val="0"/>
              </a:spcAft>
            </a:pPr>
            <a:r>
              <a:rPr lang="en-US" sz="2000" spc="0">
                <a:solidFill>
                  <a:srgbClr val="F3F5F6"/>
                </a:solidFill>
                <a:latin typeface="Calibri" panose="02020603050405020304" pitchFamily="2"/>
              </a:rPr>
              <a:t>Your Visa Options </a:t>
            </a:r>
          </a:p>
          <a:p>
            <a:pPr marL="0" marR="0" indent="0" algn="l">
              <a:lnSpc>
                <a:spcPts val="2000"/>
              </a:lnSpc>
              <a:spcBef>
                <a:spcPts val="6285"/>
              </a:spcBef>
              <a:spcAft>
                <a:spcPts val="0"/>
              </a:spcAft>
            </a:pPr>
            <a:r>
              <a:rPr lang="en-US" sz="1800" b="1" spc="0">
                <a:solidFill>
                  <a:srgbClr val="F3F5F6"/>
                </a:solidFill>
                <a:latin typeface="Calibri" panose="02020603050405020304" pitchFamily="2"/>
              </a:rPr>
              <a:t>Steve McDonald </a:t>
            </a:r>
          </a:p>
          <a:p>
            <a:pPr marL="0" marR="0" indent="0" algn="l">
              <a:lnSpc>
                <a:spcPts val="2100"/>
              </a:lnSpc>
              <a:spcBef>
                <a:spcPts val="0"/>
              </a:spcBef>
              <a:spcAft>
                <a:spcPts val="3550"/>
              </a:spcAft>
            </a:pPr>
            <a:r>
              <a:rPr lang="en-US" sz="1800" spc="0">
                <a:solidFill>
                  <a:srgbClr val="F3F5F6"/>
                </a:solidFill>
                <a:latin typeface="Calibri" panose="02020603050405020304" pitchFamily="2"/>
              </a:rPr>
              <a:t>International Student Adviser </a:t>
            </a:r>
            <a:br/>
            <a:r>
              <a:rPr lang="en-US" sz="1800" spc="0">
                <a:solidFill>
                  <a:srgbClr val="F3F5F6"/>
                </a:solidFill>
                <a:latin typeface="Calibri" panose="02020603050405020304" pitchFamily="2"/>
              </a:rPr>
              <a:t>Student Visa Advice Service </a:t>
            </a:r>
            <a:br/>
            <a:r>
              <a:rPr lang="en-US" sz="1800" spc="0">
                <a:solidFill>
                  <a:srgbClr val="F3F5F6"/>
                </a:solidFill>
                <a:latin typeface="Calibri" panose="02020603050405020304" pitchFamily="2"/>
              </a:rPr>
              <a:t>Student Experience </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layout 10">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06095" y="0"/>
            <a:ext cx="8724900" cy="4620895"/>
          </a:xfrm>
          <a:prstGeom prst="rect">
            <a:avLst/>
          </a:prstGeom>
          <a:noFill/>
          <a:ln w="0" cmpd="sng">
            <a:noFill/>
            <a:prstDash val="solid"/>
          </a:ln>
        </p:spPr>
        <p:txBody>
          <a:bodyPr vert="horz" lIns="0" tIns="269875" rIns="0" bIns="0" anchor="t">
            <a:normAutofit fontScale="95000"/>
          </a:bodyPr>
          <a:lstStyle/>
          <a:p>
            <a:pPr marL="0" marR="0" indent="0" algn="l">
              <a:lnSpc>
                <a:spcPts val="2400"/>
              </a:lnSpc>
              <a:spcAft>
                <a:spcPts val="0"/>
              </a:spcAft>
            </a:pPr>
            <a:r>
              <a:rPr lang="en-US" sz="2200" b="1" spc="0">
                <a:solidFill>
                  <a:srgbClr val="3B0F52"/>
                </a:solidFill>
                <a:latin typeface="Calibri" panose="02020603050405020304" pitchFamily="2"/>
              </a:rPr>
              <a:t>Skilled Worker Visa </a:t>
            </a:r>
          </a:p>
          <a:p>
            <a:pPr marL="0" marR="0" indent="0" algn="l">
              <a:lnSpc>
                <a:spcPts val="1600"/>
              </a:lnSpc>
              <a:spcBef>
                <a:spcPts val="240"/>
              </a:spcBef>
              <a:spcAft>
                <a:spcPts val="0"/>
              </a:spcAft>
            </a:pPr>
            <a:r>
              <a:rPr lang="en-US" sz="1600" b="1" spc="-5">
                <a:solidFill>
                  <a:srgbClr val="000000"/>
                </a:solidFill>
                <a:latin typeface="Calibri" panose="02020603050405020304" pitchFamily="2"/>
              </a:rPr>
              <a:t>Who is it for? </a:t>
            </a:r>
          </a:p>
          <a:p>
            <a:pPr marL="0" marR="0" indent="0" algn="l">
              <a:lnSpc>
                <a:spcPts val="1400"/>
              </a:lnSpc>
              <a:spcBef>
                <a:spcPts val="345"/>
              </a:spcBef>
              <a:spcAft>
                <a:spcPts val="0"/>
              </a:spcAft>
            </a:pPr>
            <a:r>
              <a:rPr lang="en-US" sz="1400" spc="0">
                <a:solidFill>
                  <a:srgbClr val="000000"/>
                </a:solidFill>
                <a:latin typeface="Calibri" panose="02020603050405020304" pitchFamily="2"/>
              </a:rPr>
              <a:t>This is a sponsored work visa to allow you to work in a qualifying job. It is tied to the employer and job. </a:t>
            </a:r>
          </a:p>
          <a:p>
            <a:pPr marL="0" marR="0" indent="0" algn="l">
              <a:lnSpc>
                <a:spcPts val="1400"/>
              </a:lnSpc>
              <a:spcBef>
                <a:spcPts val="245"/>
              </a:spcBef>
              <a:spcAft>
                <a:spcPts val="0"/>
              </a:spcAft>
            </a:pPr>
            <a:r>
              <a:rPr lang="en-US" sz="1400" spc="0">
                <a:solidFill>
                  <a:srgbClr val="000000"/>
                </a:solidFill>
                <a:latin typeface="Calibri" panose="02020603050405020304" pitchFamily="2"/>
              </a:rPr>
              <a:t>It is possible to have dependent partners and children join you in the UK. </a:t>
            </a:r>
          </a:p>
          <a:p>
            <a:pPr marL="0" marR="0" indent="0" algn="l">
              <a:lnSpc>
                <a:spcPts val="1400"/>
              </a:lnSpc>
              <a:spcBef>
                <a:spcPts val="270"/>
              </a:spcBef>
              <a:spcAft>
                <a:spcPts val="0"/>
              </a:spcAft>
            </a:pPr>
            <a:r>
              <a:rPr lang="en-US" sz="1400" spc="0">
                <a:solidFill>
                  <a:srgbClr val="000000"/>
                </a:solidFill>
                <a:latin typeface="Calibri" panose="02020603050405020304" pitchFamily="2"/>
              </a:rPr>
              <a:t>The Skilled Worker Visa is a route to settlement (permanent residence in the UK) after 5 years. </a:t>
            </a:r>
          </a:p>
          <a:p>
            <a:pPr marL="0" marR="0" indent="0" algn="l">
              <a:lnSpc>
                <a:spcPts val="1900"/>
              </a:lnSpc>
              <a:spcBef>
                <a:spcPts val="2085"/>
              </a:spcBef>
              <a:spcAft>
                <a:spcPts val="0"/>
              </a:spcAft>
            </a:pPr>
            <a:r>
              <a:rPr lang="en-US" sz="1600" b="1" spc="0">
                <a:solidFill>
                  <a:srgbClr val="000000"/>
                </a:solidFill>
                <a:latin typeface="Calibri" panose="02020603050405020304" pitchFamily="2"/>
              </a:rPr>
              <a:t>What are the requirements? </a:t>
            </a:r>
            <a:br/>
            <a:r>
              <a:rPr lang="en-US" sz="1600" b="1" spc="0">
                <a:solidFill>
                  <a:srgbClr val="000000"/>
                </a:solidFill>
                <a:latin typeface="Calibri" panose="02020603050405020304" pitchFamily="2"/>
              </a:rPr>
              <a:t>The job: </a:t>
            </a:r>
          </a:p>
          <a:p>
            <a:pPr marL="320040" marR="0" indent="320040" algn="l">
              <a:lnSpc>
                <a:spcPts val="1900"/>
              </a:lnSpc>
              <a:spcBef>
                <a:spcPts val="790"/>
              </a:spcBef>
              <a:spcAft>
                <a:spcPts val="0"/>
              </a:spcAft>
              <a:buFont typeface="Symbol"/>
              <a:buChar char="·"/>
            </a:pPr>
            <a:r>
              <a:rPr lang="en-US" sz="1600" spc="0">
                <a:solidFill>
                  <a:srgbClr val="000000"/>
                </a:solidFill>
                <a:latin typeface="Calibri" panose="02020603050405020304" pitchFamily="2"/>
              </a:rPr>
              <a:t>must be shown on the</a:t>
            </a:r>
            <a:r>
              <a:rPr lang="en-US" sz="1600" u="sng" spc="0">
                <a:solidFill>
                  <a:srgbClr val="0000FF"/>
                </a:solidFill>
                <a:latin typeface="Calibri" panose="02020603050405020304" pitchFamily="2"/>
              </a:rPr>
              <a:t>list of eligible occupations</a:t>
            </a:r>
            <a:r>
              <a:rPr lang="en-US" sz="1600" spc="0">
                <a:solidFill>
                  <a:srgbClr val="000000"/>
                </a:solidFill>
                <a:latin typeface="Calibri" panose="02020603050405020304" pitchFamily="2"/>
              </a:rPr>
              <a:t> as “higher skilled”, and be at skill level RQF6 or above (unless it is on the</a:t>
            </a:r>
            <a:r>
              <a:rPr lang="en-US" sz="1600" u="sng" spc="0">
                <a:solidFill>
                  <a:srgbClr val="0000FF"/>
                </a:solidFill>
                <a:latin typeface="Calibri" panose="02020603050405020304" pitchFamily="2"/>
              </a:rPr>
              <a:t>immigration salary list</a:t>
            </a:r>
            <a:r>
              <a:rPr lang="en-US" sz="1600" spc="0">
                <a:solidFill>
                  <a:srgbClr val="000000"/>
                </a:solidFill>
                <a:latin typeface="Calibri" panose="02020603050405020304" pitchFamily="2"/>
              </a:rPr>
              <a:t> or</a:t>
            </a:r>
            <a:r>
              <a:rPr lang="en-US" sz="1600" u="sng" spc="0">
                <a:solidFill>
                  <a:srgbClr val="0000FF"/>
                </a:solidFill>
                <a:latin typeface="Calibri" panose="02020603050405020304" pitchFamily="2"/>
              </a:rPr>
              <a:t>temporary shortage list</a:t>
            </a:r>
            <a:r>
              <a:rPr lang="en-US" sz="1600" spc="0">
                <a:solidFill>
                  <a:srgbClr val="00A9CE"/>
                </a:solidFill>
                <a:latin typeface="Calibri" panose="02020603050405020304" pitchFamily="2"/>
              </a:rPr>
              <a:t>)</a:t>
            </a:r>
          </a:p>
          <a:p>
            <a:pPr marL="320040" marR="594360" indent="320040" algn="l">
              <a:lnSpc>
                <a:spcPts val="1900"/>
              </a:lnSpc>
              <a:spcBef>
                <a:spcPts val="795"/>
              </a:spcBef>
              <a:spcAft>
                <a:spcPts val="0"/>
              </a:spcAft>
              <a:buFont typeface="Symbol"/>
              <a:buChar char="·"/>
            </a:pPr>
            <a:r>
              <a:rPr lang="en-US" sz="1600" spc="0">
                <a:solidFill>
                  <a:srgbClr val="000000"/>
                </a:solidFill>
                <a:latin typeface="Calibri" panose="02020603050405020304" pitchFamily="2"/>
              </a:rPr>
              <a:t>must be for an employer that</a:t>
            </a:r>
            <a:r>
              <a:rPr lang="en-US" sz="1600" u="sng" spc="0">
                <a:solidFill>
                  <a:srgbClr val="0000FF"/>
                </a:solidFill>
                <a:latin typeface="Calibri" panose="02020603050405020304" pitchFamily="2"/>
              </a:rPr>
              <a:t>has been approved by the Home Office</a:t>
            </a:r>
            <a:r>
              <a:rPr lang="en-US" sz="1600" spc="0">
                <a:solidFill>
                  <a:srgbClr val="000000"/>
                </a:solidFill>
                <a:latin typeface="Calibri" panose="02020603050405020304" pitchFamily="2"/>
              </a:rPr>
              <a:t> and has issued you with a Certificate of Sponsorship (CoS) for your application </a:t>
            </a:r>
          </a:p>
          <a:p>
            <a:pPr marL="0" marR="0" indent="0" algn="l">
              <a:lnSpc>
                <a:spcPts val="1600"/>
              </a:lnSpc>
              <a:spcBef>
                <a:spcPts val="1115"/>
              </a:spcBef>
              <a:spcAft>
                <a:spcPts val="0"/>
              </a:spcAft>
            </a:pPr>
            <a:r>
              <a:rPr lang="en-US" sz="1600" b="1" spc="0">
                <a:solidFill>
                  <a:srgbClr val="000000"/>
                </a:solidFill>
                <a:latin typeface="Calibri" panose="02020603050405020304" pitchFamily="2"/>
              </a:rPr>
              <a:t>Salary </a:t>
            </a:r>
          </a:p>
          <a:p>
            <a:pPr marL="0" marR="0" indent="0" algn="l">
              <a:lnSpc>
                <a:spcPts val="1600"/>
              </a:lnSpc>
              <a:spcBef>
                <a:spcPts val="1095"/>
              </a:spcBef>
              <a:spcAft>
                <a:spcPts val="0"/>
              </a:spcAft>
            </a:pPr>
            <a:r>
              <a:rPr lang="en-US" sz="1600" spc="0">
                <a:solidFill>
                  <a:srgbClr val="000000"/>
                </a:solidFill>
                <a:latin typeface="Calibri" panose="02020603050405020304" pitchFamily="2"/>
              </a:rPr>
              <a:t>You’ll usually need to be paid at least 41700 GBP unless the</a:t>
            </a:r>
            <a:r>
              <a:rPr lang="en-US" sz="1600" u="sng" spc="0">
                <a:solidFill>
                  <a:srgbClr val="0000FF"/>
                </a:solidFill>
                <a:latin typeface="Calibri" panose="02020603050405020304" pitchFamily="2"/>
              </a:rPr>
              <a:t>going rate</a:t>
            </a:r>
            <a:r>
              <a:rPr lang="en-US" sz="1600" spc="0">
                <a:solidFill>
                  <a:srgbClr val="000000"/>
                </a:solidFill>
                <a:latin typeface="Calibri" panose="02020603050405020304" pitchFamily="2"/>
              </a:rPr>
              <a:t> for your job is higher than this </a:t>
            </a:r>
          </a:p>
          <a:p>
            <a:pPr marL="0" marR="0" indent="0" algn="l">
              <a:lnSpc>
                <a:spcPts val="1600"/>
              </a:lnSpc>
              <a:spcBef>
                <a:spcPts val="1095"/>
              </a:spcBef>
              <a:spcAft>
                <a:spcPts val="1390"/>
              </a:spcAft>
            </a:pPr>
            <a:r>
              <a:rPr lang="en-US" sz="1600" b="1" spc="0">
                <a:solidFill>
                  <a:srgbClr val="000000"/>
                </a:solidFill>
                <a:latin typeface="Calibri" panose="02020603050405020304" pitchFamily="2"/>
              </a:rPr>
              <a:t>When can you be paid less (Tradeable points)? </a:t>
            </a:r>
          </a:p>
        </p:txBody>
      </p:sp>
      <p:sp>
        <p:nvSpPr>
          <p:cNvPr id="5" name="Text Placeholder 4"/>
          <p:cNvSpPr>
            <a:spLocks noGrp="1"/>
          </p:cNvSpPr>
          <p:nvPr>
            <p:ph type="body" idx="10"/>
          </p:nvPr>
        </p:nvSpPr>
        <p:spPr>
          <a:xfrm>
            <a:off x="521335" y="4620895"/>
            <a:ext cx="2474595" cy="1435735"/>
          </a:xfrm>
          <a:prstGeom prst="rect">
            <a:avLst/>
          </a:prstGeom>
          <a:solidFill>
            <a:srgbClr val="3B0F52"/>
          </a:solidFill>
          <a:ln w="0" cmpd="sng">
            <a:noFill/>
            <a:prstDash val="solid"/>
          </a:ln>
        </p:spPr>
        <p:txBody>
          <a:bodyPr vert="horz" lIns="0" tIns="176530" rIns="0" bIns="0" anchor="t"/>
          <a:lstStyle/>
          <a:p>
            <a:pPr marL="91440" marR="365760" indent="0" algn="l">
              <a:lnSpc>
                <a:spcPts val="1700"/>
              </a:lnSpc>
              <a:spcAft>
                <a:spcPts val="0"/>
              </a:spcAft>
            </a:pPr>
            <a:r>
              <a:rPr lang="en-US" sz="1400" b="1" spc="0">
                <a:solidFill>
                  <a:srgbClr val="FFFFFF"/>
                </a:solidFill>
                <a:latin typeface="Calibri" panose="02020603050405020304" pitchFamily="2"/>
              </a:rPr>
              <a:t>PhD in a subject relevant to the job </a:t>
            </a:r>
          </a:p>
          <a:p>
            <a:pPr marL="91440" marR="0" indent="0" algn="l">
              <a:lnSpc>
                <a:spcPts val="1700"/>
              </a:lnSpc>
              <a:spcBef>
                <a:spcPts val="1680"/>
              </a:spcBef>
              <a:spcAft>
                <a:spcPts val="1485"/>
              </a:spcAft>
            </a:pPr>
            <a:r>
              <a:rPr lang="en-US" sz="1400" b="1" spc="0">
                <a:solidFill>
                  <a:srgbClr val="FFFFFF"/>
                </a:solidFill>
                <a:latin typeface="Calibri" panose="02020603050405020304" pitchFamily="2"/>
              </a:rPr>
              <a:t>£37,500 per year or 90% of the going rate whichever higher. </a:t>
            </a:r>
          </a:p>
        </p:txBody>
      </p:sp>
      <p:sp>
        <p:nvSpPr>
          <p:cNvPr id="6" name="Text Placeholder 5"/>
          <p:cNvSpPr>
            <a:spLocks noGrp="1"/>
          </p:cNvSpPr>
          <p:nvPr>
            <p:ph type="body" idx="10"/>
          </p:nvPr>
        </p:nvSpPr>
        <p:spPr>
          <a:xfrm>
            <a:off x="3133090" y="4620895"/>
            <a:ext cx="2478405" cy="1435735"/>
          </a:xfrm>
          <a:prstGeom prst="rect">
            <a:avLst/>
          </a:prstGeom>
          <a:solidFill>
            <a:srgbClr val="3B0F52"/>
          </a:solidFill>
          <a:ln w="0" cmpd="sng">
            <a:noFill/>
            <a:prstDash val="solid"/>
          </a:ln>
        </p:spPr>
        <p:txBody>
          <a:bodyPr vert="horz" lIns="0" tIns="173355" rIns="0" bIns="0" anchor="t"/>
          <a:lstStyle/>
          <a:p>
            <a:pPr marL="91440" marR="0" indent="0" algn="l">
              <a:lnSpc>
                <a:spcPts val="1700"/>
              </a:lnSpc>
              <a:spcAft>
                <a:spcPts val="0"/>
              </a:spcAft>
            </a:pPr>
            <a:r>
              <a:rPr lang="en-US" sz="1400" b="1" spc="0">
                <a:solidFill>
                  <a:srgbClr val="FFFFFF"/>
                </a:solidFill>
                <a:latin typeface="Calibri" panose="02020603050405020304" pitchFamily="2"/>
              </a:rPr>
              <a:t>PhD in a STEM subject relevant to the job, </a:t>
            </a:r>
          </a:p>
          <a:p>
            <a:pPr marL="91440" marR="0" indent="0" algn="l">
              <a:lnSpc>
                <a:spcPts val="1700"/>
              </a:lnSpc>
              <a:spcBef>
                <a:spcPts val="1680"/>
              </a:spcBef>
              <a:spcAft>
                <a:spcPts val="1510"/>
              </a:spcAft>
            </a:pPr>
            <a:r>
              <a:rPr lang="en-US" sz="1400" b="1" spc="0">
                <a:solidFill>
                  <a:srgbClr val="FFFFFF"/>
                </a:solidFill>
                <a:latin typeface="Calibri" panose="02020603050405020304" pitchFamily="2"/>
              </a:rPr>
              <a:t>£33,400 per year or 80% of the going rate whichever higher. </a:t>
            </a:r>
          </a:p>
        </p:txBody>
      </p:sp>
      <p:sp>
        <p:nvSpPr>
          <p:cNvPr id="7" name="Text Placeholder 6"/>
          <p:cNvSpPr>
            <a:spLocks noGrp="1"/>
          </p:cNvSpPr>
          <p:nvPr>
            <p:ph type="body" idx="10"/>
          </p:nvPr>
        </p:nvSpPr>
        <p:spPr>
          <a:xfrm>
            <a:off x="5784850" y="4620895"/>
            <a:ext cx="2453640" cy="1435735"/>
          </a:xfrm>
          <a:prstGeom prst="rect">
            <a:avLst/>
          </a:prstGeom>
          <a:solidFill>
            <a:srgbClr val="3B0F52"/>
          </a:solidFill>
          <a:ln w="0" cmpd="sng">
            <a:noFill/>
            <a:prstDash val="solid"/>
          </a:ln>
        </p:spPr>
        <p:txBody>
          <a:bodyPr vert="horz" lIns="0" tIns="69850" rIns="0" bIns="0" anchor="t"/>
          <a:lstStyle/>
          <a:p>
            <a:pPr marL="91440" marR="502920" indent="0" algn="l">
              <a:lnSpc>
                <a:spcPts val="1700"/>
              </a:lnSpc>
              <a:spcAft>
                <a:spcPts val="0"/>
              </a:spcAft>
            </a:pPr>
            <a:r>
              <a:rPr lang="en-US" sz="1400" b="1" spc="-20">
                <a:solidFill>
                  <a:srgbClr val="FFFFFF"/>
                </a:solidFill>
                <a:latin typeface="Calibri" panose="02020603050405020304" pitchFamily="2"/>
              </a:rPr>
              <a:t>Job is on the</a:t>
            </a:r>
            <a:r>
              <a:rPr lang="en-US" sz="1400" b="1" u="sng" spc="-20">
                <a:solidFill>
                  <a:srgbClr val="0000FF"/>
                </a:solidFill>
                <a:latin typeface="Calibri" panose="02020603050405020304" pitchFamily="2"/>
              </a:rPr>
              <a:t>Immigration Salary List</a:t>
            </a:r>
            <a:r>
              <a:rPr lang="en-US" sz="1400" b="1" u="sng" spc="-20">
                <a:solidFill>
                  <a:srgbClr val="FFFFFF"/>
                </a:solidFill>
                <a:latin typeface="Calibri" panose="02020603050405020304" pitchFamily="2"/>
              </a:rPr>
              <a:t>  </a:t>
            </a:r>
          </a:p>
          <a:p>
            <a:pPr marL="91440" marR="274320" indent="0" algn="l">
              <a:lnSpc>
                <a:spcPts val="1700"/>
              </a:lnSpc>
              <a:spcBef>
                <a:spcPts val="1680"/>
              </a:spcBef>
              <a:spcAft>
                <a:spcPts val="645"/>
              </a:spcAft>
            </a:pPr>
            <a:r>
              <a:rPr lang="en-US" sz="1400" b="1" spc="0">
                <a:solidFill>
                  <a:srgbClr val="FFFFFF"/>
                </a:solidFill>
                <a:latin typeface="Calibri" panose="02020603050405020304" pitchFamily="2"/>
              </a:rPr>
              <a:t>£33,400 per year or 100% of the going rate whichever higher. </a:t>
            </a:r>
          </a:p>
        </p:txBody>
      </p:sp>
      <p:sp>
        <p:nvSpPr>
          <p:cNvPr id="8" name="Text Placeholder 7"/>
          <p:cNvSpPr>
            <a:spLocks noGrp="1"/>
          </p:cNvSpPr>
          <p:nvPr>
            <p:ph type="body" idx="10"/>
          </p:nvPr>
        </p:nvSpPr>
        <p:spPr>
          <a:xfrm>
            <a:off x="8375650" y="4620895"/>
            <a:ext cx="2514600" cy="1435735"/>
          </a:xfrm>
          <a:prstGeom prst="rect">
            <a:avLst/>
          </a:prstGeom>
          <a:solidFill>
            <a:srgbClr val="3B0F52"/>
          </a:solidFill>
          <a:ln w="0" cmpd="sng">
            <a:noFill/>
            <a:prstDash val="solid"/>
          </a:ln>
        </p:spPr>
        <p:txBody>
          <a:bodyPr vert="horz" lIns="0" tIns="69850" rIns="0" bIns="0" anchor="t"/>
          <a:lstStyle/>
          <a:p>
            <a:pPr marL="91440" marR="411480" indent="0" algn="l">
              <a:lnSpc>
                <a:spcPts val="1700"/>
              </a:lnSpc>
              <a:spcAft>
                <a:spcPts val="0"/>
              </a:spcAft>
            </a:pPr>
            <a:r>
              <a:rPr lang="en-US" sz="1400" b="1" spc="-10">
                <a:solidFill>
                  <a:srgbClr val="FFFFFF"/>
                </a:solidFill>
                <a:latin typeface="Calibri" panose="02020603050405020304" pitchFamily="2"/>
              </a:rPr>
              <a:t>New entrant (Under 26/studying/recent graduate/or in professional training)* </a:t>
            </a:r>
          </a:p>
          <a:p>
            <a:pPr marL="91440" marR="0" indent="0" algn="l">
              <a:lnSpc>
                <a:spcPts val="1700"/>
              </a:lnSpc>
              <a:spcBef>
                <a:spcPts val="0"/>
              </a:spcBef>
              <a:spcAft>
                <a:spcPts val="645"/>
              </a:spcAft>
            </a:pPr>
            <a:r>
              <a:rPr lang="en-US" sz="1400" b="1" spc="0">
                <a:solidFill>
                  <a:srgbClr val="FFFFFF"/>
                </a:solidFill>
                <a:latin typeface="Calibri" panose="02020603050405020304" pitchFamily="2"/>
              </a:rPr>
              <a:t>£33,400 per year or 70% of the going rate whichever higher. </a:t>
            </a:r>
          </a:p>
        </p:txBody>
      </p:sp>
      <p:sp>
        <p:nvSpPr>
          <p:cNvPr id="9" name="Text Placeholder 8"/>
          <p:cNvSpPr>
            <a:spLocks noGrp="1"/>
          </p:cNvSpPr>
          <p:nvPr>
            <p:ph type="body" idx="10"/>
          </p:nvPr>
        </p:nvSpPr>
        <p:spPr>
          <a:xfrm>
            <a:off x="521335" y="6056630"/>
            <a:ext cx="11353800" cy="674370"/>
          </a:xfrm>
          <a:prstGeom prst="rect">
            <a:avLst/>
          </a:prstGeom>
          <a:noFill/>
          <a:ln w="0" cmpd="sng">
            <a:noFill/>
            <a:prstDash val="solid"/>
          </a:ln>
        </p:spPr>
        <p:txBody>
          <a:bodyPr vert="horz" lIns="0" tIns="0" rIns="0" bIns="0" anchor="t"/>
          <a:lstStyle/>
          <a:p>
            <a:pPr marL="0" marR="0" indent="0" algn="l">
              <a:lnSpc>
                <a:spcPts val="1300"/>
              </a:lnSpc>
              <a:spcAft>
                <a:spcPts val="0"/>
              </a:spcAft>
            </a:pPr>
            <a:r>
              <a:rPr lang="en-US" sz="1400" b="1" spc="0">
                <a:solidFill>
                  <a:srgbClr val="000000"/>
                </a:solidFill>
                <a:latin typeface="Calibri" panose="02020603050405020304" pitchFamily="2"/>
              </a:rPr>
              <a:t>*</a:t>
            </a:r>
            <a:r>
              <a:rPr lang="en-US" sz="1200" b="1" spc="0">
                <a:solidFill>
                  <a:srgbClr val="000000"/>
                </a:solidFill>
                <a:latin typeface="Calibri" panose="02020603050405020304" pitchFamily="2"/>
              </a:rPr>
              <a:t>New entrant rate can be paid for maximum of 4 years - includes proposed leave to be granted and any leave already granted under Graduate Route. </a:t>
            </a:r>
          </a:p>
          <a:p>
            <a:pPr marL="9372600" marR="0" indent="0" algn="l">
              <a:lnSpc>
                <a:spcPts val="900"/>
              </a:lnSpc>
              <a:spcBef>
                <a:spcPts val="860"/>
              </a:spcBef>
              <a:spcAft>
                <a:spcPts val="0"/>
              </a:spcAft>
            </a:pPr>
            <a:r>
              <a:rPr lang="en-US" sz="900" spc="0">
                <a:solidFill>
                  <a:srgbClr val="000000"/>
                </a:solidFill>
                <a:latin typeface="Calibri" panose="02020603050405020304" pitchFamily="2"/>
              </a:rPr>
              <a:t>All information accurate as of </a:t>
            </a:r>
          </a:p>
          <a:p>
            <a:pPr marL="9372600" marR="0" indent="0" algn="l">
              <a:lnSpc>
                <a:spcPts val="1100"/>
              </a:lnSpc>
              <a:spcBef>
                <a:spcPts val="0"/>
              </a:spcBef>
              <a:spcAft>
                <a:spcPts val="70"/>
              </a:spcAft>
              <a:tabLst>
                <a:tab pos="11338560" algn="r"/>
              </a:tabLst>
            </a:pPr>
            <a:r>
              <a:rPr lang="en-US" sz="900" spc="0">
                <a:solidFill>
                  <a:srgbClr val="000000"/>
                </a:solidFill>
                <a:latin typeface="Calibri" panose="02020603050405020304" pitchFamily="2"/>
              </a:rPr>
              <a:t>October 2025 and provided in </a:t>
            </a:r>
            <a:r>
              <a:rPr lang="en-US" sz="1200" b="1" spc="0">
                <a:solidFill>
                  <a:srgbClr val="3B0F52"/>
                </a:solidFill>
                <a:latin typeface="Calibri" panose="02020603050405020304" pitchFamily="2"/>
              </a:rPr>
              <a:t>10 </a:t>
            </a:r>
            <a:br/>
            <a:r>
              <a:rPr lang="en-US" sz="900" spc="0">
                <a:solidFill>
                  <a:srgbClr val="000000"/>
                </a:solidFill>
                <a:latin typeface="Calibri" panose="02020603050405020304" pitchFamily="2"/>
              </a:rPr>
              <a:t>good faith.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layout 11">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09270" y="0"/>
            <a:ext cx="10515600" cy="5601970"/>
          </a:xfrm>
          <a:prstGeom prst="rect">
            <a:avLst/>
          </a:prstGeom>
          <a:noFill/>
          <a:ln w="0" cmpd="sng">
            <a:noFill/>
            <a:prstDash val="solid"/>
          </a:ln>
        </p:spPr>
        <p:txBody>
          <a:bodyPr vert="horz" lIns="0" tIns="269875" rIns="0" bIns="0" anchor="t">
            <a:normAutofit fontScale="95000"/>
          </a:bodyPr>
          <a:lstStyle/>
          <a:p>
            <a:pPr marL="0" marR="0" indent="0" algn="l">
              <a:lnSpc>
                <a:spcPts val="2400"/>
              </a:lnSpc>
              <a:spcAft>
                <a:spcPts val="0"/>
              </a:spcAft>
            </a:pPr>
            <a:r>
              <a:rPr lang="en-US" sz="2200" b="1" spc="0">
                <a:solidFill>
                  <a:srgbClr val="3B0F52"/>
                </a:solidFill>
                <a:latin typeface="Calibri" panose="02020603050405020304" pitchFamily="2"/>
              </a:rPr>
              <a:t>Skilled Worker Visa </a:t>
            </a:r>
          </a:p>
          <a:p>
            <a:pPr marL="0" marR="0" indent="0" algn="l">
              <a:lnSpc>
                <a:spcPts val="1600"/>
              </a:lnSpc>
              <a:spcBef>
                <a:spcPts val="240"/>
              </a:spcBef>
              <a:spcAft>
                <a:spcPts val="0"/>
              </a:spcAft>
            </a:pPr>
            <a:r>
              <a:rPr lang="en-US" sz="1600" b="1" spc="-10">
                <a:solidFill>
                  <a:srgbClr val="000000"/>
                </a:solidFill>
                <a:latin typeface="Calibri" panose="02020603050405020304" pitchFamily="2"/>
              </a:rPr>
              <a:t>Making an Application </a:t>
            </a:r>
          </a:p>
          <a:p>
            <a:pPr marL="0" marR="1463040" indent="0" algn="l">
              <a:lnSpc>
                <a:spcPts val="1700"/>
              </a:lnSpc>
              <a:spcBef>
                <a:spcPts val="1305"/>
              </a:spcBef>
              <a:spcAft>
                <a:spcPts val="0"/>
              </a:spcAft>
            </a:pPr>
            <a:r>
              <a:rPr lang="en-US" sz="1400" spc="0">
                <a:solidFill>
                  <a:srgbClr val="000000"/>
                </a:solidFill>
                <a:latin typeface="Calibri" panose="02020603050405020304" pitchFamily="2"/>
              </a:rPr>
              <a:t>The application fee can range from</a:t>
            </a:r>
            <a:r>
              <a:rPr lang="en-US" sz="1400" spc="0">
                <a:solidFill>
                  <a:srgbClr val="0A0C0C"/>
                </a:solidFill>
                <a:latin typeface="Calibri" panose="02020603050405020304" pitchFamily="2"/>
              </a:rPr>
              <a:t> 769 GBP to 1,751 GBP</a:t>
            </a:r>
            <a:r>
              <a:rPr lang="en-US" sz="1400" spc="0">
                <a:solidFill>
                  <a:srgbClr val="000000"/>
                </a:solidFill>
                <a:latin typeface="Calibri" panose="02020603050405020304" pitchFamily="2"/>
              </a:rPr>
              <a:t> depending on how long the visa will be and where you are applying The Immigration Health Surcharge is payable at 1035 GBP per year of visa. If you are switching whilst you still have more than 6 months left on your student visa, you may be entitled to a partial refund, you can check the</a:t>
            </a:r>
            <a:r>
              <a:rPr lang="en-US" sz="1400" u="sng" spc="0">
                <a:solidFill>
                  <a:srgbClr val="0000FF"/>
                </a:solidFill>
                <a:latin typeface="Calibri" panose="02020603050405020304" pitchFamily="2"/>
              </a:rPr>
              <a:t>guidance.</a:t>
            </a:r>
            <a:r>
              <a:rPr lang="en-US" sz="1400" spc="0">
                <a:solidFill>
                  <a:srgbClr val="000000"/>
                </a:solidFill>
                <a:latin typeface="Calibri" panose="02020603050405020304" pitchFamily="2"/>
              </a:rPr>
              <a:t>  </a:t>
            </a:r>
          </a:p>
          <a:p>
            <a:pPr marL="0" marR="0" indent="0" algn="l">
              <a:lnSpc>
                <a:spcPts val="2000"/>
              </a:lnSpc>
              <a:spcBef>
                <a:spcPts val="2420"/>
              </a:spcBef>
              <a:spcAft>
                <a:spcPts val="0"/>
              </a:spcAft>
            </a:pPr>
            <a:r>
              <a:rPr lang="en-US" sz="1800" b="1" spc="-5">
                <a:solidFill>
                  <a:srgbClr val="000000"/>
                </a:solidFill>
                <a:latin typeface="Calibri" panose="02020603050405020304" pitchFamily="2"/>
              </a:rPr>
              <a:t>When and where? </a:t>
            </a:r>
          </a:p>
          <a:p>
            <a:pPr marL="0" marR="2057400" indent="0" algn="l">
              <a:lnSpc>
                <a:spcPts val="1900"/>
              </a:lnSpc>
              <a:spcBef>
                <a:spcPts val="2970"/>
              </a:spcBef>
              <a:spcAft>
                <a:spcPts val="0"/>
              </a:spcAft>
            </a:pPr>
            <a:r>
              <a:rPr lang="en-US" sz="1600" b="1" spc="0">
                <a:solidFill>
                  <a:srgbClr val="000000"/>
                </a:solidFill>
                <a:latin typeface="Calibri" panose="02020603050405020304" pitchFamily="2"/>
              </a:rPr>
              <a:t>If switching inside of the UK from a Student Visa</a:t>
            </a:r>
            <a:r>
              <a:rPr lang="en-US" sz="1600" spc="0">
                <a:solidFill>
                  <a:srgbClr val="000000"/>
                </a:solidFill>
                <a:latin typeface="Calibri" panose="02020603050405020304" pitchFamily="2"/>
              </a:rPr>
              <a:t>, the start date of the job shown on your CoS must be </a:t>
            </a:r>
            <a:r>
              <a:rPr lang="en-US" sz="1600" b="1" u="sng" spc="0">
                <a:solidFill>
                  <a:srgbClr val="000000"/>
                </a:solidFill>
                <a:latin typeface="Calibri" panose="02020603050405020304" pitchFamily="2"/>
              </a:rPr>
              <a:t>after</a:t>
            </a:r>
            <a:r>
              <a:rPr lang="en-US" sz="1600" spc="0">
                <a:solidFill>
                  <a:srgbClr val="000000"/>
                </a:solidFill>
                <a:latin typeface="Calibri" panose="02020603050405020304" pitchFamily="2"/>
              </a:rPr>
              <a:t> your CAS expected course end date. </a:t>
            </a:r>
          </a:p>
          <a:p>
            <a:pPr marL="0" marR="0" indent="0" algn="l">
              <a:lnSpc>
                <a:spcPts val="1600"/>
              </a:lnSpc>
              <a:spcBef>
                <a:spcPts val="955"/>
              </a:spcBef>
              <a:spcAft>
                <a:spcPts val="0"/>
              </a:spcAft>
            </a:pPr>
            <a:r>
              <a:rPr lang="en-US" sz="1600" spc="-5">
                <a:solidFill>
                  <a:srgbClr val="000000"/>
                </a:solidFill>
                <a:latin typeface="Calibri" panose="02020603050405020304" pitchFamily="2"/>
              </a:rPr>
              <a:t>You cannot apply more than 3 months before the start date of the job. </a:t>
            </a:r>
          </a:p>
          <a:p>
            <a:pPr marL="0" marR="0" indent="0" algn="l">
              <a:lnSpc>
                <a:spcPts val="1600"/>
              </a:lnSpc>
              <a:spcBef>
                <a:spcPts val="3855"/>
              </a:spcBef>
              <a:spcAft>
                <a:spcPts val="0"/>
              </a:spcAft>
            </a:pPr>
            <a:r>
              <a:rPr lang="en-US" sz="1600" b="1" spc="-5">
                <a:solidFill>
                  <a:srgbClr val="000000"/>
                </a:solidFill>
                <a:latin typeface="Calibri" panose="02020603050405020304" pitchFamily="2"/>
              </a:rPr>
              <a:t>Other Requirements </a:t>
            </a:r>
          </a:p>
          <a:p>
            <a:pPr marL="320040" marR="0" indent="320040" algn="l">
              <a:lnSpc>
                <a:spcPts val="1700"/>
              </a:lnSpc>
              <a:spcBef>
                <a:spcPts val="1005"/>
              </a:spcBef>
              <a:spcAft>
                <a:spcPts val="0"/>
              </a:spcAft>
              <a:buFont typeface="Symbol"/>
              <a:buChar char="·"/>
            </a:pPr>
            <a:r>
              <a:rPr lang="en-US" sz="1600" spc="-5">
                <a:solidFill>
                  <a:srgbClr val="000000"/>
                </a:solidFill>
                <a:latin typeface="Calibri" panose="02020603050405020304" pitchFamily="2"/>
              </a:rPr>
              <a:t>You must meet the minimum English Language Requirements – your degree-level studies will be sufficient </a:t>
            </a:r>
          </a:p>
          <a:p>
            <a:pPr marL="320040" marR="0" indent="320040" algn="l">
              <a:lnSpc>
                <a:spcPts val="1900"/>
              </a:lnSpc>
              <a:spcBef>
                <a:spcPts val="785"/>
              </a:spcBef>
              <a:spcAft>
                <a:spcPts val="0"/>
              </a:spcAft>
              <a:buFont typeface="Symbol"/>
              <a:buChar char="·"/>
            </a:pPr>
            <a:r>
              <a:rPr lang="en-US" sz="1600" spc="0">
                <a:solidFill>
                  <a:srgbClr val="000000"/>
                </a:solidFill>
                <a:latin typeface="Calibri" panose="02020603050405020304" pitchFamily="2"/>
              </a:rPr>
              <a:t>You must show you have held funds of 1270 GBP (285 GBP for a dependent partner, 315 GBP for a first dependent child, 200 GBP for any other dependent child) in your bank account for 28 days, unless you are applying within the UK and have lived in the UK for the last 12 months </a:t>
            </a:r>
          </a:p>
          <a:p>
            <a:pPr marL="320040" marR="320040" indent="320040" algn="l">
              <a:lnSpc>
                <a:spcPts val="1900"/>
              </a:lnSpc>
              <a:spcBef>
                <a:spcPts val="825"/>
              </a:spcBef>
              <a:spcAft>
                <a:spcPts val="0"/>
              </a:spcAft>
              <a:buFont typeface="Symbol"/>
              <a:buChar char="·"/>
            </a:pPr>
            <a:r>
              <a:rPr lang="en-US" sz="1600" spc="0">
                <a:solidFill>
                  <a:srgbClr val="000000"/>
                </a:solidFill>
                <a:latin typeface="Calibri" panose="02020603050405020304" pitchFamily="2"/>
              </a:rPr>
              <a:t>If your job requires it, you must provide a criminal record certificate from any country you have been in for more than 12 </a:t>
            </a:r>
          </a:p>
        </p:txBody>
      </p:sp>
      <p:sp>
        <p:nvSpPr>
          <p:cNvPr id="5" name="Text Placeholder 4"/>
          <p:cNvSpPr>
            <a:spLocks noGrp="1"/>
          </p:cNvSpPr>
          <p:nvPr>
            <p:ph type="body" idx="10"/>
          </p:nvPr>
        </p:nvSpPr>
        <p:spPr>
          <a:xfrm>
            <a:off x="509270" y="5601970"/>
            <a:ext cx="8848090" cy="1129030"/>
          </a:xfrm>
          <a:prstGeom prst="rect">
            <a:avLst/>
          </a:prstGeom>
          <a:noFill/>
          <a:ln w="0" cmpd="sng">
            <a:noFill/>
            <a:prstDash val="solid"/>
          </a:ln>
        </p:spPr>
        <p:txBody>
          <a:bodyPr vert="horz" lIns="0" tIns="0" rIns="0" bIns="0" anchor="t"/>
          <a:lstStyle/>
          <a:p>
            <a:pPr marL="320040" marR="320040" indent="0" algn="l">
              <a:lnSpc>
                <a:spcPts val="1900"/>
              </a:lnSpc>
              <a:spcAft>
                <a:spcPts val="0"/>
              </a:spcAft>
            </a:pPr>
            <a:r>
              <a:rPr lang="en-US" sz="1600" spc="0">
                <a:solidFill>
                  <a:srgbClr val="000000"/>
                </a:solidFill>
                <a:latin typeface="Calibri" panose="02020603050405020304" pitchFamily="2"/>
              </a:rPr>
              <a:t>months in the last 10 years </a:t>
            </a:r>
          </a:p>
          <a:p>
            <a:pPr marL="320040" marR="0" indent="320040" algn="l">
              <a:lnSpc>
                <a:spcPts val="1700"/>
              </a:lnSpc>
              <a:spcBef>
                <a:spcPts val="1005"/>
              </a:spcBef>
              <a:spcAft>
                <a:spcPts val="0"/>
              </a:spcAft>
              <a:buFont typeface="Symbol"/>
              <a:buChar char="·"/>
            </a:pPr>
            <a:r>
              <a:rPr lang="en-US" sz="1600" spc="-15">
                <a:solidFill>
                  <a:srgbClr val="000000"/>
                </a:solidFill>
                <a:latin typeface="Calibri" panose="02020603050405020304" pitchFamily="2"/>
              </a:rPr>
              <a:t>If your job requires it, you must provide a valid ATAS (Academic Technology Approval Scheme) certificate </a:t>
            </a:r>
          </a:p>
          <a:p>
            <a:pPr marL="320040" marR="0" indent="320040" algn="l">
              <a:lnSpc>
                <a:spcPts val="1700"/>
              </a:lnSpc>
              <a:spcBef>
                <a:spcPts val="1010"/>
              </a:spcBef>
              <a:spcAft>
                <a:spcPts val="1560"/>
              </a:spcAft>
              <a:buFont typeface="Symbol"/>
              <a:buChar char="·"/>
            </a:pPr>
            <a:r>
              <a:rPr lang="en-US" sz="1600" spc="-10">
                <a:solidFill>
                  <a:srgbClr val="000000"/>
                </a:solidFill>
                <a:latin typeface="Calibri" panose="02020603050405020304" pitchFamily="2"/>
              </a:rPr>
              <a:t>You must provide a TB certificate if applying outside of the UK and have been living in a relevant country </a:t>
            </a:r>
          </a:p>
        </p:txBody>
      </p:sp>
      <p:sp>
        <p:nvSpPr>
          <p:cNvPr id="6" name="Text Placeholder 5"/>
          <p:cNvSpPr>
            <a:spLocks noGrp="1"/>
          </p:cNvSpPr>
          <p:nvPr>
            <p:ph type="body" idx="10"/>
          </p:nvPr>
        </p:nvSpPr>
        <p:spPr>
          <a:xfrm>
            <a:off x="9357360" y="5601970"/>
            <a:ext cx="1950720" cy="1129030"/>
          </a:xfrm>
          <a:prstGeom prst="rect">
            <a:avLst/>
          </a:prstGeom>
          <a:noFill/>
          <a:ln w="0" cmpd="sng">
            <a:noFill/>
            <a:prstDash val="solid"/>
          </a:ln>
        </p:spPr>
        <p:txBody>
          <a:bodyPr vert="horz" lIns="0" tIns="707390" rIns="0" bIns="0" anchor="t"/>
          <a:lstStyle/>
          <a:p>
            <a:pPr marL="548640" marR="0" indent="0" algn="l">
              <a:lnSpc>
                <a:spcPts val="1100"/>
              </a:lnSpc>
              <a:spcAft>
                <a:spcPts val="70"/>
              </a:spcAft>
            </a:pPr>
            <a:r>
              <a:rPr lang="en-US" sz="900" spc="0">
                <a:solidFill>
                  <a:srgbClr val="000000"/>
                </a:solidFill>
                <a:latin typeface="Calibri" panose="02020603050405020304" pitchFamily="2"/>
              </a:rPr>
              <a:t>All information accurate as of October 2025 and provided in good faith. </a:t>
            </a:r>
          </a:p>
        </p:txBody>
      </p:sp>
      <p:sp>
        <p:nvSpPr>
          <p:cNvPr id="7" name="Text Placeholder 6"/>
          <p:cNvSpPr>
            <a:spLocks noGrp="1"/>
          </p:cNvSpPr>
          <p:nvPr>
            <p:ph type="body" idx="10"/>
          </p:nvPr>
        </p:nvSpPr>
        <p:spPr>
          <a:xfrm>
            <a:off x="11604625" y="6423025"/>
            <a:ext cx="262890" cy="158115"/>
          </a:xfrm>
          <a:prstGeom prst="rect">
            <a:avLst/>
          </a:prstGeom>
          <a:noFill/>
          <a:ln w="0" cmpd="sng">
            <a:noFill/>
            <a:prstDash val="solid"/>
          </a:ln>
        </p:spPr>
        <p:txBody>
          <a:bodyPr vert="horz" lIns="0" tIns="17145" rIns="0" bIns="0" anchor="t"/>
          <a:lstStyle/>
          <a:p>
            <a:pPr marL="0" marR="0" indent="0" algn="l">
              <a:lnSpc>
                <a:spcPts val="1100"/>
              </a:lnSpc>
              <a:spcAft>
                <a:spcPts val="0"/>
              </a:spcAft>
            </a:pPr>
            <a:r>
              <a:rPr lang="en-US" sz="1200" b="1" spc="0">
                <a:solidFill>
                  <a:srgbClr val="3B0F52"/>
                </a:solidFill>
                <a:latin typeface="Calibri" panose="02020603050405020304" pitchFamily="2"/>
              </a:rPr>
              <a:t>11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layout 12">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506095" y="0"/>
            <a:ext cx="3752215" cy="816610"/>
          </a:xfrm>
          <a:prstGeom prst="rect">
            <a:avLst/>
          </a:prstGeom>
          <a:noFill/>
          <a:ln w="0" cmpd="sng">
            <a:noFill/>
            <a:prstDash val="solid"/>
          </a:ln>
        </p:spPr>
        <p:txBody>
          <a:bodyPr vert="horz" lIns="0" tIns="269875" rIns="0" bIns="0" anchor="t">
            <a:normAutofit fontScale="95000"/>
          </a:bodyPr>
          <a:lstStyle/>
          <a:p>
            <a:pPr marL="0" marR="0" indent="0" algn="l">
              <a:lnSpc>
                <a:spcPts val="2400"/>
              </a:lnSpc>
              <a:spcAft>
                <a:spcPts val="0"/>
              </a:spcAft>
            </a:pPr>
            <a:r>
              <a:rPr lang="en-US" sz="2200" b="1" spc="0">
                <a:solidFill>
                  <a:srgbClr val="3B0F52"/>
                </a:solidFill>
                <a:latin typeface="Calibri" panose="02020603050405020304" pitchFamily="2"/>
              </a:rPr>
              <a:t>Skilled Worker Visa </a:t>
            </a:r>
          </a:p>
          <a:p>
            <a:pPr marL="0" marR="0" indent="0" algn="l">
              <a:lnSpc>
                <a:spcPts val="1600"/>
              </a:lnSpc>
              <a:spcBef>
                <a:spcPts val="240"/>
              </a:spcBef>
              <a:spcAft>
                <a:spcPts val="0"/>
              </a:spcAft>
            </a:pPr>
            <a:r>
              <a:rPr lang="en-US" sz="1600" b="1" spc="-20">
                <a:solidFill>
                  <a:srgbClr val="000000"/>
                </a:solidFill>
                <a:latin typeface="Calibri" panose="02020603050405020304" pitchFamily="2"/>
              </a:rPr>
              <a:t>What can you do with a Skilled Worker Visa? </a:t>
            </a:r>
          </a:p>
        </p:txBody>
      </p:sp>
      <p:sp>
        <p:nvSpPr>
          <p:cNvPr id="3" name="Text Placeholder 2"/>
          <p:cNvSpPr>
            <a:spLocks noGrp="1"/>
          </p:cNvSpPr>
          <p:nvPr>
            <p:ph type="body" idx="10"/>
          </p:nvPr>
        </p:nvSpPr>
        <p:spPr>
          <a:xfrm>
            <a:off x="506095" y="816610"/>
            <a:ext cx="3517265" cy="5157470"/>
          </a:xfrm>
          <a:prstGeom prst="rect">
            <a:avLst/>
          </a:prstGeom>
          <a:noFill/>
          <a:ln w="0" cmpd="sng">
            <a:noFill/>
            <a:prstDash val="solid"/>
          </a:ln>
        </p:spPr>
        <p:txBody>
          <a:bodyPr vert="horz" lIns="0" tIns="269240" rIns="0" bIns="0" anchor="t"/>
          <a:lstStyle/>
          <a:p>
            <a:pPr marL="0" marR="0" indent="0" algn="l">
              <a:lnSpc>
                <a:spcPts val="2200"/>
              </a:lnSpc>
              <a:spcAft>
                <a:spcPts val="0"/>
              </a:spcAft>
            </a:pPr>
            <a:r>
              <a:rPr lang="en-US" sz="2000" b="1" spc="-70">
                <a:solidFill>
                  <a:srgbClr val="000000"/>
                </a:solidFill>
                <a:latin typeface="Calibri" panose="02020603050405020304" pitchFamily="2"/>
              </a:rPr>
              <a:t>You </a:t>
            </a:r>
            <a:r>
              <a:rPr lang="en-US" sz="2000" b="1" u="sng" spc="-70">
                <a:solidFill>
                  <a:srgbClr val="000000"/>
                </a:solidFill>
                <a:latin typeface="Calibri" panose="02020603050405020304" pitchFamily="2"/>
              </a:rPr>
              <a:t>can </a:t>
            </a:r>
            <a:r>
              <a:rPr lang="en-US" sz="100" b="1" spc="-70">
                <a:solidFill>
                  <a:srgbClr val="000000"/>
                </a:solidFill>
                <a:latin typeface="Calibri" panose="02020603050405020304" pitchFamily="2"/>
              </a:rPr>
              <a:t> </a:t>
            </a:r>
          </a:p>
          <a:p>
            <a:pPr marL="320040" marR="0" indent="320040" algn="l">
              <a:lnSpc>
                <a:spcPts val="1700"/>
              </a:lnSpc>
              <a:spcBef>
                <a:spcPts val="3330"/>
              </a:spcBef>
              <a:spcAft>
                <a:spcPts val="0"/>
              </a:spcAft>
              <a:buFont typeface="Symbol"/>
              <a:buChar char="·"/>
            </a:pPr>
            <a:r>
              <a:rPr lang="en-US" sz="1600" spc="-15">
                <a:solidFill>
                  <a:srgbClr val="000000"/>
                </a:solidFill>
                <a:latin typeface="Calibri" panose="02020603050405020304" pitchFamily="2"/>
              </a:rPr>
              <a:t>Work in an eligible job </a:t>
            </a:r>
          </a:p>
          <a:p>
            <a:pPr marL="320040" marR="0" indent="320040" algn="l">
              <a:lnSpc>
                <a:spcPts val="1700"/>
              </a:lnSpc>
              <a:spcBef>
                <a:spcPts val="1035"/>
              </a:spcBef>
              <a:spcAft>
                <a:spcPts val="0"/>
              </a:spcAft>
              <a:buFont typeface="Symbol"/>
              <a:buChar char="·"/>
            </a:pPr>
            <a:r>
              <a:rPr lang="en-US" sz="1600" spc="-45">
                <a:solidFill>
                  <a:srgbClr val="000000"/>
                </a:solidFill>
                <a:latin typeface="Calibri" panose="02020603050405020304" pitchFamily="2"/>
              </a:rPr>
              <a:t>Study </a:t>
            </a:r>
          </a:p>
          <a:p>
            <a:pPr marL="320040" marR="0" indent="320040" algn="l">
              <a:lnSpc>
                <a:spcPts val="1900"/>
              </a:lnSpc>
              <a:spcBef>
                <a:spcPts val="780"/>
              </a:spcBef>
              <a:spcAft>
                <a:spcPts val="0"/>
              </a:spcAft>
              <a:buFont typeface="Symbol"/>
              <a:buChar char="·"/>
            </a:pPr>
            <a:r>
              <a:rPr lang="en-US" sz="1600" spc="0">
                <a:solidFill>
                  <a:srgbClr val="000000"/>
                </a:solidFill>
                <a:latin typeface="Calibri" panose="02020603050405020304" pitchFamily="2"/>
              </a:rPr>
              <a:t>Bring your partner and children as dependents (not possible if you are social care worker) </a:t>
            </a:r>
          </a:p>
          <a:p>
            <a:pPr marL="0" marR="0" indent="0" algn="l">
              <a:lnSpc>
                <a:spcPts val="1900"/>
              </a:lnSpc>
              <a:spcBef>
                <a:spcPts val="1005"/>
              </a:spcBef>
              <a:spcAft>
                <a:spcPts val="0"/>
              </a:spcAft>
            </a:pPr>
            <a:r>
              <a:rPr lang="en-US" sz="2000" spc="5">
                <a:solidFill>
                  <a:srgbClr val="000000"/>
                </a:solidFill>
                <a:latin typeface="Arial" panose="02020603050405020304" pitchFamily="2"/>
              </a:rPr>
              <a:t>• </a:t>
            </a:r>
            <a:r>
              <a:rPr lang="en-US" sz="1600" spc="5">
                <a:solidFill>
                  <a:srgbClr val="000000"/>
                </a:solidFill>
                <a:latin typeface="Calibri" panose="02020603050405020304" pitchFamily="2"/>
              </a:rPr>
              <a:t>Take on supplementary work in certain, </a:t>
            </a:r>
          </a:p>
          <a:p>
            <a:pPr marL="320040" marR="45720" indent="0" algn="l">
              <a:lnSpc>
                <a:spcPts val="1400"/>
              </a:lnSpc>
              <a:spcBef>
                <a:spcPts val="270"/>
              </a:spcBef>
              <a:spcAft>
                <a:spcPts val="0"/>
              </a:spcAft>
            </a:pPr>
            <a:r>
              <a:rPr lang="en-US" sz="1600" spc="-5">
                <a:solidFill>
                  <a:srgbClr val="000000"/>
                </a:solidFill>
                <a:latin typeface="Calibri" panose="02020603050405020304" pitchFamily="2"/>
              </a:rPr>
              <a:t>limited, circumstances: </a:t>
            </a:r>
            <a:r>
              <a:rPr lang="en-US" sz="1100" spc="-5">
                <a:solidFill>
                  <a:srgbClr val="000000"/>
                </a:solidFill>
                <a:latin typeface="Calibri" panose="02020603050405020304" pitchFamily="2"/>
              </a:rPr>
              <a:t>Must remain working for your sponsor in your sponsored role. Supplementary employment is outside of your contracted hours. Supplementary employment is for no more than 20 hours per week. </a:t>
            </a:r>
          </a:p>
          <a:p>
            <a:pPr marL="320040" marR="0" indent="320040" algn="l">
              <a:lnSpc>
                <a:spcPts val="1700"/>
              </a:lnSpc>
              <a:spcBef>
                <a:spcPts val="985"/>
              </a:spcBef>
              <a:spcAft>
                <a:spcPts val="0"/>
              </a:spcAft>
              <a:buFont typeface="Symbol"/>
              <a:buChar char="·"/>
            </a:pPr>
            <a:r>
              <a:rPr lang="en-US" sz="1600" spc="-15">
                <a:solidFill>
                  <a:srgbClr val="000000"/>
                </a:solidFill>
                <a:latin typeface="Calibri" panose="02020603050405020304" pitchFamily="2"/>
              </a:rPr>
              <a:t>Do voluntary work </a:t>
            </a:r>
          </a:p>
          <a:p>
            <a:pPr marL="320040" marR="0" indent="320040" algn="l">
              <a:lnSpc>
                <a:spcPts val="1700"/>
              </a:lnSpc>
              <a:spcBef>
                <a:spcPts val="1005"/>
              </a:spcBef>
              <a:spcAft>
                <a:spcPts val="0"/>
              </a:spcAft>
              <a:buFont typeface="Symbol"/>
              <a:buChar char="·"/>
            </a:pPr>
            <a:r>
              <a:rPr lang="en-US" sz="1600" spc="-15">
                <a:solidFill>
                  <a:srgbClr val="000000"/>
                </a:solidFill>
                <a:latin typeface="Calibri" panose="02020603050405020304" pitchFamily="2"/>
              </a:rPr>
              <a:t>Travel in and out of the UK </a:t>
            </a:r>
          </a:p>
          <a:p>
            <a:pPr marL="320040" marR="0" indent="320040" algn="l">
              <a:lnSpc>
                <a:spcPts val="1900"/>
              </a:lnSpc>
              <a:spcBef>
                <a:spcPts val="825"/>
              </a:spcBef>
              <a:spcAft>
                <a:spcPts val="0"/>
              </a:spcAft>
              <a:buFont typeface="Symbol"/>
              <a:buChar char="·"/>
            </a:pPr>
            <a:r>
              <a:rPr lang="en-US" sz="1600" spc="0">
                <a:solidFill>
                  <a:srgbClr val="000000"/>
                </a:solidFill>
                <a:latin typeface="Calibri" panose="02020603050405020304" pitchFamily="2"/>
              </a:rPr>
              <a:t>Apply for Settlement after 5 years (subject to meeting other requirements) </a:t>
            </a:r>
          </a:p>
        </p:txBody>
      </p:sp>
      <p:sp>
        <p:nvSpPr>
          <p:cNvPr id="4" name="Text Placeholder 3"/>
          <p:cNvSpPr>
            <a:spLocks noGrp="1"/>
          </p:cNvSpPr>
          <p:nvPr>
            <p:ph type="body" idx="10"/>
          </p:nvPr>
        </p:nvSpPr>
        <p:spPr>
          <a:xfrm>
            <a:off x="4624070" y="0"/>
            <a:ext cx="3559810" cy="3925570"/>
          </a:xfrm>
          <a:prstGeom prst="rect">
            <a:avLst/>
          </a:prstGeom>
          <a:noFill/>
          <a:ln w="0" cmpd="sng">
            <a:noFill/>
            <a:prstDash val="solid"/>
          </a:ln>
        </p:spPr>
        <p:txBody>
          <a:bodyPr vert="horz" lIns="0" tIns="1085850" rIns="0" bIns="0" anchor="t"/>
          <a:lstStyle/>
          <a:p>
            <a:pPr marL="0" marR="0" indent="0" algn="l">
              <a:lnSpc>
                <a:spcPts val="2200"/>
              </a:lnSpc>
              <a:spcAft>
                <a:spcPts val="0"/>
              </a:spcAft>
            </a:pPr>
            <a:r>
              <a:rPr lang="en-US" sz="2000" b="1" spc="-15">
                <a:solidFill>
                  <a:srgbClr val="000000"/>
                </a:solidFill>
                <a:latin typeface="Calibri" panose="02020603050405020304" pitchFamily="2"/>
              </a:rPr>
              <a:t>You </a:t>
            </a:r>
            <a:r>
              <a:rPr lang="en-US" sz="2000" b="1" u="sng" spc="-15">
                <a:solidFill>
                  <a:srgbClr val="000000"/>
                </a:solidFill>
                <a:latin typeface="Calibri" panose="02020603050405020304" pitchFamily="2"/>
              </a:rPr>
              <a:t>cannot</a:t>
            </a:r>
            <a:r>
              <a:rPr lang="en-US" sz="100" b="1" spc="-15">
                <a:solidFill>
                  <a:srgbClr val="000000"/>
                </a:solidFill>
                <a:latin typeface="Calibri" panose="02020603050405020304" pitchFamily="2"/>
              </a:rPr>
              <a:t> </a:t>
            </a:r>
          </a:p>
          <a:p>
            <a:pPr marL="411480" marR="0" indent="320040" algn="l">
              <a:lnSpc>
                <a:spcPts val="1900"/>
              </a:lnSpc>
              <a:spcBef>
                <a:spcPts val="3110"/>
              </a:spcBef>
              <a:spcAft>
                <a:spcPts val="0"/>
              </a:spcAft>
              <a:buFont typeface="Symbol"/>
              <a:buChar char="·"/>
            </a:pPr>
            <a:r>
              <a:rPr lang="en-US" sz="1600" spc="0">
                <a:solidFill>
                  <a:srgbClr val="000000"/>
                </a:solidFill>
                <a:latin typeface="Calibri" panose="02020603050405020304" pitchFamily="2"/>
              </a:rPr>
              <a:t>Change jobs or employer unless you update your visa </a:t>
            </a:r>
          </a:p>
          <a:p>
            <a:pPr marL="365760" marR="91440" indent="274320" algn="l">
              <a:lnSpc>
                <a:spcPts val="1900"/>
              </a:lnSpc>
              <a:spcBef>
                <a:spcPts val="820"/>
              </a:spcBef>
              <a:spcAft>
                <a:spcPts val="8515"/>
              </a:spcAft>
              <a:buFont typeface="Symbol"/>
              <a:buChar char="·"/>
            </a:pPr>
            <a:r>
              <a:rPr lang="en-US" sz="1600" spc="0">
                <a:solidFill>
                  <a:srgbClr val="000000"/>
                </a:solidFill>
                <a:latin typeface="Calibri" panose="02020603050405020304" pitchFamily="2"/>
              </a:rPr>
              <a:t>Apply for most benefits (public funds) or the state pension </a:t>
            </a:r>
          </a:p>
        </p:txBody>
      </p:sp>
      <p:sp>
        <p:nvSpPr>
          <p:cNvPr id="5" name="Text Placeholder 4"/>
          <p:cNvSpPr>
            <a:spLocks noGrp="1"/>
          </p:cNvSpPr>
          <p:nvPr>
            <p:ph type="body" idx="10"/>
          </p:nvPr>
        </p:nvSpPr>
        <p:spPr>
          <a:xfrm>
            <a:off x="5144770" y="3925570"/>
            <a:ext cx="3039110" cy="1298575"/>
          </a:xfrm>
          <a:prstGeom prst="rect">
            <a:avLst/>
          </a:prstGeom>
          <a:noFill/>
          <a:ln w="8890" cmpd="sng">
            <a:solidFill>
              <a:srgbClr val="F0BD47"/>
            </a:solidFill>
            <a:prstDash val="solid"/>
          </a:ln>
        </p:spPr>
        <p:txBody>
          <a:bodyPr vert="horz" lIns="0" tIns="73025" rIns="0" bIns="0" anchor="t">
            <a:normAutofit fontScale="95000"/>
          </a:bodyPr>
          <a:lstStyle/>
          <a:p>
            <a:pPr marL="182880" marR="0" indent="0" algn="l">
              <a:lnSpc>
                <a:spcPts val="1900"/>
              </a:lnSpc>
              <a:spcAft>
                <a:spcPts val="0"/>
              </a:spcAft>
            </a:pPr>
            <a:r>
              <a:rPr lang="en-US" sz="1800" spc="-5">
                <a:solidFill>
                  <a:srgbClr val="000000"/>
                </a:solidFill>
                <a:latin typeface="Calibri" panose="02020603050405020304" pitchFamily="2"/>
              </a:rPr>
              <a:t>If your application is </a:t>
            </a:r>
          </a:p>
          <a:p>
            <a:pPr marL="182880" marR="0" indent="0" algn="l">
              <a:lnSpc>
                <a:spcPts val="1900"/>
              </a:lnSpc>
              <a:spcBef>
                <a:spcPts val="570"/>
              </a:spcBef>
              <a:spcAft>
                <a:spcPts val="0"/>
              </a:spcAft>
            </a:pPr>
            <a:r>
              <a:rPr lang="en-US" sz="1800" spc="0">
                <a:solidFill>
                  <a:srgbClr val="000000"/>
                </a:solidFill>
                <a:latin typeface="Calibri" panose="02020603050405020304" pitchFamily="2"/>
              </a:rPr>
              <a:t>successful, you will get a full </a:t>
            </a:r>
          </a:p>
          <a:p>
            <a:pPr marL="182880" marR="0" indent="0" algn="l">
              <a:lnSpc>
                <a:spcPts val="1900"/>
              </a:lnSpc>
              <a:spcBef>
                <a:spcPts val="550"/>
              </a:spcBef>
              <a:spcAft>
                <a:spcPts val="0"/>
              </a:spcAft>
            </a:pPr>
            <a:r>
              <a:rPr lang="en-US" sz="1800" spc="-5">
                <a:solidFill>
                  <a:srgbClr val="000000"/>
                </a:solidFill>
                <a:latin typeface="Calibri" panose="02020603050405020304" pitchFamily="2"/>
              </a:rPr>
              <a:t>list of what you can and </a:t>
            </a:r>
          </a:p>
          <a:p>
            <a:pPr marL="182880" marR="0" indent="0" algn="l">
              <a:lnSpc>
                <a:spcPts val="1800"/>
              </a:lnSpc>
              <a:spcBef>
                <a:spcPts val="575"/>
              </a:spcBef>
              <a:spcAft>
                <a:spcPts val="395"/>
              </a:spcAft>
            </a:pPr>
            <a:r>
              <a:rPr lang="en-US" sz="1800" spc="0">
                <a:solidFill>
                  <a:srgbClr val="000000"/>
                </a:solidFill>
                <a:latin typeface="Calibri" panose="02020603050405020304" pitchFamily="2"/>
              </a:rPr>
              <a:t>cannot do </a:t>
            </a:r>
          </a:p>
        </p:txBody>
      </p:sp>
      <p:sp>
        <p:nvSpPr>
          <p:cNvPr id="8" name="Text Placeholder 7"/>
          <p:cNvSpPr>
            <a:spLocks noGrp="1"/>
          </p:cNvSpPr>
          <p:nvPr>
            <p:ph type="body" idx="10"/>
          </p:nvPr>
        </p:nvSpPr>
        <p:spPr>
          <a:xfrm>
            <a:off x="8964295" y="5974080"/>
            <a:ext cx="3227705" cy="756920"/>
          </a:xfrm>
          <a:prstGeom prst="rect">
            <a:avLst/>
          </a:prstGeom>
          <a:noFill/>
          <a:ln w="0" cmpd="sng">
            <a:noFill/>
            <a:prstDash val="solid"/>
          </a:ln>
        </p:spPr>
        <p:txBody>
          <a:bodyPr vert="horz" lIns="0" tIns="358140" rIns="0" bIns="0" anchor="t"/>
          <a:lstStyle/>
          <a:p>
            <a:pPr marL="960120" marR="0" indent="0" algn="l">
              <a:lnSpc>
                <a:spcPts val="900"/>
              </a:lnSpc>
              <a:spcAft>
                <a:spcPts val="0"/>
              </a:spcAft>
            </a:pPr>
            <a:r>
              <a:rPr lang="en-US" sz="900" spc="0">
                <a:solidFill>
                  <a:srgbClr val="000000"/>
                </a:solidFill>
                <a:latin typeface="Calibri" panose="02020603050405020304" pitchFamily="2"/>
              </a:rPr>
              <a:t>All information accurate as of </a:t>
            </a:r>
          </a:p>
          <a:p>
            <a:pPr marL="960120" marR="320040" indent="0" algn="l">
              <a:lnSpc>
                <a:spcPts val="1100"/>
              </a:lnSpc>
              <a:spcBef>
                <a:spcPts val="0"/>
              </a:spcBef>
              <a:spcAft>
                <a:spcPts val="70"/>
              </a:spcAft>
              <a:tabLst>
                <a:tab pos="2697480" algn="l"/>
              </a:tabLst>
            </a:pPr>
            <a:r>
              <a:rPr lang="en-US" sz="900" spc="0">
                <a:solidFill>
                  <a:srgbClr val="000000"/>
                </a:solidFill>
                <a:latin typeface="Calibri" panose="02020603050405020304" pitchFamily="2"/>
              </a:rPr>
              <a:t>October 2025 and provided in </a:t>
            </a:r>
            <a:r>
              <a:rPr lang="en-US" sz="1200" b="1" spc="0">
                <a:solidFill>
                  <a:srgbClr val="3B0F52"/>
                </a:solidFill>
                <a:latin typeface="Calibri" panose="02020603050405020304" pitchFamily="2"/>
              </a:rPr>
              <a:t>12 </a:t>
            </a:r>
            <a:r>
              <a:rPr lang="en-US" sz="900" spc="0">
                <a:solidFill>
                  <a:srgbClr val="000000"/>
                </a:solidFill>
                <a:latin typeface="Calibri" panose="02020603050405020304" pitchFamily="2"/>
              </a:rPr>
              <a:t>good faith. </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layout 13">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7235825" y="3450590"/>
            <a:ext cx="4572000" cy="562610"/>
          </a:xfrm>
          <a:prstGeom prst="rect">
            <a:avLst/>
          </a:prstGeom>
          <a:noFill/>
          <a:ln w="0" cmpd="sng">
            <a:noFill/>
            <a:prstDash val="solid"/>
          </a:ln>
        </p:spPr>
        <p:txBody>
          <a:bodyPr vert="horz" lIns="0" tIns="53340" rIns="0" bIns="0" anchor="t">
            <a:normAutofit fontScale="95000"/>
          </a:bodyPr>
          <a:lstStyle/>
          <a:p>
            <a:pPr marL="0" marR="0" indent="0" algn="l">
              <a:lnSpc>
                <a:spcPts val="3900"/>
              </a:lnSpc>
              <a:spcAft>
                <a:spcPts val="0"/>
              </a:spcAft>
            </a:pPr>
            <a:r>
              <a:rPr lang="en-US" sz="3600" b="1" spc="70">
                <a:solidFill>
                  <a:srgbClr val="FFFFFF"/>
                </a:solidFill>
                <a:latin typeface="Calibri" panose="02020603050405020304" pitchFamily="2"/>
              </a:rPr>
              <a:t>SO HOW DO I CHOOSE? </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layout 14">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14985" y="404495"/>
            <a:ext cx="4197350" cy="340995"/>
          </a:xfrm>
          <a:prstGeom prst="rect">
            <a:avLst/>
          </a:prstGeom>
          <a:noFill/>
          <a:ln w="0" cmpd="sng">
            <a:noFill/>
            <a:prstDash val="solid"/>
          </a:ln>
        </p:spPr>
        <p:txBody>
          <a:bodyPr vert="horz" lIns="0" tIns="33020" rIns="0" bIns="0" anchor="t">
            <a:normAutofit fontScale="95000"/>
          </a:bodyPr>
          <a:lstStyle/>
          <a:p>
            <a:pPr marL="0" marR="0" indent="0" algn="l">
              <a:lnSpc>
                <a:spcPts val="2400"/>
              </a:lnSpc>
              <a:spcAft>
                <a:spcPts val="0"/>
              </a:spcAft>
            </a:pPr>
            <a:r>
              <a:rPr lang="en-US" sz="2200" b="1" spc="10">
                <a:solidFill>
                  <a:srgbClr val="3B0F52"/>
                </a:solidFill>
                <a:latin typeface="Calibri" panose="02020603050405020304" pitchFamily="2"/>
              </a:rPr>
              <a:t>Graduate Visa vs Skilled Worker Visa </a:t>
            </a:r>
          </a:p>
        </p:txBody>
      </p:sp>
      <p:sp>
        <p:nvSpPr>
          <p:cNvPr id="5" name="Text Placeholder 4"/>
          <p:cNvSpPr>
            <a:spLocks noGrp="1"/>
          </p:cNvSpPr>
          <p:nvPr>
            <p:ph type="body" idx="10"/>
          </p:nvPr>
        </p:nvSpPr>
        <p:spPr>
          <a:xfrm>
            <a:off x="514985" y="745490"/>
            <a:ext cx="3276600" cy="5985510"/>
          </a:xfrm>
          <a:prstGeom prst="rect">
            <a:avLst/>
          </a:prstGeom>
          <a:noFill/>
          <a:ln w="0" cmpd="sng">
            <a:noFill/>
            <a:prstDash val="solid"/>
          </a:ln>
        </p:spPr>
        <p:txBody>
          <a:bodyPr vert="horz" lIns="0" tIns="340360" rIns="0" bIns="0" anchor="t"/>
          <a:lstStyle/>
          <a:p>
            <a:pPr marL="0" marR="0" indent="0" algn="l">
              <a:lnSpc>
                <a:spcPts val="2200"/>
              </a:lnSpc>
              <a:spcAft>
                <a:spcPts val="0"/>
              </a:spcAft>
            </a:pPr>
            <a:r>
              <a:rPr lang="en-US" sz="2000" b="1" spc="-15">
                <a:solidFill>
                  <a:srgbClr val="000000"/>
                </a:solidFill>
                <a:latin typeface="Calibri" panose="02020603050405020304" pitchFamily="2"/>
              </a:rPr>
              <a:t>Graduate Visa </a:t>
            </a:r>
          </a:p>
          <a:p>
            <a:pPr marL="0" marR="0" indent="274320" algn="l">
              <a:lnSpc>
                <a:spcPts val="1700"/>
              </a:lnSpc>
              <a:spcBef>
                <a:spcPts val="715"/>
              </a:spcBef>
              <a:spcAft>
                <a:spcPts val="0"/>
              </a:spcAft>
              <a:buFont typeface="Symbol"/>
              <a:buChar char="·"/>
            </a:pPr>
            <a:r>
              <a:rPr lang="en-US" sz="1600" spc="-10">
                <a:solidFill>
                  <a:srgbClr val="000000"/>
                </a:solidFill>
                <a:latin typeface="Calibri" panose="02020603050405020304" pitchFamily="2"/>
              </a:rPr>
              <a:t>Unsponsored </a:t>
            </a:r>
          </a:p>
          <a:p>
            <a:pPr marL="0" marR="0" indent="274320" algn="l">
              <a:lnSpc>
                <a:spcPts val="1700"/>
              </a:lnSpc>
              <a:spcBef>
                <a:spcPts val="2955"/>
              </a:spcBef>
              <a:spcAft>
                <a:spcPts val="0"/>
              </a:spcAft>
              <a:buFont typeface="Symbol"/>
              <a:buChar char="·"/>
            </a:pPr>
            <a:r>
              <a:rPr lang="en-US" sz="1600" spc="-5">
                <a:solidFill>
                  <a:srgbClr val="000000"/>
                </a:solidFill>
                <a:latin typeface="Calibri" panose="02020603050405020304" pitchFamily="2"/>
              </a:rPr>
              <a:t>Straightforward requirements </a:t>
            </a:r>
          </a:p>
          <a:p>
            <a:pPr marL="274320" marR="0" indent="0" algn="l">
              <a:lnSpc>
                <a:spcPts val="1200"/>
              </a:lnSpc>
              <a:spcBef>
                <a:spcPts val="215"/>
              </a:spcBef>
              <a:spcAft>
                <a:spcPts val="0"/>
              </a:spcAft>
            </a:pPr>
            <a:r>
              <a:rPr lang="en-US" sz="1200" i="1" spc="0">
                <a:solidFill>
                  <a:srgbClr val="000000"/>
                </a:solidFill>
                <a:latin typeface="Calibri" panose="02020603050405020304" pitchFamily="2"/>
              </a:rPr>
              <a:t>successful award and UK study </a:t>
            </a:r>
          </a:p>
          <a:p>
            <a:pPr marL="0" marR="0" indent="274320" algn="l">
              <a:lnSpc>
                <a:spcPts val="1700"/>
              </a:lnSpc>
              <a:spcBef>
                <a:spcPts val="2925"/>
              </a:spcBef>
              <a:spcAft>
                <a:spcPts val="0"/>
              </a:spcAft>
              <a:buFont typeface="Symbol"/>
              <a:buChar char="·"/>
            </a:pPr>
            <a:r>
              <a:rPr lang="en-US" sz="1600" spc="0">
                <a:solidFill>
                  <a:srgbClr val="000000"/>
                </a:solidFill>
                <a:latin typeface="Calibri" panose="02020603050405020304" pitchFamily="2"/>
              </a:rPr>
              <a:t>Flexibility to change jobs </a:t>
            </a:r>
          </a:p>
          <a:p>
            <a:pPr marL="274320" marR="0" indent="0" algn="l">
              <a:lnSpc>
                <a:spcPts val="1200"/>
              </a:lnSpc>
              <a:spcBef>
                <a:spcPts val="260"/>
              </a:spcBef>
              <a:spcAft>
                <a:spcPts val="0"/>
              </a:spcAft>
            </a:pPr>
            <a:r>
              <a:rPr lang="en-US" sz="1200" i="1" spc="0">
                <a:solidFill>
                  <a:srgbClr val="000000"/>
                </a:solidFill>
                <a:latin typeface="Calibri" panose="02020603050405020304" pitchFamily="2"/>
              </a:rPr>
              <a:t>ideal for exploring various careers </a:t>
            </a:r>
          </a:p>
          <a:p>
            <a:pPr marL="0" marR="0" indent="274320" algn="l">
              <a:lnSpc>
                <a:spcPts val="1700"/>
              </a:lnSpc>
              <a:spcBef>
                <a:spcPts val="2930"/>
              </a:spcBef>
              <a:spcAft>
                <a:spcPts val="0"/>
              </a:spcAft>
              <a:buFont typeface="Symbol"/>
              <a:buChar char="·"/>
            </a:pPr>
            <a:r>
              <a:rPr lang="en-US" sz="1600" spc="-10">
                <a:solidFill>
                  <a:srgbClr val="000000"/>
                </a:solidFill>
                <a:latin typeface="Calibri" panose="02020603050405020304" pitchFamily="2"/>
              </a:rPr>
              <a:t>Visa duration </a:t>
            </a:r>
          </a:p>
          <a:p>
            <a:pPr marL="274320" marR="0" indent="0" algn="l">
              <a:lnSpc>
                <a:spcPts val="1400"/>
              </a:lnSpc>
              <a:spcBef>
                <a:spcPts val="25"/>
              </a:spcBef>
              <a:spcAft>
                <a:spcPts val="0"/>
              </a:spcAft>
            </a:pPr>
            <a:r>
              <a:rPr lang="en-US" sz="1200" i="1" spc="-5">
                <a:solidFill>
                  <a:srgbClr val="000000"/>
                </a:solidFill>
                <a:latin typeface="Calibri" panose="02020603050405020304" pitchFamily="2"/>
              </a:rPr>
              <a:t>2 years (Bachelors/Masters – 18 months for applications after 1 January 2027), 3 years (PhD) </a:t>
            </a:r>
          </a:p>
          <a:p>
            <a:pPr marL="0" marR="0" indent="274320" algn="l">
              <a:lnSpc>
                <a:spcPts val="1700"/>
              </a:lnSpc>
              <a:spcBef>
                <a:spcPts val="2930"/>
              </a:spcBef>
              <a:spcAft>
                <a:spcPts val="0"/>
              </a:spcAft>
              <a:buFont typeface="Symbol"/>
              <a:buChar char="·"/>
            </a:pPr>
            <a:r>
              <a:rPr lang="en-US" sz="1600" spc="-5">
                <a:solidFill>
                  <a:srgbClr val="000000"/>
                </a:solidFill>
                <a:latin typeface="Calibri" panose="02020603050405020304" pitchFamily="2"/>
              </a:rPr>
              <a:t>No study allowed </a:t>
            </a:r>
          </a:p>
          <a:p>
            <a:pPr marL="274320" marR="0" indent="0" algn="l">
              <a:lnSpc>
                <a:spcPts val="1200"/>
              </a:lnSpc>
              <a:spcBef>
                <a:spcPts val="240"/>
              </a:spcBef>
              <a:spcAft>
                <a:spcPts val="0"/>
              </a:spcAft>
            </a:pPr>
            <a:r>
              <a:rPr lang="en-US" sz="1200" i="1" spc="-5">
                <a:solidFill>
                  <a:srgbClr val="000000"/>
                </a:solidFill>
                <a:latin typeface="Calibri" panose="02020603050405020304" pitchFamily="2"/>
              </a:rPr>
              <a:t>(with a student visa sponsor) </a:t>
            </a:r>
          </a:p>
          <a:p>
            <a:pPr marL="0" marR="0" indent="274320" algn="l">
              <a:lnSpc>
                <a:spcPts val="1700"/>
              </a:lnSpc>
              <a:spcBef>
                <a:spcPts val="2930"/>
              </a:spcBef>
              <a:spcAft>
                <a:spcPts val="0"/>
              </a:spcAft>
              <a:buFont typeface="Symbol"/>
              <a:buChar char="·"/>
            </a:pPr>
            <a:r>
              <a:rPr lang="en-US" sz="1600" spc="0">
                <a:solidFill>
                  <a:srgbClr val="000000"/>
                </a:solidFill>
                <a:latin typeface="Calibri" panose="02020603050405020304" pitchFamily="2"/>
              </a:rPr>
              <a:t>Not a direct route to settlement </a:t>
            </a:r>
          </a:p>
          <a:p>
            <a:pPr marL="0" marR="0" indent="274320" algn="l">
              <a:lnSpc>
                <a:spcPts val="1700"/>
              </a:lnSpc>
              <a:spcBef>
                <a:spcPts val="3750"/>
              </a:spcBef>
              <a:spcAft>
                <a:spcPts val="0"/>
              </a:spcAft>
              <a:buFont typeface="Symbol"/>
              <a:buChar char="·"/>
            </a:pPr>
            <a:r>
              <a:rPr lang="en-US" sz="1600" spc="-5">
                <a:solidFill>
                  <a:srgbClr val="000000"/>
                </a:solidFill>
                <a:latin typeface="Calibri" panose="02020603050405020304" pitchFamily="2"/>
              </a:rPr>
              <a:t>Can only be granted once </a:t>
            </a:r>
          </a:p>
          <a:p>
            <a:pPr marL="0" marR="0" indent="0" algn="ctr">
              <a:lnSpc>
                <a:spcPts val="1200"/>
              </a:lnSpc>
              <a:spcBef>
                <a:spcPts val="240"/>
              </a:spcBef>
              <a:spcAft>
                <a:spcPts val="2520"/>
              </a:spcAft>
            </a:pPr>
            <a:r>
              <a:rPr lang="en-US" sz="1200" spc="-5">
                <a:solidFill>
                  <a:srgbClr val="000000"/>
                </a:solidFill>
                <a:latin typeface="Calibri" panose="02020603050405020304" pitchFamily="2"/>
              </a:rPr>
              <a:t>(apply before your student visa expires) </a:t>
            </a:r>
          </a:p>
        </p:txBody>
      </p:sp>
      <p:sp>
        <p:nvSpPr>
          <p:cNvPr id="6" name="Text Placeholder 5"/>
          <p:cNvSpPr>
            <a:spLocks noGrp="1"/>
          </p:cNvSpPr>
          <p:nvPr>
            <p:ph type="body" idx="10"/>
          </p:nvPr>
        </p:nvSpPr>
        <p:spPr>
          <a:xfrm>
            <a:off x="4626610" y="1056640"/>
            <a:ext cx="2984500" cy="4886960"/>
          </a:xfrm>
          <a:prstGeom prst="rect">
            <a:avLst/>
          </a:prstGeom>
          <a:noFill/>
          <a:ln w="0" cmpd="sng">
            <a:noFill/>
            <a:prstDash val="solid"/>
          </a:ln>
        </p:spPr>
        <p:txBody>
          <a:bodyPr vert="horz" lIns="0" tIns="29210" rIns="0" bIns="0" anchor="t"/>
          <a:lstStyle/>
          <a:p>
            <a:pPr marL="0" marR="0" indent="0" algn="l">
              <a:lnSpc>
                <a:spcPts val="2200"/>
              </a:lnSpc>
              <a:spcAft>
                <a:spcPts val="0"/>
              </a:spcAft>
            </a:pPr>
            <a:r>
              <a:rPr lang="en-US" sz="2000" b="1" spc="-10">
                <a:solidFill>
                  <a:srgbClr val="000000"/>
                </a:solidFill>
                <a:latin typeface="Calibri" panose="02020603050405020304" pitchFamily="2"/>
              </a:rPr>
              <a:t>Skilled Worker Visa </a:t>
            </a:r>
          </a:p>
          <a:p>
            <a:pPr marL="0" marR="0" indent="320040" algn="l">
              <a:lnSpc>
                <a:spcPts val="1700"/>
              </a:lnSpc>
              <a:spcBef>
                <a:spcPts val="640"/>
              </a:spcBef>
              <a:spcAft>
                <a:spcPts val="0"/>
              </a:spcAft>
              <a:buFont typeface="Symbol"/>
              <a:buChar char="·"/>
            </a:pPr>
            <a:r>
              <a:rPr lang="en-US" sz="1600" spc="-40">
                <a:solidFill>
                  <a:srgbClr val="000000"/>
                </a:solidFill>
                <a:latin typeface="Calibri" panose="02020603050405020304" pitchFamily="2"/>
              </a:rPr>
              <a:t>Sponsored </a:t>
            </a:r>
          </a:p>
          <a:p>
            <a:pPr marL="0" marR="0" indent="320040" algn="l">
              <a:lnSpc>
                <a:spcPts val="1700"/>
              </a:lnSpc>
              <a:spcBef>
                <a:spcPts val="2930"/>
              </a:spcBef>
              <a:spcAft>
                <a:spcPts val="0"/>
              </a:spcAft>
              <a:buFont typeface="Symbol"/>
              <a:buChar char="·"/>
            </a:pPr>
            <a:r>
              <a:rPr lang="en-US" sz="1600" spc="-10">
                <a:solidFill>
                  <a:srgbClr val="000000"/>
                </a:solidFill>
                <a:latin typeface="Calibri" panose="02020603050405020304" pitchFamily="2"/>
              </a:rPr>
              <a:t>More application requirements </a:t>
            </a:r>
          </a:p>
          <a:p>
            <a:pPr marL="320040" marR="0" indent="0" algn="l">
              <a:lnSpc>
                <a:spcPts val="1200"/>
              </a:lnSpc>
              <a:spcBef>
                <a:spcPts val="240"/>
              </a:spcBef>
              <a:spcAft>
                <a:spcPts val="0"/>
              </a:spcAft>
            </a:pPr>
            <a:r>
              <a:rPr lang="en-US" sz="1200" i="1" spc="-5">
                <a:solidFill>
                  <a:srgbClr val="000000"/>
                </a:solidFill>
                <a:latin typeface="Calibri" panose="02020603050405020304" pitchFamily="2"/>
              </a:rPr>
              <a:t>job type, your situation, and salary </a:t>
            </a:r>
          </a:p>
          <a:p>
            <a:pPr marL="0" marR="0" indent="320040" algn="l">
              <a:lnSpc>
                <a:spcPts val="1700"/>
              </a:lnSpc>
              <a:spcBef>
                <a:spcPts val="2930"/>
              </a:spcBef>
              <a:spcAft>
                <a:spcPts val="0"/>
              </a:spcAft>
              <a:buFont typeface="Symbol"/>
              <a:buChar char="·"/>
            </a:pPr>
            <a:r>
              <a:rPr lang="en-US" sz="1600" spc="-10">
                <a:solidFill>
                  <a:srgbClr val="000000"/>
                </a:solidFill>
                <a:latin typeface="Calibri" panose="02020603050405020304" pitchFamily="2"/>
              </a:rPr>
              <a:t>Limited flexibility to change job </a:t>
            </a:r>
          </a:p>
          <a:p>
            <a:pPr marL="320040" marR="0" indent="0" algn="l">
              <a:lnSpc>
                <a:spcPts val="1200"/>
              </a:lnSpc>
              <a:spcBef>
                <a:spcPts val="260"/>
              </a:spcBef>
              <a:spcAft>
                <a:spcPts val="0"/>
              </a:spcAft>
            </a:pPr>
            <a:r>
              <a:rPr lang="en-US" sz="1200" i="1" spc="-15">
                <a:solidFill>
                  <a:srgbClr val="000000"/>
                </a:solidFill>
                <a:latin typeface="Calibri" panose="02020603050405020304" pitchFamily="2"/>
              </a:rPr>
              <a:t>will need a new visa </a:t>
            </a:r>
          </a:p>
          <a:p>
            <a:pPr marL="0" marR="0" indent="320040" algn="l">
              <a:lnSpc>
                <a:spcPts val="1700"/>
              </a:lnSpc>
              <a:spcBef>
                <a:spcPts val="2930"/>
              </a:spcBef>
              <a:spcAft>
                <a:spcPts val="0"/>
              </a:spcAft>
              <a:buFont typeface="Symbol"/>
              <a:buChar char="·"/>
            </a:pPr>
            <a:r>
              <a:rPr lang="en-US" sz="1600" spc="-20">
                <a:solidFill>
                  <a:srgbClr val="000000"/>
                </a:solidFill>
                <a:latin typeface="Calibri" panose="02020603050405020304" pitchFamily="2"/>
              </a:rPr>
              <a:t>More stability </a:t>
            </a:r>
          </a:p>
          <a:p>
            <a:pPr marL="320040" marR="0" indent="0" algn="l">
              <a:lnSpc>
                <a:spcPts val="1200"/>
              </a:lnSpc>
              <a:spcBef>
                <a:spcPts val="235"/>
              </a:spcBef>
              <a:spcAft>
                <a:spcPts val="0"/>
              </a:spcAft>
            </a:pPr>
            <a:r>
              <a:rPr lang="en-US" sz="1200" i="1" spc="-10">
                <a:solidFill>
                  <a:srgbClr val="000000"/>
                </a:solidFill>
                <a:latin typeface="Calibri" panose="02020603050405020304" pitchFamily="2"/>
              </a:rPr>
              <a:t>up to 5 years (depends on the job contract) </a:t>
            </a:r>
          </a:p>
          <a:p>
            <a:pPr marL="0" marR="0" indent="320040" algn="l">
              <a:lnSpc>
                <a:spcPts val="1700"/>
              </a:lnSpc>
              <a:spcBef>
                <a:spcPts val="2930"/>
              </a:spcBef>
              <a:spcAft>
                <a:spcPts val="0"/>
              </a:spcAft>
              <a:buFont typeface="Symbol"/>
              <a:buChar char="·"/>
            </a:pPr>
            <a:r>
              <a:rPr lang="en-US" sz="1600" spc="-30">
                <a:solidFill>
                  <a:srgbClr val="000000"/>
                </a:solidFill>
                <a:latin typeface="Calibri" panose="02020603050405020304" pitchFamily="2"/>
              </a:rPr>
              <a:t>You can study </a:t>
            </a:r>
          </a:p>
          <a:p>
            <a:pPr marL="320040" marR="0" indent="0" algn="l">
              <a:lnSpc>
                <a:spcPts val="1200"/>
              </a:lnSpc>
              <a:spcBef>
                <a:spcPts val="240"/>
              </a:spcBef>
              <a:spcAft>
                <a:spcPts val="0"/>
              </a:spcAft>
            </a:pPr>
            <a:r>
              <a:rPr lang="en-US" sz="1200" i="1" spc="-5">
                <a:solidFill>
                  <a:srgbClr val="000000"/>
                </a:solidFill>
                <a:latin typeface="Calibri" panose="02020603050405020304" pitchFamily="2"/>
              </a:rPr>
              <a:t>(as long as it doesn’t affect the job) </a:t>
            </a:r>
          </a:p>
          <a:p>
            <a:pPr marL="0" marR="0" indent="320040" algn="l">
              <a:lnSpc>
                <a:spcPts val="1700"/>
              </a:lnSpc>
              <a:spcBef>
                <a:spcPts val="2930"/>
              </a:spcBef>
              <a:spcAft>
                <a:spcPts val="4750"/>
              </a:spcAft>
              <a:buFont typeface="Symbol"/>
              <a:buChar char="·"/>
            </a:pPr>
            <a:r>
              <a:rPr lang="en-US" sz="1600" spc="-35">
                <a:solidFill>
                  <a:srgbClr val="000000"/>
                </a:solidFill>
                <a:latin typeface="Calibri" panose="02020603050405020304" pitchFamily="2"/>
              </a:rPr>
              <a:t>Leads to settlement after 5 years </a:t>
            </a:r>
          </a:p>
        </p:txBody>
      </p:sp>
      <p:sp>
        <p:nvSpPr>
          <p:cNvPr id="7" name="Text Placeholder 6"/>
          <p:cNvSpPr>
            <a:spLocks noGrp="1"/>
          </p:cNvSpPr>
          <p:nvPr>
            <p:ph type="body" idx="10"/>
          </p:nvPr>
        </p:nvSpPr>
        <p:spPr>
          <a:xfrm>
            <a:off x="9912350" y="6309360"/>
            <a:ext cx="1958340" cy="414655"/>
          </a:xfrm>
          <a:prstGeom prst="rect">
            <a:avLst/>
          </a:prstGeom>
          <a:noFill/>
          <a:ln w="0" cmpd="sng">
            <a:noFill/>
            <a:prstDash val="solid"/>
          </a:ln>
        </p:spPr>
        <p:txBody>
          <a:bodyPr vert="horz" lIns="0" tIns="22860" rIns="0" bIns="0" anchor="t"/>
          <a:lstStyle/>
          <a:p>
            <a:pPr marL="0" marR="0" indent="0" algn="l">
              <a:lnSpc>
                <a:spcPts val="900"/>
              </a:lnSpc>
              <a:spcAft>
                <a:spcPts val="0"/>
              </a:spcAft>
            </a:pPr>
            <a:r>
              <a:rPr lang="en-US" sz="900" spc="0">
                <a:solidFill>
                  <a:srgbClr val="000000"/>
                </a:solidFill>
                <a:latin typeface="Calibri" panose="02020603050405020304" pitchFamily="2"/>
              </a:rPr>
              <a:t>All information accurate as of </a:t>
            </a:r>
          </a:p>
          <a:p>
            <a:pPr marL="0" marR="0" indent="0" algn="l">
              <a:lnSpc>
                <a:spcPts val="1100"/>
              </a:lnSpc>
              <a:spcBef>
                <a:spcPts val="0"/>
              </a:spcBef>
              <a:spcAft>
                <a:spcPts val="0"/>
              </a:spcAft>
              <a:tabLst>
                <a:tab pos="1965960" algn="r"/>
              </a:tabLst>
            </a:pPr>
            <a:r>
              <a:rPr lang="en-US" sz="900" spc="0">
                <a:solidFill>
                  <a:srgbClr val="000000"/>
                </a:solidFill>
                <a:latin typeface="Calibri" panose="02020603050405020304" pitchFamily="2"/>
              </a:rPr>
              <a:t>October 2025 and provided in </a:t>
            </a:r>
            <a:r>
              <a:rPr lang="en-US" sz="1200" b="1" spc="0">
                <a:solidFill>
                  <a:srgbClr val="3B0F52"/>
                </a:solidFill>
                <a:latin typeface="Calibri" panose="02020603050405020304" pitchFamily="2"/>
              </a:rPr>
              <a:t>14 </a:t>
            </a:r>
            <a:br/>
            <a:r>
              <a:rPr lang="en-US" sz="900" spc="0">
                <a:solidFill>
                  <a:srgbClr val="000000"/>
                </a:solidFill>
                <a:latin typeface="Calibri" panose="02020603050405020304" pitchFamily="2"/>
              </a:rPr>
              <a:t>good faith.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layout 15">
    <p:bg>
      <p:bgPr>
        <a:solidFill>
          <a:schemeClr val="bg1">
            <a:alpha val="100000"/>
          </a:schemeClr>
        </a:solidFill>
        <a:effectLst/>
      </p:bgPr>
    </p:bg>
    <p:spTree>
      <p:nvGrpSpPr>
        <p:cNvPr id="1" name=""/>
        <p:cNvGrpSpPr/>
        <p:nvPr/>
      </p:nvGrpSpPr>
      <p:grpSpPr>
        <a:xfrm>
          <a:off x="0" y="0"/>
          <a:ext cx="0" cy="0"/>
          <a:chOff x="0" y="0"/>
          <a:chExt cx="0" cy="0"/>
        </a:xfrm>
      </p:grpSpPr>
      <p:sp>
        <p:nvSpPr>
          <p:cNvPr id="7" name="Text Placeholder 6"/>
          <p:cNvSpPr>
            <a:spLocks noGrp="1"/>
          </p:cNvSpPr>
          <p:nvPr>
            <p:ph type="body" idx="10"/>
          </p:nvPr>
        </p:nvSpPr>
        <p:spPr>
          <a:xfrm>
            <a:off x="847090" y="3013710"/>
            <a:ext cx="2490470" cy="2409190"/>
          </a:xfrm>
          <a:prstGeom prst="rect">
            <a:avLst/>
          </a:prstGeom>
          <a:noFill/>
          <a:ln w="0" cmpd="sng">
            <a:noFill/>
            <a:prstDash val="solid"/>
          </a:ln>
        </p:spPr>
        <p:txBody>
          <a:bodyPr vert="horz" lIns="0" tIns="2540" rIns="0" bIns="0" anchor="t"/>
          <a:lstStyle/>
          <a:p>
            <a:pPr marL="274320" marR="0" indent="274320" algn="l">
              <a:lnSpc>
                <a:spcPts val="1900"/>
              </a:lnSpc>
              <a:spcAft>
                <a:spcPts val="0"/>
              </a:spcAft>
              <a:buFont typeface="Symbol"/>
              <a:buChar char="·"/>
            </a:pPr>
            <a:r>
              <a:rPr lang="en-US" sz="1600" spc="-15">
                <a:solidFill>
                  <a:srgbClr val="FFFFFF"/>
                </a:solidFill>
                <a:latin typeface="Calibri" panose="02020603050405020304" pitchFamily="2"/>
              </a:rPr>
              <a:t>Need an innovative, viable, and scalable business </a:t>
            </a:r>
          </a:p>
          <a:p>
            <a:pPr marL="274320" marR="0" indent="274320" algn="l">
              <a:lnSpc>
                <a:spcPts val="1700"/>
              </a:lnSpc>
              <a:spcBef>
                <a:spcPts val="1020"/>
              </a:spcBef>
              <a:spcAft>
                <a:spcPts val="0"/>
              </a:spcAft>
              <a:buFont typeface="Symbol"/>
              <a:buChar char="·"/>
            </a:pPr>
            <a:r>
              <a:rPr lang="en-US" sz="1600" spc="-5">
                <a:solidFill>
                  <a:srgbClr val="FFFFFF"/>
                </a:solidFill>
                <a:latin typeface="Calibri" panose="02020603050405020304" pitchFamily="2"/>
              </a:rPr>
              <a:t>No minimum investment </a:t>
            </a:r>
          </a:p>
          <a:p>
            <a:pPr marL="274320" marR="0" indent="274320" algn="l">
              <a:lnSpc>
                <a:spcPts val="1900"/>
              </a:lnSpc>
              <a:spcBef>
                <a:spcPts val="825"/>
              </a:spcBef>
              <a:spcAft>
                <a:spcPts val="0"/>
              </a:spcAft>
              <a:buFont typeface="Symbol"/>
              <a:buChar char="·"/>
            </a:pPr>
            <a:r>
              <a:rPr lang="en-US" sz="1600" spc="0">
                <a:solidFill>
                  <a:srgbClr val="FFFFFF"/>
                </a:solidFill>
                <a:latin typeface="Calibri" panose="02020603050405020304" pitchFamily="2"/>
              </a:rPr>
              <a:t>Endorsed by an</a:t>
            </a:r>
            <a:r>
              <a:rPr lang="en-US" sz="1600" u="sng" spc="0">
                <a:solidFill>
                  <a:srgbClr val="0000FF"/>
                </a:solidFill>
                <a:latin typeface="Calibri" panose="02020603050405020304" pitchFamily="2"/>
              </a:rPr>
              <a:t>endorsing body</a:t>
            </a:r>
          </a:p>
          <a:p>
            <a:pPr marL="274320" marR="0" indent="274320" algn="l">
              <a:lnSpc>
                <a:spcPts val="1900"/>
              </a:lnSpc>
              <a:spcBef>
                <a:spcPts val="790"/>
              </a:spcBef>
              <a:spcAft>
                <a:spcPts val="0"/>
              </a:spcAft>
              <a:buFont typeface="Symbol"/>
              <a:buChar char="·"/>
            </a:pPr>
            <a:r>
              <a:rPr lang="en-US" sz="1600" spc="0">
                <a:solidFill>
                  <a:srgbClr val="FFFFFF"/>
                </a:solidFill>
                <a:latin typeface="Calibri" panose="02020603050405020304" pitchFamily="2"/>
              </a:rPr>
              <a:t>Meet the other</a:t>
            </a:r>
            <a:r>
              <a:rPr lang="en-US" sz="1600" u="sng" spc="0">
                <a:solidFill>
                  <a:srgbClr val="0000FF"/>
                </a:solidFill>
                <a:latin typeface="Calibri" panose="02020603050405020304" pitchFamily="2"/>
              </a:rPr>
              <a:t>eligibility requirements</a:t>
            </a:r>
          </a:p>
          <a:p>
            <a:pPr marL="274320" marR="0" indent="274320" algn="l">
              <a:lnSpc>
                <a:spcPts val="1900"/>
              </a:lnSpc>
              <a:spcBef>
                <a:spcPts val="895"/>
              </a:spcBef>
              <a:spcAft>
                <a:spcPts val="280"/>
              </a:spcAft>
              <a:buFont typeface="Symbol"/>
              <a:buChar char="·"/>
            </a:pPr>
            <a:r>
              <a:rPr lang="en-US" sz="1600" spc="-5">
                <a:solidFill>
                  <a:srgbClr val="FFFFFF"/>
                </a:solidFill>
                <a:latin typeface="Calibri" panose="02020603050405020304" pitchFamily="2"/>
              </a:rPr>
              <a:t>Can bring dependents </a:t>
            </a:r>
          </a:p>
        </p:txBody>
      </p:sp>
      <p:sp>
        <p:nvSpPr>
          <p:cNvPr id="8" name="Text Placeholder 7"/>
          <p:cNvSpPr>
            <a:spLocks noGrp="1"/>
          </p:cNvSpPr>
          <p:nvPr>
            <p:ph type="body" idx="10"/>
          </p:nvPr>
        </p:nvSpPr>
        <p:spPr>
          <a:xfrm>
            <a:off x="850265" y="2686685"/>
            <a:ext cx="1947545" cy="229235"/>
          </a:xfrm>
          <a:prstGeom prst="rect">
            <a:avLst/>
          </a:prstGeom>
          <a:noFill/>
          <a:ln w="0" cmpd="sng">
            <a:noFill/>
            <a:prstDash val="solid"/>
          </a:ln>
        </p:spPr>
        <p:txBody>
          <a:bodyPr vert="horz" lIns="0" tIns="24765" rIns="0" bIns="0" anchor="t"/>
          <a:lstStyle/>
          <a:p>
            <a:pPr marL="0" marR="0" indent="0" algn="l">
              <a:lnSpc>
                <a:spcPts val="1500"/>
              </a:lnSpc>
              <a:spcAft>
                <a:spcPts val="0"/>
              </a:spcAft>
            </a:pPr>
            <a:r>
              <a:rPr lang="en-US" sz="1600" b="1" spc="-35">
                <a:solidFill>
                  <a:srgbClr val="FFFFFF"/>
                </a:solidFill>
                <a:latin typeface="Calibri" panose="02020603050405020304" pitchFamily="2"/>
              </a:rPr>
              <a:t>Innovator Founder Visa </a:t>
            </a:r>
          </a:p>
        </p:txBody>
      </p:sp>
      <p:sp>
        <p:nvSpPr>
          <p:cNvPr id="11" name="Text Placeholder 10"/>
          <p:cNvSpPr>
            <a:spLocks noGrp="1"/>
          </p:cNvSpPr>
          <p:nvPr>
            <p:ph type="body" idx="10"/>
          </p:nvPr>
        </p:nvSpPr>
        <p:spPr>
          <a:xfrm>
            <a:off x="4736465" y="2686685"/>
            <a:ext cx="1487805" cy="229235"/>
          </a:xfrm>
          <a:prstGeom prst="rect">
            <a:avLst/>
          </a:prstGeom>
          <a:noFill/>
          <a:ln w="0" cmpd="sng">
            <a:noFill/>
            <a:prstDash val="solid"/>
          </a:ln>
        </p:spPr>
        <p:txBody>
          <a:bodyPr vert="horz" lIns="0" tIns="24765" rIns="0" bIns="0" anchor="t"/>
          <a:lstStyle/>
          <a:p>
            <a:pPr marL="0" marR="0" indent="0" algn="l">
              <a:lnSpc>
                <a:spcPts val="1500"/>
              </a:lnSpc>
              <a:spcAft>
                <a:spcPts val="0"/>
              </a:spcAft>
            </a:pPr>
            <a:r>
              <a:rPr lang="en-US" sz="1600" b="1" spc="-45">
                <a:solidFill>
                  <a:srgbClr val="FFFFFF"/>
                </a:solidFill>
                <a:latin typeface="Calibri" panose="02020603050405020304" pitchFamily="2"/>
              </a:rPr>
              <a:t>Global Talent Visa </a:t>
            </a:r>
          </a:p>
        </p:txBody>
      </p:sp>
      <p:sp>
        <p:nvSpPr>
          <p:cNvPr id="12" name="Text Placeholder 11"/>
          <p:cNvSpPr>
            <a:spLocks noGrp="1"/>
          </p:cNvSpPr>
          <p:nvPr>
            <p:ph type="body" idx="10"/>
          </p:nvPr>
        </p:nvSpPr>
        <p:spPr>
          <a:xfrm>
            <a:off x="4742815" y="3013075"/>
            <a:ext cx="2703195" cy="1222375"/>
          </a:xfrm>
          <a:prstGeom prst="rect">
            <a:avLst/>
          </a:prstGeom>
          <a:noFill/>
          <a:ln w="0" cmpd="sng">
            <a:noFill/>
            <a:prstDash val="solid"/>
          </a:ln>
        </p:spPr>
        <p:txBody>
          <a:bodyPr vert="horz" lIns="0" tIns="3175" rIns="0" bIns="0" anchor="t"/>
          <a:lstStyle/>
          <a:p>
            <a:pPr marL="274320" marR="0" indent="274320" algn="l">
              <a:lnSpc>
                <a:spcPts val="1900"/>
              </a:lnSpc>
              <a:spcAft>
                <a:spcPts val="0"/>
              </a:spcAft>
              <a:buFont typeface="Symbol"/>
              <a:buChar char="·"/>
            </a:pPr>
            <a:r>
              <a:rPr lang="en-US" sz="1600" spc="0">
                <a:solidFill>
                  <a:srgbClr val="FFFFFF"/>
                </a:solidFill>
                <a:latin typeface="Calibri" panose="02020603050405020304" pitchFamily="2"/>
              </a:rPr>
              <a:t>Must have an award from the </a:t>
            </a:r>
            <a:r>
              <a:rPr lang="en-US" sz="1600" u="sng" spc="0">
                <a:solidFill>
                  <a:srgbClr val="0000FF"/>
                </a:solidFill>
                <a:latin typeface="Calibri" panose="02020603050405020304" pitchFamily="2"/>
              </a:rPr>
              <a:t>Home Office Prize list</a:t>
            </a:r>
            <a:r>
              <a:rPr lang="en-US" sz="1600" spc="0">
                <a:solidFill>
                  <a:srgbClr val="FFFFFF"/>
                </a:solidFill>
                <a:latin typeface="Calibri" panose="02020603050405020304" pitchFamily="2"/>
              </a:rPr>
              <a:t> or endorsement in</a:t>
            </a:r>
            <a:r>
              <a:rPr lang="en-US" sz="1600" u="sng" spc="0">
                <a:solidFill>
                  <a:srgbClr val="0000FF"/>
                </a:solidFill>
                <a:latin typeface="Calibri" panose="02020603050405020304" pitchFamily="2"/>
              </a:rPr>
              <a:t>academic/ research</a:t>
            </a:r>
            <a:r>
              <a:rPr lang="en-US" sz="1600" spc="0">
                <a:solidFill>
                  <a:srgbClr val="00A9CE"/>
                </a:solidFill>
                <a:latin typeface="Calibri" panose="02020603050405020304" pitchFamily="2"/>
              </a:rPr>
              <a:t>, </a:t>
            </a:r>
            <a:r>
              <a:rPr lang="en-US" sz="1600" u="sng" spc="0">
                <a:solidFill>
                  <a:srgbClr val="0000FF"/>
                </a:solidFill>
                <a:latin typeface="Calibri" panose="02020603050405020304" pitchFamily="2"/>
              </a:rPr>
              <a:t>arts and culture</a:t>
            </a:r>
            <a:r>
              <a:rPr lang="en-US" sz="1600" spc="0">
                <a:solidFill>
                  <a:srgbClr val="FFFFFF"/>
                </a:solidFill>
                <a:latin typeface="Calibri" panose="02020603050405020304" pitchFamily="2"/>
              </a:rPr>
              <a:t> or </a:t>
            </a:r>
            <a:r>
              <a:rPr lang="en-US" sz="1600" u="sng" spc="0">
                <a:solidFill>
                  <a:srgbClr val="0000FF"/>
                </a:solidFill>
                <a:latin typeface="Calibri" panose="02020603050405020304" pitchFamily="2"/>
              </a:rPr>
              <a:t>digital technology</a:t>
            </a:r>
          </a:p>
        </p:txBody>
      </p:sp>
      <p:sp>
        <p:nvSpPr>
          <p:cNvPr id="13" name="Text Placeholder 12"/>
          <p:cNvSpPr>
            <a:spLocks noGrp="1"/>
          </p:cNvSpPr>
          <p:nvPr>
            <p:ph type="body" idx="10"/>
          </p:nvPr>
        </p:nvSpPr>
        <p:spPr>
          <a:xfrm>
            <a:off x="4742815" y="4347845"/>
            <a:ext cx="2776855" cy="827405"/>
          </a:xfrm>
          <a:prstGeom prst="rect">
            <a:avLst/>
          </a:prstGeom>
          <a:noFill/>
          <a:ln w="0" cmpd="sng">
            <a:noFill/>
            <a:prstDash val="solid"/>
          </a:ln>
        </p:spPr>
        <p:txBody>
          <a:bodyPr vert="horz" lIns="0" tIns="2540" rIns="0" bIns="0" anchor="t"/>
          <a:lstStyle/>
          <a:p>
            <a:pPr marL="274320" marR="0" indent="274320" algn="l">
              <a:lnSpc>
                <a:spcPts val="1900"/>
              </a:lnSpc>
              <a:spcAft>
                <a:spcPts val="0"/>
              </a:spcAft>
              <a:buFont typeface="Symbol"/>
              <a:buChar char="·"/>
            </a:pPr>
            <a:r>
              <a:rPr lang="en-US" sz="1600" spc="0">
                <a:solidFill>
                  <a:srgbClr val="FFFFFF"/>
                </a:solidFill>
                <a:latin typeface="Calibri" panose="02020603050405020304" pitchFamily="2"/>
              </a:rPr>
              <a:t>Can bring dependents </a:t>
            </a:r>
          </a:p>
          <a:p>
            <a:pPr marL="274320" marR="0" indent="274320" algn="l">
              <a:lnSpc>
                <a:spcPts val="1900"/>
              </a:lnSpc>
              <a:spcBef>
                <a:spcPts val="715"/>
              </a:spcBef>
              <a:spcAft>
                <a:spcPts val="0"/>
              </a:spcAft>
              <a:buFont typeface="Symbol"/>
              <a:buChar char="·"/>
            </a:pPr>
            <a:r>
              <a:rPr lang="en-US" sz="1600" spc="-10">
                <a:solidFill>
                  <a:srgbClr val="FFFFFF"/>
                </a:solidFill>
                <a:latin typeface="Calibri" panose="02020603050405020304" pitchFamily="2"/>
              </a:rPr>
              <a:t>Settlement after 3 years subject other eligibility criteria </a:t>
            </a:r>
          </a:p>
        </p:txBody>
      </p:sp>
      <p:sp>
        <p:nvSpPr>
          <p:cNvPr id="16" name="Text Placeholder 15"/>
          <p:cNvSpPr>
            <a:spLocks noGrp="1"/>
          </p:cNvSpPr>
          <p:nvPr>
            <p:ph type="body" idx="10"/>
          </p:nvPr>
        </p:nvSpPr>
        <p:spPr>
          <a:xfrm>
            <a:off x="8632190" y="2686685"/>
            <a:ext cx="2779395" cy="817245"/>
          </a:xfrm>
          <a:prstGeom prst="rect">
            <a:avLst/>
          </a:prstGeom>
          <a:noFill/>
          <a:ln w="0" cmpd="sng">
            <a:noFill/>
            <a:prstDash val="solid"/>
          </a:ln>
        </p:spPr>
        <p:txBody>
          <a:bodyPr vert="horz" lIns="0" tIns="24765" rIns="0" bIns="0" anchor="t"/>
          <a:lstStyle/>
          <a:p>
            <a:pPr marL="0" marR="0" indent="0" algn="l">
              <a:lnSpc>
                <a:spcPts val="1600"/>
              </a:lnSpc>
              <a:spcAft>
                <a:spcPts val="0"/>
              </a:spcAft>
            </a:pPr>
            <a:r>
              <a:rPr lang="en-US" sz="1600" b="1" spc="-5">
                <a:solidFill>
                  <a:srgbClr val="FFFFFF"/>
                </a:solidFill>
                <a:latin typeface="Calibri" panose="02020603050405020304" pitchFamily="2"/>
              </a:rPr>
              <a:t>Scale Up Visa </a:t>
            </a:r>
          </a:p>
          <a:p>
            <a:pPr marL="320040" marR="0" indent="320040" algn="l">
              <a:lnSpc>
                <a:spcPts val="1900"/>
              </a:lnSpc>
              <a:spcBef>
                <a:spcPts val="780"/>
              </a:spcBef>
              <a:spcAft>
                <a:spcPts val="0"/>
              </a:spcAft>
              <a:buFont typeface="Symbol"/>
              <a:buChar char="·"/>
            </a:pPr>
            <a:r>
              <a:rPr lang="en-US" sz="1600" spc="0">
                <a:solidFill>
                  <a:srgbClr val="FFFFFF"/>
                </a:solidFill>
                <a:latin typeface="Calibri" panose="02020603050405020304" pitchFamily="2"/>
              </a:rPr>
              <a:t>Must have been recruited by a </a:t>
            </a:r>
            <a:r>
              <a:rPr lang="en-US" sz="1600" u="sng" spc="0">
                <a:solidFill>
                  <a:srgbClr val="0000FF"/>
                </a:solidFill>
                <a:latin typeface="Calibri" panose="02020603050405020304" pitchFamily="2"/>
              </a:rPr>
              <a:t>Scale-Up Sponsor</a:t>
            </a:r>
          </a:p>
        </p:txBody>
      </p:sp>
      <p:sp>
        <p:nvSpPr>
          <p:cNvPr id="17" name="Text Placeholder 16"/>
          <p:cNvSpPr>
            <a:spLocks noGrp="1"/>
          </p:cNvSpPr>
          <p:nvPr>
            <p:ph type="body" idx="10"/>
          </p:nvPr>
        </p:nvSpPr>
        <p:spPr>
          <a:xfrm>
            <a:off x="8637905" y="3601720"/>
            <a:ext cx="2441575" cy="738505"/>
          </a:xfrm>
          <a:prstGeom prst="rect">
            <a:avLst/>
          </a:prstGeom>
          <a:noFill/>
          <a:ln w="0" cmpd="sng">
            <a:noFill/>
            <a:prstDash val="solid"/>
          </a:ln>
        </p:spPr>
        <p:txBody>
          <a:bodyPr vert="horz" lIns="0" tIns="3810" rIns="0" bIns="0" anchor="t"/>
          <a:lstStyle/>
          <a:p>
            <a:pPr marL="274320" marR="0" indent="274320" algn="l">
              <a:lnSpc>
                <a:spcPts val="1900"/>
              </a:lnSpc>
              <a:spcAft>
                <a:spcPts val="0"/>
              </a:spcAft>
              <a:buFont typeface="Symbol"/>
              <a:buChar char="·"/>
            </a:pPr>
            <a:r>
              <a:rPr lang="en-US" sz="1600" spc="-20">
                <a:solidFill>
                  <a:srgbClr val="FFFFFF"/>
                </a:solidFill>
                <a:latin typeface="Calibri" panose="02020603050405020304" pitchFamily="2"/>
              </a:rPr>
              <a:t>You must have the skills to help the scale-up business grow </a:t>
            </a:r>
          </a:p>
        </p:txBody>
      </p:sp>
      <p:sp>
        <p:nvSpPr>
          <p:cNvPr id="18" name="Text Placeholder 17"/>
          <p:cNvSpPr>
            <a:spLocks noGrp="1"/>
          </p:cNvSpPr>
          <p:nvPr>
            <p:ph type="body" idx="10"/>
          </p:nvPr>
        </p:nvSpPr>
        <p:spPr>
          <a:xfrm>
            <a:off x="8637905" y="4438015"/>
            <a:ext cx="2709545" cy="1082040"/>
          </a:xfrm>
          <a:prstGeom prst="rect">
            <a:avLst/>
          </a:prstGeom>
          <a:noFill/>
          <a:ln w="0" cmpd="sng">
            <a:noFill/>
            <a:prstDash val="solid"/>
          </a:ln>
        </p:spPr>
        <p:txBody>
          <a:bodyPr vert="horz" lIns="0" tIns="3175" rIns="0" bIns="0" anchor="t"/>
          <a:lstStyle/>
          <a:p>
            <a:pPr marL="274320" marR="0" indent="274320" algn="l">
              <a:lnSpc>
                <a:spcPts val="1900"/>
              </a:lnSpc>
              <a:spcAft>
                <a:spcPts val="0"/>
              </a:spcAft>
              <a:buFont typeface="Symbol"/>
              <a:buChar char="·"/>
            </a:pPr>
            <a:r>
              <a:rPr lang="en-US" sz="1600" spc="-10">
                <a:solidFill>
                  <a:srgbClr val="FFFFFF"/>
                </a:solidFill>
                <a:latin typeface="Calibri" panose="02020603050405020304" pitchFamily="2"/>
              </a:rPr>
              <a:t>Salary requirement 39100 GBP and above the going rate </a:t>
            </a:r>
          </a:p>
          <a:p>
            <a:pPr marL="274320" marR="0" indent="274320" algn="l">
              <a:lnSpc>
                <a:spcPts val="1900"/>
              </a:lnSpc>
              <a:spcBef>
                <a:spcPts val="790"/>
              </a:spcBef>
              <a:spcAft>
                <a:spcPts val="0"/>
              </a:spcAft>
              <a:buFont typeface="Symbol"/>
              <a:buChar char="·"/>
            </a:pPr>
            <a:r>
              <a:rPr lang="en-US" sz="1600" spc="0">
                <a:solidFill>
                  <a:srgbClr val="FFFFFF"/>
                </a:solidFill>
                <a:latin typeface="Calibri" panose="02020603050405020304" pitchFamily="2"/>
              </a:rPr>
              <a:t>Sponsored initially, then unsponsored </a:t>
            </a:r>
          </a:p>
        </p:txBody>
      </p:sp>
      <p:sp>
        <p:nvSpPr>
          <p:cNvPr id="19" name="Text Placeholder 18"/>
          <p:cNvSpPr>
            <a:spLocks noGrp="1"/>
          </p:cNvSpPr>
          <p:nvPr>
            <p:ph type="body" idx="10"/>
          </p:nvPr>
        </p:nvSpPr>
        <p:spPr>
          <a:xfrm>
            <a:off x="8637905" y="5628005"/>
            <a:ext cx="1953895" cy="282575"/>
          </a:xfrm>
          <a:prstGeom prst="rect">
            <a:avLst/>
          </a:prstGeom>
          <a:noFill/>
          <a:ln w="0" cmpd="sng">
            <a:noFill/>
            <a:prstDash val="solid"/>
          </a:ln>
        </p:spPr>
        <p:txBody>
          <a:bodyPr vert="horz" lIns="0" tIns="2540" rIns="0" bIns="0" anchor="t"/>
          <a:lstStyle/>
          <a:p>
            <a:pPr marL="0" marR="0" indent="274320" algn="l">
              <a:lnSpc>
                <a:spcPts val="1900"/>
              </a:lnSpc>
              <a:spcAft>
                <a:spcPts val="255"/>
              </a:spcAft>
              <a:buFont typeface="Symbol"/>
              <a:buChar char="·"/>
            </a:pPr>
            <a:r>
              <a:rPr lang="en-US" sz="1600" spc="-40">
                <a:solidFill>
                  <a:srgbClr val="FFFFFF"/>
                </a:solidFill>
                <a:latin typeface="Calibri" panose="02020603050405020304" pitchFamily="2"/>
              </a:rPr>
              <a:t>Dependents can join </a:t>
            </a:r>
          </a:p>
        </p:txBody>
      </p:sp>
      <p:sp>
        <p:nvSpPr>
          <p:cNvPr id="20" name="Text Placeholder 19"/>
          <p:cNvSpPr>
            <a:spLocks noGrp="1"/>
          </p:cNvSpPr>
          <p:nvPr>
            <p:ph type="body" idx="10"/>
          </p:nvPr>
        </p:nvSpPr>
        <p:spPr>
          <a:xfrm>
            <a:off x="9912350" y="6053455"/>
            <a:ext cx="1955800" cy="677545"/>
          </a:xfrm>
          <a:prstGeom prst="rect">
            <a:avLst/>
          </a:prstGeom>
          <a:noFill/>
          <a:ln w="0" cmpd="sng">
            <a:noFill/>
            <a:prstDash val="solid"/>
          </a:ln>
        </p:spPr>
        <p:txBody>
          <a:bodyPr vert="horz" lIns="0" tIns="278765" rIns="0" bIns="0" anchor="t"/>
          <a:lstStyle/>
          <a:p>
            <a:pPr marL="0" marR="0" indent="0" algn="l">
              <a:lnSpc>
                <a:spcPts val="900"/>
              </a:lnSpc>
              <a:spcAft>
                <a:spcPts val="0"/>
              </a:spcAft>
            </a:pPr>
            <a:r>
              <a:rPr lang="en-US" sz="900" spc="0">
                <a:solidFill>
                  <a:srgbClr val="000000"/>
                </a:solidFill>
                <a:latin typeface="Calibri" panose="02020603050405020304" pitchFamily="2"/>
              </a:rPr>
              <a:t>All information accurate as of </a:t>
            </a:r>
          </a:p>
          <a:p>
            <a:pPr marL="0" marR="0" indent="0" algn="l">
              <a:lnSpc>
                <a:spcPts val="1100"/>
              </a:lnSpc>
              <a:spcBef>
                <a:spcPts val="0"/>
              </a:spcBef>
              <a:spcAft>
                <a:spcPts val="70"/>
              </a:spcAft>
              <a:tabLst>
                <a:tab pos="1965960" algn="r"/>
              </a:tabLst>
            </a:pPr>
            <a:r>
              <a:rPr lang="en-US" sz="900" spc="0">
                <a:solidFill>
                  <a:srgbClr val="000000"/>
                </a:solidFill>
                <a:latin typeface="Calibri" panose="02020603050405020304" pitchFamily="2"/>
              </a:rPr>
              <a:t>October 2025 and provided in </a:t>
            </a:r>
            <a:r>
              <a:rPr lang="en-US" sz="1200" b="1" spc="0">
                <a:solidFill>
                  <a:srgbClr val="3B0F52"/>
                </a:solidFill>
                <a:latin typeface="Calibri" panose="02020603050405020304" pitchFamily="2"/>
              </a:rPr>
              <a:t>15 </a:t>
            </a:r>
            <a:br/>
            <a:r>
              <a:rPr lang="en-US" sz="900" spc="0">
                <a:solidFill>
                  <a:srgbClr val="000000"/>
                </a:solidFill>
                <a:latin typeface="Calibri" panose="02020603050405020304" pitchFamily="2"/>
              </a:rPr>
              <a:t>good faith.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layout 16">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06095" y="0"/>
            <a:ext cx="8458200" cy="1066800"/>
          </a:xfrm>
          <a:prstGeom prst="rect">
            <a:avLst/>
          </a:prstGeom>
          <a:noFill/>
          <a:ln w="0" cmpd="sng">
            <a:noFill/>
            <a:prstDash val="solid"/>
          </a:ln>
        </p:spPr>
        <p:txBody>
          <a:bodyPr vert="horz" lIns="0" tIns="440690" rIns="0" bIns="0" anchor="t">
            <a:normAutofit fontScale="95000"/>
          </a:bodyPr>
          <a:lstStyle/>
          <a:p>
            <a:pPr marL="0" marR="0" indent="0" algn="l">
              <a:lnSpc>
                <a:spcPts val="2400"/>
              </a:lnSpc>
              <a:spcAft>
                <a:spcPts val="0"/>
              </a:spcAft>
            </a:pPr>
            <a:r>
              <a:rPr lang="en-US" sz="2200" b="1" spc="25">
                <a:solidFill>
                  <a:srgbClr val="3B0F52"/>
                </a:solidFill>
                <a:latin typeface="Calibri" panose="02020603050405020304" pitchFamily="2"/>
              </a:rPr>
              <a:t>Innovator Founder Visa </a:t>
            </a:r>
          </a:p>
          <a:p>
            <a:pPr marL="0" marR="0" indent="0" algn="l">
              <a:lnSpc>
                <a:spcPts val="1600"/>
              </a:lnSpc>
              <a:spcBef>
                <a:spcPts val="865"/>
              </a:spcBef>
              <a:spcAft>
                <a:spcPts val="0"/>
              </a:spcAft>
            </a:pPr>
            <a:r>
              <a:rPr lang="en-US" sz="1600" b="1" spc="-20">
                <a:solidFill>
                  <a:srgbClr val="000000"/>
                </a:solidFill>
                <a:latin typeface="Calibri" panose="02020603050405020304" pitchFamily="2"/>
              </a:rPr>
              <a:t>Top Tips </a:t>
            </a:r>
          </a:p>
        </p:txBody>
      </p:sp>
      <p:sp>
        <p:nvSpPr>
          <p:cNvPr id="5" name="Text Placeholder 4"/>
          <p:cNvSpPr>
            <a:spLocks noGrp="1"/>
          </p:cNvSpPr>
          <p:nvPr>
            <p:ph type="body" idx="10"/>
          </p:nvPr>
        </p:nvSpPr>
        <p:spPr>
          <a:xfrm>
            <a:off x="1456690" y="1066800"/>
            <a:ext cx="7507605" cy="854710"/>
          </a:xfrm>
          <a:prstGeom prst="rect">
            <a:avLst/>
          </a:prstGeom>
          <a:noFill/>
          <a:ln w="0" cmpd="sng">
            <a:noFill/>
            <a:prstDash val="solid"/>
          </a:ln>
        </p:spPr>
        <p:txBody>
          <a:bodyPr vert="horz" lIns="0" tIns="432435" rIns="0" bIns="0" anchor="t"/>
          <a:lstStyle/>
          <a:p>
            <a:pPr marL="1280160" marR="0" indent="0" algn="l">
              <a:lnSpc>
                <a:spcPts val="1400"/>
              </a:lnSpc>
              <a:spcAft>
                <a:spcPts val="1870"/>
              </a:spcAft>
            </a:pPr>
            <a:r>
              <a:rPr lang="en-US" sz="1450" b="1" spc="-60">
                <a:solidFill>
                  <a:srgbClr val="000000"/>
                </a:solidFill>
                <a:latin typeface="Calibri" panose="02020603050405020304" pitchFamily="2"/>
              </a:rPr>
              <a:t>Endorsement </a:t>
            </a:r>
          </a:p>
        </p:txBody>
      </p:sp>
      <p:sp>
        <p:nvSpPr>
          <p:cNvPr id="6" name="Text Placeholder 5"/>
          <p:cNvSpPr>
            <a:spLocks noGrp="1"/>
          </p:cNvSpPr>
          <p:nvPr>
            <p:ph type="body" idx="10"/>
          </p:nvPr>
        </p:nvSpPr>
        <p:spPr>
          <a:xfrm>
            <a:off x="1456690" y="1921510"/>
            <a:ext cx="8659495" cy="877570"/>
          </a:xfrm>
          <a:prstGeom prst="rect">
            <a:avLst/>
          </a:prstGeom>
          <a:noFill/>
          <a:ln w="0" cmpd="sng">
            <a:noFill/>
            <a:prstDash val="solid"/>
          </a:ln>
        </p:spPr>
        <p:txBody>
          <a:bodyPr vert="horz" lIns="0" tIns="0" rIns="0" bIns="0" anchor="t"/>
          <a:lstStyle/>
          <a:p>
            <a:pPr marL="1234440" marR="731520" indent="0" algn="l">
              <a:lnSpc>
                <a:spcPts val="1900"/>
              </a:lnSpc>
              <a:spcAft>
                <a:spcPts val="3140"/>
              </a:spcAft>
            </a:pPr>
            <a:r>
              <a:rPr lang="en-US" sz="1400" spc="0">
                <a:solidFill>
                  <a:srgbClr val="000000"/>
                </a:solidFill>
                <a:latin typeface="Calibri" panose="02020603050405020304" pitchFamily="2"/>
              </a:rPr>
              <a:t>Before you apply you need to have your business or business idea assessed by an</a:t>
            </a:r>
            <a:r>
              <a:rPr lang="en-US" sz="1400" u="sng" spc="0">
                <a:solidFill>
                  <a:srgbClr val="0000FF"/>
                </a:solidFill>
                <a:latin typeface="Calibri" panose="02020603050405020304" pitchFamily="2"/>
              </a:rPr>
              <a:t>endorsing body</a:t>
            </a:r>
            <a:r>
              <a:rPr lang="en-US" sz="1400" spc="0">
                <a:solidFill>
                  <a:srgbClr val="CA333A"/>
                </a:solidFill>
                <a:latin typeface="Calibri" panose="02020603050405020304" pitchFamily="2"/>
              </a:rPr>
              <a:t>.</a:t>
            </a:r>
            <a:r>
              <a:rPr lang="en-US" sz="1400" spc="0">
                <a:solidFill>
                  <a:srgbClr val="000000"/>
                </a:solidFill>
                <a:latin typeface="Calibri" panose="02020603050405020304" pitchFamily="2"/>
              </a:rPr>
              <a:t>It must be a </a:t>
            </a:r>
            <a:r>
              <a:rPr lang="en-US" sz="1450" b="1" spc="0">
                <a:solidFill>
                  <a:srgbClr val="000000"/>
                </a:solidFill>
                <a:latin typeface="Calibri" panose="02020603050405020304" pitchFamily="2"/>
              </a:rPr>
              <a:t>new </a:t>
            </a:r>
            <a:r>
              <a:rPr lang="en-US" sz="1400" spc="0">
                <a:solidFill>
                  <a:srgbClr val="000000"/>
                </a:solidFill>
                <a:latin typeface="Calibri" panose="02020603050405020304" pitchFamily="2"/>
              </a:rPr>
              <a:t>idea, and they must agree it is </a:t>
            </a:r>
            <a:r>
              <a:rPr lang="en-US" sz="1450" b="1" spc="0">
                <a:solidFill>
                  <a:srgbClr val="000000"/>
                </a:solidFill>
                <a:latin typeface="Calibri" panose="02020603050405020304" pitchFamily="2"/>
              </a:rPr>
              <a:t>viable</a:t>
            </a:r>
            <a:r>
              <a:rPr lang="en-US" sz="1400" spc="0">
                <a:solidFill>
                  <a:srgbClr val="000000"/>
                </a:solidFill>
                <a:latin typeface="Calibri" panose="02020603050405020304" pitchFamily="2"/>
              </a:rPr>
              <a:t>, with </a:t>
            </a:r>
            <a:r>
              <a:rPr lang="en-US" sz="1450" b="1" spc="0">
                <a:solidFill>
                  <a:srgbClr val="000000"/>
                </a:solidFill>
                <a:latin typeface="Calibri" panose="02020603050405020304" pitchFamily="2"/>
              </a:rPr>
              <a:t>potential for growth </a:t>
            </a:r>
          </a:p>
        </p:txBody>
      </p:sp>
      <p:sp>
        <p:nvSpPr>
          <p:cNvPr id="7" name="Text Placeholder 6"/>
          <p:cNvSpPr>
            <a:spLocks noGrp="1"/>
          </p:cNvSpPr>
          <p:nvPr>
            <p:ph type="body" idx="10"/>
          </p:nvPr>
        </p:nvSpPr>
        <p:spPr>
          <a:xfrm>
            <a:off x="506095" y="2799080"/>
            <a:ext cx="5696585" cy="1143635"/>
          </a:xfrm>
          <a:prstGeom prst="rect">
            <a:avLst/>
          </a:prstGeom>
          <a:noFill/>
          <a:ln w="0" cmpd="sng">
            <a:noFill/>
            <a:prstDash val="solid"/>
          </a:ln>
        </p:spPr>
        <p:txBody>
          <a:bodyPr vert="horz" lIns="0" tIns="214630" rIns="0" bIns="0" anchor="t"/>
          <a:lstStyle/>
          <a:p>
            <a:pPr marL="457200" marR="0" indent="0" algn="l">
              <a:lnSpc>
                <a:spcPts val="1400"/>
              </a:lnSpc>
              <a:spcAft>
                <a:spcPts val="0"/>
              </a:spcAft>
            </a:pPr>
            <a:r>
              <a:rPr lang="en-US" sz="1450" b="1" spc="-50">
                <a:solidFill>
                  <a:srgbClr val="000000"/>
                </a:solidFill>
                <a:latin typeface="Calibri" panose="02020603050405020304" pitchFamily="2"/>
              </a:rPr>
              <a:t>Warwick Enterprise </a:t>
            </a:r>
          </a:p>
          <a:p>
            <a:pPr marL="457200" marR="0" indent="0" algn="l">
              <a:lnSpc>
                <a:spcPts val="1400"/>
              </a:lnSpc>
              <a:spcBef>
                <a:spcPts val="2335"/>
              </a:spcBef>
              <a:spcAft>
                <a:spcPts val="0"/>
              </a:spcAft>
            </a:pPr>
            <a:r>
              <a:rPr lang="en-US" sz="1400" spc="-30">
                <a:solidFill>
                  <a:srgbClr val="000000"/>
                </a:solidFill>
                <a:latin typeface="Calibri" panose="02020603050405020304" pitchFamily="2"/>
              </a:rPr>
              <a:t>Get help with developing your business idea! </a:t>
            </a:r>
          </a:p>
          <a:p>
            <a:pPr marL="457200" marR="0" indent="0" algn="l">
              <a:lnSpc>
                <a:spcPts val="1400"/>
              </a:lnSpc>
              <a:spcBef>
                <a:spcPts val="435"/>
              </a:spcBef>
              <a:spcAft>
                <a:spcPts val="215"/>
              </a:spcAft>
            </a:pPr>
            <a:r>
              <a:rPr lang="en-US" sz="1400" spc="-40">
                <a:solidFill>
                  <a:srgbClr val="000000"/>
                </a:solidFill>
                <a:latin typeface="Calibri" panose="02020603050405020304" pitchFamily="2"/>
              </a:rPr>
              <a:t>Visit the</a:t>
            </a:r>
            <a:r>
              <a:rPr lang="en-US" sz="1400" u="sng" spc="-40">
                <a:solidFill>
                  <a:srgbClr val="0000FF"/>
                </a:solidFill>
                <a:latin typeface="Calibri" panose="02020603050405020304" pitchFamily="2"/>
              </a:rPr>
              <a:t>Warwick Enterprise Website</a:t>
            </a:r>
            <a:r>
              <a:rPr lang="en-US" sz="1400" spc="-40">
                <a:solidFill>
                  <a:srgbClr val="000000"/>
                </a:solidFill>
                <a:latin typeface="Calibri" panose="02020603050405020304" pitchFamily="2"/>
              </a:rPr>
              <a:t> for really useful resources and support. </a:t>
            </a:r>
          </a:p>
        </p:txBody>
      </p:sp>
      <p:sp>
        <p:nvSpPr>
          <p:cNvPr id="8" name="Text Placeholder 7"/>
          <p:cNvSpPr>
            <a:spLocks noGrp="1"/>
          </p:cNvSpPr>
          <p:nvPr>
            <p:ph type="body" idx="10"/>
          </p:nvPr>
        </p:nvSpPr>
        <p:spPr>
          <a:xfrm>
            <a:off x="1316990" y="3942715"/>
            <a:ext cx="4885690" cy="1038860"/>
          </a:xfrm>
          <a:prstGeom prst="rect">
            <a:avLst/>
          </a:prstGeom>
          <a:noFill/>
          <a:ln w="0" cmpd="sng">
            <a:noFill/>
            <a:prstDash val="solid"/>
          </a:ln>
        </p:spPr>
        <p:txBody>
          <a:bodyPr vert="horz" lIns="0" tIns="616585" rIns="0" bIns="0" anchor="t"/>
          <a:lstStyle/>
          <a:p>
            <a:pPr marL="0" marR="0" indent="0" algn="ctr">
              <a:lnSpc>
                <a:spcPts val="1400"/>
              </a:lnSpc>
              <a:spcAft>
                <a:spcPts val="1820"/>
              </a:spcAft>
            </a:pPr>
            <a:r>
              <a:rPr lang="en-US" sz="1450" b="1" spc="-55">
                <a:solidFill>
                  <a:srgbClr val="000000"/>
                </a:solidFill>
                <a:latin typeface="Calibri" panose="02020603050405020304" pitchFamily="2"/>
              </a:rPr>
              <a:t>Warwick Enterprise Start-Up Programme </a:t>
            </a:r>
          </a:p>
        </p:txBody>
      </p:sp>
      <p:sp>
        <p:nvSpPr>
          <p:cNvPr id="9" name="Text Placeholder 8"/>
          <p:cNvSpPr>
            <a:spLocks noGrp="1"/>
          </p:cNvSpPr>
          <p:nvPr>
            <p:ph type="body" idx="10"/>
          </p:nvPr>
        </p:nvSpPr>
        <p:spPr>
          <a:xfrm>
            <a:off x="1316990" y="4981575"/>
            <a:ext cx="9677400" cy="1327785"/>
          </a:xfrm>
          <a:prstGeom prst="rect">
            <a:avLst/>
          </a:prstGeom>
          <a:noFill/>
          <a:ln w="0" cmpd="sng">
            <a:noFill/>
            <a:prstDash val="solid"/>
          </a:ln>
        </p:spPr>
        <p:txBody>
          <a:bodyPr vert="horz" lIns="0" tIns="0" rIns="0" bIns="0" anchor="t"/>
          <a:lstStyle/>
          <a:p>
            <a:pPr marL="1005840" marR="822960" indent="0" algn="l">
              <a:lnSpc>
                <a:spcPts val="1900"/>
              </a:lnSpc>
              <a:spcAft>
                <a:spcPts val="6695"/>
              </a:spcAft>
            </a:pPr>
            <a:r>
              <a:rPr lang="en-US" sz="1400" spc="0">
                <a:solidFill>
                  <a:srgbClr val="000000"/>
                </a:solidFill>
                <a:latin typeface="Calibri" panose="02020603050405020304" pitchFamily="2"/>
              </a:rPr>
              <a:t>A 12-month programme of 1:1 coaching, expert mentorship and skill-building to equip you to build an investment-ready, trading business. See</a:t>
            </a:r>
            <a:r>
              <a:rPr lang="en-US" sz="1400" u="sng" spc="0">
                <a:solidFill>
                  <a:srgbClr val="0000FF"/>
                </a:solidFill>
                <a:latin typeface="Calibri" panose="02020603050405020304" pitchFamily="2"/>
              </a:rPr>
              <a:t>more information</a:t>
            </a:r>
            <a:r>
              <a:rPr lang="en-US" sz="1400" spc="0">
                <a:solidFill>
                  <a:srgbClr val="CA333A"/>
                </a:solidFill>
                <a:latin typeface="Calibri" panose="02020603050405020304" pitchFamily="2"/>
              </a:rPr>
              <a:t>.</a:t>
            </a:r>
            <a:r>
              <a:rPr lang="en-US" sz="100" u="sng" spc="0">
                <a:solidFill>
                  <a:srgbClr val="CA333A"/>
                </a:solidFill>
                <a:latin typeface="Calibri" panose="02020603050405020304" pitchFamily="2"/>
              </a:rPr>
              <a:t> </a:t>
            </a:r>
          </a:p>
        </p:txBody>
      </p:sp>
      <p:sp>
        <p:nvSpPr>
          <p:cNvPr id="10" name="Text Placeholder 9"/>
          <p:cNvSpPr>
            <a:spLocks noGrp="1"/>
          </p:cNvSpPr>
          <p:nvPr>
            <p:ph type="body" idx="10"/>
          </p:nvPr>
        </p:nvSpPr>
        <p:spPr>
          <a:xfrm>
            <a:off x="506095" y="6309360"/>
            <a:ext cx="10807700" cy="421640"/>
          </a:xfrm>
          <a:prstGeom prst="rect">
            <a:avLst/>
          </a:prstGeom>
          <a:noFill/>
          <a:ln w="0" cmpd="sng">
            <a:noFill/>
            <a:prstDash val="solid"/>
          </a:ln>
        </p:spPr>
        <p:txBody>
          <a:bodyPr vert="horz" lIns="0" tIns="0" rIns="0" bIns="0" anchor="t"/>
          <a:lstStyle/>
          <a:p>
            <a:pPr marL="9418320" marR="0" indent="0" algn="l">
              <a:lnSpc>
                <a:spcPts val="1100"/>
              </a:lnSpc>
              <a:spcAft>
                <a:spcPts val="70"/>
              </a:spcAft>
            </a:pPr>
            <a:r>
              <a:rPr lang="en-US" sz="900" spc="0">
                <a:solidFill>
                  <a:srgbClr val="000000"/>
                </a:solidFill>
                <a:latin typeface="Calibri" panose="02020603050405020304" pitchFamily="2"/>
              </a:rPr>
              <a:t>All information accurate as of October 2025 and provided in good faith. </a:t>
            </a:r>
          </a:p>
        </p:txBody>
      </p:sp>
      <p:sp>
        <p:nvSpPr>
          <p:cNvPr id="17" name="Text Placeholder 16"/>
          <p:cNvSpPr>
            <a:spLocks noGrp="1"/>
          </p:cNvSpPr>
          <p:nvPr>
            <p:ph type="body" idx="10"/>
          </p:nvPr>
        </p:nvSpPr>
        <p:spPr>
          <a:xfrm>
            <a:off x="11604625" y="6423025"/>
            <a:ext cx="266065" cy="186055"/>
          </a:xfrm>
          <a:prstGeom prst="rect">
            <a:avLst/>
          </a:prstGeom>
          <a:noFill/>
          <a:ln w="0" cmpd="sng">
            <a:noFill/>
            <a:prstDash val="solid"/>
          </a:ln>
        </p:spPr>
        <p:txBody>
          <a:bodyPr vert="horz" lIns="0" tIns="17145" rIns="0" bIns="0" anchor="t"/>
          <a:lstStyle/>
          <a:p>
            <a:pPr marL="0" marR="0" indent="0" algn="l">
              <a:lnSpc>
                <a:spcPts val="1300"/>
              </a:lnSpc>
              <a:spcAft>
                <a:spcPts val="0"/>
              </a:spcAft>
            </a:pPr>
            <a:r>
              <a:rPr lang="en-US" sz="1200" b="1" spc="0">
                <a:solidFill>
                  <a:srgbClr val="3B0F52"/>
                </a:solidFill>
                <a:latin typeface="Calibri" panose="02020603050405020304" pitchFamily="2"/>
              </a:rPr>
              <a:t>16 </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layout 17">
    <p:bg>
      <p:bgPr>
        <a:solidFill>
          <a:schemeClr val="bg1">
            <a:alpha val="100000"/>
          </a:scheme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layout 18">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480060" y="389890"/>
            <a:ext cx="5273040" cy="1231900"/>
          </a:xfrm>
          <a:prstGeom prst="rect">
            <a:avLst/>
          </a:prstGeom>
          <a:noFill/>
          <a:ln w="0" cmpd="sng">
            <a:noFill/>
            <a:prstDash val="solid"/>
          </a:ln>
        </p:spPr>
        <p:txBody>
          <a:bodyPr vert="horz" lIns="0" tIns="242570" rIns="0" bIns="0" anchor="t">
            <a:normAutofit fontScale="95000"/>
          </a:bodyPr>
          <a:lstStyle/>
          <a:p>
            <a:pPr marL="0" marR="0" indent="0" algn="l">
              <a:lnSpc>
                <a:spcPts val="2400"/>
              </a:lnSpc>
              <a:spcAft>
                <a:spcPts val="0"/>
              </a:spcAft>
            </a:pPr>
            <a:r>
              <a:rPr lang="en-US" sz="2200" b="1" spc="0">
                <a:solidFill>
                  <a:srgbClr val="3B0F52"/>
                </a:solidFill>
                <a:latin typeface="Calibri" panose="02020603050405020304" pitchFamily="2"/>
              </a:rPr>
              <a:t>Other Visas </a:t>
            </a:r>
          </a:p>
          <a:p>
            <a:pPr marL="0" marR="0" indent="0" algn="l">
              <a:lnSpc>
                <a:spcPts val="1600"/>
              </a:lnSpc>
              <a:spcBef>
                <a:spcPts val="575"/>
              </a:spcBef>
              <a:spcAft>
                <a:spcPts val="3140"/>
              </a:spcAft>
            </a:pPr>
            <a:r>
              <a:rPr lang="en-US" sz="1600" b="1" u="sng" spc="-5">
                <a:solidFill>
                  <a:srgbClr val="0000FF"/>
                </a:solidFill>
                <a:latin typeface="Calibri" panose="02020603050405020304" pitchFamily="2"/>
              </a:rPr>
              <a:t>www.gov.uk/browse/visas-immigration/work-visas</a:t>
            </a:r>
            <a:r>
              <a:rPr lang="en-US" sz="100" b="1" spc="-5">
                <a:solidFill>
                  <a:srgbClr val="000000"/>
                </a:solidFill>
                <a:latin typeface="Calibri" panose="02020603050405020304" pitchFamily="2"/>
              </a:rPr>
              <a:t> </a:t>
            </a:r>
          </a:p>
        </p:txBody>
      </p:sp>
      <p:sp>
        <p:nvSpPr>
          <p:cNvPr id="3" name="Text Placeholder 2"/>
          <p:cNvSpPr>
            <a:spLocks noGrp="1"/>
          </p:cNvSpPr>
          <p:nvPr>
            <p:ph type="body" idx="10"/>
          </p:nvPr>
        </p:nvSpPr>
        <p:spPr>
          <a:xfrm>
            <a:off x="1039495" y="1621790"/>
            <a:ext cx="4713605" cy="1203960"/>
          </a:xfrm>
          <a:prstGeom prst="rect">
            <a:avLst/>
          </a:prstGeom>
          <a:solidFill>
            <a:srgbClr val="B3D9E1"/>
          </a:solidFill>
          <a:ln w="0" cmpd="sng">
            <a:noFill/>
            <a:prstDash val="solid"/>
          </a:ln>
        </p:spPr>
        <p:txBody>
          <a:bodyPr vert="horz" lIns="0" tIns="69215" rIns="0" bIns="0" anchor="t">
            <a:normAutofit fontScale="95000"/>
          </a:bodyPr>
          <a:lstStyle/>
          <a:p>
            <a:pPr marL="91440" marR="0" indent="0" algn="l">
              <a:lnSpc>
                <a:spcPts val="1900"/>
              </a:lnSpc>
              <a:spcAft>
                <a:spcPts val="0"/>
              </a:spcAft>
            </a:pPr>
            <a:r>
              <a:rPr lang="en-US" sz="1800" b="1" spc="-10">
                <a:solidFill>
                  <a:srgbClr val="000000"/>
                </a:solidFill>
                <a:latin typeface="Calibri" panose="02020603050405020304" pitchFamily="2"/>
              </a:rPr>
              <a:t>Seasonal Worker </a:t>
            </a:r>
          </a:p>
          <a:p>
            <a:pPr marL="91440" marR="0" indent="0" algn="l">
              <a:lnSpc>
                <a:spcPts val="2200"/>
              </a:lnSpc>
              <a:spcBef>
                <a:spcPts val="120"/>
              </a:spcBef>
              <a:spcAft>
                <a:spcPts val="0"/>
              </a:spcAft>
            </a:pPr>
            <a:r>
              <a:rPr lang="en-US" sz="1800" spc="25">
                <a:solidFill>
                  <a:srgbClr val="000000"/>
                </a:solidFill>
                <a:latin typeface="Calibri" panose="02020603050405020304" pitchFamily="2"/>
              </a:rPr>
              <a:t>Horticulture </a:t>
            </a:r>
            <a:r>
              <a:rPr lang="en-US" sz="1700" spc="25">
                <a:solidFill>
                  <a:srgbClr val="000000"/>
                </a:solidFill>
                <a:latin typeface="Calibri" panose="02020603050405020304" pitchFamily="2"/>
              </a:rPr>
              <a:t>– </a:t>
            </a:r>
            <a:r>
              <a:rPr lang="en-US" sz="1800" spc="25">
                <a:solidFill>
                  <a:srgbClr val="000000"/>
                </a:solidFill>
                <a:latin typeface="Calibri" panose="02020603050405020304" pitchFamily="2"/>
              </a:rPr>
              <a:t>up to 6 months </a:t>
            </a:r>
          </a:p>
          <a:p>
            <a:pPr marL="91440" marR="0" indent="0" algn="l">
              <a:lnSpc>
                <a:spcPts val="2200"/>
              </a:lnSpc>
              <a:spcBef>
                <a:spcPts val="0"/>
              </a:spcBef>
              <a:spcAft>
                <a:spcPts val="0"/>
              </a:spcAft>
            </a:pPr>
            <a:r>
              <a:rPr lang="en-US" sz="1800" spc="30">
                <a:solidFill>
                  <a:srgbClr val="000000"/>
                </a:solidFill>
                <a:latin typeface="Calibri" panose="02020603050405020304" pitchFamily="2"/>
              </a:rPr>
              <a:t>Poultry </a:t>
            </a:r>
            <a:r>
              <a:rPr lang="en-US" sz="1700" spc="30">
                <a:solidFill>
                  <a:srgbClr val="000000"/>
                </a:solidFill>
                <a:latin typeface="Calibri" panose="02020603050405020304" pitchFamily="2"/>
              </a:rPr>
              <a:t>– </a:t>
            </a:r>
            <a:r>
              <a:rPr lang="en-US" sz="1800" spc="30">
                <a:solidFill>
                  <a:srgbClr val="000000"/>
                </a:solidFill>
                <a:latin typeface="Calibri" panose="02020603050405020304" pitchFamily="2"/>
              </a:rPr>
              <a:t>2 Oct </a:t>
            </a:r>
            <a:r>
              <a:rPr lang="en-US" sz="1700" spc="30">
                <a:solidFill>
                  <a:srgbClr val="000000"/>
                </a:solidFill>
                <a:latin typeface="Calibri" panose="02020603050405020304" pitchFamily="2"/>
              </a:rPr>
              <a:t>– </a:t>
            </a:r>
            <a:r>
              <a:rPr lang="en-US" sz="1800" spc="30">
                <a:solidFill>
                  <a:srgbClr val="000000"/>
                </a:solidFill>
                <a:latin typeface="Calibri" panose="02020603050405020304" pitchFamily="2"/>
              </a:rPr>
              <a:t>31 Dec in the same year </a:t>
            </a:r>
          </a:p>
          <a:p>
            <a:pPr marL="91440" marR="0" indent="0" algn="l">
              <a:lnSpc>
                <a:spcPts val="1900"/>
              </a:lnSpc>
              <a:spcBef>
                <a:spcPts val="190"/>
              </a:spcBef>
              <a:spcAft>
                <a:spcPts val="595"/>
              </a:spcAft>
            </a:pPr>
            <a:r>
              <a:rPr lang="en-US" sz="1800" spc="30">
                <a:solidFill>
                  <a:srgbClr val="000000"/>
                </a:solidFill>
                <a:latin typeface="Calibri" panose="02020603050405020304" pitchFamily="2"/>
              </a:rPr>
              <a:t>Sponsored by employer </a:t>
            </a:r>
          </a:p>
        </p:txBody>
      </p:sp>
      <p:sp>
        <p:nvSpPr>
          <p:cNvPr id="6" name="Text Placeholder 5"/>
          <p:cNvSpPr>
            <a:spLocks noGrp="1"/>
          </p:cNvSpPr>
          <p:nvPr>
            <p:ph type="body" idx="10"/>
          </p:nvPr>
        </p:nvSpPr>
        <p:spPr>
          <a:xfrm>
            <a:off x="6529070" y="1950720"/>
            <a:ext cx="4004945" cy="1478280"/>
          </a:xfrm>
          <a:prstGeom prst="rect">
            <a:avLst/>
          </a:prstGeom>
          <a:solidFill>
            <a:srgbClr val="C0B7C5"/>
          </a:solidFill>
          <a:ln w="0" cmpd="sng">
            <a:noFill/>
            <a:prstDash val="solid"/>
          </a:ln>
        </p:spPr>
        <p:txBody>
          <a:bodyPr vert="horz" lIns="0" tIns="69850" rIns="0" bIns="0" anchor="t">
            <a:normAutofit fontScale="95000"/>
          </a:bodyPr>
          <a:lstStyle/>
          <a:p>
            <a:pPr marL="91440" marR="0" indent="0" algn="l">
              <a:lnSpc>
                <a:spcPts val="1900"/>
              </a:lnSpc>
              <a:spcAft>
                <a:spcPts val="0"/>
              </a:spcAft>
            </a:pPr>
            <a:r>
              <a:rPr lang="en-US" sz="1800" b="1" spc="-10">
                <a:solidFill>
                  <a:srgbClr val="000000"/>
                </a:solidFill>
                <a:latin typeface="Calibri" panose="02020603050405020304" pitchFamily="2"/>
              </a:rPr>
              <a:t>Charity Worker </a:t>
            </a:r>
          </a:p>
          <a:p>
            <a:pPr marL="91440" marR="0" indent="0" algn="l">
              <a:lnSpc>
                <a:spcPts val="1900"/>
              </a:lnSpc>
              <a:spcBef>
                <a:spcPts val="285"/>
              </a:spcBef>
              <a:spcAft>
                <a:spcPts val="0"/>
              </a:spcAft>
            </a:pPr>
            <a:r>
              <a:rPr lang="en-US" sz="1800" spc="30">
                <a:solidFill>
                  <a:srgbClr val="000000"/>
                </a:solidFill>
                <a:latin typeface="Calibri" panose="02020603050405020304" pitchFamily="2"/>
              </a:rPr>
              <a:t>For duration of sponsorship, 12 months </a:t>
            </a:r>
          </a:p>
          <a:p>
            <a:pPr marL="91440" marR="0" indent="0" algn="l">
              <a:lnSpc>
                <a:spcPts val="1800"/>
              </a:lnSpc>
              <a:spcBef>
                <a:spcPts val="335"/>
              </a:spcBef>
              <a:spcAft>
                <a:spcPts val="0"/>
              </a:spcAft>
            </a:pPr>
            <a:r>
              <a:rPr lang="en-US" sz="1800" spc="-15">
                <a:solidFill>
                  <a:srgbClr val="000000"/>
                </a:solidFill>
                <a:latin typeface="Calibri" panose="02020603050405020304" pitchFamily="2"/>
              </a:rPr>
              <a:t>max. </a:t>
            </a:r>
          </a:p>
          <a:p>
            <a:pPr marL="91440" marR="0" indent="0" algn="l">
              <a:lnSpc>
                <a:spcPts val="1900"/>
              </a:lnSpc>
              <a:spcBef>
                <a:spcPts val="315"/>
              </a:spcBef>
              <a:spcAft>
                <a:spcPts val="0"/>
              </a:spcAft>
            </a:pPr>
            <a:r>
              <a:rPr lang="en-US" sz="1800" spc="25">
                <a:solidFill>
                  <a:srgbClr val="000000"/>
                </a:solidFill>
                <a:latin typeface="Calibri" panose="02020603050405020304" pitchFamily="2"/>
              </a:rPr>
              <a:t>Unpaid voluntary work for charity </a:t>
            </a:r>
          </a:p>
          <a:p>
            <a:pPr marL="91440" marR="0" indent="0" algn="l">
              <a:lnSpc>
                <a:spcPts val="1900"/>
              </a:lnSpc>
              <a:spcBef>
                <a:spcPts val="310"/>
              </a:spcBef>
              <a:spcAft>
                <a:spcPts val="600"/>
              </a:spcAft>
            </a:pPr>
            <a:r>
              <a:rPr lang="en-US" sz="1800" spc="25">
                <a:solidFill>
                  <a:srgbClr val="000000"/>
                </a:solidFill>
                <a:latin typeface="Calibri" panose="02020603050405020304" pitchFamily="2"/>
              </a:rPr>
              <a:t>Sponsored by organisation </a:t>
            </a:r>
          </a:p>
        </p:txBody>
      </p:sp>
      <p:sp>
        <p:nvSpPr>
          <p:cNvPr id="7" name="Text Placeholder 6"/>
          <p:cNvSpPr>
            <a:spLocks noGrp="1"/>
          </p:cNvSpPr>
          <p:nvPr>
            <p:ph type="body" idx="10"/>
          </p:nvPr>
        </p:nvSpPr>
        <p:spPr>
          <a:xfrm>
            <a:off x="1146175" y="3429000"/>
            <a:ext cx="4953000" cy="1755775"/>
          </a:xfrm>
          <a:prstGeom prst="rect">
            <a:avLst/>
          </a:prstGeom>
          <a:solidFill>
            <a:srgbClr val="EFC2C4"/>
          </a:solidFill>
          <a:ln w="0" cmpd="sng">
            <a:noFill/>
            <a:prstDash val="solid"/>
          </a:ln>
        </p:spPr>
        <p:txBody>
          <a:bodyPr vert="horz" lIns="0" tIns="66675" rIns="0" bIns="0" anchor="t">
            <a:normAutofit fontScale="95000"/>
          </a:bodyPr>
          <a:lstStyle/>
          <a:p>
            <a:pPr marL="91440" marR="0" indent="0" algn="l">
              <a:lnSpc>
                <a:spcPts val="1900"/>
              </a:lnSpc>
              <a:spcAft>
                <a:spcPts val="0"/>
              </a:spcAft>
            </a:pPr>
            <a:r>
              <a:rPr lang="en-US" sz="1800" b="1" spc="-10">
                <a:solidFill>
                  <a:srgbClr val="000000"/>
                </a:solidFill>
                <a:latin typeface="Calibri" panose="02020603050405020304" pitchFamily="2"/>
              </a:rPr>
              <a:t>Creative Worker </a:t>
            </a:r>
          </a:p>
          <a:p>
            <a:pPr marL="91440" marR="0" indent="0" algn="l">
              <a:lnSpc>
                <a:spcPts val="1900"/>
              </a:lnSpc>
              <a:spcBef>
                <a:spcPts val="310"/>
              </a:spcBef>
              <a:spcAft>
                <a:spcPts val="0"/>
              </a:spcAft>
            </a:pPr>
            <a:r>
              <a:rPr lang="en-US" sz="1800" spc="30">
                <a:solidFill>
                  <a:srgbClr val="000000"/>
                </a:solidFill>
                <a:latin typeface="Calibri" panose="02020603050405020304" pitchFamily="2"/>
              </a:rPr>
              <a:t>For duration of sponsorship, 12 months max. </a:t>
            </a:r>
          </a:p>
          <a:p>
            <a:pPr marL="91440" marR="0" indent="0" algn="l">
              <a:lnSpc>
                <a:spcPts val="1900"/>
              </a:lnSpc>
              <a:spcBef>
                <a:spcPts val="310"/>
              </a:spcBef>
              <a:spcAft>
                <a:spcPts val="0"/>
              </a:spcAft>
            </a:pPr>
            <a:r>
              <a:rPr lang="en-US" sz="1800" spc="25">
                <a:solidFill>
                  <a:srgbClr val="000000"/>
                </a:solidFill>
                <a:latin typeface="Calibri" panose="02020603050405020304" pitchFamily="2"/>
              </a:rPr>
              <a:t>Creative industries, e.g. actor, dancer, musician or </a:t>
            </a:r>
          </a:p>
          <a:p>
            <a:pPr marL="91440" marR="0" indent="0" algn="l">
              <a:lnSpc>
                <a:spcPts val="1800"/>
              </a:lnSpc>
              <a:spcBef>
                <a:spcPts val="310"/>
              </a:spcBef>
              <a:spcAft>
                <a:spcPts val="0"/>
              </a:spcAft>
            </a:pPr>
            <a:r>
              <a:rPr lang="en-US" sz="1800" spc="0">
                <a:solidFill>
                  <a:srgbClr val="000000"/>
                </a:solidFill>
                <a:latin typeface="Calibri" panose="02020603050405020304" pitchFamily="2"/>
              </a:rPr>
              <a:t>film crew member. </a:t>
            </a:r>
          </a:p>
          <a:p>
            <a:pPr marL="91440" marR="0" indent="0" algn="l">
              <a:lnSpc>
                <a:spcPts val="1900"/>
              </a:lnSpc>
              <a:spcBef>
                <a:spcPts val="315"/>
              </a:spcBef>
              <a:spcAft>
                <a:spcPts val="0"/>
              </a:spcAft>
            </a:pPr>
            <a:r>
              <a:rPr lang="en-US" sz="1800" spc="30">
                <a:solidFill>
                  <a:srgbClr val="000000"/>
                </a:solidFill>
                <a:latin typeface="Calibri" panose="02020603050405020304" pitchFamily="2"/>
              </a:rPr>
              <a:t>Sponsored by employer, option to extend to 24 </a:t>
            </a:r>
          </a:p>
          <a:p>
            <a:pPr marL="91440" marR="0" indent="0" algn="l">
              <a:lnSpc>
                <a:spcPts val="1800"/>
              </a:lnSpc>
              <a:spcBef>
                <a:spcPts val="310"/>
              </a:spcBef>
              <a:spcAft>
                <a:spcPts val="650"/>
              </a:spcAft>
            </a:pPr>
            <a:r>
              <a:rPr lang="en-US" sz="1800" spc="0">
                <a:solidFill>
                  <a:srgbClr val="000000"/>
                </a:solidFill>
                <a:latin typeface="Calibri" panose="02020603050405020304" pitchFamily="2"/>
              </a:rPr>
              <a:t>months. </a:t>
            </a:r>
          </a:p>
        </p:txBody>
      </p:sp>
      <p:sp>
        <p:nvSpPr>
          <p:cNvPr id="8" name="Text Placeholder 7"/>
          <p:cNvSpPr>
            <a:spLocks noGrp="1"/>
          </p:cNvSpPr>
          <p:nvPr>
            <p:ph type="body" idx="10"/>
          </p:nvPr>
        </p:nvSpPr>
        <p:spPr>
          <a:xfrm>
            <a:off x="6671945" y="3925570"/>
            <a:ext cx="4270375" cy="1481455"/>
          </a:xfrm>
          <a:prstGeom prst="rect">
            <a:avLst/>
          </a:prstGeom>
          <a:solidFill>
            <a:srgbClr val="B3E5F0"/>
          </a:solidFill>
          <a:ln w="0" cmpd="sng">
            <a:noFill/>
            <a:prstDash val="solid"/>
          </a:ln>
        </p:spPr>
        <p:txBody>
          <a:bodyPr vert="horz" lIns="0" tIns="69850" rIns="0" bIns="0" anchor="t">
            <a:normAutofit fontScale="95000"/>
          </a:bodyPr>
          <a:lstStyle/>
          <a:p>
            <a:pPr marL="91440" marR="0" indent="0" algn="l">
              <a:lnSpc>
                <a:spcPts val="1900"/>
              </a:lnSpc>
              <a:spcAft>
                <a:spcPts val="0"/>
              </a:spcAft>
            </a:pPr>
            <a:r>
              <a:rPr lang="en-US" sz="1800" b="1" spc="-15">
                <a:solidFill>
                  <a:srgbClr val="000000"/>
                </a:solidFill>
                <a:latin typeface="Calibri" panose="02020603050405020304" pitchFamily="2"/>
              </a:rPr>
              <a:t>Religious Worker </a:t>
            </a:r>
          </a:p>
          <a:p>
            <a:pPr marL="91440" marR="0" indent="0" algn="l">
              <a:lnSpc>
                <a:spcPts val="1900"/>
              </a:lnSpc>
              <a:spcBef>
                <a:spcPts val="310"/>
              </a:spcBef>
              <a:spcAft>
                <a:spcPts val="0"/>
              </a:spcAft>
            </a:pPr>
            <a:r>
              <a:rPr lang="en-US" sz="1800" spc="25">
                <a:solidFill>
                  <a:srgbClr val="000000"/>
                </a:solidFill>
                <a:latin typeface="Calibri" panose="02020603050405020304" pitchFamily="2"/>
              </a:rPr>
              <a:t>For duration of sponsorship, 2 years max. </a:t>
            </a:r>
          </a:p>
          <a:p>
            <a:pPr marL="91440" marR="0" indent="0" algn="l">
              <a:lnSpc>
                <a:spcPts val="1900"/>
              </a:lnSpc>
              <a:spcBef>
                <a:spcPts val="310"/>
              </a:spcBef>
              <a:spcAft>
                <a:spcPts val="0"/>
              </a:spcAft>
            </a:pPr>
            <a:r>
              <a:rPr lang="en-US" sz="1800" spc="25">
                <a:solidFill>
                  <a:srgbClr val="000000"/>
                </a:solidFill>
                <a:latin typeface="Calibri" panose="02020603050405020304" pitchFamily="2"/>
              </a:rPr>
              <a:t>Religious work in a non-pastoral role or join </a:t>
            </a:r>
          </a:p>
          <a:p>
            <a:pPr marL="91440" marR="0" indent="0" algn="l">
              <a:lnSpc>
                <a:spcPts val="1900"/>
              </a:lnSpc>
              <a:spcBef>
                <a:spcPts val="310"/>
              </a:spcBef>
              <a:spcAft>
                <a:spcPts val="0"/>
              </a:spcAft>
            </a:pPr>
            <a:r>
              <a:rPr lang="en-US" sz="1800" spc="0">
                <a:solidFill>
                  <a:srgbClr val="000000"/>
                </a:solidFill>
                <a:latin typeface="Calibri" panose="02020603050405020304" pitchFamily="2"/>
              </a:rPr>
              <a:t>religious order </a:t>
            </a:r>
          </a:p>
          <a:p>
            <a:pPr marL="91440" marR="0" indent="0" algn="l">
              <a:lnSpc>
                <a:spcPts val="1900"/>
              </a:lnSpc>
              <a:spcBef>
                <a:spcPts val="310"/>
              </a:spcBef>
              <a:spcAft>
                <a:spcPts val="600"/>
              </a:spcAft>
            </a:pPr>
            <a:r>
              <a:rPr lang="en-US" sz="1800" spc="25">
                <a:solidFill>
                  <a:srgbClr val="000000"/>
                </a:solidFill>
                <a:latin typeface="Calibri" panose="02020603050405020304" pitchFamily="2"/>
              </a:rPr>
              <a:t>Sponsored by organisation </a:t>
            </a:r>
          </a:p>
        </p:txBody>
      </p:sp>
      <p:sp>
        <p:nvSpPr>
          <p:cNvPr id="9" name="Text Placeholder 8"/>
          <p:cNvSpPr>
            <a:spLocks noGrp="1"/>
          </p:cNvSpPr>
          <p:nvPr>
            <p:ph type="body" idx="10"/>
          </p:nvPr>
        </p:nvSpPr>
        <p:spPr>
          <a:xfrm>
            <a:off x="6671945" y="6309360"/>
            <a:ext cx="4636135" cy="414655"/>
          </a:xfrm>
          <a:prstGeom prst="rect">
            <a:avLst/>
          </a:prstGeom>
          <a:noFill/>
          <a:ln w="0" cmpd="sng">
            <a:noFill/>
            <a:prstDash val="solid"/>
          </a:ln>
        </p:spPr>
        <p:txBody>
          <a:bodyPr vert="horz" lIns="0" tIns="0" rIns="0" bIns="0" anchor="t"/>
          <a:lstStyle/>
          <a:p>
            <a:pPr marL="3246120" marR="0" indent="0" algn="l">
              <a:lnSpc>
                <a:spcPts val="1100"/>
              </a:lnSpc>
              <a:spcAft>
                <a:spcPts val="0"/>
              </a:spcAft>
            </a:pPr>
            <a:r>
              <a:rPr lang="en-US" sz="900" spc="0">
                <a:solidFill>
                  <a:srgbClr val="000000"/>
                </a:solidFill>
                <a:latin typeface="Calibri" panose="02020603050405020304" pitchFamily="2"/>
              </a:rPr>
              <a:t>All information accurate as of October 2025 and provided in good faith. </a:t>
            </a:r>
          </a:p>
        </p:txBody>
      </p:sp>
      <p:sp>
        <p:nvSpPr>
          <p:cNvPr id="10" name="Text Placeholder 9"/>
          <p:cNvSpPr>
            <a:spLocks noGrp="1"/>
          </p:cNvSpPr>
          <p:nvPr>
            <p:ph type="body" idx="10"/>
          </p:nvPr>
        </p:nvSpPr>
        <p:spPr>
          <a:xfrm>
            <a:off x="11604625" y="6423025"/>
            <a:ext cx="262890" cy="186055"/>
          </a:xfrm>
          <a:prstGeom prst="rect">
            <a:avLst/>
          </a:prstGeom>
          <a:noFill/>
          <a:ln w="0" cmpd="sng">
            <a:noFill/>
            <a:prstDash val="solid"/>
          </a:ln>
        </p:spPr>
        <p:txBody>
          <a:bodyPr vert="horz" lIns="0" tIns="17145" rIns="0" bIns="0" anchor="t"/>
          <a:lstStyle/>
          <a:p>
            <a:pPr marL="0" marR="0" indent="0" algn="l">
              <a:lnSpc>
                <a:spcPts val="1300"/>
              </a:lnSpc>
              <a:spcAft>
                <a:spcPts val="0"/>
              </a:spcAft>
            </a:pPr>
            <a:r>
              <a:rPr lang="en-US" sz="1200" b="1" spc="0">
                <a:solidFill>
                  <a:srgbClr val="3B0F52"/>
                </a:solidFill>
                <a:latin typeface="Calibri" panose="02020603050405020304" pitchFamily="2"/>
              </a:rPr>
              <a:t>18 </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layout 19">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09270" y="0"/>
            <a:ext cx="8040370" cy="1333500"/>
          </a:xfrm>
          <a:prstGeom prst="rect">
            <a:avLst/>
          </a:prstGeom>
          <a:noFill/>
          <a:ln w="0" cmpd="sng">
            <a:noFill/>
            <a:prstDash val="solid"/>
          </a:ln>
        </p:spPr>
        <p:txBody>
          <a:bodyPr vert="horz" lIns="0" tIns="269875" rIns="0" bIns="0" anchor="t">
            <a:normAutofit fontScale="95000"/>
          </a:bodyPr>
          <a:lstStyle/>
          <a:p>
            <a:pPr marL="0" marR="0" indent="0" algn="l">
              <a:lnSpc>
                <a:spcPts val="2200"/>
              </a:lnSpc>
              <a:spcAft>
                <a:spcPts val="0"/>
              </a:spcAft>
            </a:pPr>
            <a:r>
              <a:rPr lang="en-US" sz="2200" b="1" spc="35">
                <a:solidFill>
                  <a:srgbClr val="3B0F52"/>
                </a:solidFill>
                <a:latin typeface="Calibri" panose="02020603050405020304" pitchFamily="2"/>
              </a:rPr>
              <a:t>Long-term Relationships or Family Visas </a:t>
            </a:r>
          </a:p>
        </p:txBody>
      </p:sp>
      <p:sp>
        <p:nvSpPr>
          <p:cNvPr id="5" name="Text Placeholder 4"/>
          <p:cNvSpPr>
            <a:spLocks noGrp="1"/>
          </p:cNvSpPr>
          <p:nvPr>
            <p:ph type="body" idx="10"/>
          </p:nvPr>
        </p:nvSpPr>
        <p:spPr>
          <a:xfrm>
            <a:off x="509270" y="1333500"/>
            <a:ext cx="2154555" cy="1184275"/>
          </a:xfrm>
          <a:prstGeom prst="rect">
            <a:avLst/>
          </a:prstGeom>
          <a:noFill/>
          <a:ln w="0" cmpd="sng">
            <a:noFill/>
            <a:prstDash val="solid"/>
          </a:ln>
        </p:spPr>
        <p:txBody>
          <a:bodyPr vert="horz" lIns="0" tIns="59690" rIns="0" bIns="0" anchor="t">
            <a:normAutofit fontScale="95000"/>
          </a:bodyPr>
          <a:lstStyle/>
          <a:p>
            <a:pPr marL="0" marR="0" indent="0" algn="l">
              <a:lnSpc>
                <a:spcPts val="1900"/>
              </a:lnSpc>
              <a:spcAft>
                <a:spcPts val="0"/>
              </a:spcAft>
            </a:pPr>
            <a:r>
              <a:rPr lang="en-US" sz="1800" b="1" spc="-20">
                <a:solidFill>
                  <a:srgbClr val="000000"/>
                </a:solidFill>
                <a:latin typeface="Calibri" panose="02020603050405020304" pitchFamily="2"/>
              </a:rPr>
              <a:t>If you are: </a:t>
            </a:r>
          </a:p>
          <a:p>
            <a:pPr marL="0" marR="0" indent="320040" algn="l">
              <a:lnSpc>
                <a:spcPts val="1900"/>
              </a:lnSpc>
              <a:spcBef>
                <a:spcPts val="1010"/>
              </a:spcBef>
              <a:spcAft>
                <a:spcPts val="0"/>
              </a:spcAft>
              <a:buFont typeface="Symbol"/>
              <a:buChar char="·"/>
            </a:pPr>
            <a:r>
              <a:rPr lang="en-US" sz="1800" spc="-15">
                <a:solidFill>
                  <a:srgbClr val="000000"/>
                </a:solidFill>
                <a:latin typeface="Calibri" panose="02020603050405020304" pitchFamily="2"/>
              </a:rPr>
              <a:t>Married </a:t>
            </a:r>
          </a:p>
          <a:p>
            <a:pPr marL="0" marR="0" indent="320040" algn="l">
              <a:lnSpc>
                <a:spcPts val="1900"/>
              </a:lnSpc>
              <a:spcBef>
                <a:spcPts val="1030"/>
              </a:spcBef>
              <a:spcAft>
                <a:spcPts val="0"/>
              </a:spcAft>
              <a:buFont typeface="Symbol"/>
              <a:buChar char="·"/>
            </a:pPr>
            <a:r>
              <a:rPr lang="en-US" sz="1800" spc="-15">
                <a:solidFill>
                  <a:srgbClr val="000000"/>
                </a:solidFill>
                <a:latin typeface="Calibri" panose="02020603050405020304" pitchFamily="2"/>
              </a:rPr>
              <a:t>In a civil partnership </a:t>
            </a:r>
          </a:p>
        </p:txBody>
      </p:sp>
      <p:sp>
        <p:nvSpPr>
          <p:cNvPr id="6" name="Text Placeholder 5"/>
          <p:cNvSpPr>
            <a:spLocks noGrp="1"/>
          </p:cNvSpPr>
          <p:nvPr>
            <p:ph type="body" idx="10"/>
          </p:nvPr>
        </p:nvSpPr>
        <p:spPr>
          <a:xfrm>
            <a:off x="509270" y="2517775"/>
            <a:ext cx="9309100" cy="4213225"/>
          </a:xfrm>
          <a:prstGeom prst="rect">
            <a:avLst/>
          </a:prstGeom>
          <a:noFill/>
          <a:ln w="0" cmpd="sng">
            <a:noFill/>
            <a:prstDash val="solid"/>
          </a:ln>
        </p:spPr>
        <p:txBody>
          <a:bodyPr vert="horz" lIns="0" tIns="0" rIns="0" bIns="0" anchor="t">
            <a:normAutofit fontScale="95000"/>
          </a:bodyPr>
          <a:lstStyle/>
          <a:p>
            <a:pPr marL="0" marR="0" indent="320040" algn="l">
              <a:lnSpc>
                <a:spcPts val="3000"/>
              </a:lnSpc>
              <a:spcAft>
                <a:spcPts val="0"/>
              </a:spcAft>
              <a:buFont typeface="Symbol"/>
              <a:buChar char="·"/>
            </a:pPr>
            <a:r>
              <a:rPr lang="en-US" sz="1800" spc="0">
                <a:solidFill>
                  <a:srgbClr val="000000"/>
                </a:solidFill>
                <a:latin typeface="Calibri" panose="02020603050405020304" pitchFamily="2"/>
              </a:rPr>
              <a:t>In a relationship which has existed for more than 2 years and is like a marriage or civil partnership with someone in the UK </a:t>
            </a:r>
          </a:p>
          <a:p>
            <a:pPr marL="0" marR="0" indent="0" algn="l">
              <a:lnSpc>
                <a:spcPts val="1900"/>
              </a:lnSpc>
              <a:spcBef>
                <a:spcPts val="3265"/>
              </a:spcBef>
              <a:spcAft>
                <a:spcPts val="0"/>
              </a:spcAft>
            </a:pPr>
            <a:r>
              <a:rPr lang="en-US" sz="1800" spc="25">
                <a:solidFill>
                  <a:srgbClr val="000000"/>
                </a:solidFill>
                <a:latin typeface="Calibri" panose="02020603050405020304" pitchFamily="2"/>
              </a:rPr>
              <a:t>Remember that you may have immigration options linked to your partner. </a:t>
            </a:r>
          </a:p>
          <a:p>
            <a:pPr marL="0" marR="0" indent="0" algn="l">
              <a:lnSpc>
                <a:spcPts val="2200"/>
              </a:lnSpc>
              <a:spcBef>
                <a:spcPts val="3770"/>
              </a:spcBef>
              <a:spcAft>
                <a:spcPts val="0"/>
              </a:spcAft>
            </a:pPr>
            <a:r>
              <a:rPr lang="en-US" sz="1800" b="1" spc="0">
                <a:solidFill>
                  <a:srgbClr val="000000"/>
                </a:solidFill>
                <a:latin typeface="Calibri" panose="02020603050405020304" pitchFamily="2"/>
              </a:rPr>
              <a:t>If your partner has another type of time-limited visa in the UK </a:t>
            </a:r>
            <a:br/>
            <a:r>
              <a:rPr lang="en-US" sz="1800" spc="0">
                <a:solidFill>
                  <a:srgbClr val="000000"/>
                </a:solidFill>
                <a:latin typeface="Calibri" panose="02020603050405020304" pitchFamily="2"/>
              </a:rPr>
              <a:t>You may be able to apply for a visa as their dependent </a:t>
            </a:r>
          </a:p>
          <a:p>
            <a:pPr marL="0" marR="0" indent="0" algn="l">
              <a:lnSpc>
                <a:spcPts val="1900"/>
              </a:lnSpc>
              <a:spcBef>
                <a:spcPts val="4050"/>
              </a:spcBef>
              <a:spcAft>
                <a:spcPts val="0"/>
              </a:spcAft>
            </a:pPr>
            <a:r>
              <a:rPr lang="en-US" sz="1800" b="1" spc="0">
                <a:solidFill>
                  <a:srgbClr val="000000"/>
                </a:solidFill>
                <a:latin typeface="Calibri" panose="02020603050405020304" pitchFamily="2"/>
              </a:rPr>
              <a:t>If your partner is a British citizen or is settled in the UK </a:t>
            </a:r>
          </a:p>
          <a:p>
            <a:pPr marL="0" marR="0" indent="0" algn="l">
              <a:lnSpc>
                <a:spcPts val="1800"/>
              </a:lnSpc>
              <a:spcBef>
                <a:spcPts val="335"/>
              </a:spcBef>
              <a:spcAft>
                <a:spcPts val="7320"/>
              </a:spcAft>
            </a:pPr>
            <a:r>
              <a:rPr lang="en-US" sz="1800" spc="30">
                <a:solidFill>
                  <a:srgbClr val="000000"/>
                </a:solidFill>
                <a:latin typeface="Calibri" panose="02020603050405020304" pitchFamily="2"/>
              </a:rPr>
              <a:t>You may be able to apply for a visa under the “Family Route” of the immigration rules </a:t>
            </a:r>
          </a:p>
        </p:txBody>
      </p:sp>
      <p:sp>
        <p:nvSpPr>
          <p:cNvPr id="7" name="Text Placeholder 6"/>
          <p:cNvSpPr>
            <a:spLocks noGrp="1"/>
          </p:cNvSpPr>
          <p:nvPr>
            <p:ph type="body" idx="10"/>
          </p:nvPr>
        </p:nvSpPr>
        <p:spPr>
          <a:xfrm>
            <a:off x="9912350" y="6309360"/>
            <a:ext cx="1395730" cy="158750"/>
          </a:xfrm>
          <a:prstGeom prst="rect">
            <a:avLst/>
          </a:prstGeom>
          <a:noFill/>
          <a:ln w="0" cmpd="sng">
            <a:noFill/>
            <a:prstDash val="solid"/>
          </a:ln>
        </p:spPr>
        <p:txBody>
          <a:bodyPr vert="horz" lIns="0" tIns="22860" rIns="0" bIns="0" anchor="t"/>
          <a:lstStyle/>
          <a:p>
            <a:pPr marL="0" marR="0" indent="0" algn="l">
              <a:lnSpc>
                <a:spcPts val="900"/>
              </a:lnSpc>
              <a:spcAft>
                <a:spcPts val="0"/>
              </a:spcAft>
            </a:pPr>
            <a:r>
              <a:rPr lang="en-US" sz="900" spc="-10">
                <a:solidFill>
                  <a:srgbClr val="000000"/>
                </a:solidFill>
                <a:latin typeface="Calibri" panose="02020603050405020304" pitchFamily="2"/>
              </a:rPr>
              <a:t>All information accurate as of </a:t>
            </a:r>
          </a:p>
        </p:txBody>
      </p:sp>
      <p:sp>
        <p:nvSpPr>
          <p:cNvPr id="8" name="Text Placeholder 7"/>
          <p:cNvSpPr>
            <a:spLocks noGrp="1"/>
          </p:cNvSpPr>
          <p:nvPr>
            <p:ph type="body" idx="10"/>
          </p:nvPr>
        </p:nvSpPr>
        <p:spPr>
          <a:xfrm>
            <a:off x="9912350" y="6468110"/>
            <a:ext cx="1958340" cy="255905"/>
          </a:xfrm>
          <a:prstGeom prst="rect">
            <a:avLst/>
          </a:prstGeom>
          <a:noFill/>
          <a:ln w="0" cmpd="sng">
            <a:noFill/>
            <a:prstDash val="solid"/>
          </a:ln>
        </p:spPr>
        <p:txBody>
          <a:bodyPr vert="horz" lIns="0" tIns="0" rIns="0" bIns="0" anchor="t"/>
          <a:lstStyle/>
          <a:p>
            <a:pPr marL="0" marR="0" indent="0" algn="l">
              <a:lnSpc>
                <a:spcPts val="1100"/>
              </a:lnSpc>
              <a:spcAft>
                <a:spcPts val="0"/>
              </a:spcAft>
              <a:tabLst>
                <a:tab pos="1965960" algn="r"/>
              </a:tabLst>
            </a:pPr>
            <a:r>
              <a:rPr lang="en-US" sz="900" spc="0">
                <a:solidFill>
                  <a:srgbClr val="000000"/>
                </a:solidFill>
                <a:latin typeface="Calibri" panose="02020603050405020304" pitchFamily="2"/>
              </a:rPr>
              <a:t>October 2025 and provided in </a:t>
            </a:r>
            <a:r>
              <a:rPr lang="en-US" sz="1200" b="1" spc="0">
                <a:solidFill>
                  <a:srgbClr val="3B0F52"/>
                </a:solidFill>
                <a:latin typeface="Calibri" panose="02020603050405020304" pitchFamily="2"/>
              </a:rPr>
              <a:t>19 </a:t>
            </a:r>
            <a:br/>
            <a:r>
              <a:rPr lang="en-US" sz="900" spc="0">
                <a:solidFill>
                  <a:srgbClr val="000000"/>
                </a:solidFill>
                <a:latin typeface="Calibri" panose="02020603050405020304" pitchFamily="2"/>
              </a:rPr>
              <a:t>good faith.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layout 2">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11810" y="676910"/>
            <a:ext cx="4133215" cy="5086985"/>
          </a:xfrm>
          <a:prstGeom prst="rect">
            <a:avLst/>
          </a:prstGeom>
          <a:noFill/>
          <a:ln w="0" cmpd="sng">
            <a:noFill/>
            <a:prstDash val="solid"/>
          </a:ln>
        </p:spPr>
        <p:txBody>
          <a:bodyPr vert="horz" lIns="0" tIns="0" rIns="0" bIns="0" anchor="t">
            <a:normAutofit fontScale="95000"/>
          </a:bodyPr>
          <a:lstStyle/>
          <a:p>
            <a:pPr marL="0" marR="0" indent="0" algn="l">
              <a:lnSpc>
                <a:spcPts val="2100"/>
              </a:lnSpc>
              <a:spcAft>
                <a:spcPts val="0"/>
              </a:spcAft>
            </a:pPr>
            <a:r>
              <a:rPr lang="en-US" sz="2200" b="1" spc="0">
                <a:solidFill>
                  <a:srgbClr val="3B0F52"/>
                </a:solidFill>
                <a:latin typeface="Calibri" panose="02020603050405020304" pitchFamily="2"/>
              </a:rPr>
              <a:t>Who are we? </a:t>
            </a:r>
          </a:p>
          <a:p>
            <a:pPr marL="0" marR="0" indent="0" algn="l">
              <a:lnSpc>
                <a:spcPts val="1800"/>
              </a:lnSpc>
              <a:spcBef>
                <a:spcPts val="575"/>
              </a:spcBef>
              <a:spcAft>
                <a:spcPts val="0"/>
              </a:spcAft>
            </a:pPr>
            <a:r>
              <a:rPr lang="en-US" sz="1600" b="1" spc="0">
                <a:solidFill>
                  <a:srgbClr val="000000"/>
                </a:solidFill>
                <a:latin typeface="Calibri" panose="02020603050405020304" pitchFamily="2"/>
              </a:rPr>
              <a:t>Student Visa Advice Service </a:t>
            </a:r>
          </a:p>
          <a:p>
            <a:pPr marL="0" marR="0" indent="0" algn="l">
              <a:lnSpc>
                <a:spcPts val="2000"/>
              </a:lnSpc>
              <a:spcBef>
                <a:spcPts val="1595"/>
              </a:spcBef>
              <a:spcAft>
                <a:spcPts val="0"/>
              </a:spcAft>
            </a:pPr>
            <a:r>
              <a:rPr lang="en-US" sz="2000" spc="25">
                <a:solidFill>
                  <a:srgbClr val="000000"/>
                </a:solidFill>
                <a:latin typeface="Calibri" panose="02020603050405020304" pitchFamily="2"/>
              </a:rPr>
              <a:t>International Student Advisers: </a:t>
            </a:r>
          </a:p>
          <a:p>
            <a:pPr marL="365760" marR="0" indent="365760" algn="l">
              <a:lnSpc>
                <a:spcPts val="2400"/>
              </a:lnSpc>
              <a:spcBef>
                <a:spcPts val="3985"/>
              </a:spcBef>
              <a:spcAft>
                <a:spcPts val="0"/>
              </a:spcAft>
              <a:buFont typeface="Symbol"/>
              <a:buChar char="·"/>
            </a:pPr>
            <a:r>
              <a:rPr lang="en-US" sz="2000" spc="0">
                <a:solidFill>
                  <a:srgbClr val="000000"/>
                </a:solidFill>
                <a:latin typeface="Calibri" panose="02020603050405020304" pitchFamily="2"/>
              </a:rPr>
              <a:t>Regulated by the Immigration Advice Authority (IAA) </a:t>
            </a:r>
          </a:p>
          <a:p>
            <a:pPr marL="365760" marR="0" indent="365760" algn="l">
              <a:lnSpc>
                <a:spcPts val="2400"/>
              </a:lnSpc>
              <a:spcBef>
                <a:spcPts val="3215"/>
              </a:spcBef>
              <a:spcAft>
                <a:spcPts val="0"/>
              </a:spcAft>
              <a:buFont typeface="Symbol"/>
              <a:buChar char="·"/>
            </a:pPr>
            <a:r>
              <a:rPr lang="en-US" sz="2000" b="1" spc="0">
                <a:solidFill>
                  <a:srgbClr val="000000"/>
                </a:solidFill>
                <a:latin typeface="Calibri" panose="02020603050405020304" pitchFamily="2"/>
              </a:rPr>
              <a:t>Can </a:t>
            </a:r>
            <a:r>
              <a:rPr lang="en-US" sz="2000" spc="0">
                <a:solidFill>
                  <a:srgbClr val="000000"/>
                </a:solidFill>
                <a:latin typeface="Calibri" panose="02020603050405020304" pitchFamily="2"/>
              </a:rPr>
              <a:t>give specialist advice about Student Visas </a:t>
            </a:r>
          </a:p>
          <a:p>
            <a:pPr marL="365760" marR="274320" indent="365760" algn="l">
              <a:lnSpc>
                <a:spcPts val="2400"/>
              </a:lnSpc>
              <a:spcBef>
                <a:spcPts val="3190"/>
              </a:spcBef>
              <a:spcAft>
                <a:spcPts val="0"/>
              </a:spcAft>
              <a:buFont typeface="Symbol"/>
              <a:buChar char="·"/>
            </a:pPr>
            <a:r>
              <a:rPr lang="en-US" sz="2000" b="1" spc="0">
                <a:solidFill>
                  <a:srgbClr val="000000"/>
                </a:solidFill>
                <a:latin typeface="Calibri" panose="02020603050405020304" pitchFamily="2"/>
              </a:rPr>
              <a:t>Can </a:t>
            </a:r>
            <a:r>
              <a:rPr lang="en-US" sz="2000" spc="0">
                <a:solidFill>
                  <a:srgbClr val="000000"/>
                </a:solidFill>
                <a:latin typeface="Calibri" panose="02020603050405020304" pitchFamily="2"/>
              </a:rPr>
              <a:t>provide basic information and help you find information about work visas </a:t>
            </a:r>
          </a:p>
          <a:p>
            <a:pPr marL="365760" marR="0" indent="0" algn="l">
              <a:lnSpc>
                <a:spcPts val="2400"/>
              </a:lnSpc>
              <a:spcBef>
                <a:spcPts val="25"/>
              </a:spcBef>
              <a:spcAft>
                <a:spcPts val="0"/>
              </a:spcAft>
            </a:pPr>
            <a:r>
              <a:rPr lang="en-US" sz="2000" spc="0">
                <a:solidFill>
                  <a:srgbClr val="000000"/>
                </a:solidFill>
                <a:latin typeface="Calibri" panose="02020603050405020304" pitchFamily="2"/>
              </a:rPr>
              <a:t>(but </a:t>
            </a:r>
            <a:r>
              <a:rPr lang="en-US" sz="2000" u="sng" spc="0">
                <a:solidFill>
                  <a:srgbClr val="000000"/>
                </a:solidFill>
                <a:latin typeface="Calibri" panose="02020603050405020304" pitchFamily="2"/>
              </a:rPr>
              <a:t>cannot</a:t>
            </a:r>
            <a:r>
              <a:rPr lang="en-US" sz="2000" spc="0">
                <a:solidFill>
                  <a:srgbClr val="000000"/>
                </a:solidFill>
                <a:latin typeface="Calibri" panose="02020603050405020304" pitchFamily="2"/>
              </a:rPr>
              <a:t> give 1:1 advice about work visas or check forms) </a:t>
            </a:r>
          </a:p>
        </p:txBody>
      </p:sp>
      <p:sp>
        <p:nvSpPr>
          <p:cNvPr id="5" name="Text Placeholder 4"/>
          <p:cNvSpPr>
            <a:spLocks noGrp="1"/>
          </p:cNvSpPr>
          <p:nvPr>
            <p:ph type="body" idx="10"/>
          </p:nvPr>
        </p:nvSpPr>
        <p:spPr>
          <a:xfrm>
            <a:off x="5141595" y="676910"/>
            <a:ext cx="3533140" cy="713105"/>
          </a:xfrm>
          <a:prstGeom prst="rect">
            <a:avLst/>
          </a:prstGeom>
          <a:noFill/>
          <a:ln w="0" cmpd="sng">
            <a:noFill/>
            <a:prstDash val="solid"/>
          </a:ln>
        </p:spPr>
        <p:txBody>
          <a:bodyPr vert="horz" lIns="0" tIns="255270" rIns="0" bIns="0" anchor="t"/>
          <a:lstStyle/>
          <a:p>
            <a:pPr marL="228600" marR="0" indent="0" algn="l">
              <a:lnSpc>
                <a:spcPts val="2400"/>
              </a:lnSpc>
              <a:spcAft>
                <a:spcPts val="0"/>
              </a:spcAft>
            </a:pPr>
            <a:r>
              <a:rPr lang="en-US" sz="2400" b="1" u="sng" spc="-5">
                <a:solidFill>
                  <a:srgbClr val="0000FF"/>
                </a:solidFill>
                <a:latin typeface="Calibri" panose="02020603050405020304" pitchFamily="2"/>
              </a:rPr>
              <a:t>warwick.ac.uk/visa</a:t>
            </a:r>
            <a:r>
              <a:rPr lang="en-US" sz="100" b="1" spc="-5">
                <a:solidFill>
                  <a:srgbClr val="000000"/>
                </a:solidFill>
                <a:latin typeface="Calibri" panose="02020603050405020304" pitchFamily="2"/>
              </a:rPr>
              <a:t> </a:t>
            </a:r>
          </a:p>
        </p:txBody>
      </p:sp>
      <p:sp>
        <p:nvSpPr>
          <p:cNvPr id="6" name="Text Placeholder 5"/>
          <p:cNvSpPr>
            <a:spLocks noGrp="1"/>
          </p:cNvSpPr>
          <p:nvPr>
            <p:ph type="body" idx="10"/>
          </p:nvPr>
        </p:nvSpPr>
        <p:spPr>
          <a:xfrm>
            <a:off x="5141595" y="1390015"/>
            <a:ext cx="4133215" cy="1115695"/>
          </a:xfrm>
          <a:prstGeom prst="rect">
            <a:avLst/>
          </a:prstGeom>
          <a:noFill/>
          <a:ln w="0" cmpd="sng">
            <a:noFill/>
            <a:prstDash val="solid"/>
          </a:ln>
        </p:spPr>
        <p:txBody>
          <a:bodyPr vert="horz" lIns="0" tIns="88265" rIns="0" bIns="0" anchor="t">
            <a:normAutofit fontScale="95000"/>
          </a:bodyPr>
          <a:lstStyle/>
          <a:p>
            <a:pPr marL="411480" marR="0" indent="320040" algn="l">
              <a:lnSpc>
                <a:spcPts val="2400"/>
              </a:lnSpc>
              <a:spcAft>
                <a:spcPts val="1555"/>
              </a:spcAft>
              <a:buFont typeface="Symbol"/>
              <a:buChar char="·"/>
            </a:pPr>
            <a:r>
              <a:rPr lang="en-US" sz="2000" spc="0">
                <a:solidFill>
                  <a:srgbClr val="000000"/>
                </a:solidFill>
                <a:latin typeface="Calibri" panose="02020603050405020304" pitchFamily="2"/>
              </a:rPr>
              <a:t>We recommend you seek individual advice from regulated immigration advisers or the employer’s HR team </a:t>
            </a:r>
          </a:p>
        </p:txBody>
      </p:sp>
      <p:sp>
        <p:nvSpPr>
          <p:cNvPr id="9" name="Text Placeholder 8"/>
          <p:cNvSpPr>
            <a:spLocks noGrp="1"/>
          </p:cNvSpPr>
          <p:nvPr>
            <p:ph type="body" idx="10"/>
          </p:nvPr>
        </p:nvSpPr>
        <p:spPr>
          <a:xfrm>
            <a:off x="9916795" y="5763895"/>
            <a:ext cx="1943100" cy="967105"/>
          </a:xfrm>
          <a:prstGeom prst="rect">
            <a:avLst/>
          </a:prstGeom>
          <a:noFill/>
          <a:ln w="0" cmpd="sng">
            <a:noFill/>
            <a:prstDash val="solid"/>
          </a:ln>
        </p:spPr>
        <p:txBody>
          <a:bodyPr vert="horz" lIns="0" tIns="568325" rIns="0" bIns="0" anchor="t"/>
          <a:lstStyle/>
          <a:p>
            <a:pPr marL="0" marR="0" indent="0" algn="l">
              <a:lnSpc>
                <a:spcPts val="900"/>
              </a:lnSpc>
              <a:spcAft>
                <a:spcPts val="0"/>
              </a:spcAft>
            </a:pPr>
            <a:r>
              <a:rPr lang="en-US" sz="900" spc="0">
                <a:solidFill>
                  <a:srgbClr val="000000"/>
                </a:solidFill>
                <a:latin typeface="Calibri" panose="02020603050405020304" pitchFamily="2"/>
              </a:rPr>
              <a:t>All information accurate as of </a:t>
            </a:r>
          </a:p>
          <a:p>
            <a:pPr marL="0" marR="0" indent="0" algn="l">
              <a:lnSpc>
                <a:spcPts val="1100"/>
              </a:lnSpc>
              <a:spcBef>
                <a:spcPts val="0"/>
              </a:spcBef>
              <a:spcAft>
                <a:spcPts val="70"/>
              </a:spcAft>
              <a:tabLst>
                <a:tab pos="1965960" algn="r"/>
              </a:tabLst>
            </a:pPr>
            <a:r>
              <a:rPr lang="en-US" sz="900" spc="0">
                <a:solidFill>
                  <a:srgbClr val="000000"/>
                </a:solidFill>
                <a:latin typeface="Calibri" panose="02020603050405020304" pitchFamily="2"/>
              </a:rPr>
              <a:t>October 2025 and provided in </a:t>
            </a:r>
            <a:r>
              <a:rPr lang="en-US" sz="1200" b="1" spc="0">
                <a:solidFill>
                  <a:srgbClr val="3B0F52"/>
                </a:solidFill>
                <a:latin typeface="Calibri" panose="02020603050405020304" pitchFamily="2"/>
              </a:rPr>
              <a:t>2 </a:t>
            </a:r>
            <a:br/>
            <a:r>
              <a:rPr lang="en-US" sz="900" spc="0">
                <a:solidFill>
                  <a:srgbClr val="000000"/>
                </a:solidFill>
                <a:latin typeface="Calibri" panose="02020603050405020304" pitchFamily="2"/>
              </a:rPr>
              <a:t>good faith. </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layout 20">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21335" y="0"/>
            <a:ext cx="8397240" cy="1689735"/>
          </a:xfrm>
          <a:prstGeom prst="rect">
            <a:avLst/>
          </a:prstGeom>
          <a:noFill/>
          <a:ln w="0" cmpd="sng">
            <a:noFill/>
            <a:prstDash val="solid"/>
          </a:ln>
        </p:spPr>
        <p:txBody>
          <a:bodyPr vert="horz" lIns="0" tIns="269875" rIns="0" bIns="0" anchor="t">
            <a:normAutofit fontScale="95000"/>
          </a:bodyPr>
          <a:lstStyle/>
          <a:p>
            <a:pPr marL="0" marR="0" indent="0" algn="l">
              <a:lnSpc>
                <a:spcPts val="2200"/>
              </a:lnSpc>
              <a:spcAft>
                <a:spcPts val="0"/>
              </a:spcAft>
            </a:pPr>
            <a:r>
              <a:rPr lang="en-US" sz="2200" b="1" spc="0">
                <a:solidFill>
                  <a:srgbClr val="3B0F52"/>
                </a:solidFill>
                <a:latin typeface="Calibri" panose="02020603050405020304" pitchFamily="2"/>
              </a:rPr>
              <a:t>Next Steps </a:t>
            </a:r>
          </a:p>
          <a:p>
            <a:pPr marL="274320" marR="0" indent="274320" algn="l">
              <a:lnSpc>
                <a:spcPts val="2100"/>
              </a:lnSpc>
              <a:spcBef>
                <a:spcPts val="6285"/>
              </a:spcBef>
              <a:spcAft>
                <a:spcPts val="0"/>
              </a:spcAft>
              <a:buFont typeface="Symbol"/>
              <a:buChar char="·"/>
            </a:pPr>
            <a:r>
              <a:rPr lang="en-US" sz="2000" spc="0">
                <a:solidFill>
                  <a:srgbClr val="000000"/>
                </a:solidFill>
                <a:latin typeface="Calibri" panose="02020603050405020304" pitchFamily="2"/>
              </a:rPr>
              <a:t>Think about what you want to do and start preparing </a:t>
            </a:r>
          </a:p>
        </p:txBody>
      </p:sp>
      <p:sp>
        <p:nvSpPr>
          <p:cNvPr id="5" name="Text Placeholder 4"/>
          <p:cNvSpPr>
            <a:spLocks noGrp="1"/>
          </p:cNvSpPr>
          <p:nvPr>
            <p:ph type="body" idx="10"/>
          </p:nvPr>
        </p:nvSpPr>
        <p:spPr>
          <a:xfrm>
            <a:off x="521335" y="1689735"/>
            <a:ext cx="6912610" cy="1940560"/>
          </a:xfrm>
          <a:prstGeom prst="rect">
            <a:avLst/>
          </a:prstGeom>
          <a:noFill/>
          <a:ln w="0" cmpd="sng">
            <a:noFill/>
            <a:prstDash val="solid"/>
          </a:ln>
        </p:spPr>
        <p:txBody>
          <a:bodyPr vert="horz" lIns="0" tIns="523240" rIns="0" bIns="0" anchor="t"/>
          <a:lstStyle/>
          <a:p>
            <a:pPr marL="274320" marR="0" indent="274320" algn="l">
              <a:lnSpc>
                <a:spcPts val="2100"/>
              </a:lnSpc>
              <a:spcAft>
                <a:spcPts val="0"/>
              </a:spcAft>
              <a:buFont typeface="Symbol"/>
              <a:buChar char="·"/>
            </a:pPr>
            <a:r>
              <a:rPr lang="en-US" sz="2000" spc="0">
                <a:solidFill>
                  <a:srgbClr val="000000"/>
                </a:solidFill>
                <a:latin typeface="Calibri" panose="02020603050405020304" pitchFamily="2"/>
              </a:rPr>
              <a:t>Get work experience where you can use your Student Visa </a:t>
            </a:r>
          </a:p>
          <a:p>
            <a:pPr marL="274320" marR="0" indent="274320" algn="l">
              <a:lnSpc>
                <a:spcPts val="2100"/>
              </a:lnSpc>
              <a:spcBef>
                <a:spcPts val="3480"/>
              </a:spcBef>
              <a:spcAft>
                <a:spcPts val="0"/>
              </a:spcAft>
              <a:buFont typeface="Symbol"/>
              <a:buChar char="·"/>
            </a:pPr>
            <a:r>
              <a:rPr lang="en-US" sz="2000" spc="-15">
                <a:solidFill>
                  <a:srgbClr val="000000"/>
                </a:solidFill>
                <a:latin typeface="Calibri" panose="02020603050405020304" pitchFamily="2"/>
              </a:rPr>
              <a:t>Make sure you are aware of the timing for making an application </a:t>
            </a:r>
          </a:p>
        </p:txBody>
      </p:sp>
      <p:sp>
        <p:nvSpPr>
          <p:cNvPr id="6" name="Text Placeholder 5"/>
          <p:cNvSpPr>
            <a:spLocks noGrp="1"/>
          </p:cNvSpPr>
          <p:nvPr>
            <p:ph type="body" idx="10"/>
          </p:nvPr>
        </p:nvSpPr>
        <p:spPr>
          <a:xfrm>
            <a:off x="521335" y="3630295"/>
            <a:ext cx="10259695" cy="293370"/>
          </a:xfrm>
          <a:prstGeom prst="rect">
            <a:avLst/>
          </a:prstGeom>
          <a:noFill/>
          <a:ln w="0" cmpd="sng">
            <a:noFill/>
            <a:prstDash val="solid"/>
          </a:ln>
        </p:spPr>
        <p:txBody>
          <a:bodyPr vert="horz" lIns="0" tIns="3175" rIns="0" bIns="0" anchor="t"/>
          <a:lstStyle/>
          <a:p>
            <a:pPr marL="274320" marR="0" indent="274320" algn="l">
              <a:lnSpc>
                <a:spcPts val="2100"/>
              </a:lnSpc>
              <a:spcAft>
                <a:spcPts val="0"/>
              </a:spcAft>
              <a:buFont typeface="Symbol"/>
              <a:buChar char="·"/>
            </a:pPr>
            <a:r>
              <a:rPr lang="en-US" sz="2000" spc="-10">
                <a:solidFill>
                  <a:srgbClr val="000000"/>
                </a:solidFill>
                <a:latin typeface="Calibri" panose="02020603050405020304" pitchFamily="2"/>
              </a:rPr>
              <a:t>Ensure you refer to the relevant Policy Guidance published by UKVI when making any application </a:t>
            </a:r>
          </a:p>
        </p:txBody>
      </p:sp>
      <p:sp>
        <p:nvSpPr>
          <p:cNvPr id="7" name="Text Placeholder 6"/>
          <p:cNvSpPr>
            <a:spLocks noGrp="1"/>
          </p:cNvSpPr>
          <p:nvPr>
            <p:ph type="body" idx="10"/>
          </p:nvPr>
        </p:nvSpPr>
        <p:spPr>
          <a:xfrm>
            <a:off x="521335" y="3923665"/>
            <a:ext cx="10668000" cy="2385695"/>
          </a:xfrm>
          <a:prstGeom prst="rect">
            <a:avLst/>
          </a:prstGeom>
          <a:noFill/>
          <a:ln w="0" cmpd="sng">
            <a:noFill/>
            <a:prstDash val="solid"/>
          </a:ln>
        </p:spPr>
        <p:txBody>
          <a:bodyPr vert="horz" lIns="0" tIns="408305" rIns="0" bIns="0" anchor="t"/>
          <a:lstStyle/>
          <a:p>
            <a:pPr marL="274320" marR="320040" indent="274320" algn="l">
              <a:lnSpc>
                <a:spcPts val="2400"/>
              </a:lnSpc>
              <a:spcAft>
                <a:spcPts val="11305"/>
              </a:spcAft>
              <a:buFont typeface="Symbol"/>
              <a:buChar char="·"/>
            </a:pPr>
            <a:r>
              <a:rPr lang="en-US" sz="2000" spc="0">
                <a:solidFill>
                  <a:srgbClr val="000000"/>
                </a:solidFill>
                <a:latin typeface="Calibri" panose="02020603050405020304" pitchFamily="2"/>
              </a:rPr>
              <a:t>Get professional help with your application from your employer or an immigration specialist when you feel you might need it </a:t>
            </a:r>
          </a:p>
        </p:txBody>
      </p:sp>
      <p:sp>
        <p:nvSpPr>
          <p:cNvPr id="8" name="Text Placeholder 7"/>
          <p:cNvSpPr>
            <a:spLocks noGrp="1"/>
          </p:cNvSpPr>
          <p:nvPr>
            <p:ph type="body" idx="10"/>
          </p:nvPr>
        </p:nvSpPr>
        <p:spPr>
          <a:xfrm>
            <a:off x="521335" y="6309360"/>
            <a:ext cx="10795000" cy="421640"/>
          </a:xfrm>
          <a:prstGeom prst="rect">
            <a:avLst/>
          </a:prstGeom>
          <a:noFill/>
          <a:ln w="0" cmpd="sng">
            <a:noFill/>
            <a:prstDash val="solid"/>
          </a:ln>
        </p:spPr>
        <p:txBody>
          <a:bodyPr vert="horz" lIns="0" tIns="0" rIns="0" bIns="0" anchor="t"/>
          <a:lstStyle/>
          <a:p>
            <a:pPr marL="9372600" marR="0" indent="0" algn="l">
              <a:lnSpc>
                <a:spcPts val="1100"/>
              </a:lnSpc>
              <a:spcAft>
                <a:spcPts val="70"/>
              </a:spcAft>
            </a:pPr>
            <a:r>
              <a:rPr lang="en-US" sz="900" spc="0">
                <a:solidFill>
                  <a:srgbClr val="000000"/>
                </a:solidFill>
                <a:latin typeface="Calibri" panose="02020603050405020304" pitchFamily="2"/>
              </a:rPr>
              <a:t>All information accurate as of October 2025 and provided in good faith. </a:t>
            </a:r>
          </a:p>
        </p:txBody>
      </p:sp>
      <p:sp>
        <p:nvSpPr>
          <p:cNvPr id="9" name="Text Placeholder 8"/>
          <p:cNvSpPr>
            <a:spLocks noGrp="1"/>
          </p:cNvSpPr>
          <p:nvPr>
            <p:ph type="body" idx="10"/>
          </p:nvPr>
        </p:nvSpPr>
        <p:spPr>
          <a:xfrm>
            <a:off x="11598910" y="6423025"/>
            <a:ext cx="271780" cy="186055"/>
          </a:xfrm>
          <a:prstGeom prst="rect">
            <a:avLst/>
          </a:prstGeom>
          <a:noFill/>
          <a:ln w="0" cmpd="sng">
            <a:noFill/>
            <a:prstDash val="solid"/>
          </a:ln>
        </p:spPr>
        <p:txBody>
          <a:bodyPr vert="horz" lIns="0" tIns="17145" rIns="0" bIns="0" anchor="t"/>
          <a:lstStyle/>
          <a:p>
            <a:pPr marL="0" marR="0" indent="0" algn="l">
              <a:lnSpc>
                <a:spcPts val="1300"/>
              </a:lnSpc>
              <a:spcAft>
                <a:spcPts val="0"/>
              </a:spcAft>
            </a:pPr>
            <a:r>
              <a:rPr lang="en-US" sz="1200" b="1" spc="0">
                <a:solidFill>
                  <a:srgbClr val="3B0F52"/>
                </a:solidFill>
                <a:latin typeface="Calibri" panose="02020603050405020304" pitchFamily="2"/>
              </a:rPr>
              <a:t>20 </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layout 22">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11810" y="0"/>
            <a:ext cx="6855460" cy="4023360"/>
          </a:xfrm>
          <a:prstGeom prst="rect">
            <a:avLst/>
          </a:prstGeom>
          <a:noFill/>
          <a:ln w="0" cmpd="sng">
            <a:noFill/>
            <a:prstDash val="solid"/>
          </a:ln>
        </p:spPr>
        <p:txBody>
          <a:bodyPr vert="horz" lIns="0" tIns="269875" rIns="0" bIns="0" anchor="t">
            <a:normAutofit fontScale="95000"/>
          </a:bodyPr>
          <a:lstStyle/>
          <a:p>
            <a:pPr marL="0" marR="0" indent="0" algn="l">
              <a:lnSpc>
                <a:spcPts val="2400"/>
              </a:lnSpc>
              <a:spcAft>
                <a:spcPts val="0"/>
              </a:spcAft>
            </a:pPr>
            <a:r>
              <a:rPr lang="en-US" sz="2200" b="1" spc="0">
                <a:solidFill>
                  <a:srgbClr val="3B0F52"/>
                </a:solidFill>
                <a:latin typeface="Calibri" panose="02020603050405020304" pitchFamily="2"/>
              </a:rPr>
              <a:t>Resources </a:t>
            </a:r>
          </a:p>
          <a:p>
            <a:pPr marL="0" marR="0" indent="0" algn="l">
              <a:lnSpc>
                <a:spcPts val="1600"/>
              </a:lnSpc>
              <a:spcBef>
                <a:spcPts val="8760"/>
              </a:spcBef>
              <a:spcAft>
                <a:spcPts val="0"/>
              </a:spcAft>
            </a:pPr>
            <a:r>
              <a:rPr lang="en-US" sz="1600" spc="-55">
                <a:solidFill>
                  <a:srgbClr val="000000"/>
                </a:solidFill>
                <a:latin typeface="Calibri" panose="02020603050405020304" pitchFamily="2"/>
              </a:rPr>
              <a:t>UKVI </a:t>
            </a:r>
          </a:p>
          <a:p>
            <a:pPr marL="0" marR="0" indent="0" algn="l">
              <a:lnSpc>
                <a:spcPts val="1600"/>
              </a:lnSpc>
              <a:spcBef>
                <a:spcPts val="720"/>
              </a:spcBef>
              <a:spcAft>
                <a:spcPts val="0"/>
              </a:spcAft>
            </a:pPr>
            <a:r>
              <a:rPr lang="en-US" sz="1600" u="sng" spc="-10">
                <a:solidFill>
                  <a:srgbClr val="0000FF"/>
                </a:solidFill>
                <a:latin typeface="Calibri" panose="02020603050405020304" pitchFamily="2"/>
              </a:rPr>
              <a:t>https://www.gov.uk/government/organisations/uk-visas-and-immigration</a:t>
            </a:r>
            <a:r>
              <a:rPr lang="en-US" sz="1600" spc="-10">
                <a:solidFill>
                  <a:srgbClr val="000000"/>
                </a:solidFill>
                <a:latin typeface="Calibri" panose="02020603050405020304" pitchFamily="2"/>
              </a:rPr>
              <a:t>  </a:t>
            </a:r>
          </a:p>
          <a:p>
            <a:pPr marL="0" marR="0" indent="0" algn="l">
              <a:lnSpc>
                <a:spcPts val="1600"/>
              </a:lnSpc>
              <a:spcBef>
                <a:spcPts val="3085"/>
              </a:spcBef>
              <a:spcAft>
                <a:spcPts val="0"/>
              </a:spcAft>
            </a:pPr>
            <a:r>
              <a:rPr lang="en-US" sz="1600" spc="-15">
                <a:solidFill>
                  <a:srgbClr val="000000"/>
                </a:solidFill>
                <a:latin typeface="Calibri" panose="02020603050405020304" pitchFamily="2"/>
              </a:rPr>
              <a:t>Policy Guidance </a:t>
            </a:r>
          </a:p>
          <a:p>
            <a:pPr marL="0" marR="0" indent="0" algn="l">
              <a:lnSpc>
                <a:spcPts val="1600"/>
              </a:lnSpc>
              <a:spcBef>
                <a:spcPts val="685"/>
              </a:spcBef>
              <a:spcAft>
                <a:spcPts val="0"/>
              </a:spcAft>
            </a:pPr>
            <a:r>
              <a:rPr lang="en-US" sz="1600" u="sng" spc="-5">
                <a:solidFill>
                  <a:srgbClr val="0000FF"/>
                </a:solidFill>
                <a:latin typeface="Calibri" panose="02020603050405020304" pitchFamily="2"/>
              </a:rPr>
              <a:t>https://www.gov.uk/browse/visas-immigration/work-visas</a:t>
            </a:r>
            <a:r>
              <a:rPr lang="en-US" sz="100" spc="-5">
                <a:solidFill>
                  <a:srgbClr val="001F5F"/>
                </a:solidFill>
                <a:latin typeface="Calibri" panose="02020603050405020304" pitchFamily="2"/>
              </a:rPr>
              <a:t> </a:t>
            </a:r>
          </a:p>
          <a:p>
            <a:pPr marL="0" marR="0" indent="0" algn="l">
              <a:lnSpc>
                <a:spcPts val="1600"/>
              </a:lnSpc>
              <a:spcBef>
                <a:spcPts val="3420"/>
              </a:spcBef>
              <a:spcAft>
                <a:spcPts val="0"/>
              </a:spcAft>
            </a:pPr>
            <a:r>
              <a:rPr lang="en-US" sz="1600" spc="-30">
                <a:solidFill>
                  <a:srgbClr val="000000"/>
                </a:solidFill>
                <a:latin typeface="Calibri" panose="02020603050405020304" pitchFamily="2"/>
              </a:rPr>
              <a:t>UKCISA </a:t>
            </a:r>
          </a:p>
          <a:p>
            <a:pPr marL="0" marR="0" indent="0" algn="l">
              <a:lnSpc>
                <a:spcPts val="1600"/>
              </a:lnSpc>
              <a:spcBef>
                <a:spcPts val="765"/>
              </a:spcBef>
              <a:spcAft>
                <a:spcPts val="0"/>
              </a:spcAft>
            </a:pPr>
            <a:r>
              <a:rPr lang="en-US" sz="1600" u="sng" spc="-15">
                <a:solidFill>
                  <a:srgbClr val="0000FF"/>
                </a:solidFill>
                <a:latin typeface="Calibri" panose="02020603050405020304" pitchFamily="2"/>
              </a:rPr>
              <a:t>https://www.ukcisa.org.uk/Information--Advice/Working/Working-after-studies#RL</a:t>
            </a:r>
            <a:r>
              <a:rPr lang="en-US" sz="100" spc="-15">
                <a:solidFill>
                  <a:srgbClr val="001F5F"/>
                </a:solidFill>
                <a:latin typeface="Calibri" panose="02020603050405020304" pitchFamily="2"/>
              </a:rPr>
              <a:t> </a:t>
            </a:r>
          </a:p>
        </p:txBody>
      </p:sp>
      <p:sp>
        <p:nvSpPr>
          <p:cNvPr id="5" name="Text Placeholder 4"/>
          <p:cNvSpPr>
            <a:spLocks noGrp="1"/>
          </p:cNvSpPr>
          <p:nvPr>
            <p:ph type="body" idx="10"/>
          </p:nvPr>
        </p:nvSpPr>
        <p:spPr>
          <a:xfrm>
            <a:off x="511810" y="4023360"/>
            <a:ext cx="10290175" cy="1974850"/>
          </a:xfrm>
          <a:prstGeom prst="rect">
            <a:avLst/>
          </a:prstGeom>
          <a:noFill/>
          <a:ln w="0" cmpd="sng">
            <a:noFill/>
            <a:prstDash val="solid"/>
          </a:ln>
        </p:spPr>
        <p:txBody>
          <a:bodyPr vert="horz" lIns="0" tIns="388620" rIns="0" bIns="0" anchor="t"/>
          <a:lstStyle/>
          <a:p>
            <a:pPr marL="0" marR="0" indent="0" algn="l">
              <a:lnSpc>
                <a:spcPts val="1600"/>
              </a:lnSpc>
              <a:spcAft>
                <a:spcPts val="0"/>
              </a:spcAft>
            </a:pPr>
            <a:r>
              <a:rPr lang="en-US" sz="1600" spc="-5">
                <a:solidFill>
                  <a:srgbClr val="000000"/>
                </a:solidFill>
                <a:latin typeface="Calibri" panose="02020603050405020304" pitchFamily="2"/>
              </a:rPr>
              <a:t>Warwick Student Visa Advice Service </a:t>
            </a:r>
          </a:p>
          <a:p>
            <a:pPr marL="0" marR="0" indent="0" algn="l">
              <a:lnSpc>
                <a:spcPts val="1600"/>
              </a:lnSpc>
              <a:spcBef>
                <a:spcPts val="720"/>
              </a:spcBef>
              <a:spcAft>
                <a:spcPts val="0"/>
              </a:spcAft>
            </a:pPr>
            <a:r>
              <a:rPr lang="en-US" sz="1600" u="sng" spc="-10">
                <a:solidFill>
                  <a:srgbClr val="0000FF"/>
                </a:solidFill>
                <a:latin typeface="Calibri" panose="02020603050405020304" pitchFamily="2"/>
              </a:rPr>
              <a:t>https://warwick.ac.uk/study/international/visa</a:t>
            </a:r>
            <a:r>
              <a:rPr lang="en-US" sz="1600" spc="-10">
                <a:solidFill>
                  <a:srgbClr val="000000"/>
                </a:solidFill>
                <a:latin typeface="Calibri" panose="02020603050405020304" pitchFamily="2"/>
              </a:rPr>
              <a:t>  </a:t>
            </a:r>
          </a:p>
          <a:p>
            <a:pPr marL="0" marR="0" indent="0" algn="l">
              <a:lnSpc>
                <a:spcPts val="1500"/>
              </a:lnSpc>
              <a:spcBef>
                <a:spcPts val="3145"/>
              </a:spcBef>
              <a:spcAft>
                <a:spcPts val="0"/>
              </a:spcAft>
            </a:pPr>
            <a:r>
              <a:rPr lang="en-US" sz="1600" spc="0">
                <a:solidFill>
                  <a:srgbClr val="000000"/>
                </a:solidFill>
                <a:latin typeface="Calibri" panose="02020603050405020304" pitchFamily="2"/>
              </a:rPr>
              <a:t>Student Opportunity: Careers (Essential Information for working in the UK, including how to answer visa-related questions on application forms) </a:t>
            </a:r>
          </a:p>
          <a:p>
            <a:pPr marL="0" marR="0" indent="0" algn="l">
              <a:lnSpc>
                <a:spcPts val="1600"/>
              </a:lnSpc>
              <a:spcBef>
                <a:spcPts val="710"/>
              </a:spcBef>
              <a:spcAft>
                <a:spcPts val="0"/>
              </a:spcAft>
            </a:pPr>
            <a:r>
              <a:rPr lang="en-US" sz="1600" u="sng" spc="-5">
                <a:solidFill>
                  <a:srgbClr val="0000FF"/>
                </a:solidFill>
                <a:latin typeface="Calibri" panose="02020603050405020304" pitchFamily="2"/>
              </a:rPr>
              <a:t>https://warwick.ac.uk/services/careers/international/students/essential_information/</a:t>
            </a:r>
            <a:r>
              <a:rPr lang="en-US" sz="1600" spc="-5">
                <a:solidFill>
                  <a:srgbClr val="000000"/>
                </a:solidFill>
                <a:latin typeface="Calibri" panose="02020603050405020304" pitchFamily="2"/>
              </a:rPr>
              <a:t>  </a:t>
            </a:r>
          </a:p>
        </p:txBody>
      </p:sp>
      <p:sp>
        <p:nvSpPr>
          <p:cNvPr id="6" name="Text Placeholder 5"/>
          <p:cNvSpPr>
            <a:spLocks noGrp="1"/>
          </p:cNvSpPr>
          <p:nvPr>
            <p:ph type="body" idx="10"/>
          </p:nvPr>
        </p:nvSpPr>
        <p:spPr>
          <a:xfrm>
            <a:off x="511810" y="5998210"/>
            <a:ext cx="11353800" cy="732790"/>
          </a:xfrm>
          <a:prstGeom prst="rect">
            <a:avLst/>
          </a:prstGeom>
          <a:noFill/>
          <a:ln w="0" cmpd="sng">
            <a:noFill/>
            <a:prstDash val="solid"/>
          </a:ln>
        </p:spPr>
        <p:txBody>
          <a:bodyPr vert="horz" lIns="0" tIns="334010" rIns="0" bIns="0" anchor="t"/>
          <a:lstStyle/>
          <a:p>
            <a:pPr marL="9418320" marR="0" indent="0" algn="l">
              <a:lnSpc>
                <a:spcPts val="900"/>
              </a:lnSpc>
              <a:spcAft>
                <a:spcPts val="0"/>
              </a:spcAft>
            </a:pPr>
            <a:r>
              <a:rPr lang="en-US" sz="900" spc="0">
                <a:solidFill>
                  <a:srgbClr val="000000"/>
                </a:solidFill>
                <a:latin typeface="Calibri" panose="02020603050405020304" pitchFamily="2"/>
              </a:rPr>
              <a:t>All information accurate as of </a:t>
            </a:r>
          </a:p>
          <a:p>
            <a:pPr marL="9418320" marR="0" indent="0" algn="l">
              <a:lnSpc>
                <a:spcPts val="1100"/>
              </a:lnSpc>
              <a:spcBef>
                <a:spcPts val="0"/>
              </a:spcBef>
              <a:spcAft>
                <a:spcPts val="70"/>
              </a:spcAft>
              <a:tabLst>
                <a:tab pos="11338560" algn="r"/>
              </a:tabLst>
            </a:pPr>
            <a:r>
              <a:rPr lang="en-US" sz="900" spc="0">
                <a:solidFill>
                  <a:srgbClr val="000000"/>
                </a:solidFill>
                <a:latin typeface="Calibri" panose="02020603050405020304" pitchFamily="2"/>
              </a:rPr>
              <a:t>October 2025 and provided in </a:t>
            </a:r>
            <a:r>
              <a:rPr lang="en-US" sz="1200" b="1" spc="0">
                <a:solidFill>
                  <a:srgbClr val="3B0F52"/>
                </a:solidFill>
                <a:latin typeface="Calibri" panose="02020603050405020304" pitchFamily="2"/>
              </a:rPr>
              <a:t>22 </a:t>
            </a:r>
            <a:br/>
            <a:r>
              <a:rPr lang="en-US" sz="900" spc="0">
                <a:solidFill>
                  <a:srgbClr val="000000"/>
                </a:solidFill>
                <a:latin typeface="Calibri" panose="02020603050405020304" pitchFamily="2"/>
              </a:rPr>
              <a:t>good faith. </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layout 23">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8129270" y="3450590"/>
            <a:ext cx="3556000" cy="2467610"/>
          </a:xfrm>
          <a:prstGeom prst="rect">
            <a:avLst/>
          </a:prstGeom>
          <a:noFill/>
          <a:ln w="0" cmpd="sng">
            <a:noFill/>
            <a:prstDash val="solid"/>
          </a:ln>
        </p:spPr>
        <p:txBody>
          <a:bodyPr vert="horz" lIns="0" tIns="53340" rIns="0" bIns="0" anchor="t"/>
          <a:lstStyle/>
          <a:p>
            <a:pPr marL="0" marR="0" indent="0" algn="r">
              <a:lnSpc>
                <a:spcPts val="3400"/>
              </a:lnSpc>
              <a:spcAft>
                <a:spcPts val="0"/>
              </a:spcAft>
            </a:pPr>
            <a:r>
              <a:rPr lang="en-US" sz="3600" b="1" spc="-15">
                <a:solidFill>
                  <a:srgbClr val="FFFFFF"/>
                </a:solidFill>
                <a:latin typeface="Calibri" panose="02020603050405020304" pitchFamily="2"/>
              </a:rPr>
              <a:t>THANK YOU FOR </a:t>
            </a:r>
          </a:p>
          <a:p>
            <a:pPr marL="0" marR="0" indent="0" algn="r">
              <a:lnSpc>
                <a:spcPts val="3400"/>
              </a:lnSpc>
              <a:spcBef>
                <a:spcPts val="445"/>
              </a:spcBef>
              <a:spcAft>
                <a:spcPts val="0"/>
              </a:spcAft>
            </a:pPr>
            <a:r>
              <a:rPr lang="en-US" sz="3600" b="1" spc="-45">
                <a:solidFill>
                  <a:srgbClr val="FFFFFF"/>
                </a:solidFill>
                <a:latin typeface="Calibri" panose="02020603050405020304" pitchFamily="2"/>
              </a:rPr>
              <a:t>LISTENING </a:t>
            </a:r>
          </a:p>
          <a:p>
            <a:pPr marL="0" marR="0" indent="0" algn="r">
              <a:lnSpc>
                <a:spcPts val="3400"/>
              </a:lnSpc>
              <a:spcBef>
                <a:spcPts val="4380"/>
              </a:spcBef>
              <a:spcAft>
                <a:spcPts val="0"/>
              </a:spcAft>
            </a:pPr>
            <a:r>
              <a:rPr lang="en-US" sz="3600" b="1" spc="-85">
                <a:solidFill>
                  <a:srgbClr val="FFFFFF"/>
                </a:solidFill>
                <a:latin typeface="Calibri" panose="02020603050405020304" pitchFamily="2"/>
              </a:rPr>
              <a:t>DO YOU HAVE ANY </a:t>
            </a:r>
          </a:p>
          <a:p>
            <a:pPr marL="0" marR="0" indent="0" algn="r">
              <a:lnSpc>
                <a:spcPts val="3400"/>
              </a:lnSpc>
              <a:spcBef>
                <a:spcPts val="465"/>
              </a:spcBef>
              <a:spcAft>
                <a:spcPts val="20"/>
              </a:spcAft>
            </a:pPr>
            <a:r>
              <a:rPr lang="en-US" sz="3600" b="1" spc="-30">
                <a:solidFill>
                  <a:srgbClr val="FFFFFF"/>
                </a:solidFill>
                <a:latin typeface="Calibri" panose="02020603050405020304" pitchFamily="2"/>
              </a:rPr>
              <a:t>QUESTIONS?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layout 3">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09270" y="506095"/>
            <a:ext cx="2209800" cy="432435"/>
          </a:xfrm>
          <a:prstGeom prst="rect">
            <a:avLst/>
          </a:prstGeom>
          <a:noFill/>
          <a:ln w="0" cmpd="sng">
            <a:noFill/>
            <a:prstDash val="solid"/>
          </a:ln>
        </p:spPr>
        <p:txBody>
          <a:bodyPr vert="horz" lIns="0" tIns="45085" rIns="0" bIns="0" anchor="t"/>
          <a:lstStyle/>
          <a:p>
            <a:pPr marL="0" marR="0" indent="0" algn="l">
              <a:lnSpc>
                <a:spcPts val="3000"/>
              </a:lnSpc>
              <a:spcAft>
                <a:spcPts val="0"/>
              </a:spcAft>
            </a:pPr>
            <a:r>
              <a:rPr lang="en-US" sz="3000" b="1" spc="-85">
                <a:solidFill>
                  <a:srgbClr val="3B0F52"/>
                </a:solidFill>
                <a:latin typeface="Calibri" panose="02020603050405020304" pitchFamily="2"/>
              </a:rPr>
              <a:t>Today’s Topics </a:t>
            </a:r>
          </a:p>
        </p:txBody>
      </p:sp>
      <p:sp>
        <p:nvSpPr>
          <p:cNvPr id="5" name="Text Placeholder 4"/>
          <p:cNvSpPr>
            <a:spLocks noGrp="1"/>
          </p:cNvSpPr>
          <p:nvPr>
            <p:ph type="body" idx="10"/>
          </p:nvPr>
        </p:nvSpPr>
        <p:spPr>
          <a:xfrm>
            <a:off x="461645" y="1475105"/>
            <a:ext cx="213995" cy="623570"/>
          </a:xfrm>
          <a:prstGeom prst="rect">
            <a:avLst/>
          </a:prstGeom>
          <a:noFill/>
          <a:ln w="0" cmpd="sng">
            <a:noFill/>
            <a:prstDash val="solid"/>
          </a:ln>
        </p:spPr>
        <p:txBody>
          <a:bodyPr vert="horz" lIns="0" tIns="389890" rIns="0" bIns="0" anchor="t"/>
          <a:lstStyle/>
          <a:p>
            <a:pPr marL="0" marR="0" indent="0" algn="l">
              <a:lnSpc>
                <a:spcPts val="1800"/>
              </a:lnSpc>
              <a:spcAft>
                <a:spcPts val="0"/>
              </a:spcAft>
            </a:pPr>
            <a:r>
              <a:rPr lang="en-US" sz="1800" b="1" spc="0">
                <a:solidFill>
                  <a:srgbClr val="3B0F52"/>
                </a:solidFill>
                <a:latin typeface="Calibri" panose="02020603050405020304" pitchFamily="2"/>
              </a:rPr>
              <a:t>1 </a:t>
            </a:r>
          </a:p>
        </p:txBody>
      </p:sp>
      <p:sp>
        <p:nvSpPr>
          <p:cNvPr id="6" name="Text Placeholder 5"/>
          <p:cNvSpPr>
            <a:spLocks noGrp="1"/>
          </p:cNvSpPr>
          <p:nvPr>
            <p:ph type="body" idx="10"/>
          </p:nvPr>
        </p:nvSpPr>
        <p:spPr>
          <a:xfrm>
            <a:off x="452120" y="2098675"/>
            <a:ext cx="223520" cy="621665"/>
          </a:xfrm>
          <a:prstGeom prst="rect">
            <a:avLst/>
          </a:prstGeom>
          <a:noFill/>
          <a:ln w="0" cmpd="sng">
            <a:noFill/>
            <a:prstDash val="solid"/>
          </a:ln>
        </p:spPr>
        <p:txBody>
          <a:bodyPr vert="horz" lIns="0" tIns="387985" rIns="0" bIns="0" anchor="t"/>
          <a:lstStyle/>
          <a:p>
            <a:pPr marL="0" marR="0" indent="0" algn="l">
              <a:lnSpc>
                <a:spcPts val="1800"/>
              </a:lnSpc>
              <a:spcAft>
                <a:spcPts val="0"/>
              </a:spcAft>
            </a:pPr>
            <a:r>
              <a:rPr lang="en-US" sz="1800" b="1" spc="0">
                <a:solidFill>
                  <a:srgbClr val="3B0F52"/>
                </a:solidFill>
                <a:latin typeface="Calibri" panose="02020603050405020304" pitchFamily="2"/>
              </a:rPr>
              <a:t>2 </a:t>
            </a:r>
          </a:p>
        </p:txBody>
      </p:sp>
      <p:sp>
        <p:nvSpPr>
          <p:cNvPr id="7" name="Text Placeholder 6"/>
          <p:cNvSpPr>
            <a:spLocks noGrp="1"/>
          </p:cNvSpPr>
          <p:nvPr>
            <p:ph type="body" idx="10"/>
          </p:nvPr>
        </p:nvSpPr>
        <p:spPr>
          <a:xfrm>
            <a:off x="452120" y="2721610"/>
            <a:ext cx="223520" cy="623570"/>
          </a:xfrm>
          <a:prstGeom prst="rect">
            <a:avLst/>
          </a:prstGeom>
          <a:noFill/>
          <a:ln w="0" cmpd="sng">
            <a:noFill/>
            <a:prstDash val="solid"/>
          </a:ln>
        </p:spPr>
        <p:txBody>
          <a:bodyPr vert="horz" lIns="0" tIns="389890" rIns="0" bIns="0" anchor="t"/>
          <a:lstStyle/>
          <a:p>
            <a:pPr marL="0" marR="0" indent="0" algn="l">
              <a:lnSpc>
                <a:spcPts val="1800"/>
              </a:lnSpc>
              <a:spcAft>
                <a:spcPts val="0"/>
              </a:spcAft>
            </a:pPr>
            <a:r>
              <a:rPr lang="en-US" sz="1800" b="1" spc="0">
                <a:solidFill>
                  <a:srgbClr val="3B0F52"/>
                </a:solidFill>
                <a:latin typeface="Calibri" panose="02020603050405020304" pitchFamily="2"/>
              </a:rPr>
              <a:t>3 </a:t>
            </a:r>
          </a:p>
        </p:txBody>
      </p:sp>
      <p:sp>
        <p:nvSpPr>
          <p:cNvPr id="8" name="Text Placeholder 7"/>
          <p:cNvSpPr>
            <a:spLocks noGrp="1"/>
          </p:cNvSpPr>
          <p:nvPr>
            <p:ph type="body" idx="10"/>
          </p:nvPr>
        </p:nvSpPr>
        <p:spPr>
          <a:xfrm>
            <a:off x="446405" y="3346450"/>
            <a:ext cx="232410" cy="623570"/>
          </a:xfrm>
          <a:prstGeom prst="rect">
            <a:avLst/>
          </a:prstGeom>
          <a:noFill/>
          <a:ln w="0" cmpd="sng">
            <a:noFill/>
            <a:prstDash val="solid"/>
          </a:ln>
        </p:spPr>
        <p:txBody>
          <a:bodyPr vert="horz" lIns="0" tIns="389890" rIns="0" bIns="0" anchor="t"/>
          <a:lstStyle/>
          <a:p>
            <a:pPr marL="0" marR="0" indent="0" algn="l">
              <a:lnSpc>
                <a:spcPts val="1800"/>
              </a:lnSpc>
              <a:spcAft>
                <a:spcPts val="0"/>
              </a:spcAft>
            </a:pPr>
            <a:r>
              <a:rPr lang="en-US" sz="1800" b="1" spc="0">
                <a:solidFill>
                  <a:srgbClr val="3B0F52"/>
                </a:solidFill>
                <a:latin typeface="Calibri" panose="02020603050405020304" pitchFamily="2"/>
              </a:rPr>
              <a:t>4 </a:t>
            </a:r>
          </a:p>
        </p:txBody>
      </p:sp>
      <p:sp>
        <p:nvSpPr>
          <p:cNvPr id="9" name="Text Placeholder 8"/>
          <p:cNvSpPr>
            <a:spLocks noGrp="1"/>
          </p:cNvSpPr>
          <p:nvPr>
            <p:ph type="body" idx="10"/>
          </p:nvPr>
        </p:nvSpPr>
        <p:spPr>
          <a:xfrm>
            <a:off x="455295" y="3970020"/>
            <a:ext cx="220345" cy="621665"/>
          </a:xfrm>
          <a:prstGeom prst="rect">
            <a:avLst/>
          </a:prstGeom>
          <a:noFill/>
          <a:ln w="0" cmpd="sng">
            <a:noFill/>
            <a:prstDash val="solid"/>
          </a:ln>
        </p:spPr>
        <p:txBody>
          <a:bodyPr vert="horz" lIns="0" tIns="387985" rIns="0" bIns="0" anchor="t"/>
          <a:lstStyle/>
          <a:p>
            <a:pPr marL="0" marR="0" indent="0" algn="l">
              <a:lnSpc>
                <a:spcPts val="1800"/>
              </a:lnSpc>
              <a:spcAft>
                <a:spcPts val="0"/>
              </a:spcAft>
            </a:pPr>
            <a:r>
              <a:rPr lang="en-US" sz="1800" b="1" spc="0">
                <a:solidFill>
                  <a:srgbClr val="3B0F52"/>
                </a:solidFill>
                <a:latin typeface="Calibri" panose="02020603050405020304" pitchFamily="2"/>
              </a:rPr>
              <a:t>5 </a:t>
            </a:r>
          </a:p>
        </p:txBody>
      </p:sp>
      <p:sp>
        <p:nvSpPr>
          <p:cNvPr id="10" name="Text Placeholder 9"/>
          <p:cNvSpPr>
            <a:spLocks noGrp="1"/>
          </p:cNvSpPr>
          <p:nvPr>
            <p:ph type="body" idx="10"/>
          </p:nvPr>
        </p:nvSpPr>
        <p:spPr>
          <a:xfrm>
            <a:off x="452120" y="4592955"/>
            <a:ext cx="226695" cy="623570"/>
          </a:xfrm>
          <a:prstGeom prst="rect">
            <a:avLst/>
          </a:prstGeom>
          <a:noFill/>
          <a:ln w="0" cmpd="sng">
            <a:noFill/>
            <a:prstDash val="solid"/>
          </a:ln>
        </p:spPr>
        <p:txBody>
          <a:bodyPr vert="horz" lIns="0" tIns="389890" rIns="0" bIns="0" anchor="t"/>
          <a:lstStyle/>
          <a:p>
            <a:pPr marL="0" marR="0" indent="0" algn="l">
              <a:lnSpc>
                <a:spcPts val="1800"/>
              </a:lnSpc>
              <a:spcAft>
                <a:spcPts val="0"/>
              </a:spcAft>
            </a:pPr>
            <a:r>
              <a:rPr lang="en-US" sz="1800" b="1" spc="0">
                <a:solidFill>
                  <a:srgbClr val="3B0F52"/>
                </a:solidFill>
                <a:latin typeface="Calibri" panose="02020603050405020304" pitchFamily="2"/>
              </a:rPr>
              <a:t>6 </a:t>
            </a:r>
          </a:p>
        </p:txBody>
      </p:sp>
      <p:sp>
        <p:nvSpPr>
          <p:cNvPr id="11" name="Text Placeholder 10"/>
          <p:cNvSpPr>
            <a:spLocks noGrp="1"/>
          </p:cNvSpPr>
          <p:nvPr>
            <p:ph type="body" idx="10"/>
          </p:nvPr>
        </p:nvSpPr>
        <p:spPr>
          <a:xfrm>
            <a:off x="1219200" y="1476375"/>
            <a:ext cx="3227705" cy="870585"/>
          </a:xfrm>
          <a:prstGeom prst="rect">
            <a:avLst/>
          </a:prstGeom>
          <a:noFill/>
          <a:ln w="0" cmpd="sng">
            <a:noFill/>
            <a:prstDash val="solid"/>
          </a:ln>
        </p:spPr>
        <p:txBody>
          <a:bodyPr vert="horz" lIns="0" tIns="367030" rIns="0" bIns="0" anchor="t"/>
          <a:lstStyle/>
          <a:p>
            <a:pPr marL="0" marR="0" indent="0" algn="l">
              <a:lnSpc>
                <a:spcPts val="2000"/>
              </a:lnSpc>
              <a:spcAft>
                <a:spcPts val="0"/>
              </a:spcAft>
            </a:pPr>
            <a:r>
              <a:rPr lang="en-US" sz="1800" b="1" spc="-10">
                <a:solidFill>
                  <a:srgbClr val="000000"/>
                </a:solidFill>
                <a:latin typeface="Calibri" panose="02020603050405020304" pitchFamily="2"/>
              </a:rPr>
              <a:t>Working on your Student Visa </a:t>
            </a:r>
            <a:r>
              <a:rPr lang="en-US" sz="1600" i="1" spc="-10">
                <a:solidFill>
                  <a:srgbClr val="000000"/>
                </a:solidFill>
                <a:latin typeface="Calibri" panose="02020603050405020304" pitchFamily="2"/>
              </a:rPr>
              <a:t>What you can do with your current visa </a:t>
            </a:r>
          </a:p>
        </p:txBody>
      </p:sp>
      <p:sp>
        <p:nvSpPr>
          <p:cNvPr id="12" name="Text Placeholder 11"/>
          <p:cNvSpPr>
            <a:spLocks noGrp="1"/>
          </p:cNvSpPr>
          <p:nvPr>
            <p:ph type="body" idx="10"/>
          </p:nvPr>
        </p:nvSpPr>
        <p:spPr>
          <a:xfrm>
            <a:off x="1225550" y="2346960"/>
            <a:ext cx="4340225" cy="624840"/>
          </a:xfrm>
          <a:prstGeom prst="rect">
            <a:avLst/>
          </a:prstGeom>
          <a:noFill/>
          <a:ln w="0" cmpd="sng">
            <a:noFill/>
            <a:prstDash val="solid"/>
          </a:ln>
        </p:spPr>
        <p:txBody>
          <a:bodyPr vert="horz" lIns="0" tIns="139700" rIns="0" bIns="0" anchor="t"/>
          <a:lstStyle/>
          <a:p>
            <a:pPr marL="0" marR="0" indent="0" algn="l">
              <a:lnSpc>
                <a:spcPts val="1800"/>
              </a:lnSpc>
              <a:spcAft>
                <a:spcPts val="0"/>
              </a:spcAft>
            </a:pPr>
            <a:r>
              <a:rPr lang="en-US" sz="1800" b="1" spc="-15">
                <a:solidFill>
                  <a:srgbClr val="000000"/>
                </a:solidFill>
                <a:latin typeface="Calibri" panose="02020603050405020304" pitchFamily="2"/>
              </a:rPr>
              <a:t>Graduate Visa </a:t>
            </a:r>
          </a:p>
          <a:p>
            <a:pPr marL="0" marR="0" indent="0" algn="l">
              <a:lnSpc>
                <a:spcPts val="1600"/>
              </a:lnSpc>
              <a:spcBef>
                <a:spcPts val="340"/>
              </a:spcBef>
              <a:spcAft>
                <a:spcPts val="25"/>
              </a:spcAft>
            </a:pPr>
            <a:r>
              <a:rPr lang="en-US" sz="1600" i="1" spc="-15">
                <a:solidFill>
                  <a:srgbClr val="000000"/>
                </a:solidFill>
                <a:latin typeface="Calibri" panose="02020603050405020304" pitchFamily="2"/>
              </a:rPr>
              <a:t>Unsponsored visa with straightforward requirements </a:t>
            </a:r>
          </a:p>
        </p:txBody>
      </p:sp>
      <p:sp>
        <p:nvSpPr>
          <p:cNvPr id="13" name="Text Placeholder 12"/>
          <p:cNvSpPr>
            <a:spLocks noGrp="1"/>
          </p:cNvSpPr>
          <p:nvPr>
            <p:ph type="body" idx="10"/>
          </p:nvPr>
        </p:nvSpPr>
        <p:spPr>
          <a:xfrm>
            <a:off x="1216025" y="2971800"/>
            <a:ext cx="1813560" cy="624840"/>
          </a:xfrm>
          <a:prstGeom prst="rect">
            <a:avLst/>
          </a:prstGeom>
          <a:noFill/>
          <a:ln w="0" cmpd="sng">
            <a:noFill/>
            <a:prstDash val="solid"/>
          </a:ln>
        </p:spPr>
        <p:txBody>
          <a:bodyPr vert="horz" lIns="0" tIns="114935" rIns="0" bIns="0" anchor="t"/>
          <a:lstStyle/>
          <a:p>
            <a:pPr marL="0" marR="0" indent="0" algn="l">
              <a:lnSpc>
                <a:spcPts val="2000"/>
              </a:lnSpc>
              <a:spcAft>
                <a:spcPts val="0"/>
              </a:spcAft>
            </a:pPr>
            <a:r>
              <a:rPr lang="en-US" sz="1800" b="1" spc="-15">
                <a:solidFill>
                  <a:srgbClr val="000000"/>
                </a:solidFill>
                <a:latin typeface="Calibri" panose="02020603050405020304" pitchFamily="2"/>
              </a:rPr>
              <a:t>Skilled Worker Visa </a:t>
            </a:r>
            <a:r>
              <a:rPr lang="en-US" sz="1600" i="1" spc="-15">
                <a:solidFill>
                  <a:srgbClr val="000000"/>
                </a:solidFill>
                <a:latin typeface="Calibri" panose="02020603050405020304" pitchFamily="2"/>
              </a:rPr>
              <a:t>Sponsored work visa </a:t>
            </a:r>
          </a:p>
        </p:txBody>
      </p:sp>
      <p:sp>
        <p:nvSpPr>
          <p:cNvPr id="14" name="Text Placeholder 13"/>
          <p:cNvSpPr>
            <a:spLocks noGrp="1"/>
          </p:cNvSpPr>
          <p:nvPr>
            <p:ph type="body" idx="10"/>
          </p:nvPr>
        </p:nvSpPr>
        <p:spPr>
          <a:xfrm>
            <a:off x="1225550" y="3596640"/>
            <a:ext cx="5589905" cy="621665"/>
          </a:xfrm>
          <a:prstGeom prst="rect">
            <a:avLst/>
          </a:prstGeom>
          <a:noFill/>
          <a:ln w="0" cmpd="sng">
            <a:noFill/>
            <a:prstDash val="solid"/>
          </a:ln>
        </p:spPr>
        <p:txBody>
          <a:bodyPr vert="horz" lIns="0" tIns="139700" rIns="0" bIns="0" anchor="t"/>
          <a:lstStyle/>
          <a:p>
            <a:pPr marL="0" marR="0" indent="0" algn="l">
              <a:lnSpc>
                <a:spcPts val="1900"/>
              </a:lnSpc>
              <a:spcAft>
                <a:spcPts val="0"/>
              </a:spcAft>
            </a:pPr>
            <a:r>
              <a:rPr lang="en-US" sz="1800" b="1" spc="-5">
                <a:solidFill>
                  <a:srgbClr val="000000"/>
                </a:solidFill>
                <a:latin typeface="Calibri" panose="02020603050405020304" pitchFamily="2"/>
              </a:rPr>
              <a:t>For entrepreneurs / special talents </a:t>
            </a:r>
          </a:p>
          <a:p>
            <a:pPr marL="0" marR="0" indent="0" algn="l">
              <a:lnSpc>
                <a:spcPts val="1600"/>
              </a:lnSpc>
              <a:spcBef>
                <a:spcPts val="305"/>
              </a:spcBef>
              <a:spcAft>
                <a:spcPts val="0"/>
              </a:spcAft>
            </a:pPr>
            <a:r>
              <a:rPr lang="en-US" sz="1600" i="1" spc="-15">
                <a:solidFill>
                  <a:srgbClr val="000000"/>
                </a:solidFill>
                <a:latin typeface="Calibri" panose="02020603050405020304" pitchFamily="2"/>
              </a:rPr>
              <a:t>Innovator Founder, Global Talent, Scale Up, High Potential Individual </a:t>
            </a:r>
          </a:p>
        </p:txBody>
      </p:sp>
      <p:sp>
        <p:nvSpPr>
          <p:cNvPr id="15" name="Text Placeholder 14"/>
          <p:cNvSpPr>
            <a:spLocks noGrp="1"/>
          </p:cNvSpPr>
          <p:nvPr>
            <p:ph type="body" idx="10"/>
          </p:nvPr>
        </p:nvSpPr>
        <p:spPr>
          <a:xfrm>
            <a:off x="1219200" y="4218305"/>
            <a:ext cx="5696585" cy="624840"/>
          </a:xfrm>
          <a:prstGeom prst="rect">
            <a:avLst/>
          </a:prstGeom>
          <a:noFill/>
          <a:ln w="0" cmpd="sng">
            <a:noFill/>
            <a:prstDash val="solid"/>
          </a:ln>
        </p:spPr>
        <p:txBody>
          <a:bodyPr vert="horz" lIns="0" tIns="139700" rIns="0" bIns="0" anchor="t"/>
          <a:lstStyle/>
          <a:p>
            <a:pPr marL="0" marR="0" indent="0" algn="l">
              <a:lnSpc>
                <a:spcPts val="1900"/>
              </a:lnSpc>
              <a:spcAft>
                <a:spcPts val="0"/>
              </a:spcAft>
            </a:pPr>
            <a:r>
              <a:rPr lang="en-US" sz="1800" b="1" spc="-15">
                <a:solidFill>
                  <a:srgbClr val="000000"/>
                </a:solidFill>
                <a:latin typeface="Calibri" panose="02020603050405020304" pitchFamily="2"/>
              </a:rPr>
              <a:t>Temporary Work Visas </a:t>
            </a:r>
          </a:p>
          <a:p>
            <a:pPr marL="0" marR="0" indent="0" algn="l">
              <a:lnSpc>
                <a:spcPts val="1600"/>
              </a:lnSpc>
              <a:spcBef>
                <a:spcPts val="325"/>
              </a:spcBef>
              <a:spcAft>
                <a:spcPts val="0"/>
              </a:spcAft>
            </a:pPr>
            <a:r>
              <a:rPr lang="en-US" sz="1600" i="1" spc="-20">
                <a:solidFill>
                  <a:srgbClr val="000000"/>
                </a:solidFill>
                <a:latin typeface="Calibri" panose="02020603050405020304" pitchFamily="2"/>
              </a:rPr>
              <a:t>Youth Mobility, Government Authorised Exchange, Temporary Worker </a:t>
            </a:r>
          </a:p>
        </p:txBody>
      </p:sp>
      <p:sp>
        <p:nvSpPr>
          <p:cNvPr id="16" name="Text Placeholder 15"/>
          <p:cNvSpPr>
            <a:spLocks noGrp="1"/>
          </p:cNvSpPr>
          <p:nvPr>
            <p:ph type="body" idx="10"/>
          </p:nvPr>
        </p:nvSpPr>
        <p:spPr>
          <a:xfrm>
            <a:off x="1225550" y="4843145"/>
            <a:ext cx="2465705" cy="624840"/>
          </a:xfrm>
          <a:prstGeom prst="rect">
            <a:avLst/>
          </a:prstGeom>
          <a:noFill/>
          <a:ln w="0" cmpd="sng">
            <a:noFill/>
            <a:prstDash val="solid"/>
          </a:ln>
        </p:spPr>
        <p:txBody>
          <a:bodyPr vert="horz" lIns="0" tIns="139700" rIns="0" bIns="0" anchor="t"/>
          <a:lstStyle/>
          <a:p>
            <a:pPr marL="0" marR="0" indent="0" algn="l">
              <a:lnSpc>
                <a:spcPts val="1800"/>
              </a:lnSpc>
              <a:spcAft>
                <a:spcPts val="0"/>
              </a:spcAft>
            </a:pPr>
            <a:r>
              <a:rPr lang="en-US" sz="1800" b="1" spc="-5">
                <a:solidFill>
                  <a:srgbClr val="000000"/>
                </a:solidFill>
                <a:latin typeface="Calibri" panose="02020603050405020304" pitchFamily="2"/>
              </a:rPr>
              <a:t>Other Visas </a:t>
            </a:r>
          </a:p>
          <a:p>
            <a:pPr marL="0" marR="0" indent="0" algn="l">
              <a:lnSpc>
                <a:spcPts val="1600"/>
              </a:lnSpc>
              <a:spcBef>
                <a:spcPts val="340"/>
              </a:spcBef>
              <a:spcAft>
                <a:spcPts val="0"/>
              </a:spcAft>
            </a:pPr>
            <a:r>
              <a:rPr lang="en-US" sz="1600" i="1" spc="-25">
                <a:solidFill>
                  <a:srgbClr val="000000"/>
                </a:solidFill>
                <a:latin typeface="Calibri" panose="02020603050405020304" pitchFamily="2"/>
              </a:rPr>
              <a:t>Dependent Visas, Family Visas </a:t>
            </a:r>
          </a:p>
        </p:txBody>
      </p:sp>
      <p:sp>
        <p:nvSpPr>
          <p:cNvPr id="17" name="Text Placeholder 16"/>
          <p:cNvSpPr>
            <a:spLocks noGrp="1"/>
          </p:cNvSpPr>
          <p:nvPr>
            <p:ph type="body" idx="10"/>
          </p:nvPr>
        </p:nvSpPr>
        <p:spPr>
          <a:xfrm>
            <a:off x="9930130" y="6319520"/>
            <a:ext cx="1877695" cy="404495"/>
          </a:xfrm>
          <a:prstGeom prst="rect">
            <a:avLst/>
          </a:prstGeom>
          <a:noFill/>
          <a:ln w="0" cmpd="sng">
            <a:noFill/>
            <a:prstDash val="solid"/>
          </a:ln>
        </p:spPr>
        <p:txBody>
          <a:bodyPr vert="horz" lIns="0" tIns="12700" rIns="0" bIns="0" anchor="t"/>
          <a:lstStyle/>
          <a:p>
            <a:pPr marL="0" marR="0" indent="0" algn="l">
              <a:lnSpc>
                <a:spcPts val="900"/>
              </a:lnSpc>
              <a:spcAft>
                <a:spcPts val="0"/>
              </a:spcAft>
            </a:pPr>
            <a:r>
              <a:rPr lang="en-US" sz="900" spc="0">
                <a:solidFill>
                  <a:srgbClr val="000000"/>
                </a:solidFill>
                <a:latin typeface="Calibri" panose="02020603050405020304" pitchFamily="2"/>
              </a:rPr>
              <a:t>All information accurate as of </a:t>
            </a:r>
          </a:p>
          <a:p>
            <a:pPr marL="0" marR="0" indent="0" algn="l">
              <a:lnSpc>
                <a:spcPts val="1300"/>
              </a:lnSpc>
              <a:spcBef>
                <a:spcPts val="0"/>
              </a:spcBef>
              <a:spcAft>
                <a:spcPts val="0"/>
              </a:spcAft>
              <a:tabLst>
                <a:tab pos="1874520" algn="r"/>
              </a:tabLst>
            </a:pPr>
            <a:r>
              <a:rPr lang="en-US" sz="900" spc="0">
                <a:solidFill>
                  <a:srgbClr val="000000"/>
                </a:solidFill>
                <a:latin typeface="Calibri" panose="02020603050405020304" pitchFamily="2"/>
              </a:rPr>
              <a:t>October 2025 and provided in</a:t>
            </a:r>
            <a:r>
              <a:rPr lang="en-US" sz="100" b="1" spc="0">
                <a:solidFill>
                  <a:srgbClr val="3B0F52"/>
                </a:solidFill>
                <a:latin typeface="Calibri" panose="02020603050405020304" pitchFamily="2"/>
              </a:rPr>
              <a:t> </a:t>
            </a:r>
            <a:r>
              <a:rPr lang="en-US" sz="1200" b="1" spc="0">
                <a:solidFill>
                  <a:srgbClr val="3B0F52"/>
                </a:solidFill>
                <a:latin typeface="Calibri" panose="02020603050405020304" pitchFamily="2"/>
              </a:rPr>
              <a:t>3 </a:t>
            </a:r>
          </a:p>
          <a:p>
            <a:pPr marL="0" marR="0" indent="0" algn="l">
              <a:lnSpc>
                <a:spcPts val="900"/>
              </a:lnSpc>
              <a:spcBef>
                <a:spcPts val="5"/>
              </a:spcBef>
              <a:spcAft>
                <a:spcPts val="0"/>
              </a:spcAft>
            </a:pPr>
            <a:r>
              <a:rPr lang="en-US" sz="900" spc="-5">
                <a:solidFill>
                  <a:srgbClr val="000000"/>
                </a:solidFill>
                <a:latin typeface="Calibri" panose="02020603050405020304" pitchFamily="2"/>
              </a:rPr>
              <a:t>good faith.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layout 4">
    <p:bg>
      <p:bgPr>
        <a:solidFill>
          <a:schemeClr val="bg1">
            <a:alpha val="100000"/>
          </a:schemeClr>
        </a:solidFill>
        <a:effectLst/>
      </p:bgPr>
    </p:bg>
    <p:spTree>
      <p:nvGrpSpPr>
        <p:cNvPr id="1" name=""/>
        <p:cNvGrpSpPr/>
        <p:nvPr/>
      </p:nvGrpSpPr>
      <p:grpSpPr>
        <a:xfrm>
          <a:off x="0" y="0"/>
          <a:ext cx="0" cy="0"/>
          <a:chOff x="0" y="0"/>
          <a:chExt cx="0" cy="0"/>
        </a:xfrm>
      </p:grpSpPr>
      <p:sp>
        <p:nvSpPr>
          <p:cNvPr id="7" name="Text Placeholder 6"/>
          <p:cNvSpPr>
            <a:spLocks noGrp="1"/>
          </p:cNvSpPr>
          <p:nvPr>
            <p:ph type="body" idx="10"/>
          </p:nvPr>
        </p:nvSpPr>
        <p:spPr>
          <a:xfrm>
            <a:off x="844550" y="2686685"/>
            <a:ext cx="2782570" cy="2887980"/>
          </a:xfrm>
          <a:prstGeom prst="rect">
            <a:avLst/>
          </a:prstGeom>
          <a:noFill/>
          <a:ln w="0" cmpd="sng">
            <a:noFill/>
            <a:prstDash val="solid"/>
          </a:ln>
        </p:spPr>
        <p:txBody>
          <a:bodyPr vert="horz" lIns="0" tIns="24765" rIns="0" bIns="0" anchor="t"/>
          <a:lstStyle/>
          <a:p>
            <a:pPr marL="0" marR="0" indent="0" algn="l">
              <a:lnSpc>
                <a:spcPts val="1600"/>
              </a:lnSpc>
              <a:spcAft>
                <a:spcPts val="0"/>
              </a:spcAft>
            </a:pPr>
            <a:r>
              <a:rPr lang="en-US" sz="1600" b="1" spc="-10">
                <a:solidFill>
                  <a:srgbClr val="FFFFFF"/>
                </a:solidFill>
                <a:latin typeface="Calibri" panose="02020603050405020304" pitchFamily="2"/>
              </a:rPr>
              <a:t>Maximum Working Hours </a:t>
            </a:r>
          </a:p>
          <a:p>
            <a:pPr marL="274320" marR="0" indent="274320" algn="l">
              <a:lnSpc>
                <a:spcPts val="1700"/>
              </a:lnSpc>
              <a:spcBef>
                <a:spcPts val="815"/>
              </a:spcBef>
              <a:spcAft>
                <a:spcPts val="0"/>
              </a:spcAft>
              <a:buFont typeface="Symbol"/>
              <a:buChar char="·"/>
            </a:pPr>
            <a:r>
              <a:rPr lang="en-US" sz="1400" spc="0">
                <a:solidFill>
                  <a:srgbClr val="FFFFFF"/>
                </a:solidFill>
                <a:latin typeface="Calibri" panose="02020603050405020304" pitchFamily="2"/>
              </a:rPr>
              <a:t>You can work up to 20 hours per week (Monday-Sunday) in any job for an employer </a:t>
            </a:r>
          </a:p>
          <a:p>
            <a:pPr marL="274320" marR="0" indent="274320" algn="l">
              <a:lnSpc>
                <a:spcPts val="1700"/>
              </a:lnSpc>
              <a:spcBef>
                <a:spcPts val="815"/>
              </a:spcBef>
              <a:spcAft>
                <a:spcPts val="0"/>
              </a:spcAft>
              <a:buFont typeface="Symbol"/>
              <a:buChar char="·"/>
            </a:pPr>
            <a:r>
              <a:rPr lang="en-US" sz="1400" spc="0">
                <a:solidFill>
                  <a:srgbClr val="FFFFFF"/>
                </a:solidFill>
                <a:latin typeface="Calibri" panose="02020603050405020304" pitchFamily="2"/>
              </a:rPr>
              <a:t>Before the course start date, and after your course end date on your CAS, you can work more than 20 hours, as long as it’s not a </a:t>
            </a:r>
            <a:r>
              <a:rPr lang="en-US" sz="1450" b="1" spc="0">
                <a:solidFill>
                  <a:srgbClr val="FFFFFF"/>
                </a:solidFill>
                <a:latin typeface="Calibri" panose="02020603050405020304" pitchFamily="2"/>
              </a:rPr>
              <a:t>permanent </a:t>
            </a:r>
            <a:r>
              <a:rPr lang="en-US" sz="1400" spc="0">
                <a:solidFill>
                  <a:srgbClr val="FFFFFF"/>
                </a:solidFill>
                <a:latin typeface="Calibri" panose="02020603050405020304" pitchFamily="2"/>
              </a:rPr>
              <a:t>job (no end date) </a:t>
            </a:r>
          </a:p>
          <a:p>
            <a:pPr marL="274320" marR="0" indent="274320" algn="l">
              <a:lnSpc>
                <a:spcPts val="1700"/>
              </a:lnSpc>
              <a:spcBef>
                <a:spcPts val="790"/>
              </a:spcBef>
              <a:spcAft>
                <a:spcPts val="0"/>
              </a:spcAft>
              <a:buFont typeface="Symbol"/>
              <a:buChar char="·"/>
            </a:pPr>
            <a:r>
              <a:rPr lang="en-US" sz="1450" b="1" spc="0">
                <a:solidFill>
                  <a:srgbClr val="FFFFFF"/>
                </a:solidFill>
                <a:latin typeface="Calibri" panose="02020603050405020304" pitchFamily="2"/>
              </a:rPr>
              <a:t>Undergraduate students only </a:t>
            </a:r>
            <a:r>
              <a:rPr lang="en-US" sz="1400" spc="0">
                <a:solidFill>
                  <a:srgbClr val="FFFFFF"/>
                </a:solidFill>
                <a:latin typeface="Calibri" panose="02020603050405020304" pitchFamily="2"/>
              </a:rPr>
              <a:t>can also work full-time during </a:t>
            </a:r>
            <a:r>
              <a:rPr lang="en-US" sz="1400" u="sng" spc="0">
                <a:solidFill>
                  <a:srgbClr val="0000FF"/>
                </a:solidFill>
                <a:latin typeface="Calibri" panose="02020603050405020304" pitchFamily="2"/>
              </a:rPr>
              <a:t>published university vacations</a:t>
            </a:r>
          </a:p>
        </p:txBody>
      </p:sp>
      <p:sp>
        <p:nvSpPr>
          <p:cNvPr id="10" name="Text Placeholder 9"/>
          <p:cNvSpPr>
            <a:spLocks noGrp="1"/>
          </p:cNvSpPr>
          <p:nvPr>
            <p:ph type="body" idx="10"/>
          </p:nvPr>
        </p:nvSpPr>
        <p:spPr>
          <a:xfrm>
            <a:off x="4739640" y="2686685"/>
            <a:ext cx="2764790" cy="2604770"/>
          </a:xfrm>
          <a:prstGeom prst="rect">
            <a:avLst/>
          </a:prstGeom>
          <a:noFill/>
          <a:ln w="0" cmpd="sng">
            <a:noFill/>
            <a:prstDash val="solid"/>
          </a:ln>
        </p:spPr>
        <p:txBody>
          <a:bodyPr vert="horz" lIns="0" tIns="0" rIns="0" bIns="0" anchor="t"/>
          <a:lstStyle/>
          <a:p>
            <a:pPr marL="0" marR="0" indent="0" algn="l">
              <a:lnSpc>
                <a:spcPts val="1900"/>
              </a:lnSpc>
              <a:spcAft>
                <a:spcPts val="0"/>
              </a:spcAft>
            </a:pPr>
            <a:r>
              <a:rPr lang="en-US" sz="1600" b="1" spc="0">
                <a:solidFill>
                  <a:srgbClr val="FFFFFF"/>
                </a:solidFill>
                <a:latin typeface="Calibri" panose="02020603050405020304" pitchFamily="2"/>
              </a:rPr>
              <a:t>Can I start working full-time before my course end date? </a:t>
            </a:r>
          </a:p>
          <a:p>
            <a:pPr marL="274320" marR="0" indent="274320" algn="l">
              <a:lnSpc>
                <a:spcPts val="1700"/>
              </a:lnSpc>
              <a:spcBef>
                <a:spcPts val="815"/>
              </a:spcBef>
              <a:spcAft>
                <a:spcPts val="0"/>
              </a:spcAft>
              <a:buFont typeface="Symbol"/>
              <a:buChar char="·"/>
            </a:pPr>
            <a:r>
              <a:rPr lang="en-US" sz="1400" spc="-15">
                <a:solidFill>
                  <a:srgbClr val="FFFFFF"/>
                </a:solidFill>
                <a:latin typeface="Calibri" panose="02020603050405020304" pitchFamily="2"/>
              </a:rPr>
              <a:t>This is sometimes possible, up to a maximum of 4 weeks for postgraduate students, or 3 weeks for undergraduate students. You need to request a letter. </a:t>
            </a:r>
          </a:p>
          <a:p>
            <a:pPr marL="274320" marR="0" indent="274320" algn="l">
              <a:lnSpc>
                <a:spcPts val="1700"/>
              </a:lnSpc>
              <a:spcBef>
                <a:spcPts val="815"/>
              </a:spcBef>
              <a:spcAft>
                <a:spcPts val="0"/>
              </a:spcAft>
              <a:buFont typeface="Symbol"/>
              <a:buChar char="·"/>
            </a:pPr>
            <a:r>
              <a:rPr lang="en-US" sz="1400" spc="0">
                <a:solidFill>
                  <a:srgbClr val="FFFFFF"/>
                </a:solidFill>
                <a:latin typeface="Calibri" panose="02020603050405020304" pitchFamily="2"/>
              </a:rPr>
              <a:t>If you are a PhD student, it is possible to work full-time at certain points during your examination process </a:t>
            </a:r>
          </a:p>
        </p:txBody>
      </p:sp>
      <p:sp>
        <p:nvSpPr>
          <p:cNvPr id="13" name="Text Placeholder 12"/>
          <p:cNvSpPr>
            <a:spLocks noGrp="1"/>
          </p:cNvSpPr>
          <p:nvPr>
            <p:ph type="body" idx="10"/>
          </p:nvPr>
        </p:nvSpPr>
        <p:spPr>
          <a:xfrm>
            <a:off x="8625840" y="2686685"/>
            <a:ext cx="2399030" cy="702945"/>
          </a:xfrm>
          <a:prstGeom prst="rect">
            <a:avLst/>
          </a:prstGeom>
          <a:noFill/>
          <a:ln w="0" cmpd="sng">
            <a:noFill/>
            <a:prstDash val="solid"/>
          </a:ln>
        </p:spPr>
        <p:txBody>
          <a:bodyPr vert="horz" lIns="0" tIns="24765" rIns="0" bIns="0" anchor="t"/>
          <a:lstStyle/>
          <a:p>
            <a:pPr marL="0" marR="0" indent="0" algn="l">
              <a:lnSpc>
                <a:spcPts val="1600"/>
              </a:lnSpc>
              <a:spcAft>
                <a:spcPts val="0"/>
              </a:spcAft>
            </a:pPr>
            <a:r>
              <a:rPr lang="en-US" sz="1600" b="1" spc="-5">
                <a:solidFill>
                  <a:srgbClr val="FFFFFF"/>
                </a:solidFill>
                <a:latin typeface="Calibri" panose="02020603050405020304" pitchFamily="2"/>
              </a:rPr>
              <a:t>Types of Work Not Allowed </a:t>
            </a:r>
          </a:p>
          <a:p>
            <a:pPr marL="274320" marR="0" indent="274320" algn="l">
              <a:lnSpc>
                <a:spcPts val="1400"/>
              </a:lnSpc>
              <a:spcBef>
                <a:spcPts val="815"/>
              </a:spcBef>
              <a:spcAft>
                <a:spcPts val="0"/>
              </a:spcAft>
              <a:buFont typeface="Symbol"/>
              <a:buChar char="·"/>
            </a:pPr>
            <a:r>
              <a:rPr lang="en-US" sz="1200" spc="0">
                <a:solidFill>
                  <a:srgbClr val="FFFFFF"/>
                </a:solidFill>
                <a:latin typeface="Calibri" panose="02020603050405020304" pitchFamily="2"/>
              </a:rPr>
              <a:t>You must not be </a:t>
            </a:r>
            <a:r>
              <a:rPr lang="en-US" sz="1200" b="1" spc="0">
                <a:solidFill>
                  <a:srgbClr val="FFFFFF"/>
                </a:solidFill>
                <a:latin typeface="Calibri" panose="02020603050405020304" pitchFamily="2"/>
              </a:rPr>
              <a:t>self-employed </a:t>
            </a:r>
            <a:r>
              <a:rPr lang="en-US" sz="1200" spc="0">
                <a:solidFill>
                  <a:srgbClr val="FFFFFF"/>
                </a:solidFill>
                <a:latin typeface="Calibri" panose="02020603050405020304" pitchFamily="2"/>
              </a:rPr>
              <a:t>or engage in </a:t>
            </a:r>
            <a:r>
              <a:rPr lang="en-US" sz="1200" b="1" spc="0">
                <a:solidFill>
                  <a:srgbClr val="FFFFFF"/>
                </a:solidFill>
                <a:latin typeface="Calibri" panose="02020603050405020304" pitchFamily="2"/>
              </a:rPr>
              <a:t>Business Activity </a:t>
            </a:r>
          </a:p>
        </p:txBody>
      </p:sp>
      <p:sp>
        <p:nvSpPr>
          <p:cNvPr id="14" name="Text Placeholder 13"/>
          <p:cNvSpPr>
            <a:spLocks noGrp="1"/>
          </p:cNvSpPr>
          <p:nvPr>
            <p:ph type="body" idx="10"/>
          </p:nvPr>
        </p:nvSpPr>
        <p:spPr>
          <a:xfrm>
            <a:off x="8634730" y="3480435"/>
            <a:ext cx="2731135" cy="1755775"/>
          </a:xfrm>
          <a:prstGeom prst="rect">
            <a:avLst/>
          </a:prstGeom>
          <a:noFill/>
          <a:ln w="0" cmpd="sng">
            <a:noFill/>
            <a:prstDash val="solid"/>
          </a:ln>
        </p:spPr>
        <p:txBody>
          <a:bodyPr vert="horz" lIns="0" tIns="9525" rIns="0" bIns="0" anchor="t"/>
          <a:lstStyle/>
          <a:p>
            <a:pPr marL="274320" marR="182880" indent="274320" algn="just">
              <a:lnSpc>
                <a:spcPts val="1400"/>
              </a:lnSpc>
              <a:spcAft>
                <a:spcPts val="0"/>
              </a:spcAft>
              <a:buFont typeface="Symbol"/>
              <a:buChar char="·"/>
            </a:pPr>
            <a:r>
              <a:rPr lang="en-US" sz="1200" spc="-5">
                <a:solidFill>
                  <a:srgbClr val="FFFFFF"/>
                </a:solidFill>
                <a:latin typeface="Calibri" panose="02020603050405020304" pitchFamily="2"/>
              </a:rPr>
              <a:t>You must not work as a </a:t>
            </a:r>
            <a:r>
              <a:rPr lang="en-US" sz="1200" b="1" spc="-5">
                <a:solidFill>
                  <a:srgbClr val="FFFFFF"/>
                </a:solidFill>
                <a:latin typeface="Calibri" panose="02020603050405020304" pitchFamily="2"/>
              </a:rPr>
              <a:t>professional sportsperson </a:t>
            </a:r>
            <a:r>
              <a:rPr lang="en-US" sz="1200" spc="-5">
                <a:solidFill>
                  <a:srgbClr val="FFFFFF"/>
                </a:solidFill>
                <a:latin typeface="Calibri" panose="02020603050405020304" pitchFamily="2"/>
              </a:rPr>
              <a:t>or </a:t>
            </a:r>
            <a:r>
              <a:rPr lang="en-US" sz="1200" b="1" spc="-5">
                <a:solidFill>
                  <a:srgbClr val="FFFFFF"/>
                </a:solidFill>
                <a:latin typeface="Calibri" panose="02020603050405020304" pitchFamily="2"/>
              </a:rPr>
              <a:t>entertainer </a:t>
            </a:r>
          </a:p>
          <a:p>
            <a:pPr marL="274320" marR="0" indent="274320" algn="l">
              <a:lnSpc>
                <a:spcPts val="1400"/>
              </a:lnSpc>
              <a:spcBef>
                <a:spcPts val="770"/>
              </a:spcBef>
              <a:spcAft>
                <a:spcPts val="0"/>
              </a:spcAft>
              <a:buFont typeface="Symbol"/>
              <a:buChar char="·"/>
            </a:pPr>
            <a:r>
              <a:rPr lang="en-US" sz="1200" spc="0">
                <a:solidFill>
                  <a:srgbClr val="FFFFFF"/>
                </a:solidFill>
                <a:latin typeface="Calibri" panose="02020603050405020304" pitchFamily="2"/>
              </a:rPr>
              <a:t>You cannot work in a </a:t>
            </a:r>
            <a:r>
              <a:rPr lang="en-US" sz="1200" b="1" spc="0">
                <a:solidFill>
                  <a:srgbClr val="FFFFFF"/>
                </a:solidFill>
                <a:latin typeface="Calibri" panose="02020603050405020304" pitchFamily="2"/>
              </a:rPr>
              <a:t>full-time</a:t>
            </a:r>
            <a:r>
              <a:rPr lang="en-US" sz="1200" spc="0">
                <a:solidFill>
                  <a:srgbClr val="FFFFFF"/>
                </a:solidFill>
                <a:latin typeface="Calibri" panose="02020603050405020304" pitchFamily="2"/>
              </a:rPr>
              <a:t>, </a:t>
            </a:r>
            <a:r>
              <a:rPr lang="en-US" sz="1200" b="1" spc="0">
                <a:solidFill>
                  <a:srgbClr val="FFFFFF"/>
                </a:solidFill>
                <a:latin typeface="Calibri" panose="02020603050405020304" pitchFamily="2"/>
              </a:rPr>
              <a:t>permanent job </a:t>
            </a:r>
            <a:r>
              <a:rPr lang="en-US" sz="1200" spc="0">
                <a:solidFill>
                  <a:srgbClr val="FFFFFF"/>
                </a:solidFill>
                <a:latin typeface="Calibri" panose="02020603050405020304" pitchFamily="2"/>
              </a:rPr>
              <a:t>unless you have already made a valid application for a Skilled Worker or Graduate Route visa (no earlier than 3 months before the end of your course, also depends when you applied for current visa) </a:t>
            </a:r>
          </a:p>
        </p:txBody>
      </p:sp>
      <p:sp>
        <p:nvSpPr>
          <p:cNvPr id="15" name="Text Placeholder 14"/>
          <p:cNvSpPr>
            <a:spLocks noGrp="1"/>
          </p:cNvSpPr>
          <p:nvPr>
            <p:ph type="body" idx="10"/>
          </p:nvPr>
        </p:nvSpPr>
        <p:spPr>
          <a:xfrm>
            <a:off x="8634730" y="5330825"/>
            <a:ext cx="2496820" cy="372110"/>
          </a:xfrm>
          <a:prstGeom prst="rect">
            <a:avLst/>
          </a:prstGeom>
          <a:noFill/>
          <a:ln w="0" cmpd="sng">
            <a:noFill/>
            <a:prstDash val="solid"/>
          </a:ln>
        </p:spPr>
        <p:txBody>
          <a:bodyPr vert="horz" lIns="0" tIns="3175" rIns="0" bIns="0" anchor="t"/>
          <a:lstStyle/>
          <a:p>
            <a:pPr marL="274320" marR="0" indent="274320" algn="l">
              <a:lnSpc>
                <a:spcPts val="1400"/>
              </a:lnSpc>
              <a:spcAft>
                <a:spcPts val="0"/>
              </a:spcAft>
              <a:buFont typeface="Symbol"/>
              <a:buChar char="·"/>
            </a:pPr>
            <a:r>
              <a:rPr lang="en-US" sz="1200" b="1" spc="-10">
                <a:solidFill>
                  <a:srgbClr val="FFFFFF"/>
                </a:solidFill>
                <a:latin typeface="Calibri" panose="02020603050405020304" pitchFamily="2"/>
              </a:rPr>
              <a:t>Volunteering </a:t>
            </a:r>
            <a:r>
              <a:rPr lang="en-US" sz="1200" spc="-10">
                <a:solidFill>
                  <a:srgbClr val="FFFFFF"/>
                </a:solidFill>
                <a:latin typeface="Calibri" panose="02020603050405020304" pitchFamily="2"/>
              </a:rPr>
              <a:t>is permitted (different from Voluntary Work) </a:t>
            </a:r>
          </a:p>
        </p:txBody>
      </p:sp>
      <p:sp>
        <p:nvSpPr>
          <p:cNvPr id="16" name="Text Placeholder 15"/>
          <p:cNvSpPr>
            <a:spLocks noGrp="1"/>
          </p:cNvSpPr>
          <p:nvPr>
            <p:ph type="body" idx="10"/>
          </p:nvPr>
        </p:nvSpPr>
        <p:spPr>
          <a:xfrm>
            <a:off x="9899015" y="6217920"/>
            <a:ext cx="1943100" cy="513080"/>
          </a:xfrm>
          <a:prstGeom prst="rect">
            <a:avLst/>
          </a:prstGeom>
          <a:noFill/>
          <a:ln w="0" cmpd="sng">
            <a:noFill/>
            <a:prstDash val="solid"/>
          </a:ln>
        </p:spPr>
        <p:txBody>
          <a:bodyPr vert="horz" lIns="0" tIns="114300" rIns="0" bIns="0" anchor="t"/>
          <a:lstStyle/>
          <a:p>
            <a:pPr marL="0" marR="0" indent="0" algn="l">
              <a:lnSpc>
                <a:spcPts val="900"/>
              </a:lnSpc>
              <a:spcAft>
                <a:spcPts val="0"/>
              </a:spcAft>
            </a:pPr>
            <a:r>
              <a:rPr lang="en-US" sz="900" spc="0">
                <a:solidFill>
                  <a:srgbClr val="000000"/>
                </a:solidFill>
                <a:latin typeface="Calibri" panose="02020603050405020304" pitchFamily="2"/>
              </a:rPr>
              <a:t>All information accurate as of </a:t>
            </a:r>
          </a:p>
          <a:p>
            <a:pPr marL="0" marR="0" indent="0" algn="l">
              <a:lnSpc>
                <a:spcPts val="1100"/>
              </a:lnSpc>
              <a:spcBef>
                <a:spcPts val="0"/>
              </a:spcBef>
              <a:spcAft>
                <a:spcPts val="70"/>
              </a:spcAft>
              <a:tabLst>
                <a:tab pos="1965960" algn="r"/>
              </a:tabLst>
            </a:pPr>
            <a:r>
              <a:rPr lang="en-US" sz="900" spc="0">
                <a:solidFill>
                  <a:srgbClr val="000000"/>
                </a:solidFill>
                <a:latin typeface="Calibri" panose="02020603050405020304" pitchFamily="2"/>
              </a:rPr>
              <a:t>October 2025 and provided in </a:t>
            </a:r>
            <a:r>
              <a:rPr lang="en-US" sz="1200" b="1" spc="0">
                <a:solidFill>
                  <a:srgbClr val="3B0F52"/>
                </a:solidFill>
                <a:latin typeface="Calibri" panose="02020603050405020304" pitchFamily="2"/>
              </a:rPr>
              <a:t>4 </a:t>
            </a:r>
            <a:br/>
            <a:r>
              <a:rPr lang="en-US" sz="900" spc="0">
                <a:solidFill>
                  <a:srgbClr val="000000"/>
                </a:solidFill>
                <a:latin typeface="Calibri" panose="02020603050405020304" pitchFamily="2"/>
              </a:rPr>
              <a:t>good faith.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layout 5">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8625840" y="3450590"/>
            <a:ext cx="3060700" cy="562610"/>
          </a:xfrm>
          <a:prstGeom prst="rect">
            <a:avLst/>
          </a:prstGeom>
          <a:noFill/>
          <a:ln w="0" cmpd="sng">
            <a:noFill/>
            <a:prstDash val="solid"/>
          </a:ln>
        </p:spPr>
        <p:txBody>
          <a:bodyPr vert="horz" lIns="0" tIns="53340" rIns="0" bIns="0" anchor="t"/>
          <a:lstStyle/>
          <a:p>
            <a:pPr marL="0" marR="0" indent="0" algn="l">
              <a:lnSpc>
                <a:spcPts val="3900"/>
              </a:lnSpc>
              <a:spcAft>
                <a:spcPts val="0"/>
              </a:spcAft>
            </a:pPr>
            <a:r>
              <a:rPr lang="en-US" sz="3600" b="1" spc="-85">
                <a:solidFill>
                  <a:srgbClr val="FFFFFF"/>
                </a:solidFill>
                <a:latin typeface="Calibri" panose="02020603050405020304" pitchFamily="2"/>
              </a:rPr>
              <a:t>GRADUATE VISA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layout 6">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414655" y="0"/>
            <a:ext cx="8507095" cy="1466215"/>
          </a:xfrm>
          <a:prstGeom prst="rect">
            <a:avLst/>
          </a:prstGeom>
          <a:noFill/>
          <a:ln w="0" cmpd="sng">
            <a:noFill/>
            <a:prstDash val="solid"/>
          </a:ln>
        </p:spPr>
        <p:txBody>
          <a:bodyPr vert="horz" lIns="0" tIns="440690" rIns="0" bIns="0" anchor="t">
            <a:normAutofit fontScale="95000"/>
          </a:bodyPr>
          <a:lstStyle/>
          <a:p>
            <a:pPr marL="91440" marR="0" indent="0" algn="l">
              <a:lnSpc>
                <a:spcPts val="2400"/>
              </a:lnSpc>
              <a:spcAft>
                <a:spcPts val="0"/>
              </a:spcAft>
            </a:pPr>
            <a:r>
              <a:rPr lang="en-US" sz="2200" b="1" spc="0">
                <a:solidFill>
                  <a:srgbClr val="3B0F52"/>
                </a:solidFill>
                <a:latin typeface="Calibri" panose="02020603050405020304" pitchFamily="2"/>
              </a:rPr>
              <a:t>Graduate Visa </a:t>
            </a:r>
          </a:p>
          <a:p>
            <a:pPr marL="0" marR="0" indent="0" algn="l">
              <a:lnSpc>
                <a:spcPts val="1400"/>
              </a:lnSpc>
              <a:spcBef>
                <a:spcPts val="1335"/>
              </a:spcBef>
              <a:spcAft>
                <a:spcPts val="0"/>
              </a:spcAft>
            </a:pPr>
            <a:r>
              <a:rPr lang="en-US" sz="1400" spc="-5">
                <a:solidFill>
                  <a:srgbClr val="000000"/>
                </a:solidFill>
                <a:latin typeface="Calibri" panose="02020603050405020304" pitchFamily="2"/>
              </a:rPr>
              <a:t>You don’t need visa sponsorship or a job offer. You can live and work in the UK at any skill level. </a:t>
            </a:r>
          </a:p>
          <a:p>
            <a:pPr marL="0" marR="0" indent="0" algn="l">
              <a:lnSpc>
                <a:spcPts val="1400"/>
              </a:lnSpc>
              <a:spcBef>
                <a:spcPts val="245"/>
              </a:spcBef>
              <a:spcAft>
                <a:spcPts val="0"/>
              </a:spcAft>
            </a:pPr>
            <a:r>
              <a:rPr lang="en-US" sz="1400" spc="-10">
                <a:solidFill>
                  <a:srgbClr val="000000"/>
                </a:solidFill>
                <a:latin typeface="Calibri" panose="02020603050405020304" pitchFamily="2"/>
              </a:rPr>
              <a:t>The Application Fee is 880 GBP. The Immigration Health Surcharge is 1035 GBP per year of visa (same for dependents). </a:t>
            </a:r>
          </a:p>
        </p:txBody>
      </p:sp>
      <p:sp>
        <p:nvSpPr>
          <p:cNvPr id="5" name="Text Placeholder 4"/>
          <p:cNvSpPr>
            <a:spLocks noGrp="1"/>
          </p:cNvSpPr>
          <p:nvPr>
            <p:ph type="body" idx="10"/>
          </p:nvPr>
        </p:nvSpPr>
        <p:spPr>
          <a:xfrm>
            <a:off x="414655" y="1466215"/>
            <a:ext cx="9144000" cy="377825"/>
          </a:xfrm>
          <a:prstGeom prst="rect">
            <a:avLst/>
          </a:prstGeom>
          <a:noFill/>
          <a:ln w="0" cmpd="sng">
            <a:noFill/>
            <a:prstDash val="solid"/>
          </a:ln>
        </p:spPr>
        <p:txBody>
          <a:bodyPr vert="horz" lIns="0" tIns="3175" rIns="0" bIns="0" anchor="t"/>
          <a:lstStyle/>
          <a:p>
            <a:pPr marL="0" marR="0" indent="0" algn="l">
              <a:lnSpc>
                <a:spcPts val="1700"/>
              </a:lnSpc>
              <a:spcAft>
                <a:spcPts val="0"/>
              </a:spcAft>
            </a:pPr>
            <a:r>
              <a:rPr lang="en-US" sz="1400" spc="0">
                <a:solidFill>
                  <a:srgbClr val="000000"/>
                </a:solidFill>
                <a:latin typeface="Calibri" panose="02020603050405020304" pitchFamily="2"/>
              </a:rPr>
              <a:t>If you’re a taught Masters student, you can normally apply at the </a:t>
            </a:r>
            <a:r>
              <a:rPr lang="en-US" sz="1450" b="1" spc="0">
                <a:solidFill>
                  <a:srgbClr val="000000"/>
                </a:solidFill>
                <a:latin typeface="Calibri" panose="02020603050405020304" pitchFamily="2"/>
              </a:rPr>
              <a:t>beginning of December </a:t>
            </a:r>
            <a:r>
              <a:rPr lang="en-US" sz="1400" spc="0">
                <a:solidFill>
                  <a:srgbClr val="000000"/>
                </a:solidFill>
                <a:latin typeface="Calibri" panose="02020603050405020304" pitchFamily="2"/>
              </a:rPr>
              <a:t>in the year you complete your course Different timelines apply for other types of course. </a:t>
            </a:r>
          </a:p>
        </p:txBody>
      </p:sp>
      <p:sp>
        <p:nvSpPr>
          <p:cNvPr id="6" name="Text Placeholder 5"/>
          <p:cNvSpPr>
            <a:spLocks noGrp="1"/>
          </p:cNvSpPr>
          <p:nvPr>
            <p:ph type="body" idx="10"/>
          </p:nvPr>
        </p:nvSpPr>
        <p:spPr>
          <a:xfrm>
            <a:off x="414655" y="1844040"/>
            <a:ext cx="9186545" cy="1096010"/>
          </a:xfrm>
          <a:prstGeom prst="rect">
            <a:avLst/>
          </a:prstGeom>
          <a:noFill/>
          <a:ln w="0" cmpd="sng">
            <a:noFill/>
            <a:prstDash val="solid"/>
          </a:ln>
        </p:spPr>
        <p:txBody>
          <a:bodyPr vert="horz" lIns="0" tIns="244475" rIns="0" bIns="0" anchor="t"/>
          <a:lstStyle/>
          <a:p>
            <a:pPr marL="0" marR="0" indent="0" algn="l">
              <a:lnSpc>
                <a:spcPts val="1400"/>
              </a:lnSpc>
              <a:spcAft>
                <a:spcPts val="0"/>
              </a:spcAft>
            </a:pPr>
            <a:r>
              <a:rPr lang="en-US" sz="1400" spc="0">
                <a:solidFill>
                  <a:srgbClr val="000000"/>
                </a:solidFill>
                <a:latin typeface="Calibri" panose="02020603050405020304" pitchFamily="2"/>
              </a:rPr>
              <a:t>The length of visa will be: </a:t>
            </a:r>
          </a:p>
          <a:p>
            <a:pPr marL="0" marR="0" indent="0" algn="l">
              <a:lnSpc>
                <a:spcPts val="1400"/>
              </a:lnSpc>
              <a:spcBef>
                <a:spcPts val="235"/>
              </a:spcBef>
              <a:spcAft>
                <a:spcPts val="0"/>
              </a:spcAft>
            </a:pPr>
            <a:r>
              <a:rPr lang="en-US" sz="1450" b="1" spc="0">
                <a:solidFill>
                  <a:srgbClr val="000000"/>
                </a:solidFill>
                <a:latin typeface="Calibri" panose="02020603050405020304" pitchFamily="2"/>
              </a:rPr>
              <a:t>2 years </a:t>
            </a:r>
            <a:r>
              <a:rPr lang="en-US" sz="1400" spc="0">
                <a:solidFill>
                  <a:srgbClr val="000000"/>
                </a:solidFill>
                <a:latin typeface="Calibri" panose="02020603050405020304" pitchFamily="2"/>
              </a:rPr>
              <a:t>for Bachelors and Masters students who apply on or before 31 December 2026 (most current students) </a:t>
            </a:r>
          </a:p>
          <a:p>
            <a:pPr marL="0" marR="0" indent="0" algn="l">
              <a:lnSpc>
                <a:spcPts val="1400"/>
              </a:lnSpc>
              <a:spcBef>
                <a:spcPts val="235"/>
              </a:spcBef>
              <a:spcAft>
                <a:spcPts val="0"/>
              </a:spcAft>
            </a:pPr>
            <a:r>
              <a:rPr lang="en-US" sz="1450" b="1" spc="0">
                <a:solidFill>
                  <a:srgbClr val="000000"/>
                </a:solidFill>
                <a:latin typeface="Calibri" panose="02020603050405020304" pitchFamily="2"/>
              </a:rPr>
              <a:t>18 months </a:t>
            </a:r>
            <a:r>
              <a:rPr lang="en-US" sz="1400" spc="0">
                <a:solidFill>
                  <a:srgbClr val="000000"/>
                </a:solidFill>
                <a:latin typeface="Calibri" panose="02020603050405020304" pitchFamily="2"/>
              </a:rPr>
              <a:t>for Bachelors and Masters students who apply on or after 1 January 2027 (recently announced by the government) </a:t>
            </a:r>
          </a:p>
          <a:p>
            <a:pPr marL="0" marR="0" indent="0" algn="l">
              <a:lnSpc>
                <a:spcPts val="1400"/>
              </a:lnSpc>
              <a:spcBef>
                <a:spcPts val="260"/>
              </a:spcBef>
              <a:spcAft>
                <a:spcPts val="0"/>
              </a:spcAft>
            </a:pPr>
            <a:r>
              <a:rPr lang="en-US" sz="1450" b="1" spc="-10">
                <a:solidFill>
                  <a:srgbClr val="000000"/>
                </a:solidFill>
                <a:latin typeface="Calibri" panose="02020603050405020304" pitchFamily="2"/>
              </a:rPr>
              <a:t>3 years </a:t>
            </a:r>
            <a:r>
              <a:rPr lang="en-US" sz="1400" spc="-10">
                <a:solidFill>
                  <a:srgbClr val="000000"/>
                </a:solidFill>
                <a:latin typeface="Calibri" panose="02020603050405020304" pitchFamily="2"/>
              </a:rPr>
              <a:t>for PhD students </a:t>
            </a:r>
          </a:p>
        </p:txBody>
      </p:sp>
      <p:sp>
        <p:nvSpPr>
          <p:cNvPr id="7" name="Text Placeholder 6"/>
          <p:cNvSpPr>
            <a:spLocks noGrp="1"/>
          </p:cNvSpPr>
          <p:nvPr>
            <p:ph type="body" idx="10"/>
          </p:nvPr>
        </p:nvSpPr>
        <p:spPr>
          <a:xfrm>
            <a:off x="414655" y="2940050"/>
            <a:ext cx="9860280" cy="2819400"/>
          </a:xfrm>
          <a:prstGeom prst="rect">
            <a:avLst/>
          </a:prstGeom>
          <a:noFill/>
          <a:ln w="0" cmpd="sng">
            <a:noFill/>
            <a:prstDash val="solid"/>
          </a:ln>
        </p:spPr>
        <p:txBody>
          <a:bodyPr vert="horz" lIns="0" tIns="105410" rIns="0" bIns="0" anchor="t"/>
          <a:lstStyle/>
          <a:p>
            <a:pPr marL="0" marR="0" indent="0" algn="l">
              <a:lnSpc>
                <a:spcPts val="2500"/>
              </a:lnSpc>
              <a:spcAft>
                <a:spcPts val="0"/>
              </a:spcAft>
            </a:pPr>
            <a:r>
              <a:rPr lang="en-US" sz="1450" b="1" spc="0">
                <a:solidFill>
                  <a:srgbClr val="000000"/>
                </a:solidFill>
                <a:latin typeface="Calibri" panose="02020603050405020304" pitchFamily="2"/>
              </a:rPr>
              <a:t>Who can Apply? </a:t>
            </a:r>
            <a:br/>
            <a:r>
              <a:rPr lang="en-US" sz="1400" spc="0">
                <a:solidFill>
                  <a:srgbClr val="000000"/>
                </a:solidFill>
                <a:latin typeface="Calibri" panose="02020603050405020304" pitchFamily="2"/>
              </a:rPr>
              <a:t>Any student who: </a:t>
            </a:r>
          </a:p>
          <a:p>
            <a:pPr marL="0" marR="0" indent="274320" algn="l">
              <a:lnSpc>
                <a:spcPts val="1500"/>
              </a:lnSpc>
              <a:spcBef>
                <a:spcPts val="965"/>
              </a:spcBef>
              <a:spcAft>
                <a:spcPts val="0"/>
              </a:spcAft>
              <a:buFont typeface="Symbol"/>
              <a:buChar char="·"/>
            </a:pPr>
            <a:r>
              <a:rPr lang="en-US" sz="1400" spc="0">
                <a:solidFill>
                  <a:srgbClr val="000000"/>
                </a:solidFill>
                <a:latin typeface="Calibri" panose="02020603050405020304" pitchFamily="2"/>
              </a:rPr>
              <a:t>successfully completes an eligible qualification (Degree or PGCE) </a:t>
            </a:r>
          </a:p>
          <a:p>
            <a:pPr marL="0" marR="0" indent="274320" algn="l">
              <a:lnSpc>
                <a:spcPts val="1500"/>
              </a:lnSpc>
              <a:spcBef>
                <a:spcPts val="985"/>
              </a:spcBef>
              <a:spcAft>
                <a:spcPts val="0"/>
              </a:spcAft>
              <a:buFont typeface="Symbol"/>
              <a:buChar char="·"/>
            </a:pPr>
            <a:r>
              <a:rPr lang="en-US" sz="1400" spc="0">
                <a:solidFill>
                  <a:srgbClr val="000000"/>
                </a:solidFill>
                <a:latin typeface="Calibri" panose="02020603050405020304" pitchFamily="2"/>
              </a:rPr>
              <a:t>is still in the UK with their valid Student Visa when it is awarded </a:t>
            </a:r>
          </a:p>
          <a:p>
            <a:pPr marL="0" marR="0" indent="274320" algn="l">
              <a:lnSpc>
                <a:spcPts val="1500"/>
              </a:lnSpc>
              <a:spcBef>
                <a:spcPts val="975"/>
              </a:spcBef>
              <a:spcAft>
                <a:spcPts val="0"/>
              </a:spcAft>
              <a:buFont typeface="Symbol"/>
              <a:buChar char="·"/>
            </a:pPr>
            <a:r>
              <a:rPr lang="en-US" sz="1400" spc="0">
                <a:solidFill>
                  <a:srgbClr val="000000"/>
                </a:solidFill>
                <a:latin typeface="Calibri" panose="02020603050405020304" pitchFamily="2"/>
              </a:rPr>
              <a:t>had a student visa for at least 12 months during their course </a:t>
            </a:r>
          </a:p>
          <a:p>
            <a:pPr marL="0" marR="0" indent="274320" algn="l">
              <a:lnSpc>
                <a:spcPts val="1500"/>
              </a:lnSpc>
              <a:spcBef>
                <a:spcPts val="965"/>
              </a:spcBef>
              <a:spcAft>
                <a:spcPts val="0"/>
              </a:spcAft>
              <a:buFont typeface="Symbol"/>
              <a:buChar char="·"/>
            </a:pPr>
            <a:r>
              <a:rPr lang="en-US" sz="1400" spc="0">
                <a:solidFill>
                  <a:srgbClr val="000000"/>
                </a:solidFill>
                <a:latin typeface="Calibri" panose="02020603050405020304" pitchFamily="2"/>
              </a:rPr>
              <a:t>has not previously held a Graduate Visa </a:t>
            </a:r>
          </a:p>
          <a:p>
            <a:pPr marL="274320" marR="0" indent="0" algn="l">
              <a:lnSpc>
                <a:spcPts val="1400"/>
              </a:lnSpc>
              <a:spcBef>
                <a:spcPts val="245"/>
              </a:spcBef>
              <a:spcAft>
                <a:spcPts val="0"/>
              </a:spcAft>
            </a:pPr>
            <a:r>
              <a:rPr lang="en-US" sz="1400" spc="0">
                <a:solidFill>
                  <a:srgbClr val="000000"/>
                </a:solidFill>
                <a:latin typeface="Calibri" panose="02020603050405020304" pitchFamily="2"/>
              </a:rPr>
              <a:t>or a visa under the former “Doctorate Extension Scheme” (DES – before 2021) </a:t>
            </a:r>
          </a:p>
          <a:p>
            <a:pPr marL="0" marR="0" indent="0" algn="l">
              <a:lnSpc>
                <a:spcPts val="1400"/>
              </a:lnSpc>
              <a:spcBef>
                <a:spcPts val="1070"/>
              </a:spcBef>
              <a:spcAft>
                <a:spcPts val="2445"/>
              </a:spcAft>
            </a:pPr>
            <a:r>
              <a:rPr lang="en-US" sz="1400" spc="0">
                <a:solidFill>
                  <a:srgbClr val="000000"/>
                </a:solidFill>
                <a:latin typeface="Calibri" panose="02020603050405020304" pitchFamily="2"/>
              </a:rPr>
              <a:t>Your dependent (partner or child) can only apply if they are already in the UK as your Student Visa Dependents </a:t>
            </a:r>
          </a:p>
        </p:txBody>
      </p:sp>
      <p:sp>
        <p:nvSpPr>
          <p:cNvPr id="8" name="Text Placeholder 7"/>
          <p:cNvSpPr>
            <a:spLocks noGrp="1"/>
          </p:cNvSpPr>
          <p:nvPr>
            <p:ph type="body" idx="10"/>
          </p:nvPr>
        </p:nvSpPr>
        <p:spPr>
          <a:xfrm>
            <a:off x="414655" y="5759450"/>
            <a:ext cx="11658600" cy="287655"/>
          </a:xfrm>
          <a:prstGeom prst="rect">
            <a:avLst/>
          </a:prstGeom>
          <a:noFill/>
          <a:ln w="0" cmpd="sng">
            <a:noFill/>
            <a:prstDash val="solid"/>
          </a:ln>
        </p:spPr>
        <p:txBody>
          <a:bodyPr vert="horz" lIns="0" tIns="25400" rIns="0" bIns="0" anchor="t"/>
          <a:lstStyle/>
          <a:p>
            <a:pPr marL="0" marR="0" indent="0" algn="l">
              <a:lnSpc>
                <a:spcPts val="1400"/>
              </a:lnSpc>
              <a:spcAft>
                <a:spcPts val="595"/>
              </a:spcAft>
            </a:pPr>
            <a:r>
              <a:rPr lang="en-US" sz="1450" b="1" spc="-20">
                <a:solidFill>
                  <a:srgbClr val="000000"/>
                </a:solidFill>
                <a:latin typeface="Calibri" panose="02020603050405020304" pitchFamily="2"/>
              </a:rPr>
              <a:t>It might not be suitable for you if: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layout 7">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14985" y="407670"/>
            <a:ext cx="1597025" cy="340995"/>
          </a:xfrm>
          <a:prstGeom prst="rect">
            <a:avLst/>
          </a:prstGeom>
          <a:noFill/>
          <a:ln w="0" cmpd="sng">
            <a:noFill/>
            <a:prstDash val="solid"/>
          </a:ln>
        </p:spPr>
        <p:txBody>
          <a:bodyPr vert="horz" lIns="0" tIns="33020" rIns="0" bIns="0" anchor="t">
            <a:normAutofit fontScale="95000"/>
          </a:bodyPr>
          <a:lstStyle/>
          <a:p>
            <a:pPr marL="0" marR="0" indent="0" algn="l">
              <a:lnSpc>
                <a:spcPts val="2400"/>
              </a:lnSpc>
              <a:spcAft>
                <a:spcPts val="0"/>
              </a:spcAft>
            </a:pPr>
            <a:r>
              <a:rPr lang="en-US" sz="2200" b="1" spc="-20">
                <a:solidFill>
                  <a:srgbClr val="3B0F52"/>
                </a:solidFill>
                <a:latin typeface="Calibri" panose="02020603050405020304" pitchFamily="2"/>
              </a:rPr>
              <a:t>Graduate Visa </a:t>
            </a:r>
          </a:p>
        </p:txBody>
      </p:sp>
      <p:sp>
        <p:nvSpPr>
          <p:cNvPr id="5" name="Text Placeholder 4"/>
          <p:cNvSpPr>
            <a:spLocks noGrp="1"/>
          </p:cNvSpPr>
          <p:nvPr>
            <p:ph type="body" idx="10"/>
          </p:nvPr>
        </p:nvSpPr>
        <p:spPr>
          <a:xfrm>
            <a:off x="509270" y="833755"/>
            <a:ext cx="1319530" cy="233045"/>
          </a:xfrm>
          <a:prstGeom prst="rect">
            <a:avLst/>
          </a:prstGeom>
          <a:noFill/>
          <a:ln w="0" cmpd="sng">
            <a:noFill/>
            <a:prstDash val="solid"/>
          </a:ln>
        </p:spPr>
        <p:txBody>
          <a:bodyPr vert="horz" lIns="0" tIns="24765" rIns="0" bIns="0" anchor="t"/>
          <a:lstStyle/>
          <a:p>
            <a:pPr marL="0" marR="0" indent="0" algn="l">
              <a:lnSpc>
                <a:spcPts val="1600"/>
              </a:lnSpc>
              <a:spcAft>
                <a:spcPts val="0"/>
              </a:spcAft>
            </a:pPr>
            <a:r>
              <a:rPr lang="en-US" sz="1600" b="1" spc="-45">
                <a:solidFill>
                  <a:srgbClr val="000000"/>
                </a:solidFill>
                <a:latin typeface="Calibri" panose="02020603050405020304" pitchFamily="2"/>
              </a:rPr>
              <a:t>When to apply? </a:t>
            </a:r>
          </a:p>
        </p:txBody>
      </p:sp>
      <p:sp>
        <p:nvSpPr>
          <p:cNvPr id="6" name="Text Placeholder 5"/>
          <p:cNvSpPr>
            <a:spLocks noGrp="1"/>
          </p:cNvSpPr>
          <p:nvPr>
            <p:ph type="body" idx="10"/>
          </p:nvPr>
        </p:nvSpPr>
        <p:spPr>
          <a:xfrm>
            <a:off x="506095" y="2625725"/>
            <a:ext cx="774065" cy="229870"/>
          </a:xfrm>
          <a:prstGeom prst="rect">
            <a:avLst/>
          </a:prstGeom>
          <a:noFill/>
          <a:ln w="0" cmpd="sng">
            <a:noFill/>
            <a:prstDash val="solid"/>
          </a:ln>
        </p:spPr>
        <p:txBody>
          <a:bodyPr vert="horz" lIns="0" tIns="24765" rIns="0" bIns="0" anchor="t"/>
          <a:lstStyle/>
          <a:p>
            <a:pPr marL="0" marR="0" indent="0" algn="l">
              <a:lnSpc>
                <a:spcPts val="1600"/>
              </a:lnSpc>
              <a:spcAft>
                <a:spcPts val="0"/>
              </a:spcAft>
            </a:pPr>
            <a:r>
              <a:rPr lang="en-US" sz="1600" b="1" spc="-60">
                <a:solidFill>
                  <a:srgbClr val="000000"/>
                </a:solidFill>
                <a:latin typeface="Calibri" panose="02020603050405020304" pitchFamily="2"/>
              </a:rPr>
              <a:t>Timeline: </a:t>
            </a:r>
          </a:p>
        </p:txBody>
      </p:sp>
      <p:sp>
        <p:nvSpPr>
          <p:cNvPr id="7" name="Text Placeholder 6"/>
          <p:cNvSpPr>
            <a:spLocks noGrp="1"/>
          </p:cNvSpPr>
          <p:nvPr>
            <p:ph type="body" idx="10"/>
          </p:nvPr>
        </p:nvSpPr>
        <p:spPr>
          <a:xfrm>
            <a:off x="9930130" y="6309360"/>
            <a:ext cx="1377950" cy="414655"/>
          </a:xfrm>
          <a:prstGeom prst="rect">
            <a:avLst/>
          </a:prstGeom>
          <a:noFill/>
          <a:ln w="0" cmpd="sng">
            <a:noFill/>
            <a:prstDash val="solid"/>
          </a:ln>
        </p:spPr>
        <p:txBody>
          <a:bodyPr vert="horz" lIns="0" tIns="0" rIns="0" bIns="0" anchor="t"/>
          <a:lstStyle/>
          <a:p>
            <a:pPr marL="0" marR="0" indent="0" algn="l">
              <a:lnSpc>
                <a:spcPts val="1100"/>
              </a:lnSpc>
              <a:spcAft>
                <a:spcPts val="0"/>
              </a:spcAft>
            </a:pPr>
            <a:r>
              <a:rPr lang="en-US" sz="900" spc="0">
                <a:solidFill>
                  <a:srgbClr val="000000"/>
                </a:solidFill>
                <a:latin typeface="Calibri" panose="02020603050405020304" pitchFamily="2"/>
              </a:rPr>
              <a:t>All information accurate as of October 2025 and provided in good faith. </a:t>
            </a:r>
          </a:p>
        </p:txBody>
      </p:sp>
      <p:sp>
        <p:nvSpPr>
          <p:cNvPr id="8" name="Text Placeholder 7"/>
          <p:cNvSpPr>
            <a:spLocks noGrp="1"/>
          </p:cNvSpPr>
          <p:nvPr>
            <p:ph type="body" idx="10"/>
          </p:nvPr>
        </p:nvSpPr>
        <p:spPr>
          <a:xfrm>
            <a:off x="11691620" y="6423025"/>
            <a:ext cx="162560" cy="17335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spc="0">
                <a:solidFill>
                  <a:srgbClr val="3B0F52"/>
                </a:solidFill>
                <a:latin typeface="Calibri" panose="02020603050405020304" pitchFamily="2"/>
              </a:rPr>
              <a:t>7 </a:t>
            </a:r>
          </a:p>
        </p:txBody>
      </p:sp>
      <p:sp>
        <p:nvSpPr>
          <p:cNvPr id="9" name="Text Placeholder 8"/>
          <p:cNvSpPr>
            <a:spLocks noGrp="1"/>
          </p:cNvSpPr>
          <p:nvPr>
            <p:ph type="body" idx="10"/>
          </p:nvPr>
        </p:nvSpPr>
        <p:spPr>
          <a:xfrm>
            <a:off x="3334385" y="696595"/>
            <a:ext cx="5212080" cy="842645"/>
          </a:xfrm>
          <a:prstGeom prst="rect">
            <a:avLst/>
          </a:prstGeom>
          <a:noFill/>
          <a:ln w="0" cmpd="sng">
            <a:noFill/>
            <a:prstDash val="solid"/>
          </a:ln>
        </p:spPr>
        <p:txBody>
          <a:bodyPr vert="horz" lIns="0" tIns="49530" rIns="0" bIns="0" anchor="t">
            <a:normAutofit fontScale="95000"/>
          </a:bodyPr>
          <a:lstStyle/>
          <a:p>
            <a:pPr marL="0" marR="0" indent="0" algn="l">
              <a:lnSpc>
                <a:spcPts val="2000"/>
              </a:lnSpc>
              <a:spcAft>
                <a:spcPts val="0"/>
              </a:spcAft>
            </a:pPr>
            <a:r>
              <a:rPr lang="en-US" sz="1800" spc="-10">
                <a:solidFill>
                  <a:srgbClr val="000000"/>
                </a:solidFill>
                <a:latin typeface="Calibri" panose="02020603050405020304" pitchFamily="2"/>
              </a:rPr>
              <a:t>You </a:t>
            </a:r>
            <a:r>
              <a:rPr lang="en-US" sz="1800" b="1" u="sng" spc="-10">
                <a:solidFill>
                  <a:srgbClr val="000000"/>
                </a:solidFill>
                <a:latin typeface="Calibri" panose="02020603050405020304" pitchFamily="2"/>
              </a:rPr>
              <a:t>must</a:t>
            </a:r>
            <a:r>
              <a:rPr lang="en-US" sz="1800" spc="-10">
                <a:solidFill>
                  <a:srgbClr val="000000"/>
                </a:solidFill>
                <a:latin typeface="Calibri" panose="02020603050405020304" pitchFamily="2"/>
              </a:rPr>
              <a:t> wait for an email notification from the University </a:t>
            </a:r>
          </a:p>
          <a:p>
            <a:pPr marL="0" marR="0" indent="0" algn="l">
              <a:lnSpc>
                <a:spcPts val="1900"/>
              </a:lnSpc>
              <a:spcBef>
                <a:spcPts val="425"/>
              </a:spcBef>
              <a:spcAft>
                <a:spcPts val="0"/>
              </a:spcAft>
            </a:pPr>
            <a:r>
              <a:rPr lang="en-US" sz="1800" spc="0">
                <a:solidFill>
                  <a:srgbClr val="000000"/>
                </a:solidFill>
                <a:latin typeface="Calibri" panose="02020603050405020304" pitchFamily="2"/>
              </a:rPr>
              <a:t>saying that your award has been reported to UKVI </a:t>
            </a:r>
          </a:p>
          <a:p>
            <a:pPr marL="0" marR="0" indent="0" algn="l">
              <a:lnSpc>
                <a:spcPts val="1400"/>
              </a:lnSpc>
              <a:spcBef>
                <a:spcPts val="510"/>
              </a:spcBef>
              <a:spcAft>
                <a:spcPts val="0"/>
              </a:spcAft>
            </a:pPr>
            <a:r>
              <a:rPr lang="en-US" sz="1400" i="1" spc="-25">
                <a:solidFill>
                  <a:srgbClr val="000000"/>
                </a:solidFill>
                <a:latin typeface="Calibri" panose="02020603050405020304" pitchFamily="2"/>
              </a:rPr>
              <a:t>otherwise, your visa application will be refused </a:t>
            </a:r>
          </a:p>
        </p:txBody>
      </p:sp>
      <p:sp>
        <p:nvSpPr>
          <p:cNvPr id="10" name="Text Placeholder 9"/>
          <p:cNvSpPr>
            <a:spLocks noGrp="1"/>
          </p:cNvSpPr>
          <p:nvPr>
            <p:ph type="body" idx="10"/>
          </p:nvPr>
        </p:nvSpPr>
        <p:spPr>
          <a:xfrm>
            <a:off x="3337560" y="1805305"/>
            <a:ext cx="5315585" cy="476885"/>
          </a:xfrm>
          <a:prstGeom prst="rect">
            <a:avLst/>
          </a:prstGeom>
          <a:noFill/>
          <a:ln w="0" cmpd="sng">
            <a:noFill/>
            <a:prstDash val="solid"/>
          </a:ln>
        </p:spPr>
        <p:txBody>
          <a:bodyPr vert="horz" lIns="0" tIns="24130" rIns="0" bIns="0" anchor="t"/>
          <a:lstStyle/>
          <a:p>
            <a:pPr marL="0" marR="0" indent="0" algn="l">
              <a:lnSpc>
                <a:spcPts val="1400"/>
              </a:lnSpc>
              <a:spcAft>
                <a:spcPts val="0"/>
              </a:spcAft>
            </a:pPr>
            <a:r>
              <a:rPr lang="en-US" sz="1400" i="1" spc="-25">
                <a:solidFill>
                  <a:srgbClr val="000000"/>
                </a:solidFill>
                <a:latin typeface="Calibri" panose="02020603050405020304" pitchFamily="2"/>
              </a:rPr>
              <a:t>For </a:t>
            </a:r>
            <a:r>
              <a:rPr lang="en-US" sz="1400" b="1" i="1" spc="-25">
                <a:solidFill>
                  <a:srgbClr val="000000"/>
                </a:solidFill>
                <a:latin typeface="Calibri" panose="02020603050405020304" pitchFamily="2"/>
              </a:rPr>
              <a:t>undergraduate </a:t>
            </a:r>
            <a:r>
              <a:rPr lang="en-US" sz="1400" i="1" spc="-25">
                <a:solidFill>
                  <a:srgbClr val="000000"/>
                </a:solidFill>
                <a:latin typeface="Calibri" panose="02020603050405020304" pitchFamily="2"/>
              </a:rPr>
              <a:t>students: this is normally around </a:t>
            </a:r>
            <a:r>
              <a:rPr lang="en-US" sz="1400" b="1" i="1" spc="-25">
                <a:solidFill>
                  <a:srgbClr val="000000"/>
                </a:solidFill>
                <a:latin typeface="Calibri" panose="02020603050405020304" pitchFamily="2"/>
              </a:rPr>
              <a:t>mid-July </a:t>
            </a:r>
          </a:p>
          <a:p>
            <a:pPr marL="0" marR="0" indent="0" algn="l">
              <a:lnSpc>
                <a:spcPts val="1400"/>
              </a:lnSpc>
              <a:spcBef>
                <a:spcPts val="460"/>
              </a:spcBef>
              <a:spcAft>
                <a:spcPts val="190"/>
              </a:spcAft>
            </a:pPr>
            <a:r>
              <a:rPr lang="en-US" sz="1400" i="1" spc="-40">
                <a:solidFill>
                  <a:srgbClr val="000000"/>
                </a:solidFill>
                <a:latin typeface="Calibri" panose="02020603050405020304" pitchFamily="2"/>
              </a:rPr>
              <a:t>For </a:t>
            </a:r>
            <a:r>
              <a:rPr lang="en-US" sz="1400" b="1" i="1" spc="-40">
                <a:solidFill>
                  <a:srgbClr val="000000"/>
                </a:solidFill>
                <a:latin typeface="Calibri" panose="02020603050405020304" pitchFamily="2"/>
              </a:rPr>
              <a:t>postgraduate (Masters) </a:t>
            </a:r>
            <a:r>
              <a:rPr lang="en-US" sz="1400" i="1" spc="-40">
                <a:solidFill>
                  <a:srgbClr val="000000"/>
                </a:solidFill>
                <a:latin typeface="Calibri" panose="02020603050405020304" pitchFamily="2"/>
              </a:rPr>
              <a:t>students: this is normally around </a:t>
            </a:r>
            <a:r>
              <a:rPr lang="en-US" sz="1400" b="1" i="1" spc="-40">
                <a:solidFill>
                  <a:srgbClr val="000000"/>
                </a:solidFill>
                <a:latin typeface="Calibri" panose="02020603050405020304" pitchFamily="2"/>
              </a:rPr>
              <a:t>early December </a:t>
            </a:r>
          </a:p>
        </p:txBody>
      </p:sp>
      <p:sp>
        <p:nvSpPr>
          <p:cNvPr id="11" name="Text Placeholder 10"/>
          <p:cNvSpPr>
            <a:spLocks noGrp="1"/>
          </p:cNvSpPr>
          <p:nvPr>
            <p:ph type="body" idx="10"/>
          </p:nvPr>
        </p:nvSpPr>
        <p:spPr>
          <a:xfrm>
            <a:off x="2875280" y="3627755"/>
            <a:ext cx="506730" cy="17589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spc="0">
                <a:solidFill>
                  <a:srgbClr val="FFFFFF"/>
                </a:solidFill>
                <a:latin typeface="Calibri" panose="02020603050405020304" pitchFamily="2"/>
              </a:rPr>
              <a:t>Step 1 </a:t>
            </a:r>
          </a:p>
        </p:txBody>
      </p:sp>
      <p:sp>
        <p:nvSpPr>
          <p:cNvPr id="12" name="Text Placeholder 11"/>
          <p:cNvSpPr>
            <a:spLocks noGrp="1"/>
          </p:cNvSpPr>
          <p:nvPr>
            <p:ph type="body" idx="10"/>
          </p:nvPr>
        </p:nvSpPr>
        <p:spPr>
          <a:xfrm>
            <a:off x="4853305" y="3627755"/>
            <a:ext cx="506730" cy="17589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spc="0">
                <a:solidFill>
                  <a:srgbClr val="FFFFFF"/>
                </a:solidFill>
                <a:latin typeface="Calibri" panose="02020603050405020304" pitchFamily="2"/>
              </a:rPr>
              <a:t>Step 2 </a:t>
            </a:r>
          </a:p>
        </p:txBody>
      </p:sp>
      <p:sp>
        <p:nvSpPr>
          <p:cNvPr id="13" name="Text Placeholder 12"/>
          <p:cNvSpPr>
            <a:spLocks noGrp="1"/>
          </p:cNvSpPr>
          <p:nvPr>
            <p:ph type="body" idx="10"/>
          </p:nvPr>
        </p:nvSpPr>
        <p:spPr>
          <a:xfrm>
            <a:off x="6831965" y="3627755"/>
            <a:ext cx="506730" cy="17589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spc="0">
                <a:solidFill>
                  <a:srgbClr val="FFFFFF"/>
                </a:solidFill>
                <a:latin typeface="Calibri" panose="02020603050405020304" pitchFamily="2"/>
              </a:rPr>
              <a:t>Step 3 </a:t>
            </a:r>
          </a:p>
        </p:txBody>
      </p:sp>
      <p:sp>
        <p:nvSpPr>
          <p:cNvPr id="14" name="Text Placeholder 13"/>
          <p:cNvSpPr>
            <a:spLocks noGrp="1"/>
          </p:cNvSpPr>
          <p:nvPr>
            <p:ph type="body" idx="10"/>
          </p:nvPr>
        </p:nvSpPr>
        <p:spPr>
          <a:xfrm>
            <a:off x="8809990" y="3627755"/>
            <a:ext cx="509905" cy="17589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spc="0">
                <a:solidFill>
                  <a:srgbClr val="FFFFFF"/>
                </a:solidFill>
                <a:latin typeface="Calibri" panose="02020603050405020304" pitchFamily="2"/>
              </a:rPr>
              <a:t>Step 4 </a:t>
            </a:r>
          </a:p>
        </p:txBody>
      </p:sp>
      <p:sp>
        <p:nvSpPr>
          <p:cNvPr id="15" name="Text Placeholder 14"/>
          <p:cNvSpPr>
            <a:spLocks noGrp="1"/>
          </p:cNvSpPr>
          <p:nvPr>
            <p:ph type="body" idx="10"/>
          </p:nvPr>
        </p:nvSpPr>
        <p:spPr>
          <a:xfrm>
            <a:off x="2438400" y="4152265"/>
            <a:ext cx="1393190" cy="17589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u="sng" spc="-30">
                <a:solidFill>
                  <a:srgbClr val="3E4246"/>
                </a:solidFill>
                <a:latin typeface="Calibri" panose="02020603050405020304" pitchFamily="2"/>
              </a:rPr>
              <a:t>Complete your Course </a:t>
            </a:r>
          </a:p>
        </p:txBody>
      </p:sp>
      <p:sp>
        <p:nvSpPr>
          <p:cNvPr id="16" name="Text Placeholder 15"/>
          <p:cNvSpPr>
            <a:spLocks noGrp="1"/>
          </p:cNvSpPr>
          <p:nvPr>
            <p:ph type="body" idx="10"/>
          </p:nvPr>
        </p:nvSpPr>
        <p:spPr>
          <a:xfrm>
            <a:off x="2438400" y="4507865"/>
            <a:ext cx="1454150" cy="36893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spc="-10">
                <a:solidFill>
                  <a:srgbClr val="3E4246"/>
                </a:solidFill>
                <a:latin typeface="Calibri" panose="02020603050405020304" pitchFamily="2"/>
              </a:rPr>
              <a:t>Complete all of your exams and assignments </a:t>
            </a:r>
          </a:p>
        </p:txBody>
      </p:sp>
      <p:sp>
        <p:nvSpPr>
          <p:cNvPr id="17" name="Text Placeholder 16"/>
          <p:cNvSpPr>
            <a:spLocks noGrp="1"/>
          </p:cNvSpPr>
          <p:nvPr>
            <p:ph type="body" idx="10"/>
          </p:nvPr>
        </p:nvSpPr>
        <p:spPr>
          <a:xfrm>
            <a:off x="4349750" y="4144010"/>
            <a:ext cx="1450340" cy="370205"/>
          </a:xfrm>
          <a:prstGeom prst="rect">
            <a:avLst/>
          </a:prstGeom>
          <a:noFill/>
          <a:ln w="0" cmpd="sng">
            <a:noFill/>
            <a:prstDash val="solid"/>
          </a:ln>
        </p:spPr>
        <p:txBody>
          <a:bodyPr vert="horz" lIns="0" tIns="1905" rIns="0" bIns="0" anchor="t"/>
          <a:lstStyle/>
          <a:p>
            <a:pPr marL="0" marR="0" indent="0" algn="l">
              <a:lnSpc>
                <a:spcPts val="1400"/>
              </a:lnSpc>
              <a:spcAft>
                <a:spcPts val="0"/>
              </a:spcAft>
            </a:pPr>
            <a:r>
              <a:rPr lang="en-US" sz="1200" b="1" u="sng" spc="0">
                <a:solidFill>
                  <a:srgbClr val="3E4246"/>
                </a:solidFill>
                <a:latin typeface="Calibri" panose="02020603050405020304" pitchFamily="2"/>
              </a:rPr>
              <a:t>Wait for your Award to be Conferred  </a:t>
            </a:r>
          </a:p>
        </p:txBody>
      </p:sp>
      <p:sp>
        <p:nvSpPr>
          <p:cNvPr id="18" name="Text Placeholder 17"/>
          <p:cNvSpPr>
            <a:spLocks noGrp="1"/>
          </p:cNvSpPr>
          <p:nvPr>
            <p:ph type="body" idx="10"/>
          </p:nvPr>
        </p:nvSpPr>
        <p:spPr>
          <a:xfrm>
            <a:off x="4349750" y="4693920"/>
            <a:ext cx="1313180" cy="73469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spc="-15">
                <a:solidFill>
                  <a:srgbClr val="3E4246"/>
                </a:solidFill>
                <a:latin typeface="Calibri" panose="02020603050405020304" pitchFamily="2"/>
              </a:rPr>
              <a:t>You will need to wait some time for your exam board to assess your work. </a:t>
            </a:r>
          </a:p>
        </p:txBody>
      </p:sp>
      <p:sp>
        <p:nvSpPr>
          <p:cNvPr id="19" name="Text Placeholder 18"/>
          <p:cNvSpPr>
            <a:spLocks noGrp="1"/>
          </p:cNvSpPr>
          <p:nvPr>
            <p:ph type="body" idx="10"/>
          </p:nvPr>
        </p:nvSpPr>
        <p:spPr>
          <a:xfrm>
            <a:off x="4349750" y="5608320"/>
            <a:ext cx="1463040" cy="55181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spc="-10">
                <a:solidFill>
                  <a:srgbClr val="3E4246"/>
                </a:solidFill>
                <a:latin typeface="Calibri" panose="02020603050405020304" pitchFamily="2"/>
              </a:rPr>
              <a:t>Your degree must then be officially awarded by the University Senate </a:t>
            </a:r>
          </a:p>
        </p:txBody>
      </p:sp>
      <p:sp>
        <p:nvSpPr>
          <p:cNvPr id="20" name="Text Placeholder 19"/>
          <p:cNvSpPr>
            <a:spLocks noGrp="1"/>
          </p:cNvSpPr>
          <p:nvPr>
            <p:ph type="body" idx="10"/>
          </p:nvPr>
        </p:nvSpPr>
        <p:spPr>
          <a:xfrm>
            <a:off x="6382385" y="4140835"/>
            <a:ext cx="1426845" cy="553085"/>
          </a:xfrm>
          <a:prstGeom prst="rect">
            <a:avLst/>
          </a:prstGeom>
          <a:noFill/>
          <a:ln w="0" cmpd="sng">
            <a:noFill/>
            <a:prstDash val="solid"/>
          </a:ln>
        </p:spPr>
        <p:txBody>
          <a:bodyPr vert="horz" lIns="0" tIns="635" rIns="0" bIns="0" anchor="t"/>
          <a:lstStyle/>
          <a:p>
            <a:pPr marL="0" marR="0" indent="0" algn="l">
              <a:lnSpc>
                <a:spcPts val="1400"/>
              </a:lnSpc>
              <a:spcAft>
                <a:spcPts val="0"/>
              </a:spcAft>
            </a:pPr>
            <a:r>
              <a:rPr lang="en-US" sz="1200" b="1" u="sng" spc="0">
                <a:solidFill>
                  <a:srgbClr val="3E4246"/>
                </a:solidFill>
                <a:latin typeface="Calibri" panose="02020603050405020304" pitchFamily="2"/>
              </a:rPr>
              <a:t>Wait for Graduate Visa UKVI Notification  Email  </a:t>
            </a:r>
          </a:p>
        </p:txBody>
      </p:sp>
      <p:sp>
        <p:nvSpPr>
          <p:cNvPr id="21" name="Text Placeholder 20"/>
          <p:cNvSpPr>
            <a:spLocks noGrp="1"/>
          </p:cNvSpPr>
          <p:nvPr>
            <p:ph type="body" idx="10"/>
          </p:nvPr>
        </p:nvSpPr>
        <p:spPr>
          <a:xfrm>
            <a:off x="6382385" y="4870450"/>
            <a:ext cx="1442085" cy="1100455"/>
          </a:xfrm>
          <a:prstGeom prst="rect">
            <a:avLst/>
          </a:prstGeom>
          <a:noFill/>
          <a:ln w="0" cmpd="sng">
            <a:noFill/>
            <a:prstDash val="solid"/>
          </a:ln>
        </p:spPr>
        <p:txBody>
          <a:bodyPr vert="horz" lIns="0" tIns="3175" rIns="0" bIns="0" anchor="t"/>
          <a:lstStyle/>
          <a:p>
            <a:pPr marL="0" marR="0" indent="0" algn="l">
              <a:lnSpc>
                <a:spcPts val="1400"/>
              </a:lnSpc>
              <a:spcAft>
                <a:spcPts val="0"/>
              </a:spcAft>
            </a:pPr>
            <a:r>
              <a:rPr lang="en-US" sz="1200" spc="-15">
                <a:solidFill>
                  <a:srgbClr val="3E4246"/>
                </a:solidFill>
                <a:latin typeface="Calibri" panose="02020603050405020304" pitchFamily="2"/>
              </a:rPr>
              <a:t>You </a:t>
            </a:r>
            <a:r>
              <a:rPr lang="en-US" sz="1200" u="sng" spc="-15">
                <a:solidFill>
                  <a:srgbClr val="3E4246"/>
                </a:solidFill>
                <a:latin typeface="Calibri" panose="02020603050405020304" pitchFamily="2"/>
              </a:rPr>
              <a:t>must </a:t>
            </a:r>
            <a:r>
              <a:rPr lang="en-US" sz="1200" spc="-15">
                <a:solidFill>
                  <a:srgbClr val="3E4246"/>
                </a:solidFill>
                <a:latin typeface="Calibri" panose="02020603050405020304" pitchFamily="2"/>
              </a:rPr>
              <a:t> wait to receive an email notification from the Immigration Team. This will happen after your award is conferred </a:t>
            </a:r>
          </a:p>
        </p:txBody>
      </p:sp>
      <p:sp>
        <p:nvSpPr>
          <p:cNvPr id="22" name="Text Placeholder 21"/>
          <p:cNvSpPr>
            <a:spLocks noGrp="1"/>
          </p:cNvSpPr>
          <p:nvPr>
            <p:ph type="body" idx="10"/>
          </p:nvPr>
        </p:nvSpPr>
        <p:spPr>
          <a:xfrm>
            <a:off x="8305800" y="4140835"/>
            <a:ext cx="1021080" cy="37020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b="1" u="sng" spc="-20">
                <a:solidFill>
                  <a:srgbClr val="3E4246"/>
                </a:solidFill>
                <a:latin typeface="Calibri" panose="02020603050405020304" pitchFamily="2"/>
              </a:rPr>
              <a:t>Submit your  Visa Application  </a:t>
            </a:r>
          </a:p>
        </p:txBody>
      </p:sp>
      <p:sp>
        <p:nvSpPr>
          <p:cNvPr id="23" name="Text Placeholder 22"/>
          <p:cNvSpPr>
            <a:spLocks noGrp="1"/>
          </p:cNvSpPr>
          <p:nvPr>
            <p:ph type="body" idx="10"/>
          </p:nvPr>
        </p:nvSpPr>
        <p:spPr>
          <a:xfrm>
            <a:off x="8305800" y="4690745"/>
            <a:ext cx="1432560" cy="548640"/>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spc="0">
                <a:solidFill>
                  <a:srgbClr val="3E4246"/>
                </a:solidFill>
                <a:latin typeface="Calibri" panose="02020603050405020304" pitchFamily="2"/>
              </a:rPr>
              <a:t>Make sure you meet all the application requirements. </a:t>
            </a:r>
          </a:p>
        </p:txBody>
      </p:sp>
      <p:sp>
        <p:nvSpPr>
          <p:cNvPr id="24" name="Text Placeholder 23"/>
          <p:cNvSpPr>
            <a:spLocks noGrp="1"/>
          </p:cNvSpPr>
          <p:nvPr>
            <p:ph type="body" idx="10"/>
          </p:nvPr>
        </p:nvSpPr>
        <p:spPr>
          <a:xfrm>
            <a:off x="8305800" y="5422265"/>
            <a:ext cx="1219200" cy="55181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spc="-15">
                <a:solidFill>
                  <a:srgbClr val="3E4246"/>
                </a:solidFill>
                <a:latin typeface="Calibri" panose="02020603050405020304" pitchFamily="2"/>
              </a:rPr>
              <a:t>Apply before your current student visa expires.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layout 8">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514985" y="484505"/>
            <a:ext cx="8449310" cy="207645"/>
          </a:xfrm>
          <a:prstGeom prst="rect">
            <a:avLst/>
          </a:prstGeom>
          <a:noFill/>
          <a:ln w="0" cmpd="sng">
            <a:noFill/>
            <a:prstDash val="solid"/>
          </a:ln>
        </p:spPr>
        <p:txBody>
          <a:bodyPr vert="horz" lIns="0" tIns="0" rIns="0" bIns="0" anchor="t">
            <a:normAutofit fontScale="95000"/>
          </a:bodyPr>
          <a:lstStyle/>
          <a:p>
            <a:pPr marL="0" marR="0" indent="0" algn="l">
              <a:lnSpc>
                <a:spcPts val="1700"/>
              </a:lnSpc>
              <a:spcAft>
                <a:spcPts val="0"/>
              </a:spcAft>
            </a:pPr>
            <a:r>
              <a:rPr lang="en-US" sz="2200" b="1" spc="0">
                <a:solidFill>
                  <a:srgbClr val="3B0F52"/>
                </a:solidFill>
                <a:latin typeface="Calibri" panose="02020603050405020304" pitchFamily="2"/>
              </a:rPr>
              <a:t>Graduate Visa </a:t>
            </a:r>
          </a:p>
        </p:txBody>
      </p:sp>
      <p:sp>
        <p:nvSpPr>
          <p:cNvPr id="9" name="Text Placeholder 8"/>
          <p:cNvSpPr>
            <a:spLocks noGrp="1"/>
          </p:cNvSpPr>
          <p:nvPr>
            <p:ph type="body" idx="10"/>
          </p:nvPr>
        </p:nvSpPr>
        <p:spPr>
          <a:xfrm>
            <a:off x="780415" y="1974850"/>
            <a:ext cx="6705600" cy="1268095"/>
          </a:xfrm>
          <a:prstGeom prst="rect">
            <a:avLst/>
          </a:prstGeom>
          <a:noFill/>
          <a:ln w="0" cmpd="sng">
            <a:noFill/>
            <a:prstDash val="solid"/>
          </a:ln>
        </p:spPr>
        <p:txBody>
          <a:bodyPr vert="horz" lIns="0" tIns="365760" rIns="0" bIns="0" anchor="t"/>
          <a:lstStyle/>
          <a:p>
            <a:pPr marL="182880" marR="0" indent="0" algn="l">
              <a:lnSpc>
                <a:spcPts val="1400"/>
              </a:lnSpc>
              <a:spcAft>
                <a:spcPts val="0"/>
              </a:spcAft>
            </a:pPr>
            <a:r>
              <a:rPr lang="en-US" sz="1450" b="1" spc="-50">
                <a:solidFill>
                  <a:srgbClr val="000000"/>
                </a:solidFill>
                <a:latin typeface="Calibri" panose="02020603050405020304" pitchFamily="2"/>
              </a:rPr>
              <a:t>Thinking about further study? </a:t>
            </a:r>
          </a:p>
          <a:p>
            <a:pPr marL="182880" marR="0" indent="0" algn="l">
              <a:lnSpc>
                <a:spcPts val="1900"/>
              </a:lnSpc>
              <a:spcBef>
                <a:spcPts val="1870"/>
              </a:spcBef>
              <a:spcAft>
                <a:spcPts val="0"/>
              </a:spcAft>
            </a:pPr>
            <a:r>
              <a:rPr lang="en-US" sz="1400" spc="0">
                <a:solidFill>
                  <a:srgbClr val="000000"/>
                </a:solidFill>
                <a:latin typeface="Calibri" panose="02020603050405020304" pitchFamily="2"/>
              </a:rPr>
              <a:t>The Graduate Visa is unlikely to be right for you – it does not allow study in most circumstances. Look at your Student Visa options instead. </a:t>
            </a:r>
          </a:p>
        </p:txBody>
      </p:sp>
      <p:sp>
        <p:nvSpPr>
          <p:cNvPr id="10" name="Text Placeholder 9"/>
          <p:cNvSpPr>
            <a:spLocks noGrp="1"/>
          </p:cNvSpPr>
          <p:nvPr>
            <p:ph type="body" idx="10"/>
          </p:nvPr>
        </p:nvSpPr>
        <p:spPr>
          <a:xfrm>
            <a:off x="1228090" y="3242945"/>
            <a:ext cx="6257925" cy="971550"/>
          </a:xfrm>
          <a:prstGeom prst="rect">
            <a:avLst/>
          </a:prstGeom>
          <a:noFill/>
          <a:ln w="0" cmpd="sng">
            <a:noFill/>
            <a:prstDash val="solid"/>
          </a:ln>
        </p:spPr>
        <p:txBody>
          <a:bodyPr vert="horz" lIns="0" tIns="551180" rIns="0" bIns="0" anchor="t"/>
          <a:lstStyle/>
          <a:p>
            <a:pPr marL="1234440" marR="0" indent="0" algn="l">
              <a:lnSpc>
                <a:spcPts val="1400"/>
              </a:lnSpc>
              <a:spcAft>
                <a:spcPts val="1800"/>
              </a:spcAft>
            </a:pPr>
            <a:r>
              <a:rPr lang="en-US" sz="1450" b="1" spc="-50">
                <a:solidFill>
                  <a:srgbClr val="000000"/>
                </a:solidFill>
                <a:latin typeface="Calibri" panose="02020603050405020304" pitchFamily="2"/>
              </a:rPr>
              <a:t>Consider what you want to do with your time </a:t>
            </a:r>
          </a:p>
        </p:txBody>
      </p:sp>
      <p:sp>
        <p:nvSpPr>
          <p:cNvPr id="11" name="Text Placeholder 10"/>
          <p:cNvSpPr>
            <a:spLocks noGrp="1"/>
          </p:cNvSpPr>
          <p:nvPr>
            <p:ph type="body" idx="10"/>
          </p:nvPr>
        </p:nvSpPr>
        <p:spPr>
          <a:xfrm>
            <a:off x="1228090" y="4214495"/>
            <a:ext cx="9607550" cy="818515"/>
          </a:xfrm>
          <a:prstGeom prst="rect">
            <a:avLst/>
          </a:prstGeom>
          <a:noFill/>
          <a:ln w="0" cmpd="sng">
            <a:noFill/>
            <a:prstDash val="solid"/>
          </a:ln>
        </p:spPr>
        <p:txBody>
          <a:bodyPr vert="horz" lIns="0" tIns="0" rIns="0" bIns="0" anchor="t"/>
          <a:lstStyle/>
          <a:p>
            <a:pPr marL="1234440" marR="502920" indent="0" algn="l">
              <a:lnSpc>
                <a:spcPts val="1900"/>
              </a:lnSpc>
              <a:spcAft>
                <a:spcPts val="2645"/>
              </a:spcAft>
            </a:pPr>
            <a:r>
              <a:rPr lang="en-US" sz="1400" spc="0">
                <a:solidFill>
                  <a:srgbClr val="000000"/>
                </a:solidFill>
                <a:latin typeface="Calibri" panose="02020603050405020304" pitchFamily="2"/>
              </a:rPr>
              <a:t>For example, Warwick offers the “Warwick Graduate Scheme”, which could be undertaken using the Graduate Visa </a:t>
            </a:r>
            <a:r>
              <a:rPr lang="en-US" sz="1400" u="sng" spc="0">
                <a:solidFill>
                  <a:srgbClr val="0000FF"/>
                </a:solidFill>
                <a:latin typeface="Calibri" panose="02020603050405020304" pitchFamily="2"/>
              </a:rPr>
              <a:t>Link to more information here</a:t>
            </a:r>
            <a:r>
              <a:rPr lang="en-US" sz="1400" spc="0">
                <a:solidFill>
                  <a:srgbClr val="CA333A"/>
                </a:solidFill>
                <a:latin typeface="Calibri" panose="02020603050405020304" pitchFamily="2"/>
              </a:rPr>
              <a:t>.</a:t>
            </a:r>
            <a:r>
              <a:rPr lang="en-US" sz="100" u="sng" spc="0">
                <a:solidFill>
                  <a:srgbClr val="CA333A"/>
                </a:solidFill>
                <a:latin typeface="Calibri" panose="02020603050405020304" pitchFamily="2"/>
              </a:rPr>
              <a:t> </a:t>
            </a:r>
          </a:p>
        </p:txBody>
      </p:sp>
      <p:sp>
        <p:nvSpPr>
          <p:cNvPr id="12" name="Text Placeholder 11"/>
          <p:cNvSpPr>
            <a:spLocks noGrp="1"/>
          </p:cNvSpPr>
          <p:nvPr>
            <p:ph type="body" idx="10"/>
          </p:nvPr>
        </p:nvSpPr>
        <p:spPr>
          <a:xfrm>
            <a:off x="780415" y="5033010"/>
            <a:ext cx="9945370" cy="648335"/>
          </a:xfrm>
          <a:prstGeom prst="rect">
            <a:avLst/>
          </a:prstGeom>
          <a:noFill/>
          <a:ln w="0" cmpd="sng">
            <a:noFill/>
            <a:prstDash val="solid"/>
          </a:ln>
        </p:spPr>
        <p:txBody>
          <a:bodyPr vert="horz" lIns="0" tIns="227330" rIns="0" bIns="0" anchor="t"/>
          <a:lstStyle/>
          <a:p>
            <a:pPr marL="182880" marR="0" indent="0" algn="l">
              <a:lnSpc>
                <a:spcPts val="1400"/>
              </a:lnSpc>
              <a:spcAft>
                <a:spcPts val="1845"/>
              </a:spcAft>
            </a:pPr>
            <a:r>
              <a:rPr lang="en-US" sz="1450" b="1" spc="-50">
                <a:solidFill>
                  <a:srgbClr val="000000"/>
                </a:solidFill>
                <a:latin typeface="Calibri" panose="02020603050405020304" pitchFamily="2"/>
              </a:rPr>
              <a:t>Been travelling outside of the UK? </a:t>
            </a:r>
          </a:p>
        </p:txBody>
      </p:sp>
      <p:sp>
        <p:nvSpPr>
          <p:cNvPr id="13" name="Text Placeholder 12"/>
          <p:cNvSpPr>
            <a:spLocks noGrp="1"/>
          </p:cNvSpPr>
          <p:nvPr>
            <p:ph type="body" idx="10"/>
          </p:nvPr>
        </p:nvSpPr>
        <p:spPr>
          <a:xfrm>
            <a:off x="780415" y="5681345"/>
            <a:ext cx="9945370" cy="628015"/>
          </a:xfrm>
          <a:prstGeom prst="rect">
            <a:avLst/>
          </a:prstGeom>
          <a:noFill/>
          <a:ln w="0" cmpd="sng">
            <a:noFill/>
            <a:prstDash val="solid"/>
          </a:ln>
        </p:spPr>
        <p:txBody>
          <a:bodyPr vert="horz" lIns="0" tIns="0" rIns="0" bIns="0" anchor="t"/>
          <a:lstStyle/>
          <a:p>
            <a:pPr marL="182880" marR="1828800" indent="0" algn="l">
              <a:lnSpc>
                <a:spcPts val="1900"/>
              </a:lnSpc>
              <a:spcAft>
                <a:spcPts val="1175"/>
              </a:spcAft>
            </a:pPr>
            <a:r>
              <a:rPr lang="en-US" sz="1400" spc="-35">
                <a:solidFill>
                  <a:srgbClr val="000000"/>
                </a:solidFill>
                <a:latin typeface="Calibri" panose="02020603050405020304" pitchFamily="2"/>
              </a:rPr>
              <a:t>Absences from the UK during your course and after your course end date should not affect your application, but it is not possible for us to tell you how long you can be away because this is not specified by the immigration rules. </a:t>
            </a:r>
          </a:p>
        </p:txBody>
      </p:sp>
      <p:sp>
        <p:nvSpPr>
          <p:cNvPr id="14" name="Text Placeholder 13"/>
          <p:cNvSpPr>
            <a:spLocks noGrp="1"/>
          </p:cNvSpPr>
          <p:nvPr>
            <p:ph type="body" idx="10"/>
          </p:nvPr>
        </p:nvSpPr>
        <p:spPr>
          <a:xfrm>
            <a:off x="780415" y="6309360"/>
            <a:ext cx="10527665" cy="414655"/>
          </a:xfrm>
          <a:prstGeom prst="rect">
            <a:avLst/>
          </a:prstGeom>
          <a:noFill/>
          <a:ln w="0" cmpd="sng">
            <a:noFill/>
            <a:prstDash val="solid"/>
          </a:ln>
        </p:spPr>
        <p:txBody>
          <a:bodyPr vert="horz" lIns="0" tIns="0" rIns="0" bIns="0" anchor="t"/>
          <a:lstStyle/>
          <a:p>
            <a:pPr marL="9144000" marR="0" indent="0" algn="l">
              <a:lnSpc>
                <a:spcPts val="1100"/>
              </a:lnSpc>
              <a:spcAft>
                <a:spcPts val="0"/>
              </a:spcAft>
            </a:pPr>
            <a:r>
              <a:rPr lang="en-US" sz="900" spc="0">
                <a:solidFill>
                  <a:srgbClr val="000000"/>
                </a:solidFill>
                <a:latin typeface="Calibri" panose="02020603050405020304" pitchFamily="2"/>
              </a:rPr>
              <a:t>All information accurate as of October 2025 and provided in good faith. </a:t>
            </a:r>
          </a:p>
        </p:txBody>
      </p:sp>
      <p:sp>
        <p:nvSpPr>
          <p:cNvPr id="15" name="Text Placeholder 14"/>
          <p:cNvSpPr>
            <a:spLocks noGrp="1"/>
          </p:cNvSpPr>
          <p:nvPr>
            <p:ph type="body" idx="10"/>
          </p:nvPr>
        </p:nvSpPr>
        <p:spPr>
          <a:xfrm>
            <a:off x="506095" y="892810"/>
            <a:ext cx="679450" cy="173990"/>
          </a:xfrm>
          <a:prstGeom prst="rect">
            <a:avLst/>
          </a:prstGeom>
          <a:noFill/>
          <a:ln w="0" cmpd="sng">
            <a:noFill/>
            <a:prstDash val="solid"/>
          </a:ln>
        </p:spPr>
        <p:txBody>
          <a:bodyPr vert="horz" lIns="0" tIns="0" rIns="0" bIns="0" anchor="t"/>
          <a:lstStyle/>
          <a:p>
            <a:pPr marL="0" marR="0" indent="0" algn="l">
              <a:lnSpc>
                <a:spcPts val="1300"/>
              </a:lnSpc>
              <a:spcAft>
                <a:spcPts val="0"/>
              </a:spcAft>
            </a:pPr>
            <a:r>
              <a:rPr lang="en-US" sz="1600" b="1" spc="-80">
                <a:solidFill>
                  <a:srgbClr val="000000"/>
                </a:solidFill>
                <a:latin typeface="Calibri" panose="02020603050405020304" pitchFamily="2"/>
              </a:rPr>
              <a:t>Top Tips </a:t>
            </a:r>
          </a:p>
        </p:txBody>
      </p:sp>
      <p:sp>
        <p:nvSpPr>
          <p:cNvPr id="16" name="Text Placeholder 15"/>
          <p:cNvSpPr>
            <a:spLocks noGrp="1"/>
          </p:cNvSpPr>
          <p:nvPr>
            <p:ph type="body" idx="10"/>
          </p:nvPr>
        </p:nvSpPr>
        <p:spPr>
          <a:xfrm>
            <a:off x="2660650" y="892810"/>
            <a:ext cx="2950845" cy="18605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450" b="1" spc="-65">
                <a:solidFill>
                  <a:srgbClr val="000000"/>
                </a:solidFill>
                <a:latin typeface="Calibri" panose="02020603050405020304" pitchFamily="2"/>
              </a:rPr>
              <a:t>Do you have an Official Financial Sponsor? </a:t>
            </a:r>
          </a:p>
        </p:txBody>
      </p:sp>
      <p:sp>
        <p:nvSpPr>
          <p:cNvPr id="21" name="Text Placeholder 20"/>
          <p:cNvSpPr>
            <a:spLocks noGrp="1"/>
          </p:cNvSpPr>
          <p:nvPr>
            <p:ph type="body" idx="10"/>
          </p:nvPr>
        </p:nvSpPr>
        <p:spPr>
          <a:xfrm>
            <a:off x="11686540" y="6423025"/>
            <a:ext cx="169545" cy="186055"/>
          </a:xfrm>
          <a:prstGeom prst="rect">
            <a:avLst/>
          </a:prstGeom>
          <a:noFill/>
          <a:ln w="0" cmpd="sng">
            <a:noFill/>
            <a:prstDash val="solid"/>
          </a:ln>
        </p:spPr>
        <p:txBody>
          <a:bodyPr vert="horz" lIns="0" tIns="17145" rIns="0" bIns="0" anchor="t"/>
          <a:lstStyle/>
          <a:p>
            <a:pPr marL="0" marR="0" indent="0" algn="l">
              <a:lnSpc>
                <a:spcPts val="1300"/>
              </a:lnSpc>
              <a:spcAft>
                <a:spcPts val="0"/>
              </a:spcAft>
            </a:pPr>
            <a:r>
              <a:rPr lang="en-US" sz="1200" b="1" spc="0">
                <a:solidFill>
                  <a:srgbClr val="3B0F52"/>
                </a:solidFill>
                <a:latin typeface="Calibri" panose="02020603050405020304" pitchFamily="2"/>
              </a:rPr>
              <a:t>8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layout 9">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7421880" y="3450590"/>
            <a:ext cx="4267200" cy="562610"/>
          </a:xfrm>
          <a:prstGeom prst="rect">
            <a:avLst/>
          </a:prstGeom>
          <a:noFill/>
          <a:ln w="0" cmpd="sng">
            <a:noFill/>
            <a:prstDash val="solid"/>
          </a:ln>
        </p:spPr>
        <p:txBody>
          <a:bodyPr vert="horz" lIns="0" tIns="53340" rIns="0" bIns="0" anchor="t"/>
          <a:lstStyle/>
          <a:p>
            <a:pPr marL="0" marR="0" indent="0" algn="l">
              <a:lnSpc>
                <a:spcPts val="3900"/>
              </a:lnSpc>
              <a:spcAft>
                <a:spcPts val="0"/>
              </a:spcAft>
            </a:pPr>
            <a:r>
              <a:rPr lang="en-US" sz="3600" b="1" spc="-40">
                <a:solidFill>
                  <a:srgbClr val="FFFFFF"/>
                </a:solidFill>
                <a:latin typeface="Calibri" panose="02020603050405020304" pitchFamily="2"/>
              </a:rPr>
              <a:t>SKILLED WORKER VISA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0" r:id="rId21"/>
    <p:sldLayoutId id="2147483671" r:id="rId2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uk/government/publications/skilled-worker-visa-eligible-occupations/skilled-worker-visa-eligible-occupations-and-codes" TargetMode="External"/><Relationship Id="rId2" Type="http://schemas.openxmlformats.org/officeDocument/2006/relationships/image" Target="../media/image17.jpg"/><Relationship Id="rId1" Type="http://schemas.openxmlformats.org/officeDocument/2006/relationships/slideLayout" Target="../slideLayouts/slideLayout10.xml"/><Relationship Id="rId5" Type="http://schemas.openxmlformats.org/officeDocument/2006/relationships/hyperlink" Target="https://www.gov.uk/government/publications/register-of-licensed-sponsors-workers" TargetMode="External"/><Relationship Id="rId4" Type="http://schemas.openxmlformats.org/officeDocument/2006/relationships/hyperlink" Target="https://www.gov.uk/government/publications/skilled-worker-visa-immigration-salary-list/skilled-worker-visa-immigration-salary-lis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gov.uk/government/publications/immigration-health-surcharge-caseworker-guidance/immigration-health-surcharge-caseworker-guidance-accessible" TargetMode="External"/><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arwick.ac.uk/study/international/visa/after-your-studies/post-study-work-options/skilled-worker-visa/pgt-work-rights.pdf" TargetMode="External"/><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8" Type="http://schemas.openxmlformats.org/officeDocument/2006/relationships/hyperlink" Target="https://www.gov.uk/guidance/immigration-rules/immigration-rules-appendix-innovator-founder" TargetMode="External"/><Relationship Id="rId3" Type="http://schemas.openxmlformats.org/officeDocument/2006/relationships/image" Target="../media/image19.jpg"/><Relationship Id="rId7" Type="http://schemas.openxmlformats.org/officeDocument/2006/relationships/hyperlink" Target="https://www.gov.uk/government/publications/endorsing-bodies-innovator-founder-and-scale-up-visas/innovator-founder-and-scale-up-visas-endorsing-bodies" TargetMode="External"/><Relationship Id="rId2" Type="http://schemas.openxmlformats.org/officeDocument/2006/relationships/image" Target="../media/image6.jpg"/><Relationship Id="rId1" Type="http://schemas.openxmlformats.org/officeDocument/2006/relationships/slideLayout" Target="../slideLayouts/slideLayout15.xml"/><Relationship Id="rId6" Type="http://schemas.openxmlformats.org/officeDocument/2006/relationships/hyperlink" Target="https://www.gov.uk/government/publications/high-potential-individual-visa-global-universities-list/high-potential-individual-visa-global-universities-list-2025" TargetMode="External"/><Relationship Id="rId11" Type="http://schemas.openxmlformats.org/officeDocument/2006/relationships/hyperlink" Target="https://www.gov.uk/government/publications/register-of-licensed-sponsors-workers" TargetMode="External"/><Relationship Id="rId5" Type="http://schemas.openxmlformats.org/officeDocument/2006/relationships/image" Target="../media/image21.jpg"/><Relationship Id="rId10" Type="http://schemas.openxmlformats.org/officeDocument/2006/relationships/hyperlink" Target="https://www.gov.uk/scale-up-worker-visa" TargetMode="External"/><Relationship Id="rId4" Type="http://schemas.openxmlformats.org/officeDocument/2006/relationships/image" Target="../media/image20.jpg"/><Relationship Id="rId9" Type="http://schemas.openxmlformats.org/officeDocument/2006/relationships/hyperlink" Target="https://www.gov.uk/global-talent"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arwick.ac.uk/fac/cross_fac/enterprise/launch/" TargetMode="External"/><Relationship Id="rId3" Type="http://schemas.openxmlformats.org/officeDocument/2006/relationships/image" Target="../media/image23.jpg"/><Relationship Id="rId7" Type="http://schemas.openxmlformats.org/officeDocument/2006/relationships/hyperlink" Target="https://warwick.ac.uk/fac/cross_fac/enterprise/" TargetMode="External"/><Relationship Id="rId2" Type="http://schemas.openxmlformats.org/officeDocument/2006/relationships/image" Target="../media/image22.jpg"/><Relationship Id="rId1" Type="http://schemas.openxmlformats.org/officeDocument/2006/relationships/slideLayout" Target="../slideLayouts/slideLayout16.xml"/><Relationship Id="rId6" Type="http://schemas.openxmlformats.org/officeDocument/2006/relationships/hyperlink" Target="https://www.gov.uk/government/publications/endorsing-bodies-innovator-founder-and-scale-up-visas/innovator-founder-and-scale-up-visas-endorsing-bodies" TargetMode="External"/><Relationship Id="rId5" Type="http://schemas.openxmlformats.org/officeDocument/2006/relationships/image" Target="../media/image25.jpg"/><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v.uk/government/organisations/uk-visas-and-immigration" TargetMode="External"/><Relationship Id="rId7" Type="http://schemas.openxmlformats.org/officeDocument/2006/relationships/hyperlink" Target="https://warwick.ac.uk/services/careers/international/students/essential_information/" TargetMode="External"/><Relationship Id="rId2" Type="http://schemas.openxmlformats.org/officeDocument/2006/relationships/image" Target="../media/image28.jpg"/><Relationship Id="rId1" Type="http://schemas.openxmlformats.org/officeDocument/2006/relationships/slideLayout" Target="../slideLayouts/slideLayout21.xml"/><Relationship Id="rId6" Type="http://schemas.openxmlformats.org/officeDocument/2006/relationships/hyperlink" Target="https://warwick.ac.uk/study/international/visa/" TargetMode="External"/><Relationship Id="rId5" Type="http://schemas.openxmlformats.org/officeDocument/2006/relationships/hyperlink" Target="https://www.ukcisa.org.uk/student-advice/working/working-after-studies/" TargetMode="External"/><Relationship Id="rId4" Type="http://schemas.openxmlformats.org/officeDocument/2006/relationships/hyperlink" Target="https://www.gov.uk/browse/visas-immigration/work-visa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21.xml"/><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hyperlink" Target="https://warwick.ac.uk/study/termdates/" TargetMode="External"/><Relationship Id="rId2" Type="http://schemas.openxmlformats.org/officeDocument/2006/relationships/image" Target="../media/image6.jpg"/><Relationship Id="rId1" Type="http://schemas.openxmlformats.org/officeDocument/2006/relationships/slideLayout" Target="../slideLayouts/slideLayout4.xml"/><Relationship Id="rId6" Type="http://schemas.openxmlformats.org/officeDocument/2006/relationships/hyperlink" Target="https://warwick.ac.uk/study/international/visa/after-your-studies/work/" TargetMode="External"/><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8.xml"/><Relationship Id="rId6" Type="http://schemas.openxmlformats.org/officeDocument/2006/relationships/hyperlink" Target="https://warwick.ac.uk/services/careers/blog/what_are_graduate_schemes/" TargetMode="External"/><Relationship Id="rId5" Type="http://schemas.openxmlformats.org/officeDocument/2006/relationships/image" Target="../media/image1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B0F52"/>
        </a:solidFill>
        <a:effectLst/>
      </p:bgPr>
    </p:bg>
    <p:spTree>
      <p:nvGrpSpPr>
        <p:cNvPr id="1" name=""/>
        <p:cNvGrpSpPr/>
        <p:nvPr/>
      </p:nvGrpSpPr>
      <p:grpSpPr>
        <a:xfrm>
          <a:off x="0" y="0"/>
          <a:ext cx="0" cy="0"/>
          <a:chOff x="0" y="0"/>
          <a:chExt cx="0" cy="0"/>
        </a:xfrm>
      </p:grpSpPr>
      <p:pic>
        <p:nvPicPr>
          <p:cNvPr id="3" name="Picture 2" descr="Sforza Castle Milan in autumn"/>
          <p:cNvPicPr/>
          <p:nvPr/>
        </p:nvPicPr>
        <p:blipFill>
          <a:blip r:embed="rId2" cstate="print">
            <a:extLst>
              <a:ext uri="{28A0092B-C50C-407E-A947-70E740481C1C}">
                <a14:useLocalDpi xmlns:a14="http://schemas.microsoft.com/office/drawing/2010/main" val="0"/>
              </a:ext>
            </a:extLst>
          </a:blip>
          <a:srcRect/>
          <a:stretch/>
        </p:blipFill>
        <p:spPr>
          <a:xfrm>
            <a:off x="4472411" y="0"/>
            <a:ext cx="7719589" cy="6858000"/>
          </a:xfrm>
          <a:prstGeom prst="rect">
            <a:avLst/>
          </a:prstGeom>
        </p:spPr>
      </p:pic>
      <p:pic>
        <p:nvPicPr>
          <p:cNvPr id="5" name="Picture 4"/>
          <p:cNvPicPr/>
          <p:nvPr/>
        </p:nvPicPr>
        <p:blipFill>
          <a:blip r:embed="rId3"/>
          <a:stretch>
            <a:fillRect/>
          </a:stretch>
        </p:blipFill>
        <p:spPr>
          <a:xfrm>
            <a:off x="511810" y="682625"/>
            <a:ext cx="1579245" cy="1066800"/>
          </a:xfrm>
          <a:prstGeom prst="rect">
            <a:avLst/>
          </a:prstGeom>
        </p:spPr>
      </p:pic>
      <p:sp>
        <p:nvSpPr>
          <p:cNvPr id="6" name="Text Placeholder 5"/>
          <p:cNvSpPr>
            <a:spLocks noGrp="1"/>
          </p:cNvSpPr>
          <p:nvPr>
            <p:ph type="body" idx="10"/>
          </p:nvPr>
        </p:nvSpPr>
        <p:spPr>
          <a:xfrm>
            <a:off x="509270" y="2883535"/>
            <a:ext cx="3886200" cy="1379220"/>
          </a:xfrm>
          <a:prstGeom prst="rect">
            <a:avLst/>
          </a:prstGeom>
          <a:noFill/>
          <a:ln w="0" cmpd="sng">
            <a:noFill/>
            <a:prstDash val="solid"/>
          </a:ln>
        </p:spPr>
        <p:txBody>
          <a:bodyPr vert="horz" lIns="0" tIns="53340" rIns="0" bIns="0" anchor="t"/>
          <a:lstStyle/>
          <a:p>
            <a:pPr marL="0" marR="0" indent="0" algn="l">
              <a:lnSpc>
                <a:spcPts val="3900"/>
              </a:lnSpc>
              <a:spcAft>
                <a:spcPts val="0"/>
              </a:spcAft>
            </a:pPr>
            <a:r>
              <a:rPr lang="en-US" sz="3600" b="1" spc="-25">
                <a:solidFill>
                  <a:srgbClr val="F3F5F6"/>
                </a:solidFill>
                <a:latin typeface="Calibri" panose="02020603050405020304" pitchFamily="2"/>
              </a:rPr>
              <a:t>WORK DURING AND </a:t>
            </a:r>
          </a:p>
          <a:p>
            <a:pPr marL="0" marR="0" indent="0" algn="l">
              <a:lnSpc>
                <a:spcPts val="3900"/>
              </a:lnSpc>
              <a:spcBef>
                <a:spcPts val="0"/>
              </a:spcBef>
              <a:spcAft>
                <a:spcPts val="2560"/>
              </a:spcAft>
            </a:pPr>
            <a:r>
              <a:rPr lang="en-US" sz="3600" b="1" spc="-10">
                <a:solidFill>
                  <a:srgbClr val="F3F5F6"/>
                </a:solidFill>
                <a:latin typeface="Calibri" panose="02020603050405020304" pitchFamily="2"/>
              </a:rPr>
              <a:t>AFTER STUDIES </a:t>
            </a:r>
          </a:p>
        </p:txBody>
      </p:sp>
      <p:sp>
        <p:nvSpPr>
          <p:cNvPr id="7" name="Text Placeholder 6"/>
          <p:cNvSpPr>
            <a:spLocks noGrp="1"/>
          </p:cNvSpPr>
          <p:nvPr>
            <p:ph type="body" idx="10"/>
          </p:nvPr>
        </p:nvSpPr>
        <p:spPr>
          <a:xfrm>
            <a:off x="509270" y="4262755"/>
            <a:ext cx="3886200" cy="2595245"/>
          </a:xfrm>
          <a:prstGeom prst="rect">
            <a:avLst/>
          </a:prstGeom>
          <a:noFill/>
          <a:ln w="0" cmpd="sng">
            <a:noFill/>
            <a:prstDash val="solid"/>
          </a:ln>
        </p:spPr>
        <p:txBody>
          <a:bodyPr vert="horz" lIns="0" tIns="29210" rIns="0" bIns="0" anchor="t">
            <a:normAutofit fontScale="95000"/>
          </a:bodyPr>
          <a:lstStyle/>
          <a:p>
            <a:pPr marL="0" marR="0" indent="0" algn="l">
              <a:lnSpc>
                <a:spcPts val="2000"/>
              </a:lnSpc>
              <a:spcAft>
                <a:spcPts val="0"/>
              </a:spcAft>
            </a:pPr>
            <a:r>
              <a:rPr lang="en-US" sz="2000" spc="0">
                <a:solidFill>
                  <a:srgbClr val="F3F5F6"/>
                </a:solidFill>
                <a:latin typeface="Calibri" panose="02020603050405020304" pitchFamily="2"/>
              </a:rPr>
              <a:t>Your Visa Options </a:t>
            </a:r>
          </a:p>
          <a:p>
            <a:pPr marL="0" marR="0" indent="0" algn="l">
              <a:lnSpc>
                <a:spcPts val="2100"/>
              </a:lnSpc>
              <a:spcBef>
                <a:spcPts val="0"/>
              </a:spcBef>
              <a:spcAft>
                <a:spcPts val="3550"/>
              </a:spcAft>
            </a:pPr>
            <a:endParaRPr lang="en-US" sz="1800" spc="0">
              <a:solidFill>
                <a:srgbClr val="F3F5F6"/>
              </a:solidFill>
              <a:latin typeface="Calibri" panose="02020603050405020304" pitchFamily="2"/>
            </a:endParaRPr>
          </a:p>
          <a:p>
            <a:pPr marL="0" marR="0" indent="0" algn="l">
              <a:lnSpc>
                <a:spcPts val="2100"/>
              </a:lnSpc>
              <a:spcBef>
                <a:spcPts val="0"/>
              </a:spcBef>
              <a:spcAft>
                <a:spcPts val="3550"/>
              </a:spcAft>
            </a:pPr>
            <a:r>
              <a:rPr lang="en-US">
                <a:solidFill>
                  <a:srgbClr val="F3F5F6"/>
                </a:solidFill>
                <a:latin typeface="Calibri"/>
                <a:ea typeface="Calibri"/>
                <a:cs typeface="Calibri"/>
              </a:rPr>
              <a:t>Jacky Bibb</a:t>
            </a:r>
            <a:br>
              <a:rPr lang="en-US" sz="1800" spc="0">
                <a:latin typeface="Calibri" panose="02020603050405020304" pitchFamily="2"/>
                <a:ea typeface="Calibri"/>
                <a:cs typeface="Calibri"/>
              </a:rPr>
            </a:br>
            <a:r>
              <a:rPr lang="en-US" sz="1800" spc="0">
                <a:solidFill>
                  <a:srgbClr val="F3F5F6"/>
                </a:solidFill>
                <a:latin typeface="Calibri"/>
                <a:ea typeface="Calibri"/>
                <a:cs typeface="Calibri"/>
              </a:rPr>
              <a:t>International Student Adviser </a:t>
            </a:r>
            <a:br>
              <a:rPr/>
            </a:br>
            <a:r>
              <a:rPr lang="en-US" sz="1800" spc="0">
                <a:solidFill>
                  <a:srgbClr val="F3F5F6"/>
                </a:solidFill>
                <a:latin typeface="Calibri"/>
                <a:ea typeface="Calibri"/>
                <a:cs typeface="Calibri"/>
              </a:rPr>
              <a:t>Student Visa Advice Service </a:t>
            </a:r>
            <a:br>
              <a:rPr/>
            </a:br>
            <a:r>
              <a:rPr lang="en-US" sz="1800" spc="0">
                <a:solidFill>
                  <a:srgbClr val="F3F5F6"/>
                </a:solidFill>
                <a:latin typeface="Calibri"/>
                <a:ea typeface="Calibri"/>
                <a:cs typeface="Calibri"/>
              </a:rPr>
              <a:t>Student Experience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8964295" y="0"/>
            <a:ext cx="3227705" cy="5589905"/>
          </a:xfrm>
          <a:prstGeom prst="rect">
            <a:avLst/>
          </a:prstGeom>
        </p:spPr>
      </p:pic>
      <p:sp>
        <p:nvSpPr>
          <p:cNvPr id="4" name="Text Placeholder 3"/>
          <p:cNvSpPr>
            <a:spLocks noGrp="1"/>
          </p:cNvSpPr>
          <p:nvPr>
            <p:ph type="body" idx="10"/>
          </p:nvPr>
        </p:nvSpPr>
        <p:spPr>
          <a:xfrm>
            <a:off x="506095" y="0"/>
            <a:ext cx="8724900" cy="4620895"/>
          </a:xfrm>
          <a:prstGeom prst="rect">
            <a:avLst/>
          </a:prstGeom>
          <a:noFill/>
          <a:ln w="0" cmpd="sng">
            <a:noFill/>
            <a:prstDash val="solid"/>
          </a:ln>
        </p:spPr>
        <p:txBody>
          <a:bodyPr vert="horz" lIns="0" tIns="269875" rIns="0" bIns="0" anchor="t">
            <a:normAutofit fontScale="95000"/>
          </a:bodyPr>
          <a:lstStyle/>
          <a:p>
            <a:pPr marL="0" marR="0" indent="0" algn="l">
              <a:lnSpc>
                <a:spcPts val="2400"/>
              </a:lnSpc>
              <a:spcAft>
                <a:spcPts val="0"/>
              </a:spcAft>
            </a:pPr>
            <a:r>
              <a:rPr lang="en-US" sz="2200" b="1" spc="0">
                <a:solidFill>
                  <a:srgbClr val="3B0F52"/>
                </a:solidFill>
                <a:latin typeface="Calibri" panose="02020603050405020304" pitchFamily="2"/>
              </a:rPr>
              <a:t>Skilled Worker Visa </a:t>
            </a:r>
          </a:p>
          <a:p>
            <a:pPr marL="0" marR="0" indent="0" algn="l">
              <a:lnSpc>
                <a:spcPts val="1600"/>
              </a:lnSpc>
              <a:spcBef>
                <a:spcPts val="240"/>
              </a:spcBef>
              <a:spcAft>
                <a:spcPts val="0"/>
              </a:spcAft>
            </a:pPr>
            <a:r>
              <a:rPr lang="en-US" sz="1600" b="1" spc="-5">
                <a:solidFill>
                  <a:srgbClr val="000000"/>
                </a:solidFill>
                <a:latin typeface="Calibri" panose="02020603050405020304" pitchFamily="2"/>
              </a:rPr>
              <a:t>Who is it for? </a:t>
            </a:r>
          </a:p>
          <a:p>
            <a:pPr marL="0" marR="0" indent="0" algn="l">
              <a:lnSpc>
                <a:spcPts val="1400"/>
              </a:lnSpc>
              <a:spcBef>
                <a:spcPts val="345"/>
              </a:spcBef>
              <a:spcAft>
                <a:spcPts val="0"/>
              </a:spcAft>
            </a:pPr>
            <a:r>
              <a:rPr lang="en-US" sz="1400" spc="0">
                <a:solidFill>
                  <a:srgbClr val="000000"/>
                </a:solidFill>
                <a:latin typeface="Calibri" panose="02020603050405020304" pitchFamily="2"/>
              </a:rPr>
              <a:t>This is a sponsored work visa to allow you to work in a qualifying job. It is tied to the employer and job. </a:t>
            </a:r>
          </a:p>
          <a:p>
            <a:pPr marL="0" marR="0" indent="0" algn="l">
              <a:lnSpc>
                <a:spcPts val="1400"/>
              </a:lnSpc>
              <a:spcBef>
                <a:spcPts val="245"/>
              </a:spcBef>
              <a:spcAft>
                <a:spcPts val="0"/>
              </a:spcAft>
            </a:pPr>
            <a:r>
              <a:rPr lang="en-US" sz="1400" spc="0">
                <a:solidFill>
                  <a:srgbClr val="000000"/>
                </a:solidFill>
                <a:latin typeface="Calibri" panose="02020603050405020304" pitchFamily="2"/>
              </a:rPr>
              <a:t>It is possible to have dependent partners and children join you in the UK. </a:t>
            </a:r>
          </a:p>
          <a:p>
            <a:pPr marL="0" marR="0" indent="0" algn="l">
              <a:lnSpc>
                <a:spcPts val="1400"/>
              </a:lnSpc>
              <a:spcBef>
                <a:spcPts val="270"/>
              </a:spcBef>
              <a:spcAft>
                <a:spcPts val="0"/>
              </a:spcAft>
            </a:pPr>
            <a:r>
              <a:rPr lang="en-US" sz="1400" spc="0">
                <a:solidFill>
                  <a:srgbClr val="000000"/>
                </a:solidFill>
                <a:latin typeface="Calibri" panose="02020603050405020304" pitchFamily="2"/>
              </a:rPr>
              <a:t>The Skilled Worker Visa is a route to settlement (permanent residence in the UK) after 5 years. </a:t>
            </a:r>
          </a:p>
          <a:p>
            <a:pPr marL="0" marR="0" indent="0" algn="l">
              <a:lnSpc>
                <a:spcPts val="1900"/>
              </a:lnSpc>
              <a:spcBef>
                <a:spcPts val="2085"/>
              </a:spcBef>
              <a:spcAft>
                <a:spcPts val="0"/>
              </a:spcAft>
            </a:pPr>
            <a:r>
              <a:rPr lang="en-US" sz="1600" b="1" spc="0">
                <a:solidFill>
                  <a:srgbClr val="000000"/>
                </a:solidFill>
                <a:latin typeface="Calibri" panose="02020603050405020304" pitchFamily="2"/>
              </a:rPr>
              <a:t>What are the requirements? </a:t>
            </a:r>
            <a:br>
              <a:rPr/>
            </a:br>
            <a:r>
              <a:rPr lang="en-US" sz="1600" b="1" spc="0">
                <a:solidFill>
                  <a:srgbClr val="000000"/>
                </a:solidFill>
                <a:latin typeface="Calibri" panose="02020603050405020304" pitchFamily="2"/>
              </a:rPr>
              <a:t>The job: </a:t>
            </a:r>
          </a:p>
          <a:p>
            <a:pPr marL="320040" marR="0" indent="320040" algn="l">
              <a:lnSpc>
                <a:spcPts val="1900"/>
              </a:lnSpc>
              <a:spcBef>
                <a:spcPts val="790"/>
              </a:spcBef>
              <a:spcAft>
                <a:spcPts val="0"/>
              </a:spcAft>
              <a:buFont typeface="Symbol"/>
              <a:buChar char="·"/>
            </a:pPr>
            <a:r>
              <a:rPr lang="en-US" sz="1600" spc="0">
                <a:solidFill>
                  <a:srgbClr val="000000"/>
                </a:solidFill>
                <a:latin typeface="Calibri" panose="02020603050405020304" pitchFamily="2"/>
              </a:rPr>
              <a:t>must be shown on the </a:t>
            </a:r>
            <a:r>
              <a:rPr lang="en-US" sz="1600" u="sng" spc="0">
                <a:solidFill>
                  <a:srgbClr val="0000FF"/>
                </a:solidFill>
                <a:latin typeface="Calibri" panose="02020603050405020304" pitchFamily="2"/>
                <a:hlinkClick r:id="rId3"/>
              </a:rPr>
              <a:t>list of eligible occupations</a:t>
            </a:r>
            <a:r>
              <a:rPr lang="en-US" sz="1600" spc="0">
                <a:solidFill>
                  <a:srgbClr val="000000"/>
                </a:solidFill>
                <a:latin typeface="Calibri" panose="02020603050405020304" pitchFamily="2"/>
                <a:hlinkClick r:id="rId3"/>
              </a:rPr>
              <a:t> </a:t>
            </a:r>
            <a:r>
              <a:rPr lang="en-US" sz="1600" spc="0">
                <a:solidFill>
                  <a:srgbClr val="000000"/>
                </a:solidFill>
                <a:latin typeface="Calibri" panose="02020603050405020304" pitchFamily="2"/>
              </a:rPr>
              <a:t>as “higher skilled”, and be at skill level RQF6 or above (unless it is on the </a:t>
            </a:r>
            <a:r>
              <a:rPr lang="en-US" sz="1600" u="sng" spc="0">
                <a:solidFill>
                  <a:srgbClr val="0000FF"/>
                </a:solidFill>
                <a:latin typeface="Calibri" panose="02020603050405020304" pitchFamily="2"/>
                <a:hlinkClick r:id="rId4"/>
              </a:rPr>
              <a:t>immigration salary list</a:t>
            </a:r>
            <a:r>
              <a:rPr lang="en-US" sz="1600" spc="0">
                <a:solidFill>
                  <a:srgbClr val="000000"/>
                </a:solidFill>
                <a:latin typeface="Calibri" panose="02020603050405020304" pitchFamily="2"/>
                <a:hlinkClick r:id="rId4"/>
              </a:rPr>
              <a:t> </a:t>
            </a:r>
            <a:r>
              <a:rPr lang="en-US" sz="1600" spc="0">
                <a:solidFill>
                  <a:srgbClr val="000000"/>
                </a:solidFill>
                <a:latin typeface="Calibri" panose="02020603050405020304" pitchFamily="2"/>
              </a:rPr>
              <a:t>or </a:t>
            </a:r>
            <a:r>
              <a:rPr lang="en-US" sz="1600" u="sng" spc="0">
                <a:solidFill>
                  <a:srgbClr val="0000FF"/>
                </a:solidFill>
                <a:latin typeface="Calibri" panose="02020603050405020304" pitchFamily="2"/>
                <a:hlinkClick r:id="rId4"/>
              </a:rPr>
              <a:t>temporary shortage list</a:t>
            </a:r>
            <a:r>
              <a:rPr lang="en-US" sz="1600" spc="0">
                <a:solidFill>
                  <a:srgbClr val="00A9CE"/>
                </a:solidFill>
                <a:latin typeface="Calibri" panose="02020603050405020304" pitchFamily="2"/>
              </a:rPr>
              <a:t>)</a:t>
            </a:r>
          </a:p>
          <a:p>
            <a:pPr marL="320040" marR="594360" indent="320040" algn="l">
              <a:lnSpc>
                <a:spcPts val="1900"/>
              </a:lnSpc>
              <a:spcBef>
                <a:spcPts val="795"/>
              </a:spcBef>
              <a:spcAft>
                <a:spcPts val="0"/>
              </a:spcAft>
              <a:buFont typeface="Symbol"/>
              <a:buChar char="·"/>
            </a:pPr>
            <a:r>
              <a:rPr lang="en-US" sz="1600" spc="0">
                <a:solidFill>
                  <a:srgbClr val="000000"/>
                </a:solidFill>
                <a:latin typeface="Calibri" panose="02020603050405020304" pitchFamily="2"/>
              </a:rPr>
              <a:t>must be for an employer that </a:t>
            </a:r>
            <a:r>
              <a:rPr lang="en-US" sz="1600" u="sng" spc="0">
                <a:solidFill>
                  <a:srgbClr val="0000FF"/>
                </a:solidFill>
                <a:latin typeface="Calibri" panose="02020603050405020304" pitchFamily="2"/>
                <a:hlinkClick r:id="rId5"/>
              </a:rPr>
              <a:t>has been approved by the Home Office</a:t>
            </a:r>
            <a:r>
              <a:rPr lang="en-US" sz="1600" spc="0">
                <a:solidFill>
                  <a:srgbClr val="000000"/>
                </a:solidFill>
                <a:latin typeface="Calibri" panose="02020603050405020304" pitchFamily="2"/>
                <a:hlinkClick r:id="rId5"/>
              </a:rPr>
              <a:t> </a:t>
            </a:r>
            <a:r>
              <a:rPr lang="en-US" sz="1600" spc="0">
                <a:solidFill>
                  <a:srgbClr val="000000"/>
                </a:solidFill>
                <a:latin typeface="Calibri" panose="02020603050405020304" pitchFamily="2"/>
              </a:rPr>
              <a:t>and has issued you with a Certificate of Sponsorship (</a:t>
            </a:r>
            <a:r>
              <a:rPr lang="en-US" sz="1600" spc="0" err="1">
                <a:solidFill>
                  <a:srgbClr val="000000"/>
                </a:solidFill>
                <a:latin typeface="Calibri" panose="02020603050405020304" pitchFamily="2"/>
              </a:rPr>
              <a:t>CoS</a:t>
            </a:r>
            <a:r>
              <a:rPr lang="en-US" sz="1600" spc="0">
                <a:solidFill>
                  <a:srgbClr val="000000"/>
                </a:solidFill>
                <a:latin typeface="Calibri" panose="02020603050405020304" pitchFamily="2"/>
              </a:rPr>
              <a:t>) for your application </a:t>
            </a:r>
          </a:p>
          <a:p>
            <a:pPr marL="0" marR="0" indent="0" algn="l">
              <a:lnSpc>
                <a:spcPts val="1600"/>
              </a:lnSpc>
              <a:spcBef>
                <a:spcPts val="1115"/>
              </a:spcBef>
              <a:spcAft>
                <a:spcPts val="0"/>
              </a:spcAft>
            </a:pPr>
            <a:r>
              <a:rPr lang="en-US" sz="1600" b="1" spc="0">
                <a:solidFill>
                  <a:srgbClr val="000000"/>
                </a:solidFill>
                <a:latin typeface="Calibri" panose="02020603050405020304" pitchFamily="2"/>
              </a:rPr>
              <a:t>Salary </a:t>
            </a:r>
          </a:p>
          <a:p>
            <a:pPr marL="0" marR="0" indent="0" algn="l">
              <a:lnSpc>
                <a:spcPts val="1600"/>
              </a:lnSpc>
              <a:spcBef>
                <a:spcPts val="1095"/>
              </a:spcBef>
              <a:spcAft>
                <a:spcPts val="0"/>
              </a:spcAft>
            </a:pPr>
            <a:r>
              <a:rPr lang="en-US" sz="1600" spc="0">
                <a:solidFill>
                  <a:srgbClr val="000000"/>
                </a:solidFill>
                <a:latin typeface="Calibri" panose="02020603050405020304" pitchFamily="2"/>
              </a:rPr>
              <a:t>You’ll usually need to be paid at least 41700 GBP unless the </a:t>
            </a:r>
            <a:r>
              <a:rPr lang="en-US" sz="1600" u="sng" spc="0">
                <a:solidFill>
                  <a:srgbClr val="0000FF"/>
                </a:solidFill>
                <a:latin typeface="Calibri" panose="02020603050405020304" pitchFamily="2"/>
              </a:rPr>
              <a:t>going rate</a:t>
            </a:r>
            <a:r>
              <a:rPr lang="en-US" sz="1600" spc="0">
                <a:solidFill>
                  <a:srgbClr val="000000"/>
                </a:solidFill>
                <a:latin typeface="Calibri" panose="02020603050405020304" pitchFamily="2"/>
              </a:rPr>
              <a:t> for your job is higher than this </a:t>
            </a:r>
          </a:p>
          <a:p>
            <a:pPr marL="0" marR="0" indent="0" algn="l">
              <a:lnSpc>
                <a:spcPts val="1600"/>
              </a:lnSpc>
              <a:spcBef>
                <a:spcPts val="1095"/>
              </a:spcBef>
              <a:spcAft>
                <a:spcPts val="1390"/>
              </a:spcAft>
            </a:pPr>
            <a:r>
              <a:rPr lang="en-US" sz="1600" b="1" spc="0">
                <a:solidFill>
                  <a:srgbClr val="000000"/>
                </a:solidFill>
                <a:latin typeface="Calibri" panose="02020603050405020304" pitchFamily="2"/>
              </a:rPr>
              <a:t>When can you be paid less (Tradeable points)? </a:t>
            </a:r>
          </a:p>
        </p:txBody>
      </p:sp>
      <p:sp>
        <p:nvSpPr>
          <p:cNvPr id="5" name="Text Placeholder 4"/>
          <p:cNvSpPr>
            <a:spLocks noGrp="1"/>
          </p:cNvSpPr>
          <p:nvPr>
            <p:ph type="body" idx="10"/>
          </p:nvPr>
        </p:nvSpPr>
        <p:spPr>
          <a:xfrm>
            <a:off x="521335" y="4620895"/>
            <a:ext cx="2474595" cy="1435735"/>
          </a:xfrm>
          <a:prstGeom prst="rect">
            <a:avLst/>
          </a:prstGeom>
          <a:solidFill>
            <a:srgbClr val="3B0F52"/>
          </a:solidFill>
          <a:ln w="0" cmpd="sng">
            <a:noFill/>
            <a:prstDash val="solid"/>
          </a:ln>
        </p:spPr>
        <p:txBody>
          <a:bodyPr vert="horz" lIns="0" tIns="176530" rIns="0" bIns="0" anchor="t"/>
          <a:lstStyle/>
          <a:p>
            <a:pPr marL="91440" marR="365760" indent="0" algn="l">
              <a:lnSpc>
                <a:spcPts val="1700"/>
              </a:lnSpc>
              <a:spcAft>
                <a:spcPts val="0"/>
              </a:spcAft>
            </a:pPr>
            <a:r>
              <a:rPr lang="en-US" sz="1400" b="1" spc="0">
                <a:solidFill>
                  <a:srgbClr val="FFFFFF"/>
                </a:solidFill>
                <a:latin typeface="Calibri" panose="02020603050405020304" pitchFamily="2"/>
              </a:rPr>
              <a:t>PhD in a subject relevant to the job </a:t>
            </a:r>
          </a:p>
          <a:p>
            <a:pPr marL="91440" marR="0" indent="0" algn="l">
              <a:lnSpc>
                <a:spcPts val="1700"/>
              </a:lnSpc>
              <a:spcBef>
                <a:spcPts val="1680"/>
              </a:spcBef>
              <a:spcAft>
                <a:spcPts val="1485"/>
              </a:spcAft>
            </a:pPr>
            <a:r>
              <a:rPr lang="en-US" sz="1400" b="1" spc="0">
                <a:solidFill>
                  <a:srgbClr val="FFFFFF"/>
                </a:solidFill>
                <a:latin typeface="Calibri" panose="02020603050405020304" pitchFamily="2"/>
              </a:rPr>
              <a:t>£37,500 per year or 90% of the going rate whichever higher. </a:t>
            </a:r>
          </a:p>
        </p:txBody>
      </p:sp>
      <p:sp>
        <p:nvSpPr>
          <p:cNvPr id="6" name="Text Placeholder 5"/>
          <p:cNvSpPr>
            <a:spLocks noGrp="1"/>
          </p:cNvSpPr>
          <p:nvPr>
            <p:ph type="body" idx="10"/>
          </p:nvPr>
        </p:nvSpPr>
        <p:spPr>
          <a:xfrm>
            <a:off x="3133090" y="4620895"/>
            <a:ext cx="2478405" cy="1435735"/>
          </a:xfrm>
          <a:prstGeom prst="rect">
            <a:avLst/>
          </a:prstGeom>
          <a:solidFill>
            <a:srgbClr val="3B0F52"/>
          </a:solidFill>
          <a:ln w="0" cmpd="sng">
            <a:noFill/>
            <a:prstDash val="solid"/>
          </a:ln>
        </p:spPr>
        <p:txBody>
          <a:bodyPr vert="horz" lIns="0" tIns="173355" rIns="0" bIns="0" anchor="t"/>
          <a:lstStyle/>
          <a:p>
            <a:pPr marL="91440" marR="0" indent="0" algn="l">
              <a:lnSpc>
                <a:spcPts val="1700"/>
              </a:lnSpc>
              <a:spcAft>
                <a:spcPts val="0"/>
              </a:spcAft>
            </a:pPr>
            <a:r>
              <a:rPr lang="en-US" sz="1400" b="1" spc="0">
                <a:solidFill>
                  <a:srgbClr val="FFFFFF"/>
                </a:solidFill>
                <a:latin typeface="Calibri" panose="02020603050405020304" pitchFamily="2"/>
              </a:rPr>
              <a:t>PhD in a STEM subject relevant to the job, </a:t>
            </a:r>
          </a:p>
          <a:p>
            <a:pPr marL="91440" marR="0" indent="0" algn="l">
              <a:lnSpc>
                <a:spcPts val="1700"/>
              </a:lnSpc>
              <a:spcBef>
                <a:spcPts val="1680"/>
              </a:spcBef>
              <a:spcAft>
                <a:spcPts val="1510"/>
              </a:spcAft>
            </a:pPr>
            <a:r>
              <a:rPr lang="en-US" sz="1400" b="1" spc="0">
                <a:solidFill>
                  <a:srgbClr val="FFFFFF"/>
                </a:solidFill>
                <a:latin typeface="Calibri" panose="02020603050405020304" pitchFamily="2"/>
              </a:rPr>
              <a:t>£33,400 per year or 80% of the going rate whichever higher. </a:t>
            </a:r>
          </a:p>
        </p:txBody>
      </p:sp>
      <p:sp>
        <p:nvSpPr>
          <p:cNvPr id="7" name="Text Placeholder 6"/>
          <p:cNvSpPr>
            <a:spLocks noGrp="1"/>
          </p:cNvSpPr>
          <p:nvPr>
            <p:ph type="body" idx="10"/>
          </p:nvPr>
        </p:nvSpPr>
        <p:spPr>
          <a:xfrm>
            <a:off x="5784850" y="4620895"/>
            <a:ext cx="2453640" cy="1435735"/>
          </a:xfrm>
          <a:prstGeom prst="rect">
            <a:avLst/>
          </a:prstGeom>
          <a:solidFill>
            <a:srgbClr val="3B0F52"/>
          </a:solidFill>
          <a:ln w="0" cmpd="sng">
            <a:noFill/>
            <a:prstDash val="solid"/>
          </a:ln>
        </p:spPr>
        <p:txBody>
          <a:bodyPr vert="horz" lIns="0" tIns="69850" rIns="0" bIns="0" anchor="t"/>
          <a:lstStyle/>
          <a:p>
            <a:pPr marL="91440" marR="502920" indent="0" algn="l">
              <a:lnSpc>
                <a:spcPts val="1700"/>
              </a:lnSpc>
              <a:spcAft>
                <a:spcPts val="0"/>
              </a:spcAft>
            </a:pPr>
            <a:r>
              <a:rPr lang="en-US" sz="1400" b="1" spc="-20">
                <a:solidFill>
                  <a:srgbClr val="FFFFFF"/>
                </a:solidFill>
                <a:latin typeface="Calibri" panose="02020603050405020304" pitchFamily="2"/>
              </a:rPr>
              <a:t>Job is on the</a:t>
            </a:r>
            <a:r>
              <a:rPr lang="en-US" sz="1400" b="1" u="sng" spc="-20">
                <a:solidFill>
                  <a:srgbClr val="0000FF"/>
                </a:solidFill>
                <a:latin typeface="Calibri" panose="02020603050405020304" pitchFamily="2"/>
              </a:rPr>
              <a:t>Immigration Salary List</a:t>
            </a:r>
            <a:r>
              <a:rPr lang="en-US" sz="1400" b="1" u="sng" spc="-20">
                <a:solidFill>
                  <a:srgbClr val="FFFFFF"/>
                </a:solidFill>
                <a:latin typeface="Calibri" panose="02020603050405020304" pitchFamily="2"/>
              </a:rPr>
              <a:t>  </a:t>
            </a:r>
          </a:p>
          <a:p>
            <a:pPr marL="91440" marR="274320" indent="0" algn="l">
              <a:lnSpc>
                <a:spcPts val="1700"/>
              </a:lnSpc>
              <a:spcBef>
                <a:spcPts val="1680"/>
              </a:spcBef>
              <a:spcAft>
                <a:spcPts val="645"/>
              </a:spcAft>
            </a:pPr>
            <a:r>
              <a:rPr lang="en-US" sz="1400" b="1" spc="0">
                <a:solidFill>
                  <a:srgbClr val="FFFFFF"/>
                </a:solidFill>
                <a:latin typeface="Calibri" panose="02020603050405020304" pitchFamily="2"/>
              </a:rPr>
              <a:t>£33,400 per year or 100% of the going rate whichever higher. </a:t>
            </a:r>
          </a:p>
        </p:txBody>
      </p:sp>
      <p:sp>
        <p:nvSpPr>
          <p:cNvPr id="8" name="Text Placeholder 7"/>
          <p:cNvSpPr>
            <a:spLocks noGrp="1"/>
          </p:cNvSpPr>
          <p:nvPr>
            <p:ph type="body" idx="10"/>
          </p:nvPr>
        </p:nvSpPr>
        <p:spPr>
          <a:xfrm>
            <a:off x="8375650" y="4620895"/>
            <a:ext cx="2514600" cy="1435735"/>
          </a:xfrm>
          <a:prstGeom prst="rect">
            <a:avLst/>
          </a:prstGeom>
          <a:solidFill>
            <a:srgbClr val="3B0F52"/>
          </a:solidFill>
          <a:ln w="0" cmpd="sng">
            <a:noFill/>
            <a:prstDash val="solid"/>
          </a:ln>
        </p:spPr>
        <p:txBody>
          <a:bodyPr vert="horz" lIns="0" tIns="69850" rIns="0" bIns="0" anchor="t"/>
          <a:lstStyle/>
          <a:p>
            <a:pPr marL="91440" marR="411480" indent="0" algn="l">
              <a:lnSpc>
                <a:spcPts val="1700"/>
              </a:lnSpc>
              <a:spcAft>
                <a:spcPts val="0"/>
              </a:spcAft>
            </a:pPr>
            <a:r>
              <a:rPr lang="en-US" sz="1400" b="1" spc="-10">
                <a:solidFill>
                  <a:srgbClr val="FFFFFF"/>
                </a:solidFill>
                <a:latin typeface="Calibri" panose="02020603050405020304" pitchFamily="2"/>
              </a:rPr>
              <a:t>New entrant (Under 26/studying/recent graduate/or in professional training)* </a:t>
            </a:r>
          </a:p>
          <a:p>
            <a:pPr marL="91440" marR="0" indent="0" algn="l">
              <a:lnSpc>
                <a:spcPts val="1700"/>
              </a:lnSpc>
              <a:spcBef>
                <a:spcPts val="0"/>
              </a:spcBef>
              <a:spcAft>
                <a:spcPts val="645"/>
              </a:spcAft>
            </a:pPr>
            <a:r>
              <a:rPr lang="en-US" sz="1400" b="1" spc="0">
                <a:solidFill>
                  <a:srgbClr val="FFFFFF"/>
                </a:solidFill>
                <a:latin typeface="Calibri" panose="02020603050405020304" pitchFamily="2"/>
              </a:rPr>
              <a:t>£33,400 per year or 70% of the going rate whichever higher. </a:t>
            </a:r>
          </a:p>
        </p:txBody>
      </p:sp>
      <p:sp>
        <p:nvSpPr>
          <p:cNvPr id="9" name="Text Placeholder 8"/>
          <p:cNvSpPr>
            <a:spLocks noGrp="1"/>
          </p:cNvSpPr>
          <p:nvPr>
            <p:ph type="body" idx="10"/>
          </p:nvPr>
        </p:nvSpPr>
        <p:spPr>
          <a:xfrm>
            <a:off x="521335" y="6056630"/>
            <a:ext cx="11353800" cy="674370"/>
          </a:xfrm>
          <a:prstGeom prst="rect">
            <a:avLst/>
          </a:prstGeom>
          <a:noFill/>
          <a:ln w="0" cmpd="sng">
            <a:noFill/>
            <a:prstDash val="solid"/>
          </a:ln>
        </p:spPr>
        <p:txBody>
          <a:bodyPr vert="horz" lIns="0" tIns="0" rIns="0" bIns="0" anchor="t"/>
          <a:lstStyle/>
          <a:p>
            <a:pPr marL="0" marR="0" indent="0" algn="l">
              <a:lnSpc>
                <a:spcPts val="1300"/>
              </a:lnSpc>
              <a:spcAft>
                <a:spcPts val="0"/>
              </a:spcAft>
            </a:pPr>
            <a:r>
              <a:rPr lang="en-US" sz="1400" b="1" spc="0">
                <a:solidFill>
                  <a:srgbClr val="000000"/>
                </a:solidFill>
                <a:latin typeface="Calibri" panose="02020603050405020304" pitchFamily="2"/>
              </a:rPr>
              <a:t>*</a:t>
            </a:r>
            <a:r>
              <a:rPr lang="en-US" sz="1200" b="1" spc="0">
                <a:solidFill>
                  <a:srgbClr val="000000"/>
                </a:solidFill>
                <a:latin typeface="Calibri" panose="02020603050405020304" pitchFamily="2"/>
              </a:rPr>
              <a:t>New entrant rate can be paid for maximum of 4 years - includes proposed leave to be granted and any leave already granted under Graduate Route. </a:t>
            </a:r>
          </a:p>
          <a:p>
            <a:pPr marL="548640" marR="0" indent="0" algn="r">
              <a:lnSpc>
                <a:spcPts val="1100"/>
              </a:lnSpc>
              <a:spcAft>
                <a:spcPts val="70"/>
              </a:spcAft>
            </a:pPr>
            <a:r>
              <a:rPr lang="en-US" sz="900" spc="0">
                <a:solidFill>
                  <a:srgbClr val="000000"/>
                </a:solidFill>
                <a:latin typeface="Calibri" panose="02020603050405020304" pitchFamily="2"/>
              </a:rPr>
              <a:t>All information is accurate as of </a:t>
            </a:r>
          </a:p>
          <a:p>
            <a:pPr marL="548640" marR="0" indent="0" algn="r">
              <a:lnSpc>
                <a:spcPts val="1100"/>
              </a:lnSpc>
              <a:spcAft>
                <a:spcPts val="70"/>
              </a:spcAft>
            </a:pPr>
            <a:r>
              <a:rPr lang="en-US" sz="900" spc="0">
                <a:solidFill>
                  <a:srgbClr val="000000"/>
                </a:solidFill>
                <a:latin typeface="Calibri" panose="02020603050405020304" pitchFamily="2"/>
              </a:rPr>
              <a:t>July 2026 and provided in good faith.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8964295" y="0"/>
            <a:ext cx="3227705" cy="5589905"/>
          </a:xfrm>
          <a:prstGeom prst="rect">
            <a:avLst/>
          </a:prstGeom>
        </p:spPr>
      </p:pic>
      <p:sp>
        <p:nvSpPr>
          <p:cNvPr id="4" name="Text Placeholder 3"/>
          <p:cNvSpPr>
            <a:spLocks noGrp="1"/>
          </p:cNvSpPr>
          <p:nvPr>
            <p:ph type="body" idx="10"/>
          </p:nvPr>
        </p:nvSpPr>
        <p:spPr>
          <a:xfrm>
            <a:off x="509270" y="0"/>
            <a:ext cx="10515600" cy="5601970"/>
          </a:xfrm>
          <a:prstGeom prst="rect">
            <a:avLst/>
          </a:prstGeom>
          <a:noFill/>
          <a:ln w="0" cmpd="sng">
            <a:noFill/>
            <a:prstDash val="solid"/>
          </a:ln>
        </p:spPr>
        <p:txBody>
          <a:bodyPr vert="horz" lIns="0" tIns="269875" rIns="0" bIns="0" anchor="t">
            <a:normAutofit fontScale="95000"/>
          </a:bodyPr>
          <a:lstStyle/>
          <a:p>
            <a:pPr marL="0" marR="0" indent="0" algn="l">
              <a:lnSpc>
                <a:spcPts val="2400"/>
              </a:lnSpc>
              <a:spcAft>
                <a:spcPts val="0"/>
              </a:spcAft>
            </a:pPr>
            <a:r>
              <a:rPr lang="en-US" sz="2200" b="1" spc="0">
                <a:solidFill>
                  <a:srgbClr val="3B0F52"/>
                </a:solidFill>
                <a:latin typeface="Calibri" panose="02020603050405020304" pitchFamily="2"/>
              </a:rPr>
              <a:t>Skilled Worker Visa </a:t>
            </a:r>
          </a:p>
          <a:p>
            <a:pPr marL="0" marR="0" indent="0" algn="l">
              <a:lnSpc>
                <a:spcPts val="1600"/>
              </a:lnSpc>
              <a:spcBef>
                <a:spcPts val="240"/>
              </a:spcBef>
              <a:spcAft>
                <a:spcPts val="0"/>
              </a:spcAft>
            </a:pPr>
            <a:r>
              <a:rPr lang="en-US" sz="1600" b="1" spc="-10">
                <a:solidFill>
                  <a:srgbClr val="000000"/>
                </a:solidFill>
                <a:latin typeface="Calibri" panose="02020603050405020304" pitchFamily="2"/>
              </a:rPr>
              <a:t>Making an Application </a:t>
            </a:r>
          </a:p>
          <a:p>
            <a:pPr marL="0" marR="1463040" indent="0" algn="l">
              <a:lnSpc>
                <a:spcPts val="1700"/>
              </a:lnSpc>
              <a:spcBef>
                <a:spcPts val="1305"/>
              </a:spcBef>
              <a:spcAft>
                <a:spcPts val="0"/>
              </a:spcAft>
            </a:pPr>
            <a:r>
              <a:rPr lang="en-US" sz="1400" spc="0">
                <a:solidFill>
                  <a:srgbClr val="000000"/>
                </a:solidFill>
                <a:latin typeface="Calibri" panose="02020603050405020304" pitchFamily="2"/>
              </a:rPr>
              <a:t>The application fee can range from</a:t>
            </a:r>
            <a:r>
              <a:rPr lang="en-US" sz="1400" spc="0">
                <a:solidFill>
                  <a:srgbClr val="0A0C0C"/>
                </a:solidFill>
                <a:latin typeface="Calibri" panose="02020603050405020304" pitchFamily="2"/>
              </a:rPr>
              <a:t> </a:t>
            </a:r>
            <a:r>
              <a:rPr lang="en-US" sz="1400">
                <a:solidFill>
                  <a:srgbClr val="0A0C0C"/>
                </a:solidFill>
                <a:latin typeface="Calibri" panose="02020603050405020304" pitchFamily="2"/>
              </a:rPr>
              <a:t>819</a:t>
            </a:r>
            <a:r>
              <a:rPr lang="en-US" sz="1400" spc="0">
                <a:solidFill>
                  <a:srgbClr val="0A0C0C"/>
                </a:solidFill>
                <a:latin typeface="Calibri" panose="02020603050405020304" pitchFamily="2"/>
              </a:rPr>
              <a:t> GBP to 1,865 GBP</a:t>
            </a:r>
            <a:r>
              <a:rPr lang="en-US" sz="1400" spc="0">
                <a:solidFill>
                  <a:srgbClr val="000000"/>
                </a:solidFill>
                <a:latin typeface="Calibri" panose="02020603050405020304" pitchFamily="2"/>
              </a:rPr>
              <a:t> depending on how long the visa will be and where you are applying The Immigration Health Surcharge is payable at 1035 GBP per year of visa. If you are switching whilst you still have more than 6 months left on your student visa, you may be entitled to a partial refund, you can check the </a:t>
            </a:r>
            <a:r>
              <a:rPr lang="en-US" sz="1400" u="sng" spc="0">
                <a:solidFill>
                  <a:srgbClr val="0000FF"/>
                </a:solidFill>
                <a:latin typeface="Calibri" panose="02020603050405020304" pitchFamily="2"/>
                <a:hlinkClick r:id="rId3"/>
              </a:rPr>
              <a:t>guidance.</a:t>
            </a:r>
            <a:r>
              <a:rPr lang="en-US" sz="1400" spc="0">
                <a:solidFill>
                  <a:srgbClr val="000000"/>
                </a:solidFill>
                <a:latin typeface="Calibri" panose="02020603050405020304" pitchFamily="2"/>
                <a:hlinkClick r:id="rId3"/>
              </a:rPr>
              <a:t>  </a:t>
            </a:r>
            <a:endParaRPr lang="en-US" sz="1400" spc="0">
              <a:solidFill>
                <a:srgbClr val="000000"/>
              </a:solidFill>
              <a:latin typeface="Calibri" panose="02020603050405020304" pitchFamily="2"/>
            </a:endParaRPr>
          </a:p>
          <a:p>
            <a:pPr marL="0" marR="0" indent="0" algn="l">
              <a:lnSpc>
                <a:spcPts val="2000"/>
              </a:lnSpc>
              <a:spcBef>
                <a:spcPts val="2420"/>
              </a:spcBef>
              <a:spcAft>
                <a:spcPts val="0"/>
              </a:spcAft>
            </a:pPr>
            <a:r>
              <a:rPr lang="en-US" sz="1800" b="1" spc="-5">
                <a:solidFill>
                  <a:srgbClr val="000000"/>
                </a:solidFill>
                <a:latin typeface="Calibri" panose="02020603050405020304" pitchFamily="2"/>
              </a:rPr>
              <a:t>When and where? </a:t>
            </a:r>
          </a:p>
          <a:p>
            <a:pPr marL="0" marR="2057400" indent="0" algn="l">
              <a:lnSpc>
                <a:spcPts val="1900"/>
              </a:lnSpc>
              <a:spcBef>
                <a:spcPts val="2970"/>
              </a:spcBef>
              <a:spcAft>
                <a:spcPts val="0"/>
              </a:spcAft>
            </a:pPr>
            <a:r>
              <a:rPr lang="en-US" sz="1600" b="1" spc="0">
                <a:solidFill>
                  <a:srgbClr val="000000"/>
                </a:solidFill>
                <a:latin typeface="Calibri" panose="02020603050405020304" pitchFamily="2"/>
              </a:rPr>
              <a:t>If switching inside of the UK from a Student Visa</a:t>
            </a:r>
            <a:r>
              <a:rPr lang="en-US" sz="1600" spc="0">
                <a:solidFill>
                  <a:srgbClr val="000000"/>
                </a:solidFill>
                <a:latin typeface="Calibri" panose="02020603050405020304" pitchFamily="2"/>
              </a:rPr>
              <a:t>, the start date of the job shown on your </a:t>
            </a:r>
            <a:r>
              <a:rPr lang="en-US" sz="1600" spc="0" err="1">
                <a:solidFill>
                  <a:srgbClr val="000000"/>
                </a:solidFill>
                <a:latin typeface="Calibri" panose="02020603050405020304" pitchFamily="2"/>
              </a:rPr>
              <a:t>CoS</a:t>
            </a:r>
            <a:r>
              <a:rPr lang="en-US" sz="1600" spc="0">
                <a:solidFill>
                  <a:srgbClr val="000000"/>
                </a:solidFill>
                <a:latin typeface="Calibri" panose="02020603050405020304" pitchFamily="2"/>
              </a:rPr>
              <a:t> must be </a:t>
            </a:r>
            <a:r>
              <a:rPr lang="en-US" sz="1600" b="1" u="sng" spc="0">
                <a:solidFill>
                  <a:srgbClr val="000000"/>
                </a:solidFill>
                <a:latin typeface="Calibri" panose="02020603050405020304" pitchFamily="2"/>
              </a:rPr>
              <a:t>after</a:t>
            </a:r>
            <a:r>
              <a:rPr lang="en-US" sz="1600" spc="0">
                <a:solidFill>
                  <a:srgbClr val="000000"/>
                </a:solidFill>
                <a:latin typeface="Calibri" panose="02020603050405020304" pitchFamily="2"/>
              </a:rPr>
              <a:t> your CAS expected course end date. </a:t>
            </a:r>
          </a:p>
          <a:p>
            <a:pPr marL="0" marR="0" indent="0" algn="l">
              <a:lnSpc>
                <a:spcPts val="1600"/>
              </a:lnSpc>
              <a:spcBef>
                <a:spcPts val="955"/>
              </a:spcBef>
              <a:spcAft>
                <a:spcPts val="0"/>
              </a:spcAft>
            </a:pPr>
            <a:r>
              <a:rPr lang="en-US" sz="1600" spc="-5">
                <a:solidFill>
                  <a:srgbClr val="000000"/>
                </a:solidFill>
                <a:latin typeface="Calibri" panose="02020603050405020304" pitchFamily="2"/>
              </a:rPr>
              <a:t>You cannot apply more than 3 months before the start date of the job. </a:t>
            </a:r>
          </a:p>
          <a:p>
            <a:pPr marL="0" marR="0" indent="0" algn="l">
              <a:lnSpc>
                <a:spcPts val="1600"/>
              </a:lnSpc>
              <a:spcBef>
                <a:spcPts val="3855"/>
              </a:spcBef>
              <a:spcAft>
                <a:spcPts val="0"/>
              </a:spcAft>
            </a:pPr>
            <a:r>
              <a:rPr lang="en-US" sz="1600" b="1" spc="-5">
                <a:solidFill>
                  <a:srgbClr val="000000"/>
                </a:solidFill>
                <a:latin typeface="Calibri" panose="02020603050405020304" pitchFamily="2"/>
              </a:rPr>
              <a:t>Other Requirements </a:t>
            </a:r>
          </a:p>
          <a:p>
            <a:pPr marL="320040" marR="0" indent="320040" algn="l">
              <a:lnSpc>
                <a:spcPts val="1700"/>
              </a:lnSpc>
              <a:spcBef>
                <a:spcPts val="1005"/>
              </a:spcBef>
              <a:spcAft>
                <a:spcPts val="0"/>
              </a:spcAft>
              <a:buFont typeface="Symbol"/>
              <a:buChar char="·"/>
            </a:pPr>
            <a:r>
              <a:rPr lang="en-US" sz="1600" spc="-5">
                <a:solidFill>
                  <a:srgbClr val="000000"/>
                </a:solidFill>
                <a:latin typeface="Calibri" panose="02020603050405020304" pitchFamily="2"/>
              </a:rPr>
              <a:t>You must meet the minimum English Language Requirements – your degree-level studies will be sufficient </a:t>
            </a:r>
          </a:p>
          <a:p>
            <a:pPr marL="320040" marR="0" indent="320040" algn="l">
              <a:lnSpc>
                <a:spcPts val="1900"/>
              </a:lnSpc>
              <a:spcBef>
                <a:spcPts val="785"/>
              </a:spcBef>
              <a:spcAft>
                <a:spcPts val="0"/>
              </a:spcAft>
              <a:buFont typeface="Symbol"/>
              <a:buChar char="·"/>
            </a:pPr>
            <a:r>
              <a:rPr lang="en-US" sz="1600" spc="0">
                <a:solidFill>
                  <a:srgbClr val="000000"/>
                </a:solidFill>
                <a:latin typeface="Calibri" panose="02020603050405020304" pitchFamily="2"/>
              </a:rPr>
              <a:t>You must show you have held funds of 1270 GBP (285 GBP for a dependent partner, 315 GBP for a first dependent child, 200 GBP for any other dependent child) in your bank account for 28 days, unless you are applying within the UK and have lived in the UK for the last 12 months </a:t>
            </a:r>
          </a:p>
          <a:p>
            <a:pPr marL="320040" marR="320040" indent="320040" algn="l">
              <a:lnSpc>
                <a:spcPts val="1900"/>
              </a:lnSpc>
              <a:spcBef>
                <a:spcPts val="825"/>
              </a:spcBef>
              <a:spcAft>
                <a:spcPts val="0"/>
              </a:spcAft>
              <a:buFont typeface="Symbol"/>
              <a:buChar char="·"/>
            </a:pPr>
            <a:r>
              <a:rPr lang="en-US" sz="1600" spc="0">
                <a:solidFill>
                  <a:srgbClr val="000000"/>
                </a:solidFill>
                <a:latin typeface="Calibri" panose="02020603050405020304" pitchFamily="2"/>
              </a:rPr>
              <a:t>If your job requires it, you must provide a criminal record certificate from any country you have been in for more than 12 </a:t>
            </a:r>
          </a:p>
        </p:txBody>
      </p:sp>
      <p:sp>
        <p:nvSpPr>
          <p:cNvPr id="5" name="Text Placeholder 4"/>
          <p:cNvSpPr>
            <a:spLocks noGrp="1"/>
          </p:cNvSpPr>
          <p:nvPr>
            <p:ph type="body" idx="10"/>
          </p:nvPr>
        </p:nvSpPr>
        <p:spPr>
          <a:xfrm>
            <a:off x="509270" y="5601970"/>
            <a:ext cx="8848090" cy="1129030"/>
          </a:xfrm>
          <a:prstGeom prst="rect">
            <a:avLst/>
          </a:prstGeom>
          <a:noFill/>
          <a:ln w="0" cmpd="sng">
            <a:noFill/>
            <a:prstDash val="solid"/>
          </a:ln>
        </p:spPr>
        <p:txBody>
          <a:bodyPr vert="horz" lIns="0" tIns="0" rIns="0" bIns="0" anchor="t"/>
          <a:lstStyle/>
          <a:p>
            <a:pPr marL="320040" marR="320040" indent="0" algn="l">
              <a:lnSpc>
                <a:spcPts val="1900"/>
              </a:lnSpc>
              <a:spcAft>
                <a:spcPts val="0"/>
              </a:spcAft>
            </a:pPr>
            <a:r>
              <a:rPr lang="en-US" sz="1600" spc="0">
                <a:solidFill>
                  <a:srgbClr val="000000"/>
                </a:solidFill>
                <a:latin typeface="Calibri" panose="02020603050405020304" pitchFamily="2"/>
              </a:rPr>
              <a:t>months in the last 10 years </a:t>
            </a:r>
          </a:p>
          <a:p>
            <a:pPr marL="320040" marR="0" indent="320040" algn="l">
              <a:lnSpc>
                <a:spcPts val="1700"/>
              </a:lnSpc>
              <a:spcBef>
                <a:spcPts val="1005"/>
              </a:spcBef>
              <a:spcAft>
                <a:spcPts val="0"/>
              </a:spcAft>
              <a:buFont typeface="Symbol"/>
              <a:buChar char="·"/>
            </a:pPr>
            <a:r>
              <a:rPr lang="en-US" sz="1600" spc="-15">
                <a:solidFill>
                  <a:srgbClr val="000000"/>
                </a:solidFill>
                <a:latin typeface="Calibri" panose="02020603050405020304" pitchFamily="2"/>
              </a:rPr>
              <a:t>If your job requires it, you must provide a valid ATAS (Academic Technology Approval Scheme) certificate </a:t>
            </a:r>
          </a:p>
          <a:p>
            <a:pPr marL="320040" marR="0" indent="320040" algn="l">
              <a:lnSpc>
                <a:spcPts val="1700"/>
              </a:lnSpc>
              <a:spcBef>
                <a:spcPts val="1010"/>
              </a:spcBef>
              <a:spcAft>
                <a:spcPts val="1560"/>
              </a:spcAft>
              <a:buFont typeface="Symbol"/>
              <a:buChar char="·"/>
            </a:pPr>
            <a:r>
              <a:rPr lang="en-US" sz="1600" spc="-10">
                <a:solidFill>
                  <a:srgbClr val="000000"/>
                </a:solidFill>
                <a:latin typeface="Calibri" panose="02020603050405020304" pitchFamily="2"/>
              </a:rPr>
              <a:t>You must provide a TB certificate if applying outside of the UK and have been living in a relevant country </a:t>
            </a:r>
          </a:p>
        </p:txBody>
      </p:sp>
      <p:sp>
        <p:nvSpPr>
          <p:cNvPr id="6" name="Text Placeholder 5"/>
          <p:cNvSpPr>
            <a:spLocks noGrp="1"/>
          </p:cNvSpPr>
          <p:nvPr>
            <p:ph type="body" idx="10"/>
          </p:nvPr>
        </p:nvSpPr>
        <p:spPr>
          <a:xfrm>
            <a:off x="9357360" y="5601970"/>
            <a:ext cx="1950720" cy="1129030"/>
          </a:xfrm>
          <a:prstGeom prst="rect">
            <a:avLst/>
          </a:prstGeom>
          <a:noFill/>
          <a:ln w="0" cmpd="sng">
            <a:noFill/>
            <a:prstDash val="solid"/>
          </a:ln>
        </p:spPr>
        <p:txBody>
          <a:bodyPr vert="horz" lIns="0" tIns="707390" rIns="0" bIns="0" anchor="t">
            <a:normAutofit fontScale="95000"/>
          </a:bodyPr>
          <a:lstStyle/>
          <a:p>
            <a:pPr marL="548640" marR="0" indent="0" algn="l">
              <a:lnSpc>
                <a:spcPts val="1100"/>
              </a:lnSpc>
              <a:spcAft>
                <a:spcPts val="70"/>
              </a:spcAft>
            </a:pPr>
            <a:r>
              <a:rPr lang="en-US" sz="900" spc="0">
                <a:solidFill>
                  <a:srgbClr val="000000"/>
                </a:solidFill>
                <a:latin typeface="Calibri" panose="02020603050405020304" pitchFamily="2"/>
              </a:rPr>
              <a:t>All information accurate as of July 2026 and provided in good faith. </a:t>
            </a:r>
          </a:p>
        </p:txBody>
      </p:sp>
      <p:sp>
        <p:nvSpPr>
          <p:cNvPr id="7" name="Text Placeholder 6"/>
          <p:cNvSpPr>
            <a:spLocks noGrp="1"/>
          </p:cNvSpPr>
          <p:nvPr>
            <p:ph type="body" idx="10"/>
          </p:nvPr>
        </p:nvSpPr>
        <p:spPr>
          <a:xfrm>
            <a:off x="11604625" y="6423025"/>
            <a:ext cx="262890" cy="158115"/>
          </a:xfrm>
          <a:prstGeom prst="rect">
            <a:avLst/>
          </a:prstGeom>
          <a:noFill/>
          <a:ln w="0" cmpd="sng">
            <a:noFill/>
            <a:prstDash val="solid"/>
          </a:ln>
        </p:spPr>
        <p:txBody>
          <a:bodyPr vert="horz" lIns="0" tIns="17145" rIns="0" bIns="0" anchor="t">
            <a:normAutofit fontScale="80000" lnSpcReduction="10000"/>
          </a:bodyPr>
          <a:lstStyle/>
          <a:p>
            <a:pPr marL="0" marR="0" indent="0" algn="l">
              <a:lnSpc>
                <a:spcPts val="1100"/>
              </a:lnSpc>
              <a:spcAft>
                <a:spcPts val="0"/>
              </a:spcAft>
            </a:pPr>
            <a:r>
              <a:rPr lang="en-US" sz="1200" b="1" spc="0">
                <a:solidFill>
                  <a:srgbClr val="3B0F52"/>
                </a:solidFill>
                <a:latin typeface="Calibri" panose="02020603050405020304" pitchFamily="2"/>
              </a:rPr>
              <a:t>11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7" name="Picture 6"/>
          <p:cNvPicPr/>
          <p:nvPr/>
        </p:nvPicPr>
        <p:blipFill>
          <a:blip r:embed="rId2"/>
          <a:stretch>
            <a:fillRect/>
          </a:stretch>
        </p:blipFill>
        <p:spPr>
          <a:xfrm>
            <a:off x="8964295" y="0"/>
            <a:ext cx="3227705" cy="5589905"/>
          </a:xfrm>
          <a:prstGeom prst="rect">
            <a:avLst/>
          </a:prstGeom>
        </p:spPr>
      </p:pic>
      <p:sp>
        <p:nvSpPr>
          <p:cNvPr id="2" name="Text Placeholder 1"/>
          <p:cNvSpPr>
            <a:spLocks noGrp="1"/>
          </p:cNvSpPr>
          <p:nvPr>
            <p:ph type="body" idx="10"/>
          </p:nvPr>
        </p:nvSpPr>
        <p:spPr>
          <a:xfrm>
            <a:off x="506095" y="0"/>
            <a:ext cx="3752215" cy="816610"/>
          </a:xfrm>
          <a:prstGeom prst="rect">
            <a:avLst/>
          </a:prstGeom>
          <a:noFill/>
          <a:ln w="0" cmpd="sng">
            <a:noFill/>
            <a:prstDash val="solid"/>
          </a:ln>
        </p:spPr>
        <p:txBody>
          <a:bodyPr vert="horz" lIns="0" tIns="269875" rIns="0" bIns="0" anchor="t">
            <a:normAutofit fontScale="95000"/>
          </a:bodyPr>
          <a:lstStyle/>
          <a:p>
            <a:pPr marL="0" marR="0" indent="0" algn="l">
              <a:lnSpc>
                <a:spcPts val="2400"/>
              </a:lnSpc>
              <a:spcAft>
                <a:spcPts val="0"/>
              </a:spcAft>
            </a:pPr>
            <a:r>
              <a:rPr lang="en-US" sz="2200" b="1" spc="0">
                <a:solidFill>
                  <a:srgbClr val="3B0F52"/>
                </a:solidFill>
                <a:latin typeface="Calibri" panose="02020603050405020304" pitchFamily="2"/>
              </a:rPr>
              <a:t>Skilled Worker Visa </a:t>
            </a:r>
          </a:p>
          <a:p>
            <a:pPr marL="0" marR="0" indent="0" algn="l">
              <a:lnSpc>
                <a:spcPts val="1600"/>
              </a:lnSpc>
              <a:spcBef>
                <a:spcPts val="240"/>
              </a:spcBef>
              <a:spcAft>
                <a:spcPts val="0"/>
              </a:spcAft>
            </a:pPr>
            <a:r>
              <a:rPr lang="en-US" sz="1600" b="1" spc="-20">
                <a:solidFill>
                  <a:srgbClr val="000000"/>
                </a:solidFill>
                <a:latin typeface="Calibri" panose="02020603050405020304" pitchFamily="2"/>
              </a:rPr>
              <a:t>What can you do with a Skilled Worker Visa? </a:t>
            </a:r>
          </a:p>
        </p:txBody>
      </p:sp>
      <p:sp>
        <p:nvSpPr>
          <p:cNvPr id="3" name="Text Placeholder 2"/>
          <p:cNvSpPr>
            <a:spLocks noGrp="1"/>
          </p:cNvSpPr>
          <p:nvPr>
            <p:ph type="body" idx="10"/>
          </p:nvPr>
        </p:nvSpPr>
        <p:spPr>
          <a:xfrm>
            <a:off x="506095" y="816610"/>
            <a:ext cx="3517265" cy="5157470"/>
          </a:xfrm>
          <a:prstGeom prst="rect">
            <a:avLst/>
          </a:prstGeom>
          <a:noFill/>
          <a:ln w="0" cmpd="sng">
            <a:noFill/>
            <a:prstDash val="solid"/>
          </a:ln>
        </p:spPr>
        <p:txBody>
          <a:bodyPr vert="horz" lIns="0" tIns="269240" rIns="0" bIns="0" anchor="t"/>
          <a:lstStyle/>
          <a:p>
            <a:pPr marL="0" marR="0" indent="0" algn="l">
              <a:lnSpc>
                <a:spcPts val="2200"/>
              </a:lnSpc>
              <a:spcAft>
                <a:spcPts val="0"/>
              </a:spcAft>
            </a:pPr>
            <a:r>
              <a:rPr lang="en-US" sz="2000" b="1" spc="-70">
                <a:solidFill>
                  <a:srgbClr val="000000"/>
                </a:solidFill>
                <a:latin typeface="Calibri" panose="02020603050405020304" pitchFamily="2"/>
              </a:rPr>
              <a:t>You </a:t>
            </a:r>
            <a:r>
              <a:rPr lang="en-US" sz="2000" b="1" u="sng" spc="-70">
                <a:solidFill>
                  <a:srgbClr val="000000"/>
                </a:solidFill>
                <a:latin typeface="Calibri" panose="02020603050405020304" pitchFamily="2"/>
              </a:rPr>
              <a:t>can </a:t>
            </a:r>
            <a:r>
              <a:rPr lang="en-US" sz="100" b="1" spc="-70">
                <a:solidFill>
                  <a:srgbClr val="000000"/>
                </a:solidFill>
                <a:latin typeface="Calibri" panose="02020603050405020304" pitchFamily="2"/>
              </a:rPr>
              <a:t> </a:t>
            </a:r>
          </a:p>
          <a:p>
            <a:pPr marL="320040" marR="0" indent="320040" algn="l">
              <a:lnSpc>
                <a:spcPts val="1700"/>
              </a:lnSpc>
              <a:spcBef>
                <a:spcPts val="3330"/>
              </a:spcBef>
              <a:spcAft>
                <a:spcPts val="0"/>
              </a:spcAft>
              <a:buFont typeface="Symbol"/>
              <a:buChar char="·"/>
            </a:pPr>
            <a:r>
              <a:rPr lang="en-US" sz="1600" spc="-15">
                <a:solidFill>
                  <a:srgbClr val="000000"/>
                </a:solidFill>
                <a:latin typeface="Calibri" panose="02020603050405020304" pitchFamily="2"/>
              </a:rPr>
              <a:t>Work in an eligible job </a:t>
            </a:r>
          </a:p>
          <a:p>
            <a:pPr marL="320040" marR="0" indent="320040" algn="l">
              <a:lnSpc>
                <a:spcPts val="1700"/>
              </a:lnSpc>
              <a:spcBef>
                <a:spcPts val="1035"/>
              </a:spcBef>
              <a:spcAft>
                <a:spcPts val="0"/>
              </a:spcAft>
              <a:buFont typeface="Symbol"/>
              <a:buChar char="·"/>
            </a:pPr>
            <a:r>
              <a:rPr lang="en-US" sz="1600" spc="-45">
                <a:solidFill>
                  <a:srgbClr val="000000"/>
                </a:solidFill>
                <a:latin typeface="Calibri" panose="02020603050405020304" pitchFamily="2"/>
              </a:rPr>
              <a:t>Study </a:t>
            </a:r>
          </a:p>
          <a:p>
            <a:pPr marL="320040" marR="0" indent="320040" algn="l">
              <a:lnSpc>
                <a:spcPts val="1900"/>
              </a:lnSpc>
              <a:spcBef>
                <a:spcPts val="780"/>
              </a:spcBef>
              <a:spcAft>
                <a:spcPts val="0"/>
              </a:spcAft>
              <a:buFont typeface="Symbol"/>
              <a:buChar char="·"/>
            </a:pPr>
            <a:r>
              <a:rPr lang="en-US" sz="1600" spc="0">
                <a:solidFill>
                  <a:srgbClr val="000000"/>
                </a:solidFill>
                <a:latin typeface="Calibri" panose="02020603050405020304" pitchFamily="2"/>
              </a:rPr>
              <a:t>Bring your partner and children as dependents (not possible if you are social care worker) </a:t>
            </a:r>
          </a:p>
          <a:p>
            <a:pPr marL="0" marR="0" indent="0" algn="l">
              <a:lnSpc>
                <a:spcPts val="1900"/>
              </a:lnSpc>
              <a:spcBef>
                <a:spcPts val="1005"/>
              </a:spcBef>
              <a:spcAft>
                <a:spcPts val="0"/>
              </a:spcAft>
            </a:pPr>
            <a:r>
              <a:rPr lang="en-US" sz="2000" spc="5">
                <a:solidFill>
                  <a:srgbClr val="000000"/>
                </a:solidFill>
                <a:latin typeface="Arial" panose="02020603050405020304" pitchFamily="2"/>
              </a:rPr>
              <a:t>• </a:t>
            </a:r>
            <a:r>
              <a:rPr lang="en-US" sz="1600" spc="5">
                <a:solidFill>
                  <a:srgbClr val="000000"/>
                </a:solidFill>
                <a:latin typeface="Calibri" panose="02020603050405020304" pitchFamily="2"/>
              </a:rPr>
              <a:t>Take on supplementary work in certain, </a:t>
            </a:r>
          </a:p>
          <a:p>
            <a:pPr marL="320040" marR="45720" indent="0" algn="l">
              <a:lnSpc>
                <a:spcPts val="1400"/>
              </a:lnSpc>
              <a:spcBef>
                <a:spcPts val="270"/>
              </a:spcBef>
              <a:spcAft>
                <a:spcPts val="0"/>
              </a:spcAft>
            </a:pPr>
            <a:r>
              <a:rPr lang="en-US" sz="1600" spc="-5">
                <a:solidFill>
                  <a:srgbClr val="000000"/>
                </a:solidFill>
                <a:latin typeface="Calibri" panose="02020603050405020304" pitchFamily="2"/>
              </a:rPr>
              <a:t>limited, circumstances: </a:t>
            </a:r>
            <a:r>
              <a:rPr lang="en-US" sz="1100" spc="-5">
                <a:solidFill>
                  <a:srgbClr val="000000"/>
                </a:solidFill>
                <a:latin typeface="Calibri" panose="02020603050405020304" pitchFamily="2"/>
              </a:rPr>
              <a:t>Must remain working for your sponsor in your sponsored role. Supplementary employment is outside of your contracted hours. Supplementary employment is for no more than 20 hours per week. </a:t>
            </a:r>
          </a:p>
          <a:p>
            <a:pPr marL="320040" marR="0" indent="320040" algn="l">
              <a:lnSpc>
                <a:spcPts val="1700"/>
              </a:lnSpc>
              <a:spcBef>
                <a:spcPts val="985"/>
              </a:spcBef>
              <a:spcAft>
                <a:spcPts val="0"/>
              </a:spcAft>
              <a:buFont typeface="Symbol"/>
              <a:buChar char="·"/>
            </a:pPr>
            <a:r>
              <a:rPr lang="en-US" sz="1600" spc="-15">
                <a:solidFill>
                  <a:srgbClr val="000000"/>
                </a:solidFill>
                <a:latin typeface="Calibri" panose="02020603050405020304" pitchFamily="2"/>
              </a:rPr>
              <a:t>Do voluntary work </a:t>
            </a:r>
          </a:p>
          <a:p>
            <a:pPr marL="320040" marR="0" indent="320040" algn="l">
              <a:lnSpc>
                <a:spcPts val="1700"/>
              </a:lnSpc>
              <a:spcBef>
                <a:spcPts val="1005"/>
              </a:spcBef>
              <a:spcAft>
                <a:spcPts val="0"/>
              </a:spcAft>
              <a:buFont typeface="Symbol"/>
              <a:buChar char="·"/>
            </a:pPr>
            <a:r>
              <a:rPr lang="en-US" sz="1600" spc="-15">
                <a:solidFill>
                  <a:srgbClr val="000000"/>
                </a:solidFill>
                <a:latin typeface="Calibri" panose="02020603050405020304" pitchFamily="2"/>
              </a:rPr>
              <a:t>Travel in and out of the UK </a:t>
            </a:r>
          </a:p>
          <a:p>
            <a:pPr marL="320040" marR="0" indent="320040" algn="l">
              <a:lnSpc>
                <a:spcPts val="1900"/>
              </a:lnSpc>
              <a:spcBef>
                <a:spcPts val="825"/>
              </a:spcBef>
              <a:spcAft>
                <a:spcPts val="0"/>
              </a:spcAft>
              <a:buFont typeface="Symbol"/>
              <a:buChar char="·"/>
            </a:pPr>
            <a:r>
              <a:rPr lang="en-US" sz="1600" spc="0">
                <a:solidFill>
                  <a:srgbClr val="000000"/>
                </a:solidFill>
                <a:latin typeface="Calibri" panose="02020603050405020304" pitchFamily="2"/>
              </a:rPr>
              <a:t>Apply for Settlement after 5 years (subject to meeting other requirements) </a:t>
            </a:r>
          </a:p>
        </p:txBody>
      </p:sp>
      <p:sp>
        <p:nvSpPr>
          <p:cNvPr id="4" name="Text Placeholder 3"/>
          <p:cNvSpPr>
            <a:spLocks noGrp="1"/>
          </p:cNvSpPr>
          <p:nvPr>
            <p:ph type="body" idx="10"/>
          </p:nvPr>
        </p:nvSpPr>
        <p:spPr>
          <a:xfrm>
            <a:off x="4624070" y="0"/>
            <a:ext cx="3559810" cy="3925570"/>
          </a:xfrm>
          <a:prstGeom prst="rect">
            <a:avLst/>
          </a:prstGeom>
          <a:noFill/>
          <a:ln w="0" cmpd="sng">
            <a:noFill/>
            <a:prstDash val="solid"/>
          </a:ln>
        </p:spPr>
        <p:txBody>
          <a:bodyPr vert="horz" lIns="0" tIns="1085850" rIns="0" bIns="0" anchor="t"/>
          <a:lstStyle/>
          <a:p>
            <a:pPr marL="0" marR="0" indent="0" algn="l">
              <a:lnSpc>
                <a:spcPts val="2200"/>
              </a:lnSpc>
              <a:spcAft>
                <a:spcPts val="0"/>
              </a:spcAft>
            </a:pPr>
            <a:r>
              <a:rPr lang="en-US" sz="2000" b="1" spc="-15">
                <a:solidFill>
                  <a:srgbClr val="000000"/>
                </a:solidFill>
                <a:latin typeface="Calibri" panose="02020603050405020304" pitchFamily="2"/>
              </a:rPr>
              <a:t>You </a:t>
            </a:r>
            <a:r>
              <a:rPr lang="en-US" sz="2000" b="1" u="sng" spc="-15">
                <a:solidFill>
                  <a:srgbClr val="000000"/>
                </a:solidFill>
                <a:latin typeface="Calibri" panose="02020603050405020304" pitchFamily="2"/>
              </a:rPr>
              <a:t>cannot</a:t>
            </a:r>
            <a:r>
              <a:rPr lang="en-US" sz="100" b="1" spc="-15">
                <a:solidFill>
                  <a:srgbClr val="000000"/>
                </a:solidFill>
                <a:latin typeface="Calibri" panose="02020603050405020304" pitchFamily="2"/>
              </a:rPr>
              <a:t> </a:t>
            </a:r>
          </a:p>
          <a:p>
            <a:pPr marL="411480" marR="0" indent="320040" algn="l">
              <a:lnSpc>
                <a:spcPts val="1900"/>
              </a:lnSpc>
              <a:spcBef>
                <a:spcPts val="3110"/>
              </a:spcBef>
              <a:spcAft>
                <a:spcPts val="0"/>
              </a:spcAft>
              <a:buFont typeface="Symbol"/>
              <a:buChar char="·"/>
            </a:pPr>
            <a:r>
              <a:rPr lang="en-US" sz="1600" spc="0">
                <a:solidFill>
                  <a:srgbClr val="000000"/>
                </a:solidFill>
                <a:latin typeface="Calibri" panose="02020603050405020304" pitchFamily="2"/>
              </a:rPr>
              <a:t>Change jobs or employer unless you update your visa </a:t>
            </a:r>
          </a:p>
          <a:p>
            <a:pPr marL="365760" marR="91440" indent="274320" algn="l">
              <a:lnSpc>
                <a:spcPts val="1900"/>
              </a:lnSpc>
              <a:spcBef>
                <a:spcPts val="820"/>
              </a:spcBef>
              <a:spcAft>
                <a:spcPts val="8515"/>
              </a:spcAft>
              <a:buFont typeface="Symbol"/>
              <a:buChar char="·"/>
            </a:pPr>
            <a:r>
              <a:rPr lang="en-US" sz="1600" spc="0">
                <a:solidFill>
                  <a:srgbClr val="000000"/>
                </a:solidFill>
                <a:latin typeface="Calibri" panose="02020603050405020304" pitchFamily="2"/>
              </a:rPr>
              <a:t>Apply for most benefits (public funds) or the state pension </a:t>
            </a:r>
          </a:p>
        </p:txBody>
      </p:sp>
      <p:sp>
        <p:nvSpPr>
          <p:cNvPr id="5" name="Text Placeholder 4"/>
          <p:cNvSpPr>
            <a:spLocks noGrp="1"/>
          </p:cNvSpPr>
          <p:nvPr>
            <p:ph type="body" idx="10"/>
          </p:nvPr>
        </p:nvSpPr>
        <p:spPr>
          <a:xfrm>
            <a:off x="5144770" y="3925570"/>
            <a:ext cx="3039110" cy="1298575"/>
          </a:xfrm>
          <a:prstGeom prst="rect">
            <a:avLst/>
          </a:prstGeom>
          <a:noFill/>
          <a:ln w="8890" cmpd="sng">
            <a:solidFill>
              <a:srgbClr val="F0BD47"/>
            </a:solidFill>
            <a:prstDash val="solid"/>
          </a:ln>
        </p:spPr>
        <p:txBody>
          <a:bodyPr vert="horz" lIns="0" tIns="73025" rIns="0" bIns="0" anchor="t">
            <a:normAutofit fontScale="95000"/>
          </a:bodyPr>
          <a:lstStyle/>
          <a:p>
            <a:pPr marL="182880" marR="0" indent="0" algn="l">
              <a:lnSpc>
                <a:spcPts val="1900"/>
              </a:lnSpc>
              <a:spcAft>
                <a:spcPts val="0"/>
              </a:spcAft>
            </a:pPr>
            <a:r>
              <a:rPr lang="en-US" sz="1800" spc="-5">
                <a:solidFill>
                  <a:srgbClr val="000000"/>
                </a:solidFill>
                <a:latin typeface="Calibri" panose="02020603050405020304" pitchFamily="2"/>
              </a:rPr>
              <a:t>If your application is </a:t>
            </a:r>
          </a:p>
          <a:p>
            <a:pPr marL="182880" marR="0" indent="0" algn="l">
              <a:lnSpc>
                <a:spcPts val="1900"/>
              </a:lnSpc>
              <a:spcBef>
                <a:spcPts val="570"/>
              </a:spcBef>
              <a:spcAft>
                <a:spcPts val="0"/>
              </a:spcAft>
            </a:pPr>
            <a:r>
              <a:rPr lang="en-US" sz="1800" spc="0">
                <a:solidFill>
                  <a:srgbClr val="000000"/>
                </a:solidFill>
                <a:latin typeface="Calibri" panose="02020603050405020304" pitchFamily="2"/>
              </a:rPr>
              <a:t>successful, you will get a full </a:t>
            </a:r>
          </a:p>
          <a:p>
            <a:pPr marL="182880" marR="0" indent="0" algn="l">
              <a:lnSpc>
                <a:spcPts val="1900"/>
              </a:lnSpc>
              <a:spcBef>
                <a:spcPts val="550"/>
              </a:spcBef>
              <a:spcAft>
                <a:spcPts val="0"/>
              </a:spcAft>
            </a:pPr>
            <a:r>
              <a:rPr lang="en-US" sz="1800" spc="-5">
                <a:solidFill>
                  <a:srgbClr val="000000"/>
                </a:solidFill>
                <a:latin typeface="Calibri" panose="02020603050405020304" pitchFamily="2"/>
              </a:rPr>
              <a:t>list of what you can and </a:t>
            </a:r>
          </a:p>
          <a:p>
            <a:pPr marL="182880" marR="0" indent="0" algn="l">
              <a:lnSpc>
                <a:spcPts val="1800"/>
              </a:lnSpc>
              <a:spcBef>
                <a:spcPts val="575"/>
              </a:spcBef>
              <a:spcAft>
                <a:spcPts val="395"/>
              </a:spcAft>
            </a:pPr>
            <a:r>
              <a:rPr lang="en-US" sz="1800" spc="0">
                <a:solidFill>
                  <a:srgbClr val="000000"/>
                </a:solidFill>
                <a:latin typeface="Calibri" panose="02020603050405020304" pitchFamily="2"/>
              </a:rPr>
              <a:t>cannot do </a:t>
            </a:r>
          </a:p>
        </p:txBody>
      </p:sp>
      <p:sp>
        <p:nvSpPr>
          <p:cNvPr id="8" name="Text Placeholder 7"/>
          <p:cNvSpPr>
            <a:spLocks noGrp="1"/>
          </p:cNvSpPr>
          <p:nvPr>
            <p:ph type="body" idx="10"/>
          </p:nvPr>
        </p:nvSpPr>
        <p:spPr>
          <a:xfrm>
            <a:off x="8964295" y="5974080"/>
            <a:ext cx="3227705" cy="756920"/>
          </a:xfrm>
          <a:prstGeom prst="rect">
            <a:avLst/>
          </a:prstGeom>
          <a:noFill/>
          <a:ln w="0" cmpd="sng">
            <a:noFill/>
            <a:prstDash val="solid"/>
          </a:ln>
        </p:spPr>
        <p:txBody>
          <a:bodyPr vert="horz" lIns="0" tIns="358140" rIns="0" bIns="0" anchor="t"/>
          <a:lstStyle/>
          <a:p>
            <a:pPr marL="548640" marR="0" indent="0" algn="r">
              <a:lnSpc>
                <a:spcPts val="1100"/>
              </a:lnSpc>
              <a:spcAft>
                <a:spcPts val="70"/>
              </a:spcAft>
            </a:pPr>
            <a:r>
              <a:rPr lang="en-US" sz="900" spc="0">
                <a:solidFill>
                  <a:srgbClr val="000000"/>
                </a:solidFill>
                <a:latin typeface="Calibri" panose="02020603050405020304" pitchFamily="2"/>
              </a:rPr>
              <a:t>All information is accurate as of </a:t>
            </a:r>
          </a:p>
          <a:p>
            <a:pPr marL="548640" marR="0" indent="0" algn="r">
              <a:lnSpc>
                <a:spcPts val="1100"/>
              </a:lnSpc>
              <a:spcAft>
                <a:spcPts val="70"/>
              </a:spcAft>
            </a:pPr>
            <a:r>
              <a:rPr lang="en-US" sz="900" spc="0">
                <a:solidFill>
                  <a:srgbClr val="000000"/>
                </a:solidFill>
                <a:latin typeface="Calibri" panose="02020603050405020304" pitchFamily="2"/>
              </a:rPr>
              <a:t>July 2026 and provided in good faith</a:t>
            </a:r>
          </a:p>
        </p:txBody>
      </p:sp>
      <p:cxnSp>
        <p:nvCxnSpPr>
          <p:cNvPr id="9" name="Straight Connector 8"/>
          <p:cNvCxnSpPr/>
          <p:nvPr/>
        </p:nvCxnSpPr>
        <p:spPr>
          <a:xfrm>
            <a:off x="4334510" y="1752600"/>
            <a:ext cx="0" cy="4191635"/>
          </a:xfrm>
          <a:prstGeom prst="line">
            <a:avLst/>
          </a:prstGeom>
          <a:ln w="24130" cmpd="sng">
            <a:solidFill>
              <a:srgbClr val="3B0F52"/>
            </a:solidFill>
          </a:ln>
        </p:spPr>
      </p:cxnSp>
      <p:sp>
        <p:nvSpPr>
          <p:cNvPr id="6" name="TextBox 5">
            <a:extLst>
              <a:ext uri="{FF2B5EF4-FFF2-40B4-BE49-F238E27FC236}">
                <a16:creationId xmlns:a16="http://schemas.microsoft.com/office/drawing/2014/main" id="{029368A7-10C5-B7EC-2CBB-30FDD3A77BD9}"/>
              </a:ext>
            </a:extLst>
          </p:cNvPr>
          <p:cNvSpPr txBox="1"/>
          <p:nvPr/>
        </p:nvSpPr>
        <p:spPr>
          <a:xfrm>
            <a:off x="7260879" y="5350598"/>
            <a:ext cx="4046898" cy="646331"/>
          </a:xfrm>
          <a:prstGeom prst="rect">
            <a:avLst/>
          </a:prstGeom>
          <a:noFill/>
        </p:spPr>
        <p:txBody>
          <a:bodyPr wrap="square" rtlCol="0">
            <a:spAutoFit/>
          </a:bodyPr>
          <a:lstStyle/>
          <a:p>
            <a:pPr algn="ctr"/>
            <a:r>
              <a:rPr lang="en-GB" sz="1200" b="1">
                <a:hlinkClick r:id="rId3"/>
              </a:rPr>
              <a:t>SW TOOLKIT &amp; VIDEO HIGHLIGHTS – helpful toolkit to navigate SW visa, all of the information and links in one place!</a:t>
            </a:r>
            <a:endParaRPr lang="en-GB" sz="1200"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B0F52"/>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10558145" y="389890"/>
            <a:ext cx="1243965" cy="826135"/>
          </a:xfrm>
          <a:prstGeom prst="rect">
            <a:avLst/>
          </a:prstGeom>
        </p:spPr>
      </p:pic>
      <p:sp>
        <p:nvSpPr>
          <p:cNvPr id="4" name="Text Placeholder 3"/>
          <p:cNvSpPr>
            <a:spLocks noGrp="1"/>
          </p:cNvSpPr>
          <p:nvPr>
            <p:ph type="body" idx="10"/>
          </p:nvPr>
        </p:nvSpPr>
        <p:spPr>
          <a:xfrm>
            <a:off x="7235825" y="3450590"/>
            <a:ext cx="4572000" cy="562610"/>
          </a:xfrm>
          <a:prstGeom prst="rect">
            <a:avLst/>
          </a:prstGeom>
          <a:noFill/>
          <a:ln w="0" cmpd="sng">
            <a:noFill/>
            <a:prstDash val="solid"/>
          </a:ln>
        </p:spPr>
        <p:txBody>
          <a:bodyPr vert="horz" lIns="0" tIns="53340" rIns="0" bIns="0" anchor="t">
            <a:normAutofit fontScale="95000"/>
          </a:bodyPr>
          <a:lstStyle/>
          <a:p>
            <a:pPr marL="0" marR="0" indent="0" algn="l">
              <a:lnSpc>
                <a:spcPts val="3900"/>
              </a:lnSpc>
              <a:spcAft>
                <a:spcPts val="0"/>
              </a:spcAft>
            </a:pPr>
            <a:r>
              <a:rPr lang="en-US" sz="3600" b="1" spc="70">
                <a:solidFill>
                  <a:srgbClr val="FFFFFF"/>
                </a:solidFill>
                <a:latin typeface="Calibri" panose="02020603050405020304" pitchFamily="2"/>
              </a:rPr>
              <a:t>SO HOW DO I CHOOSE?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8964295" y="0"/>
            <a:ext cx="3227705" cy="5589905"/>
          </a:xfrm>
          <a:prstGeom prst="rect">
            <a:avLst/>
          </a:prstGeom>
        </p:spPr>
      </p:pic>
      <p:sp>
        <p:nvSpPr>
          <p:cNvPr id="4" name="Text Placeholder 3"/>
          <p:cNvSpPr>
            <a:spLocks noGrp="1"/>
          </p:cNvSpPr>
          <p:nvPr>
            <p:ph type="body" idx="10"/>
          </p:nvPr>
        </p:nvSpPr>
        <p:spPr>
          <a:xfrm>
            <a:off x="514985" y="404495"/>
            <a:ext cx="4197350" cy="340995"/>
          </a:xfrm>
          <a:prstGeom prst="rect">
            <a:avLst/>
          </a:prstGeom>
          <a:noFill/>
          <a:ln w="0" cmpd="sng">
            <a:noFill/>
            <a:prstDash val="solid"/>
          </a:ln>
        </p:spPr>
        <p:txBody>
          <a:bodyPr vert="horz" lIns="0" tIns="33020" rIns="0" bIns="0" anchor="t">
            <a:normAutofit fontScale="95000"/>
          </a:bodyPr>
          <a:lstStyle/>
          <a:p>
            <a:pPr marL="0" marR="0" indent="0" algn="l">
              <a:lnSpc>
                <a:spcPts val="2400"/>
              </a:lnSpc>
              <a:spcAft>
                <a:spcPts val="0"/>
              </a:spcAft>
            </a:pPr>
            <a:r>
              <a:rPr lang="en-US" sz="2200" b="1" spc="10">
                <a:solidFill>
                  <a:srgbClr val="3B0F52"/>
                </a:solidFill>
                <a:latin typeface="Calibri" panose="02020603050405020304" pitchFamily="2"/>
              </a:rPr>
              <a:t>Graduate Visa vs Skilled Worker Visa </a:t>
            </a:r>
          </a:p>
        </p:txBody>
      </p:sp>
      <p:sp>
        <p:nvSpPr>
          <p:cNvPr id="5" name="Text Placeholder 4"/>
          <p:cNvSpPr>
            <a:spLocks noGrp="1"/>
          </p:cNvSpPr>
          <p:nvPr>
            <p:ph type="body" idx="10"/>
          </p:nvPr>
        </p:nvSpPr>
        <p:spPr>
          <a:xfrm>
            <a:off x="514985" y="745490"/>
            <a:ext cx="3276600" cy="5985510"/>
          </a:xfrm>
          <a:prstGeom prst="rect">
            <a:avLst/>
          </a:prstGeom>
          <a:noFill/>
          <a:ln w="0" cmpd="sng">
            <a:noFill/>
            <a:prstDash val="solid"/>
          </a:ln>
        </p:spPr>
        <p:txBody>
          <a:bodyPr vert="horz" lIns="0" tIns="340360" rIns="0" bIns="0" anchor="t"/>
          <a:lstStyle/>
          <a:p>
            <a:pPr marL="0" marR="0" indent="0" algn="l">
              <a:lnSpc>
                <a:spcPts val="2200"/>
              </a:lnSpc>
              <a:spcAft>
                <a:spcPts val="0"/>
              </a:spcAft>
            </a:pPr>
            <a:r>
              <a:rPr lang="en-US" sz="2000" b="1" spc="-15">
                <a:solidFill>
                  <a:srgbClr val="000000"/>
                </a:solidFill>
                <a:latin typeface="Calibri" panose="02020603050405020304" pitchFamily="2"/>
              </a:rPr>
              <a:t>Graduate Visa </a:t>
            </a:r>
          </a:p>
          <a:p>
            <a:pPr marL="0" marR="0" indent="274320" algn="l">
              <a:lnSpc>
                <a:spcPts val="1700"/>
              </a:lnSpc>
              <a:spcBef>
                <a:spcPts val="715"/>
              </a:spcBef>
              <a:spcAft>
                <a:spcPts val="0"/>
              </a:spcAft>
              <a:buFont typeface="Symbol"/>
              <a:buChar char="·"/>
            </a:pPr>
            <a:r>
              <a:rPr lang="en-US" sz="1600" spc="-10">
                <a:solidFill>
                  <a:srgbClr val="000000"/>
                </a:solidFill>
                <a:latin typeface="Calibri" panose="02020603050405020304" pitchFamily="2"/>
              </a:rPr>
              <a:t>Unsponsored </a:t>
            </a:r>
          </a:p>
          <a:p>
            <a:pPr marL="0" marR="0" indent="274320" algn="l">
              <a:lnSpc>
                <a:spcPts val="1700"/>
              </a:lnSpc>
              <a:spcBef>
                <a:spcPts val="2955"/>
              </a:spcBef>
              <a:spcAft>
                <a:spcPts val="0"/>
              </a:spcAft>
              <a:buFont typeface="Symbol"/>
              <a:buChar char="·"/>
            </a:pPr>
            <a:r>
              <a:rPr lang="en-US" sz="1600" spc="-5">
                <a:solidFill>
                  <a:srgbClr val="000000"/>
                </a:solidFill>
                <a:latin typeface="Calibri" panose="02020603050405020304" pitchFamily="2"/>
              </a:rPr>
              <a:t>Straightforward requirements </a:t>
            </a:r>
          </a:p>
          <a:p>
            <a:pPr marL="274320" marR="0" indent="0" algn="l">
              <a:lnSpc>
                <a:spcPts val="1200"/>
              </a:lnSpc>
              <a:spcBef>
                <a:spcPts val="215"/>
              </a:spcBef>
              <a:spcAft>
                <a:spcPts val="0"/>
              </a:spcAft>
            </a:pPr>
            <a:r>
              <a:rPr lang="en-US" sz="1200" i="1" spc="0">
                <a:solidFill>
                  <a:srgbClr val="000000"/>
                </a:solidFill>
                <a:latin typeface="Calibri" panose="02020603050405020304" pitchFamily="2"/>
              </a:rPr>
              <a:t>successful award and UK study </a:t>
            </a:r>
          </a:p>
          <a:p>
            <a:pPr marL="0" marR="0" indent="274320" algn="l">
              <a:lnSpc>
                <a:spcPts val="1700"/>
              </a:lnSpc>
              <a:spcBef>
                <a:spcPts val="2925"/>
              </a:spcBef>
              <a:spcAft>
                <a:spcPts val="0"/>
              </a:spcAft>
              <a:buFont typeface="Symbol"/>
              <a:buChar char="·"/>
            </a:pPr>
            <a:r>
              <a:rPr lang="en-US" sz="1600" spc="0">
                <a:solidFill>
                  <a:srgbClr val="000000"/>
                </a:solidFill>
                <a:latin typeface="Calibri" panose="02020603050405020304" pitchFamily="2"/>
              </a:rPr>
              <a:t>Flexibility to change jobs </a:t>
            </a:r>
          </a:p>
          <a:p>
            <a:pPr marL="274320" marR="0" indent="0" algn="l">
              <a:lnSpc>
                <a:spcPts val="1200"/>
              </a:lnSpc>
              <a:spcBef>
                <a:spcPts val="260"/>
              </a:spcBef>
              <a:spcAft>
                <a:spcPts val="0"/>
              </a:spcAft>
            </a:pPr>
            <a:r>
              <a:rPr lang="en-US" sz="1200" i="1" spc="0">
                <a:solidFill>
                  <a:srgbClr val="000000"/>
                </a:solidFill>
                <a:latin typeface="Calibri" panose="02020603050405020304" pitchFamily="2"/>
              </a:rPr>
              <a:t>ideal for exploring various careers </a:t>
            </a:r>
          </a:p>
          <a:p>
            <a:pPr marL="0" marR="0" indent="274320" algn="l">
              <a:lnSpc>
                <a:spcPts val="1700"/>
              </a:lnSpc>
              <a:spcBef>
                <a:spcPts val="2930"/>
              </a:spcBef>
              <a:spcAft>
                <a:spcPts val="0"/>
              </a:spcAft>
              <a:buFont typeface="Symbol"/>
              <a:buChar char="·"/>
            </a:pPr>
            <a:r>
              <a:rPr lang="en-US" sz="1600" spc="-10">
                <a:solidFill>
                  <a:srgbClr val="000000"/>
                </a:solidFill>
                <a:latin typeface="Calibri" panose="02020603050405020304" pitchFamily="2"/>
              </a:rPr>
              <a:t>Visa duration </a:t>
            </a:r>
          </a:p>
          <a:p>
            <a:pPr marL="274320" marR="0" indent="0" algn="l">
              <a:lnSpc>
                <a:spcPts val="1400"/>
              </a:lnSpc>
              <a:spcBef>
                <a:spcPts val="25"/>
              </a:spcBef>
              <a:spcAft>
                <a:spcPts val="0"/>
              </a:spcAft>
            </a:pPr>
            <a:r>
              <a:rPr lang="en-US" sz="1200" i="1" spc="-5">
                <a:solidFill>
                  <a:srgbClr val="000000"/>
                </a:solidFill>
                <a:latin typeface="Calibri" panose="02020603050405020304" pitchFamily="2"/>
              </a:rPr>
              <a:t>2 years (Bachelors/Masters – 18 months for applications after 1 January 2027), 3 years (PhD) </a:t>
            </a:r>
          </a:p>
          <a:p>
            <a:pPr marL="0" marR="0" indent="274320" algn="l">
              <a:lnSpc>
                <a:spcPts val="1700"/>
              </a:lnSpc>
              <a:spcBef>
                <a:spcPts val="2930"/>
              </a:spcBef>
              <a:spcAft>
                <a:spcPts val="0"/>
              </a:spcAft>
              <a:buFont typeface="Symbol"/>
              <a:buChar char="·"/>
            </a:pPr>
            <a:r>
              <a:rPr lang="en-US" sz="1600" spc="-5">
                <a:solidFill>
                  <a:srgbClr val="000000"/>
                </a:solidFill>
                <a:latin typeface="Calibri" panose="02020603050405020304" pitchFamily="2"/>
              </a:rPr>
              <a:t>No study allowed </a:t>
            </a:r>
          </a:p>
          <a:p>
            <a:pPr marL="274320" marR="0" indent="0" algn="l">
              <a:lnSpc>
                <a:spcPts val="1200"/>
              </a:lnSpc>
              <a:spcBef>
                <a:spcPts val="240"/>
              </a:spcBef>
              <a:spcAft>
                <a:spcPts val="0"/>
              </a:spcAft>
            </a:pPr>
            <a:r>
              <a:rPr lang="en-US" sz="1200" i="1" spc="-5">
                <a:solidFill>
                  <a:srgbClr val="000000"/>
                </a:solidFill>
                <a:latin typeface="Calibri" panose="02020603050405020304" pitchFamily="2"/>
              </a:rPr>
              <a:t>(with a student visa sponsor) </a:t>
            </a:r>
          </a:p>
          <a:p>
            <a:pPr marL="0" marR="0" indent="274320" algn="l">
              <a:lnSpc>
                <a:spcPts val="1700"/>
              </a:lnSpc>
              <a:spcBef>
                <a:spcPts val="2930"/>
              </a:spcBef>
              <a:spcAft>
                <a:spcPts val="0"/>
              </a:spcAft>
              <a:buFont typeface="Symbol"/>
              <a:buChar char="·"/>
            </a:pPr>
            <a:r>
              <a:rPr lang="en-US" sz="1600" spc="0">
                <a:solidFill>
                  <a:srgbClr val="000000"/>
                </a:solidFill>
                <a:latin typeface="Calibri" panose="02020603050405020304" pitchFamily="2"/>
              </a:rPr>
              <a:t>Not a direct route to settlement </a:t>
            </a:r>
          </a:p>
          <a:p>
            <a:pPr marL="0" marR="0" indent="274320" algn="l">
              <a:lnSpc>
                <a:spcPts val="1700"/>
              </a:lnSpc>
              <a:spcBef>
                <a:spcPts val="3750"/>
              </a:spcBef>
              <a:spcAft>
                <a:spcPts val="0"/>
              </a:spcAft>
              <a:buFont typeface="Symbol"/>
              <a:buChar char="·"/>
            </a:pPr>
            <a:r>
              <a:rPr lang="en-US" sz="1600" spc="-5">
                <a:solidFill>
                  <a:srgbClr val="000000"/>
                </a:solidFill>
                <a:latin typeface="Calibri" panose="02020603050405020304" pitchFamily="2"/>
              </a:rPr>
              <a:t>Can only be granted once </a:t>
            </a:r>
          </a:p>
          <a:p>
            <a:pPr marL="0" marR="0" indent="0" algn="ctr">
              <a:lnSpc>
                <a:spcPts val="1200"/>
              </a:lnSpc>
              <a:spcBef>
                <a:spcPts val="240"/>
              </a:spcBef>
              <a:spcAft>
                <a:spcPts val="2520"/>
              </a:spcAft>
            </a:pPr>
            <a:r>
              <a:rPr lang="en-US" sz="1200" spc="-5">
                <a:solidFill>
                  <a:srgbClr val="000000"/>
                </a:solidFill>
                <a:latin typeface="Calibri" panose="02020603050405020304" pitchFamily="2"/>
              </a:rPr>
              <a:t>(apply before your student visa expires) </a:t>
            </a:r>
          </a:p>
        </p:txBody>
      </p:sp>
      <p:sp>
        <p:nvSpPr>
          <p:cNvPr id="6" name="Text Placeholder 5"/>
          <p:cNvSpPr>
            <a:spLocks noGrp="1"/>
          </p:cNvSpPr>
          <p:nvPr>
            <p:ph type="body" idx="10"/>
          </p:nvPr>
        </p:nvSpPr>
        <p:spPr>
          <a:xfrm>
            <a:off x="4626610" y="1056640"/>
            <a:ext cx="2984500" cy="4886960"/>
          </a:xfrm>
          <a:prstGeom prst="rect">
            <a:avLst/>
          </a:prstGeom>
          <a:noFill/>
          <a:ln w="0" cmpd="sng">
            <a:noFill/>
            <a:prstDash val="solid"/>
          </a:ln>
        </p:spPr>
        <p:txBody>
          <a:bodyPr vert="horz" lIns="0" tIns="29210" rIns="0" bIns="0" anchor="t"/>
          <a:lstStyle/>
          <a:p>
            <a:pPr marL="0" marR="0" indent="0" algn="l">
              <a:lnSpc>
                <a:spcPts val="2200"/>
              </a:lnSpc>
              <a:spcAft>
                <a:spcPts val="0"/>
              </a:spcAft>
            </a:pPr>
            <a:r>
              <a:rPr lang="en-US" sz="2000" b="1" spc="-10">
                <a:solidFill>
                  <a:srgbClr val="000000"/>
                </a:solidFill>
                <a:latin typeface="Calibri" panose="02020603050405020304" pitchFamily="2"/>
              </a:rPr>
              <a:t>Skilled Worker Visa </a:t>
            </a:r>
          </a:p>
          <a:p>
            <a:pPr marL="0" marR="0" indent="320040" algn="l">
              <a:lnSpc>
                <a:spcPts val="1700"/>
              </a:lnSpc>
              <a:spcBef>
                <a:spcPts val="640"/>
              </a:spcBef>
              <a:spcAft>
                <a:spcPts val="0"/>
              </a:spcAft>
              <a:buFont typeface="Symbol"/>
              <a:buChar char="·"/>
            </a:pPr>
            <a:r>
              <a:rPr lang="en-US" sz="1600" spc="-40">
                <a:solidFill>
                  <a:srgbClr val="000000"/>
                </a:solidFill>
                <a:latin typeface="Calibri" panose="02020603050405020304" pitchFamily="2"/>
              </a:rPr>
              <a:t>Sponsored </a:t>
            </a:r>
          </a:p>
          <a:p>
            <a:pPr marL="0" marR="0" indent="320040" algn="l">
              <a:lnSpc>
                <a:spcPts val="1700"/>
              </a:lnSpc>
              <a:spcBef>
                <a:spcPts val="2930"/>
              </a:spcBef>
              <a:spcAft>
                <a:spcPts val="0"/>
              </a:spcAft>
              <a:buFont typeface="Symbol"/>
              <a:buChar char="·"/>
            </a:pPr>
            <a:r>
              <a:rPr lang="en-US" sz="1600" spc="-10">
                <a:solidFill>
                  <a:srgbClr val="000000"/>
                </a:solidFill>
                <a:latin typeface="Calibri" panose="02020603050405020304" pitchFamily="2"/>
              </a:rPr>
              <a:t>More application requirements </a:t>
            </a:r>
          </a:p>
          <a:p>
            <a:pPr marL="320040" marR="0" indent="0" algn="l">
              <a:lnSpc>
                <a:spcPts val="1200"/>
              </a:lnSpc>
              <a:spcBef>
                <a:spcPts val="240"/>
              </a:spcBef>
              <a:spcAft>
                <a:spcPts val="0"/>
              </a:spcAft>
            </a:pPr>
            <a:r>
              <a:rPr lang="en-US" sz="1200" i="1" spc="-5">
                <a:solidFill>
                  <a:srgbClr val="000000"/>
                </a:solidFill>
                <a:latin typeface="Calibri" panose="02020603050405020304" pitchFamily="2"/>
              </a:rPr>
              <a:t>job type, your situation, and salary </a:t>
            </a:r>
          </a:p>
          <a:p>
            <a:pPr marL="0" marR="0" indent="320040" algn="l">
              <a:lnSpc>
                <a:spcPts val="1700"/>
              </a:lnSpc>
              <a:spcBef>
                <a:spcPts val="2930"/>
              </a:spcBef>
              <a:spcAft>
                <a:spcPts val="0"/>
              </a:spcAft>
              <a:buFont typeface="Symbol"/>
              <a:buChar char="·"/>
            </a:pPr>
            <a:r>
              <a:rPr lang="en-US" sz="1600" spc="-10">
                <a:solidFill>
                  <a:srgbClr val="000000"/>
                </a:solidFill>
                <a:latin typeface="Calibri" panose="02020603050405020304" pitchFamily="2"/>
              </a:rPr>
              <a:t>Limited flexibility to change job </a:t>
            </a:r>
          </a:p>
          <a:p>
            <a:pPr marL="320040" marR="0" indent="0" algn="l">
              <a:lnSpc>
                <a:spcPts val="1200"/>
              </a:lnSpc>
              <a:spcBef>
                <a:spcPts val="260"/>
              </a:spcBef>
              <a:spcAft>
                <a:spcPts val="0"/>
              </a:spcAft>
            </a:pPr>
            <a:r>
              <a:rPr lang="en-US" sz="1200" i="1" spc="-15">
                <a:solidFill>
                  <a:srgbClr val="000000"/>
                </a:solidFill>
                <a:latin typeface="Calibri" panose="02020603050405020304" pitchFamily="2"/>
              </a:rPr>
              <a:t>will need a new visa </a:t>
            </a:r>
          </a:p>
          <a:p>
            <a:pPr marL="0" marR="0" indent="320040" algn="l">
              <a:lnSpc>
                <a:spcPts val="1700"/>
              </a:lnSpc>
              <a:spcBef>
                <a:spcPts val="2930"/>
              </a:spcBef>
              <a:spcAft>
                <a:spcPts val="0"/>
              </a:spcAft>
              <a:buFont typeface="Symbol"/>
              <a:buChar char="·"/>
            </a:pPr>
            <a:r>
              <a:rPr lang="en-US" sz="1600" spc="-20">
                <a:solidFill>
                  <a:srgbClr val="000000"/>
                </a:solidFill>
                <a:latin typeface="Calibri" panose="02020603050405020304" pitchFamily="2"/>
              </a:rPr>
              <a:t>More stability </a:t>
            </a:r>
          </a:p>
          <a:p>
            <a:pPr marL="320040" marR="0" indent="0" algn="l">
              <a:lnSpc>
                <a:spcPts val="1200"/>
              </a:lnSpc>
              <a:spcBef>
                <a:spcPts val="235"/>
              </a:spcBef>
              <a:spcAft>
                <a:spcPts val="0"/>
              </a:spcAft>
            </a:pPr>
            <a:r>
              <a:rPr lang="en-US" sz="1200" i="1" spc="-10">
                <a:solidFill>
                  <a:srgbClr val="000000"/>
                </a:solidFill>
                <a:latin typeface="Calibri" panose="02020603050405020304" pitchFamily="2"/>
              </a:rPr>
              <a:t>up to 5 years (depends on the job contract) </a:t>
            </a:r>
          </a:p>
          <a:p>
            <a:pPr marL="0" marR="0" indent="320040" algn="l">
              <a:lnSpc>
                <a:spcPts val="1700"/>
              </a:lnSpc>
              <a:spcBef>
                <a:spcPts val="2930"/>
              </a:spcBef>
              <a:spcAft>
                <a:spcPts val="0"/>
              </a:spcAft>
              <a:buFont typeface="Symbol"/>
              <a:buChar char="·"/>
            </a:pPr>
            <a:r>
              <a:rPr lang="en-US" sz="1600" spc="-30">
                <a:solidFill>
                  <a:srgbClr val="000000"/>
                </a:solidFill>
                <a:latin typeface="Calibri" panose="02020603050405020304" pitchFamily="2"/>
              </a:rPr>
              <a:t>You can study </a:t>
            </a:r>
          </a:p>
          <a:p>
            <a:pPr marL="320040" marR="0" indent="0" algn="l">
              <a:lnSpc>
                <a:spcPts val="1200"/>
              </a:lnSpc>
              <a:spcBef>
                <a:spcPts val="240"/>
              </a:spcBef>
              <a:spcAft>
                <a:spcPts val="0"/>
              </a:spcAft>
            </a:pPr>
            <a:r>
              <a:rPr lang="en-US" sz="1200" i="1" spc="-5">
                <a:solidFill>
                  <a:srgbClr val="000000"/>
                </a:solidFill>
                <a:latin typeface="Calibri" panose="02020603050405020304" pitchFamily="2"/>
              </a:rPr>
              <a:t>(as long as it doesn’t affect the job) </a:t>
            </a:r>
          </a:p>
          <a:p>
            <a:pPr marL="0" marR="0" indent="320040" algn="l">
              <a:lnSpc>
                <a:spcPts val="1700"/>
              </a:lnSpc>
              <a:spcBef>
                <a:spcPts val="2930"/>
              </a:spcBef>
              <a:spcAft>
                <a:spcPts val="4750"/>
              </a:spcAft>
              <a:buFont typeface="Symbol"/>
              <a:buChar char="·"/>
            </a:pPr>
            <a:r>
              <a:rPr lang="en-US" sz="1600" spc="-35">
                <a:solidFill>
                  <a:srgbClr val="000000"/>
                </a:solidFill>
                <a:latin typeface="Calibri" panose="02020603050405020304" pitchFamily="2"/>
              </a:rPr>
              <a:t>Leads to settlement after 5 years </a:t>
            </a:r>
          </a:p>
        </p:txBody>
      </p:sp>
      <p:sp>
        <p:nvSpPr>
          <p:cNvPr id="7" name="Text Placeholder 6"/>
          <p:cNvSpPr>
            <a:spLocks noGrp="1"/>
          </p:cNvSpPr>
          <p:nvPr>
            <p:ph type="body" idx="10"/>
          </p:nvPr>
        </p:nvSpPr>
        <p:spPr>
          <a:xfrm>
            <a:off x="9912350" y="6309360"/>
            <a:ext cx="1958340" cy="414655"/>
          </a:xfrm>
          <a:prstGeom prst="rect">
            <a:avLst/>
          </a:prstGeom>
          <a:noFill/>
          <a:ln w="0" cmpd="sng">
            <a:noFill/>
            <a:prstDash val="solid"/>
          </a:ln>
        </p:spPr>
        <p:txBody>
          <a:bodyPr vert="horz" lIns="0" tIns="22860" rIns="0" bIns="0" anchor="t">
            <a:normAutofit fontScale="80000" lnSpcReduction="10000"/>
          </a:bodyPr>
          <a:lstStyle/>
          <a:p>
            <a:pPr marL="548640" marR="0" indent="0" algn="r">
              <a:lnSpc>
                <a:spcPts val="1100"/>
              </a:lnSpc>
              <a:spcAft>
                <a:spcPts val="70"/>
              </a:spcAft>
            </a:pPr>
            <a:r>
              <a:rPr lang="en-US" sz="900" spc="0">
                <a:solidFill>
                  <a:srgbClr val="000000"/>
                </a:solidFill>
                <a:latin typeface="Calibri" panose="02020603050405020304" pitchFamily="2"/>
              </a:rPr>
              <a:t>All information is accurate as of </a:t>
            </a:r>
          </a:p>
          <a:p>
            <a:pPr marL="548640" marR="0" indent="0" algn="r">
              <a:lnSpc>
                <a:spcPts val="1100"/>
              </a:lnSpc>
              <a:spcAft>
                <a:spcPts val="70"/>
              </a:spcAft>
            </a:pPr>
            <a:r>
              <a:rPr lang="en-US" sz="900" spc="0">
                <a:solidFill>
                  <a:srgbClr val="000000"/>
                </a:solidFill>
                <a:latin typeface="Calibri" panose="02020603050405020304" pitchFamily="2"/>
              </a:rPr>
              <a:t>July 2026 and provided in good faith</a:t>
            </a:r>
          </a:p>
        </p:txBody>
      </p:sp>
      <p:cxnSp>
        <p:nvCxnSpPr>
          <p:cNvPr id="8" name="Straight Connector 7"/>
          <p:cNvCxnSpPr/>
          <p:nvPr/>
        </p:nvCxnSpPr>
        <p:spPr>
          <a:xfrm>
            <a:off x="4334510" y="1752600"/>
            <a:ext cx="0" cy="4191635"/>
          </a:xfrm>
          <a:prstGeom prst="line">
            <a:avLst/>
          </a:prstGeom>
          <a:ln w="24130" cmpd="sng">
            <a:solidFill>
              <a:srgbClr val="3B0F52"/>
            </a:solidFill>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10558145" y="389890"/>
            <a:ext cx="1243965" cy="826135"/>
          </a:xfrm>
          <a:prstGeom prst="rect">
            <a:avLst/>
          </a:prstGeom>
        </p:spPr>
      </p:pic>
      <p:pic>
        <p:nvPicPr>
          <p:cNvPr id="6" name="Picture 5"/>
          <p:cNvPicPr/>
          <p:nvPr/>
        </p:nvPicPr>
        <p:blipFill>
          <a:blip r:embed="rId3"/>
          <a:stretch>
            <a:fillRect/>
          </a:stretch>
        </p:blipFill>
        <p:spPr>
          <a:xfrm>
            <a:off x="527051" y="1513445"/>
            <a:ext cx="3491100" cy="4670071"/>
          </a:xfrm>
          <a:prstGeom prst="rect">
            <a:avLst/>
          </a:prstGeom>
        </p:spPr>
      </p:pic>
      <p:pic>
        <p:nvPicPr>
          <p:cNvPr id="10" name="Picture 9"/>
          <p:cNvPicPr/>
          <p:nvPr/>
        </p:nvPicPr>
        <p:blipFill>
          <a:blip r:embed="rId4"/>
          <a:stretch>
            <a:fillRect/>
          </a:stretch>
        </p:blipFill>
        <p:spPr>
          <a:xfrm>
            <a:off x="4443665" y="1517800"/>
            <a:ext cx="3427859" cy="4665715"/>
          </a:xfrm>
          <a:prstGeom prst="rect">
            <a:avLst/>
          </a:prstGeom>
        </p:spPr>
      </p:pic>
      <p:pic>
        <p:nvPicPr>
          <p:cNvPr id="15" name="Picture 14"/>
          <p:cNvPicPr/>
          <p:nvPr/>
        </p:nvPicPr>
        <p:blipFill>
          <a:blip r:embed="rId5"/>
          <a:stretch>
            <a:fillRect/>
          </a:stretch>
        </p:blipFill>
        <p:spPr>
          <a:xfrm>
            <a:off x="8336280" y="1517800"/>
            <a:ext cx="3310255" cy="466571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652804833"/>
              </p:ext>
            </p:extLst>
          </p:nvPr>
        </p:nvGraphicFramePr>
        <p:xfrm>
          <a:off x="506095" y="381000"/>
          <a:ext cx="11303000" cy="1082040"/>
        </p:xfrm>
        <a:graphic>
          <a:graphicData uri="http://schemas.openxmlformats.org/drawingml/2006/table">
            <a:tbl>
              <a:tblPr/>
              <a:tblGrid>
                <a:gridCol w="10052050">
                  <a:extLst>
                    <a:ext uri="{9D8B030D-6E8A-4147-A177-3AD203B41FA5}">
                      <a16:colId xmlns:a16="http://schemas.microsoft.com/office/drawing/2014/main" val="20000"/>
                    </a:ext>
                  </a:extLst>
                </a:gridCol>
                <a:gridCol w="1250950">
                  <a:extLst>
                    <a:ext uri="{9D8B030D-6E8A-4147-A177-3AD203B41FA5}">
                      <a16:colId xmlns:a16="http://schemas.microsoft.com/office/drawing/2014/main" val="20001"/>
                    </a:ext>
                  </a:extLst>
                </a:gridCol>
              </a:tblGrid>
              <a:tr h="1082040">
                <a:tc>
                  <a:txBody>
                    <a:bodyPr/>
                    <a:lstStyle/>
                    <a:p>
                      <a:pPr marL="0" marR="0" indent="0" algn="l">
                        <a:lnSpc>
                          <a:spcPts val="2200"/>
                        </a:lnSpc>
                        <a:spcBef>
                          <a:spcPts val="1980"/>
                        </a:spcBef>
                        <a:spcAft>
                          <a:spcPts val="0"/>
                        </a:spcAft>
                      </a:pPr>
                      <a:r>
                        <a:rPr lang="en-US" sz="2200" b="1" spc="0">
                          <a:solidFill>
                            <a:srgbClr val="3B0F52"/>
                          </a:solidFill>
                          <a:latin typeface="Calibri" panose="02020603050405020304" pitchFamily="2"/>
                        </a:rPr>
                        <a:t>Are you an Entrepreneur, or a Global Leader? </a:t>
                      </a:r>
                    </a:p>
                    <a:p>
                      <a:pPr marL="0" marR="0" indent="0" algn="l">
                        <a:lnSpc>
                          <a:spcPts val="1600"/>
                        </a:lnSpc>
                        <a:spcBef>
                          <a:spcPts val="780"/>
                        </a:spcBef>
                        <a:spcAft>
                          <a:spcPts val="0"/>
                        </a:spcAft>
                      </a:pPr>
                      <a:r>
                        <a:rPr lang="en-US" sz="1600" b="1" spc="0">
                          <a:solidFill>
                            <a:srgbClr val="000000"/>
                          </a:solidFill>
                          <a:latin typeface="Calibri" panose="02020603050405020304" pitchFamily="2"/>
                        </a:rPr>
                        <a:t>Consider one of the below visa types, </a:t>
                      </a:r>
                    </a:p>
                    <a:p>
                      <a:pPr marL="0" marR="0" indent="0" algn="l">
                        <a:lnSpc>
                          <a:spcPts val="1600"/>
                        </a:lnSpc>
                        <a:spcBef>
                          <a:spcPts val="280"/>
                        </a:spcBef>
                        <a:spcAft>
                          <a:spcPts val="25"/>
                        </a:spcAft>
                      </a:pPr>
                      <a:r>
                        <a:rPr lang="en-US" sz="1600" b="1" spc="0">
                          <a:solidFill>
                            <a:srgbClr val="000000"/>
                          </a:solidFill>
                          <a:latin typeface="Calibri" panose="02020603050405020304" pitchFamily="2"/>
                        </a:rPr>
                        <a:t>or the High Potential Individual Visa if you’ve </a:t>
                      </a:r>
                      <a:r>
                        <a:rPr lang="en-US" sz="1600" b="1" u="sng" spc="0">
                          <a:solidFill>
                            <a:srgbClr val="0000FF"/>
                          </a:solidFill>
                          <a:latin typeface="Calibri" panose="02020603050405020304" pitchFamily="2"/>
                          <a:hlinkClick r:id="rId6"/>
                        </a:rPr>
                        <a:t>got a degree from one of these Universities</a:t>
                      </a:r>
                      <a:r>
                        <a:rPr lang="en-US" sz="1600" b="1" u="sng" spc="0">
                          <a:solidFill>
                            <a:srgbClr val="FFFFFF"/>
                          </a:solidFill>
                          <a:latin typeface="Calibri" panose="02020603050405020304" pitchFamily="2"/>
                          <a:hlinkClick r:id="rId6"/>
                        </a:rPr>
                        <a:t>  </a:t>
                      </a:r>
                      <a:endParaRPr lang="en-US" sz="1600" b="1" u="sng" spc="0">
                        <a:solidFill>
                          <a:srgbClr val="FFFFFF"/>
                        </a:solidFill>
                        <a:latin typeface="Calibri" panose="02020603050405020304" pitchFamily="2"/>
                      </a:endParaRPr>
                    </a:p>
                  </a:txBody>
                  <a:tcPr marL="0" marR="0" marT="0" marB="0">
                    <a:lnL w="0" cmpd="sng">
                      <a:noFill/>
                      <a:prstDash val="solid"/>
                    </a:lnL>
                    <a:lnR w="0" cmpd="sng">
                      <a:noFill/>
                      <a:prstDash val="solid"/>
                    </a:lnR>
                    <a:lnT w="0" cmpd="sng">
                      <a:noFill/>
                      <a:prstDash val="solid"/>
                    </a:lnT>
                    <a:lnB w="0" cmpd="sng">
                      <a:noFill/>
                      <a:prstDash val="solid"/>
                    </a:lnB>
                  </a:tcPr>
                </a:tc>
                <a:tc>
                  <a:txBody>
                    <a:bodyPr/>
                    <a:lstStyle/>
                    <a:p>
                      <a:endParaRP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bl>
          </a:graphicData>
        </a:graphic>
      </p:graphicFrame>
      <p:sp>
        <p:nvSpPr>
          <p:cNvPr id="7" name="Text Placeholder 6"/>
          <p:cNvSpPr>
            <a:spLocks noGrp="1"/>
          </p:cNvSpPr>
          <p:nvPr>
            <p:ph type="body" idx="10"/>
          </p:nvPr>
        </p:nvSpPr>
        <p:spPr>
          <a:xfrm>
            <a:off x="847089" y="3013709"/>
            <a:ext cx="2765243" cy="2614295"/>
          </a:xfrm>
          <a:prstGeom prst="rect">
            <a:avLst/>
          </a:prstGeom>
          <a:noFill/>
          <a:ln w="0" cmpd="sng">
            <a:noFill/>
            <a:prstDash val="solid"/>
          </a:ln>
        </p:spPr>
        <p:txBody>
          <a:bodyPr vert="horz" lIns="0" tIns="2540" rIns="0" bIns="0" anchor="t"/>
          <a:lstStyle/>
          <a:p>
            <a:pPr marL="274320" marR="0" indent="274320" algn="l">
              <a:lnSpc>
                <a:spcPts val="1900"/>
              </a:lnSpc>
              <a:spcAft>
                <a:spcPts val="0"/>
              </a:spcAft>
              <a:buFont typeface="Symbol"/>
              <a:buChar char="·"/>
            </a:pPr>
            <a:r>
              <a:rPr lang="en-US" sz="1600" spc="-15">
                <a:solidFill>
                  <a:srgbClr val="FFFFFF"/>
                </a:solidFill>
                <a:latin typeface="Calibri" panose="02020603050405020304" pitchFamily="2"/>
              </a:rPr>
              <a:t>Need an innovative, viable, and scalable business </a:t>
            </a:r>
          </a:p>
          <a:p>
            <a:pPr marL="274320" marR="0" indent="274320" algn="l">
              <a:lnSpc>
                <a:spcPts val="1700"/>
              </a:lnSpc>
              <a:spcBef>
                <a:spcPts val="1020"/>
              </a:spcBef>
              <a:spcAft>
                <a:spcPts val="0"/>
              </a:spcAft>
              <a:buFont typeface="Symbol"/>
              <a:buChar char="·"/>
            </a:pPr>
            <a:r>
              <a:rPr lang="en-US" sz="1600" spc="-5">
                <a:solidFill>
                  <a:schemeClr val="bg1"/>
                </a:solidFill>
                <a:latin typeface="Calibri" panose="02020603050405020304" pitchFamily="2"/>
              </a:rPr>
              <a:t>No minimum investment </a:t>
            </a:r>
          </a:p>
          <a:p>
            <a:pPr marL="274320" marR="0" indent="274320" algn="l">
              <a:lnSpc>
                <a:spcPts val="1900"/>
              </a:lnSpc>
              <a:spcBef>
                <a:spcPts val="825"/>
              </a:spcBef>
              <a:spcAft>
                <a:spcPts val="0"/>
              </a:spcAft>
              <a:buFont typeface="Symbol"/>
              <a:buChar char="·"/>
            </a:pPr>
            <a:r>
              <a:rPr lang="en-US" sz="1600" spc="0">
                <a:solidFill>
                  <a:schemeClr val="bg1"/>
                </a:solidFill>
                <a:latin typeface="Calibri" panose="02020603050405020304" pitchFamily="2"/>
              </a:rPr>
              <a:t>Endorsed by an </a:t>
            </a:r>
            <a:r>
              <a:rPr lang="en-US" sz="1600" u="sng" spc="0">
                <a:solidFill>
                  <a:schemeClr val="bg1"/>
                </a:solidFill>
                <a:latin typeface="Calibri" panose="02020603050405020304" pitchFamily="2"/>
                <a:hlinkClick r:id="rId7">
                  <a:extLst>
                    <a:ext uri="{A12FA001-AC4F-418D-AE19-62706E023703}">
                      <ahyp:hlinkClr xmlns:ahyp="http://schemas.microsoft.com/office/drawing/2018/hyperlinkcolor" val="tx"/>
                    </a:ext>
                  </a:extLst>
                </a:hlinkClick>
              </a:rPr>
              <a:t>endorsing body</a:t>
            </a:r>
            <a:endParaRPr lang="en-US" sz="1600" u="sng" spc="0">
              <a:solidFill>
                <a:schemeClr val="bg1"/>
              </a:solidFill>
              <a:latin typeface="Calibri" panose="02020603050405020304" pitchFamily="2"/>
            </a:endParaRPr>
          </a:p>
          <a:p>
            <a:pPr marL="274320" marR="0" indent="274320" algn="l">
              <a:lnSpc>
                <a:spcPts val="1900"/>
              </a:lnSpc>
              <a:spcBef>
                <a:spcPts val="790"/>
              </a:spcBef>
              <a:spcAft>
                <a:spcPts val="0"/>
              </a:spcAft>
              <a:buFont typeface="Symbol"/>
              <a:buChar char="·"/>
            </a:pPr>
            <a:r>
              <a:rPr lang="en-US" sz="1600" spc="0">
                <a:solidFill>
                  <a:schemeClr val="bg1"/>
                </a:solidFill>
                <a:latin typeface="Calibri" panose="02020603050405020304" pitchFamily="2"/>
              </a:rPr>
              <a:t>Meet the other </a:t>
            </a:r>
            <a:r>
              <a:rPr lang="en-US" sz="1600" u="sng" spc="0">
                <a:solidFill>
                  <a:schemeClr val="bg1"/>
                </a:solidFill>
                <a:latin typeface="Calibri" panose="02020603050405020304" pitchFamily="2"/>
                <a:hlinkClick r:id="rId8">
                  <a:extLst>
                    <a:ext uri="{A12FA001-AC4F-418D-AE19-62706E023703}">
                      <ahyp:hlinkClr xmlns:ahyp="http://schemas.microsoft.com/office/drawing/2018/hyperlinkcolor" val="tx"/>
                    </a:ext>
                  </a:extLst>
                </a:hlinkClick>
              </a:rPr>
              <a:t>eligibility requirements</a:t>
            </a:r>
            <a:endParaRPr lang="en-US" sz="1600" u="sng" spc="0">
              <a:solidFill>
                <a:schemeClr val="bg1"/>
              </a:solidFill>
              <a:latin typeface="Calibri" panose="02020603050405020304" pitchFamily="2"/>
            </a:endParaRPr>
          </a:p>
          <a:p>
            <a:pPr marL="274320" marR="0" indent="274320" algn="l">
              <a:lnSpc>
                <a:spcPts val="1900"/>
              </a:lnSpc>
              <a:spcBef>
                <a:spcPts val="895"/>
              </a:spcBef>
              <a:spcAft>
                <a:spcPts val="280"/>
              </a:spcAft>
              <a:buFont typeface="Symbol"/>
              <a:buChar char="·"/>
            </a:pPr>
            <a:r>
              <a:rPr lang="en-US" sz="1600" spc="-5">
                <a:solidFill>
                  <a:schemeClr val="bg1"/>
                </a:solidFill>
                <a:latin typeface="Calibri" panose="02020603050405020304" pitchFamily="2"/>
              </a:rPr>
              <a:t>Can bring dependents </a:t>
            </a:r>
          </a:p>
        </p:txBody>
      </p:sp>
      <p:sp>
        <p:nvSpPr>
          <p:cNvPr id="8" name="Text Placeholder 7"/>
          <p:cNvSpPr>
            <a:spLocks noGrp="1"/>
          </p:cNvSpPr>
          <p:nvPr>
            <p:ph type="body" idx="10"/>
          </p:nvPr>
        </p:nvSpPr>
        <p:spPr>
          <a:xfrm>
            <a:off x="850265" y="2686685"/>
            <a:ext cx="1947545" cy="229235"/>
          </a:xfrm>
          <a:prstGeom prst="rect">
            <a:avLst/>
          </a:prstGeom>
          <a:noFill/>
          <a:ln w="0" cmpd="sng">
            <a:noFill/>
            <a:prstDash val="solid"/>
          </a:ln>
        </p:spPr>
        <p:txBody>
          <a:bodyPr vert="horz" lIns="0" tIns="24765" rIns="0" bIns="0" anchor="t"/>
          <a:lstStyle/>
          <a:p>
            <a:pPr marL="0" marR="0" indent="0" algn="l">
              <a:lnSpc>
                <a:spcPts val="1500"/>
              </a:lnSpc>
              <a:spcAft>
                <a:spcPts val="0"/>
              </a:spcAft>
            </a:pPr>
            <a:r>
              <a:rPr lang="en-US" sz="1600" b="1" spc="-35">
                <a:solidFill>
                  <a:srgbClr val="FFFFFF"/>
                </a:solidFill>
                <a:latin typeface="Calibri" panose="02020603050405020304" pitchFamily="2"/>
              </a:rPr>
              <a:t>Innovator Founder Visa </a:t>
            </a:r>
          </a:p>
        </p:txBody>
      </p:sp>
      <p:sp>
        <p:nvSpPr>
          <p:cNvPr id="11" name="Text Placeholder 10"/>
          <p:cNvSpPr>
            <a:spLocks noGrp="1"/>
          </p:cNvSpPr>
          <p:nvPr>
            <p:ph type="body" idx="10"/>
          </p:nvPr>
        </p:nvSpPr>
        <p:spPr>
          <a:xfrm>
            <a:off x="4736465" y="2686685"/>
            <a:ext cx="1487805" cy="229235"/>
          </a:xfrm>
          <a:prstGeom prst="rect">
            <a:avLst/>
          </a:prstGeom>
          <a:noFill/>
          <a:ln w="0" cmpd="sng">
            <a:noFill/>
            <a:prstDash val="solid"/>
          </a:ln>
        </p:spPr>
        <p:txBody>
          <a:bodyPr vert="horz" lIns="0" tIns="24765" rIns="0" bIns="0" anchor="t"/>
          <a:lstStyle/>
          <a:p>
            <a:pPr marL="0" marR="0" indent="0" algn="l">
              <a:lnSpc>
                <a:spcPts val="1500"/>
              </a:lnSpc>
              <a:spcAft>
                <a:spcPts val="0"/>
              </a:spcAft>
            </a:pPr>
            <a:r>
              <a:rPr lang="en-US" sz="1600" b="1" spc="-45">
                <a:solidFill>
                  <a:srgbClr val="FFFFFF"/>
                </a:solidFill>
                <a:latin typeface="Calibri" panose="02020603050405020304" pitchFamily="2"/>
              </a:rPr>
              <a:t>Global Talent Visa </a:t>
            </a:r>
          </a:p>
        </p:txBody>
      </p:sp>
      <p:sp>
        <p:nvSpPr>
          <p:cNvPr id="12" name="Text Placeholder 11"/>
          <p:cNvSpPr>
            <a:spLocks noGrp="1"/>
          </p:cNvSpPr>
          <p:nvPr>
            <p:ph type="body" idx="10"/>
          </p:nvPr>
        </p:nvSpPr>
        <p:spPr>
          <a:xfrm>
            <a:off x="4742815" y="3013075"/>
            <a:ext cx="2703195" cy="1222375"/>
          </a:xfrm>
          <a:prstGeom prst="rect">
            <a:avLst/>
          </a:prstGeom>
          <a:noFill/>
          <a:ln w="0" cmpd="sng">
            <a:noFill/>
            <a:prstDash val="solid"/>
          </a:ln>
        </p:spPr>
        <p:txBody>
          <a:bodyPr vert="horz" lIns="0" tIns="3175" rIns="0" bIns="0" anchor="t"/>
          <a:lstStyle/>
          <a:p>
            <a:pPr marL="274320" marR="0" indent="274320" algn="l">
              <a:lnSpc>
                <a:spcPts val="1900"/>
              </a:lnSpc>
              <a:spcAft>
                <a:spcPts val="0"/>
              </a:spcAft>
              <a:buFont typeface="Symbol"/>
              <a:buChar char="·"/>
            </a:pPr>
            <a:r>
              <a:rPr lang="en-US" sz="1600" spc="0">
                <a:solidFill>
                  <a:srgbClr val="FFFFFF"/>
                </a:solidFill>
                <a:latin typeface="Calibri" panose="02020603050405020304" pitchFamily="2"/>
              </a:rPr>
              <a:t>Must have an award from </a:t>
            </a:r>
            <a:r>
              <a:rPr lang="en-US" sz="1600" spc="0">
                <a:solidFill>
                  <a:schemeClr val="bg1"/>
                </a:solidFill>
                <a:latin typeface="Calibri" panose="02020603050405020304" pitchFamily="2"/>
              </a:rPr>
              <a:t>the </a:t>
            </a:r>
            <a:r>
              <a:rPr lang="en-US" sz="1600" u="sng" spc="0">
                <a:solidFill>
                  <a:schemeClr val="bg1"/>
                </a:solidFill>
                <a:latin typeface="Calibri" panose="02020603050405020304" pitchFamily="2"/>
                <a:hlinkClick r:id="rId9">
                  <a:extLst>
                    <a:ext uri="{A12FA001-AC4F-418D-AE19-62706E023703}">
                      <ahyp:hlinkClr xmlns:ahyp="http://schemas.microsoft.com/office/drawing/2018/hyperlinkcolor" val="tx"/>
                    </a:ext>
                  </a:extLst>
                </a:hlinkClick>
              </a:rPr>
              <a:t>Home Office Prize list</a:t>
            </a:r>
            <a:r>
              <a:rPr lang="en-US" sz="1600" spc="0">
                <a:solidFill>
                  <a:schemeClr val="bg1"/>
                </a:solidFill>
                <a:latin typeface="Calibri" panose="02020603050405020304" pitchFamily="2"/>
                <a:hlinkClick r:id="rId9">
                  <a:extLst>
                    <a:ext uri="{A12FA001-AC4F-418D-AE19-62706E023703}">
                      <ahyp:hlinkClr xmlns:ahyp="http://schemas.microsoft.com/office/drawing/2018/hyperlinkcolor" val="tx"/>
                    </a:ext>
                  </a:extLst>
                </a:hlinkClick>
              </a:rPr>
              <a:t> </a:t>
            </a:r>
            <a:r>
              <a:rPr lang="en-US" sz="1600" spc="0">
                <a:solidFill>
                  <a:srgbClr val="FFFFFF"/>
                </a:solidFill>
                <a:latin typeface="Calibri" panose="02020603050405020304" pitchFamily="2"/>
              </a:rPr>
              <a:t>or endorsement in </a:t>
            </a:r>
            <a:r>
              <a:rPr lang="en-US" sz="1600" u="sng" spc="0">
                <a:solidFill>
                  <a:schemeClr val="bg1"/>
                </a:solidFill>
                <a:latin typeface="Calibri" panose="02020603050405020304" pitchFamily="2"/>
              </a:rPr>
              <a:t>academic/ research</a:t>
            </a:r>
            <a:r>
              <a:rPr lang="en-US" sz="1600" spc="0">
                <a:solidFill>
                  <a:schemeClr val="bg1"/>
                </a:solidFill>
                <a:latin typeface="Calibri" panose="02020603050405020304" pitchFamily="2"/>
              </a:rPr>
              <a:t>, </a:t>
            </a:r>
            <a:r>
              <a:rPr lang="en-US" sz="1600" u="sng" spc="0">
                <a:solidFill>
                  <a:schemeClr val="bg1"/>
                </a:solidFill>
                <a:latin typeface="Calibri" panose="02020603050405020304" pitchFamily="2"/>
              </a:rPr>
              <a:t>arts and culture</a:t>
            </a:r>
            <a:r>
              <a:rPr lang="en-US" sz="1600" spc="0">
                <a:solidFill>
                  <a:schemeClr val="bg1"/>
                </a:solidFill>
                <a:latin typeface="Calibri" panose="02020603050405020304" pitchFamily="2"/>
              </a:rPr>
              <a:t> or </a:t>
            </a:r>
            <a:r>
              <a:rPr lang="en-US" sz="1600" u="sng" spc="0">
                <a:solidFill>
                  <a:schemeClr val="bg1"/>
                </a:solidFill>
                <a:latin typeface="Calibri" panose="02020603050405020304" pitchFamily="2"/>
              </a:rPr>
              <a:t>digital technology</a:t>
            </a:r>
          </a:p>
        </p:txBody>
      </p:sp>
      <p:sp>
        <p:nvSpPr>
          <p:cNvPr id="13" name="Text Placeholder 12"/>
          <p:cNvSpPr>
            <a:spLocks noGrp="1"/>
          </p:cNvSpPr>
          <p:nvPr>
            <p:ph type="body" idx="10"/>
          </p:nvPr>
        </p:nvSpPr>
        <p:spPr>
          <a:xfrm>
            <a:off x="4742815" y="4347845"/>
            <a:ext cx="2776855" cy="827405"/>
          </a:xfrm>
          <a:prstGeom prst="rect">
            <a:avLst/>
          </a:prstGeom>
          <a:noFill/>
          <a:ln w="0" cmpd="sng">
            <a:noFill/>
            <a:prstDash val="solid"/>
          </a:ln>
        </p:spPr>
        <p:txBody>
          <a:bodyPr vert="horz" lIns="0" tIns="2540" rIns="0" bIns="0" anchor="t"/>
          <a:lstStyle/>
          <a:p>
            <a:pPr marL="274320" marR="0" indent="274320" algn="l">
              <a:lnSpc>
                <a:spcPts val="1900"/>
              </a:lnSpc>
              <a:spcAft>
                <a:spcPts val="0"/>
              </a:spcAft>
              <a:buFont typeface="Symbol"/>
              <a:buChar char="·"/>
            </a:pPr>
            <a:r>
              <a:rPr lang="en-US" sz="1600" spc="0">
                <a:solidFill>
                  <a:srgbClr val="FFFFFF"/>
                </a:solidFill>
                <a:latin typeface="Calibri" panose="02020603050405020304" pitchFamily="2"/>
              </a:rPr>
              <a:t>Can bring dependents </a:t>
            </a:r>
          </a:p>
          <a:p>
            <a:pPr marL="274320" indent="274320" algn="l">
              <a:lnSpc>
                <a:spcPts val="1900"/>
              </a:lnSpc>
              <a:spcBef>
                <a:spcPts val="715"/>
              </a:spcBef>
              <a:buFont typeface="Symbol"/>
              <a:buChar char="·"/>
            </a:pPr>
            <a:r>
              <a:rPr lang="en-US" sz="1600" spc="-10">
                <a:solidFill>
                  <a:srgbClr val="FFFFFF"/>
                </a:solidFill>
                <a:latin typeface="Calibri"/>
                <a:ea typeface="Calibri"/>
                <a:cs typeface="Calibri"/>
              </a:rPr>
              <a:t>Settlement after 3 years subject to other eligibility criteria </a:t>
            </a:r>
          </a:p>
        </p:txBody>
      </p:sp>
      <p:sp>
        <p:nvSpPr>
          <p:cNvPr id="16" name="Text Placeholder 15"/>
          <p:cNvSpPr>
            <a:spLocks noGrp="1"/>
          </p:cNvSpPr>
          <p:nvPr>
            <p:ph type="body" idx="10"/>
          </p:nvPr>
        </p:nvSpPr>
        <p:spPr>
          <a:xfrm>
            <a:off x="8632190" y="2686685"/>
            <a:ext cx="2779395" cy="817245"/>
          </a:xfrm>
          <a:prstGeom prst="rect">
            <a:avLst/>
          </a:prstGeom>
          <a:noFill/>
          <a:ln w="0" cmpd="sng">
            <a:noFill/>
            <a:prstDash val="solid"/>
          </a:ln>
        </p:spPr>
        <p:txBody>
          <a:bodyPr vert="horz" lIns="0" tIns="24765" rIns="0" bIns="0" anchor="t"/>
          <a:lstStyle/>
          <a:p>
            <a:pPr marL="0" marR="0" indent="0" algn="l">
              <a:lnSpc>
                <a:spcPts val="1600"/>
              </a:lnSpc>
              <a:spcAft>
                <a:spcPts val="0"/>
              </a:spcAft>
            </a:pPr>
            <a:r>
              <a:rPr lang="en-US" sz="1600" b="1" spc="-5">
                <a:solidFill>
                  <a:schemeClr val="bg1"/>
                </a:solidFill>
                <a:latin typeface="Calibri" panose="02020603050405020304" pitchFamily="2"/>
                <a:hlinkClick r:id="rId10">
                  <a:extLst>
                    <a:ext uri="{A12FA001-AC4F-418D-AE19-62706E023703}">
                      <ahyp:hlinkClr xmlns:ahyp="http://schemas.microsoft.com/office/drawing/2018/hyperlinkcolor" val="tx"/>
                    </a:ext>
                  </a:extLst>
                </a:hlinkClick>
              </a:rPr>
              <a:t>Scale Up Visa </a:t>
            </a:r>
            <a:endParaRPr lang="en-US" sz="1600" b="1" spc="-5">
              <a:solidFill>
                <a:schemeClr val="bg1"/>
              </a:solidFill>
              <a:latin typeface="Calibri" panose="02020603050405020304" pitchFamily="2"/>
            </a:endParaRPr>
          </a:p>
          <a:p>
            <a:pPr marL="320040" marR="0" indent="320040" algn="l">
              <a:lnSpc>
                <a:spcPts val="1900"/>
              </a:lnSpc>
              <a:spcBef>
                <a:spcPts val="780"/>
              </a:spcBef>
              <a:spcAft>
                <a:spcPts val="0"/>
              </a:spcAft>
              <a:buFont typeface="Symbol"/>
              <a:buChar char="·"/>
            </a:pPr>
            <a:r>
              <a:rPr lang="en-US" sz="1600" spc="0">
                <a:solidFill>
                  <a:srgbClr val="FFFFFF"/>
                </a:solidFill>
                <a:latin typeface="Calibri" panose="02020603050405020304" pitchFamily="2"/>
              </a:rPr>
              <a:t>Must have been recruited </a:t>
            </a:r>
            <a:r>
              <a:rPr lang="en-US" sz="1600" spc="0">
                <a:solidFill>
                  <a:schemeClr val="bg1"/>
                </a:solidFill>
                <a:latin typeface="Calibri" panose="02020603050405020304" pitchFamily="2"/>
              </a:rPr>
              <a:t>by a </a:t>
            </a:r>
            <a:r>
              <a:rPr lang="en-US" sz="1600" u="sng" spc="0">
                <a:solidFill>
                  <a:schemeClr val="bg1"/>
                </a:solidFill>
                <a:latin typeface="Calibri" panose="02020603050405020304" pitchFamily="2"/>
                <a:hlinkClick r:id="rId11">
                  <a:extLst>
                    <a:ext uri="{A12FA001-AC4F-418D-AE19-62706E023703}">
                      <ahyp:hlinkClr xmlns:ahyp="http://schemas.microsoft.com/office/drawing/2018/hyperlinkcolor" val="tx"/>
                    </a:ext>
                  </a:extLst>
                </a:hlinkClick>
              </a:rPr>
              <a:t>Scale-Up Sponsor</a:t>
            </a:r>
            <a:endParaRPr lang="en-US" sz="1600" u="sng" spc="0">
              <a:solidFill>
                <a:schemeClr val="bg1"/>
              </a:solidFill>
              <a:latin typeface="Calibri" panose="02020603050405020304" pitchFamily="2"/>
            </a:endParaRPr>
          </a:p>
        </p:txBody>
      </p:sp>
      <p:sp>
        <p:nvSpPr>
          <p:cNvPr id="17" name="Text Placeholder 16"/>
          <p:cNvSpPr>
            <a:spLocks noGrp="1"/>
          </p:cNvSpPr>
          <p:nvPr>
            <p:ph type="body" idx="10"/>
          </p:nvPr>
        </p:nvSpPr>
        <p:spPr>
          <a:xfrm>
            <a:off x="8637905" y="3601720"/>
            <a:ext cx="2441575" cy="738505"/>
          </a:xfrm>
          <a:prstGeom prst="rect">
            <a:avLst/>
          </a:prstGeom>
          <a:noFill/>
          <a:ln w="0" cmpd="sng">
            <a:noFill/>
            <a:prstDash val="solid"/>
          </a:ln>
        </p:spPr>
        <p:txBody>
          <a:bodyPr vert="horz" lIns="0" tIns="3810" rIns="0" bIns="0" anchor="t"/>
          <a:lstStyle/>
          <a:p>
            <a:pPr marL="274320" marR="0" indent="274320" algn="l">
              <a:lnSpc>
                <a:spcPts val="1900"/>
              </a:lnSpc>
              <a:spcAft>
                <a:spcPts val="0"/>
              </a:spcAft>
              <a:buFont typeface="Symbol"/>
              <a:buChar char="·"/>
            </a:pPr>
            <a:r>
              <a:rPr lang="en-US" sz="1600" spc="-20">
                <a:solidFill>
                  <a:srgbClr val="FFFFFF"/>
                </a:solidFill>
                <a:latin typeface="Calibri" panose="02020603050405020304" pitchFamily="2"/>
              </a:rPr>
              <a:t>You must have the skills to help the scale-up business grow </a:t>
            </a:r>
          </a:p>
        </p:txBody>
      </p:sp>
      <p:sp>
        <p:nvSpPr>
          <p:cNvPr id="18" name="Text Placeholder 17"/>
          <p:cNvSpPr>
            <a:spLocks noGrp="1"/>
          </p:cNvSpPr>
          <p:nvPr>
            <p:ph type="body" idx="10"/>
          </p:nvPr>
        </p:nvSpPr>
        <p:spPr>
          <a:xfrm>
            <a:off x="8637905" y="4438015"/>
            <a:ext cx="2709545" cy="1082040"/>
          </a:xfrm>
          <a:prstGeom prst="rect">
            <a:avLst/>
          </a:prstGeom>
          <a:noFill/>
          <a:ln w="0" cmpd="sng">
            <a:noFill/>
            <a:prstDash val="solid"/>
          </a:ln>
        </p:spPr>
        <p:txBody>
          <a:bodyPr vert="horz" lIns="0" tIns="3175" rIns="0" bIns="0" anchor="t"/>
          <a:lstStyle/>
          <a:p>
            <a:pPr marL="274320" marR="0" indent="274320" algn="l">
              <a:lnSpc>
                <a:spcPts val="1900"/>
              </a:lnSpc>
              <a:spcAft>
                <a:spcPts val="0"/>
              </a:spcAft>
              <a:buFont typeface="Symbol"/>
              <a:buChar char="·"/>
            </a:pPr>
            <a:r>
              <a:rPr lang="en-US" sz="1600" spc="-10">
                <a:solidFill>
                  <a:srgbClr val="FFFFFF"/>
                </a:solidFill>
                <a:latin typeface="Calibri" panose="02020603050405020304" pitchFamily="2"/>
              </a:rPr>
              <a:t>Salary requirement 39100 GBP and above the going rate </a:t>
            </a:r>
          </a:p>
          <a:p>
            <a:pPr marL="274320" marR="0" indent="274320" algn="l">
              <a:lnSpc>
                <a:spcPts val="1900"/>
              </a:lnSpc>
              <a:spcBef>
                <a:spcPts val="790"/>
              </a:spcBef>
              <a:spcAft>
                <a:spcPts val="0"/>
              </a:spcAft>
              <a:buFont typeface="Symbol"/>
              <a:buChar char="·"/>
            </a:pPr>
            <a:r>
              <a:rPr lang="en-US" sz="1600" spc="0">
                <a:solidFill>
                  <a:srgbClr val="FFFFFF"/>
                </a:solidFill>
                <a:latin typeface="Calibri" panose="02020603050405020304" pitchFamily="2"/>
              </a:rPr>
              <a:t>Sponsored initially, then unsponsored </a:t>
            </a:r>
          </a:p>
        </p:txBody>
      </p:sp>
      <p:sp>
        <p:nvSpPr>
          <p:cNvPr id="19" name="Text Placeholder 18"/>
          <p:cNvSpPr>
            <a:spLocks noGrp="1"/>
          </p:cNvSpPr>
          <p:nvPr>
            <p:ph type="body" idx="10"/>
          </p:nvPr>
        </p:nvSpPr>
        <p:spPr>
          <a:xfrm>
            <a:off x="8637905" y="5628005"/>
            <a:ext cx="1953895" cy="282575"/>
          </a:xfrm>
          <a:prstGeom prst="rect">
            <a:avLst/>
          </a:prstGeom>
          <a:noFill/>
          <a:ln w="0" cmpd="sng">
            <a:noFill/>
            <a:prstDash val="solid"/>
          </a:ln>
        </p:spPr>
        <p:txBody>
          <a:bodyPr vert="horz" lIns="0" tIns="2540" rIns="0" bIns="0" anchor="t"/>
          <a:lstStyle/>
          <a:p>
            <a:pPr marL="0" marR="0" indent="274320" algn="l">
              <a:lnSpc>
                <a:spcPts val="1900"/>
              </a:lnSpc>
              <a:spcAft>
                <a:spcPts val="255"/>
              </a:spcAft>
              <a:buFont typeface="Symbol"/>
              <a:buChar char="·"/>
            </a:pPr>
            <a:r>
              <a:rPr lang="en-US" sz="1600" spc="-40">
                <a:solidFill>
                  <a:srgbClr val="FFFFFF"/>
                </a:solidFill>
                <a:latin typeface="Calibri" panose="02020603050405020304" pitchFamily="2"/>
              </a:rPr>
              <a:t>Dependents can join </a:t>
            </a:r>
          </a:p>
        </p:txBody>
      </p:sp>
      <p:sp>
        <p:nvSpPr>
          <p:cNvPr id="20" name="Text Placeholder 19"/>
          <p:cNvSpPr>
            <a:spLocks noGrp="1"/>
          </p:cNvSpPr>
          <p:nvPr>
            <p:ph type="body" idx="10"/>
          </p:nvPr>
        </p:nvSpPr>
        <p:spPr>
          <a:xfrm>
            <a:off x="9460872" y="6053455"/>
            <a:ext cx="2405374" cy="1017301"/>
          </a:xfrm>
          <a:prstGeom prst="rect">
            <a:avLst/>
          </a:prstGeom>
          <a:noFill/>
          <a:ln w="0" cmpd="sng">
            <a:noFill/>
            <a:prstDash val="solid"/>
          </a:ln>
        </p:spPr>
        <p:txBody>
          <a:bodyPr vert="horz" lIns="0" tIns="278765" rIns="0" bIns="0" anchor="t"/>
          <a:lstStyle/>
          <a:p>
            <a:pPr marL="548640" marR="0" indent="0" algn="r">
              <a:lnSpc>
                <a:spcPts val="1100"/>
              </a:lnSpc>
              <a:spcAft>
                <a:spcPts val="70"/>
              </a:spcAft>
            </a:pPr>
            <a:r>
              <a:rPr lang="en-US" sz="900" spc="0">
                <a:solidFill>
                  <a:srgbClr val="000000"/>
                </a:solidFill>
                <a:latin typeface="Calibri" panose="02020603050405020304" pitchFamily="2"/>
              </a:rPr>
              <a:t>All information is accurate as of </a:t>
            </a:r>
          </a:p>
          <a:p>
            <a:pPr marL="548640" marR="0" indent="0" algn="r">
              <a:lnSpc>
                <a:spcPts val="1100"/>
              </a:lnSpc>
              <a:spcAft>
                <a:spcPts val="70"/>
              </a:spcAft>
            </a:pPr>
            <a:r>
              <a:rPr lang="en-US" sz="900" spc="0">
                <a:solidFill>
                  <a:srgbClr val="000000"/>
                </a:solidFill>
                <a:latin typeface="Calibri" panose="02020603050405020304" pitchFamily="2"/>
              </a:rPr>
              <a:t>July 2026 and provided in good faith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8964295" y="0"/>
            <a:ext cx="3227705" cy="5589905"/>
          </a:xfrm>
          <a:prstGeom prst="rect">
            <a:avLst/>
          </a:prstGeom>
        </p:spPr>
      </p:pic>
      <p:pic>
        <p:nvPicPr>
          <p:cNvPr id="12" name="Picture 11"/>
          <p:cNvPicPr/>
          <p:nvPr/>
        </p:nvPicPr>
        <p:blipFill>
          <a:blip r:embed="rId3"/>
          <a:stretch>
            <a:fillRect/>
          </a:stretch>
        </p:blipFill>
        <p:spPr>
          <a:xfrm>
            <a:off x="1158240" y="1789430"/>
            <a:ext cx="298450" cy="298450"/>
          </a:xfrm>
          <a:prstGeom prst="rect">
            <a:avLst/>
          </a:prstGeom>
        </p:spPr>
      </p:pic>
      <p:pic>
        <p:nvPicPr>
          <p:cNvPr id="14" name="Picture 13"/>
          <p:cNvPicPr/>
          <p:nvPr/>
        </p:nvPicPr>
        <p:blipFill>
          <a:blip r:embed="rId4"/>
          <a:stretch>
            <a:fillRect/>
          </a:stretch>
        </p:blipFill>
        <p:spPr>
          <a:xfrm>
            <a:off x="9411970" y="3303905"/>
            <a:ext cx="302260" cy="301625"/>
          </a:xfrm>
          <a:prstGeom prst="rect">
            <a:avLst/>
          </a:prstGeom>
        </p:spPr>
      </p:pic>
      <p:pic>
        <p:nvPicPr>
          <p:cNvPr id="16" name="Picture 15"/>
          <p:cNvPicPr/>
          <p:nvPr/>
        </p:nvPicPr>
        <p:blipFill>
          <a:blip r:embed="rId5"/>
          <a:stretch>
            <a:fillRect/>
          </a:stretch>
        </p:blipFill>
        <p:spPr>
          <a:xfrm>
            <a:off x="1009015" y="4849495"/>
            <a:ext cx="307975" cy="304800"/>
          </a:xfrm>
          <a:prstGeom prst="rect">
            <a:avLst/>
          </a:prstGeom>
        </p:spPr>
      </p:pic>
      <p:sp>
        <p:nvSpPr>
          <p:cNvPr id="4" name="Text Placeholder 3"/>
          <p:cNvSpPr>
            <a:spLocks noGrp="1"/>
          </p:cNvSpPr>
          <p:nvPr>
            <p:ph type="body" idx="10"/>
          </p:nvPr>
        </p:nvSpPr>
        <p:spPr>
          <a:xfrm>
            <a:off x="506095" y="0"/>
            <a:ext cx="8458200" cy="1066800"/>
          </a:xfrm>
          <a:prstGeom prst="rect">
            <a:avLst/>
          </a:prstGeom>
          <a:noFill/>
          <a:ln w="0" cmpd="sng">
            <a:noFill/>
            <a:prstDash val="solid"/>
          </a:ln>
        </p:spPr>
        <p:txBody>
          <a:bodyPr vert="horz" lIns="0" tIns="440690" rIns="0" bIns="0" anchor="t">
            <a:normAutofit fontScale="95000"/>
          </a:bodyPr>
          <a:lstStyle/>
          <a:p>
            <a:pPr marL="0" marR="0" indent="0" algn="l">
              <a:lnSpc>
                <a:spcPts val="2400"/>
              </a:lnSpc>
              <a:spcAft>
                <a:spcPts val="0"/>
              </a:spcAft>
            </a:pPr>
            <a:r>
              <a:rPr lang="en-US" sz="2200" b="1" spc="25">
                <a:solidFill>
                  <a:srgbClr val="3B0F52"/>
                </a:solidFill>
                <a:latin typeface="Calibri" panose="02020603050405020304" pitchFamily="2"/>
              </a:rPr>
              <a:t>Innovator Founder Visa </a:t>
            </a:r>
          </a:p>
          <a:p>
            <a:pPr marL="0" marR="0" indent="0" algn="l">
              <a:lnSpc>
                <a:spcPts val="1600"/>
              </a:lnSpc>
              <a:spcBef>
                <a:spcPts val="865"/>
              </a:spcBef>
              <a:spcAft>
                <a:spcPts val="0"/>
              </a:spcAft>
            </a:pPr>
            <a:r>
              <a:rPr lang="en-US" sz="1600" b="1" spc="-20">
                <a:solidFill>
                  <a:srgbClr val="000000"/>
                </a:solidFill>
                <a:latin typeface="Calibri" panose="02020603050405020304" pitchFamily="2"/>
              </a:rPr>
              <a:t>Top Tips </a:t>
            </a:r>
          </a:p>
        </p:txBody>
      </p:sp>
      <p:sp>
        <p:nvSpPr>
          <p:cNvPr id="5" name="Text Placeholder 4"/>
          <p:cNvSpPr>
            <a:spLocks noGrp="1"/>
          </p:cNvSpPr>
          <p:nvPr>
            <p:ph type="body" idx="10"/>
          </p:nvPr>
        </p:nvSpPr>
        <p:spPr>
          <a:xfrm>
            <a:off x="1456690" y="1066800"/>
            <a:ext cx="7507605" cy="854710"/>
          </a:xfrm>
          <a:prstGeom prst="rect">
            <a:avLst/>
          </a:prstGeom>
          <a:noFill/>
          <a:ln w="0" cmpd="sng">
            <a:noFill/>
            <a:prstDash val="solid"/>
          </a:ln>
        </p:spPr>
        <p:txBody>
          <a:bodyPr vert="horz" lIns="0" tIns="432435" rIns="0" bIns="0" anchor="t"/>
          <a:lstStyle/>
          <a:p>
            <a:pPr marL="1280160" marR="0" indent="0" algn="l">
              <a:lnSpc>
                <a:spcPts val="1400"/>
              </a:lnSpc>
              <a:spcAft>
                <a:spcPts val="1870"/>
              </a:spcAft>
            </a:pPr>
            <a:r>
              <a:rPr lang="en-US" sz="1450" b="1" spc="-60">
                <a:solidFill>
                  <a:srgbClr val="000000"/>
                </a:solidFill>
                <a:latin typeface="Calibri" panose="02020603050405020304" pitchFamily="2"/>
              </a:rPr>
              <a:t>Endorsement </a:t>
            </a:r>
          </a:p>
        </p:txBody>
      </p:sp>
      <p:sp>
        <p:nvSpPr>
          <p:cNvPr id="6" name="Text Placeholder 5"/>
          <p:cNvSpPr>
            <a:spLocks noGrp="1"/>
          </p:cNvSpPr>
          <p:nvPr>
            <p:ph type="body" idx="10"/>
          </p:nvPr>
        </p:nvSpPr>
        <p:spPr>
          <a:xfrm>
            <a:off x="1456690" y="1921510"/>
            <a:ext cx="8659495" cy="877570"/>
          </a:xfrm>
          <a:prstGeom prst="rect">
            <a:avLst/>
          </a:prstGeom>
          <a:noFill/>
          <a:ln w="0" cmpd="sng">
            <a:noFill/>
            <a:prstDash val="solid"/>
          </a:ln>
        </p:spPr>
        <p:txBody>
          <a:bodyPr vert="horz" lIns="0" tIns="0" rIns="0" bIns="0" anchor="t"/>
          <a:lstStyle/>
          <a:p>
            <a:pPr marL="1234440" marR="731520" indent="0" algn="l">
              <a:lnSpc>
                <a:spcPts val="1900"/>
              </a:lnSpc>
              <a:spcAft>
                <a:spcPts val="3140"/>
              </a:spcAft>
            </a:pPr>
            <a:r>
              <a:rPr lang="en-US" sz="1400" spc="0">
                <a:solidFill>
                  <a:srgbClr val="000000"/>
                </a:solidFill>
                <a:latin typeface="Calibri" panose="02020603050405020304" pitchFamily="2"/>
              </a:rPr>
              <a:t>Before you apply you need to have your business or business idea assessed by an </a:t>
            </a:r>
            <a:r>
              <a:rPr lang="en-US" sz="1400" u="sng" spc="0">
                <a:solidFill>
                  <a:srgbClr val="0000FF"/>
                </a:solidFill>
                <a:latin typeface="Calibri" panose="02020603050405020304" pitchFamily="2"/>
                <a:hlinkClick r:id="rId6"/>
              </a:rPr>
              <a:t>endorsing </a:t>
            </a:r>
            <a:r>
              <a:rPr lang="en-US" sz="1400" u="sng" spc="0" err="1">
                <a:solidFill>
                  <a:srgbClr val="0000FF"/>
                </a:solidFill>
                <a:latin typeface="Calibri" panose="02020603050405020304" pitchFamily="2"/>
                <a:hlinkClick r:id="rId6"/>
              </a:rPr>
              <a:t>body</a:t>
            </a:r>
            <a:r>
              <a:rPr lang="en-US" sz="1400" spc="0" err="1">
                <a:solidFill>
                  <a:srgbClr val="CA333A"/>
                </a:solidFill>
                <a:latin typeface="Calibri" panose="02020603050405020304" pitchFamily="2"/>
              </a:rPr>
              <a:t>.</a:t>
            </a:r>
            <a:r>
              <a:rPr lang="en-US" sz="1400" spc="0" err="1">
                <a:solidFill>
                  <a:srgbClr val="000000"/>
                </a:solidFill>
                <a:latin typeface="Calibri" panose="02020603050405020304" pitchFamily="2"/>
              </a:rPr>
              <a:t>It</a:t>
            </a:r>
            <a:r>
              <a:rPr lang="en-US" sz="1400" spc="0">
                <a:solidFill>
                  <a:srgbClr val="000000"/>
                </a:solidFill>
                <a:latin typeface="Calibri" panose="02020603050405020304" pitchFamily="2"/>
              </a:rPr>
              <a:t> must be a </a:t>
            </a:r>
            <a:r>
              <a:rPr lang="en-US" sz="1450" b="1" spc="0">
                <a:solidFill>
                  <a:srgbClr val="000000"/>
                </a:solidFill>
                <a:latin typeface="Calibri" panose="02020603050405020304" pitchFamily="2"/>
              </a:rPr>
              <a:t>new </a:t>
            </a:r>
            <a:r>
              <a:rPr lang="en-US" sz="1400" spc="0">
                <a:solidFill>
                  <a:srgbClr val="000000"/>
                </a:solidFill>
                <a:latin typeface="Calibri" panose="02020603050405020304" pitchFamily="2"/>
              </a:rPr>
              <a:t>idea, and they must agree it is </a:t>
            </a:r>
            <a:r>
              <a:rPr lang="en-US" sz="1450" b="1" spc="0">
                <a:solidFill>
                  <a:srgbClr val="000000"/>
                </a:solidFill>
                <a:latin typeface="Calibri" panose="02020603050405020304" pitchFamily="2"/>
              </a:rPr>
              <a:t>viable</a:t>
            </a:r>
            <a:r>
              <a:rPr lang="en-US" sz="1400" spc="0">
                <a:solidFill>
                  <a:srgbClr val="000000"/>
                </a:solidFill>
                <a:latin typeface="Calibri" panose="02020603050405020304" pitchFamily="2"/>
              </a:rPr>
              <a:t>, with </a:t>
            </a:r>
            <a:r>
              <a:rPr lang="en-US" sz="1450" b="1" spc="0">
                <a:solidFill>
                  <a:srgbClr val="000000"/>
                </a:solidFill>
                <a:latin typeface="Calibri" panose="02020603050405020304" pitchFamily="2"/>
              </a:rPr>
              <a:t>potential for growth </a:t>
            </a:r>
          </a:p>
        </p:txBody>
      </p:sp>
      <p:sp>
        <p:nvSpPr>
          <p:cNvPr id="7" name="Text Placeholder 6"/>
          <p:cNvSpPr>
            <a:spLocks noGrp="1"/>
          </p:cNvSpPr>
          <p:nvPr>
            <p:ph type="body" idx="10"/>
          </p:nvPr>
        </p:nvSpPr>
        <p:spPr>
          <a:xfrm>
            <a:off x="506095" y="2799080"/>
            <a:ext cx="5696585" cy="1143635"/>
          </a:xfrm>
          <a:prstGeom prst="rect">
            <a:avLst/>
          </a:prstGeom>
          <a:noFill/>
          <a:ln w="0" cmpd="sng">
            <a:noFill/>
            <a:prstDash val="solid"/>
          </a:ln>
        </p:spPr>
        <p:txBody>
          <a:bodyPr vert="horz" lIns="0" tIns="214630" rIns="0" bIns="0" anchor="t"/>
          <a:lstStyle/>
          <a:p>
            <a:pPr marL="457200" marR="0" indent="0" algn="l">
              <a:lnSpc>
                <a:spcPts val="1400"/>
              </a:lnSpc>
              <a:spcAft>
                <a:spcPts val="0"/>
              </a:spcAft>
            </a:pPr>
            <a:r>
              <a:rPr lang="en-US" sz="1450" b="1" spc="-50">
                <a:solidFill>
                  <a:srgbClr val="000000"/>
                </a:solidFill>
                <a:latin typeface="Calibri" panose="02020603050405020304" pitchFamily="2"/>
              </a:rPr>
              <a:t>Warwick Enterprise </a:t>
            </a:r>
          </a:p>
          <a:p>
            <a:pPr marL="457200" marR="0" indent="0" algn="l">
              <a:lnSpc>
                <a:spcPts val="1400"/>
              </a:lnSpc>
              <a:spcBef>
                <a:spcPts val="2335"/>
              </a:spcBef>
              <a:spcAft>
                <a:spcPts val="0"/>
              </a:spcAft>
            </a:pPr>
            <a:r>
              <a:rPr lang="en-US" sz="1400" spc="-30">
                <a:solidFill>
                  <a:srgbClr val="000000"/>
                </a:solidFill>
                <a:latin typeface="Calibri" panose="02020603050405020304" pitchFamily="2"/>
              </a:rPr>
              <a:t>Get help with developing your business idea! </a:t>
            </a:r>
          </a:p>
          <a:p>
            <a:pPr marL="457200" marR="0" indent="0" algn="l">
              <a:lnSpc>
                <a:spcPts val="1400"/>
              </a:lnSpc>
              <a:spcBef>
                <a:spcPts val="435"/>
              </a:spcBef>
              <a:spcAft>
                <a:spcPts val="215"/>
              </a:spcAft>
            </a:pPr>
            <a:r>
              <a:rPr lang="en-US" sz="1400" spc="-40">
                <a:solidFill>
                  <a:srgbClr val="000000"/>
                </a:solidFill>
                <a:latin typeface="Calibri" panose="02020603050405020304" pitchFamily="2"/>
              </a:rPr>
              <a:t>Visit the </a:t>
            </a:r>
            <a:r>
              <a:rPr lang="en-US" sz="1400" u="sng" spc="-40">
                <a:solidFill>
                  <a:srgbClr val="0000FF"/>
                </a:solidFill>
                <a:latin typeface="Calibri" panose="02020603050405020304" pitchFamily="2"/>
                <a:hlinkClick r:id="rId7"/>
              </a:rPr>
              <a:t>Warwick Enterprise Website</a:t>
            </a:r>
            <a:r>
              <a:rPr lang="en-US" sz="1400" spc="-40">
                <a:solidFill>
                  <a:srgbClr val="000000"/>
                </a:solidFill>
                <a:latin typeface="Calibri" panose="02020603050405020304" pitchFamily="2"/>
                <a:hlinkClick r:id="rId7"/>
              </a:rPr>
              <a:t> </a:t>
            </a:r>
            <a:r>
              <a:rPr lang="en-US" sz="1400" spc="-40">
                <a:solidFill>
                  <a:srgbClr val="000000"/>
                </a:solidFill>
                <a:latin typeface="Calibri" panose="02020603050405020304" pitchFamily="2"/>
              </a:rPr>
              <a:t>for really useful resources and support. </a:t>
            </a:r>
          </a:p>
        </p:txBody>
      </p:sp>
      <p:sp>
        <p:nvSpPr>
          <p:cNvPr id="8" name="Text Placeholder 7"/>
          <p:cNvSpPr>
            <a:spLocks noGrp="1"/>
          </p:cNvSpPr>
          <p:nvPr>
            <p:ph type="body" idx="10"/>
          </p:nvPr>
        </p:nvSpPr>
        <p:spPr>
          <a:xfrm>
            <a:off x="1316990" y="3942715"/>
            <a:ext cx="4885690" cy="1038860"/>
          </a:xfrm>
          <a:prstGeom prst="rect">
            <a:avLst/>
          </a:prstGeom>
          <a:noFill/>
          <a:ln w="0" cmpd="sng">
            <a:noFill/>
            <a:prstDash val="solid"/>
          </a:ln>
        </p:spPr>
        <p:txBody>
          <a:bodyPr vert="horz" lIns="0" tIns="616585" rIns="0" bIns="0" anchor="t"/>
          <a:lstStyle/>
          <a:p>
            <a:pPr marL="0" marR="0" indent="0" algn="ctr">
              <a:lnSpc>
                <a:spcPts val="1400"/>
              </a:lnSpc>
              <a:spcAft>
                <a:spcPts val="1820"/>
              </a:spcAft>
            </a:pPr>
            <a:r>
              <a:rPr lang="en-US" sz="1450" b="1" spc="-55">
                <a:solidFill>
                  <a:srgbClr val="000000"/>
                </a:solidFill>
                <a:latin typeface="Calibri" panose="02020603050405020304" pitchFamily="2"/>
              </a:rPr>
              <a:t>Warwick Enterprise Start-Up Programme </a:t>
            </a:r>
          </a:p>
        </p:txBody>
      </p:sp>
      <p:sp>
        <p:nvSpPr>
          <p:cNvPr id="9" name="Text Placeholder 8"/>
          <p:cNvSpPr>
            <a:spLocks noGrp="1"/>
          </p:cNvSpPr>
          <p:nvPr>
            <p:ph type="body" idx="10"/>
          </p:nvPr>
        </p:nvSpPr>
        <p:spPr>
          <a:xfrm>
            <a:off x="1316990" y="4981575"/>
            <a:ext cx="9677400" cy="1327785"/>
          </a:xfrm>
          <a:prstGeom prst="rect">
            <a:avLst/>
          </a:prstGeom>
          <a:noFill/>
          <a:ln w="0" cmpd="sng">
            <a:noFill/>
            <a:prstDash val="solid"/>
          </a:ln>
        </p:spPr>
        <p:txBody>
          <a:bodyPr vert="horz" lIns="0" tIns="0" rIns="0" bIns="0" anchor="t"/>
          <a:lstStyle/>
          <a:p>
            <a:pPr marL="1005840" marR="822960" indent="0" algn="l">
              <a:lnSpc>
                <a:spcPts val="1900"/>
              </a:lnSpc>
              <a:spcAft>
                <a:spcPts val="6695"/>
              </a:spcAft>
            </a:pPr>
            <a:r>
              <a:rPr lang="en-US" sz="1400" spc="0">
                <a:solidFill>
                  <a:srgbClr val="000000"/>
                </a:solidFill>
                <a:latin typeface="Calibri" panose="02020603050405020304" pitchFamily="2"/>
              </a:rPr>
              <a:t>A 12-month </a:t>
            </a:r>
            <a:r>
              <a:rPr lang="en-US" sz="1400" spc="0" err="1">
                <a:solidFill>
                  <a:srgbClr val="000000"/>
                </a:solidFill>
                <a:latin typeface="Calibri" panose="02020603050405020304" pitchFamily="2"/>
              </a:rPr>
              <a:t>programme</a:t>
            </a:r>
            <a:r>
              <a:rPr lang="en-US" sz="1400" spc="0">
                <a:solidFill>
                  <a:srgbClr val="000000"/>
                </a:solidFill>
                <a:latin typeface="Calibri" panose="02020603050405020304" pitchFamily="2"/>
              </a:rPr>
              <a:t> of 1:1 coaching, expert mentorship and skill-building to equip you to build an investment-ready, trading business. See </a:t>
            </a:r>
            <a:r>
              <a:rPr lang="en-US" sz="1400" u="sng" spc="0">
                <a:solidFill>
                  <a:srgbClr val="0000FF"/>
                </a:solidFill>
                <a:latin typeface="Calibri" panose="02020603050405020304" pitchFamily="2"/>
                <a:hlinkClick r:id="rId8"/>
              </a:rPr>
              <a:t>more information</a:t>
            </a:r>
            <a:r>
              <a:rPr lang="en-US" sz="1400" spc="0">
                <a:solidFill>
                  <a:srgbClr val="CA333A"/>
                </a:solidFill>
                <a:latin typeface="Calibri" panose="02020603050405020304" pitchFamily="2"/>
                <a:hlinkClick r:id="rId8"/>
              </a:rPr>
              <a:t>.</a:t>
            </a:r>
            <a:r>
              <a:rPr lang="en-US" sz="100" u="sng" spc="0">
                <a:solidFill>
                  <a:srgbClr val="CA333A"/>
                </a:solidFill>
                <a:latin typeface="Calibri" panose="02020603050405020304" pitchFamily="2"/>
                <a:hlinkClick r:id="rId8"/>
              </a:rPr>
              <a:t> </a:t>
            </a:r>
            <a:endParaRPr lang="en-US" sz="100" u="sng" spc="0">
              <a:solidFill>
                <a:srgbClr val="CA333A"/>
              </a:solidFill>
              <a:latin typeface="Calibri" panose="02020603050405020304" pitchFamily="2"/>
            </a:endParaRPr>
          </a:p>
        </p:txBody>
      </p:sp>
      <p:sp>
        <p:nvSpPr>
          <p:cNvPr id="10" name="Text Placeholder 9"/>
          <p:cNvSpPr>
            <a:spLocks noGrp="1"/>
          </p:cNvSpPr>
          <p:nvPr>
            <p:ph type="body" idx="10"/>
          </p:nvPr>
        </p:nvSpPr>
        <p:spPr>
          <a:xfrm>
            <a:off x="506095" y="6309360"/>
            <a:ext cx="10807700" cy="421640"/>
          </a:xfrm>
          <a:prstGeom prst="rect">
            <a:avLst/>
          </a:prstGeom>
          <a:noFill/>
          <a:ln w="0" cmpd="sng">
            <a:noFill/>
            <a:prstDash val="solid"/>
          </a:ln>
        </p:spPr>
        <p:txBody>
          <a:bodyPr vert="horz" lIns="0" tIns="0" rIns="0" bIns="0" anchor="t"/>
          <a:lstStyle/>
          <a:p>
            <a:pPr marL="548640" marR="0" indent="0" algn="r">
              <a:lnSpc>
                <a:spcPts val="1100"/>
              </a:lnSpc>
              <a:spcAft>
                <a:spcPts val="70"/>
              </a:spcAft>
            </a:pPr>
            <a:r>
              <a:rPr lang="en-US" sz="900" spc="0">
                <a:solidFill>
                  <a:srgbClr val="000000"/>
                </a:solidFill>
                <a:latin typeface="Calibri" panose="02020603050405020304" pitchFamily="2"/>
              </a:rPr>
              <a:t>All information is accurate as of </a:t>
            </a:r>
          </a:p>
          <a:p>
            <a:pPr marL="548640" marR="0" indent="0" algn="r">
              <a:lnSpc>
                <a:spcPts val="1100"/>
              </a:lnSpc>
              <a:spcAft>
                <a:spcPts val="70"/>
              </a:spcAft>
            </a:pPr>
            <a:r>
              <a:rPr lang="en-US" sz="900" spc="0">
                <a:solidFill>
                  <a:srgbClr val="000000"/>
                </a:solidFill>
                <a:latin typeface="Calibri" panose="02020603050405020304" pitchFamily="2"/>
              </a:rPr>
              <a:t>July 2026 and provided in good faith. </a:t>
            </a:r>
          </a:p>
        </p:txBody>
      </p:sp>
      <p:sp>
        <p:nvSpPr>
          <p:cNvPr id="17" name="Text Placeholder 16"/>
          <p:cNvSpPr>
            <a:spLocks noGrp="1"/>
          </p:cNvSpPr>
          <p:nvPr>
            <p:ph type="body" idx="10"/>
          </p:nvPr>
        </p:nvSpPr>
        <p:spPr>
          <a:xfrm>
            <a:off x="11604625" y="6423025"/>
            <a:ext cx="266065" cy="186055"/>
          </a:xfrm>
          <a:prstGeom prst="rect">
            <a:avLst/>
          </a:prstGeom>
          <a:noFill/>
          <a:ln w="0" cmpd="sng">
            <a:noFill/>
            <a:prstDash val="solid"/>
          </a:ln>
        </p:spPr>
        <p:txBody>
          <a:bodyPr vert="horz" lIns="0" tIns="17145" rIns="0" bIns="0" anchor="t"/>
          <a:lstStyle/>
          <a:p>
            <a:pPr marL="0" marR="0" indent="0" algn="l">
              <a:lnSpc>
                <a:spcPts val="1300"/>
              </a:lnSpc>
              <a:spcAft>
                <a:spcPts val="0"/>
              </a:spcAft>
            </a:pPr>
            <a:r>
              <a:rPr lang="en-US" sz="1200" b="1" spc="0">
                <a:solidFill>
                  <a:srgbClr val="3B0F52"/>
                </a:solidFill>
                <a:latin typeface="Calibri" panose="02020603050405020304" pitchFamily="2"/>
              </a:rPr>
              <a:t>16 </a:t>
            </a:r>
          </a:p>
        </p:txBody>
      </p:sp>
      <p:cxnSp>
        <p:nvCxnSpPr>
          <p:cNvPr id="18" name="Straight Connector 17"/>
          <p:cNvCxnSpPr/>
          <p:nvPr/>
        </p:nvCxnSpPr>
        <p:spPr>
          <a:xfrm>
            <a:off x="2536190" y="1298575"/>
            <a:ext cx="6428740" cy="0"/>
          </a:xfrm>
          <a:prstGeom prst="line">
            <a:avLst/>
          </a:prstGeom>
          <a:ln w="8890" cmpd="sng">
            <a:solidFill>
              <a:srgbClr val="3B0F52"/>
            </a:solidFill>
          </a:ln>
        </p:spPr>
      </p:cxnSp>
      <p:cxnSp>
        <p:nvCxnSpPr>
          <p:cNvPr id="19" name="Straight Connector 18"/>
          <p:cNvCxnSpPr/>
          <p:nvPr/>
        </p:nvCxnSpPr>
        <p:spPr>
          <a:xfrm>
            <a:off x="1456690" y="1938655"/>
            <a:ext cx="1082675" cy="0"/>
          </a:xfrm>
          <a:prstGeom prst="line">
            <a:avLst/>
          </a:prstGeom>
          <a:ln w="8890" cmpd="sng">
            <a:solidFill>
              <a:srgbClr val="3B0F52"/>
            </a:solidFill>
          </a:ln>
        </p:spPr>
      </p:cxnSp>
      <p:cxnSp>
        <p:nvCxnSpPr>
          <p:cNvPr id="20" name="Straight Connector 19"/>
          <p:cNvCxnSpPr/>
          <p:nvPr/>
        </p:nvCxnSpPr>
        <p:spPr>
          <a:xfrm>
            <a:off x="783590" y="2804160"/>
            <a:ext cx="7218045" cy="0"/>
          </a:xfrm>
          <a:prstGeom prst="line">
            <a:avLst/>
          </a:prstGeom>
          <a:ln w="8890" cmpd="sng">
            <a:solidFill>
              <a:srgbClr val="CA333A"/>
            </a:solidFill>
          </a:ln>
        </p:spPr>
      </p:cxnSp>
      <p:cxnSp>
        <p:nvCxnSpPr>
          <p:cNvPr id="21" name="Straight Connector 20"/>
          <p:cNvCxnSpPr/>
          <p:nvPr/>
        </p:nvCxnSpPr>
        <p:spPr>
          <a:xfrm>
            <a:off x="2160905" y="4352290"/>
            <a:ext cx="8495665" cy="0"/>
          </a:xfrm>
          <a:prstGeom prst="line">
            <a:avLst/>
          </a:prstGeom>
          <a:ln w="8890" cmpd="sng">
            <a:solidFill>
              <a:srgbClr val="F0BD47"/>
            </a:solidFill>
          </a:ln>
        </p:spPr>
      </p:cxnSp>
      <p:cxnSp>
        <p:nvCxnSpPr>
          <p:cNvPr id="22" name="Straight Connector 21"/>
          <p:cNvCxnSpPr/>
          <p:nvPr/>
        </p:nvCxnSpPr>
        <p:spPr>
          <a:xfrm>
            <a:off x="1316990" y="5001895"/>
            <a:ext cx="847725" cy="0"/>
          </a:xfrm>
          <a:prstGeom prst="line">
            <a:avLst/>
          </a:prstGeom>
          <a:ln w="8890" cmpd="sng">
            <a:solidFill>
              <a:srgbClr val="F0BD47"/>
            </a:solidFill>
          </a:ln>
        </p:spPr>
      </p:cxnSp>
      <p:cxnSp>
        <p:nvCxnSpPr>
          <p:cNvPr id="23" name="Straight Connector 22"/>
          <p:cNvCxnSpPr/>
          <p:nvPr/>
        </p:nvCxnSpPr>
        <p:spPr>
          <a:xfrm>
            <a:off x="2536190" y="1295400"/>
            <a:ext cx="0" cy="1283970"/>
          </a:xfrm>
          <a:prstGeom prst="line">
            <a:avLst/>
          </a:prstGeom>
          <a:ln w="8890" cmpd="sng">
            <a:solidFill>
              <a:srgbClr val="3B0F52"/>
            </a:solidFill>
          </a:ln>
        </p:spPr>
      </p:cxnSp>
      <p:cxnSp>
        <p:nvCxnSpPr>
          <p:cNvPr id="24" name="Straight Connector 23"/>
          <p:cNvCxnSpPr/>
          <p:nvPr/>
        </p:nvCxnSpPr>
        <p:spPr>
          <a:xfrm>
            <a:off x="783590" y="2800985"/>
            <a:ext cx="0" cy="1305560"/>
          </a:xfrm>
          <a:prstGeom prst="line">
            <a:avLst/>
          </a:prstGeom>
          <a:ln w="8890" cmpd="sng">
            <a:solidFill>
              <a:srgbClr val="CA333A"/>
            </a:solidFill>
          </a:ln>
        </p:spPr>
      </p:cxnSp>
      <p:cxnSp>
        <p:nvCxnSpPr>
          <p:cNvPr id="25" name="Straight Connector 24"/>
          <p:cNvCxnSpPr/>
          <p:nvPr/>
        </p:nvCxnSpPr>
        <p:spPr>
          <a:xfrm>
            <a:off x="7997825" y="3453130"/>
            <a:ext cx="1414780" cy="0"/>
          </a:xfrm>
          <a:prstGeom prst="line">
            <a:avLst/>
          </a:prstGeom>
          <a:ln w="8890" cmpd="sng">
            <a:solidFill>
              <a:srgbClr val="CA333A"/>
            </a:solidFill>
          </a:ln>
        </p:spPr>
      </p:cxnSp>
      <p:cxnSp>
        <p:nvCxnSpPr>
          <p:cNvPr id="26" name="Straight Connector 25"/>
          <p:cNvCxnSpPr/>
          <p:nvPr/>
        </p:nvCxnSpPr>
        <p:spPr>
          <a:xfrm>
            <a:off x="2160905" y="4349750"/>
            <a:ext cx="0" cy="1296035"/>
          </a:xfrm>
          <a:prstGeom prst="line">
            <a:avLst/>
          </a:prstGeom>
          <a:ln w="8890" cmpd="sng">
            <a:solidFill>
              <a:srgbClr val="F0BD47"/>
            </a:solidFill>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8964295" y="0"/>
            <a:ext cx="3227705" cy="5589905"/>
          </a:xfrm>
          <a:prstGeom prst="rect">
            <a:avLst/>
          </a:prstGeom>
        </p:spPr>
      </p:pic>
      <p:sp>
        <p:nvSpPr>
          <p:cNvPr id="4" name="Text Placeholder 3"/>
          <p:cNvSpPr>
            <a:spLocks noGrp="1"/>
          </p:cNvSpPr>
          <p:nvPr>
            <p:ph type="body" idx="10"/>
          </p:nvPr>
        </p:nvSpPr>
        <p:spPr>
          <a:xfrm>
            <a:off x="509270" y="0"/>
            <a:ext cx="8040370" cy="1333500"/>
          </a:xfrm>
          <a:prstGeom prst="rect">
            <a:avLst/>
          </a:prstGeom>
          <a:noFill/>
          <a:ln w="0" cmpd="sng">
            <a:noFill/>
            <a:prstDash val="solid"/>
          </a:ln>
        </p:spPr>
        <p:txBody>
          <a:bodyPr vert="horz" lIns="0" tIns="269875" rIns="0" bIns="0" anchor="t">
            <a:normAutofit fontScale="95000"/>
          </a:bodyPr>
          <a:lstStyle/>
          <a:p>
            <a:pPr marL="0" marR="0" indent="0" algn="l">
              <a:lnSpc>
                <a:spcPts val="2200"/>
              </a:lnSpc>
              <a:spcAft>
                <a:spcPts val="0"/>
              </a:spcAft>
            </a:pPr>
            <a:r>
              <a:rPr lang="en-US" sz="2200" b="1" spc="35">
                <a:solidFill>
                  <a:srgbClr val="3B0F52"/>
                </a:solidFill>
                <a:latin typeface="Calibri" panose="02020603050405020304" pitchFamily="2"/>
              </a:rPr>
              <a:t>Long-term Relationships or Family Visas </a:t>
            </a:r>
          </a:p>
        </p:txBody>
      </p:sp>
      <p:sp>
        <p:nvSpPr>
          <p:cNvPr id="5" name="Text Placeholder 4"/>
          <p:cNvSpPr>
            <a:spLocks noGrp="1"/>
          </p:cNvSpPr>
          <p:nvPr>
            <p:ph type="body" idx="10"/>
          </p:nvPr>
        </p:nvSpPr>
        <p:spPr>
          <a:xfrm>
            <a:off x="509270" y="1333500"/>
            <a:ext cx="2154555" cy="1184275"/>
          </a:xfrm>
          <a:prstGeom prst="rect">
            <a:avLst/>
          </a:prstGeom>
          <a:noFill/>
          <a:ln w="0" cmpd="sng">
            <a:noFill/>
            <a:prstDash val="solid"/>
          </a:ln>
        </p:spPr>
        <p:txBody>
          <a:bodyPr vert="horz" lIns="0" tIns="59690" rIns="0" bIns="0" anchor="t">
            <a:normAutofit fontScale="95000"/>
          </a:bodyPr>
          <a:lstStyle/>
          <a:p>
            <a:pPr marL="0" marR="0" indent="0" algn="l">
              <a:lnSpc>
                <a:spcPts val="1900"/>
              </a:lnSpc>
              <a:spcAft>
                <a:spcPts val="0"/>
              </a:spcAft>
            </a:pPr>
            <a:r>
              <a:rPr lang="en-US" sz="1800" b="1" spc="-20">
                <a:solidFill>
                  <a:srgbClr val="000000"/>
                </a:solidFill>
                <a:latin typeface="Calibri" panose="02020603050405020304" pitchFamily="2"/>
              </a:rPr>
              <a:t>If you are: </a:t>
            </a:r>
          </a:p>
          <a:p>
            <a:pPr marL="0" marR="0" indent="320040" algn="l">
              <a:lnSpc>
                <a:spcPts val="1900"/>
              </a:lnSpc>
              <a:spcBef>
                <a:spcPts val="1010"/>
              </a:spcBef>
              <a:spcAft>
                <a:spcPts val="0"/>
              </a:spcAft>
              <a:buFont typeface="Symbol"/>
              <a:buChar char="·"/>
            </a:pPr>
            <a:r>
              <a:rPr lang="en-US" sz="1800" spc="-15">
                <a:solidFill>
                  <a:srgbClr val="000000"/>
                </a:solidFill>
                <a:latin typeface="Calibri" panose="02020603050405020304" pitchFamily="2"/>
              </a:rPr>
              <a:t>Married </a:t>
            </a:r>
          </a:p>
          <a:p>
            <a:pPr marL="0" marR="0" indent="320040" algn="l">
              <a:lnSpc>
                <a:spcPts val="1900"/>
              </a:lnSpc>
              <a:spcBef>
                <a:spcPts val="1030"/>
              </a:spcBef>
              <a:spcAft>
                <a:spcPts val="0"/>
              </a:spcAft>
              <a:buFont typeface="Symbol"/>
              <a:buChar char="·"/>
            </a:pPr>
            <a:r>
              <a:rPr lang="en-US" sz="1800" spc="-15">
                <a:solidFill>
                  <a:srgbClr val="000000"/>
                </a:solidFill>
                <a:latin typeface="Calibri" panose="02020603050405020304" pitchFamily="2"/>
              </a:rPr>
              <a:t>In a civil partnership </a:t>
            </a:r>
          </a:p>
        </p:txBody>
      </p:sp>
      <p:sp>
        <p:nvSpPr>
          <p:cNvPr id="6" name="Text Placeholder 5"/>
          <p:cNvSpPr>
            <a:spLocks noGrp="1"/>
          </p:cNvSpPr>
          <p:nvPr>
            <p:ph type="body" idx="10"/>
          </p:nvPr>
        </p:nvSpPr>
        <p:spPr>
          <a:xfrm>
            <a:off x="509270" y="2517775"/>
            <a:ext cx="9309100" cy="4213225"/>
          </a:xfrm>
          <a:prstGeom prst="rect">
            <a:avLst/>
          </a:prstGeom>
          <a:noFill/>
          <a:ln w="0" cmpd="sng">
            <a:noFill/>
            <a:prstDash val="solid"/>
          </a:ln>
        </p:spPr>
        <p:txBody>
          <a:bodyPr vert="horz" lIns="0" tIns="0" rIns="0" bIns="0" anchor="t">
            <a:normAutofit fontScale="95000"/>
          </a:bodyPr>
          <a:lstStyle/>
          <a:p>
            <a:pPr marL="0" marR="0" indent="320040" algn="l">
              <a:lnSpc>
                <a:spcPts val="3000"/>
              </a:lnSpc>
              <a:spcAft>
                <a:spcPts val="0"/>
              </a:spcAft>
              <a:buFont typeface="Symbol"/>
              <a:buChar char="·"/>
            </a:pPr>
            <a:r>
              <a:rPr lang="en-US" sz="1800" spc="0">
                <a:solidFill>
                  <a:srgbClr val="000000"/>
                </a:solidFill>
                <a:latin typeface="Calibri" panose="02020603050405020304" pitchFamily="2"/>
              </a:rPr>
              <a:t>In a relationship which has existed for more than 2 years and is like a marriage or civil partnership with someone in the UK </a:t>
            </a:r>
          </a:p>
          <a:p>
            <a:pPr marL="0" marR="0" indent="0" algn="l">
              <a:lnSpc>
                <a:spcPts val="1900"/>
              </a:lnSpc>
              <a:spcBef>
                <a:spcPts val="3265"/>
              </a:spcBef>
              <a:spcAft>
                <a:spcPts val="0"/>
              </a:spcAft>
            </a:pPr>
            <a:r>
              <a:rPr lang="en-US" sz="1800" spc="25">
                <a:solidFill>
                  <a:srgbClr val="000000"/>
                </a:solidFill>
                <a:latin typeface="Calibri" panose="02020603050405020304" pitchFamily="2"/>
              </a:rPr>
              <a:t>Remember that you may have immigration options linked to your partner. </a:t>
            </a:r>
          </a:p>
          <a:p>
            <a:pPr marL="0" marR="0" indent="0" algn="l">
              <a:lnSpc>
                <a:spcPts val="2200"/>
              </a:lnSpc>
              <a:spcBef>
                <a:spcPts val="3770"/>
              </a:spcBef>
              <a:spcAft>
                <a:spcPts val="0"/>
              </a:spcAft>
            </a:pPr>
            <a:r>
              <a:rPr lang="en-US" sz="1800" b="1" spc="0">
                <a:solidFill>
                  <a:srgbClr val="000000"/>
                </a:solidFill>
                <a:latin typeface="Calibri" panose="02020603050405020304" pitchFamily="2"/>
              </a:rPr>
              <a:t>If your partner has another type of time-limited visa in the UK </a:t>
            </a:r>
            <a:br/>
            <a:r>
              <a:rPr lang="en-US" sz="1800" spc="0">
                <a:solidFill>
                  <a:srgbClr val="000000"/>
                </a:solidFill>
                <a:latin typeface="Calibri" panose="02020603050405020304" pitchFamily="2"/>
              </a:rPr>
              <a:t>You may be able to apply for a visa as their dependent </a:t>
            </a:r>
          </a:p>
          <a:p>
            <a:pPr marL="0" marR="0" indent="0" algn="l">
              <a:lnSpc>
                <a:spcPts val="1900"/>
              </a:lnSpc>
              <a:spcBef>
                <a:spcPts val="4050"/>
              </a:spcBef>
              <a:spcAft>
                <a:spcPts val="0"/>
              </a:spcAft>
            </a:pPr>
            <a:r>
              <a:rPr lang="en-US" sz="1800" b="1" spc="0">
                <a:solidFill>
                  <a:srgbClr val="000000"/>
                </a:solidFill>
                <a:latin typeface="Calibri" panose="02020603050405020304" pitchFamily="2"/>
              </a:rPr>
              <a:t>If your partner is a British citizen or is settled in the UK </a:t>
            </a:r>
          </a:p>
          <a:p>
            <a:pPr marL="0" marR="0" indent="0" algn="l">
              <a:lnSpc>
                <a:spcPts val="1800"/>
              </a:lnSpc>
              <a:spcBef>
                <a:spcPts val="335"/>
              </a:spcBef>
              <a:spcAft>
                <a:spcPts val="7320"/>
              </a:spcAft>
            </a:pPr>
            <a:r>
              <a:rPr lang="en-US" sz="1800" spc="30">
                <a:solidFill>
                  <a:srgbClr val="000000"/>
                </a:solidFill>
                <a:latin typeface="Calibri" panose="02020603050405020304" pitchFamily="2"/>
              </a:rPr>
              <a:t>You may be able to apply for a visa under the “Family Route” of the immigration rules </a:t>
            </a:r>
          </a:p>
        </p:txBody>
      </p:sp>
      <p:sp>
        <p:nvSpPr>
          <p:cNvPr id="7" name="Text Placeholder 6"/>
          <p:cNvSpPr>
            <a:spLocks noGrp="1"/>
          </p:cNvSpPr>
          <p:nvPr>
            <p:ph type="body" idx="10"/>
          </p:nvPr>
        </p:nvSpPr>
        <p:spPr>
          <a:xfrm>
            <a:off x="8809023" y="6129197"/>
            <a:ext cx="2499058" cy="594818"/>
          </a:xfrm>
          <a:prstGeom prst="rect">
            <a:avLst/>
          </a:prstGeom>
          <a:noFill/>
          <a:ln w="0" cmpd="sng">
            <a:noFill/>
            <a:prstDash val="solid"/>
          </a:ln>
        </p:spPr>
        <p:txBody>
          <a:bodyPr vert="horz" lIns="0" tIns="22860" rIns="0" bIns="0" anchor="t">
            <a:normAutofit fontScale="95000"/>
          </a:bodyPr>
          <a:lstStyle/>
          <a:p>
            <a:pPr marL="548640" marR="0" indent="0" algn="r">
              <a:lnSpc>
                <a:spcPts val="1100"/>
              </a:lnSpc>
              <a:spcAft>
                <a:spcPts val="70"/>
              </a:spcAft>
            </a:pPr>
            <a:r>
              <a:rPr lang="en-US" sz="900" spc="0">
                <a:solidFill>
                  <a:srgbClr val="000000"/>
                </a:solidFill>
                <a:latin typeface="Calibri" panose="02020603050405020304" pitchFamily="2"/>
              </a:rPr>
              <a:t>All information is accurate as of </a:t>
            </a:r>
          </a:p>
          <a:p>
            <a:pPr marL="548640" marR="0" indent="0" algn="r">
              <a:lnSpc>
                <a:spcPts val="1100"/>
              </a:lnSpc>
              <a:spcAft>
                <a:spcPts val="70"/>
              </a:spcAft>
            </a:pPr>
            <a:r>
              <a:rPr lang="en-US" sz="900" spc="0">
                <a:solidFill>
                  <a:srgbClr val="000000"/>
                </a:solidFill>
                <a:latin typeface="Calibri" panose="02020603050405020304" pitchFamily="2"/>
              </a:rPr>
              <a:t>July 2026 and provided in good faith</a:t>
            </a:r>
            <a:r>
              <a:rPr lang="en-US" sz="900" spc="-10">
                <a:solidFill>
                  <a:srgbClr val="000000"/>
                </a:solidFill>
                <a:latin typeface="Calibri" panose="02020603050405020304" pitchFamily="2"/>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8964295" y="0"/>
            <a:ext cx="3227705" cy="5589905"/>
          </a:xfrm>
          <a:prstGeom prst="rect">
            <a:avLst/>
          </a:prstGeom>
        </p:spPr>
      </p:pic>
      <p:sp>
        <p:nvSpPr>
          <p:cNvPr id="4" name="Text Placeholder 3"/>
          <p:cNvSpPr>
            <a:spLocks noGrp="1"/>
          </p:cNvSpPr>
          <p:nvPr>
            <p:ph type="body" idx="10"/>
          </p:nvPr>
        </p:nvSpPr>
        <p:spPr>
          <a:xfrm>
            <a:off x="521335" y="0"/>
            <a:ext cx="8397240" cy="1689735"/>
          </a:xfrm>
          <a:prstGeom prst="rect">
            <a:avLst/>
          </a:prstGeom>
          <a:noFill/>
          <a:ln w="0" cmpd="sng">
            <a:noFill/>
            <a:prstDash val="solid"/>
          </a:ln>
        </p:spPr>
        <p:txBody>
          <a:bodyPr vert="horz" lIns="0" tIns="269875" rIns="0" bIns="0" anchor="t">
            <a:normAutofit fontScale="95000"/>
          </a:bodyPr>
          <a:lstStyle/>
          <a:p>
            <a:pPr marL="0" marR="0" indent="0" algn="l">
              <a:lnSpc>
                <a:spcPts val="2200"/>
              </a:lnSpc>
              <a:spcAft>
                <a:spcPts val="0"/>
              </a:spcAft>
            </a:pPr>
            <a:r>
              <a:rPr lang="en-US" sz="2200" b="1" spc="0">
                <a:solidFill>
                  <a:srgbClr val="3B0F52"/>
                </a:solidFill>
                <a:latin typeface="Calibri" panose="02020603050405020304" pitchFamily="2"/>
              </a:rPr>
              <a:t>Next Steps </a:t>
            </a:r>
          </a:p>
          <a:p>
            <a:pPr marL="274320" marR="0" indent="274320" algn="l">
              <a:lnSpc>
                <a:spcPts val="2100"/>
              </a:lnSpc>
              <a:spcBef>
                <a:spcPts val="6285"/>
              </a:spcBef>
              <a:spcAft>
                <a:spcPts val="0"/>
              </a:spcAft>
              <a:buFont typeface="Symbol"/>
              <a:buChar char="·"/>
            </a:pPr>
            <a:r>
              <a:rPr lang="en-US" sz="2000" spc="0">
                <a:solidFill>
                  <a:srgbClr val="000000"/>
                </a:solidFill>
                <a:latin typeface="Calibri" panose="02020603050405020304" pitchFamily="2"/>
              </a:rPr>
              <a:t>Think about what you want to do and start preparing </a:t>
            </a:r>
          </a:p>
        </p:txBody>
      </p:sp>
      <p:sp>
        <p:nvSpPr>
          <p:cNvPr id="5" name="Text Placeholder 4"/>
          <p:cNvSpPr>
            <a:spLocks noGrp="1"/>
          </p:cNvSpPr>
          <p:nvPr>
            <p:ph type="body" idx="10"/>
          </p:nvPr>
        </p:nvSpPr>
        <p:spPr>
          <a:xfrm>
            <a:off x="521335" y="1689735"/>
            <a:ext cx="6912610" cy="1940560"/>
          </a:xfrm>
          <a:prstGeom prst="rect">
            <a:avLst/>
          </a:prstGeom>
          <a:noFill/>
          <a:ln w="0" cmpd="sng">
            <a:noFill/>
            <a:prstDash val="solid"/>
          </a:ln>
        </p:spPr>
        <p:txBody>
          <a:bodyPr vert="horz" lIns="0" tIns="523240" rIns="0" bIns="0" anchor="t"/>
          <a:lstStyle/>
          <a:p>
            <a:pPr marL="274320" marR="0" indent="274320" algn="l">
              <a:lnSpc>
                <a:spcPts val="2100"/>
              </a:lnSpc>
              <a:spcAft>
                <a:spcPts val="0"/>
              </a:spcAft>
              <a:buFont typeface="Symbol"/>
              <a:buChar char="·"/>
            </a:pPr>
            <a:r>
              <a:rPr lang="en-US" sz="2000" spc="0">
                <a:solidFill>
                  <a:srgbClr val="000000"/>
                </a:solidFill>
                <a:latin typeface="Calibri" panose="02020603050405020304" pitchFamily="2"/>
              </a:rPr>
              <a:t>Get work experience where you can use your Student Visa </a:t>
            </a:r>
          </a:p>
          <a:p>
            <a:pPr marL="274320" marR="0" indent="274320" algn="l">
              <a:lnSpc>
                <a:spcPts val="2100"/>
              </a:lnSpc>
              <a:spcBef>
                <a:spcPts val="3480"/>
              </a:spcBef>
              <a:spcAft>
                <a:spcPts val="0"/>
              </a:spcAft>
              <a:buFont typeface="Symbol"/>
              <a:buChar char="·"/>
            </a:pPr>
            <a:r>
              <a:rPr lang="en-US" sz="2000" spc="-15">
                <a:solidFill>
                  <a:srgbClr val="000000"/>
                </a:solidFill>
                <a:latin typeface="Calibri" panose="02020603050405020304" pitchFamily="2"/>
              </a:rPr>
              <a:t>Make sure you are aware of the timing for making an application </a:t>
            </a:r>
          </a:p>
        </p:txBody>
      </p:sp>
      <p:sp>
        <p:nvSpPr>
          <p:cNvPr id="6" name="Text Placeholder 5"/>
          <p:cNvSpPr>
            <a:spLocks noGrp="1"/>
          </p:cNvSpPr>
          <p:nvPr>
            <p:ph type="body" idx="10"/>
          </p:nvPr>
        </p:nvSpPr>
        <p:spPr>
          <a:xfrm>
            <a:off x="521335" y="3630295"/>
            <a:ext cx="10259695" cy="293370"/>
          </a:xfrm>
          <a:prstGeom prst="rect">
            <a:avLst/>
          </a:prstGeom>
          <a:noFill/>
          <a:ln w="0" cmpd="sng">
            <a:noFill/>
            <a:prstDash val="solid"/>
          </a:ln>
        </p:spPr>
        <p:txBody>
          <a:bodyPr vert="horz" lIns="0" tIns="3175" rIns="0" bIns="0" anchor="t"/>
          <a:lstStyle/>
          <a:p>
            <a:pPr marL="274320" marR="0" indent="274320" algn="l">
              <a:lnSpc>
                <a:spcPts val="2100"/>
              </a:lnSpc>
              <a:spcAft>
                <a:spcPts val="0"/>
              </a:spcAft>
              <a:buFont typeface="Symbol"/>
              <a:buChar char="·"/>
            </a:pPr>
            <a:r>
              <a:rPr lang="en-US" sz="2000" spc="-10">
                <a:solidFill>
                  <a:srgbClr val="000000"/>
                </a:solidFill>
                <a:latin typeface="Calibri" panose="02020603050405020304" pitchFamily="2"/>
              </a:rPr>
              <a:t>Ensure you refer to the relevant Policy Guidance published by UKVI when making any application </a:t>
            </a:r>
          </a:p>
        </p:txBody>
      </p:sp>
      <p:sp>
        <p:nvSpPr>
          <p:cNvPr id="7" name="Text Placeholder 6"/>
          <p:cNvSpPr>
            <a:spLocks noGrp="1"/>
          </p:cNvSpPr>
          <p:nvPr>
            <p:ph type="body" idx="10"/>
          </p:nvPr>
        </p:nvSpPr>
        <p:spPr>
          <a:xfrm>
            <a:off x="521335" y="3923665"/>
            <a:ext cx="10668000" cy="2385695"/>
          </a:xfrm>
          <a:prstGeom prst="rect">
            <a:avLst/>
          </a:prstGeom>
          <a:noFill/>
          <a:ln w="0" cmpd="sng">
            <a:noFill/>
            <a:prstDash val="solid"/>
          </a:ln>
        </p:spPr>
        <p:txBody>
          <a:bodyPr vert="horz" lIns="0" tIns="408305" rIns="0" bIns="0" anchor="t"/>
          <a:lstStyle/>
          <a:p>
            <a:pPr marL="274320" marR="320040" indent="274320" algn="l">
              <a:lnSpc>
                <a:spcPts val="2400"/>
              </a:lnSpc>
              <a:spcAft>
                <a:spcPts val="11305"/>
              </a:spcAft>
              <a:buFont typeface="Symbol"/>
              <a:buChar char="·"/>
            </a:pPr>
            <a:r>
              <a:rPr lang="en-US" sz="2000" spc="0">
                <a:solidFill>
                  <a:srgbClr val="000000"/>
                </a:solidFill>
                <a:latin typeface="Calibri" panose="02020603050405020304" pitchFamily="2"/>
              </a:rPr>
              <a:t>Get professional help with your application from your employer or an immigration specialist when you feel you might need it </a:t>
            </a:r>
          </a:p>
        </p:txBody>
      </p:sp>
      <p:sp>
        <p:nvSpPr>
          <p:cNvPr id="8" name="Text Placeholder 7"/>
          <p:cNvSpPr>
            <a:spLocks noGrp="1"/>
          </p:cNvSpPr>
          <p:nvPr>
            <p:ph type="body" idx="10"/>
          </p:nvPr>
        </p:nvSpPr>
        <p:spPr>
          <a:xfrm>
            <a:off x="521335" y="6309360"/>
            <a:ext cx="10795000" cy="421640"/>
          </a:xfrm>
          <a:prstGeom prst="rect">
            <a:avLst/>
          </a:prstGeom>
          <a:noFill/>
          <a:ln w="0" cmpd="sng">
            <a:noFill/>
            <a:prstDash val="solid"/>
          </a:ln>
        </p:spPr>
        <p:txBody>
          <a:bodyPr vert="horz" lIns="0" tIns="0" rIns="0" bIns="0" anchor="t"/>
          <a:lstStyle/>
          <a:p>
            <a:pPr marL="548640" algn="r">
              <a:lnSpc>
                <a:spcPts val="1100"/>
              </a:lnSpc>
              <a:spcAft>
                <a:spcPts val="70"/>
              </a:spcAft>
            </a:pPr>
            <a:r>
              <a:rPr lang="en-US" sz="900" spc="0">
                <a:solidFill>
                  <a:srgbClr val="000000"/>
                </a:solidFill>
                <a:latin typeface="Calibri"/>
                <a:ea typeface="Calibri"/>
                <a:cs typeface="Calibri"/>
              </a:rPr>
              <a:t>All information </a:t>
            </a:r>
            <a:r>
              <a:rPr lang="en-US" sz="900">
                <a:solidFill>
                  <a:srgbClr val="000000"/>
                </a:solidFill>
                <a:latin typeface="Calibri"/>
                <a:ea typeface="Calibri"/>
                <a:cs typeface="Calibri"/>
              </a:rPr>
              <a:t>is </a:t>
            </a:r>
            <a:r>
              <a:rPr lang="en-US" sz="900" spc="0">
                <a:solidFill>
                  <a:srgbClr val="000000"/>
                </a:solidFill>
                <a:latin typeface="Calibri"/>
                <a:ea typeface="Calibri"/>
                <a:cs typeface="Calibri"/>
              </a:rPr>
              <a:t>accurate as of</a:t>
            </a:r>
            <a:r>
              <a:rPr lang="en-US" sz="900">
                <a:solidFill>
                  <a:srgbClr val="000000"/>
                </a:solidFill>
                <a:latin typeface="Calibri"/>
                <a:ea typeface="Calibri"/>
                <a:cs typeface="Calibri"/>
              </a:rPr>
              <a:t> </a:t>
            </a:r>
          </a:p>
          <a:p>
            <a:pPr marL="548640" algn="r">
              <a:lnSpc>
                <a:spcPts val="1100"/>
              </a:lnSpc>
              <a:spcAft>
                <a:spcPts val="70"/>
              </a:spcAft>
            </a:pPr>
            <a:r>
              <a:rPr lang="en-US" sz="900">
                <a:solidFill>
                  <a:srgbClr val="000000"/>
                </a:solidFill>
                <a:latin typeface="Calibri"/>
                <a:ea typeface="Calibri"/>
                <a:cs typeface="Calibri"/>
              </a:rPr>
              <a:t>July 2026</a:t>
            </a:r>
            <a:r>
              <a:rPr lang="en-US" sz="900" spc="0">
                <a:solidFill>
                  <a:srgbClr val="000000"/>
                </a:solidFill>
                <a:latin typeface="Calibri"/>
                <a:ea typeface="Calibri"/>
                <a:cs typeface="Calibri"/>
              </a:rPr>
              <a:t> and provided in good faith</a:t>
            </a:r>
            <a:r>
              <a:rPr lang="en-US" sz="900">
                <a:solidFill>
                  <a:srgbClr val="000000"/>
                </a:solidFill>
                <a:latin typeface="Calibri"/>
                <a:ea typeface="Calibri"/>
                <a:cs typeface="Calibri"/>
              </a:rPr>
              <a:t> </a:t>
            </a:r>
            <a:endParaRPr lang="en-US"/>
          </a:p>
        </p:txBody>
      </p:sp>
      <p:sp>
        <p:nvSpPr>
          <p:cNvPr id="9" name="Text Placeholder 8"/>
          <p:cNvSpPr>
            <a:spLocks noGrp="1"/>
          </p:cNvSpPr>
          <p:nvPr>
            <p:ph type="body" idx="10"/>
          </p:nvPr>
        </p:nvSpPr>
        <p:spPr>
          <a:xfrm>
            <a:off x="11598910" y="6423025"/>
            <a:ext cx="271780" cy="186055"/>
          </a:xfrm>
          <a:prstGeom prst="rect">
            <a:avLst/>
          </a:prstGeom>
          <a:noFill/>
          <a:ln w="0" cmpd="sng">
            <a:noFill/>
            <a:prstDash val="solid"/>
          </a:ln>
        </p:spPr>
        <p:txBody>
          <a:bodyPr vert="horz" lIns="0" tIns="17145" rIns="0" bIns="0" anchor="t"/>
          <a:lstStyle/>
          <a:p>
            <a:pPr marL="0" marR="0" indent="0" algn="l">
              <a:lnSpc>
                <a:spcPts val="1300"/>
              </a:lnSpc>
              <a:spcAft>
                <a:spcPts val="0"/>
              </a:spcAft>
            </a:pPr>
            <a:r>
              <a:rPr lang="en-US" sz="1200" b="1" spc="0">
                <a:solidFill>
                  <a:srgbClr val="3B0F52"/>
                </a:solidFill>
                <a:latin typeface="Calibri" panose="02020603050405020304" pitchFamily="2"/>
              </a:rPr>
              <a:t>20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8964295" y="0"/>
            <a:ext cx="3227705" cy="5589905"/>
          </a:xfrm>
          <a:prstGeom prst="rect">
            <a:avLst/>
          </a:prstGeom>
        </p:spPr>
      </p:pic>
      <p:sp>
        <p:nvSpPr>
          <p:cNvPr id="4" name="Text Placeholder 3"/>
          <p:cNvSpPr>
            <a:spLocks noGrp="1"/>
          </p:cNvSpPr>
          <p:nvPr>
            <p:ph type="body" idx="10"/>
          </p:nvPr>
        </p:nvSpPr>
        <p:spPr>
          <a:xfrm>
            <a:off x="511810" y="0"/>
            <a:ext cx="6935288" cy="4204788"/>
          </a:xfrm>
          <a:prstGeom prst="rect">
            <a:avLst/>
          </a:prstGeom>
          <a:noFill/>
          <a:ln w="0" cmpd="sng">
            <a:noFill/>
            <a:prstDash val="solid"/>
          </a:ln>
        </p:spPr>
        <p:txBody>
          <a:bodyPr vert="horz" lIns="0" tIns="269875" rIns="0" bIns="0" anchor="t">
            <a:normAutofit fontScale="95000"/>
          </a:bodyPr>
          <a:lstStyle/>
          <a:p>
            <a:pPr marL="0" marR="0" indent="0" algn="l">
              <a:lnSpc>
                <a:spcPts val="2400"/>
              </a:lnSpc>
              <a:spcAft>
                <a:spcPts val="0"/>
              </a:spcAft>
            </a:pPr>
            <a:r>
              <a:rPr lang="en-US" sz="2200" b="1" spc="0">
                <a:solidFill>
                  <a:srgbClr val="3B0F52"/>
                </a:solidFill>
                <a:latin typeface="Calibri" panose="02020603050405020304" pitchFamily="2"/>
              </a:rPr>
              <a:t>Resources </a:t>
            </a:r>
          </a:p>
          <a:p>
            <a:pPr marL="0" marR="0" indent="0" algn="l">
              <a:lnSpc>
                <a:spcPts val="1600"/>
              </a:lnSpc>
              <a:spcBef>
                <a:spcPts val="8760"/>
              </a:spcBef>
              <a:spcAft>
                <a:spcPts val="0"/>
              </a:spcAft>
            </a:pPr>
            <a:r>
              <a:rPr lang="en-US" sz="1600" spc="-55">
                <a:solidFill>
                  <a:srgbClr val="000000"/>
                </a:solidFill>
                <a:latin typeface="Calibri" panose="02020603050405020304" pitchFamily="2"/>
              </a:rPr>
              <a:t>UKVI </a:t>
            </a:r>
          </a:p>
          <a:p>
            <a:pPr marL="0" marR="0" indent="0" algn="l">
              <a:lnSpc>
                <a:spcPts val="1600"/>
              </a:lnSpc>
              <a:spcBef>
                <a:spcPts val="720"/>
              </a:spcBef>
              <a:spcAft>
                <a:spcPts val="0"/>
              </a:spcAft>
            </a:pPr>
            <a:r>
              <a:rPr lang="en-US" sz="1600" u="sng" spc="-10">
                <a:solidFill>
                  <a:srgbClr val="0000FF"/>
                </a:solidFill>
                <a:latin typeface="Calibri"/>
                <a:ea typeface="Calibri"/>
                <a:cs typeface="Calibri"/>
                <a:hlinkClick r:id="rId3"/>
              </a:rPr>
              <a:t>https://www.gov.uk/government/organisations/uk-visas-and-immigration</a:t>
            </a:r>
            <a:r>
              <a:rPr lang="en-US" sz="1600" spc="-10">
                <a:solidFill>
                  <a:srgbClr val="000000"/>
                </a:solidFill>
                <a:latin typeface="Calibri"/>
                <a:ea typeface="Calibri"/>
                <a:cs typeface="Calibri"/>
              </a:rPr>
              <a:t>  </a:t>
            </a:r>
          </a:p>
          <a:p>
            <a:pPr marL="0" marR="0" indent="0" algn="l">
              <a:lnSpc>
                <a:spcPts val="1600"/>
              </a:lnSpc>
              <a:spcBef>
                <a:spcPts val="3085"/>
              </a:spcBef>
              <a:spcAft>
                <a:spcPts val="0"/>
              </a:spcAft>
            </a:pPr>
            <a:r>
              <a:rPr lang="en-US" sz="1600" spc="-15">
                <a:solidFill>
                  <a:srgbClr val="000000"/>
                </a:solidFill>
                <a:latin typeface="Calibri" panose="02020603050405020304" pitchFamily="2"/>
              </a:rPr>
              <a:t>Policy Guidance </a:t>
            </a:r>
          </a:p>
          <a:p>
            <a:pPr marL="0" marR="0" indent="0" algn="l">
              <a:lnSpc>
                <a:spcPts val="1600"/>
              </a:lnSpc>
              <a:spcBef>
                <a:spcPts val="685"/>
              </a:spcBef>
              <a:spcAft>
                <a:spcPts val="0"/>
              </a:spcAft>
            </a:pPr>
            <a:r>
              <a:rPr lang="en-US" sz="1600" u="sng" spc="-5">
                <a:solidFill>
                  <a:srgbClr val="0000FF"/>
                </a:solidFill>
                <a:latin typeface="Calibri"/>
                <a:ea typeface="Calibri"/>
                <a:cs typeface="Calibri"/>
                <a:hlinkClick r:id="rId4"/>
              </a:rPr>
              <a:t>https://www.gov.uk/browse/visas-immigration/work-visas</a:t>
            </a:r>
            <a:r>
              <a:rPr lang="en-US" sz="100" spc="-5">
                <a:solidFill>
                  <a:srgbClr val="001F5F"/>
                </a:solidFill>
                <a:latin typeface="Calibri"/>
                <a:ea typeface="Calibri"/>
                <a:cs typeface="Calibri"/>
              </a:rPr>
              <a:t> </a:t>
            </a:r>
          </a:p>
          <a:p>
            <a:pPr marL="0" marR="0" indent="0" algn="l">
              <a:lnSpc>
                <a:spcPts val="1600"/>
              </a:lnSpc>
              <a:spcBef>
                <a:spcPts val="3420"/>
              </a:spcBef>
              <a:spcAft>
                <a:spcPts val="0"/>
              </a:spcAft>
            </a:pPr>
            <a:r>
              <a:rPr lang="en-US" sz="1600" spc="-30">
                <a:solidFill>
                  <a:srgbClr val="000000"/>
                </a:solidFill>
                <a:latin typeface="Calibri" panose="02020603050405020304" pitchFamily="2"/>
              </a:rPr>
              <a:t>UKCISA </a:t>
            </a:r>
          </a:p>
          <a:p>
            <a:pPr marL="0" marR="0" indent="0" algn="l">
              <a:lnSpc>
                <a:spcPts val="1600"/>
              </a:lnSpc>
              <a:spcBef>
                <a:spcPts val="765"/>
              </a:spcBef>
              <a:spcAft>
                <a:spcPts val="0"/>
              </a:spcAft>
            </a:pPr>
            <a:r>
              <a:rPr lang="en-US" sz="1600" u="sng" spc="-15">
                <a:solidFill>
                  <a:srgbClr val="0000FF"/>
                </a:solidFill>
                <a:latin typeface="Calibri"/>
                <a:ea typeface="Calibri"/>
                <a:cs typeface="Calibri"/>
                <a:hlinkClick r:id="rId5"/>
              </a:rPr>
              <a:t>https://www.ukcisa.org.uk/Information--Advice/Working/Working-after-studies#RL</a:t>
            </a:r>
            <a:r>
              <a:rPr lang="en-US" sz="100" spc="-15">
                <a:solidFill>
                  <a:srgbClr val="001F5F"/>
                </a:solidFill>
                <a:latin typeface="Calibri"/>
                <a:ea typeface="Calibri"/>
                <a:cs typeface="Calibri"/>
              </a:rPr>
              <a:t> </a:t>
            </a:r>
          </a:p>
        </p:txBody>
      </p:sp>
      <p:sp>
        <p:nvSpPr>
          <p:cNvPr id="5" name="Text Placeholder 4"/>
          <p:cNvSpPr>
            <a:spLocks noGrp="1"/>
          </p:cNvSpPr>
          <p:nvPr>
            <p:ph type="body" idx="10"/>
          </p:nvPr>
        </p:nvSpPr>
        <p:spPr>
          <a:xfrm>
            <a:off x="511810" y="4023360"/>
            <a:ext cx="10290175" cy="1974850"/>
          </a:xfrm>
          <a:prstGeom prst="rect">
            <a:avLst/>
          </a:prstGeom>
          <a:noFill/>
          <a:ln w="0" cmpd="sng">
            <a:noFill/>
            <a:prstDash val="solid"/>
          </a:ln>
        </p:spPr>
        <p:txBody>
          <a:bodyPr vert="horz" lIns="0" tIns="388620" rIns="0" bIns="0" anchor="t"/>
          <a:lstStyle/>
          <a:p>
            <a:pPr marL="0" marR="0" indent="0" algn="l">
              <a:lnSpc>
                <a:spcPts val="1600"/>
              </a:lnSpc>
              <a:spcAft>
                <a:spcPts val="0"/>
              </a:spcAft>
            </a:pPr>
            <a:r>
              <a:rPr lang="en-US" sz="1600" spc="-5">
                <a:solidFill>
                  <a:srgbClr val="000000"/>
                </a:solidFill>
                <a:latin typeface="Calibri" panose="02020603050405020304" pitchFamily="2"/>
              </a:rPr>
              <a:t>Warwick Student Visa Advice Service </a:t>
            </a:r>
          </a:p>
          <a:p>
            <a:pPr marL="0" marR="0" indent="0" algn="l">
              <a:lnSpc>
                <a:spcPts val="1600"/>
              </a:lnSpc>
              <a:spcBef>
                <a:spcPts val="720"/>
              </a:spcBef>
              <a:spcAft>
                <a:spcPts val="0"/>
              </a:spcAft>
            </a:pPr>
            <a:r>
              <a:rPr lang="en-US" sz="1600" u="sng" spc="-10">
                <a:solidFill>
                  <a:srgbClr val="0000FF"/>
                </a:solidFill>
                <a:latin typeface="Calibri"/>
                <a:ea typeface="Calibri"/>
                <a:cs typeface="Calibri"/>
                <a:hlinkClick r:id="rId6"/>
              </a:rPr>
              <a:t>https://warwick.ac.uk/study/international/visa</a:t>
            </a:r>
            <a:r>
              <a:rPr lang="en-US" sz="1600" spc="-10">
                <a:solidFill>
                  <a:srgbClr val="000000"/>
                </a:solidFill>
                <a:latin typeface="Calibri"/>
                <a:ea typeface="Calibri"/>
                <a:cs typeface="Calibri"/>
              </a:rPr>
              <a:t>  </a:t>
            </a:r>
          </a:p>
          <a:p>
            <a:pPr marL="0" marR="0" indent="0" algn="l">
              <a:lnSpc>
                <a:spcPts val="1500"/>
              </a:lnSpc>
              <a:spcBef>
                <a:spcPts val="3145"/>
              </a:spcBef>
              <a:spcAft>
                <a:spcPts val="0"/>
              </a:spcAft>
            </a:pPr>
            <a:r>
              <a:rPr lang="en-US" sz="1600" spc="0">
                <a:solidFill>
                  <a:srgbClr val="000000"/>
                </a:solidFill>
                <a:latin typeface="Calibri" panose="02020603050405020304" pitchFamily="2"/>
              </a:rPr>
              <a:t>Student Opportunity: Careers (Essential Information for working in the UK, including how to answer visa-related questions on application forms) </a:t>
            </a:r>
          </a:p>
          <a:p>
            <a:pPr marL="0" marR="0" indent="0" algn="l">
              <a:lnSpc>
                <a:spcPts val="1600"/>
              </a:lnSpc>
              <a:spcBef>
                <a:spcPts val="710"/>
              </a:spcBef>
              <a:spcAft>
                <a:spcPts val="0"/>
              </a:spcAft>
            </a:pPr>
            <a:r>
              <a:rPr lang="en-US" sz="1600" u="sng" spc="-5">
                <a:solidFill>
                  <a:srgbClr val="0000FF"/>
                </a:solidFill>
                <a:latin typeface="Calibri"/>
                <a:ea typeface="Calibri"/>
                <a:cs typeface="Calibri"/>
                <a:hlinkClick r:id="rId7"/>
              </a:rPr>
              <a:t>https://warwick.ac.uk/services/careers/international/students/essential_information/</a:t>
            </a:r>
            <a:r>
              <a:rPr lang="en-US" sz="1600" spc="-5">
                <a:solidFill>
                  <a:srgbClr val="000000"/>
                </a:solidFill>
                <a:latin typeface="Calibri"/>
                <a:ea typeface="Calibri"/>
                <a:cs typeface="Calibri"/>
              </a:rPr>
              <a:t>  </a:t>
            </a:r>
          </a:p>
        </p:txBody>
      </p:sp>
      <p:sp>
        <p:nvSpPr>
          <p:cNvPr id="6" name="Text Placeholder 5"/>
          <p:cNvSpPr>
            <a:spLocks noGrp="1"/>
          </p:cNvSpPr>
          <p:nvPr>
            <p:ph type="body" idx="10"/>
          </p:nvPr>
        </p:nvSpPr>
        <p:spPr>
          <a:xfrm>
            <a:off x="511810" y="5998210"/>
            <a:ext cx="11353800" cy="732790"/>
          </a:xfrm>
          <a:prstGeom prst="rect">
            <a:avLst/>
          </a:prstGeom>
          <a:noFill/>
          <a:ln w="0" cmpd="sng">
            <a:noFill/>
            <a:prstDash val="solid"/>
          </a:ln>
        </p:spPr>
        <p:txBody>
          <a:bodyPr vert="horz" lIns="0" tIns="334010" rIns="0" bIns="0" anchor="t"/>
          <a:lstStyle/>
          <a:p>
            <a:pPr marL="548640" algn="r">
              <a:lnSpc>
                <a:spcPts val="1100"/>
              </a:lnSpc>
              <a:spcAft>
                <a:spcPts val="70"/>
              </a:spcAft>
            </a:pPr>
            <a:r>
              <a:rPr lang="en-US" sz="900" spc="0">
                <a:solidFill>
                  <a:srgbClr val="000000"/>
                </a:solidFill>
                <a:latin typeface="Calibri"/>
                <a:ea typeface="Calibri"/>
                <a:cs typeface="Calibri"/>
              </a:rPr>
              <a:t>All information </a:t>
            </a:r>
            <a:r>
              <a:rPr lang="en-US" sz="900">
                <a:solidFill>
                  <a:srgbClr val="000000"/>
                </a:solidFill>
                <a:latin typeface="Calibri"/>
                <a:ea typeface="Calibri"/>
                <a:cs typeface="Calibri"/>
              </a:rPr>
              <a:t>is </a:t>
            </a:r>
            <a:r>
              <a:rPr lang="en-US" sz="900" spc="0">
                <a:solidFill>
                  <a:srgbClr val="000000"/>
                </a:solidFill>
                <a:latin typeface="Calibri"/>
                <a:ea typeface="Calibri"/>
                <a:cs typeface="Calibri"/>
              </a:rPr>
              <a:t>accurate as of</a:t>
            </a:r>
            <a:r>
              <a:rPr lang="en-US" sz="900">
                <a:solidFill>
                  <a:srgbClr val="000000"/>
                </a:solidFill>
                <a:latin typeface="Calibri"/>
                <a:ea typeface="Calibri"/>
                <a:cs typeface="Calibri"/>
              </a:rPr>
              <a:t> </a:t>
            </a:r>
            <a:endParaRPr lang="en-US" sz="900" spc="0">
              <a:solidFill>
                <a:srgbClr val="000000"/>
              </a:solidFill>
              <a:latin typeface="Calibri" panose="02020603050405020304" pitchFamily="2"/>
              <a:ea typeface="Calibri"/>
              <a:cs typeface="Calibri"/>
            </a:endParaRPr>
          </a:p>
          <a:p>
            <a:pPr marL="548640" algn="r">
              <a:lnSpc>
                <a:spcPts val="1100"/>
              </a:lnSpc>
              <a:spcAft>
                <a:spcPts val="70"/>
              </a:spcAft>
              <a:tabLst>
                <a:tab pos="11338560" algn="r"/>
              </a:tabLst>
            </a:pPr>
            <a:r>
              <a:rPr lang="en-US" sz="900">
                <a:solidFill>
                  <a:srgbClr val="000000"/>
                </a:solidFill>
                <a:latin typeface="Calibri"/>
                <a:ea typeface="Calibri"/>
                <a:cs typeface="Calibri"/>
              </a:rPr>
              <a:t>July 2026 </a:t>
            </a:r>
            <a:r>
              <a:rPr lang="en-US" sz="900" spc="0">
                <a:solidFill>
                  <a:srgbClr val="000000"/>
                </a:solidFill>
                <a:latin typeface="Calibri"/>
                <a:ea typeface="Calibri"/>
                <a:cs typeface="Calibri"/>
              </a:rPr>
              <a:t>and provided in good faith</a:t>
            </a:r>
            <a:r>
              <a:rPr lang="en-US" sz="900">
                <a:solidFill>
                  <a:srgbClr val="000000"/>
                </a:solidFill>
                <a:latin typeface="Calibri"/>
                <a:ea typeface="Calibri"/>
                <a:cs typeface="Calibri"/>
              </a:rPr>
              <a:t> </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8964295" y="0"/>
            <a:ext cx="3227705" cy="5589905"/>
          </a:xfrm>
          <a:prstGeom prst="rect">
            <a:avLst/>
          </a:prstGeom>
        </p:spPr>
      </p:pic>
      <p:pic>
        <p:nvPicPr>
          <p:cNvPr id="8" name="Picture 7"/>
          <p:cNvPicPr/>
          <p:nvPr/>
        </p:nvPicPr>
        <p:blipFill>
          <a:blip r:embed="rId3"/>
          <a:stretch>
            <a:fillRect/>
          </a:stretch>
        </p:blipFill>
        <p:spPr>
          <a:xfrm>
            <a:off x="5172710" y="2505710"/>
            <a:ext cx="4523105" cy="3495675"/>
          </a:xfrm>
          <a:prstGeom prst="rect">
            <a:avLst/>
          </a:prstGeom>
        </p:spPr>
      </p:pic>
      <p:sp>
        <p:nvSpPr>
          <p:cNvPr id="4" name="Text Placeholder 3"/>
          <p:cNvSpPr>
            <a:spLocks noGrp="1"/>
          </p:cNvSpPr>
          <p:nvPr>
            <p:ph type="body" idx="10"/>
          </p:nvPr>
        </p:nvSpPr>
        <p:spPr>
          <a:xfrm>
            <a:off x="511810" y="676910"/>
            <a:ext cx="4133215" cy="5086985"/>
          </a:xfrm>
          <a:prstGeom prst="rect">
            <a:avLst/>
          </a:prstGeom>
          <a:noFill/>
          <a:ln w="0" cmpd="sng">
            <a:noFill/>
            <a:prstDash val="solid"/>
          </a:ln>
        </p:spPr>
        <p:txBody>
          <a:bodyPr vert="horz" lIns="0" tIns="0" rIns="0" bIns="0" anchor="t">
            <a:normAutofit fontScale="95000"/>
          </a:bodyPr>
          <a:lstStyle/>
          <a:p>
            <a:pPr marL="0" marR="0" indent="0" algn="l">
              <a:lnSpc>
                <a:spcPts val="2100"/>
              </a:lnSpc>
              <a:spcAft>
                <a:spcPts val="0"/>
              </a:spcAft>
            </a:pPr>
            <a:r>
              <a:rPr lang="en-US" sz="2200" b="1" spc="0">
                <a:solidFill>
                  <a:srgbClr val="3B0F52"/>
                </a:solidFill>
                <a:latin typeface="Calibri" panose="02020603050405020304" pitchFamily="2"/>
              </a:rPr>
              <a:t>Who are we? </a:t>
            </a:r>
          </a:p>
          <a:p>
            <a:pPr marL="0" marR="0" indent="0" algn="l">
              <a:lnSpc>
                <a:spcPts val="1800"/>
              </a:lnSpc>
              <a:spcBef>
                <a:spcPts val="575"/>
              </a:spcBef>
              <a:spcAft>
                <a:spcPts val="0"/>
              </a:spcAft>
            </a:pPr>
            <a:r>
              <a:rPr lang="en-US" sz="1600" b="1" spc="0">
                <a:solidFill>
                  <a:srgbClr val="000000"/>
                </a:solidFill>
                <a:latin typeface="Calibri" panose="02020603050405020304" pitchFamily="2"/>
              </a:rPr>
              <a:t>Student Visa Advice Service </a:t>
            </a:r>
          </a:p>
          <a:p>
            <a:pPr marL="0" marR="0" indent="0" algn="l">
              <a:lnSpc>
                <a:spcPts val="2000"/>
              </a:lnSpc>
              <a:spcBef>
                <a:spcPts val="1595"/>
              </a:spcBef>
              <a:spcAft>
                <a:spcPts val="0"/>
              </a:spcAft>
            </a:pPr>
            <a:r>
              <a:rPr lang="en-US" sz="2000" spc="25">
                <a:solidFill>
                  <a:srgbClr val="000000"/>
                </a:solidFill>
                <a:latin typeface="Calibri" panose="02020603050405020304" pitchFamily="2"/>
              </a:rPr>
              <a:t>International Student Advisers: </a:t>
            </a:r>
          </a:p>
          <a:p>
            <a:pPr marL="365760" marR="0" indent="365760" algn="l">
              <a:lnSpc>
                <a:spcPts val="2400"/>
              </a:lnSpc>
              <a:spcBef>
                <a:spcPts val="3985"/>
              </a:spcBef>
              <a:spcAft>
                <a:spcPts val="0"/>
              </a:spcAft>
              <a:buFont typeface="Symbol"/>
              <a:buChar char="·"/>
            </a:pPr>
            <a:r>
              <a:rPr lang="en-US" sz="2000" spc="0">
                <a:solidFill>
                  <a:srgbClr val="000000"/>
                </a:solidFill>
                <a:latin typeface="Calibri" panose="02020603050405020304" pitchFamily="2"/>
              </a:rPr>
              <a:t>Regulated by the Immigration Advice Authority (IAA) </a:t>
            </a:r>
          </a:p>
          <a:p>
            <a:pPr marL="365760" marR="0" indent="365760" algn="l">
              <a:lnSpc>
                <a:spcPts val="2400"/>
              </a:lnSpc>
              <a:spcBef>
                <a:spcPts val="3215"/>
              </a:spcBef>
              <a:spcAft>
                <a:spcPts val="0"/>
              </a:spcAft>
              <a:buFont typeface="Symbol"/>
              <a:buChar char="·"/>
            </a:pPr>
            <a:r>
              <a:rPr lang="en-US" sz="2000" b="1" spc="0">
                <a:solidFill>
                  <a:srgbClr val="000000"/>
                </a:solidFill>
                <a:latin typeface="Calibri" panose="02020603050405020304" pitchFamily="2"/>
              </a:rPr>
              <a:t>Can </a:t>
            </a:r>
            <a:r>
              <a:rPr lang="en-US" sz="2000" spc="0">
                <a:solidFill>
                  <a:srgbClr val="000000"/>
                </a:solidFill>
                <a:latin typeface="Calibri" panose="02020603050405020304" pitchFamily="2"/>
              </a:rPr>
              <a:t>give specialist advice about Student Visas </a:t>
            </a:r>
          </a:p>
          <a:p>
            <a:pPr marL="365760" marR="274320" indent="365760" algn="l">
              <a:lnSpc>
                <a:spcPts val="2400"/>
              </a:lnSpc>
              <a:spcBef>
                <a:spcPts val="3190"/>
              </a:spcBef>
              <a:spcAft>
                <a:spcPts val="0"/>
              </a:spcAft>
              <a:buFont typeface="Symbol"/>
              <a:buChar char="·"/>
            </a:pPr>
            <a:r>
              <a:rPr lang="en-US" sz="2000" b="1" spc="0">
                <a:solidFill>
                  <a:srgbClr val="000000"/>
                </a:solidFill>
                <a:latin typeface="Calibri" panose="02020603050405020304" pitchFamily="2"/>
              </a:rPr>
              <a:t>Can </a:t>
            </a:r>
            <a:r>
              <a:rPr lang="en-US" sz="2000" spc="0">
                <a:solidFill>
                  <a:srgbClr val="000000"/>
                </a:solidFill>
                <a:latin typeface="Calibri" panose="02020603050405020304" pitchFamily="2"/>
              </a:rPr>
              <a:t>provide basic information and help you find information about work visas </a:t>
            </a:r>
          </a:p>
          <a:p>
            <a:pPr marL="365760" marR="0" indent="0" algn="l">
              <a:lnSpc>
                <a:spcPts val="2400"/>
              </a:lnSpc>
              <a:spcBef>
                <a:spcPts val="25"/>
              </a:spcBef>
              <a:spcAft>
                <a:spcPts val="0"/>
              </a:spcAft>
            </a:pPr>
            <a:r>
              <a:rPr lang="en-US" sz="2000" spc="0">
                <a:solidFill>
                  <a:srgbClr val="000000"/>
                </a:solidFill>
                <a:latin typeface="Calibri" panose="02020603050405020304" pitchFamily="2"/>
              </a:rPr>
              <a:t>(but </a:t>
            </a:r>
            <a:r>
              <a:rPr lang="en-US" sz="2000" u="sng" spc="0">
                <a:solidFill>
                  <a:srgbClr val="000000"/>
                </a:solidFill>
                <a:latin typeface="Calibri" panose="02020603050405020304" pitchFamily="2"/>
              </a:rPr>
              <a:t>cannot</a:t>
            </a:r>
            <a:r>
              <a:rPr lang="en-US" sz="2000" spc="0">
                <a:solidFill>
                  <a:srgbClr val="000000"/>
                </a:solidFill>
                <a:latin typeface="Calibri" panose="02020603050405020304" pitchFamily="2"/>
              </a:rPr>
              <a:t> give 1:1 advice about work visas or check forms) </a:t>
            </a:r>
          </a:p>
        </p:txBody>
      </p:sp>
      <p:sp>
        <p:nvSpPr>
          <p:cNvPr id="5" name="Text Placeholder 4"/>
          <p:cNvSpPr>
            <a:spLocks noGrp="1"/>
          </p:cNvSpPr>
          <p:nvPr>
            <p:ph type="body" idx="10"/>
          </p:nvPr>
        </p:nvSpPr>
        <p:spPr>
          <a:xfrm>
            <a:off x="5141595" y="676910"/>
            <a:ext cx="3533140" cy="713105"/>
          </a:xfrm>
          <a:prstGeom prst="rect">
            <a:avLst/>
          </a:prstGeom>
          <a:noFill/>
          <a:ln w="0" cmpd="sng">
            <a:noFill/>
            <a:prstDash val="solid"/>
          </a:ln>
        </p:spPr>
        <p:txBody>
          <a:bodyPr vert="horz" lIns="0" tIns="255270" rIns="0" bIns="0" anchor="t">
            <a:normAutofit fontScale="50000" lnSpcReduction="20000"/>
          </a:bodyPr>
          <a:lstStyle/>
          <a:p>
            <a:pPr marL="228600" marR="0" indent="0" algn="l">
              <a:lnSpc>
                <a:spcPts val="2400"/>
              </a:lnSpc>
              <a:spcAft>
                <a:spcPts val="0"/>
              </a:spcAft>
            </a:pPr>
            <a:r>
              <a:rPr lang="en-US" sz="2400" b="1" u="sng" spc="-5">
                <a:solidFill>
                  <a:srgbClr val="0000FF"/>
                </a:solidFill>
                <a:latin typeface="Calibri" panose="02020603050405020304" pitchFamily="2"/>
              </a:rPr>
              <a:t>https://warwick.ac.uk/study/international/visa/</a:t>
            </a:r>
            <a:endParaRPr lang="en-US" sz="100" b="1" spc="-5">
              <a:solidFill>
                <a:srgbClr val="000000"/>
              </a:solidFill>
              <a:latin typeface="Calibri" panose="02020603050405020304" pitchFamily="2"/>
            </a:endParaRPr>
          </a:p>
        </p:txBody>
      </p:sp>
      <p:sp>
        <p:nvSpPr>
          <p:cNvPr id="6" name="Text Placeholder 5"/>
          <p:cNvSpPr>
            <a:spLocks noGrp="1"/>
          </p:cNvSpPr>
          <p:nvPr>
            <p:ph type="body" idx="10"/>
          </p:nvPr>
        </p:nvSpPr>
        <p:spPr>
          <a:xfrm>
            <a:off x="5141595" y="1390015"/>
            <a:ext cx="4133215" cy="1115695"/>
          </a:xfrm>
          <a:prstGeom prst="rect">
            <a:avLst/>
          </a:prstGeom>
          <a:noFill/>
          <a:ln w="0" cmpd="sng">
            <a:noFill/>
            <a:prstDash val="solid"/>
          </a:ln>
        </p:spPr>
        <p:txBody>
          <a:bodyPr vert="horz" lIns="0" tIns="88265" rIns="0" bIns="0" anchor="t">
            <a:normAutofit fontScale="87500"/>
          </a:bodyPr>
          <a:lstStyle/>
          <a:p>
            <a:pPr marL="411480" marR="0" indent="320040" algn="l">
              <a:lnSpc>
                <a:spcPts val="2400"/>
              </a:lnSpc>
              <a:spcAft>
                <a:spcPts val="1555"/>
              </a:spcAft>
              <a:buFont typeface="Symbol"/>
              <a:buChar char="·"/>
            </a:pPr>
            <a:r>
              <a:rPr lang="en-US" sz="2000" spc="0">
                <a:solidFill>
                  <a:srgbClr val="000000"/>
                </a:solidFill>
                <a:latin typeface="Calibri" panose="02020603050405020304" pitchFamily="2"/>
              </a:rPr>
              <a:t>We recommend you seek individual advice from regulated immigration advisers or the employer’s HR team </a:t>
            </a:r>
          </a:p>
        </p:txBody>
      </p:sp>
      <p:sp>
        <p:nvSpPr>
          <p:cNvPr id="9" name="Text Placeholder 8"/>
          <p:cNvSpPr>
            <a:spLocks noGrp="1"/>
          </p:cNvSpPr>
          <p:nvPr>
            <p:ph type="body" idx="10"/>
          </p:nvPr>
        </p:nvSpPr>
        <p:spPr>
          <a:xfrm>
            <a:off x="9916795" y="5763895"/>
            <a:ext cx="1943100" cy="967105"/>
          </a:xfrm>
          <a:prstGeom prst="rect">
            <a:avLst/>
          </a:prstGeom>
          <a:noFill/>
          <a:ln w="0" cmpd="sng">
            <a:noFill/>
            <a:prstDash val="solid"/>
          </a:ln>
        </p:spPr>
        <p:txBody>
          <a:bodyPr vert="horz" lIns="0" tIns="568325" rIns="0" bIns="0" anchor="t">
            <a:normAutofit fontScale="80000" lnSpcReduction="10000"/>
          </a:bodyPr>
          <a:lstStyle/>
          <a:p>
            <a:pPr marL="548640" marR="0" indent="0" algn="l">
              <a:lnSpc>
                <a:spcPts val="1100"/>
              </a:lnSpc>
              <a:spcAft>
                <a:spcPts val="70"/>
              </a:spcAft>
            </a:pPr>
            <a:r>
              <a:rPr lang="en-US" sz="900" spc="0">
                <a:solidFill>
                  <a:srgbClr val="000000"/>
                </a:solidFill>
                <a:latin typeface="Calibri" panose="02020603050405020304" pitchFamily="2"/>
              </a:rPr>
              <a:t>All information accurate as of July 2026 and provided in good faith.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a:extLst>
            <a:ext uri="{FF2B5EF4-FFF2-40B4-BE49-F238E27FC236}">
              <a16:creationId xmlns:a16="http://schemas.microsoft.com/office/drawing/2014/main" id="{AC7F59EF-5910-8D4E-F2D4-4DCEEA77B8B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6C58CFB-5DC6-13CD-4B58-081EC66CF9C6}"/>
              </a:ext>
            </a:extLst>
          </p:cNvPr>
          <p:cNvPicPr/>
          <p:nvPr/>
        </p:nvPicPr>
        <p:blipFill>
          <a:blip r:embed="rId2"/>
          <a:stretch>
            <a:fillRect/>
          </a:stretch>
        </p:blipFill>
        <p:spPr>
          <a:xfrm>
            <a:off x="8964295" y="0"/>
            <a:ext cx="3227705" cy="5589905"/>
          </a:xfrm>
          <a:prstGeom prst="rect">
            <a:avLst/>
          </a:prstGeom>
        </p:spPr>
      </p:pic>
      <p:sp>
        <p:nvSpPr>
          <p:cNvPr id="4" name="Text Placeholder 3">
            <a:extLst>
              <a:ext uri="{FF2B5EF4-FFF2-40B4-BE49-F238E27FC236}">
                <a16:creationId xmlns:a16="http://schemas.microsoft.com/office/drawing/2014/main" id="{B7E307D8-D8B6-D7A8-561A-2DD37C6480A8}"/>
              </a:ext>
            </a:extLst>
          </p:cNvPr>
          <p:cNvSpPr>
            <a:spLocks noGrp="1"/>
          </p:cNvSpPr>
          <p:nvPr>
            <p:ph type="body" idx="10"/>
          </p:nvPr>
        </p:nvSpPr>
        <p:spPr>
          <a:xfrm>
            <a:off x="511810" y="0"/>
            <a:ext cx="6935288" cy="4204788"/>
          </a:xfrm>
          <a:prstGeom prst="rect">
            <a:avLst/>
          </a:prstGeom>
          <a:noFill/>
          <a:ln w="0" cmpd="sng">
            <a:noFill/>
            <a:prstDash val="solid"/>
          </a:ln>
        </p:spPr>
        <p:txBody>
          <a:bodyPr vert="horz" lIns="0" tIns="269875" rIns="0" bIns="0" anchor="t">
            <a:normAutofit fontScale="95000"/>
          </a:bodyPr>
          <a:lstStyle/>
          <a:p>
            <a:pPr algn="l">
              <a:lnSpc>
                <a:spcPts val="2400"/>
              </a:lnSpc>
            </a:pPr>
            <a:r>
              <a:rPr lang="en-US" sz="2200" b="1">
                <a:solidFill>
                  <a:srgbClr val="3B0F52"/>
                </a:solidFill>
                <a:latin typeface="Calibri"/>
                <a:ea typeface="Calibri"/>
                <a:cs typeface="Calibri"/>
              </a:rPr>
              <a:t>More events today</a:t>
            </a:r>
            <a:endParaRPr lang="en-US" sz="2200" b="1" spc="0">
              <a:solidFill>
                <a:srgbClr val="3B0F52"/>
              </a:solidFill>
              <a:latin typeface="Calibri" panose="02020603050405020304" pitchFamily="2"/>
            </a:endParaRPr>
          </a:p>
          <a:p>
            <a:pPr marL="0" marR="0" indent="0" algn="l">
              <a:lnSpc>
                <a:spcPts val="1600"/>
              </a:lnSpc>
              <a:spcBef>
                <a:spcPts val="8760"/>
              </a:spcBef>
              <a:spcAft>
                <a:spcPts val="0"/>
              </a:spcAft>
            </a:pPr>
            <a:r>
              <a:rPr lang="en-US" sz="100" spc="-15" dirty="0">
                <a:solidFill>
                  <a:srgbClr val="001F5F"/>
                </a:solidFill>
                <a:latin typeface="Calibri"/>
                <a:ea typeface="Calibri"/>
                <a:cs typeface="Calibri"/>
              </a:rPr>
              <a:t> </a:t>
            </a:r>
          </a:p>
        </p:txBody>
      </p:sp>
      <p:sp>
        <p:nvSpPr>
          <p:cNvPr id="6" name="Text Placeholder 5">
            <a:extLst>
              <a:ext uri="{FF2B5EF4-FFF2-40B4-BE49-F238E27FC236}">
                <a16:creationId xmlns:a16="http://schemas.microsoft.com/office/drawing/2014/main" id="{8C8E711B-3ADC-EBED-7860-0C4CF37E81C9}"/>
              </a:ext>
            </a:extLst>
          </p:cNvPr>
          <p:cNvSpPr>
            <a:spLocks noGrp="1"/>
          </p:cNvSpPr>
          <p:nvPr>
            <p:ph type="body" idx="10"/>
          </p:nvPr>
        </p:nvSpPr>
        <p:spPr>
          <a:xfrm>
            <a:off x="511810" y="5998210"/>
            <a:ext cx="11353800" cy="732790"/>
          </a:xfrm>
          <a:prstGeom prst="rect">
            <a:avLst/>
          </a:prstGeom>
          <a:noFill/>
          <a:ln w="0" cmpd="sng">
            <a:noFill/>
            <a:prstDash val="solid"/>
          </a:ln>
        </p:spPr>
        <p:txBody>
          <a:bodyPr vert="horz" lIns="0" tIns="334010" rIns="0" bIns="0" anchor="t"/>
          <a:lstStyle/>
          <a:p>
            <a:pPr marL="548640" algn="r">
              <a:lnSpc>
                <a:spcPts val="1100"/>
              </a:lnSpc>
              <a:spcAft>
                <a:spcPts val="70"/>
              </a:spcAft>
            </a:pPr>
            <a:r>
              <a:rPr lang="en-US" sz="900" spc="0">
                <a:solidFill>
                  <a:srgbClr val="000000"/>
                </a:solidFill>
                <a:latin typeface="Calibri"/>
                <a:ea typeface="Calibri"/>
                <a:cs typeface="Calibri"/>
              </a:rPr>
              <a:t>All information </a:t>
            </a:r>
            <a:r>
              <a:rPr lang="en-US" sz="900">
                <a:solidFill>
                  <a:srgbClr val="000000"/>
                </a:solidFill>
                <a:latin typeface="Calibri"/>
                <a:ea typeface="Calibri"/>
                <a:cs typeface="Calibri"/>
              </a:rPr>
              <a:t>is </a:t>
            </a:r>
            <a:r>
              <a:rPr lang="en-US" sz="900" spc="0">
                <a:solidFill>
                  <a:srgbClr val="000000"/>
                </a:solidFill>
                <a:latin typeface="Calibri"/>
                <a:ea typeface="Calibri"/>
                <a:cs typeface="Calibri"/>
              </a:rPr>
              <a:t>accurate as of</a:t>
            </a:r>
            <a:r>
              <a:rPr lang="en-US" sz="900">
                <a:solidFill>
                  <a:srgbClr val="000000"/>
                </a:solidFill>
                <a:latin typeface="Calibri"/>
                <a:ea typeface="Calibri"/>
                <a:cs typeface="Calibri"/>
              </a:rPr>
              <a:t> </a:t>
            </a:r>
            <a:endParaRPr lang="en-US" sz="900" spc="0">
              <a:solidFill>
                <a:srgbClr val="000000"/>
              </a:solidFill>
              <a:latin typeface="Calibri" panose="02020603050405020304" pitchFamily="2"/>
              <a:ea typeface="Calibri"/>
              <a:cs typeface="Calibri"/>
            </a:endParaRPr>
          </a:p>
          <a:p>
            <a:pPr marL="548640" algn="r">
              <a:lnSpc>
                <a:spcPts val="1100"/>
              </a:lnSpc>
              <a:spcAft>
                <a:spcPts val="70"/>
              </a:spcAft>
              <a:tabLst>
                <a:tab pos="11338560" algn="r"/>
              </a:tabLst>
            </a:pPr>
            <a:r>
              <a:rPr lang="en-US" sz="900">
                <a:solidFill>
                  <a:srgbClr val="000000"/>
                </a:solidFill>
                <a:latin typeface="Calibri"/>
                <a:ea typeface="Calibri"/>
                <a:cs typeface="Calibri"/>
              </a:rPr>
              <a:t>July 2026 </a:t>
            </a:r>
            <a:r>
              <a:rPr lang="en-US" sz="900" spc="0">
                <a:solidFill>
                  <a:srgbClr val="000000"/>
                </a:solidFill>
                <a:latin typeface="Calibri"/>
                <a:ea typeface="Calibri"/>
                <a:cs typeface="Calibri"/>
              </a:rPr>
              <a:t>and provided in good faith</a:t>
            </a:r>
            <a:r>
              <a:rPr lang="en-US" sz="900">
                <a:solidFill>
                  <a:srgbClr val="000000"/>
                </a:solidFill>
                <a:latin typeface="Calibri"/>
                <a:ea typeface="Calibri"/>
                <a:cs typeface="Calibri"/>
              </a:rPr>
              <a:t> </a:t>
            </a:r>
            <a:endParaRPr lang="en-US"/>
          </a:p>
        </p:txBody>
      </p:sp>
      <p:pic>
        <p:nvPicPr>
          <p:cNvPr id="13" name="Picture 12">
            <a:extLst>
              <a:ext uri="{FF2B5EF4-FFF2-40B4-BE49-F238E27FC236}">
                <a16:creationId xmlns:a16="http://schemas.microsoft.com/office/drawing/2014/main" id="{7B38F108-2DA5-4A85-8095-9F746DFED210}"/>
              </a:ext>
            </a:extLst>
          </p:cNvPr>
          <p:cNvPicPr>
            <a:picLocks noChangeAspect="1"/>
          </p:cNvPicPr>
          <p:nvPr/>
        </p:nvPicPr>
        <p:blipFill>
          <a:blip r:embed="rId3"/>
          <a:stretch>
            <a:fillRect/>
          </a:stretch>
        </p:blipFill>
        <p:spPr>
          <a:xfrm>
            <a:off x="6782708" y="1886178"/>
            <a:ext cx="2908300" cy="3637190"/>
          </a:xfrm>
          <a:prstGeom prst="rect">
            <a:avLst/>
          </a:prstGeom>
        </p:spPr>
      </p:pic>
      <p:pic>
        <p:nvPicPr>
          <p:cNvPr id="14" name="Picture 13">
            <a:extLst>
              <a:ext uri="{FF2B5EF4-FFF2-40B4-BE49-F238E27FC236}">
                <a16:creationId xmlns:a16="http://schemas.microsoft.com/office/drawing/2014/main" id="{CBD99C04-B542-34A6-9A2A-AF45554D2706}"/>
              </a:ext>
            </a:extLst>
          </p:cNvPr>
          <p:cNvPicPr>
            <a:picLocks noChangeAspect="1"/>
          </p:cNvPicPr>
          <p:nvPr/>
        </p:nvPicPr>
        <p:blipFill>
          <a:blip r:embed="rId4"/>
          <a:stretch>
            <a:fillRect/>
          </a:stretch>
        </p:blipFill>
        <p:spPr>
          <a:xfrm>
            <a:off x="200707" y="1883682"/>
            <a:ext cx="3096533" cy="3751037"/>
          </a:xfrm>
          <a:prstGeom prst="rect">
            <a:avLst/>
          </a:prstGeom>
        </p:spPr>
      </p:pic>
      <p:sp>
        <p:nvSpPr>
          <p:cNvPr id="16" name="Text Placeholder 5">
            <a:extLst>
              <a:ext uri="{FF2B5EF4-FFF2-40B4-BE49-F238E27FC236}">
                <a16:creationId xmlns:a16="http://schemas.microsoft.com/office/drawing/2014/main" id="{95BA8B7D-C5BA-C094-0398-A8C3E76D02FF}"/>
              </a:ext>
            </a:extLst>
          </p:cNvPr>
          <p:cNvSpPr>
            <a:spLocks noGrp="1"/>
          </p:cNvSpPr>
          <p:nvPr>
            <p:ph type="body" idx="10"/>
          </p:nvPr>
        </p:nvSpPr>
        <p:spPr>
          <a:xfrm>
            <a:off x="1089841" y="1054735"/>
            <a:ext cx="3886200" cy="1379220"/>
          </a:xfrm>
          <a:prstGeom prst="rect">
            <a:avLst/>
          </a:prstGeom>
          <a:noFill/>
          <a:ln w="0" cmpd="sng">
            <a:noFill/>
            <a:prstDash val="solid"/>
          </a:ln>
        </p:spPr>
        <p:txBody>
          <a:bodyPr vert="horz" lIns="0" tIns="269875" rIns="0" bIns="0" anchor="t">
            <a:normAutofit fontScale="95000"/>
          </a:bodyPr>
          <a:lstStyle/>
          <a:p>
            <a:pPr algn="l">
              <a:lnSpc>
                <a:spcPts val="3900"/>
              </a:lnSpc>
            </a:pPr>
            <a:r>
              <a:rPr lang="en-US" sz="2100" b="1">
                <a:solidFill>
                  <a:srgbClr val="3B0F52"/>
                </a:solidFill>
                <a:latin typeface="Calibri"/>
                <a:ea typeface="Calibri"/>
                <a:cs typeface="Calibri"/>
              </a:rPr>
              <a:t>Alumni Panel with Networking social</a:t>
            </a:r>
          </a:p>
        </p:txBody>
      </p:sp>
      <p:pic>
        <p:nvPicPr>
          <p:cNvPr id="17" name="Picture 16">
            <a:extLst>
              <a:ext uri="{FF2B5EF4-FFF2-40B4-BE49-F238E27FC236}">
                <a16:creationId xmlns:a16="http://schemas.microsoft.com/office/drawing/2014/main" id="{C2177D57-577D-EFB5-39A2-83CF5FC699B0}"/>
              </a:ext>
            </a:extLst>
          </p:cNvPr>
          <p:cNvPicPr>
            <a:picLocks noChangeAspect="1"/>
          </p:cNvPicPr>
          <p:nvPr/>
        </p:nvPicPr>
        <p:blipFill>
          <a:blip r:embed="rId5"/>
          <a:stretch>
            <a:fillRect/>
          </a:stretch>
        </p:blipFill>
        <p:spPr>
          <a:xfrm>
            <a:off x="3478212" y="1883908"/>
            <a:ext cx="2993119" cy="3750583"/>
          </a:xfrm>
          <a:prstGeom prst="rect">
            <a:avLst/>
          </a:prstGeom>
        </p:spPr>
      </p:pic>
    </p:spTree>
    <p:extLst>
      <p:ext uri="{BB962C8B-B14F-4D97-AF65-F5344CB8AC3E}">
        <p14:creationId xmlns:p14="http://schemas.microsoft.com/office/powerpoint/2010/main" val="2244151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2584814" y="997675"/>
            <a:ext cx="6393537" cy="435611"/>
          </a:xfrm>
          <a:prstGeom prst="rect">
            <a:avLst/>
          </a:prstGeom>
          <a:noFill/>
          <a:ln w="0" cmpd="sng">
            <a:noFill/>
            <a:prstDash val="solid"/>
          </a:ln>
        </p:spPr>
        <p:txBody>
          <a:bodyPr vert="horz" lIns="0" tIns="53340" rIns="0" bIns="0" anchor="t"/>
          <a:lstStyle/>
          <a:p>
            <a:pPr marL="0" marR="0" indent="0" algn="l">
              <a:lnSpc>
                <a:spcPts val="3400"/>
              </a:lnSpc>
              <a:spcAft>
                <a:spcPts val="0"/>
              </a:spcAft>
            </a:pPr>
            <a:r>
              <a:rPr lang="en-US" sz="3600" b="1" spc="-15">
                <a:solidFill>
                  <a:schemeClr val="tx1"/>
                </a:solidFill>
                <a:latin typeface="Calibri"/>
                <a:ea typeface="Calibri"/>
                <a:cs typeface="Calibri"/>
              </a:rPr>
              <a:t>THANK YOU FOR LISTENING</a:t>
            </a:r>
            <a:endParaRPr lang="en-US"/>
          </a:p>
          <a:p>
            <a:pPr marL="0" marR="0" indent="0" algn="l">
              <a:lnSpc>
                <a:spcPts val="3400"/>
              </a:lnSpc>
              <a:spcBef>
                <a:spcPts val="445"/>
              </a:spcBef>
              <a:spcAft>
                <a:spcPts val="0"/>
              </a:spcAft>
            </a:pPr>
            <a:endParaRPr lang="en-US" sz="3600" b="1" spc="-45">
              <a:solidFill>
                <a:schemeClr val="tx1"/>
              </a:solidFill>
              <a:latin typeface="Calibri"/>
              <a:ea typeface="Calibri"/>
              <a:cs typeface="Calibri"/>
            </a:endParaRPr>
          </a:p>
          <a:p>
            <a:pPr marL="0" marR="0" indent="0" algn="r">
              <a:lnSpc>
                <a:spcPts val="3400"/>
              </a:lnSpc>
              <a:spcBef>
                <a:spcPts val="4380"/>
              </a:spcBef>
              <a:spcAft>
                <a:spcPts val="0"/>
              </a:spcAft>
            </a:pPr>
            <a:r>
              <a:rPr lang="en-US" sz="3600" b="1" spc="-30">
                <a:solidFill>
                  <a:schemeClr val="tx1"/>
                </a:solidFill>
                <a:latin typeface="Calibri"/>
                <a:ea typeface="Calibri"/>
                <a:cs typeface="Calibri"/>
              </a:rPr>
              <a:t> </a:t>
            </a:r>
          </a:p>
        </p:txBody>
      </p:sp>
      <p:pic>
        <p:nvPicPr>
          <p:cNvPr id="2" name="Picture 1">
            <a:extLst>
              <a:ext uri="{FF2B5EF4-FFF2-40B4-BE49-F238E27FC236}">
                <a16:creationId xmlns:a16="http://schemas.microsoft.com/office/drawing/2014/main" id="{41FE2494-95CD-05E4-8F59-E9F3FED1560F}"/>
              </a:ext>
            </a:extLst>
          </p:cNvPr>
          <p:cNvPicPr>
            <a:picLocks noChangeAspect="1"/>
          </p:cNvPicPr>
          <p:nvPr/>
        </p:nvPicPr>
        <p:blipFill>
          <a:blip r:embed="rId2"/>
          <a:stretch>
            <a:fillRect/>
          </a:stretch>
        </p:blipFill>
        <p:spPr>
          <a:xfrm>
            <a:off x="1725613" y="1603828"/>
            <a:ext cx="8283575" cy="46518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509270" y="389890"/>
            <a:ext cx="11682730" cy="6334125"/>
          </a:xfrm>
          <a:prstGeom prst="rect">
            <a:avLst/>
          </a:prstGeom>
        </p:spPr>
      </p:pic>
      <p:sp>
        <p:nvSpPr>
          <p:cNvPr id="4" name="Text Placeholder 3"/>
          <p:cNvSpPr>
            <a:spLocks noGrp="1"/>
          </p:cNvSpPr>
          <p:nvPr>
            <p:ph type="body" idx="10"/>
          </p:nvPr>
        </p:nvSpPr>
        <p:spPr>
          <a:xfrm>
            <a:off x="509270" y="506095"/>
            <a:ext cx="2209800" cy="432435"/>
          </a:xfrm>
          <a:prstGeom prst="rect">
            <a:avLst/>
          </a:prstGeom>
          <a:noFill/>
          <a:ln w="0" cmpd="sng">
            <a:noFill/>
            <a:prstDash val="solid"/>
          </a:ln>
        </p:spPr>
        <p:txBody>
          <a:bodyPr vert="horz" lIns="0" tIns="45085" rIns="0" bIns="0" anchor="t"/>
          <a:lstStyle/>
          <a:p>
            <a:pPr marL="0" marR="0" indent="0" algn="l">
              <a:lnSpc>
                <a:spcPts val="3000"/>
              </a:lnSpc>
              <a:spcAft>
                <a:spcPts val="0"/>
              </a:spcAft>
            </a:pPr>
            <a:r>
              <a:rPr lang="en-US" sz="3000" b="1" spc="-85">
                <a:solidFill>
                  <a:srgbClr val="3B0F52"/>
                </a:solidFill>
                <a:latin typeface="Calibri" panose="02020603050405020304" pitchFamily="2"/>
              </a:rPr>
              <a:t>Today’s Topics </a:t>
            </a:r>
          </a:p>
        </p:txBody>
      </p:sp>
      <p:sp>
        <p:nvSpPr>
          <p:cNvPr id="5" name="Text Placeholder 4"/>
          <p:cNvSpPr>
            <a:spLocks noGrp="1"/>
          </p:cNvSpPr>
          <p:nvPr>
            <p:ph type="body" idx="10"/>
          </p:nvPr>
        </p:nvSpPr>
        <p:spPr>
          <a:xfrm>
            <a:off x="461645" y="1475105"/>
            <a:ext cx="213995" cy="623570"/>
          </a:xfrm>
          <a:prstGeom prst="rect">
            <a:avLst/>
          </a:prstGeom>
          <a:noFill/>
          <a:ln w="0" cmpd="sng">
            <a:noFill/>
            <a:prstDash val="solid"/>
          </a:ln>
        </p:spPr>
        <p:txBody>
          <a:bodyPr vert="horz" lIns="0" tIns="389890" rIns="0" bIns="0" anchor="t"/>
          <a:lstStyle/>
          <a:p>
            <a:pPr marL="0" marR="0" indent="0" algn="l">
              <a:lnSpc>
                <a:spcPts val="1800"/>
              </a:lnSpc>
              <a:spcAft>
                <a:spcPts val="0"/>
              </a:spcAft>
            </a:pPr>
            <a:r>
              <a:rPr lang="en-US" sz="1800" b="1" spc="0">
                <a:solidFill>
                  <a:srgbClr val="3B0F52"/>
                </a:solidFill>
                <a:latin typeface="Calibri" panose="02020603050405020304" pitchFamily="2"/>
              </a:rPr>
              <a:t>1 </a:t>
            </a:r>
          </a:p>
        </p:txBody>
      </p:sp>
      <p:sp>
        <p:nvSpPr>
          <p:cNvPr id="6" name="Text Placeholder 5"/>
          <p:cNvSpPr>
            <a:spLocks noGrp="1"/>
          </p:cNvSpPr>
          <p:nvPr>
            <p:ph type="body" idx="10"/>
          </p:nvPr>
        </p:nvSpPr>
        <p:spPr>
          <a:xfrm>
            <a:off x="452120" y="2098675"/>
            <a:ext cx="223520" cy="621665"/>
          </a:xfrm>
          <a:prstGeom prst="rect">
            <a:avLst/>
          </a:prstGeom>
          <a:noFill/>
          <a:ln w="0" cmpd="sng">
            <a:noFill/>
            <a:prstDash val="solid"/>
          </a:ln>
        </p:spPr>
        <p:txBody>
          <a:bodyPr vert="horz" lIns="0" tIns="387985" rIns="0" bIns="0" anchor="t"/>
          <a:lstStyle/>
          <a:p>
            <a:pPr marL="0" marR="0" indent="0" algn="l">
              <a:lnSpc>
                <a:spcPts val="1800"/>
              </a:lnSpc>
              <a:spcAft>
                <a:spcPts val="0"/>
              </a:spcAft>
            </a:pPr>
            <a:r>
              <a:rPr lang="en-US" sz="1800" b="1" spc="0">
                <a:solidFill>
                  <a:srgbClr val="3B0F52"/>
                </a:solidFill>
                <a:latin typeface="Calibri" panose="02020603050405020304" pitchFamily="2"/>
              </a:rPr>
              <a:t>2 </a:t>
            </a:r>
          </a:p>
        </p:txBody>
      </p:sp>
      <p:sp>
        <p:nvSpPr>
          <p:cNvPr id="7" name="Text Placeholder 6"/>
          <p:cNvSpPr>
            <a:spLocks noGrp="1"/>
          </p:cNvSpPr>
          <p:nvPr>
            <p:ph type="body" idx="10"/>
          </p:nvPr>
        </p:nvSpPr>
        <p:spPr>
          <a:xfrm>
            <a:off x="452120" y="2721610"/>
            <a:ext cx="223520" cy="623570"/>
          </a:xfrm>
          <a:prstGeom prst="rect">
            <a:avLst/>
          </a:prstGeom>
          <a:noFill/>
          <a:ln w="0" cmpd="sng">
            <a:noFill/>
            <a:prstDash val="solid"/>
          </a:ln>
        </p:spPr>
        <p:txBody>
          <a:bodyPr vert="horz" lIns="0" tIns="389890" rIns="0" bIns="0" anchor="t"/>
          <a:lstStyle/>
          <a:p>
            <a:pPr marL="0" marR="0" indent="0" algn="l">
              <a:lnSpc>
                <a:spcPts val="1800"/>
              </a:lnSpc>
              <a:spcAft>
                <a:spcPts val="0"/>
              </a:spcAft>
            </a:pPr>
            <a:r>
              <a:rPr lang="en-US" sz="1800" b="1" spc="0">
                <a:solidFill>
                  <a:srgbClr val="3B0F52"/>
                </a:solidFill>
                <a:latin typeface="Calibri" panose="02020603050405020304" pitchFamily="2"/>
              </a:rPr>
              <a:t>3 </a:t>
            </a:r>
          </a:p>
        </p:txBody>
      </p:sp>
      <p:sp>
        <p:nvSpPr>
          <p:cNvPr id="8" name="Text Placeholder 7"/>
          <p:cNvSpPr>
            <a:spLocks noGrp="1"/>
          </p:cNvSpPr>
          <p:nvPr>
            <p:ph type="body" idx="10"/>
          </p:nvPr>
        </p:nvSpPr>
        <p:spPr>
          <a:xfrm>
            <a:off x="446405" y="3346450"/>
            <a:ext cx="232410" cy="623570"/>
          </a:xfrm>
          <a:prstGeom prst="rect">
            <a:avLst/>
          </a:prstGeom>
          <a:noFill/>
          <a:ln w="0" cmpd="sng">
            <a:noFill/>
            <a:prstDash val="solid"/>
          </a:ln>
        </p:spPr>
        <p:txBody>
          <a:bodyPr vert="horz" lIns="0" tIns="389890" rIns="0" bIns="0" anchor="t"/>
          <a:lstStyle/>
          <a:p>
            <a:pPr marL="0" marR="0" indent="0" algn="l">
              <a:lnSpc>
                <a:spcPts val="1800"/>
              </a:lnSpc>
              <a:spcAft>
                <a:spcPts val="0"/>
              </a:spcAft>
            </a:pPr>
            <a:r>
              <a:rPr lang="en-US" sz="1800" b="1" spc="0">
                <a:solidFill>
                  <a:srgbClr val="3B0F52"/>
                </a:solidFill>
                <a:latin typeface="Calibri" panose="02020603050405020304" pitchFamily="2"/>
              </a:rPr>
              <a:t>4 </a:t>
            </a:r>
          </a:p>
        </p:txBody>
      </p:sp>
      <p:sp>
        <p:nvSpPr>
          <p:cNvPr id="9" name="Text Placeholder 8"/>
          <p:cNvSpPr>
            <a:spLocks noGrp="1"/>
          </p:cNvSpPr>
          <p:nvPr>
            <p:ph type="body" idx="10"/>
          </p:nvPr>
        </p:nvSpPr>
        <p:spPr>
          <a:xfrm>
            <a:off x="455295" y="3970020"/>
            <a:ext cx="220345" cy="621665"/>
          </a:xfrm>
          <a:prstGeom prst="rect">
            <a:avLst/>
          </a:prstGeom>
          <a:noFill/>
          <a:ln w="0" cmpd="sng">
            <a:noFill/>
            <a:prstDash val="solid"/>
          </a:ln>
        </p:spPr>
        <p:txBody>
          <a:bodyPr vert="horz" lIns="0" tIns="387985" rIns="0" bIns="0" anchor="t"/>
          <a:lstStyle/>
          <a:p>
            <a:pPr marL="0" marR="0" indent="0" algn="l">
              <a:lnSpc>
                <a:spcPts val="1800"/>
              </a:lnSpc>
              <a:spcAft>
                <a:spcPts val="0"/>
              </a:spcAft>
            </a:pPr>
            <a:r>
              <a:rPr lang="en-US" sz="1800" b="1" spc="0">
                <a:solidFill>
                  <a:srgbClr val="3B0F52"/>
                </a:solidFill>
                <a:latin typeface="Calibri" panose="02020603050405020304" pitchFamily="2"/>
              </a:rPr>
              <a:t>5 </a:t>
            </a:r>
          </a:p>
        </p:txBody>
      </p:sp>
      <p:sp>
        <p:nvSpPr>
          <p:cNvPr id="10" name="Text Placeholder 9"/>
          <p:cNvSpPr>
            <a:spLocks noGrp="1"/>
          </p:cNvSpPr>
          <p:nvPr>
            <p:ph type="body" idx="10"/>
          </p:nvPr>
        </p:nvSpPr>
        <p:spPr>
          <a:xfrm>
            <a:off x="452120" y="4592955"/>
            <a:ext cx="226695" cy="623570"/>
          </a:xfrm>
          <a:prstGeom prst="rect">
            <a:avLst/>
          </a:prstGeom>
          <a:noFill/>
          <a:ln w="0" cmpd="sng">
            <a:noFill/>
            <a:prstDash val="solid"/>
          </a:ln>
        </p:spPr>
        <p:txBody>
          <a:bodyPr vert="horz" lIns="0" tIns="389890" rIns="0" bIns="0" anchor="t"/>
          <a:lstStyle/>
          <a:p>
            <a:pPr marL="0" marR="0" indent="0" algn="l">
              <a:lnSpc>
                <a:spcPts val="1800"/>
              </a:lnSpc>
              <a:spcAft>
                <a:spcPts val="0"/>
              </a:spcAft>
            </a:pPr>
            <a:r>
              <a:rPr lang="en-US" sz="1800" b="1" spc="0">
                <a:solidFill>
                  <a:srgbClr val="3B0F52"/>
                </a:solidFill>
                <a:latin typeface="Calibri" panose="02020603050405020304" pitchFamily="2"/>
              </a:rPr>
              <a:t>6 </a:t>
            </a:r>
          </a:p>
        </p:txBody>
      </p:sp>
      <p:sp>
        <p:nvSpPr>
          <p:cNvPr id="11" name="Text Placeholder 10"/>
          <p:cNvSpPr>
            <a:spLocks noGrp="1"/>
          </p:cNvSpPr>
          <p:nvPr>
            <p:ph type="body" idx="10"/>
          </p:nvPr>
        </p:nvSpPr>
        <p:spPr>
          <a:xfrm>
            <a:off x="1219200" y="1476375"/>
            <a:ext cx="3227705" cy="870585"/>
          </a:xfrm>
          <a:prstGeom prst="rect">
            <a:avLst/>
          </a:prstGeom>
          <a:noFill/>
          <a:ln w="0" cmpd="sng">
            <a:noFill/>
            <a:prstDash val="solid"/>
          </a:ln>
        </p:spPr>
        <p:txBody>
          <a:bodyPr vert="horz" lIns="0" tIns="367030" rIns="0" bIns="0" anchor="t"/>
          <a:lstStyle/>
          <a:p>
            <a:pPr marL="0" marR="0" indent="0" algn="l">
              <a:lnSpc>
                <a:spcPts val="2000"/>
              </a:lnSpc>
              <a:spcAft>
                <a:spcPts val="0"/>
              </a:spcAft>
            </a:pPr>
            <a:r>
              <a:rPr lang="en-US" sz="1800" b="1" spc="-10">
                <a:solidFill>
                  <a:srgbClr val="000000"/>
                </a:solidFill>
                <a:latin typeface="Calibri" panose="02020603050405020304" pitchFamily="2"/>
              </a:rPr>
              <a:t>Working on your Student Visa </a:t>
            </a:r>
            <a:r>
              <a:rPr lang="en-US" sz="1600" i="1" spc="-10">
                <a:solidFill>
                  <a:srgbClr val="000000"/>
                </a:solidFill>
                <a:latin typeface="Calibri" panose="02020603050405020304" pitchFamily="2"/>
              </a:rPr>
              <a:t>What you can do with your current visa </a:t>
            </a:r>
          </a:p>
        </p:txBody>
      </p:sp>
      <p:sp>
        <p:nvSpPr>
          <p:cNvPr id="12" name="Text Placeholder 11"/>
          <p:cNvSpPr>
            <a:spLocks noGrp="1"/>
          </p:cNvSpPr>
          <p:nvPr>
            <p:ph type="body" idx="10"/>
          </p:nvPr>
        </p:nvSpPr>
        <p:spPr>
          <a:xfrm>
            <a:off x="1225550" y="2346960"/>
            <a:ext cx="4340225" cy="624840"/>
          </a:xfrm>
          <a:prstGeom prst="rect">
            <a:avLst/>
          </a:prstGeom>
          <a:noFill/>
          <a:ln w="0" cmpd="sng">
            <a:noFill/>
            <a:prstDash val="solid"/>
          </a:ln>
        </p:spPr>
        <p:txBody>
          <a:bodyPr vert="horz" lIns="0" tIns="139700" rIns="0" bIns="0" anchor="t"/>
          <a:lstStyle/>
          <a:p>
            <a:pPr marL="0" marR="0" indent="0" algn="l">
              <a:lnSpc>
                <a:spcPts val="1800"/>
              </a:lnSpc>
              <a:spcAft>
                <a:spcPts val="0"/>
              </a:spcAft>
            </a:pPr>
            <a:r>
              <a:rPr lang="en-US" sz="1800" b="1" spc="-15">
                <a:solidFill>
                  <a:srgbClr val="000000"/>
                </a:solidFill>
                <a:latin typeface="Calibri" panose="02020603050405020304" pitchFamily="2"/>
              </a:rPr>
              <a:t>Graduate Visa </a:t>
            </a:r>
          </a:p>
          <a:p>
            <a:pPr marL="0" marR="0" indent="0" algn="l">
              <a:lnSpc>
                <a:spcPts val="1600"/>
              </a:lnSpc>
              <a:spcBef>
                <a:spcPts val="340"/>
              </a:spcBef>
              <a:spcAft>
                <a:spcPts val="25"/>
              </a:spcAft>
            </a:pPr>
            <a:r>
              <a:rPr lang="en-US" sz="1600" i="1" spc="-15">
                <a:solidFill>
                  <a:srgbClr val="000000"/>
                </a:solidFill>
                <a:latin typeface="Calibri" panose="02020603050405020304" pitchFamily="2"/>
              </a:rPr>
              <a:t>Unsponsored visa with straightforward requirements </a:t>
            </a:r>
          </a:p>
        </p:txBody>
      </p:sp>
      <p:sp>
        <p:nvSpPr>
          <p:cNvPr id="13" name="Text Placeholder 12"/>
          <p:cNvSpPr>
            <a:spLocks noGrp="1"/>
          </p:cNvSpPr>
          <p:nvPr>
            <p:ph type="body" idx="10"/>
          </p:nvPr>
        </p:nvSpPr>
        <p:spPr>
          <a:xfrm>
            <a:off x="1216025" y="2971800"/>
            <a:ext cx="1813560" cy="624840"/>
          </a:xfrm>
          <a:prstGeom prst="rect">
            <a:avLst/>
          </a:prstGeom>
          <a:noFill/>
          <a:ln w="0" cmpd="sng">
            <a:noFill/>
            <a:prstDash val="solid"/>
          </a:ln>
        </p:spPr>
        <p:txBody>
          <a:bodyPr vert="horz" lIns="0" tIns="114935" rIns="0" bIns="0" anchor="t"/>
          <a:lstStyle/>
          <a:p>
            <a:pPr marL="0" marR="0" indent="0" algn="l">
              <a:lnSpc>
                <a:spcPts val="2000"/>
              </a:lnSpc>
              <a:spcAft>
                <a:spcPts val="0"/>
              </a:spcAft>
            </a:pPr>
            <a:r>
              <a:rPr lang="en-US" sz="1800" b="1" spc="-15">
                <a:solidFill>
                  <a:srgbClr val="000000"/>
                </a:solidFill>
                <a:latin typeface="Calibri" panose="02020603050405020304" pitchFamily="2"/>
              </a:rPr>
              <a:t>Skilled Worker Visa </a:t>
            </a:r>
            <a:r>
              <a:rPr lang="en-US" sz="1600" i="1" spc="-15">
                <a:solidFill>
                  <a:srgbClr val="000000"/>
                </a:solidFill>
                <a:latin typeface="Calibri" panose="02020603050405020304" pitchFamily="2"/>
              </a:rPr>
              <a:t>Sponsored work visa </a:t>
            </a:r>
          </a:p>
        </p:txBody>
      </p:sp>
      <p:sp>
        <p:nvSpPr>
          <p:cNvPr id="14" name="Text Placeholder 13"/>
          <p:cNvSpPr>
            <a:spLocks noGrp="1"/>
          </p:cNvSpPr>
          <p:nvPr>
            <p:ph type="body" idx="10"/>
          </p:nvPr>
        </p:nvSpPr>
        <p:spPr>
          <a:xfrm>
            <a:off x="1225550" y="3596640"/>
            <a:ext cx="5589905" cy="621665"/>
          </a:xfrm>
          <a:prstGeom prst="rect">
            <a:avLst/>
          </a:prstGeom>
          <a:noFill/>
          <a:ln w="0" cmpd="sng">
            <a:noFill/>
            <a:prstDash val="solid"/>
          </a:ln>
        </p:spPr>
        <p:txBody>
          <a:bodyPr vert="horz" lIns="0" tIns="139700" rIns="0" bIns="0" anchor="t"/>
          <a:lstStyle/>
          <a:p>
            <a:pPr marL="0" marR="0" indent="0" algn="l">
              <a:lnSpc>
                <a:spcPts val="1900"/>
              </a:lnSpc>
              <a:spcAft>
                <a:spcPts val="0"/>
              </a:spcAft>
            </a:pPr>
            <a:r>
              <a:rPr lang="en-US" sz="1800" b="1" spc="-5">
                <a:solidFill>
                  <a:srgbClr val="000000"/>
                </a:solidFill>
                <a:latin typeface="Calibri" panose="02020603050405020304" pitchFamily="2"/>
              </a:rPr>
              <a:t>For entrepreneurs / special talents </a:t>
            </a:r>
          </a:p>
          <a:p>
            <a:pPr marL="0" marR="0" indent="0" algn="l">
              <a:lnSpc>
                <a:spcPts val="1600"/>
              </a:lnSpc>
              <a:spcBef>
                <a:spcPts val="305"/>
              </a:spcBef>
              <a:spcAft>
                <a:spcPts val="0"/>
              </a:spcAft>
            </a:pPr>
            <a:r>
              <a:rPr lang="en-US" sz="1600" i="1" spc="-15">
                <a:solidFill>
                  <a:srgbClr val="000000"/>
                </a:solidFill>
                <a:latin typeface="Calibri" panose="02020603050405020304" pitchFamily="2"/>
              </a:rPr>
              <a:t>Innovator Founder, Global Talent, Scale Up, High Potential Individual </a:t>
            </a:r>
          </a:p>
        </p:txBody>
      </p:sp>
      <p:sp>
        <p:nvSpPr>
          <p:cNvPr id="15" name="Text Placeholder 14"/>
          <p:cNvSpPr>
            <a:spLocks noGrp="1"/>
          </p:cNvSpPr>
          <p:nvPr>
            <p:ph type="body" idx="10"/>
          </p:nvPr>
        </p:nvSpPr>
        <p:spPr>
          <a:xfrm>
            <a:off x="1219200" y="4218305"/>
            <a:ext cx="5696585" cy="624840"/>
          </a:xfrm>
          <a:prstGeom prst="rect">
            <a:avLst/>
          </a:prstGeom>
          <a:noFill/>
          <a:ln w="0" cmpd="sng">
            <a:noFill/>
            <a:prstDash val="solid"/>
          </a:ln>
        </p:spPr>
        <p:txBody>
          <a:bodyPr vert="horz" lIns="0" tIns="139700" rIns="0" bIns="0" anchor="t"/>
          <a:lstStyle/>
          <a:p>
            <a:pPr marL="0" marR="0" indent="0" algn="l">
              <a:lnSpc>
                <a:spcPts val="1900"/>
              </a:lnSpc>
              <a:spcAft>
                <a:spcPts val="0"/>
              </a:spcAft>
            </a:pPr>
            <a:r>
              <a:rPr lang="en-US" sz="1800" b="1" spc="-15">
                <a:solidFill>
                  <a:srgbClr val="000000"/>
                </a:solidFill>
                <a:latin typeface="Calibri" panose="02020603050405020304" pitchFamily="2"/>
              </a:rPr>
              <a:t>Temporary Work Visas </a:t>
            </a:r>
          </a:p>
          <a:p>
            <a:pPr marL="0" marR="0" indent="0" algn="l">
              <a:lnSpc>
                <a:spcPts val="1600"/>
              </a:lnSpc>
              <a:spcBef>
                <a:spcPts val="325"/>
              </a:spcBef>
              <a:spcAft>
                <a:spcPts val="0"/>
              </a:spcAft>
            </a:pPr>
            <a:r>
              <a:rPr lang="en-US" sz="1600" i="1" spc="-20">
                <a:solidFill>
                  <a:srgbClr val="000000"/>
                </a:solidFill>
                <a:latin typeface="Calibri" panose="02020603050405020304" pitchFamily="2"/>
              </a:rPr>
              <a:t>Youth Mobility, Government Authorised Exchange, Temporary Worker </a:t>
            </a:r>
          </a:p>
        </p:txBody>
      </p:sp>
      <p:sp>
        <p:nvSpPr>
          <p:cNvPr id="16" name="Text Placeholder 15"/>
          <p:cNvSpPr>
            <a:spLocks noGrp="1"/>
          </p:cNvSpPr>
          <p:nvPr>
            <p:ph type="body" idx="10"/>
          </p:nvPr>
        </p:nvSpPr>
        <p:spPr>
          <a:xfrm>
            <a:off x="1225550" y="4843145"/>
            <a:ext cx="2465705" cy="624840"/>
          </a:xfrm>
          <a:prstGeom prst="rect">
            <a:avLst/>
          </a:prstGeom>
          <a:noFill/>
          <a:ln w="0" cmpd="sng">
            <a:noFill/>
            <a:prstDash val="solid"/>
          </a:ln>
        </p:spPr>
        <p:txBody>
          <a:bodyPr vert="horz" lIns="0" tIns="139700" rIns="0" bIns="0" anchor="t"/>
          <a:lstStyle/>
          <a:p>
            <a:pPr marL="0" marR="0" indent="0" algn="l">
              <a:lnSpc>
                <a:spcPts val="1800"/>
              </a:lnSpc>
              <a:spcAft>
                <a:spcPts val="0"/>
              </a:spcAft>
            </a:pPr>
            <a:r>
              <a:rPr lang="en-US" sz="1800" b="1" spc="-5">
                <a:solidFill>
                  <a:srgbClr val="000000"/>
                </a:solidFill>
                <a:latin typeface="Calibri" panose="02020603050405020304" pitchFamily="2"/>
              </a:rPr>
              <a:t>Other Visas </a:t>
            </a:r>
          </a:p>
          <a:p>
            <a:pPr marL="0" marR="0" indent="0" algn="l">
              <a:lnSpc>
                <a:spcPts val="1600"/>
              </a:lnSpc>
              <a:spcBef>
                <a:spcPts val="340"/>
              </a:spcBef>
              <a:spcAft>
                <a:spcPts val="0"/>
              </a:spcAft>
            </a:pPr>
            <a:r>
              <a:rPr lang="en-US" sz="1600" i="1" spc="-25">
                <a:solidFill>
                  <a:srgbClr val="000000"/>
                </a:solidFill>
                <a:latin typeface="Calibri" panose="02020603050405020304" pitchFamily="2"/>
              </a:rPr>
              <a:t>Dependent Visas, Family Visas </a:t>
            </a:r>
          </a:p>
        </p:txBody>
      </p:sp>
      <p:sp>
        <p:nvSpPr>
          <p:cNvPr id="17" name="Text Placeholder 16"/>
          <p:cNvSpPr>
            <a:spLocks noGrp="1"/>
          </p:cNvSpPr>
          <p:nvPr>
            <p:ph type="body" idx="10"/>
          </p:nvPr>
        </p:nvSpPr>
        <p:spPr>
          <a:xfrm>
            <a:off x="9930130" y="6319520"/>
            <a:ext cx="1877695" cy="404495"/>
          </a:xfrm>
          <a:prstGeom prst="rect">
            <a:avLst/>
          </a:prstGeom>
          <a:noFill/>
          <a:ln w="0" cmpd="sng">
            <a:noFill/>
            <a:prstDash val="solid"/>
          </a:ln>
        </p:spPr>
        <p:txBody>
          <a:bodyPr vert="horz" lIns="0" tIns="12700" rIns="0" bIns="0" anchor="t"/>
          <a:lstStyle/>
          <a:p>
            <a:pPr marL="548640" marR="0" indent="0" algn="l">
              <a:lnSpc>
                <a:spcPts val="1100"/>
              </a:lnSpc>
              <a:spcAft>
                <a:spcPts val="70"/>
              </a:spcAft>
            </a:pPr>
            <a:r>
              <a:rPr lang="en-US" sz="900" spc="0">
                <a:solidFill>
                  <a:srgbClr val="000000"/>
                </a:solidFill>
                <a:latin typeface="Calibri" panose="02020603050405020304" pitchFamily="2"/>
              </a:rPr>
              <a:t>All information accurate as of July 2026 and provided in good faith.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10558145" y="389890"/>
            <a:ext cx="1243965" cy="826135"/>
          </a:xfrm>
          <a:prstGeom prst="rect">
            <a:avLst/>
          </a:prstGeom>
        </p:spPr>
      </p:pic>
      <p:pic>
        <p:nvPicPr>
          <p:cNvPr id="6" name="Picture 5"/>
          <p:cNvPicPr/>
          <p:nvPr/>
        </p:nvPicPr>
        <p:blipFill>
          <a:blip r:embed="rId3"/>
          <a:stretch>
            <a:fillRect/>
          </a:stretch>
        </p:blipFill>
        <p:spPr>
          <a:xfrm>
            <a:off x="545465" y="1789430"/>
            <a:ext cx="3310255" cy="4428490"/>
          </a:xfrm>
          <a:prstGeom prst="rect">
            <a:avLst/>
          </a:prstGeom>
        </p:spPr>
      </p:pic>
      <p:pic>
        <p:nvPicPr>
          <p:cNvPr id="9" name="Picture 8"/>
          <p:cNvPicPr/>
          <p:nvPr/>
        </p:nvPicPr>
        <p:blipFill>
          <a:blip r:embed="rId4"/>
          <a:stretch>
            <a:fillRect/>
          </a:stretch>
        </p:blipFill>
        <p:spPr>
          <a:xfrm>
            <a:off x="4441190" y="1795145"/>
            <a:ext cx="3309620" cy="4422775"/>
          </a:xfrm>
          <a:prstGeom prst="rect">
            <a:avLst/>
          </a:prstGeom>
        </p:spPr>
      </p:pic>
      <p:pic>
        <p:nvPicPr>
          <p:cNvPr id="12" name="Picture 11"/>
          <p:cNvPicPr/>
          <p:nvPr/>
        </p:nvPicPr>
        <p:blipFill>
          <a:blip r:embed="rId5"/>
          <a:stretch>
            <a:fillRect/>
          </a:stretch>
        </p:blipFill>
        <p:spPr>
          <a:xfrm>
            <a:off x="8336280" y="1795145"/>
            <a:ext cx="3310255" cy="442277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704623269"/>
              </p:ext>
            </p:extLst>
          </p:nvPr>
        </p:nvGraphicFramePr>
        <p:xfrm>
          <a:off x="509270" y="381000"/>
          <a:ext cx="11577106" cy="1082040"/>
        </p:xfrm>
        <a:graphic>
          <a:graphicData uri="http://schemas.openxmlformats.org/drawingml/2006/table">
            <a:tbl>
              <a:tblPr/>
              <a:tblGrid>
                <a:gridCol w="5926438">
                  <a:extLst>
                    <a:ext uri="{9D8B030D-6E8A-4147-A177-3AD203B41FA5}">
                      <a16:colId xmlns:a16="http://schemas.microsoft.com/office/drawing/2014/main" val="20000"/>
                    </a:ext>
                  </a:extLst>
                </a:gridCol>
                <a:gridCol w="4366130">
                  <a:extLst>
                    <a:ext uri="{9D8B030D-6E8A-4147-A177-3AD203B41FA5}">
                      <a16:colId xmlns:a16="http://schemas.microsoft.com/office/drawing/2014/main" val="20001"/>
                    </a:ext>
                  </a:extLst>
                </a:gridCol>
                <a:gridCol w="1284538">
                  <a:extLst>
                    <a:ext uri="{9D8B030D-6E8A-4147-A177-3AD203B41FA5}">
                      <a16:colId xmlns:a16="http://schemas.microsoft.com/office/drawing/2014/main" val="20002"/>
                    </a:ext>
                  </a:extLst>
                </a:gridCol>
              </a:tblGrid>
              <a:tr h="1082040">
                <a:tc>
                  <a:txBody>
                    <a:bodyPr/>
                    <a:lstStyle/>
                    <a:p>
                      <a:pPr marL="0" marR="0" indent="0" algn="l">
                        <a:lnSpc>
                          <a:spcPts val="2200"/>
                        </a:lnSpc>
                        <a:spcBef>
                          <a:spcPts val="1980"/>
                        </a:spcBef>
                        <a:spcAft>
                          <a:spcPts val="0"/>
                        </a:spcAft>
                      </a:pPr>
                      <a:r>
                        <a:rPr lang="en-US" sz="2200" b="1" spc="0">
                          <a:solidFill>
                            <a:srgbClr val="3B0F52"/>
                          </a:solidFill>
                          <a:latin typeface="Calibri" panose="02020603050405020304" pitchFamily="2"/>
                        </a:rPr>
                        <a:t>Working on your Student Visa </a:t>
                      </a:r>
                    </a:p>
                    <a:p>
                      <a:pPr marL="0" marR="0" indent="0" algn="l">
                        <a:lnSpc>
                          <a:spcPts val="1600"/>
                        </a:lnSpc>
                        <a:spcBef>
                          <a:spcPts val="780"/>
                        </a:spcBef>
                        <a:spcAft>
                          <a:spcPts val="0"/>
                        </a:spcAft>
                      </a:pPr>
                      <a:r>
                        <a:rPr lang="en-US" sz="1600" b="1" spc="0">
                          <a:solidFill>
                            <a:srgbClr val="000000"/>
                          </a:solidFill>
                          <a:latin typeface="Calibri" panose="02020603050405020304" pitchFamily="2"/>
                        </a:rPr>
                        <a:t>Your Student Visa is mainly for.... study </a:t>
                      </a:r>
                    </a:p>
                    <a:p>
                      <a:pPr marL="0" marR="0" indent="0" algn="l">
                        <a:lnSpc>
                          <a:spcPts val="1600"/>
                        </a:lnSpc>
                        <a:spcBef>
                          <a:spcPts val="280"/>
                        </a:spcBef>
                        <a:spcAft>
                          <a:spcPts val="25"/>
                        </a:spcAft>
                      </a:pPr>
                      <a:r>
                        <a:rPr lang="en-US" sz="1600" b="1" u="sng" spc="0">
                          <a:solidFill>
                            <a:srgbClr val="000000"/>
                          </a:solidFill>
                          <a:latin typeface="Calibri" panose="02020603050405020304" pitchFamily="2"/>
                        </a:rPr>
                        <a:t>But</a:t>
                      </a:r>
                      <a:r>
                        <a:rPr lang="en-US" sz="1600" b="1" spc="0">
                          <a:solidFill>
                            <a:srgbClr val="000000"/>
                          </a:solidFill>
                          <a:latin typeface="Calibri" panose="02020603050405020304" pitchFamily="2"/>
                        </a:rPr>
                        <a:t> you </a:t>
                      </a:r>
                      <a:r>
                        <a:rPr lang="en-US" sz="1600" b="1" u="sng" spc="0">
                          <a:solidFill>
                            <a:srgbClr val="000000"/>
                          </a:solidFill>
                          <a:latin typeface="Calibri" panose="02020603050405020304" pitchFamily="2"/>
                        </a:rPr>
                        <a:t>can</a:t>
                      </a:r>
                      <a:r>
                        <a:rPr lang="en-US" sz="1600" b="1" spc="0">
                          <a:solidFill>
                            <a:srgbClr val="000000"/>
                          </a:solidFill>
                          <a:latin typeface="Calibri" panose="02020603050405020304" pitchFamily="2"/>
                        </a:rPr>
                        <a:t> also work – just be careful to stay within the restrictions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marL="22860" marR="342900" indent="0" algn="l">
                        <a:lnSpc>
                          <a:spcPts val="3000"/>
                        </a:lnSpc>
                        <a:spcBef>
                          <a:spcPts val="0"/>
                        </a:spcBef>
                        <a:spcAft>
                          <a:spcPts val="2495"/>
                        </a:spcAft>
                      </a:pPr>
                      <a:r>
                        <a:rPr lang="en-US" sz="1100" b="1" u="sng" spc="-5">
                          <a:solidFill>
                            <a:srgbClr val="0000FF"/>
                          </a:solidFill>
                          <a:latin typeface="Calibri" panose="02020603050405020304" pitchFamily="2"/>
                          <a:hlinkClick r:id="rId6"/>
                        </a:rPr>
                        <a:t>warwick.ac.uk/visa/during-your-studies/workwarwick.ac.uk/visa/after-your-studies/work</a:t>
                      </a:r>
                      <a:r>
                        <a:rPr lang="en-US" sz="1100" b="1" spc="-5">
                          <a:solidFill>
                            <a:srgbClr val="00A9CE"/>
                          </a:solidFill>
                          <a:latin typeface="Calibri" panose="02020603050405020304" pitchFamily="2"/>
                          <a:hlinkClick r:id="rId6"/>
                        </a:rPr>
                        <a:t> </a:t>
                      </a:r>
                      <a:endParaRPr lang="en-US" sz="1100" b="1" spc="-5">
                        <a:solidFill>
                          <a:srgbClr val="00A9CE"/>
                        </a:solidFill>
                        <a:latin typeface="Calibri" panose="02020603050405020304" pitchFamily="2"/>
                      </a:endParaRPr>
                    </a:p>
                  </a:txBody>
                  <a:tcPr marL="0" marR="0" marT="0" marB="0">
                    <a:lnL w="0" cmpd="sng">
                      <a:noFill/>
                      <a:prstDash val="solid"/>
                    </a:lnL>
                    <a:lnR w="0" cmpd="sng">
                      <a:noFill/>
                      <a:prstDash val="solid"/>
                    </a:lnR>
                    <a:lnT w="0" cmpd="sng">
                      <a:noFill/>
                      <a:prstDash val="solid"/>
                    </a:lnT>
                    <a:lnB w="0" cmpd="sng">
                      <a:noFill/>
                      <a:prstDash val="solid"/>
                    </a:lnB>
                  </a:tcPr>
                </a:tc>
                <a:tc>
                  <a:txBody>
                    <a:bodyPr/>
                    <a:lstStyle/>
                    <a:p>
                      <a:endParaRP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bl>
          </a:graphicData>
        </a:graphic>
      </p:graphicFrame>
      <p:sp>
        <p:nvSpPr>
          <p:cNvPr id="7" name="Text Placeholder 6"/>
          <p:cNvSpPr>
            <a:spLocks noGrp="1"/>
          </p:cNvSpPr>
          <p:nvPr>
            <p:ph type="body" idx="10"/>
          </p:nvPr>
        </p:nvSpPr>
        <p:spPr>
          <a:xfrm>
            <a:off x="844550" y="2686685"/>
            <a:ext cx="2782570" cy="2887980"/>
          </a:xfrm>
          <a:prstGeom prst="rect">
            <a:avLst/>
          </a:prstGeom>
          <a:noFill/>
          <a:ln w="0" cmpd="sng">
            <a:noFill/>
            <a:prstDash val="solid"/>
          </a:ln>
        </p:spPr>
        <p:txBody>
          <a:bodyPr vert="horz" lIns="0" tIns="24765" rIns="0" bIns="0" anchor="t"/>
          <a:lstStyle/>
          <a:p>
            <a:pPr marL="0" marR="0" indent="0" algn="l">
              <a:lnSpc>
                <a:spcPts val="1600"/>
              </a:lnSpc>
              <a:spcAft>
                <a:spcPts val="0"/>
              </a:spcAft>
            </a:pPr>
            <a:r>
              <a:rPr lang="en-US" sz="1600" b="1" spc="-10">
                <a:solidFill>
                  <a:srgbClr val="FFFFFF"/>
                </a:solidFill>
                <a:latin typeface="Calibri" panose="02020603050405020304" pitchFamily="2"/>
              </a:rPr>
              <a:t>Maximum Working Hours </a:t>
            </a:r>
          </a:p>
          <a:p>
            <a:pPr marL="274320" marR="0" indent="274320" algn="l">
              <a:lnSpc>
                <a:spcPts val="1700"/>
              </a:lnSpc>
              <a:spcBef>
                <a:spcPts val="815"/>
              </a:spcBef>
              <a:spcAft>
                <a:spcPts val="0"/>
              </a:spcAft>
              <a:buFont typeface="Symbol"/>
              <a:buChar char="·"/>
            </a:pPr>
            <a:r>
              <a:rPr lang="en-US" sz="1400" spc="0">
                <a:solidFill>
                  <a:srgbClr val="FFFFFF"/>
                </a:solidFill>
                <a:latin typeface="Calibri" panose="02020603050405020304" pitchFamily="2"/>
              </a:rPr>
              <a:t>You can work up to 20 hours per week (Monday-Sunday) in any job for an employer </a:t>
            </a:r>
          </a:p>
          <a:p>
            <a:pPr marL="274320" marR="0" indent="274320" algn="l">
              <a:lnSpc>
                <a:spcPts val="1700"/>
              </a:lnSpc>
              <a:spcBef>
                <a:spcPts val="815"/>
              </a:spcBef>
              <a:spcAft>
                <a:spcPts val="0"/>
              </a:spcAft>
              <a:buFont typeface="Symbol"/>
              <a:buChar char="·"/>
            </a:pPr>
            <a:r>
              <a:rPr lang="en-US" sz="1400" spc="0">
                <a:solidFill>
                  <a:srgbClr val="FFFFFF"/>
                </a:solidFill>
                <a:latin typeface="Calibri" panose="02020603050405020304" pitchFamily="2"/>
              </a:rPr>
              <a:t>Before the course start date, and after your course end date on your CAS, you can work more than 20 hours, as long as it’s not a </a:t>
            </a:r>
            <a:r>
              <a:rPr lang="en-US" sz="1450" b="1" spc="0">
                <a:solidFill>
                  <a:srgbClr val="FFFFFF"/>
                </a:solidFill>
                <a:latin typeface="Calibri" panose="02020603050405020304" pitchFamily="2"/>
              </a:rPr>
              <a:t>permanent </a:t>
            </a:r>
            <a:r>
              <a:rPr lang="en-US" sz="1400" spc="0">
                <a:solidFill>
                  <a:srgbClr val="FFFFFF"/>
                </a:solidFill>
                <a:latin typeface="Calibri" panose="02020603050405020304" pitchFamily="2"/>
              </a:rPr>
              <a:t>job (no end date) </a:t>
            </a:r>
          </a:p>
          <a:p>
            <a:pPr marL="274320" marR="0" indent="274320" algn="l">
              <a:lnSpc>
                <a:spcPts val="1700"/>
              </a:lnSpc>
              <a:spcBef>
                <a:spcPts val="790"/>
              </a:spcBef>
              <a:spcAft>
                <a:spcPts val="0"/>
              </a:spcAft>
              <a:buFont typeface="Symbol"/>
              <a:buChar char="·"/>
            </a:pPr>
            <a:r>
              <a:rPr lang="en-US" sz="1450" b="1" spc="0">
                <a:solidFill>
                  <a:srgbClr val="FFFFFF"/>
                </a:solidFill>
                <a:latin typeface="Calibri" panose="02020603050405020304" pitchFamily="2"/>
              </a:rPr>
              <a:t>Undergraduate students only </a:t>
            </a:r>
            <a:r>
              <a:rPr lang="en-US" sz="1400" spc="0">
                <a:solidFill>
                  <a:srgbClr val="FFFFFF"/>
                </a:solidFill>
                <a:latin typeface="Calibri" panose="02020603050405020304" pitchFamily="2"/>
              </a:rPr>
              <a:t>can also work full-time during </a:t>
            </a:r>
            <a:r>
              <a:rPr lang="en-US" sz="1400" u="sng" spc="0">
                <a:solidFill>
                  <a:schemeClr val="bg1"/>
                </a:solidFill>
                <a:latin typeface="Calibri" panose="02020603050405020304" pitchFamily="2"/>
                <a:hlinkClick r:id="rId7">
                  <a:extLst>
                    <a:ext uri="{A12FA001-AC4F-418D-AE19-62706E023703}">
                      <ahyp:hlinkClr xmlns:ahyp="http://schemas.microsoft.com/office/drawing/2018/hyperlinkcolor" val="tx"/>
                    </a:ext>
                  </a:extLst>
                </a:hlinkClick>
              </a:rPr>
              <a:t>published university vacations</a:t>
            </a:r>
            <a:endParaRPr lang="en-US" sz="1400" u="sng" spc="0">
              <a:solidFill>
                <a:schemeClr val="bg1"/>
              </a:solidFill>
              <a:latin typeface="Calibri" panose="02020603050405020304" pitchFamily="2"/>
            </a:endParaRPr>
          </a:p>
        </p:txBody>
      </p:sp>
      <p:sp>
        <p:nvSpPr>
          <p:cNvPr id="10" name="Text Placeholder 9"/>
          <p:cNvSpPr>
            <a:spLocks noGrp="1"/>
          </p:cNvSpPr>
          <p:nvPr>
            <p:ph type="body" idx="10"/>
          </p:nvPr>
        </p:nvSpPr>
        <p:spPr>
          <a:xfrm>
            <a:off x="4739640" y="2686685"/>
            <a:ext cx="2764790" cy="2604770"/>
          </a:xfrm>
          <a:prstGeom prst="rect">
            <a:avLst/>
          </a:prstGeom>
          <a:noFill/>
          <a:ln w="0" cmpd="sng">
            <a:noFill/>
            <a:prstDash val="solid"/>
          </a:ln>
        </p:spPr>
        <p:txBody>
          <a:bodyPr vert="horz" lIns="0" tIns="0" rIns="0" bIns="0" anchor="t"/>
          <a:lstStyle/>
          <a:p>
            <a:pPr marL="0" marR="0" indent="0" algn="l">
              <a:lnSpc>
                <a:spcPts val="1900"/>
              </a:lnSpc>
              <a:spcAft>
                <a:spcPts val="0"/>
              </a:spcAft>
            </a:pPr>
            <a:r>
              <a:rPr lang="en-US" sz="1600" b="1" spc="0">
                <a:solidFill>
                  <a:srgbClr val="FFFFFF"/>
                </a:solidFill>
                <a:latin typeface="Calibri" panose="02020603050405020304" pitchFamily="2"/>
              </a:rPr>
              <a:t>Can I start working full-time before my course end date? </a:t>
            </a:r>
          </a:p>
          <a:p>
            <a:pPr marL="274320" marR="0" indent="274320" algn="l">
              <a:lnSpc>
                <a:spcPts val="1700"/>
              </a:lnSpc>
              <a:spcBef>
                <a:spcPts val="815"/>
              </a:spcBef>
              <a:spcAft>
                <a:spcPts val="0"/>
              </a:spcAft>
              <a:buFont typeface="Symbol"/>
              <a:buChar char="·"/>
            </a:pPr>
            <a:r>
              <a:rPr lang="en-US" sz="1400" spc="-15">
                <a:solidFill>
                  <a:srgbClr val="FFFFFF"/>
                </a:solidFill>
                <a:latin typeface="Calibri" panose="02020603050405020304" pitchFamily="2"/>
              </a:rPr>
              <a:t>This is sometimes possible, up to a maximum of 4 weeks for postgraduate students, or 3 weeks for undergraduate students. You need to request a letter. </a:t>
            </a:r>
          </a:p>
          <a:p>
            <a:pPr marL="274320" marR="0" indent="274320" algn="l">
              <a:lnSpc>
                <a:spcPts val="1700"/>
              </a:lnSpc>
              <a:spcBef>
                <a:spcPts val="815"/>
              </a:spcBef>
              <a:spcAft>
                <a:spcPts val="0"/>
              </a:spcAft>
              <a:buFont typeface="Symbol"/>
              <a:buChar char="·"/>
            </a:pPr>
            <a:r>
              <a:rPr lang="en-US" sz="1400" spc="0">
                <a:solidFill>
                  <a:srgbClr val="FFFFFF"/>
                </a:solidFill>
                <a:latin typeface="Calibri" panose="02020603050405020304" pitchFamily="2"/>
              </a:rPr>
              <a:t>If you are a PhD student, it is possible to work full-time at certain points during your examination process </a:t>
            </a:r>
          </a:p>
        </p:txBody>
      </p:sp>
      <p:sp>
        <p:nvSpPr>
          <p:cNvPr id="13" name="Text Placeholder 12"/>
          <p:cNvSpPr>
            <a:spLocks noGrp="1"/>
          </p:cNvSpPr>
          <p:nvPr>
            <p:ph type="body" idx="10"/>
          </p:nvPr>
        </p:nvSpPr>
        <p:spPr>
          <a:xfrm>
            <a:off x="8625840" y="2686685"/>
            <a:ext cx="2399030" cy="702945"/>
          </a:xfrm>
          <a:prstGeom prst="rect">
            <a:avLst/>
          </a:prstGeom>
          <a:noFill/>
          <a:ln w="0" cmpd="sng">
            <a:noFill/>
            <a:prstDash val="solid"/>
          </a:ln>
        </p:spPr>
        <p:txBody>
          <a:bodyPr vert="horz" lIns="0" tIns="24765" rIns="0" bIns="0" anchor="t"/>
          <a:lstStyle/>
          <a:p>
            <a:pPr marL="0" marR="0" indent="0" algn="l">
              <a:lnSpc>
                <a:spcPts val="1600"/>
              </a:lnSpc>
              <a:spcAft>
                <a:spcPts val="0"/>
              </a:spcAft>
            </a:pPr>
            <a:r>
              <a:rPr lang="en-US" sz="1600" b="1" spc="-5">
                <a:solidFill>
                  <a:srgbClr val="FFFFFF"/>
                </a:solidFill>
                <a:latin typeface="Calibri" panose="02020603050405020304" pitchFamily="2"/>
              </a:rPr>
              <a:t>Types of Work Not Allowed </a:t>
            </a:r>
          </a:p>
          <a:p>
            <a:pPr marL="274320" marR="0" indent="274320" algn="l">
              <a:lnSpc>
                <a:spcPts val="1400"/>
              </a:lnSpc>
              <a:spcBef>
                <a:spcPts val="815"/>
              </a:spcBef>
              <a:spcAft>
                <a:spcPts val="0"/>
              </a:spcAft>
              <a:buFont typeface="Symbol"/>
              <a:buChar char="·"/>
            </a:pPr>
            <a:r>
              <a:rPr lang="en-US" sz="1200" spc="0">
                <a:solidFill>
                  <a:srgbClr val="FFFFFF"/>
                </a:solidFill>
                <a:latin typeface="Calibri" panose="02020603050405020304" pitchFamily="2"/>
              </a:rPr>
              <a:t>You must not be </a:t>
            </a:r>
            <a:r>
              <a:rPr lang="en-US" sz="1200" b="1" spc="0">
                <a:solidFill>
                  <a:srgbClr val="FFFFFF"/>
                </a:solidFill>
                <a:latin typeface="Calibri" panose="02020603050405020304" pitchFamily="2"/>
              </a:rPr>
              <a:t>self-employed </a:t>
            </a:r>
            <a:r>
              <a:rPr lang="en-US" sz="1200" spc="0">
                <a:solidFill>
                  <a:srgbClr val="FFFFFF"/>
                </a:solidFill>
                <a:latin typeface="Calibri" panose="02020603050405020304" pitchFamily="2"/>
              </a:rPr>
              <a:t>or engage in </a:t>
            </a:r>
            <a:r>
              <a:rPr lang="en-US" sz="1200" b="1" spc="0">
                <a:solidFill>
                  <a:srgbClr val="FFFFFF"/>
                </a:solidFill>
                <a:latin typeface="Calibri" panose="02020603050405020304" pitchFamily="2"/>
              </a:rPr>
              <a:t>Business Activity </a:t>
            </a:r>
          </a:p>
        </p:txBody>
      </p:sp>
      <p:sp>
        <p:nvSpPr>
          <p:cNvPr id="14" name="Text Placeholder 13"/>
          <p:cNvSpPr>
            <a:spLocks noGrp="1"/>
          </p:cNvSpPr>
          <p:nvPr>
            <p:ph type="body" idx="10"/>
          </p:nvPr>
        </p:nvSpPr>
        <p:spPr>
          <a:xfrm>
            <a:off x="8634730" y="3480435"/>
            <a:ext cx="2731135" cy="2405380"/>
          </a:xfrm>
          <a:prstGeom prst="rect">
            <a:avLst/>
          </a:prstGeom>
          <a:noFill/>
          <a:ln w="0" cmpd="sng">
            <a:noFill/>
            <a:prstDash val="solid"/>
          </a:ln>
        </p:spPr>
        <p:txBody>
          <a:bodyPr vert="horz" lIns="0" tIns="9525" rIns="0" bIns="0" anchor="t"/>
          <a:lstStyle/>
          <a:p>
            <a:pPr marL="274320" marR="182880" indent="274320" algn="just">
              <a:lnSpc>
                <a:spcPts val="1400"/>
              </a:lnSpc>
              <a:spcAft>
                <a:spcPts val="0"/>
              </a:spcAft>
              <a:buFont typeface="Symbol"/>
              <a:buChar char="·"/>
            </a:pPr>
            <a:r>
              <a:rPr lang="en-US" sz="1200" spc="-5">
                <a:solidFill>
                  <a:srgbClr val="FFFFFF"/>
                </a:solidFill>
                <a:latin typeface="Calibri" panose="02020603050405020304" pitchFamily="2"/>
              </a:rPr>
              <a:t>You must not work as a </a:t>
            </a:r>
            <a:r>
              <a:rPr lang="en-US" sz="1200" b="1" spc="-5">
                <a:solidFill>
                  <a:srgbClr val="FFFFFF"/>
                </a:solidFill>
                <a:latin typeface="Calibri" panose="02020603050405020304" pitchFamily="2"/>
              </a:rPr>
              <a:t>professional sportsperson </a:t>
            </a:r>
            <a:r>
              <a:rPr lang="en-US" sz="1200" spc="-5">
                <a:solidFill>
                  <a:srgbClr val="FFFFFF"/>
                </a:solidFill>
                <a:latin typeface="Calibri" panose="02020603050405020304" pitchFamily="2"/>
              </a:rPr>
              <a:t>or </a:t>
            </a:r>
            <a:r>
              <a:rPr lang="en-US" sz="1200" b="1" spc="-5">
                <a:solidFill>
                  <a:srgbClr val="FFFFFF"/>
                </a:solidFill>
                <a:latin typeface="Calibri" panose="02020603050405020304" pitchFamily="2"/>
              </a:rPr>
              <a:t>entertainer </a:t>
            </a:r>
          </a:p>
          <a:p>
            <a:pPr marL="274320" marR="0" indent="274320" algn="l">
              <a:lnSpc>
                <a:spcPts val="1400"/>
              </a:lnSpc>
              <a:spcBef>
                <a:spcPts val="770"/>
              </a:spcBef>
              <a:spcAft>
                <a:spcPts val="0"/>
              </a:spcAft>
              <a:buFont typeface="Symbol"/>
              <a:buChar char="·"/>
            </a:pPr>
            <a:r>
              <a:rPr lang="en-US" sz="1200" spc="0">
                <a:solidFill>
                  <a:srgbClr val="FFFFFF"/>
                </a:solidFill>
                <a:latin typeface="Calibri" panose="02020603050405020304" pitchFamily="2"/>
              </a:rPr>
              <a:t>You cannot work in a </a:t>
            </a:r>
            <a:r>
              <a:rPr lang="en-US" sz="1200" b="1" spc="0">
                <a:solidFill>
                  <a:srgbClr val="FFFFFF"/>
                </a:solidFill>
                <a:latin typeface="Calibri" panose="02020603050405020304" pitchFamily="2"/>
              </a:rPr>
              <a:t>full-time</a:t>
            </a:r>
            <a:r>
              <a:rPr lang="en-US" sz="1200" spc="0">
                <a:solidFill>
                  <a:srgbClr val="FFFFFF"/>
                </a:solidFill>
                <a:latin typeface="Calibri" panose="02020603050405020304" pitchFamily="2"/>
              </a:rPr>
              <a:t>, </a:t>
            </a:r>
            <a:r>
              <a:rPr lang="en-US" sz="1200" b="1" spc="0">
                <a:solidFill>
                  <a:srgbClr val="FFFFFF"/>
                </a:solidFill>
                <a:latin typeface="Calibri" panose="02020603050405020304" pitchFamily="2"/>
              </a:rPr>
              <a:t>permanent job </a:t>
            </a:r>
            <a:r>
              <a:rPr lang="en-US" sz="1200" spc="0">
                <a:solidFill>
                  <a:srgbClr val="FFFFFF"/>
                </a:solidFill>
                <a:latin typeface="Calibri" panose="02020603050405020304" pitchFamily="2"/>
              </a:rPr>
              <a:t>unless you have already made a valid application for a Skilled Worker or Graduate Route visa (no earlier than 3 months before the end of your course, also depends when you applied for current visa) </a:t>
            </a:r>
          </a:p>
          <a:p>
            <a:pPr marL="274320" marR="0" indent="274320" algn="l">
              <a:lnSpc>
                <a:spcPts val="1400"/>
              </a:lnSpc>
              <a:spcBef>
                <a:spcPts val="770"/>
              </a:spcBef>
              <a:spcAft>
                <a:spcPts val="0"/>
              </a:spcAft>
              <a:buFont typeface="Symbol"/>
              <a:buChar char="·"/>
            </a:pPr>
            <a:endParaRPr lang="en-US" sz="1200" spc="0">
              <a:solidFill>
                <a:srgbClr val="FFFFFF"/>
              </a:solidFill>
              <a:latin typeface="Calibri" panose="02020603050405020304" pitchFamily="2"/>
            </a:endParaRPr>
          </a:p>
          <a:p>
            <a:pPr marL="274320" marR="0" indent="274320" algn="l">
              <a:lnSpc>
                <a:spcPts val="1400"/>
              </a:lnSpc>
              <a:spcBef>
                <a:spcPts val="770"/>
              </a:spcBef>
              <a:spcAft>
                <a:spcPts val="0"/>
              </a:spcAft>
              <a:buFont typeface="Symbol"/>
              <a:buChar char="·"/>
            </a:pPr>
            <a:endParaRPr lang="en-US" sz="1200" spc="0">
              <a:solidFill>
                <a:srgbClr val="FFFFFF"/>
              </a:solidFill>
              <a:latin typeface="Calibri" panose="02020603050405020304" pitchFamily="2"/>
            </a:endParaRPr>
          </a:p>
        </p:txBody>
      </p:sp>
      <p:sp>
        <p:nvSpPr>
          <p:cNvPr id="15" name="Text Placeholder 14"/>
          <p:cNvSpPr>
            <a:spLocks noGrp="1"/>
          </p:cNvSpPr>
          <p:nvPr>
            <p:ph type="body" idx="10"/>
          </p:nvPr>
        </p:nvSpPr>
        <p:spPr>
          <a:xfrm>
            <a:off x="8634730" y="5330825"/>
            <a:ext cx="2496820" cy="372110"/>
          </a:xfrm>
          <a:prstGeom prst="rect">
            <a:avLst/>
          </a:prstGeom>
          <a:noFill/>
          <a:ln w="0" cmpd="sng">
            <a:noFill/>
            <a:prstDash val="solid"/>
          </a:ln>
        </p:spPr>
        <p:txBody>
          <a:bodyPr vert="horz" lIns="0" tIns="3175" rIns="0" bIns="0" anchor="t"/>
          <a:lstStyle/>
          <a:p>
            <a:pPr marL="274320" marR="0" indent="274320" algn="l">
              <a:lnSpc>
                <a:spcPts val="1400"/>
              </a:lnSpc>
              <a:spcAft>
                <a:spcPts val="0"/>
              </a:spcAft>
              <a:buFont typeface="Symbol"/>
              <a:buChar char="·"/>
            </a:pPr>
            <a:r>
              <a:rPr lang="en-US" sz="1200" b="1" spc="-10">
                <a:solidFill>
                  <a:srgbClr val="FFFFFF"/>
                </a:solidFill>
                <a:latin typeface="Calibri" panose="02020603050405020304" pitchFamily="2"/>
              </a:rPr>
              <a:t>Volunteering </a:t>
            </a:r>
            <a:r>
              <a:rPr lang="en-US" sz="1200" spc="-10">
                <a:solidFill>
                  <a:srgbClr val="FFFFFF"/>
                </a:solidFill>
                <a:latin typeface="Calibri" panose="02020603050405020304" pitchFamily="2"/>
              </a:rPr>
              <a:t>is permitted (different from Voluntary Work) </a:t>
            </a:r>
          </a:p>
        </p:txBody>
      </p:sp>
      <p:sp>
        <p:nvSpPr>
          <p:cNvPr id="16" name="Text Placeholder 15"/>
          <p:cNvSpPr>
            <a:spLocks noGrp="1"/>
          </p:cNvSpPr>
          <p:nvPr>
            <p:ph type="body" idx="10"/>
          </p:nvPr>
        </p:nvSpPr>
        <p:spPr>
          <a:xfrm>
            <a:off x="9899015" y="6217920"/>
            <a:ext cx="1943100" cy="513080"/>
          </a:xfrm>
          <a:prstGeom prst="rect">
            <a:avLst/>
          </a:prstGeom>
          <a:noFill/>
          <a:ln w="0" cmpd="sng">
            <a:noFill/>
            <a:prstDash val="solid"/>
          </a:ln>
        </p:spPr>
        <p:txBody>
          <a:bodyPr vert="horz" lIns="0" tIns="114300" rIns="0" bIns="0" anchor="t"/>
          <a:lstStyle/>
          <a:p>
            <a:pPr marL="548640" marR="0" indent="0" algn="l">
              <a:lnSpc>
                <a:spcPts val="1100"/>
              </a:lnSpc>
              <a:spcAft>
                <a:spcPts val="70"/>
              </a:spcAft>
            </a:pPr>
            <a:r>
              <a:rPr lang="en-US" sz="900" spc="0">
                <a:solidFill>
                  <a:srgbClr val="000000"/>
                </a:solidFill>
                <a:latin typeface="Calibri" panose="02020603050405020304" pitchFamily="2"/>
              </a:rPr>
              <a:t>All information accurate as of July 2026 and provided in good faith.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B0F52"/>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10558145" y="389890"/>
            <a:ext cx="1243965" cy="826135"/>
          </a:xfrm>
          <a:prstGeom prst="rect">
            <a:avLst/>
          </a:prstGeom>
        </p:spPr>
      </p:pic>
      <p:sp>
        <p:nvSpPr>
          <p:cNvPr id="4" name="Text Placeholder 3"/>
          <p:cNvSpPr>
            <a:spLocks noGrp="1"/>
          </p:cNvSpPr>
          <p:nvPr>
            <p:ph type="body" idx="10"/>
          </p:nvPr>
        </p:nvSpPr>
        <p:spPr>
          <a:xfrm>
            <a:off x="8625840" y="3450590"/>
            <a:ext cx="3060700" cy="562610"/>
          </a:xfrm>
          <a:prstGeom prst="rect">
            <a:avLst/>
          </a:prstGeom>
          <a:noFill/>
          <a:ln w="0" cmpd="sng">
            <a:noFill/>
            <a:prstDash val="solid"/>
          </a:ln>
        </p:spPr>
        <p:txBody>
          <a:bodyPr vert="horz" lIns="0" tIns="53340" rIns="0" bIns="0" anchor="t"/>
          <a:lstStyle/>
          <a:p>
            <a:pPr marL="0" marR="0" indent="0" algn="l">
              <a:lnSpc>
                <a:spcPts val="3900"/>
              </a:lnSpc>
              <a:spcAft>
                <a:spcPts val="0"/>
              </a:spcAft>
            </a:pPr>
            <a:r>
              <a:rPr lang="en-US" sz="3600" b="1" spc="-85">
                <a:solidFill>
                  <a:srgbClr val="FFFFFF"/>
                </a:solidFill>
                <a:latin typeface="Calibri" panose="02020603050405020304" pitchFamily="2"/>
              </a:rPr>
              <a:t>GRADUATE VISA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8964295" y="0"/>
            <a:ext cx="3227705" cy="5589905"/>
          </a:xfrm>
          <a:prstGeom prst="rect">
            <a:avLst/>
          </a:prstGeom>
        </p:spPr>
      </p:pic>
      <p:sp>
        <p:nvSpPr>
          <p:cNvPr id="4" name="Text Placeholder 3"/>
          <p:cNvSpPr>
            <a:spLocks noGrp="1"/>
          </p:cNvSpPr>
          <p:nvPr>
            <p:ph type="body" idx="10"/>
          </p:nvPr>
        </p:nvSpPr>
        <p:spPr>
          <a:xfrm>
            <a:off x="414655" y="0"/>
            <a:ext cx="8507095" cy="1466215"/>
          </a:xfrm>
          <a:prstGeom prst="rect">
            <a:avLst/>
          </a:prstGeom>
          <a:noFill/>
          <a:ln w="0" cmpd="sng">
            <a:noFill/>
            <a:prstDash val="solid"/>
          </a:ln>
        </p:spPr>
        <p:txBody>
          <a:bodyPr vert="horz" lIns="0" tIns="440690" rIns="0" bIns="0" anchor="t">
            <a:normAutofit fontScale="95000"/>
          </a:bodyPr>
          <a:lstStyle/>
          <a:p>
            <a:pPr marL="91440" marR="0" indent="0" algn="l">
              <a:lnSpc>
                <a:spcPts val="2400"/>
              </a:lnSpc>
              <a:spcAft>
                <a:spcPts val="0"/>
              </a:spcAft>
            </a:pPr>
            <a:r>
              <a:rPr lang="en-US" sz="2200" b="1" spc="0">
                <a:solidFill>
                  <a:srgbClr val="3B0F52"/>
                </a:solidFill>
                <a:latin typeface="Calibri" panose="02020603050405020304" pitchFamily="2"/>
              </a:rPr>
              <a:t>Graduate Visa </a:t>
            </a:r>
          </a:p>
          <a:p>
            <a:pPr marL="0" marR="0" indent="0" algn="l">
              <a:lnSpc>
                <a:spcPts val="1400"/>
              </a:lnSpc>
              <a:spcBef>
                <a:spcPts val="1335"/>
              </a:spcBef>
              <a:spcAft>
                <a:spcPts val="0"/>
              </a:spcAft>
            </a:pPr>
            <a:r>
              <a:rPr lang="en-US" sz="1400" spc="-5">
                <a:solidFill>
                  <a:srgbClr val="000000"/>
                </a:solidFill>
                <a:latin typeface="Calibri" panose="02020603050405020304" pitchFamily="2"/>
              </a:rPr>
              <a:t>You don’t need visa sponsorship or a job offer. You can live and work in the UK at any skill level. </a:t>
            </a:r>
          </a:p>
          <a:p>
            <a:pPr marL="0" marR="0" indent="0" algn="l">
              <a:lnSpc>
                <a:spcPts val="1400"/>
              </a:lnSpc>
              <a:spcBef>
                <a:spcPts val="245"/>
              </a:spcBef>
              <a:spcAft>
                <a:spcPts val="0"/>
              </a:spcAft>
            </a:pPr>
            <a:r>
              <a:rPr lang="en-US" sz="1400" spc="-10">
                <a:solidFill>
                  <a:srgbClr val="000000"/>
                </a:solidFill>
                <a:latin typeface="Calibri" panose="02020603050405020304" pitchFamily="2"/>
              </a:rPr>
              <a:t>The Application Fee is 937 GBP. The Immigration Health Surcharge is 1035 GBP per year of visa (same for dependents). </a:t>
            </a:r>
          </a:p>
        </p:txBody>
      </p:sp>
      <p:sp>
        <p:nvSpPr>
          <p:cNvPr id="5" name="Text Placeholder 4"/>
          <p:cNvSpPr>
            <a:spLocks noGrp="1"/>
          </p:cNvSpPr>
          <p:nvPr>
            <p:ph type="body" idx="10"/>
          </p:nvPr>
        </p:nvSpPr>
        <p:spPr>
          <a:xfrm>
            <a:off x="414655" y="1466215"/>
            <a:ext cx="9144000" cy="377825"/>
          </a:xfrm>
          <a:prstGeom prst="rect">
            <a:avLst/>
          </a:prstGeom>
          <a:noFill/>
          <a:ln w="0" cmpd="sng">
            <a:noFill/>
            <a:prstDash val="solid"/>
          </a:ln>
        </p:spPr>
        <p:txBody>
          <a:bodyPr vert="horz" lIns="0" tIns="3175" rIns="0" bIns="0" anchor="t">
            <a:normAutofit fontScale="65000" lnSpcReduction="20000"/>
          </a:bodyPr>
          <a:lstStyle/>
          <a:p>
            <a:pPr marL="0" marR="0" indent="0" algn="l">
              <a:lnSpc>
                <a:spcPts val="1700"/>
              </a:lnSpc>
              <a:spcAft>
                <a:spcPts val="0"/>
              </a:spcAft>
            </a:pPr>
            <a:r>
              <a:rPr lang="en-US" sz="1400" spc="0">
                <a:solidFill>
                  <a:srgbClr val="000000"/>
                </a:solidFill>
                <a:latin typeface="Calibri" panose="02020603050405020304" pitchFamily="2"/>
              </a:rPr>
              <a:t>If you’re a taught Masters student, you can normally apply at the </a:t>
            </a:r>
            <a:r>
              <a:rPr lang="en-US" sz="1450" b="1" spc="0">
                <a:solidFill>
                  <a:srgbClr val="000000"/>
                </a:solidFill>
                <a:latin typeface="Calibri" panose="02020603050405020304" pitchFamily="2"/>
              </a:rPr>
              <a:t>beginning of December </a:t>
            </a:r>
            <a:r>
              <a:rPr lang="en-US" sz="1400" spc="0">
                <a:solidFill>
                  <a:srgbClr val="000000"/>
                </a:solidFill>
                <a:latin typeface="Calibri" panose="02020603050405020304" pitchFamily="2"/>
              </a:rPr>
              <a:t>in the year you complete your course Different timelines apply for other types of course. </a:t>
            </a:r>
          </a:p>
        </p:txBody>
      </p:sp>
      <p:sp>
        <p:nvSpPr>
          <p:cNvPr id="6" name="Text Placeholder 5"/>
          <p:cNvSpPr>
            <a:spLocks noGrp="1"/>
          </p:cNvSpPr>
          <p:nvPr>
            <p:ph type="body" idx="10"/>
          </p:nvPr>
        </p:nvSpPr>
        <p:spPr>
          <a:xfrm>
            <a:off x="414655" y="1844040"/>
            <a:ext cx="9186545" cy="1096010"/>
          </a:xfrm>
          <a:prstGeom prst="rect">
            <a:avLst/>
          </a:prstGeom>
          <a:noFill/>
          <a:ln w="0" cmpd="sng">
            <a:noFill/>
            <a:prstDash val="solid"/>
          </a:ln>
        </p:spPr>
        <p:txBody>
          <a:bodyPr vert="horz" lIns="0" tIns="244475" rIns="0" bIns="0" anchor="t"/>
          <a:lstStyle/>
          <a:p>
            <a:pPr marL="0" marR="0" indent="0" algn="l">
              <a:lnSpc>
                <a:spcPts val="1400"/>
              </a:lnSpc>
              <a:spcAft>
                <a:spcPts val="0"/>
              </a:spcAft>
            </a:pPr>
            <a:r>
              <a:rPr lang="en-US" sz="1400" spc="0">
                <a:solidFill>
                  <a:srgbClr val="000000"/>
                </a:solidFill>
                <a:latin typeface="Calibri" panose="02020603050405020304" pitchFamily="2"/>
              </a:rPr>
              <a:t>The length of visa will be: </a:t>
            </a:r>
          </a:p>
          <a:p>
            <a:pPr marL="0" marR="0" indent="0" algn="l">
              <a:lnSpc>
                <a:spcPts val="1400"/>
              </a:lnSpc>
              <a:spcBef>
                <a:spcPts val="235"/>
              </a:spcBef>
              <a:spcAft>
                <a:spcPts val="0"/>
              </a:spcAft>
            </a:pPr>
            <a:r>
              <a:rPr lang="en-US" sz="1450" b="1" spc="0">
                <a:solidFill>
                  <a:srgbClr val="000000"/>
                </a:solidFill>
                <a:latin typeface="Calibri" panose="02020603050405020304" pitchFamily="2"/>
              </a:rPr>
              <a:t>2 years </a:t>
            </a:r>
            <a:r>
              <a:rPr lang="en-US" sz="1400" spc="0">
                <a:solidFill>
                  <a:srgbClr val="000000"/>
                </a:solidFill>
                <a:latin typeface="Calibri" panose="02020603050405020304" pitchFamily="2"/>
              </a:rPr>
              <a:t>for Bachelors and Masters students who apply on or before 31 December 2026 (most current students) </a:t>
            </a:r>
          </a:p>
          <a:p>
            <a:pPr marL="0" marR="0" indent="0" algn="l">
              <a:lnSpc>
                <a:spcPts val="1400"/>
              </a:lnSpc>
              <a:spcBef>
                <a:spcPts val="235"/>
              </a:spcBef>
              <a:spcAft>
                <a:spcPts val="0"/>
              </a:spcAft>
            </a:pPr>
            <a:r>
              <a:rPr lang="en-US" sz="1450" b="1" spc="0">
                <a:solidFill>
                  <a:srgbClr val="000000"/>
                </a:solidFill>
                <a:latin typeface="Calibri" panose="02020603050405020304" pitchFamily="2"/>
              </a:rPr>
              <a:t>18 months </a:t>
            </a:r>
            <a:r>
              <a:rPr lang="en-US" sz="1400" spc="0">
                <a:solidFill>
                  <a:srgbClr val="000000"/>
                </a:solidFill>
                <a:latin typeface="Calibri" panose="02020603050405020304" pitchFamily="2"/>
              </a:rPr>
              <a:t>for Bachelors and Masters students who apply on or after 1 January 2027 (recently announced by the government) </a:t>
            </a:r>
          </a:p>
          <a:p>
            <a:pPr marL="0" marR="0" indent="0" algn="l">
              <a:lnSpc>
                <a:spcPts val="1400"/>
              </a:lnSpc>
              <a:spcBef>
                <a:spcPts val="260"/>
              </a:spcBef>
              <a:spcAft>
                <a:spcPts val="0"/>
              </a:spcAft>
            </a:pPr>
            <a:r>
              <a:rPr lang="en-US" sz="1450" b="1" spc="-10">
                <a:solidFill>
                  <a:srgbClr val="000000"/>
                </a:solidFill>
                <a:latin typeface="Calibri" panose="02020603050405020304" pitchFamily="2"/>
              </a:rPr>
              <a:t>3 years </a:t>
            </a:r>
            <a:r>
              <a:rPr lang="en-US" sz="1400" spc="-10">
                <a:solidFill>
                  <a:srgbClr val="000000"/>
                </a:solidFill>
                <a:latin typeface="Calibri" panose="02020603050405020304" pitchFamily="2"/>
              </a:rPr>
              <a:t>for PhD students </a:t>
            </a:r>
          </a:p>
        </p:txBody>
      </p:sp>
      <p:sp>
        <p:nvSpPr>
          <p:cNvPr id="7" name="Text Placeholder 6"/>
          <p:cNvSpPr>
            <a:spLocks noGrp="1"/>
          </p:cNvSpPr>
          <p:nvPr>
            <p:ph type="body" idx="10"/>
          </p:nvPr>
        </p:nvSpPr>
        <p:spPr>
          <a:xfrm>
            <a:off x="414655" y="2940050"/>
            <a:ext cx="9860280" cy="2819400"/>
          </a:xfrm>
          <a:prstGeom prst="rect">
            <a:avLst/>
          </a:prstGeom>
          <a:noFill/>
          <a:ln w="0" cmpd="sng">
            <a:noFill/>
            <a:prstDash val="solid"/>
          </a:ln>
        </p:spPr>
        <p:txBody>
          <a:bodyPr vert="horz" lIns="0" tIns="105410" rIns="0" bIns="0" anchor="t"/>
          <a:lstStyle/>
          <a:p>
            <a:pPr marL="0" marR="0" indent="0" algn="l">
              <a:lnSpc>
                <a:spcPts val="2500"/>
              </a:lnSpc>
              <a:spcAft>
                <a:spcPts val="0"/>
              </a:spcAft>
            </a:pPr>
            <a:r>
              <a:rPr lang="en-US" sz="1450" b="1" spc="0">
                <a:solidFill>
                  <a:srgbClr val="000000"/>
                </a:solidFill>
                <a:latin typeface="Calibri" panose="02020603050405020304" pitchFamily="2"/>
              </a:rPr>
              <a:t>Who can Apply? </a:t>
            </a:r>
            <a:br/>
            <a:r>
              <a:rPr lang="en-US" sz="1400" spc="0">
                <a:solidFill>
                  <a:srgbClr val="000000"/>
                </a:solidFill>
                <a:latin typeface="Calibri" panose="02020603050405020304" pitchFamily="2"/>
              </a:rPr>
              <a:t>Any student who: </a:t>
            </a:r>
          </a:p>
          <a:p>
            <a:pPr marL="0" marR="0" indent="274320" algn="l">
              <a:lnSpc>
                <a:spcPts val="1500"/>
              </a:lnSpc>
              <a:spcBef>
                <a:spcPts val="965"/>
              </a:spcBef>
              <a:spcAft>
                <a:spcPts val="0"/>
              </a:spcAft>
              <a:buFont typeface="Symbol"/>
              <a:buChar char="·"/>
            </a:pPr>
            <a:r>
              <a:rPr lang="en-US" sz="1400" spc="0">
                <a:solidFill>
                  <a:srgbClr val="000000"/>
                </a:solidFill>
                <a:latin typeface="Calibri" panose="02020603050405020304" pitchFamily="2"/>
              </a:rPr>
              <a:t>successfully completes an eligible qualification (Degree or PGCE) </a:t>
            </a:r>
          </a:p>
          <a:p>
            <a:pPr marL="0" marR="0" indent="274320" algn="l">
              <a:lnSpc>
                <a:spcPts val="1500"/>
              </a:lnSpc>
              <a:spcBef>
                <a:spcPts val="985"/>
              </a:spcBef>
              <a:spcAft>
                <a:spcPts val="0"/>
              </a:spcAft>
              <a:buFont typeface="Symbol"/>
              <a:buChar char="·"/>
            </a:pPr>
            <a:r>
              <a:rPr lang="en-US" sz="1400" spc="0">
                <a:solidFill>
                  <a:srgbClr val="000000"/>
                </a:solidFill>
                <a:latin typeface="Calibri" panose="02020603050405020304" pitchFamily="2"/>
              </a:rPr>
              <a:t>is still in the UK with their valid Student Visa when it is awarded </a:t>
            </a:r>
          </a:p>
          <a:p>
            <a:pPr marL="0" marR="0" indent="274320" algn="l">
              <a:lnSpc>
                <a:spcPts val="1500"/>
              </a:lnSpc>
              <a:spcBef>
                <a:spcPts val="975"/>
              </a:spcBef>
              <a:spcAft>
                <a:spcPts val="0"/>
              </a:spcAft>
              <a:buFont typeface="Symbol"/>
              <a:buChar char="·"/>
            </a:pPr>
            <a:r>
              <a:rPr lang="en-US" sz="1400" spc="0">
                <a:solidFill>
                  <a:srgbClr val="000000"/>
                </a:solidFill>
                <a:latin typeface="Calibri" panose="02020603050405020304" pitchFamily="2"/>
              </a:rPr>
              <a:t>had a student visa for at least 12 months during their course </a:t>
            </a:r>
          </a:p>
          <a:p>
            <a:pPr marL="0" marR="0" indent="274320" algn="l">
              <a:lnSpc>
                <a:spcPts val="1500"/>
              </a:lnSpc>
              <a:spcBef>
                <a:spcPts val="965"/>
              </a:spcBef>
              <a:spcAft>
                <a:spcPts val="0"/>
              </a:spcAft>
              <a:buFont typeface="Symbol"/>
              <a:buChar char="·"/>
            </a:pPr>
            <a:r>
              <a:rPr lang="en-US" sz="1400" spc="0">
                <a:solidFill>
                  <a:srgbClr val="000000"/>
                </a:solidFill>
                <a:latin typeface="Calibri" panose="02020603050405020304" pitchFamily="2"/>
              </a:rPr>
              <a:t>has not previously held a Graduate Visa </a:t>
            </a:r>
          </a:p>
          <a:p>
            <a:pPr marL="274320" marR="0" indent="0" algn="l">
              <a:lnSpc>
                <a:spcPts val="1400"/>
              </a:lnSpc>
              <a:spcBef>
                <a:spcPts val="245"/>
              </a:spcBef>
              <a:spcAft>
                <a:spcPts val="0"/>
              </a:spcAft>
            </a:pPr>
            <a:r>
              <a:rPr lang="en-US" sz="1400" spc="0">
                <a:solidFill>
                  <a:srgbClr val="000000"/>
                </a:solidFill>
                <a:latin typeface="Calibri" panose="02020603050405020304" pitchFamily="2"/>
              </a:rPr>
              <a:t>or a visa under the former “Doctorate Extension Scheme” (DES – before 2021) </a:t>
            </a:r>
          </a:p>
          <a:p>
            <a:pPr marL="0" marR="0" indent="0" algn="l">
              <a:lnSpc>
                <a:spcPts val="1400"/>
              </a:lnSpc>
              <a:spcBef>
                <a:spcPts val="1070"/>
              </a:spcBef>
              <a:spcAft>
                <a:spcPts val="2445"/>
              </a:spcAft>
            </a:pPr>
            <a:r>
              <a:rPr lang="en-US" sz="1400" spc="0">
                <a:solidFill>
                  <a:srgbClr val="000000"/>
                </a:solidFill>
                <a:latin typeface="Calibri" panose="02020603050405020304" pitchFamily="2"/>
              </a:rPr>
              <a:t>Your dependent (partner or child) can only apply if they are already in the UK as your Student Visa Dependents </a:t>
            </a:r>
          </a:p>
        </p:txBody>
      </p:sp>
      <p:sp>
        <p:nvSpPr>
          <p:cNvPr id="8" name="Text Placeholder 7"/>
          <p:cNvSpPr>
            <a:spLocks noGrp="1"/>
          </p:cNvSpPr>
          <p:nvPr>
            <p:ph type="body" idx="10"/>
          </p:nvPr>
        </p:nvSpPr>
        <p:spPr>
          <a:xfrm>
            <a:off x="414655" y="5759450"/>
            <a:ext cx="11658600" cy="287655"/>
          </a:xfrm>
          <a:prstGeom prst="rect">
            <a:avLst/>
          </a:prstGeom>
          <a:noFill/>
          <a:ln w="0" cmpd="sng">
            <a:noFill/>
            <a:prstDash val="solid"/>
          </a:ln>
        </p:spPr>
        <p:txBody>
          <a:bodyPr vert="horz" lIns="0" tIns="25400" rIns="0" bIns="0" anchor="t"/>
          <a:lstStyle/>
          <a:p>
            <a:pPr marL="0" marR="0" indent="0" algn="l">
              <a:lnSpc>
                <a:spcPts val="1400"/>
              </a:lnSpc>
              <a:spcAft>
                <a:spcPts val="595"/>
              </a:spcAft>
            </a:pPr>
            <a:r>
              <a:rPr lang="en-US" sz="1450" b="1" spc="-20">
                <a:solidFill>
                  <a:srgbClr val="000000"/>
                </a:solidFill>
                <a:latin typeface="Calibri" panose="02020603050405020304" pitchFamily="2"/>
              </a:rPr>
              <a:t>It might not be suitable for you if: </a:t>
            </a:r>
          </a:p>
        </p:txBody>
      </p:sp>
      <p:graphicFrame>
        <p:nvGraphicFramePr>
          <p:cNvPr id="10" name="Table 9"/>
          <p:cNvGraphicFramePr>
            <a:graphicFrameLocks noGrp="1"/>
          </p:cNvGraphicFramePr>
          <p:nvPr/>
        </p:nvGraphicFramePr>
        <p:xfrm>
          <a:off x="414655" y="6047105"/>
          <a:ext cx="11699240" cy="709295"/>
        </p:xfrm>
        <a:graphic>
          <a:graphicData uri="http://schemas.openxmlformats.org/drawingml/2006/table">
            <a:tbl>
              <a:tblPr/>
              <a:tblGrid>
                <a:gridCol w="208280">
                  <a:extLst>
                    <a:ext uri="{9D8B030D-6E8A-4147-A177-3AD203B41FA5}">
                      <a16:colId xmlns:a16="http://schemas.microsoft.com/office/drawing/2014/main" val="20000"/>
                    </a:ext>
                  </a:extLst>
                </a:gridCol>
                <a:gridCol w="7760335">
                  <a:extLst>
                    <a:ext uri="{9D8B030D-6E8A-4147-A177-3AD203B41FA5}">
                      <a16:colId xmlns:a16="http://schemas.microsoft.com/office/drawing/2014/main" val="20001"/>
                    </a:ext>
                  </a:extLst>
                </a:gridCol>
                <a:gridCol w="3178810">
                  <a:extLst>
                    <a:ext uri="{9D8B030D-6E8A-4147-A177-3AD203B41FA5}">
                      <a16:colId xmlns:a16="http://schemas.microsoft.com/office/drawing/2014/main" val="20002"/>
                    </a:ext>
                  </a:extLst>
                </a:gridCol>
                <a:gridCol w="551815">
                  <a:extLst>
                    <a:ext uri="{9D8B030D-6E8A-4147-A177-3AD203B41FA5}">
                      <a16:colId xmlns:a16="http://schemas.microsoft.com/office/drawing/2014/main" val="20003"/>
                    </a:ext>
                  </a:extLst>
                </a:gridCol>
              </a:tblGrid>
              <a:tr h="389890">
                <a:tc>
                  <a:txBody>
                    <a:bodyPr/>
                    <a:lstStyle/>
                    <a:p>
                      <a:pPr marL="0" marR="0" indent="0" algn="ctr">
                        <a:lnSpc>
                          <a:spcPts val="1600"/>
                        </a:lnSpc>
                        <a:spcBef>
                          <a:spcPts val="330"/>
                        </a:spcBef>
                        <a:spcAft>
                          <a:spcPts val="1075"/>
                        </a:spcAft>
                      </a:pPr>
                      <a:r>
                        <a:rPr lang="en-US" sz="1400" spc="0">
                          <a:solidFill>
                            <a:srgbClr val="000000"/>
                          </a:solidFill>
                          <a:latin typeface="Arial" panose="02020603050405020304" pitchFamily="2"/>
                        </a:rPr>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marL="118745" marR="0" indent="0" algn="l">
                        <a:lnSpc>
                          <a:spcPts val="1400"/>
                        </a:lnSpc>
                        <a:spcBef>
                          <a:spcPts val="415"/>
                        </a:spcBef>
                        <a:spcAft>
                          <a:spcPts val="1150"/>
                        </a:spcAft>
                      </a:pPr>
                      <a:r>
                        <a:rPr lang="en-US" sz="1400" spc="0">
                          <a:solidFill>
                            <a:srgbClr val="000000"/>
                          </a:solidFill>
                          <a:latin typeface="Calibri" panose="02020603050405020304" pitchFamily="2"/>
                        </a:rPr>
                        <a:t>you want to do further study with a provider that could sponsor a Student Visa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marL="0" marR="216535" indent="0" algn="r">
                        <a:lnSpc>
                          <a:spcPts val="800"/>
                        </a:lnSpc>
                        <a:spcBef>
                          <a:spcPts val="2245"/>
                        </a:spcBef>
                        <a:spcAft>
                          <a:spcPts val="0"/>
                        </a:spcAft>
                      </a:pPr>
                      <a:r>
                        <a:rPr lang="en-US" sz="900" spc="0">
                          <a:solidFill>
                            <a:srgbClr val="000000"/>
                          </a:solidFill>
                          <a:latin typeface="Calibri" panose="02020603050405020304" pitchFamily="2"/>
                        </a:rPr>
                        <a:t>All information accurate as of </a:t>
                      </a:r>
                    </a:p>
                  </a:txBody>
                  <a:tcPr marL="0" marR="0" marT="0" marB="0" anchor="b">
                    <a:lnL w="0" cmpd="sng">
                      <a:noFill/>
                      <a:prstDash val="solid"/>
                    </a:lnL>
                    <a:lnR w="0" cmpd="sng">
                      <a:noFill/>
                      <a:prstDash val="solid"/>
                    </a:lnR>
                    <a:lnT w="0" cmpd="sng">
                      <a:noFill/>
                      <a:prstDash val="solid"/>
                    </a:lnT>
                    <a:lnB w="0" cmpd="sng">
                      <a:noFill/>
                      <a:prstDash val="solid"/>
                    </a:lnB>
                  </a:tcPr>
                </a:tc>
                <a:tc>
                  <a:txBody>
                    <a:bodyPr/>
                    <a:lstStyle/>
                    <a:p>
                      <a:pPr marL="0" marR="0" indent="0" algn="l">
                        <a:lnSpc>
                          <a:spcPct val="100000"/>
                        </a:lnSpc>
                        <a:spcBef>
                          <a:spcPts val="0"/>
                        </a:spcBef>
                        <a:spcAft>
                          <a:spcPts val="0"/>
                        </a:spcAft>
                      </a:pPr>
                      <a:r>
                        <a:rPr lang="en-US" sz="100">
                          <a:solidFill>
                            <a:srgbClr val="000000"/>
                          </a:solidFill>
                          <a:latin typeface="Calibri" panose="02020603050405020304" pitchFamily="2"/>
                        </a:rPr>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319405">
                <a:tc>
                  <a:txBody>
                    <a:bodyPr/>
                    <a:lstStyle/>
                    <a:p>
                      <a:pPr marL="0" marR="0" indent="0" algn="ctr">
                        <a:lnSpc>
                          <a:spcPts val="1400"/>
                        </a:lnSpc>
                        <a:spcBef>
                          <a:spcPts val="0"/>
                        </a:spcBef>
                        <a:spcAft>
                          <a:spcPts val="1100"/>
                        </a:spcAft>
                      </a:pPr>
                      <a:r>
                        <a:rPr lang="en-US" sz="1400" spc="0">
                          <a:solidFill>
                            <a:srgbClr val="000000"/>
                          </a:solidFill>
                          <a:latin typeface="Arial" panose="02020603050405020304" pitchFamily="2"/>
                        </a:rPr>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marL="118745" marR="0" indent="0" algn="l">
                        <a:lnSpc>
                          <a:spcPts val="1300"/>
                        </a:lnSpc>
                        <a:spcBef>
                          <a:spcPts val="0"/>
                        </a:spcBef>
                        <a:spcAft>
                          <a:spcPts val="1175"/>
                        </a:spcAft>
                      </a:pPr>
                      <a:r>
                        <a:rPr lang="en-US" sz="1400" spc="0">
                          <a:solidFill>
                            <a:srgbClr val="000000"/>
                          </a:solidFill>
                          <a:latin typeface="Calibri" panose="02020603050405020304" pitchFamily="2"/>
                        </a:rPr>
                        <a:t>you don’t want to live in the UK right now (you can only be granted 1 Graduate Visa)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marL="1577340" marR="0" indent="0" algn="l">
                        <a:lnSpc>
                          <a:spcPts val="1100"/>
                        </a:lnSpc>
                        <a:spcBef>
                          <a:spcPts val="0"/>
                        </a:spcBef>
                        <a:spcAft>
                          <a:spcPts val="215"/>
                        </a:spcAft>
                      </a:pPr>
                      <a:r>
                        <a:rPr lang="en-US" sz="900" spc="0">
                          <a:solidFill>
                            <a:srgbClr val="000000"/>
                          </a:solidFill>
                          <a:latin typeface="Calibri" panose="02020603050405020304" pitchFamily="2"/>
                        </a:rPr>
                        <a:t>October 2025 and provided in good faith.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marL="0" marR="0" indent="0" algn="ctr">
                        <a:lnSpc>
                          <a:spcPts val="1400"/>
                        </a:lnSpc>
                        <a:spcBef>
                          <a:spcPts val="0"/>
                        </a:spcBef>
                        <a:spcAft>
                          <a:spcPts val="1080"/>
                        </a:spcAft>
                      </a:pPr>
                      <a:r>
                        <a:rPr lang="en-US" sz="1250" b="1" spc="0">
                          <a:solidFill>
                            <a:srgbClr val="3B0F52"/>
                          </a:solidFill>
                          <a:latin typeface="Calibri" panose="02020603050405020304" pitchFamily="2"/>
                        </a:rPr>
                        <a:t>6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506095" y="0"/>
            <a:ext cx="11685905" cy="6724015"/>
          </a:xfrm>
          <a:prstGeom prst="rect">
            <a:avLst/>
          </a:prstGeom>
        </p:spPr>
      </p:pic>
      <p:sp>
        <p:nvSpPr>
          <p:cNvPr id="4" name="Text Placeholder 3"/>
          <p:cNvSpPr>
            <a:spLocks noGrp="1"/>
          </p:cNvSpPr>
          <p:nvPr>
            <p:ph type="body" idx="10"/>
          </p:nvPr>
        </p:nvSpPr>
        <p:spPr>
          <a:xfrm>
            <a:off x="514985" y="407670"/>
            <a:ext cx="1597025" cy="340995"/>
          </a:xfrm>
          <a:prstGeom prst="rect">
            <a:avLst/>
          </a:prstGeom>
          <a:noFill/>
          <a:ln w="0" cmpd="sng">
            <a:noFill/>
            <a:prstDash val="solid"/>
          </a:ln>
        </p:spPr>
        <p:txBody>
          <a:bodyPr vert="horz" lIns="0" tIns="33020" rIns="0" bIns="0" anchor="t">
            <a:normAutofit fontScale="95000"/>
          </a:bodyPr>
          <a:lstStyle/>
          <a:p>
            <a:pPr marL="0" marR="0" indent="0" algn="l">
              <a:lnSpc>
                <a:spcPts val="2400"/>
              </a:lnSpc>
              <a:spcAft>
                <a:spcPts val="0"/>
              </a:spcAft>
            </a:pPr>
            <a:r>
              <a:rPr lang="en-US" sz="2200" b="1" spc="-20">
                <a:solidFill>
                  <a:srgbClr val="3B0F52"/>
                </a:solidFill>
                <a:latin typeface="Calibri" panose="02020603050405020304" pitchFamily="2"/>
              </a:rPr>
              <a:t>Graduate Visa </a:t>
            </a:r>
          </a:p>
        </p:txBody>
      </p:sp>
      <p:sp>
        <p:nvSpPr>
          <p:cNvPr id="5" name="Text Placeholder 4"/>
          <p:cNvSpPr>
            <a:spLocks noGrp="1"/>
          </p:cNvSpPr>
          <p:nvPr>
            <p:ph type="body" idx="10"/>
          </p:nvPr>
        </p:nvSpPr>
        <p:spPr>
          <a:xfrm>
            <a:off x="509270" y="833755"/>
            <a:ext cx="1319530" cy="233045"/>
          </a:xfrm>
          <a:prstGeom prst="rect">
            <a:avLst/>
          </a:prstGeom>
          <a:noFill/>
          <a:ln w="0" cmpd="sng">
            <a:noFill/>
            <a:prstDash val="solid"/>
          </a:ln>
        </p:spPr>
        <p:txBody>
          <a:bodyPr vert="horz" lIns="0" tIns="24765" rIns="0" bIns="0" anchor="t"/>
          <a:lstStyle/>
          <a:p>
            <a:pPr marL="0" marR="0" indent="0" algn="l">
              <a:lnSpc>
                <a:spcPts val="1600"/>
              </a:lnSpc>
              <a:spcAft>
                <a:spcPts val="0"/>
              </a:spcAft>
            </a:pPr>
            <a:r>
              <a:rPr lang="en-US" sz="1600" b="1" spc="-45">
                <a:solidFill>
                  <a:srgbClr val="000000"/>
                </a:solidFill>
                <a:latin typeface="Calibri" panose="02020603050405020304" pitchFamily="2"/>
              </a:rPr>
              <a:t>When to apply? </a:t>
            </a:r>
          </a:p>
        </p:txBody>
      </p:sp>
      <p:sp>
        <p:nvSpPr>
          <p:cNvPr id="6" name="Text Placeholder 5"/>
          <p:cNvSpPr>
            <a:spLocks noGrp="1"/>
          </p:cNvSpPr>
          <p:nvPr>
            <p:ph type="body" idx="10"/>
          </p:nvPr>
        </p:nvSpPr>
        <p:spPr>
          <a:xfrm>
            <a:off x="506095" y="2625725"/>
            <a:ext cx="774065" cy="229870"/>
          </a:xfrm>
          <a:prstGeom prst="rect">
            <a:avLst/>
          </a:prstGeom>
          <a:noFill/>
          <a:ln w="0" cmpd="sng">
            <a:noFill/>
            <a:prstDash val="solid"/>
          </a:ln>
        </p:spPr>
        <p:txBody>
          <a:bodyPr vert="horz" lIns="0" tIns="24765" rIns="0" bIns="0" anchor="t"/>
          <a:lstStyle/>
          <a:p>
            <a:pPr marL="0" marR="0" indent="0" algn="l">
              <a:lnSpc>
                <a:spcPts val="1600"/>
              </a:lnSpc>
              <a:spcAft>
                <a:spcPts val="0"/>
              </a:spcAft>
            </a:pPr>
            <a:r>
              <a:rPr lang="en-US" sz="1600" b="1" spc="-60">
                <a:solidFill>
                  <a:srgbClr val="000000"/>
                </a:solidFill>
                <a:latin typeface="Calibri" panose="02020603050405020304" pitchFamily="2"/>
              </a:rPr>
              <a:t>Timeline: </a:t>
            </a:r>
          </a:p>
        </p:txBody>
      </p:sp>
      <p:sp>
        <p:nvSpPr>
          <p:cNvPr id="7" name="Text Placeholder 6"/>
          <p:cNvSpPr>
            <a:spLocks noGrp="1"/>
          </p:cNvSpPr>
          <p:nvPr>
            <p:ph type="body" idx="10"/>
          </p:nvPr>
        </p:nvSpPr>
        <p:spPr>
          <a:xfrm>
            <a:off x="9738360" y="6274052"/>
            <a:ext cx="1569720" cy="449964"/>
          </a:xfrm>
          <a:prstGeom prst="rect">
            <a:avLst/>
          </a:prstGeom>
          <a:noFill/>
          <a:ln w="0" cmpd="sng">
            <a:noFill/>
            <a:prstDash val="solid"/>
          </a:ln>
        </p:spPr>
        <p:txBody>
          <a:bodyPr vert="horz" lIns="0" tIns="0" rIns="0" bIns="0" anchor="t">
            <a:normAutofit fontScale="87500"/>
          </a:bodyPr>
          <a:lstStyle/>
          <a:p>
            <a:pPr marL="548640" marR="0" indent="0" algn="l">
              <a:lnSpc>
                <a:spcPts val="1100"/>
              </a:lnSpc>
              <a:spcAft>
                <a:spcPts val="70"/>
              </a:spcAft>
            </a:pPr>
            <a:r>
              <a:rPr lang="en-US" sz="900" spc="0">
                <a:solidFill>
                  <a:srgbClr val="000000"/>
                </a:solidFill>
                <a:latin typeface="Calibri" panose="02020603050405020304" pitchFamily="2"/>
              </a:rPr>
              <a:t>All information accurate as of July 2026 and provided in good faith. </a:t>
            </a:r>
          </a:p>
        </p:txBody>
      </p:sp>
      <p:sp>
        <p:nvSpPr>
          <p:cNvPr id="8" name="Text Placeholder 7"/>
          <p:cNvSpPr>
            <a:spLocks noGrp="1"/>
          </p:cNvSpPr>
          <p:nvPr>
            <p:ph type="body" idx="10"/>
          </p:nvPr>
        </p:nvSpPr>
        <p:spPr>
          <a:xfrm>
            <a:off x="11691620" y="6423025"/>
            <a:ext cx="162560" cy="17335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spc="0">
                <a:solidFill>
                  <a:srgbClr val="3B0F52"/>
                </a:solidFill>
                <a:latin typeface="Calibri" panose="02020603050405020304" pitchFamily="2"/>
              </a:rPr>
              <a:t>7 </a:t>
            </a:r>
          </a:p>
        </p:txBody>
      </p:sp>
      <p:sp>
        <p:nvSpPr>
          <p:cNvPr id="9" name="Text Placeholder 8"/>
          <p:cNvSpPr>
            <a:spLocks noGrp="1"/>
          </p:cNvSpPr>
          <p:nvPr>
            <p:ph type="body" idx="10"/>
          </p:nvPr>
        </p:nvSpPr>
        <p:spPr>
          <a:xfrm>
            <a:off x="3334385" y="696595"/>
            <a:ext cx="5212080" cy="842645"/>
          </a:xfrm>
          <a:prstGeom prst="rect">
            <a:avLst/>
          </a:prstGeom>
          <a:noFill/>
          <a:ln w="0" cmpd="sng">
            <a:noFill/>
            <a:prstDash val="solid"/>
          </a:ln>
        </p:spPr>
        <p:txBody>
          <a:bodyPr vert="horz" lIns="0" tIns="49530" rIns="0" bIns="0" anchor="t">
            <a:normAutofit fontScale="95000"/>
          </a:bodyPr>
          <a:lstStyle/>
          <a:p>
            <a:pPr marL="0" marR="0" indent="0" algn="l">
              <a:lnSpc>
                <a:spcPts val="2000"/>
              </a:lnSpc>
              <a:spcAft>
                <a:spcPts val="0"/>
              </a:spcAft>
            </a:pPr>
            <a:r>
              <a:rPr lang="en-US" sz="1800" spc="-10">
                <a:solidFill>
                  <a:srgbClr val="000000"/>
                </a:solidFill>
                <a:latin typeface="Calibri" panose="02020603050405020304" pitchFamily="2"/>
              </a:rPr>
              <a:t>You </a:t>
            </a:r>
            <a:r>
              <a:rPr lang="en-US" sz="1800" b="1" u="sng" spc="-10">
                <a:solidFill>
                  <a:srgbClr val="000000"/>
                </a:solidFill>
                <a:latin typeface="Calibri" panose="02020603050405020304" pitchFamily="2"/>
              </a:rPr>
              <a:t>must</a:t>
            </a:r>
            <a:r>
              <a:rPr lang="en-US" sz="1800" spc="-10">
                <a:solidFill>
                  <a:srgbClr val="000000"/>
                </a:solidFill>
                <a:latin typeface="Calibri" panose="02020603050405020304" pitchFamily="2"/>
              </a:rPr>
              <a:t> wait for an email notification from the University </a:t>
            </a:r>
          </a:p>
          <a:p>
            <a:pPr marL="0" marR="0" indent="0" algn="l">
              <a:lnSpc>
                <a:spcPts val="1900"/>
              </a:lnSpc>
              <a:spcBef>
                <a:spcPts val="425"/>
              </a:spcBef>
              <a:spcAft>
                <a:spcPts val="0"/>
              </a:spcAft>
            </a:pPr>
            <a:r>
              <a:rPr lang="en-US" sz="1800" spc="0">
                <a:solidFill>
                  <a:srgbClr val="000000"/>
                </a:solidFill>
                <a:latin typeface="Calibri" panose="02020603050405020304" pitchFamily="2"/>
              </a:rPr>
              <a:t>saying that your award has been reported to UKVI </a:t>
            </a:r>
          </a:p>
          <a:p>
            <a:pPr marL="0" marR="0" indent="0" algn="l">
              <a:lnSpc>
                <a:spcPts val="1400"/>
              </a:lnSpc>
              <a:spcBef>
                <a:spcPts val="510"/>
              </a:spcBef>
              <a:spcAft>
                <a:spcPts val="0"/>
              </a:spcAft>
            </a:pPr>
            <a:r>
              <a:rPr lang="en-US" sz="1400" i="1" spc="-25">
                <a:solidFill>
                  <a:srgbClr val="000000"/>
                </a:solidFill>
                <a:latin typeface="Calibri" panose="02020603050405020304" pitchFamily="2"/>
              </a:rPr>
              <a:t>otherwise, your visa application will be refused </a:t>
            </a:r>
          </a:p>
        </p:txBody>
      </p:sp>
      <p:sp>
        <p:nvSpPr>
          <p:cNvPr id="10" name="Text Placeholder 9"/>
          <p:cNvSpPr>
            <a:spLocks noGrp="1"/>
          </p:cNvSpPr>
          <p:nvPr>
            <p:ph type="body" idx="10"/>
          </p:nvPr>
        </p:nvSpPr>
        <p:spPr>
          <a:xfrm>
            <a:off x="3337560" y="1805305"/>
            <a:ext cx="5315585" cy="476885"/>
          </a:xfrm>
          <a:prstGeom prst="rect">
            <a:avLst/>
          </a:prstGeom>
          <a:noFill/>
          <a:ln w="0" cmpd="sng">
            <a:noFill/>
            <a:prstDash val="solid"/>
          </a:ln>
        </p:spPr>
        <p:txBody>
          <a:bodyPr vert="horz" lIns="0" tIns="24130" rIns="0" bIns="0" anchor="t"/>
          <a:lstStyle/>
          <a:p>
            <a:pPr marL="0" marR="0" indent="0" algn="l">
              <a:lnSpc>
                <a:spcPts val="1400"/>
              </a:lnSpc>
              <a:spcAft>
                <a:spcPts val="0"/>
              </a:spcAft>
            </a:pPr>
            <a:r>
              <a:rPr lang="en-US" sz="1400" i="1" spc="-25">
                <a:solidFill>
                  <a:srgbClr val="000000"/>
                </a:solidFill>
                <a:latin typeface="Calibri" panose="02020603050405020304" pitchFamily="2"/>
              </a:rPr>
              <a:t>For </a:t>
            </a:r>
            <a:r>
              <a:rPr lang="en-US" sz="1400" b="1" i="1" spc="-25">
                <a:solidFill>
                  <a:srgbClr val="000000"/>
                </a:solidFill>
                <a:latin typeface="Calibri" panose="02020603050405020304" pitchFamily="2"/>
              </a:rPr>
              <a:t>undergraduate </a:t>
            </a:r>
            <a:r>
              <a:rPr lang="en-US" sz="1400" i="1" spc="-25">
                <a:solidFill>
                  <a:srgbClr val="000000"/>
                </a:solidFill>
                <a:latin typeface="Calibri" panose="02020603050405020304" pitchFamily="2"/>
              </a:rPr>
              <a:t>students: this is normally around </a:t>
            </a:r>
            <a:r>
              <a:rPr lang="en-US" sz="1400" b="1" i="1" spc="-25">
                <a:solidFill>
                  <a:srgbClr val="000000"/>
                </a:solidFill>
                <a:latin typeface="Calibri" panose="02020603050405020304" pitchFamily="2"/>
              </a:rPr>
              <a:t>mid-July </a:t>
            </a:r>
          </a:p>
          <a:p>
            <a:pPr marL="0" marR="0" indent="0" algn="l">
              <a:lnSpc>
                <a:spcPts val="1400"/>
              </a:lnSpc>
              <a:spcBef>
                <a:spcPts val="460"/>
              </a:spcBef>
              <a:spcAft>
                <a:spcPts val="190"/>
              </a:spcAft>
            </a:pPr>
            <a:r>
              <a:rPr lang="en-US" sz="1400" i="1" spc="-40">
                <a:solidFill>
                  <a:srgbClr val="000000"/>
                </a:solidFill>
                <a:latin typeface="Calibri" panose="02020603050405020304" pitchFamily="2"/>
              </a:rPr>
              <a:t>For </a:t>
            </a:r>
            <a:r>
              <a:rPr lang="en-US" sz="1400" b="1" i="1" spc="-40">
                <a:solidFill>
                  <a:srgbClr val="000000"/>
                </a:solidFill>
                <a:latin typeface="Calibri" panose="02020603050405020304" pitchFamily="2"/>
              </a:rPr>
              <a:t>postgraduate (Masters) </a:t>
            </a:r>
            <a:r>
              <a:rPr lang="en-US" sz="1400" i="1" spc="-40">
                <a:solidFill>
                  <a:srgbClr val="000000"/>
                </a:solidFill>
                <a:latin typeface="Calibri" panose="02020603050405020304" pitchFamily="2"/>
              </a:rPr>
              <a:t>students: this is normally around </a:t>
            </a:r>
            <a:r>
              <a:rPr lang="en-US" sz="1400" b="1" i="1" spc="-40">
                <a:solidFill>
                  <a:srgbClr val="000000"/>
                </a:solidFill>
                <a:latin typeface="Calibri" panose="02020603050405020304" pitchFamily="2"/>
              </a:rPr>
              <a:t>early December </a:t>
            </a:r>
          </a:p>
        </p:txBody>
      </p:sp>
      <p:sp>
        <p:nvSpPr>
          <p:cNvPr id="11" name="Text Placeholder 10"/>
          <p:cNvSpPr>
            <a:spLocks noGrp="1"/>
          </p:cNvSpPr>
          <p:nvPr>
            <p:ph type="body" idx="10"/>
          </p:nvPr>
        </p:nvSpPr>
        <p:spPr>
          <a:xfrm>
            <a:off x="2875280" y="3627755"/>
            <a:ext cx="506730" cy="17589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spc="0">
                <a:solidFill>
                  <a:srgbClr val="FFFFFF"/>
                </a:solidFill>
                <a:latin typeface="Calibri" panose="02020603050405020304" pitchFamily="2"/>
              </a:rPr>
              <a:t>Step 1 </a:t>
            </a:r>
          </a:p>
        </p:txBody>
      </p:sp>
      <p:sp>
        <p:nvSpPr>
          <p:cNvPr id="12" name="Text Placeholder 11"/>
          <p:cNvSpPr>
            <a:spLocks noGrp="1"/>
          </p:cNvSpPr>
          <p:nvPr>
            <p:ph type="body" idx="10"/>
          </p:nvPr>
        </p:nvSpPr>
        <p:spPr>
          <a:xfrm>
            <a:off x="4853305" y="3627755"/>
            <a:ext cx="506730" cy="17589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spc="0">
                <a:solidFill>
                  <a:srgbClr val="FFFFFF"/>
                </a:solidFill>
                <a:latin typeface="Calibri" panose="02020603050405020304" pitchFamily="2"/>
              </a:rPr>
              <a:t>Step 2 </a:t>
            </a:r>
          </a:p>
        </p:txBody>
      </p:sp>
      <p:sp>
        <p:nvSpPr>
          <p:cNvPr id="13" name="Text Placeholder 12"/>
          <p:cNvSpPr>
            <a:spLocks noGrp="1"/>
          </p:cNvSpPr>
          <p:nvPr>
            <p:ph type="body" idx="10"/>
          </p:nvPr>
        </p:nvSpPr>
        <p:spPr>
          <a:xfrm>
            <a:off x="6831965" y="3627755"/>
            <a:ext cx="506730" cy="17589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spc="0">
                <a:solidFill>
                  <a:srgbClr val="FFFFFF"/>
                </a:solidFill>
                <a:latin typeface="Calibri" panose="02020603050405020304" pitchFamily="2"/>
              </a:rPr>
              <a:t>Step 3 </a:t>
            </a:r>
          </a:p>
        </p:txBody>
      </p:sp>
      <p:sp>
        <p:nvSpPr>
          <p:cNvPr id="14" name="Text Placeholder 13"/>
          <p:cNvSpPr>
            <a:spLocks noGrp="1"/>
          </p:cNvSpPr>
          <p:nvPr>
            <p:ph type="body" idx="10"/>
          </p:nvPr>
        </p:nvSpPr>
        <p:spPr>
          <a:xfrm>
            <a:off x="8809990" y="3627755"/>
            <a:ext cx="509905" cy="17589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spc="0">
                <a:solidFill>
                  <a:srgbClr val="FFFFFF"/>
                </a:solidFill>
                <a:latin typeface="Calibri" panose="02020603050405020304" pitchFamily="2"/>
              </a:rPr>
              <a:t>Step 4 </a:t>
            </a:r>
          </a:p>
        </p:txBody>
      </p:sp>
      <p:sp>
        <p:nvSpPr>
          <p:cNvPr id="15" name="Text Placeholder 14"/>
          <p:cNvSpPr>
            <a:spLocks noGrp="1"/>
          </p:cNvSpPr>
          <p:nvPr>
            <p:ph type="body" idx="10"/>
          </p:nvPr>
        </p:nvSpPr>
        <p:spPr>
          <a:xfrm>
            <a:off x="2438400" y="4152265"/>
            <a:ext cx="1393190" cy="175895"/>
          </a:xfrm>
          <a:prstGeom prst="rect">
            <a:avLst/>
          </a:prstGeom>
          <a:noFill/>
          <a:ln w="0" cmpd="sng">
            <a:noFill/>
            <a:prstDash val="solid"/>
          </a:ln>
        </p:spPr>
        <p:txBody>
          <a:bodyPr vert="horz" lIns="0" tIns="17145" rIns="0" bIns="0" anchor="t"/>
          <a:lstStyle/>
          <a:p>
            <a:pPr marL="0" marR="0" indent="0" algn="l">
              <a:lnSpc>
                <a:spcPts val="1200"/>
              </a:lnSpc>
              <a:spcAft>
                <a:spcPts val="0"/>
              </a:spcAft>
            </a:pPr>
            <a:r>
              <a:rPr lang="en-US" sz="1200" b="1" u="sng" spc="-30">
                <a:solidFill>
                  <a:srgbClr val="3E4246"/>
                </a:solidFill>
                <a:latin typeface="Calibri" panose="02020603050405020304" pitchFamily="2"/>
              </a:rPr>
              <a:t>Complete your Course </a:t>
            </a:r>
          </a:p>
        </p:txBody>
      </p:sp>
      <p:sp>
        <p:nvSpPr>
          <p:cNvPr id="16" name="Text Placeholder 15"/>
          <p:cNvSpPr>
            <a:spLocks noGrp="1"/>
          </p:cNvSpPr>
          <p:nvPr>
            <p:ph type="body" idx="10"/>
          </p:nvPr>
        </p:nvSpPr>
        <p:spPr>
          <a:xfrm>
            <a:off x="2438400" y="4507865"/>
            <a:ext cx="1454150" cy="36893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spc="-10">
                <a:solidFill>
                  <a:srgbClr val="3E4246"/>
                </a:solidFill>
                <a:latin typeface="Calibri" panose="02020603050405020304" pitchFamily="2"/>
              </a:rPr>
              <a:t>Complete all of your exams and assignments </a:t>
            </a:r>
          </a:p>
        </p:txBody>
      </p:sp>
      <p:sp>
        <p:nvSpPr>
          <p:cNvPr id="17" name="Text Placeholder 16"/>
          <p:cNvSpPr>
            <a:spLocks noGrp="1"/>
          </p:cNvSpPr>
          <p:nvPr>
            <p:ph type="body" idx="10"/>
          </p:nvPr>
        </p:nvSpPr>
        <p:spPr>
          <a:xfrm>
            <a:off x="4349750" y="4144010"/>
            <a:ext cx="1450340" cy="370205"/>
          </a:xfrm>
          <a:prstGeom prst="rect">
            <a:avLst/>
          </a:prstGeom>
          <a:noFill/>
          <a:ln w="0" cmpd="sng">
            <a:noFill/>
            <a:prstDash val="solid"/>
          </a:ln>
        </p:spPr>
        <p:txBody>
          <a:bodyPr vert="horz" lIns="0" tIns="1905" rIns="0" bIns="0" anchor="t"/>
          <a:lstStyle/>
          <a:p>
            <a:pPr marL="0" marR="0" indent="0" algn="l">
              <a:lnSpc>
                <a:spcPts val="1400"/>
              </a:lnSpc>
              <a:spcAft>
                <a:spcPts val="0"/>
              </a:spcAft>
            </a:pPr>
            <a:r>
              <a:rPr lang="en-US" sz="1200" b="1" u="sng" spc="0">
                <a:solidFill>
                  <a:srgbClr val="3E4246"/>
                </a:solidFill>
                <a:latin typeface="Calibri" panose="02020603050405020304" pitchFamily="2"/>
              </a:rPr>
              <a:t>Wait for your Award to be Conferred  </a:t>
            </a:r>
          </a:p>
        </p:txBody>
      </p:sp>
      <p:sp>
        <p:nvSpPr>
          <p:cNvPr id="18" name="Text Placeholder 17"/>
          <p:cNvSpPr>
            <a:spLocks noGrp="1"/>
          </p:cNvSpPr>
          <p:nvPr>
            <p:ph type="body" idx="10"/>
          </p:nvPr>
        </p:nvSpPr>
        <p:spPr>
          <a:xfrm>
            <a:off x="4349750" y="4693920"/>
            <a:ext cx="1313180" cy="73469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spc="-15">
                <a:solidFill>
                  <a:srgbClr val="3E4246"/>
                </a:solidFill>
                <a:latin typeface="Calibri" panose="02020603050405020304" pitchFamily="2"/>
              </a:rPr>
              <a:t>You will need to wait some time for your exam board to assess your work. </a:t>
            </a:r>
          </a:p>
        </p:txBody>
      </p:sp>
      <p:sp>
        <p:nvSpPr>
          <p:cNvPr id="19" name="Text Placeholder 18"/>
          <p:cNvSpPr>
            <a:spLocks noGrp="1"/>
          </p:cNvSpPr>
          <p:nvPr>
            <p:ph type="body" idx="10"/>
          </p:nvPr>
        </p:nvSpPr>
        <p:spPr>
          <a:xfrm>
            <a:off x="4349750" y="5608320"/>
            <a:ext cx="1463040" cy="55181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spc="-10">
                <a:solidFill>
                  <a:srgbClr val="3E4246"/>
                </a:solidFill>
                <a:latin typeface="Calibri" panose="02020603050405020304" pitchFamily="2"/>
              </a:rPr>
              <a:t>Your degree must then be officially awarded by the University Senate </a:t>
            </a:r>
          </a:p>
        </p:txBody>
      </p:sp>
      <p:sp>
        <p:nvSpPr>
          <p:cNvPr id="20" name="Text Placeholder 19"/>
          <p:cNvSpPr>
            <a:spLocks noGrp="1"/>
          </p:cNvSpPr>
          <p:nvPr>
            <p:ph type="body" idx="10"/>
          </p:nvPr>
        </p:nvSpPr>
        <p:spPr>
          <a:xfrm>
            <a:off x="6382385" y="4140835"/>
            <a:ext cx="1426845" cy="553085"/>
          </a:xfrm>
          <a:prstGeom prst="rect">
            <a:avLst/>
          </a:prstGeom>
          <a:noFill/>
          <a:ln w="0" cmpd="sng">
            <a:noFill/>
            <a:prstDash val="solid"/>
          </a:ln>
        </p:spPr>
        <p:txBody>
          <a:bodyPr vert="horz" lIns="0" tIns="635" rIns="0" bIns="0" anchor="t"/>
          <a:lstStyle/>
          <a:p>
            <a:pPr marL="0" marR="0" indent="0" algn="l">
              <a:lnSpc>
                <a:spcPts val="1400"/>
              </a:lnSpc>
              <a:spcAft>
                <a:spcPts val="0"/>
              </a:spcAft>
            </a:pPr>
            <a:r>
              <a:rPr lang="en-US" sz="1200" b="1" u="sng" spc="0">
                <a:solidFill>
                  <a:srgbClr val="3E4246"/>
                </a:solidFill>
                <a:latin typeface="Calibri" panose="02020603050405020304" pitchFamily="2"/>
              </a:rPr>
              <a:t>Wait for Graduate Visa UKVI Notification  Email  </a:t>
            </a:r>
          </a:p>
        </p:txBody>
      </p:sp>
      <p:sp>
        <p:nvSpPr>
          <p:cNvPr id="21" name="Text Placeholder 20"/>
          <p:cNvSpPr>
            <a:spLocks noGrp="1"/>
          </p:cNvSpPr>
          <p:nvPr>
            <p:ph type="body" idx="10"/>
          </p:nvPr>
        </p:nvSpPr>
        <p:spPr>
          <a:xfrm>
            <a:off x="6382385" y="4870450"/>
            <a:ext cx="1442085" cy="1100455"/>
          </a:xfrm>
          <a:prstGeom prst="rect">
            <a:avLst/>
          </a:prstGeom>
          <a:noFill/>
          <a:ln w="0" cmpd="sng">
            <a:noFill/>
            <a:prstDash val="solid"/>
          </a:ln>
        </p:spPr>
        <p:txBody>
          <a:bodyPr vert="horz" lIns="0" tIns="3175" rIns="0" bIns="0" anchor="t"/>
          <a:lstStyle/>
          <a:p>
            <a:pPr marL="0" marR="0" indent="0" algn="l">
              <a:lnSpc>
                <a:spcPts val="1400"/>
              </a:lnSpc>
              <a:spcAft>
                <a:spcPts val="0"/>
              </a:spcAft>
            </a:pPr>
            <a:r>
              <a:rPr lang="en-US" sz="1200" spc="-15">
                <a:solidFill>
                  <a:srgbClr val="3E4246"/>
                </a:solidFill>
                <a:latin typeface="Calibri" panose="02020603050405020304" pitchFamily="2"/>
              </a:rPr>
              <a:t>You </a:t>
            </a:r>
            <a:r>
              <a:rPr lang="en-US" sz="1200" u="sng" spc="-15">
                <a:solidFill>
                  <a:srgbClr val="3E4246"/>
                </a:solidFill>
                <a:latin typeface="Calibri" panose="02020603050405020304" pitchFamily="2"/>
              </a:rPr>
              <a:t>must </a:t>
            </a:r>
            <a:r>
              <a:rPr lang="en-US" sz="1200" spc="-15">
                <a:solidFill>
                  <a:srgbClr val="3E4246"/>
                </a:solidFill>
                <a:latin typeface="Calibri" panose="02020603050405020304" pitchFamily="2"/>
              </a:rPr>
              <a:t> wait to receive an email notification from the Immigration Team. This will happen after your award is conferred </a:t>
            </a:r>
          </a:p>
        </p:txBody>
      </p:sp>
      <p:sp>
        <p:nvSpPr>
          <p:cNvPr id="22" name="Text Placeholder 21"/>
          <p:cNvSpPr>
            <a:spLocks noGrp="1"/>
          </p:cNvSpPr>
          <p:nvPr>
            <p:ph type="body" idx="10"/>
          </p:nvPr>
        </p:nvSpPr>
        <p:spPr>
          <a:xfrm>
            <a:off x="8305800" y="4140835"/>
            <a:ext cx="1021080" cy="37020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b="1" u="sng" spc="-20">
                <a:solidFill>
                  <a:srgbClr val="3E4246"/>
                </a:solidFill>
                <a:latin typeface="Calibri" panose="02020603050405020304" pitchFamily="2"/>
              </a:rPr>
              <a:t>Submit your  Visa Application  </a:t>
            </a:r>
          </a:p>
        </p:txBody>
      </p:sp>
      <p:sp>
        <p:nvSpPr>
          <p:cNvPr id="23" name="Text Placeholder 22"/>
          <p:cNvSpPr>
            <a:spLocks noGrp="1"/>
          </p:cNvSpPr>
          <p:nvPr>
            <p:ph type="body" idx="10"/>
          </p:nvPr>
        </p:nvSpPr>
        <p:spPr>
          <a:xfrm>
            <a:off x="8305800" y="4690745"/>
            <a:ext cx="1432560" cy="548640"/>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spc="0">
                <a:solidFill>
                  <a:srgbClr val="3E4246"/>
                </a:solidFill>
                <a:latin typeface="Calibri" panose="02020603050405020304" pitchFamily="2"/>
              </a:rPr>
              <a:t>Make sure you meet all the application requirements. </a:t>
            </a:r>
          </a:p>
        </p:txBody>
      </p:sp>
      <p:sp>
        <p:nvSpPr>
          <p:cNvPr id="24" name="Text Placeholder 23"/>
          <p:cNvSpPr>
            <a:spLocks noGrp="1"/>
          </p:cNvSpPr>
          <p:nvPr>
            <p:ph type="body" idx="10"/>
          </p:nvPr>
        </p:nvSpPr>
        <p:spPr>
          <a:xfrm>
            <a:off x="8305800" y="5422265"/>
            <a:ext cx="1219200" cy="55181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200" spc="-15">
                <a:solidFill>
                  <a:srgbClr val="3E4246"/>
                </a:solidFill>
                <a:latin typeface="Calibri" panose="02020603050405020304" pitchFamily="2"/>
              </a:rPr>
              <a:t>Apply before your current student visa expires.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8964295" y="0"/>
            <a:ext cx="3227705" cy="5855335"/>
          </a:xfrm>
          <a:prstGeom prst="rect">
            <a:avLst/>
          </a:prstGeom>
        </p:spPr>
      </p:pic>
      <p:pic>
        <p:nvPicPr>
          <p:cNvPr id="8" name="Picture 7"/>
          <p:cNvPicPr/>
          <p:nvPr/>
        </p:nvPicPr>
        <p:blipFill>
          <a:blip r:embed="rId3"/>
          <a:stretch>
            <a:fillRect/>
          </a:stretch>
        </p:blipFill>
        <p:spPr>
          <a:xfrm>
            <a:off x="780415" y="1182370"/>
            <a:ext cx="298450" cy="302260"/>
          </a:xfrm>
          <a:prstGeom prst="rect">
            <a:avLst/>
          </a:prstGeom>
        </p:spPr>
      </p:pic>
      <p:pic>
        <p:nvPicPr>
          <p:cNvPr id="18" name="Picture 17"/>
          <p:cNvPicPr/>
          <p:nvPr/>
        </p:nvPicPr>
        <p:blipFill>
          <a:blip r:embed="rId4"/>
          <a:stretch>
            <a:fillRect/>
          </a:stretch>
        </p:blipFill>
        <p:spPr>
          <a:xfrm>
            <a:off x="9411970" y="2627630"/>
            <a:ext cx="302260" cy="304800"/>
          </a:xfrm>
          <a:prstGeom prst="rect">
            <a:avLst/>
          </a:prstGeom>
        </p:spPr>
      </p:pic>
      <p:pic>
        <p:nvPicPr>
          <p:cNvPr id="20" name="Picture 19"/>
          <p:cNvPicPr/>
          <p:nvPr/>
        </p:nvPicPr>
        <p:blipFill>
          <a:blip r:embed="rId5"/>
          <a:stretch>
            <a:fillRect/>
          </a:stretch>
        </p:blipFill>
        <p:spPr>
          <a:xfrm>
            <a:off x="923290" y="4087495"/>
            <a:ext cx="304800" cy="301625"/>
          </a:xfrm>
          <a:prstGeom prst="rect">
            <a:avLst/>
          </a:prstGeom>
        </p:spPr>
      </p:pic>
      <p:sp>
        <p:nvSpPr>
          <p:cNvPr id="4" name="Text Placeholder 3"/>
          <p:cNvSpPr>
            <a:spLocks noGrp="1"/>
          </p:cNvSpPr>
          <p:nvPr>
            <p:ph type="body" idx="10"/>
          </p:nvPr>
        </p:nvSpPr>
        <p:spPr>
          <a:xfrm>
            <a:off x="514985" y="484505"/>
            <a:ext cx="8449310" cy="207645"/>
          </a:xfrm>
          <a:prstGeom prst="rect">
            <a:avLst/>
          </a:prstGeom>
          <a:noFill/>
          <a:ln w="0" cmpd="sng">
            <a:noFill/>
            <a:prstDash val="solid"/>
          </a:ln>
        </p:spPr>
        <p:txBody>
          <a:bodyPr vert="horz" lIns="0" tIns="0" rIns="0" bIns="0" anchor="t">
            <a:normAutofit fontScale="57500" lnSpcReduction="20000"/>
          </a:bodyPr>
          <a:lstStyle/>
          <a:p>
            <a:pPr marL="0" marR="0" indent="0" algn="l">
              <a:lnSpc>
                <a:spcPts val="1700"/>
              </a:lnSpc>
              <a:spcAft>
                <a:spcPts val="0"/>
              </a:spcAft>
            </a:pPr>
            <a:r>
              <a:rPr lang="en-US" sz="2200" b="1" spc="0">
                <a:solidFill>
                  <a:srgbClr val="3B0F52"/>
                </a:solidFill>
                <a:latin typeface="Calibri" panose="02020603050405020304" pitchFamily="2"/>
              </a:rPr>
              <a:t>Graduate Visa </a:t>
            </a:r>
          </a:p>
        </p:txBody>
      </p:sp>
      <p:graphicFrame>
        <p:nvGraphicFramePr>
          <p:cNvPr id="7" name="Table 6"/>
          <p:cNvGraphicFramePr>
            <a:graphicFrameLocks noGrp="1"/>
          </p:cNvGraphicFramePr>
          <p:nvPr/>
        </p:nvGraphicFramePr>
        <p:xfrm>
          <a:off x="780415" y="692150"/>
          <a:ext cx="8141335" cy="1556385"/>
        </p:xfrm>
        <a:graphic>
          <a:graphicData uri="http://schemas.openxmlformats.org/drawingml/2006/table">
            <a:tbl>
              <a:tblPr/>
              <a:tblGrid>
                <a:gridCol w="298450">
                  <a:extLst>
                    <a:ext uri="{9D8B030D-6E8A-4147-A177-3AD203B41FA5}">
                      <a16:colId xmlns:a16="http://schemas.microsoft.com/office/drawing/2014/main" val="20000"/>
                    </a:ext>
                  </a:extLst>
                </a:gridCol>
                <a:gridCol w="1389380">
                  <a:extLst>
                    <a:ext uri="{9D8B030D-6E8A-4147-A177-3AD203B41FA5}">
                      <a16:colId xmlns:a16="http://schemas.microsoft.com/office/drawing/2014/main" val="20001"/>
                    </a:ext>
                  </a:extLst>
                </a:gridCol>
                <a:gridCol w="6453505">
                  <a:extLst>
                    <a:ext uri="{9D8B030D-6E8A-4147-A177-3AD203B41FA5}">
                      <a16:colId xmlns:a16="http://schemas.microsoft.com/office/drawing/2014/main" val="20002"/>
                    </a:ext>
                  </a:extLst>
                </a:gridCol>
              </a:tblGrid>
              <a:tr h="640080">
                <a:tc rowSpan="2">
                  <a:txBody>
                    <a:bodyPr/>
                    <a:lstStyle/>
                    <a:p>
                      <a:endParaRPr/>
                    </a:p>
                  </a:txBody>
                  <a:tcPr marL="0" marR="0" marT="0" marB="0">
                    <a:lnL w="0" cmpd="sng">
                      <a:noFill/>
                      <a:prstDash val="solid"/>
                    </a:lnL>
                    <a:lnR w="8890" cmpd="sng">
                      <a:solidFill>
                        <a:srgbClr val="3B0F52"/>
                      </a:solidFill>
                      <a:prstDash val="solid"/>
                    </a:lnR>
                    <a:lnT w="0" cmpd="sng">
                      <a:noFill/>
                      <a:prstDash val="solid"/>
                    </a:lnT>
                    <a:lnB w="0" cmpd="sng">
                      <a:noFill/>
                      <a:prstDash val="solid"/>
                    </a:lnB>
                  </a:tcPr>
                </a:tc>
                <a:tc>
                  <a:txBody>
                    <a:bodyPr/>
                    <a:lstStyle/>
                    <a:p>
                      <a:endParaRPr/>
                    </a:p>
                  </a:txBody>
                  <a:tcPr marL="0" marR="0" marT="0" marB="0">
                    <a:lnL w="8890" cmpd="sng">
                      <a:solidFill>
                        <a:srgbClr val="3B0F52"/>
                      </a:solidFill>
                      <a:prstDash val="solid"/>
                    </a:lnL>
                    <a:lnR w="8890" cmpd="sng">
                      <a:solidFill>
                        <a:srgbClr val="3B0F52"/>
                      </a:solidFill>
                      <a:prstDash val="solid"/>
                    </a:lnR>
                    <a:lnT w="0" cmpd="sng">
                      <a:noFill/>
                      <a:prstDash val="solid"/>
                    </a:lnT>
                    <a:lnB w="8890" cmpd="sng">
                      <a:solidFill>
                        <a:srgbClr val="3B0F52"/>
                      </a:solidFill>
                      <a:prstDash val="solid"/>
                    </a:lnB>
                  </a:tcPr>
                </a:tc>
                <a:tc>
                  <a:txBody>
                    <a:bodyPr/>
                    <a:lstStyle/>
                    <a:p>
                      <a:endParaRPr/>
                    </a:p>
                  </a:txBody>
                  <a:tcPr marL="0" marR="0" marT="0" marB="0">
                    <a:lnL w="8890" cmpd="sng">
                      <a:solidFill>
                        <a:srgbClr val="3B0F52"/>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641985">
                <a:tc vMerge="1">
                  <a:txBody>
                    <a:bodyPr/>
                    <a:lstStyle/>
                    <a:p>
                      <a:endParaRPr/>
                    </a:p>
                  </a:txBody>
                  <a:tcPr marL="0" marR="0" marT="0" marB="0">
                    <a:lnL w="0" cmpd="sng">
                      <a:noFill/>
                      <a:prstDash val="solid"/>
                    </a:lnL>
                    <a:lnR w="8890" cmpd="sng">
                      <a:solidFill>
                        <a:srgbClr val="3B0F52"/>
                      </a:solidFill>
                      <a:prstDash val="solid"/>
                    </a:lnR>
                    <a:lnT w="0" cmpd="sng">
                      <a:noFill/>
                      <a:prstDash val="solid"/>
                    </a:lnT>
                    <a:lnB w="0" cmpd="sng">
                      <a:noFill/>
                      <a:prstDash val="solid"/>
                    </a:lnB>
                  </a:tcPr>
                </a:tc>
                <a:tc>
                  <a:txBody>
                    <a:bodyPr/>
                    <a:lstStyle/>
                    <a:p>
                      <a:endParaRPr/>
                    </a:p>
                  </a:txBody>
                  <a:tcPr marL="0" marR="0" marT="0" marB="0">
                    <a:lnL w="8890" cmpd="sng">
                      <a:solidFill>
                        <a:srgbClr val="3B0F52"/>
                      </a:solidFill>
                      <a:prstDash val="solid"/>
                    </a:lnL>
                    <a:lnR w="8890" cmpd="sng">
                      <a:solidFill>
                        <a:srgbClr val="3B0F52"/>
                      </a:solidFill>
                      <a:prstDash val="solid"/>
                    </a:lnR>
                    <a:lnT w="8890" cmpd="sng">
                      <a:solidFill>
                        <a:srgbClr val="3B0F52"/>
                      </a:solidFill>
                      <a:prstDash val="solid"/>
                    </a:lnT>
                    <a:lnB w="0" cmpd="sng">
                      <a:noFill/>
                      <a:prstDash val="solid"/>
                    </a:lnB>
                  </a:tcPr>
                </a:tc>
                <a:tc>
                  <a:txBody>
                    <a:bodyPr/>
                    <a:lstStyle/>
                    <a:p>
                      <a:pPr marL="182880" marR="0" indent="0" algn="l">
                        <a:lnSpc>
                          <a:spcPts val="1800"/>
                        </a:lnSpc>
                        <a:spcBef>
                          <a:spcPts val="0"/>
                        </a:spcBef>
                        <a:spcAft>
                          <a:spcPts val="1370"/>
                        </a:spcAft>
                      </a:pPr>
                      <a:r>
                        <a:rPr lang="en-US" sz="1400" spc="-40">
                          <a:solidFill>
                            <a:srgbClr val="000000"/>
                          </a:solidFill>
                          <a:latin typeface="Calibri" panose="02020603050405020304" pitchFamily="2"/>
                        </a:rPr>
                        <a:t>If you had Official Financial Sponsorship for your course from a </a:t>
                      </a:r>
                      <a:r>
                        <a:rPr lang="en-US" sz="1400" u="sng" spc="-40">
                          <a:solidFill>
                            <a:srgbClr val="000000"/>
                          </a:solidFill>
                          <a:latin typeface="Calibri" panose="02020603050405020304" pitchFamily="2"/>
                        </a:rPr>
                        <a:t>Government</a:t>
                      </a:r>
                      <a:r>
                        <a:rPr lang="en-US" sz="1400" spc="-40">
                          <a:solidFill>
                            <a:srgbClr val="000000"/>
                          </a:solidFill>
                          <a:latin typeface="Calibri" panose="02020603050405020304" pitchFamily="2"/>
                        </a:rPr>
                        <a:t> or </a:t>
                      </a:r>
                      <a:r>
                        <a:rPr lang="en-US" sz="1400" u="sng" spc="-40">
                          <a:solidFill>
                            <a:srgbClr val="000000"/>
                          </a:solidFill>
                          <a:latin typeface="Calibri" panose="02020603050405020304" pitchFamily="2"/>
                        </a:rPr>
                        <a:t>International Scholarship Agency</a:t>
                      </a:r>
                      <a:r>
                        <a:rPr lang="en-US" sz="1400" spc="-40">
                          <a:solidFill>
                            <a:srgbClr val="000000"/>
                          </a:solidFill>
                          <a:latin typeface="Calibri" panose="02020603050405020304" pitchFamily="2"/>
                        </a:rPr>
                        <a:t>, you’ll need a consent letter from them to submit with your application. </a:t>
                      </a:r>
                    </a:p>
                  </a:txBody>
                  <a:tcPr marL="0" marR="0" marT="0" marB="0">
                    <a:lnL w="8890" cmpd="sng">
                      <a:solidFill>
                        <a:srgbClr val="3B0F52"/>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r h="97790">
                <a:tc>
                  <a:txBody>
                    <a:bodyPr/>
                    <a:lstStyle/>
                    <a:p>
                      <a:endParaRPr/>
                    </a:p>
                  </a:txBody>
                  <a:tcPr marL="0" marR="0" marT="0" marB="0">
                    <a:lnL w="0" cmpd="sng">
                      <a:noFill/>
                      <a:prstDash val="solid"/>
                    </a:lnL>
                    <a:lnR w="0" cmpd="sng">
                      <a:noFill/>
                      <a:prstDash val="solid"/>
                    </a:lnR>
                    <a:lnT w="0" cmpd="sng">
                      <a:noFill/>
                      <a:prstDash val="solid"/>
                    </a:lnT>
                    <a:lnB w="0" cmpd="sng">
                      <a:noFill/>
                      <a:prstDash val="solid"/>
                    </a:lnB>
                  </a:tcPr>
                </a:tc>
                <a:tc>
                  <a:txBody>
                    <a:bodyPr/>
                    <a:lstStyle/>
                    <a:p>
                      <a:endParaRPr/>
                    </a:p>
                  </a:txBody>
                  <a:tcPr marL="0" marR="0" marT="0" marB="0">
                    <a:lnL w="0" cmpd="sng">
                      <a:noFill/>
                      <a:prstDash val="solid"/>
                    </a:lnL>
                    <a:lnR w="0" cmpd="sng">
                      <a:noFill/>
                      <a:prstDash val="solid"/>
                    </a:lnR>
                    <a:lnT w="0" cmpd="sng">
                      <a:noFill/>
                      <a:prstDash val="solid"/>
                    </a:lnT>
                    <a:lnB w="0" cmpd="sng">
                      <a:noFill/>
                      <a:prstDash val="solid"/>
                    </a:lnB>
                  </a:tcPr>
                </a:tc>
                <a:tc>
                  <a:txBody>
                    <a:bodyPr/>
                    <a:lstStyle/>
                    <a:p>
                      <a:endParaRP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2"/>
                  </a:ext>
                </a:extLst>
              </a:tr>
            </a:tbl>
          </a:graphicData>
        </a:graphic>
      </p:graphicFrame>
      <p:sp>
        <p:nvSpPr>
          <p:cNvPr id="9" name="Text Placeholder 8"/>
          <p:cNvSpPr>
            <a:spLocks noGrp="1"/>
          </p:cNvSpPr>
          <p:nvPr>
            <p:ph type="body" idx="10"/>
          </p:nvPr>
        </p:nvSpPr>
        <p:spPr>
          <a:xfrm>
            <a:off x="780415" y="1974850"/>
            <a:ext cx="6705600" cy="1268095"/>
          </a:xfrm>
          <a:prstGeom prst="rect">
            <a:avLst/>
          </a:prstGeom>
          <a:noFill/>
          <a:ln w="0" cmpd="sng">
            <a:noFill/>
            <a:prstDash val="solid"/>
          </a:ln>
        </p:spPr>
        <p:txBody>
          <a:bodyPr vert="horz" lIns="0" tIns="365760" rIns="0" bIns="0" anchor="t"/>
          <a:lstStyle/>
          <a:p>
            <a:pPr marL="182880" marR="0" indent="0" algn="l">
              <a:lnSpc>
                <a:spcPts val="1400"/>
              </a:lnSpc>
              <a:spcAft>
                <a:spcPts val="0"/>
              </a:spcAft>
            </a:pPr>
            <a:r>
              <a:rPr lang="en-US" sz="1450" b="1" spc="-50">
                <a:solidFill>
                  <a:srgbClr val="000000"/>
                </a:solidFill>
                <a:latin typeface="Calibri" panose="02020603050405020304" pitchFamily="2"/>
              </a:rPr>
              <a:t>Thinking about further study? </a:t>
            </a:r>
          </a:p>
          <a:p>
            <a:pPr marL="182880" marR="0" indent="0" algn="l">
              <a:lnSpc>
                <a:spcPts val="1900"/>
              </a:lnSpc>
              <a:spcBef>
                <a:spcPts val="1870"/>
              </a:spcBef>
              <a:spcAft>
                <a:spcPts val="0"/>
              </a:spcAft>
            </a:pPr>
            <a:r>
              <a:rPr lang="en-US" sz="1400" spc="0">
                <a:solidFill>
                  <a:srgbClr val="000000"/>
                </a:solidFill>
                <a:latin typeface="Calibri" panose="02020603050405020304" pitchFamily="2"/>
              </a:rPr>
              <a:t>The Graduate Visa is unlikely to be right for you – it does not allow study in most circumstances. Look at your Student Visa options instead. </a:t>
            </a:r>
          </a:p>
        </p:txBody>
      </p:sp>
      <p:sp>
        <p:nvSpPr>
          <p:cNvPr id="10" name="Text Placeholder 9"/>
          <p:cNvSpPr>
            <a:spLocks noGrp="1"/>
          </p:cNvSpPr>
          <p:nvPr>
            <p:ph type="body" idx="10"/>
          </p:nvPr>
        </p:nvSpPr>
        <p:spPr>
          <a:xfrm>
            <a:off x="1228090" y="3242945"/>
            <a:ext cx="6257925" cy="971550"/>
          </a:xfrm>
          <a:prstGeom prst="rect">
            <a:avLst/>
          </a:prstGeom>
          <a:noFill/>
          <a:ln w="0" cmpd="sng">
            <a:noFill/>
            <a:prstDash val="solid"/>
          </a:ln>
        </p:spPr>
        <p:txBody>
          <a:bodyPr vert="horz" lIns="0" tIns="551180" rIns="0" bIns="0" anchor="t"/>
          <a:lstStyle/>
          <a:p>
            <a:pPr marL="1234440" marR="0" indent="0" algn="l">
              <a:lnSpc>
                <a:spcPts val="1400"/>
              </a:lnSpc>
              <a:spcAft>
                <a:spcPts val="1800"/>
              </a:spcAft>
            </a:pPr>
            <a:r>
              <a:rPr lang="en-US" sz="1450" b="1" spc="-50">
                <a:solidFill>
                  <a:srgbClr val="000000"/>
                </a:solidFill>
                <a:latin typeface="Calibri" panose="02020603050405020304" pitchFamily="2"/>
              </a:rPr>
              <a:t>Consider what you want to do with your time </a:t>
            </a:r>
          </a:p>
        </p:txBody>
      </p:sp>
      <p:sp>
        <p:nvSpPr>
          <p:cNvPr id="11" name="Text Placeholder 10"/>
          <p:cNvSpPr>
            <a:spLocks noGrp="1"/>
          </p:cNvSpPr>
          <p:nvPr>
            <p:ph type="body" idx="10"/>
          </p:nvPr>
        </p:nvSpPr>
        <p:spPr>
          <a:xfrm>
            <a:off x="1228090" y="4214495"/>
            <a:ext cx="9607550" cy="818515"/>
          </a:xfrm>
          <a:prstGeom prst="rect">
            <a:avLst/>
          </a:prstGeom>
          <a:noFill/>
          <a:ln w="0" cmpd="sng">
            <a:noFill/>
            <a:prstDash val="solid"/>
          </a:ln>
        </p:spPr>
        <p:txBody>
          <a:bodyPr vert="horz" lIns="0" tIns="0" rIns="0" bIns="0" anchor="t">
            <a:normAutofit fontScale="95000"/>
          </a:bodyPr>
          <a:lstStyle/>
          <a:p>
            <a:pPr marL="1234440" marR="502920" algn="l">
              <a:lnSpc>
                <a:spcPts val="1900"/>
              </a:lnSpc>
              <a:spcAft>
                <a:spcPts val="2645"/>
              </a:spcAft>
            </a:pPr>
            <a:r>
              <a:rPr lang="en-US" sz="100" u="sng">
                <a:solidFill>
                  <a:srgbClr val="CA333A"/>
                </a:solidFill>
                <a:latin typeface="Calibri"/>
                <a:ea typeface="Calibri"/>
                <a:cs typeface="Calibri"/>
              </a:rPr>
              <a:t>  </a:t>
            </a:r>
            <a:r>
              <a:rPr lang="en-US" sz="1400">
                <a:solidFill>
                  <a:srgbClr val="000000"/>
                </a:solidFill>
                <a:latin typeface="Calibri"/>
                <a:ea typeface="Calibri"/>
                <a:cs typeface="Calibri"/>
              </a:rPr>
              <a:t>Look into Graduate Schemes ahead of time. The Careers Team offer useful information here:  </a:t>
            </a:r>
            <a:r>
              <a:rPr lang="en-US" sz="1400">
                <a:solidFill>
                  <a:srgbClr val="CA333A"/>
                </a:solidFill>
                <a:hlinkClick r:id="rId6"/>
              </a:rPr>
              <a:t>What are graduate schemes? | Warwick Careers Blog</a:t>
            </a:r>
            <a:endParaRPr lang="en-US" sz="100" u="sng">
              <a:solidFill>
                <a:srgbClr val="CA333A"/>
              </a:solidFill>
              <a:latin typeface="Calibri" panose="02020603050405020304" pitchFamily="2"/>
              <a:ea typeface="Calibri" panose="02020603050405020304" pitchFamily="2"/>
              <a:cs typeface="Calibri" panose="02020603050405020304" pitchFamily="2"/>
            </a:endParaRPr>
          </a:p>
          <a:p>
            <a:pPr marL="1234440" marR="502920" algn="l">
              <a:lnSpc>
                <a:spcPts val="1900"/>
              </a:lnSpc>
              <a:spcAft>
                <a:spcPts val="2645"/>
              </a:spcAft>
            </a:pPr>
            <a:endParaRPr lang="en-US" sz="100" u="sng" spc="0">
              <a:solidFill>
                <a:srgbClr val="CA333A"/>
              </a:solidFill>
              <a:latin typeface="Calibri" panose="02020603050405020304" pitchFamily="2"/>
              <a:ea typeface="Calibri"/>
              <a:cs typeface="Calibri"/>
            </a:endParaRPr>
          </a:p>
        </p:txBody>
      </p:sp>
      <p:sp>
        <p:nvSpPr>
          <p:cNvPr id="12" name="Text Placeholder 11"/>
          <p:cNvSpPr>
            <a:spLocks noGrp="1"/>
          </p:cNvSpPr>
          <p:nvPr>
            <p:ph type="body" idx="10"/>
          </p:nvPr>
        </p:nvSpPr>
        <p:spPr>
          <a:xfrm>
            <a:off x="780415" y="5033010"/>
            <a:ext cx="9945370" cy="648335"/>
          </a:xfrm>
          <a:prstGeom prst="rect">
            <a:avLst/>
          </a:prstGeom>
          <a:noFill/>
          <a:ln w="0" cmpd="sng">
            <a:noFill/>
            <a:prstDash val="solid"/>
          </a:ln>
        </p:spPr>
        <p:txBody>
          <a:bodyPr vert="horz" lIns="0" tIns="227330" rIns="0" bIns="0" anchor="t"/>
          <a:lstStyle/>
          <a:p>
            <a:pPr marL="182880" marR="0" indent="0" algn="l">
              <a:lnSpc>
                <a:spcPts val="1400"/>
              </a:lnSpc>
              <a:spcAft>
                <a:spcPts val="1845"/>
              </a:spcAft>
            </a:pPr>
            <a:r>
              <a:rPr lang="en-US" sz="1450" b="1" spc="-50">
                <a:solidFill>
                  <a:srgbClr val="000000"/>
                </a:solidFill>
                <a:latin typeface="Calibri" panose="02020603050405020304" pitchFamily="2"/>
              </a:rPr>
              <a:t>Been travelling outside of the UK? </a:t>
            </a:r>
          </a:p>
        </p:txBody>
      </p:sp>
      <p:sp>
        <p:nvSpPr>
          <p:cNvPr id="13" name="Text Placeholder 12"/>
          <p:cNvSpPr>
            <a:spLocks noGrp="1"/>
          </p:cNvSpPr>
          <p:nvPr>
            <p:ph type="body" idx="10"/>
          </p:nvPr>
        </p:nvSpPr>
        <p:spPr>
          <a:xfrm>
            <a:off x="780415" y="5681345"/>
            <a:ext cx="9945370" cy="628015"/>
          </a:xfrm>
          <a:prstGeom prst="rect">
            <a:avLst/>
          </a:prstGeom>
          <a:noFill/>
          <a:ln w="0" cmpd="sng">
            <a:noFill/>
            <a:prstDash val="solid"/>
          </a:ln>
        </p:spPr>
        <p:txBody>
          <a:bodyPr vert="horz" lIns="0" tIns="0" rIns="0" bIns="0" anchor="t"/>
          <a:lstStyle/>
          <a:p>
            <a:pPr marL="182880" marR="1828800" indent="0" algn="l">
              <a:lnSpc>
                <a:spcPts val="1900"/>
              </a:lnSpc>
              <a:spcAft>
                <a:spcPts val="1175"/>
              </a:spcAft>
            </a:pPr>
            <a:r>
              <a:rPr lang="en-US" sz="1400" spc="-35">
                <a:solidFill>
                  <a:srgbClr val="000000"/>
                </a:solidFill>
                <a:latin typeface="Calibri" panose="02020603050405020304" pitchFamily="2"/>
              </a:rPr>
              <a:t>Absences from the UK during your course and after your course end date should not affect your application, but it is not possible for us to tell you how long you can be away because this is not specified by the immigration rules. </a:t>
            </a:r>
          </a:p>
        </p:txBody>
      </p:sp>
      <p:sp>
        <p:nvSpPr>
          <p:cNvPr id="14" name="Text Placeholder 13"/>
          <p:cNvSpPr>
            <a:spLocks noGrp="1"/>
          </p:cNvSpPr>
          <p:nvPr>
            <p:ph type="body" idx="10"/>
          </p:nvPr>
        </p:nvSpPr>
        <p:spPr>
          <a:xfrm>
            <a:off x="780415" y="6309360"/>
            <a:ext cx="10527665" cy="414655"/>
          </a:xfrm>
          <a:prstGeom prst="rect">
            <a:avLst/>
          </a:prstGeom>
          <a:noFill/>
          <a:ln w="0" cmpd="sng">
            <a:noFill/>
            <a:prstDash val="solid"/>
          </a:ln>
        </p:spPr>
        <p:txBody>
          <a:bodyPr vert="horz" lIns="0" tIns="0" rIns="0" bIns="0" anchor="t"/>
          <a:lstStyle/>
          <a:p>
            <a:pPr marL="548640" marR="0" indent="0" algn="r">
              <a:lnSpc>
                <a:spcPts val="1100"/>
              </a:lnSpc>
              <a:spcAft>
                <a:spcPts val="70"/>
              </a:spcAft>
            </a:pPr>
            <a:r>
              <a:rPr lang="en-US" sz="900" spc="0">
                <a:solidFill>
                  <a:srgbClr val="000000"/>
                </a:solidFill>
                <a:latin typeface="Calibri" panose="02020603050405020304" pitchFamily="2"/>
              </a:rPr>
              <a:t>All information accurate as of</a:t>
            </a:r>
          </a:p>
          <a:p>
            <a:pPr marL="548640" marR="0" indent="0" algn="r">
              <a:lnSpc>
                <a:spcPts val="1100"/>
              </a:lnSpc>
              <a:spcAft>
                <a:spcPts val="70"/>
              </a:spcAft>
            </a:pPr>
            <a:r>
              <a:rPr lang="en-US" sz="900" spc="0">
                <a:solidFill>
                  <a:srgbClr val="000000"/>
                </a:solidFill>
                <a:latin typeface="Calibri" panose="02020603050405020304" pitchFamily="2"/>
              </a:rPr>
              <a:t>July 2026 and provided in good faith. </a:t>
            </a:r>
          </a:p>
        </p:txBody>
      </p:sp>
      <p:sp>
        <p:nvSpPr>
          <p:cNvPr id="15" name="Text Placeholder 14"/>
          <p:cNvSpPr>
            <a:spLocks noGrp="1"/>
          </p:cNvSpPr>
          <p:nvPr>
            <p:ph type="body" idx="10"/>
          </p:nvPr>
        </p:nvSpPr>
        <p:spPr>
          <a:xfrm>
            <a:off x="506095" y="892810"/>
            <a:ext cx="679450" cy="173990"/>
          </a:xfrm>
          <a:prstGeom prst="rect">
            <a:avLst/>
          </a:prstGeom>
          <a:noFill/>
          <a:ln w="0" cmpd="sng">
            <a:noFill/>
            <a:prstDash val="solid"/>
          </a:ln>
        </p:spPr>
        <p:txBody>
          <a:bodyPr vert="horz" lIns="0" tIns="0" rIns="0" bIns="0" anchor="t">
            <a:normAutofit fontScale="87500"/>
          </a:bodyPr>
          <a:lstStyle/>
          <a:p>
            <a:pPr marL="0" marR="0" indent="0" algn="l">
              <a:lnSpc>
                <a:spcPts val="1300"/>
              </a:lnSpc>
              <a:spcAft>
                <a:spcPts val="0"/>
              </a:spcAft>
            </a:pPr>
            <a:r>
              <a:rPr lang="en-US" sz="1600" b="1" spc="-80">
                <a:solidFill>
                  <a:srgbClr val="000000"/>
                </a:solidFill>
                <a:latin typeface="Calibri" panose="02020603050405020304" pitchFamily="2"/>
              </a:rPr>
              <a:t>Top Tips </a:t>
            </a:r>
          </a:p>
        </p:txBody>
      </p:sp>
      <p:sp>
        <p:nvSpPr>
          <p:cNvPr id="16" name="Text Placeholder 15"/>
          <p:cNvSpPr>
            <a:spLocks noGrp="1"/>
          </p:cNvSpPr>
          <p:nvPr>
            <p:ph type="body" idx="10"/>
          </p:nvPr>
        </p:nvSpPr>
        <p:spPr>
          <a:xfrm>
            <a:off x="2660650" y="892810"/>
            <a:ext cx="2950845" cy="186055"/>
          </a:xfrm>
          <a:prstGeom prst="rect">
            <a:avLst/>
          </a:prstGeom>
          <a:noFill/>
          <a:ln w="0" cmpd="sng">
            <a:noFill/>
            <a:prstDash val="solid"/>
          </a:ln>
        </p:spPr>
        <p:txBody>
          <a:bodyPr vert="horz" lIns="0" tIns="0" rIns="0" bIns="0" anchor="t"/>
          <a:lstStyle/>
          <a:p>
            <a:pPr marL="0" marR="0" indent="0" algn="l">
              <a:lnSpc>
                <a:spcPts val="1400"/>
              </a:lnSpc>
              <a:spcAft>
                <a:spcPts val="0"/>
              </a:spcAft>
            </a:pPr>
            <a:r>
              <a:rPr lang="en-US" sz="1450" b="1" spc="-65">
                <a:solidFill>
                  <a:srgbClr val="000000"/>
                </a:solidFill>
                <a:latin typeface="Calibri" panose="02020603050405020304" pitchFamily="2"/>
              </a:rPr>
              <a:t>Do you have an Official Financial Sponsor? </a:t>
            </a:r>
          </a:p>
        </p:txBody>
      </p:sp>
      <p:sp>
        <p:nvSpPr>
          <p:cNvPr id="21" name="Text Placeholder 20"/>
          <p:cNvSpPr>
            <a:spLocks noGrp="1"/>
          </p:cNvSpPr>
          <p:nvPr>
            <p:ph type="body" idx="10"/>
          </p:nvPr>
        </p:nvSpPr>
        <p:spPr>
          <a:xfrm>
            <a:off x="11686540" y="6423025"/>
            <a:ext cx="169545" cy="186055"/>
          </a:xfrm>
          <a:prstGeom prst="rect">
            <a:avLst/>
          </a:prstGeom>
          <a:noFill/>
          <a:ln w="0" cmpd="sng">
            <a:noFill/>
            <a:prstDash val="solid"/>
          </a:ln>
        </p:spPr>
        <p:txBody>
          <a:bodyPr vert="horz" lIns="0" tIns="17145" rIns="0" bIns="0" anchor="t"/>
          <a:lstStyle/>
          <a:p>
            <a:pPr marL="0" marR="0" indent="0" algn="l">
              <a:lnSpc>
                <a:spcPts val="1300"/>
              </a:lnSpc>
              <a:spcAft>
                <a:spcPts val="0"/>
              </a:spcAft>
            </a:pPr>
            <a:r>
              <a:rPr lang="en-US" sz="1200" b="1" spc="0">
                <a:solidFill>
                  <a:srgbClr val="3B0F52"/>
                </a:solidFill>
                <a:latin typeface="Calibri" panose="02020603050405020304" pitchFamily="2"/>
              </a:rPr>
              <a:t>8 </a:t>
            </a:r>
          </a:p>
        </p:txBody>
      </p:sp>
      <p:cxnSp>
        <p:nvCxnSpPr>
          <p:cNvPr id="22" name="Straight Connector 21"/>
          <p:cNvCxnSpPr/>
          <p:nvPr/>
        </p:nvCxnSpPr>
        <p:spPr>
          <a:xfrm>
            <a:off x="2465705" y="694690"/>
            <a:ext cx="6499225" cy="0"/>
          </a:xfrm>
          <a:prstGeom prst="line">
            <a:avLst/>
          </a:prstGeom>
          <a:ln w="8890" cmpd="sng">
            <a:solidFill>
              <a:srgbClr val="3B0F52"/>
            </a:solidFill>
          </a:ln>
        </p:spPr>
      </p:cxnSp>
      <p:cxnSp>
        <p:nvCxnSpPr>
          <p:cNvPr id="23" name="Straight Connector 22"/>
          <p:cNvCxnSpPr/>
          <p:nvPr/>
        </p:nvCxnSpPr>
        <p:spPr>
          <a:xfrm>
            <a:off x="783590" y="2130425"/>
            <a:ext cx="7218045" cy="0"/>
          </a:xfrm>
          <a:prstGeom prst="line">
            <a:avLst/>
          </a:prstGeom>
          <a:ln w="8890" cmpd="sng">
            <a:solidFill>
              <a:srgbClr val="CA333A"/>
            </a:solidFill>
          </a:ln>
        </p:spPr>
      </p:cxnSp>
      <p:cxnSp>
        <p:nvCxnSpPr>
          <p:cNvPr id="24" name="Straight Connector 23"/>
          <p:cNvCxnSpPr/>
          <p:nvPr/>
        </p:nvCxnSpPr>
        <p:spPr>
          <a:xfrm>
            <a:off x="2292350" y="3587750"/>
            <a:ext cx="8275955" cy="0"/>
          </a:xfrm>
          <a:prstGeom prst="line">
            <a:avLst/>
          </a:prstGeom>
          <a:ln w="8890" cmpd="sng">
            <a:solidFill>
              <a:srgbClr val="F0BD47"/>
            </a:solidFill>
          </a:ln>
        </p:spPr>
      </p:cxnSp>
      <p:cxnSp>
        <p:nvCxnSpPr>
          <p:cNvPr id="25" name="Straight Connector 24"/>
          <p:cNvCxnSpPr/>
          <p:nvPr/>
        </p:nvCxnSpPr>
        <p:spPr>
          <a:xfrm>
            <a:off x="1228090" y="4236720"/>
            <a:ext cx="1067435" cy="0"/>
          </a:xfrm>
          <a:prstGeom prst="line">
            <a:avLst/>
          </a:prstGeom>
          <a:ln w="8890" cmpd="sng">
            <a:solidFill>
              <a:srgbClr val="F0BD47"/>
            </a:solidFill>
          </a:ln>
        </p:spPr>
      </p:cxnSp>
      <p:cxnSp>
        <p:nvCxnSpPr>
          <p:cNvPr id="26" name="Straight Connector 25"/>
          <p:cNvCxnSpPr/>
          <p:nvPr/>
        </p:nvCxnSpPr>
        <p:spPr>
          <a:xfrm>
            <a:off x="783590" y="5038090"/>
            <a:ext cx="8507095" cy="0"/>
          </a:xfrm>
          <a:prstGeom prst="line">
            <a:avLst/>
          </a:prstGeom>
          <a:ln w="8890" cmpd="sng">
            <a:solidFill>
              <a:srgbClr val="6CCDB8"/>
            </a:solidFill>
          </a:ln>
        </p:spPr>
      </p:cxnSp>
      <p:cxnSp>
        <p:nvCxnSpPr>
          <p:cNvPr id="27" name="Straight Connector 26"/>
          <p:cNvCxnSpPr/>
          <p:nvPr/>
        </p:nvCxnSpPr>
        <p:spPr>
          <a:xfrm>
            <a:off x="9287510" y="5699760"/>
            <a:ext cx="1438910" cy="0"/>
          </a:xfrm>
          <a:prstGeom prst="line">
            <a:avLst/>
          </a:prstGeom>
          <a:ln w="8890" cmpd="sng">
            <a:solidFill>
              <a:srgbClr val="6CCDB8"/>
            </a:solidFill>
          </a:ln>
        </p:spPr>
      </p:cxnSp>
      <p:cxnSp>
        <p:nvCxnSpPr>
          <p:cNvPr id="28" name="Straight Connector 27"/>
          <p:cNvCxnSpPr/>
          <p:nvPr/>
        </p:nvCxnSpPr>
        <p:spPr>
          <a:xfrm>
            <a:off x="783590" y="2127250"/>
            <a:ext cx="0" cy="1302385"/>
          </a:xfrm>
          <a:prstGeom prst="line">
            <a:avLst/>
          </a:prstGeom>
          <a:ln w="8890" cmpd="sng">
            <a:solidFill>
              <a:srgbClr val="CA333A"/>
            </a:solidFill>
          </a:ln>
        </p:spPr>
      </p:cxnSp>
      <p:cxnSp>
        <p:nvCxnSpPr>
          <p:cNvPr id="29" name="Straight Connector 28"/>
          <p:cNvCxnSpPr/>
          <p:nvPr/>
        </p:nvCxnSpPr>
        <p:spPr>
          <a:xfrm>
            <a:off x="7997825" y="2780030"/>
            <a:ext cx="1414780" cy="0"/>
          </a:xfrm>
          <a:prstGeom prst="line">
            <a:avLst/>
          </a:prstGeom>
          <a:ln w="8890" cmpd="sng">
            <a:solidFill>
              <a:srgbClr val="CA333A"/>
            </a:solidFill>
          </a:ln>
        </p:spPr>
      </p:cxnSp>
      <p:cxnSp>
        <p:nvCxnSpPr>
          <p:cNvPr id="30" name="Straight Connector 29"/>
          <p:cNvCxnSpPr/>
          <p:nvPr/>
        </p:nvCxnSpPr>
        <p:spPr>
          <a:xfrm>
            <a:off x="2292350" y="3584575"/>
            <a:ext cx="0" cy="1299210"/>
          </a:xfrm>
          <a:prstGeom prst="line">
            <a:avLst/>
          </a:prstGeom>
          <a:ln w="8890" cmpd="sng">
            <a:solidFill>
              <a:srgbClr val="F0BD47"/>
            </a:solidFill>
          </a:ln>
        </p:spPr>
      </p:cxnSp>
      <p:cxnSp>
        <p:nvCxnSpPr>
          <p:cNvPr id="31" name="Straight Connector 30"/>
          <p:cNvCxnSpPr/>
          <p:nvPr/>
        </p:nvCxnSpPr>
        <p:spPr>
          <a:xfrm>
            <a:off x="783590" y="5035550"/>
            <a:ext cx="0" cy="1329055"/>
          </a:xfrm>
          <a:prstGeom prst="line">
            <a:avLst/>
          </a:prstGeom>
          <a:ln w="8890" cmpd="sng">
            <a:solidFill>
              <a:srgbClr val="6CCDB8"/>
            </a:solidFill>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B0F52"/>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10558145" y="389890"/>
            <a:ext cx="1243965" cy="826135"/>
          </a:xfrm>
          <a:prstGeom prst="rect">
            <a:avLst/>
          </a:prstGeom>
        </p:spPr>
      </p:pic>
      <p:sp>
        <p:nvSpPr>
          <p:cNvPr id="4" name="Text Placeholder 3"/>
          <p:cNvSpPr>
            <a:spLocks noGrp="1"/>
          </p:cNvSpPr>
          <p:nvPr>
            <p:ph type="body" idx="10"/>
          </p:nvPr>
        </p:nvSpPr>
        <p:spPr>
          <a:xfrm>
            <a:off x="7421880" y="3450590"/>
            <a:ext cx="4267200" cy="562610"/>
          </a:xfrm>
          <a:prstGeom prst="rect">
            <a:avLst/>
          </a:prstGeom>
          <a:noFill/>
          <a:ln w="0" cmpd="sng">
            <a:noFill/>
            <a:prstDash val="solid"/>
          </a:ln>
        </p:spPr>
        <p:txBody>
          <a:bodyPr vert="horz" lIns="0" tIns="53340" rIns="0" bIns="0" anchor="t"/>
          <a:lstStyle/>
          <a:p>
            <a:pPr marL="0" marR="0" indent="0" algn="l">
              <a:lnSpc>
                <a:spcPts val="3900"/>
              </a:lnSpc>
              <a:spcAft>
                <a:spcPts val="0"/>
              </a:spcAft>
            </a:pPr>
            <a:r>
              <a:rPr lang="en-US" sz="3600" b="1" spc="-40">
                <a:solidFill>
                  <a:srgbClr val="FFFFFF"/>
                </a:solidFill>
                <a:latin typeface="Calibri" panose="02020603050405020304" pitchFamily="2"/>
              </a:rPr>
              <a:t>SKILLED WORKER VISA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eb2e939a-14da-4afe-843c-dccb25448373"/>
</p:tagLst>
</file>

<file path=ppt/theme/theme1.xml><?xml version="1.0" encoding="utf-8"?>
<a:theme xmlns:a="http://schemas.openxmlformats.org/drawingml/2006/main" name="default 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2661</Words>
  <Application>Microsoft Office PowerPoint</Application>
  <PresentationFormat>Widescreen</PresentationFormat>
  <Paragraphs>273</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Symbol</vt:lpstr>
      <vt:lpstr>default layout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during AND AFTER STUDIES</dc:title>
  <dc:creator>McDonald, Steve</dc:creator>
  <cp:lastModifiedBy>Pammi, Pranav</cp:lastModifiedBy>
  <cp:revision>35</cp:revision>
  <dcterms:created xsi:type="dcterms:W3CDTF">2026-07-13T13:54:59Z</dcterms:created>
  <dcterms:modified xsi:type="dcterms:W3CDTF">2026-07-20T09:48:10Z</dcterms:modified>
</cp:coreProperties>
</file>