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 id="2147483798" r:id="rId5"/>
    <p:sldMasterId id="2147483813" r:id="rId6"/>
    <p:sldMasterId id="2147483828" r:id="rId7"/>
    <p:sldMasterId id="2147483843" r:id="rId8"/>
    <p:sldMasterId id="2147483858" r:id="rId9"/>
    <p:sldMasterId id="2147483873" r:id="rId10"/>
    <p:sldMasterId id="2147483888" r:id="rId11"/>
  </p:sldMasterIdLst>
  <p:notesMasterIdLst>
    <p:notesMasterId r:id="rId19"/>
  </p:notesMasterIdLst>
  <p:handoutMasterIdLst>
    <p:handoutMasterId r:id="rId20"/>
  </p:handoutMasterIdLst>
  <p:sldIdLst>
    <p:sldId id="256" r:id="rId12"/>
    <p:sldId id="320" r:id="rId13"/>
    <p:sldId id="401" r:id="rId14"/>
    <p:sldId id="402" r:id="rId15"/>
    <p:sldId id="400" r:id="rId16"/>
    <p:sldId id="280" r:id="rId17"/>
    <p:sldId id="3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AE5D82-14BD-4EC6-B174-337BE50D93DC}" v="343" dt="2026-04-16T11:38:35.778"/>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5" d="100"/>
          <a:sy n="95" d="100"/>
        </p:scale>
        <p:origin x="13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sv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144361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5406982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871314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741752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02672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636936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5500532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Tree>
    <p:extLst>
      <p:ext uri="{BB962C8B-B14F-4D97-AF65-F5344CB8AC3E}">
        <p14:creationId xmlns:p14="http://schemas.microsoft.com/office/powerpoint/2010/main" val="213401911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122571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819421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100346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81658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357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38215868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9BD1-A4DD-6A62-9BB5-F304498F64C0}"/>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BB37A09F-609D-6141-5F28-1FE05BC4218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516419A-B37A-74F5-E24E-782EAA1AB77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7009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499732" y="1888476"/>
            <a:ext cx="11192533" cy="3567600"/>
          </a:xfrm>
          <a:prstGeom prst="rect">
            <a:avLst/>
          </a:prstGeom>
        </p:spPr>
        <p:txBody>
          <a:bodyPr/>
          <a:lstStyle>
            <a:lvl1pPr>
              <a:lnSpc>
                <a:spcPct val="104000"/>
              </a:lnSpc>
              <a:defRPr sz="1400" b="0" i="0"/>
            </a:lvl1pPr>
          </a:lstStyle>
          <a:p>
            <a:endParaRPr lang="en-GB"/>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58153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6119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335707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5855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5388234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3" Type="http://schemas.openxmlformats.org/officeDocument/2006/relationships/slideLayout" Target="../slideLayouts/slideLayout143.xml"/><Relationship Id="rId21" Type="http://schemas.openxmlformats.org/officeDocument/2006/relationships/theme" Target="../theme/theme8.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3595367553"/>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94" r:id="rId3"/>
    <p:sldLayoutId id="2147483934" r:id="rId4"/>
    <p:sldLayoutId id="2147483780" r:id="rId5"/>
    <p:sldLayoutId id="2147483702" r:id="rId6"/>
    <p:sldLayoutId id="2147483741" r:id="rId7"/>
    <p:sldLayoutId id="2147483742" r:id="rId8"/>
    <p:sldLayoutId id="2147483743" r:id="rId9"/>
    <p:sldLayoutId id="2147483710" r:id="rId10"/>
    <p:sldLayoutId id="2147483762" r:id="rId11"/>
    <p:sldLayoutId id="2147483796" r:id="rId12"/>
    <p:sldLayoutId id="2147483772" r:id="rId13"/>
    <p:sldLayoutId id="2147483797" r:id="rId14"/>
    <p:sldLayoutId id="2147483788" r:id="rId15"/>
    <p:sldLayoutId id="2147483943" r:id="rId16"/>
    <p:sldLayoutId id="2147483944" r:id="rId17"/>
    <p:sldLayoutId id="2147483945" r:id="rId18"/>
    <p:sldLayoutId id="2147483935" r:id="rId19"/>
    <p:sldLayoutId id="2147483950"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arwick.ac.uk/services/foodanddrink/"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instagram.com/reel/DU1Js9IEqHg/?utm_source=ig_web_copy_link&amp;igsh=MzRlODBiNWFlZA==" TargetMode="External"/><Relationship Id="rId2" Type="http://schemas.openxmlformats.org/officeDocument/2006/relationships/image" Target="../media/image12.png"/><Relationship Id="rId1" Type="http://schemas.openxmlformats.org/officeDocument/2006/relationships/slideLayout" Target="../slideLayouts/slideLayout15.xml"/><Relationship Id="rId5" Type="http://schemas.openxmlformats.org/officeDocument/2006/relationships/image" Target="../media/image14.sv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hyperlink" Target="mailto:warwickfoodgroup@warwick.ac.uk"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mailto:warwickfoodgroup@warwick.ac.uk?subject=Cultural%20event%20collaboration"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303F4157-55B0-FE86-3580-E331778EFA54}"/>
              </a:ext>
            </a:extLst>
          </p:cNvPr>
          <p:cNvSpPr>
            <a:spLocks noGrp="1"/>
          </p:cNvSpPr>
          <p:nvPr>
            <p:ph type="body" sz="quarter" idx="13"/>
          </p:nvPr>
        </p:nvSpPr>
        <p:spPr>
          <a:xfrm>
            <a:off x="499733" y="3779224"/>
            <a:ext cx="6540500" cy="1706562"/>
          </a:xfrm>
        </p:spPr>
        <p:txBody>
          <a:bodyPr/>
          <a:lstStyle/>
          <a:p>
            <a:r>
              <a:rPr lang="en-US"/>
              <a:t>Jane Noblet</a:t>
            </a:r>
          </a:p>
          <a:p>
            <a:r>
              <a:rPr lang="en-US"/>
              <a:t>Head of Food &amp; Beverage Experience, Warwick Food Group</a:t>
            </a:r>
          </a:p>
        </p:txBody>
      </p:sp>
      <p:sp>
        <p:nvSpPr>
          <p:cNvPr id="14" name="Title 2">
            <a:extLst>
              <a:ext uri="{FF2B5EF4-FFF2-40B4-BE49-F238E27FC236}">
                <a16:creationId xmlns:a16="http://schemas.microsoft.com/office/drawing/2014/main" id="{974AB4BE-A300-D67C-1EEE-23535A37FE5E}"/>
              </a:ext>
            </a:extLst>
          </p:cNvPr>
          <p:cNvSpPr>
            <a:spLocks noGrp="1"/>
          </p:cNvSpPr>
          <p:nvPr>
            <p:ph type="title"/>
          </p:nvPr>
        </p:nvSpPr>
        <p:spPr>
          <a:xfrm>
            <a:off x="499732" y="1889950"/>
            <a:ext cx="6542513" cy="1795556"/>
          </a:xfrm>
        </p:spPr>
        <p:txBody>
          <a:bodyPr/>
          <a:lstStyle/>
          <a:p>
            <a:r>
              <a:rPr lang="en-US" sz="4800"/>
              <a:t>Student Cultural Events: collaborating with </a:t>
            </a:r>
            <a:r>
              <a:rPr lang="en-US" sz="4800" err="1"/>
              <a:t>Eatwise</a:t>
            </a:r>
            <a:endParaRPr lang="en-US" sz="4800"/>
          </a:p>
        </p:txBody>
      </p:sp>
      <p:pic>
        <p:nvPicPr>
          <p:cNvPr id="7" name="Picture Placeholder 6">
            <a:extLst>
              <a:ext uri="{FF2B5EF4-FFF2-40B4-BE49-F238E27FC236}">
                <a16:creationId xmlns:a16="http://schemas.microsoft.com/office/drawing/2014/main" id="{ADC764F6-F36E-503A-3587-2353F2655A0B}"/>
              </a:ext>
            </a:extLst>
          </p:cNvPr>
          <p:cNvPicPr>
            <a:picLocks noGrp="1" noChangeAspect="1"/>
          </p:cNvPicPr>
          <p:nvPr>
            <p:ph type="pic" sz="quarter" idx="12"/>
          </p:nvPr>
        </p:nvPicPr>
        <p:blipFill>
          <a:blip r:embed="rId2"/>
          <a:srcRect l="2634" r="2634"/>
          <a:stretch/>
        </p:blipFill>
        <p:spPr>
          <a:xfrm>
            <a:off x="7678168" y="10"/>
            <a:ext cx="4014099" cy="6354440"/>
          </a:xfrm>
          <a:noFill/>
        </p:spPr>
      </p:pic>
    </p:spTree>
    <p:extLst>
      <p:ext uri="{BB962C8B-B14F-4D97-AF65-F5344CB8AC3E}">
        <p14:creationId xmlns:p14="http://schemas.microsoft.com/office/powerpoint/2010/main" val="1269315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1">
            <a:extLst>
              <a:ext uri="{FF2B5EF4-FFF2-40B4-BE49-F238E27FC236}">
                <a16:creationId xmlns:a16="http://schemas.microsoft.com/office/drawing/2014/main" id="{D8CA51E2-8B02-17E3-F2D8-93CBB2448034}"/>
              </a:ext>
            </a:extLst>
          </p:cNvPr>
          <p:cNvSpPr>
            <a:spLocks noGrp="1"/>
          </p:cNvSpPr>
          <p:nvPr>
            <p:ph type="title"/>
          </p:nvPr>
        </p:nvSpPr>
        <p:spPr>
          <a:xfrm>
            <a:off x="499734" y="538538"/>
            <a:ext cx="4860000" cy="752835"/>
          </a:xfrm>
        </p:spPr>
        <p:txBody>
          <a:bodyPr/>
          <a:lstStyle/>
          <a:p>
            <a:r>
              <a:rPr lang="en-US"/>
              <a:t>How we might be able to help</a:t>
            </a:r>
          </a:p>
        </p:txBody>
      </p:sp>
      <p:sp>
        <p:nvSpPr>
          <p:cNvPr id="70" name="Content Placeholder 3">
            <a:extLst>
              <a:ext uri="{FF2B5EF4-FFF2-40B4-BE49-F238E27FC236}">
                <a16:creationId xmlns:a16="http://schemas.microsoft.com/office/drawing/2014/main" id="{6A5C2759-B0B4-389A-9625-073460FC1821}"/>
              </a:ext>
            </a:extLst>
          </p:cNvPr>
          <p:cNvSpPr>
            <a:spLocks noGrp="1"/>
          </p:cNvSpPr>
          <p:nvPr>
            <p:ph sz="quarter" idx="20"/>
          </p:nvPr>
        </p:nvSpPr>
        <p:spPr>
          <a:xfrm>
            <a:off x="499733" y="1888476"/>
            <a:ext cx="4860000" cy="3567600"/>
          </a:xfrm>
        </p:spPr>
        <p:txBody>
          <a:bodyPr/>
          <a:lstStyle/>
          <a:p>
            <a:r>
              <a:rPr lang="en-US"/>
              <a:t>Do you have a cultural event in the next 3+ months for students that needs bespoke refreshments that feel authentic to the occasion?  Depending on a number of factors, the </a:t>
            </a:r>
            <a:r>
              <a:rPr lang="en-US" err="1"/>
              <a:t>Eatwise</a:t>
            </a:r>
            <a:r>
              <a:rPr lang="en-US"/>
              <a:t> team might be able to help.</a:t>
            </a:r>
          </a:p>
          <a:p>
            <a:endParaRPr lang="en-US"/>
          </a:p>
          <a:p>
            <a:r>
              <a:rPr lang="en-US"/>
              <a:t>Through a collaborative approach of workshops and tasting sessions, the </a:t>
            </a:r>
            <a:r>
              <a:rPr lang="en-US" err="1"/>
              <a:t>Eatwise</a:t>
            </a:r>
            <a:r>
              <a:rPr lang="en-US"/>
              <a:t> team can develop authentic food and drink to serve at your event, with the aim also being that these dishes can be served on </a:t>
            </a:r>
            <a:r>
              <a:rPr lang="en-US" err="1"/>
              <a:t>Eatwise</a:t>
            </a:r>
            <a:r>
              <a:rPr lang="en-US"/>
              <a:t> menus on campus too.</a:t>
            </a:r>
          </a:p>
          <a:p>
            <a:endParaRPr lang="en-US"/>
          </a:p>
          <a:p>
            <a:r>
              <a:rPr lang="en-US"/>
              <a:t>This means we can support important cultural moments on campus whilst also gaining authentic dishes to feature on our menus.</a:t>
            </a:r>
          </a:p>
          <a:p>
            <a:endParaRPr lang="en-US"/>
          </a:p>
          <a:p>
            <a:r>
              <a:rPr lang="en-US"/>
              <a:t>See the next slide for an example.</a:t>
            </a:r>
          </a:p>
          <a:p>
            <a:endParaRPr lang="en-US"/>
          </a:p>
          <a:p>
            <a:r>
              <a:rPr lang="en-GB" sz="1000"/>
              <a:t>Please note: if you’re looking for non-bespoke catering for something that isn’t a student cultural event, please visit </a:t>
            </a:r>
            <a:r>
              <a:rPr lang="en-GB" sz="1000">
                <a:hlinkClick r:id="rId2"/>
              </a:rPr>
              <a:t>Warwick Food &amp; Drink </a:t>
            </a:r>
            <a:r>
              <a:rPr lang="en-GB" sz="1000"/>
              <a:t>to explore what they have to offer.</a:t>
            </a:r>
          </a:p>
          <a:p>
            <a:endParaRPr lang="en-US"/>
          </a:p>
        </p:txBody>
      </p:sp>
      <p:pic>
        <p:nvPicPr>
          <p:cNvPr id="15" name="Picture Placeholder 14">
            <a:extLst>
              <a:ext uri="{FF2B5EF4-FFF2-40B4-BE49-F238E27FC236}">
                <a16:creationId xmlns:a16="http://schemas.microsoft.com/office/drawing/2014/main" id="{A95FEB62-AA11-D61D-BFF6-368A288D3C9A}"/>
              </a:ext>
            </a:extLst>
          </p:cNvPr>
          <p:cNvPicPr>
            <a:picLocks noGrp="1" noChangeAspect="1"/>
          </p:cNvPicPr>
          <p:nvPr>
            <p:ph type="pic" sz="quarter" idx="12"/>
          </p:nvPr>
        </p:nvPicPr>
        <p:blipFill>
          <a:blip r:embed="rId3"/>
          <a:srcRect/>
          <a:stretch/>
        </p:blipFill>
        <p:spPr>
          <a:xfrm>
            <a:off x="5981999" y="10"/>
            <a:ext cx="4554000" cy="6857990"/>
          </a:xfrm>
          <a:noFill/>
        </p:spPr>
      </p:pic>
      <p:sp>
        <p:nvSpPr>
          <p:cNvPr id="55" name="Slide Number Placeholder 54">
            <a:extLst>
              <a:ext uri="{FF2B5EF4-FFF2-40B4-BE49-F238E27FC236}">
                <a16:creationId xmlns:a16="http://schemas.microsoft.com/office/drawing/2014/main" id="{4651DE74-F99E-A1B3-52F8-AFA923D35CEF}"/>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a:t>
            </a:fld>
            <a:endParaRPr lang="en-GB"/>
          </a:p>
        </p:txBody>
      </p:sp>
    </p:spTree>
    <p:extLst>
      <p:ext uri="{BB962C8B-B14F-4D97-AF65-F5344CB8AC3E}">
        <p14:creationId xmlns:p14="http://schemas.microsoft.com/office/powerpoint/2010/main" val="278522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1">
            <a:extLst>
              <a:ext uri="{FF2B5EF4-FFF2-40B4-BE49-F238E27FC236}">
                <a16:creationId xmlns:a16="http://schemas.microsoft.com/office/drawing/2014/main" id="{D8CA51E2-8B02-17E3-F2D8-93CBB2448034}"/>
              </a:ext>
            </a:extLst>
          </p:cNvPr>
          <p:cNvSpPr>
            <a:spLocks noGrp="1"/>
          </p:cNvSpPr>
          <p:nvPr>
            <p:ph type="title"/>
          </p:nvPr>
        </p:nvSpPr>
        <p:spPr>
          <a:xfrm>
            <a:off x="499734" y="538538"/>
            <a:ext cx="4860000" cy="752835"/>
          </a:xfrm>
        </p:spPr>
        <p:txBody>
          <a:bodyPr/>
          <a:lstStyle/>
          <a:p>
            <a:r>
              <a:rPr lang="en-GB"/>
              <a:t>Case study: Latin American Society</a:t>
            </a:r>
            <a:endParaRPr lang="en-US"/>
          </a:p>
        </p:txBody>
      </p:sp>
      <p:sp>
        <p:nvSpPr>
          <p:cNvPr id="70" name="Content Placeholder 3">
            <a:extLst>
              <a:ext uri="{FF2B5EF4-FFF2-40B4-BE49-F238E27FC236}">
                <a16:creationId xmlns:a16="http://schemas.microsoft.com/office/drawing/2014/main" id="{6A5C2759-B0B4-389A-9625-073460FC1821}"/>
              </a:ext>
            </a:extLst>
          </p:cNvPr>
          <p:cNvSpPr>
            <a:spLocks noGrp="1"/>
          </p:cNvSpPr>
          <p:nvPr>
            <p:ph sz="quarter" idx="20"/>
          </p:nvPr>
        </p:nvSpPr>
        <p:spPr>
          <a:xfrm>
            <a:off x="499734" y="1645200"/>
            <a:ext cx="4860000" cy="3567600"/>
          </a:xfrm>
        </p:spPr>
        <p:txBody>
          <a:bodyPr/>
          <a:lstStyle/>
          <a:p>
            <a:r>
              <a:rPr lang="en-GB"/>
              <a:t>The Latin American Society bid for funds from Together at Warwick for their events Carnaval and Cinco de Mayo.  The </a:t>
            </a:r>
            <a:r>
              <a:rPr lang="en-GB" err="1"/>
              <a:t>Eatwise</a:t>
            </a:r>
            <a:r>
              <a:rPr lang="en-GB"/>
              <a:t> team worked with the society to workshop the foods that they traditionally enjoy at these events, after which our development chef went away and developed some products based on this session.  We then reconvened for a tasting, with excellent feedback (and a few tweaks to make!).  </a:t>
            </a:r>
          </a:p>
          <a:p>
            <a:endParaRPr lang="en-GB"/>
          </a:p>
          <a:p>
            <a:r>
              <a:rPr lang="en-GB"/>
              <a:t>We are proud to have supplied both events with authentic, delicious food and drink that we can also serve on menus in our cafes.  We’re also working with them on a traditional bread for them to serve as their Day of the Dead event later this year.  </a:t>
            </a:r>
          </a:p>
          <a:p>
            <a:endParaRPr lang="en-GB"/>
          </a:p>
          <a:p>
            <a:r>
              <a:rPr lang="en-GB"/>
              <a:t>See the next slides for their feedback on the collaboration.</a:t>
            </a:r>
          </a:p>
          <a:p>
            <a:endParaRPr lang="en-US"/>
          </a:p>
        </p:txBody>
      </p:sp>
      <p:pic>
        <p:nvPicPr>
          <p:cNvPr id="15" name="Picture Placeholder 14">
            <a:extLst>
              <a:ext uri="{FF2B5EF4-FFF2-40B4-BE49-F238E27FC236}">
                <a16:creationId xmlns:a16="http://schemas.microsoft.com/office/drawing/2014/main" id="{A95FEB62-AA11-D61D-BFF6-368A288D3C9A}"/>
              </a:ext>
            </a:extLst>
          </p:cNvPr>
          <p:cNvPicPr>
            <a:picLocks noGrp="1" noChangeAspect="1"/>
          </p:cNvPicPr>
          <p:nvPr>
            <p:ph type="pic" sz="quarter" idx="12"/>
          </p:nvPr>
        </p:nvPicPr>
        <p:blipFill>
          <a:blip r:embed="rId2"/>
          <a:srcRect/>
          <a:stretch/>
        </p:blipFill>
        <p:spPr>
          <a:xfrm>
            <a:off x="5981999" y="10"/>
            <a:ext cx="4554000" cy="6857990"/>
          </a:xfrm>
          <a:noFill/>
        </p:spPr>
      </p:pic>
      <p:sp>
        <p:nvSpPr>
          <p:cNvPr id="55" name="Slide Number Placeholder 54">
            <a:extLst>
              <a:ext uri="{FF2B5EF4-FFF2-40B4-BE49-F238E27FC236}">
                <a16:creationId xmlns:a16="http://schemas.microsoft.com/office/drawing/2014/main" id="{4651DE74-F99E-A1B3-52F8-AFA923D35CEF}"/>
              </a:ext>
            </a:extLst>
          </p:cNvPr>
          <p:cNvSpPr>
            <a:spLocks noGrp="1"/>
          </p:cNvSpPr>
          <p:nvPr>
            <p:ph type="sldNum" sz="quarter" idx="4"/>
          </p:nvPr>
        </p:nvSpPr>
        <p:spPr>
          <a:xfrm>
            <a:off x="499733" y="5994450"/>
            <a:ext cx="360000" cy="360000"/>
          </a:xfrm>
        </p:spPr>
        <p:txBody>
          <a:bodyPr wrap="square" anchor="b">
            <a:norm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0C0C0C"/>
                </a:solidFill>
                <a:effectLst/>
                <a:uLnTx/>
                <a:uFillTx/>
                <a:latin typeface="Aptos" panose="020B000402020202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800"/>
                </a:spcAft>
                <a:buClrTx/>
                <a:buSzTx/>
                <a:buFontTx/>
                <a:buNone/>
                <a:tabLst/>
                <a:defRPr/>
              </a:pPr>
              <a:t>3</a:t>
            </a:fld>
            <a:endParaRPr kumimoji="0" lang="en-GB" sz="1200" b="1" i="0" u="none" strike="noStrike" kern="1200" cap="none" spc="0" normalizeH="0" baseline="0" noProof="0">
              <a:ln>
                <a:noFill/>
              </a:ln>
              <a:solidFill>
                <a:srgbClr val="0C0C0C"/>
              </a:solidFill>
              <a:effectLst/>
              <a:uLnTx/>
              <a:uFillTx/>
              <a:latin typeface="Aptos" panose="020B0004020202020204" pitchFamily="34" charset="0"/>
              <a:ea typeface="+mn-ea"/>
              <a:cs typeface="Calibri" panose="020F0502020204030204" pitchFamily="34" charset="0"/>
            </a:endParaRPr>
          </a:p>
        </p:txBody>
      </p:sp>
    </p:spTree>
    <p:extLst>
      <p:ext uri="{BB962C8B-B14F-4D97-AF65-F5344CB8AC3E}">
        <p14:creationId xmlns:p14="http://schemas.microsoft.com/office/powerpoint/2010/main" val="117787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a:extLst>
              <a:ext uri="{FF2B5EF4-FFF2-40B4-BE49-F238E27FC236}">
                <a16:creationId xmlns:a16="http://schemas.microsoft.com/office/drawing/2014/main" id="{8585024D-A91B-8803-2347-E77479A1680E}"/>
              </a:ext>
            </a:extLst>
          </p:cNvPr>
          <p:cNvSpPr>
            <a:spLocks noGrp="1"/>
          </p:cNvSpPr>
          <p:nvPr>
            <p:ph type="title"/>
          </p:nvPr>
        </p:nvSpPr>
        <p:spPr>
          <a:xfrm>
            <a:off x="499734" y="2539978"/>
            <a:ext cx="4860000" cy="2235622"/>
          </a:xfrm>
        </p:spPr>
        <p:txBody>
          <a:bodyPr/>
          <a:lstStyle/>
          <a:p>
            <a:r>
              <a:rPr lang="en-GB" sz="1600"/>
              <a:t>“I wanted to sincerely thank all of you for your work and support with the Brazilian Carnaval food. It was a huge success, and none of it would have been possible without your efforts. </a:t>
            </a:r>
            <a:br>
              <a:rPr lang="en-GB" sz="1600"/>
            </a:br>
            <a:br>
              <a:rPr lang="en-GB" sz="1600"/>
            </a:br>
            <a:r>
              <a:rPr lang="en-GB" sz="1600"/>
              <a:t>The feedback was overwhelmingly positive, everything was eaten, and many students commented on how much they enjoyed it. </a:t>
            </a:r>
            <a:br>
              <a:rPr lang="en-GB" sz="1600"/>
            </a:br>
            <a:br>
              <a:rPr lang="en-GB" sz="1600"/>
            </a:br>
            <a:r>
              <a:rPr lang="en-GB" sz="1600"/>
              <a:t>Several Brazilian students also shared how meaningful it was to experience a taste of Carnaval and feel at home despite being far away. </a:t>
            </a:r>
            <a:br>
              <a:rPr lang="en-GB" sz="1600"/>
            </a:br>
            <a:br>
              <a:rPr lang="en-GB" sz="1600"/>
            </a:br>
            <a:r>
              <a:rPr lang="en-GB" sz="1600"/>
              <a:t>Thank you on behalf of the entire Society.”</a:t>
            </a:r>
            <a:endParaRPr lang="en-US" sz="1600"/>
          </a:p>
        </p:txBody>
      </p:sp>
      <p:sp>
        <p:nvSpPr>
          <p:cNvPr id="51" name="Text Placeholder 2">
            <a:extLst>
              <a:ext uri="{FF2B5EF4-FFF2-40B4-BE49-F238E27FC236}">
                <a16:creationId xmlns:a16="http://schemas.microsoft.com/office/drawing/2014/main" id="{E265F885-17BE-D130-43B7-D00AB7682622}"/>
              </a:ext>
            </a:extLst>
          </p:cNvPr>
          <p:cNvSpPr>
            <a:spLocks noGrp="1"/>
          </p:cNvSpPr>
          <p:nvPr>
            <p:ph type="body" sz="quarter" idx="14"/>
          </p:nvPr>
        </p:nvSpPr>
        <p:spPr>
          <a:xfrm>
            <a:off x="499734" y="5492710"/>
            <a:ext cx="4859999" cy="501740"/>
          </a:xfrm>
        </p:spPr>
        <p:txBody>
          <a:bodyPr/>
          <a:lstStyle/>
          <a:p>
            <a:r>
              <a:rPr lang="en-US" b="1"/>
              <a:t>Rodrigo </a:t>
            </a:r>
            <a:r>
              <a:rPr lang="en-US" b="1" err="1"/>
              <a:t>Besoy</a:t>
            </a:r>
            <a:r>
              <a:rPr lang="en-US" b="1"/>
              <a:t> Trigueros, President, Latin American Society</a:t>
            </a:r>
          </a:p>
        </p:txBody>
      </p:sp>
      <p:sp>
        <p:nvSpPr>
          <p:cNvPr id="29" name="Slide Number Placeholder 28">
            <a:extLst>
              <a:ext uri="{FF2B5EF4-FFF2-40B4-BE49-F238E27FC236}">
                <a16:creationId xmlns:a16="http://schemas.microsoft.com/office/drawing/2014/main" id="{126EF6C7-9B22-564D-A490-EFF1FADAB1DF}"/>
              </a:ext>
            </a:extLst>
          </p:cNvPr>
          <p:cNvSpPr>
            <a:spLocks noGrp="1"/>
          </p:cNvSpPr>
          <p:nvPr>
            <p:ph type="sldNum" sz="quarter" idx="4"/>
          </p:nvPr>
        </p:nvSpPr>
        <p:spPr>
          <a:xfrm>
            <a:off x="499733" y="5994450"/>
            <a:ext cx="360000" cy="360000"/>
          </a:xfrm>
        </p:spPr>
        <p:txBody>
          <a:bodyPr wrap="square" anchor="b">
            <a:norm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0C0C0C"/>
                </a:solidFill>
                <a:effectLst/>
                <a:uLnTx/>
                <a:uFillTx/>
                <a:latin typeface="Aptos" panose="020B000402020202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800"/>
                </a:spcAft>
                <a:buClrTx/>
                <a:buSzTx/>
                <a:buFontTx/>
                <a:buNone/>
                <a:tabLst/>
                <a:defRPr/>
              </a:pPr>
              <a:t>4</a:t>
            </a:fld>
            <a:endParaRPr kumimoji="0" lang="en-GB" sz="1200" b="1" i="0" u="none" strike="noStrike" kern="1200" cap="none" spc="0" normalizeH="0" baseline="0" noProof="0">
              <a:ln>
                <a:noFill/>
              </a:ln>
              <a:solidFill>
                <a:srgbClr val="0C0C0C"/>
              </a:solidFill>
              <a:effectLst/>
              <a:uLnTx/>
              <a:uFillTx/>
              <a:latin typeface="Aptos" panose="020B0004020202020204" pitchFamily="34" charset="0"/>
              <a:ea typeface="+mn-ea"/>
              <a:cs typeface="Calibri" panose="020F0502020204030204" pitchFamily="34" charset="0"/>
            </a:endParaRPr>
          </a:p>
        </p:txBody>
      </p:sp>
      <p:pic>
        <p:nvPicPr>
          <p:cNvPr id="7" name="Picture 6">
            <a:extLst>
              <a:ext uri="{FF2B5EF4-FFF2-40B4-BE49-F238E27FC236}">
                <a16:creationId xmlns:a16="http://schemas.microsoft.com/office/drawing/2014/main" id="{80452A88-FD6E-A718-BB7D-63F2F041FA86}"/>
              </a:ext>
            </a:extLst>
          </p:cNvPr>
          <p:cNvPicPr>
            <a:picLocks noChangeAspect="1"/>
          </p:cNvPicPr>
          <p:nvPr/>
        </p:nvPicPr>
        <p:blipFill>
          <a:blip r:embed="rId2"/>
          <a:stretch>
            <a:fillRect/>
          </a:stretch>
        </p:blipFill>
        <p:spPr>
          <a:xfrm>
            <a:off x="5754885" y="1498640"/>
            <a:ext cx="6437115" cy="4318298"/>
          </a:xfrm>
          <a:prstGeom prst="rect">
            <a:avLst/>
          </a:prstGeom>
        </p:spPr>
      </p:pic>
      <p:pic>
        <p:nvPicPr>
          <p:cNvPr id="10" name="Graphic 9" descr="Play with solid fill">
            <a:hlinkClick r:id="rId3"/>
            <a:extLst>
              <a:ext uri="{FF2B5EF4-FFF2-40B4-BE49-F238E27FC236}">
                <a16:creationId xmlns:a16="http://schemas.microsoft.com/office/drawing/2014/main" id="{61F0B5AA-3B82-20D1-77F9-A0459C3FBEF9}"/>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6545179" y="4902160"/>
            <a:ext cx="914400" cy="914400"/>
          </a:xfrm>
          <a:prstGeom prst="rect">
            <a:avLst/>
          </a:prstGeom>
        </p:spPr>
      </p:pic>
      <p:sp>
        <p:nvSpPr>
          <p:cNvPr id="11" name="Text Placeholder 2">
            <a:extLst>
              <a:ext uri="{FF2B5EF4-FFF2-40B4-BE49-F238E27FC236}">
                <a16:creationId xmlns:a16="http://schemas.microsoft.com/office/drawing/2014/main" id="{AF95CF53-9B12-8B79-D221-B1EB180E70E7}"/>
              </a:ext>
            </a:extLst>
          </p:cNvPr>
          <p:cNvSpPr txBox="1">
            <a:spLocks/>
          </p:cNvSpPr>
          <p:nvPr/>
        </p:nvSpPr>
        <p:spPr>
          <a:xfrm>
            <a:off x="499733" y="1401924"/>
            <a:ext cx="4860000" cy="564450"/>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4000"/>
              </a:lnSpc>
              <a:spcBef>
                <a:spcPts val="0"/>
              </a:spcBef>
              <a:spcAft>
                <a:spcPts val="0"/>
              </a:spcAft>
              <a:buClrTx/>
              <a:buSzTx/>
              <a:buFont typeface="Arial" panose="020B0604020202020204" pitchFamily="34" charset="0"/>
              <a:buNone/>
              <a:tabLst/>
              <a:defRPr/>
            </a:pPr>
            <a:r>
              <a:rPr kumimoji="0" lang="en-GB" sz="1600" b="1" i="0" u="none" strike="noStrike" kern="1200" cap="none" spc="30" normalizeH="0" baseline="0" noProof="0">
                <a:ln>
                  <a:noFill/>
                </a:ln>
                <a:solidFill>
                  <a:srgbClr val="0C0C0C"/>
                </a:solidFill>
                <a:effectLst/>
                <a:uLnTx/>
                <a:uFillTx/>
                <a:latin typeface="Aptos" panose="020B0004020202020204" pitchFamily="34" charset="0"/>
                <a:ea typeface="+mn-ea"/>
                <a:cs typeface="Calibri" panose="020F0502020204030204" pitchFamily="34" charset="0"/>
              </a:rPr>
              <a:t>Latin American Society</a:t>
            </a:r>
          </a:p>
          <a:p>
            <a:pPr marL="0" marR="0" lvl="0" indent="0" algn="l" defTabSz="914400" rtl="0" eaLnBrk="1" fontAlgn="auto" latinLnBrk="0" hangingPunct="1">
              <a:lnSpc>
                <a:spcPct val="104000"/>
              </a:lnSpc>
              <a:spcBef>
                <a:spcPts val="0"/>
              </a:spcBef>
              <a:spcAft>
                <a:spcPts val="0"/>
              </a:spcAft>
              <a:buClrTx/>
              <a:buSzTx/>
              <a:buFont typeface="Arial" panose="020B0604020202020204" pitchFamily="34" charset="0"/>
              <a:buNone/>
              <a:tabLst/>
              <a:defRPr/>
            </a:pPr>
            <a:endParaRPr kumimoji="0" lang="en-US" sz="1600" b="0" i="0" u="none" strike="noStrike" kern="1200" cap="none" spc="30" normalizeH="0" baseline="0" noProof="0">
              <a:ln>
                <a:noFill/>
              </a:ln>
              <a:solidFill>
                <a:srgbClr val="0C0C0C"/>
              </a:solidFill>
              <a:effectLst/>
              <a:uLnTx/>
              <a:uFillTx/>
              <a:latin typeface="Aptos" panose="020B0004020202020204" pitchFamily="34" charset="0"/>
              <a:ea typeface="+mn-ea"/>
              <a:cs typeface="Calibri" panose="020F0502020204030204" pitchFamily="34" charset="0"/>
            </a:endParaRPr>
          </a:p>
        </p:txBody>
      </p:sp>
      <p:pic>
        <p:nvPicPr>
          <p:cNvPr id="3" name="Graphic 2" descr="Back outline">
            <a:extLst>
              <a:ext uri="{FF2B5EF4-FFF2-40B4-BE49-F238E27FC236}">
                <a16:creationId xmlns:a16="http://schemas.microsoft.com/office/drawing/2014/main" id="{4D9ED468-BBD8-A444-BE02-FAF55E4F3441}"/>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pic>
        <p:nvPicPr>
          <p:cNvPr id="5" name="Graphic 4" descr="Back outline">
            <a:extLst>
              <a:ext uri="{FF2B5EF4-FFF2-40B4-BE49-F238E27FC236}">
                <a16:creationId xmlns:a16="http://schemas.microsoft.com/office/drawing/2014/main" id="{612271AB-4A08-6C2B-8EF5-5959A896E0E6}"/>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rot="16863494">
            <a:off x="6375070" y="5332865"/>
            <a:ext cx="914400" cy="914400"/>
          </a:xfrm>
          <a:prstGeom prst="rect">
            <a:avLst/>
          </a:prstGeom>
        </p:spPr>
      </p:pic>
      <p:sp>
        <p:nvSpPr>
          <p:cNvPr id="6" name="TextBox 5">
            <a:extLst>
              <a:ext uri="{FF2B5EF4-FFF2-40B4-BE49-F238E27FC236}">
                <a16:creationId xmlns:a16="http://schemas.microsoft.com/office/drawing/2014/main" id="{1028CE66-FA89-1965-2662-16BA8479D72D}"/>
              </a:ext>
            </a:extLst>
          </p:cNvPr>
          <p:cNvSpPr txBox="1"/>
          <p:nvPr/>
        </p:nvSpPr>
        <p:spPr>
          <a:xfrm>
            <a:off x="7025313" y="5994450"/>
            <a:ext cx="1836683" cy="276999"/>
          </a:xfrm>
          <a:prstGeom prst="rect">
            <a:avLst/>
          </a:prstGeom>
          <a:noFill/>
        </p:spPr>
        <p:txBody>
          <a:bodyPr wrap="square" rtlCol="0">
            <a:spAutoFit/>
          </a:bodyPr>
          <a:lstStyle/>
          <a:p>
            <a:r>
              <a:rPr lang="en-GB" sz="1200"/>
              <a:t>Click to watch</a:t>
            </a:r>
          </a:p>
        </p:txBody>
      </p:sp>
    </p:spTree>
    <p:extLst>
      <p:ext uri="{BB962C8B-B14F-4D97-AF65-F5344CB8AC3E}">
        <p14:creationId xmlns:p14="http://schemas.microsoft.com/office/powerpoint/2010/main" val="147918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Title 44">
            <a:extLst>
              <a:ext uri="{FF2B5EF4-FFF2-40B4-BE49-F238E27FC236}">
                <a16:creationId xmlns:a16="http://schemas.microsoft.com/office/drawing/2014/main" id="{13AEA397-3CFB-0CCB-A51B-CDBCCF9C0CDE}"/>
              </a:ext>
            </a:extLst>
          </p:cNvPr>
          <p:cNvSpPr>
            <a:spLocks noGrp="1"/>
          </p:cNvSpPr>
          <p:nvPr>
            <p:ph type="title"/>
          </p:nvPr>
        </p:nvSpPr>
        <p:spPr>
          <a:xfrm>
            <a:off x="499733" y="538538"/>
            <a:ext cx="4860001" cy="752835"/>
          </a:xfrm>
        </p:spPr>
        <p:txBody>
          <a:bodyPr/>
          <a:lstStyle/>
          <a:p>
            <a:r>
              <a:rPr lang="en-GB"/>
              <a:t>Case study: Good Food Society</a:t>
            </a:r>
          </a:p>
        </p:txBody>
      </p:sp>
      <p:sp>
        <p:nvSpPr>
          <p:cNvPr id="46" name="Content Placeholder 45">
            <a:extLst>
              <a:ext uri="{FF2B5EF4-FFF2-40B4-BE49-F238E27FC236}">
                <a16:creationId xmlns:a16="http://schemas.microsoft.com/office/drawing/2014/main" id="{06F4EFBF-C302-DC89-9FBE-4844DCD3D076}"/>
              </a:ext>
            </a:extLst>
          </p:cNvPr>
          <p:cNvSpPr>
            <a:spLocks noGrp="1"/>
          </p:cNvSpPr>
          <p:nvPr>
            <p:ph sz="quarter" idx="20"/>
          </p:nvPr>
        </p:nvSpPr>
        <p:spPr>
          <a:xfrm>
            <a:off x="499733" y="1689059"/>
            <a:ext cx="4860001" cy="3317700"/>
          </a:xfrm>
        </p:spPr>
        <p:txBody>
          <a:bodyPr/>
          <a:lstStyle/>
          <a:p>
            <a:r>
              <a:rPr lang="en-GB"/>
              <a:t>We approached the Good Food Society to support us with developing a product for Lunar New Year, bringing together students from the society that celebrate the event, and looking for some common themes in what’s enjoyed to eat as part of the celebrations.  This led to the development of our Nian Gao, sticky rice cakes with ginger and sesame.  </a:t>
            </a:r>
          </a:p>
          <a:p>
            <a:endParaRPr lang="en-GB"/>
          </a:p>
          <a:p>
            <a:r>
              <a:rPr lang="en-GB"/>
              <a:t>These now feature on our menus in the week of Lunar New Year and were also served by Together at Warwick at their Lunar New Year 2026 celebrations.</a:t>
            </a:r>
          </a:p>
        </p:txBody>
      </p:sp>
      <p:sp>
        <p:nvSpPr>
          <p:cNvPr id="39" name="Slide Number Placeholder 38">
            <a:extLst>
              <a:ext uri="{FF2B5EF4-FFF2-40B4-BE49-F238E27FC236}">
                <a16:creationId xmlns:a16="http://schemas.microsoft.com/office/drawing/2014/main" id="{22EC0DBE-2D96-3BAA-55A0-99728427693A}"/>
              </a:ext>
            </a:extLst>
          </p:cNvPr>
          <p:cNvSpPr>
            <a:spLocks noGrp="1"/>
          </p:cNvSpPr>
          <p:nvPr>
            <p:ph type="sldNum" sz="quarter" idx="4"/>
          </p:nvPr>
        </p:nvSpPr>
        <p:spPr>
          <a:xfrm>
            <a:off x="499733" y="5994450"/>
            <a:ext cx="360000" cy="360000"/>
          </a:xfrm>
        </p:spPr>
        <p: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0C0C0C"/>
                </a:solidFill>
                <a:effectLst/>
                <a:uLnTx/>
                <a:uFillTx/>
                <a:latin typeface="Aptos" panose="020B000402020202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800"/>
                </a:spcAft>
                <a:buClrTx/>
                <a:buSzTx/>
                <a:buFontTx/>
                <a:buNone/>
                <a:tabLst/>
                <a:defRPr/>
              </a:pPr>
              <a:t>5</a:t>
            </a:fld>
            <a:endParaRPr kumimoji="0" lang="en-GB" sz="1200" b="1" i="0" u="none" strike="noStrike" kern="1200" cap="none" spc="0" normalizeH="0" baseline="0" noProof="0">
              <a:ln>
                <a:noFill/>
              </a:ln>
              <a:solidFill>
                <a:srgbClr val="0C0C0C"/>
              </a:solidFill>
              <a:effectLst/>
              <a:uLnTx/>
              <a:uFillTx/>
              <a:latin typeface="Aptos" panose="020B0004020202020204" pitchFamily="34" charset="0"/>
              <a:ea typeface="+mn-ea"/>
              <a:cs typeface="Calibri" panose="020F0502020204030204" pitchFamily="34" charset="0"/>
            </a:endParaRPr>
          </a:p>
        </p:txBody>
      </p:sp>
      <p:pic>
        <p:nvPicPr>
          <p:cNvPr id="10" name="Picture 9">
            <a:extLst>
              <a:ext uri="{FF2B5EF4-FFF2-40B4-BE49-F238E27FC236}">
                <a16:creationId xmlns:a16="http://schemas.microsoft.com/office/drawing/2014/main" id="{C23C25C7-6027-808F-44A6-A85E69EF2BB4}"/>
              </a:ext>
            </a:extLst>
          </p:cNvPr>
          <p:cNvPicPr>
            <a:picLocks noChangeAspect="1"/>
          </p:cNvPicPr>
          <p:nvPr/>
        </p:nvPicPr>
        <p:blipFill>
          <a:blip r:embed="rId2"/>
          <a:stretch>
            <a:fillRect/>
          </a:stretch>
        </p:blipFill>
        <p:spPr>
          <a:xfrm>
            <a:off x="5934481" y="0"/>
            <a:ext cx="5147285" cy="6858000"/>
          </a:xfrm>
          <a:prstGeom prst="rect">
            <a:avLst/>
          </a:prstGeom>
        </p:spPr>
      </p:pic>
    </p:spTree>
    <p:extLst>
      <p:ext uri="{BB962C8B-B14F-4D97-AF65-F5344CB8AC3E}">
        <p14:creationId xmlns:p14="http://schemas.microsoft.com/office/powerpoint/2010/main" val="1115413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Text Placeholder 72">
            <a:extLst>
              <a:ext uri="{FF2B5EF4-FFF2-40B4-BE49-F238E27FC236}">
                <a16:creationId xmlns:a16="http://schemas.microsoft.com/office/drawing/2014/main" id="{482DA06F-8DB3-5D31-63F4-E77B3B49420D}"/>
              </a:ext>
            </a:extLst>
          </p:cNvPr>
          <p:cNvSpPr>
            <a:spLocks noGrp="1"/>
          </p:cNvSpPr>
          <p:nvPr>
            <p:ph type="body" sz="quarter" idx="12"/>
          </p:nvPr>
        </p:nvSpPr>
        <p:spPr/>
        <p:txBody>
          <a:bodyPr/>
          <a:lstStyle/>
          <a:p>
            <a:r>
              <a:rPr lang="en-GB"/>
              <a:t>Food needs to be considered early in the event planning stages.  In order for this to work, the </a:t>
            </a:r>
            <a:r>
              <a:rPr lang="en-GB" err="1"/>
              <a:t>Eatwise</a:t>
            </a:r>
            <a:r>
              <a:rPr lang="en-GB"/>
              <a:t> team need a </a:t>
            </a:r>
            <a:r>
              <a:rPr lang="en-GB" b="1"/>
              <a:t>minimum of 3 months </a:t>
            </a:r>
            <a:r>
              <a:rPr lang="en-GB"/>
              <a:t>to work through the development process end to end.</a:t>
            </a:r>
          </a:p>
        </p:txBody>
      </p:sp>
      <p:sp>
        <p:nvSpPr>
          <p:cNvPr id="75" name="Content Placeholder 74">
            <a:extLst>
              <a:ext uri="{FF2B5EF4-FFF2-40B4-BE49-F238E27FC236}">
                <a16:creationId xmlns:a16="http://schemas.microsoft.com/office/drawing/2014/main" id="{CC81F574-99A2-E61F-6F4D-43B4060CAB0F}"/>
              </a:ext>
            </a:extLst>
          </p:cNvPr>
          <p:cNvSpPr>
            <a:spLocks noGrp="1"/>
          </p:cNvSpPr>
          <p:nvPr>
            <p:ph sz="quarter" idx="17"/>
          </p:nvPr>
        </p:nvSpPr>
        <p:spPr/>
        <p:txBody>
          <a:bodyPr/>
          <a:lstStyle/>
          <a:p>
            <a:r>
              <a:rPr lang="en-GB"/>
              <a:t>1.) Event organiser(s) contact us at </a:t>
            </a:r>
            <a:r>
              <a:rPr lang="en-GB">
                <a:hlinkClick r:id="rId2"/>
              </a:rPr>
              <a:t>warwickfoodgroup@warwick.ac.uk</a:t>
            </a:r>
            <a:r>
              <a:rPr lang="en-GB"/>
              <a:t>  with a summary of what they are looking for, this needs to include:</a:t>
            </a:r>
          </a:p>
          <a:p>
            <a:endParaRPr lang="en-GB"/>
          </a:p>
          <a:p>
            <a:pPr marL="285750" indent="-285750">
              <a:buFont typeface="Wingdings" panose="05000000000000000000" pitchFamily="2" charset="2"/>
              <a:buChar char="q"/>
            </a:pPr>
            <a:r>
              <a:rPr lang="en-GB"/>
              <a:t>Overview and background of the event</a:t>
            </a:r>
          </a:p>
          <a:p>
            <a:pPr marL="285750" indent="-285750">
              <a:buFont typeface="Wingdings" panose="05000000000000000000" pitchFamily="2" charset="2"/>
              <a:buChar char="q"/>
            </a:pPr>
            <a:r>
              <a:rPr lang="en-GB"/>
              <a:t>Details of the event, including date, time, location, expected student numbers</a:t>
            </a:r>
          </a:p>
          <a:p>
            <a:pPr marL="285750" indent="-285750">
              <a:buFont typeface="Wingdings" panose="05000000000000000000" pitchFamily="2" charset="2"/>
              <a:buChar char="q"/>
            </a:pPr>
            <a:r>
              <a:rPr lang="en-GB"/>
              <a:t>Available budget (if known)</a:t>
            </a:r>
          </a:p>
          <a:p>
            <a:pPr marL="285750" indent="-285750">
              <a:buFont typeface="Wingdings" panose="05000000000000000000" pitchFamily="2" charset="2"/>
              <a:buChar char="q"/>
            </a:pPr>
            <a:r>
              <a:rPr lang="en-GB"/>
              <a:t>Suggestions on how we can access the relevant event audience to collaborate with on the menu development (e.g. a student society) and contact details for them</a:t>
            </a:r>
          </a:p>
          <a:p>
            <a:pPr marL="285750" indent="-285750">
              <a:buFont typeface="Wingdings" panose="05000000000000000000" pitchFamily="2" charset="2"/>
              <a:buChar char="q"/>
            </a:pPr>
            <a:endParaRPr lang="en-GB"/>
          </a:p>
        </p:txBody>
      </p:sp>
      <p:sp>
        <p:nvSpPr>
          <p:cNvPr id="74" name="Text Placeholder 73">
            <a:extLst>
              <a:ext uri="{FF2B5EF4-FFF2-40B4-BE49-F238E27FC236}">
                <a16:creationId xmlns:a16="http://schemas.microsoft.com/office/drawing/2014/main" id="{4821A700-03C6-9633-513E-4181B509A74C}"/>
              </a:ext>
            </a:extLst>
          </p:cNvPr>
          <p:cNvSpPr>
            <a:spLocks noGrp="1"/>
          </p:cNvSpPr>
          <p:nvPr>
            <p:ph type="body" sz="quarter" idx="14"/>
          </p:nvPr>
        </p:nvSpPr>
        <p:spPr/>
        <p:txBody>
          <a:bodyPr/>
          <a:lstStyle/>
          <a:p>
            <a:r>
              <a:rPr lang="en-GB"/>
              <a:t>What happens</a:t>
            </a:r>
          </a:p>
        </p:txBody>
      </p:sp>
      <p:sp>
        <p:nvSpPr>
          <p:cNvPr id="76" name="Content Placeholder 75">
            <a:extLst>
              <a:ext uri="{FF2B5EF4-FFF2-40B4-BE49-F238E27FC236}">
                <a16:creationId xmlns:a16="http://schemas.microsoft.com/office/drawing/2014/main" id="{AB117BAB-09AA-8140-09A3-1E58CB19406A}"/>
              </a:ext>
            </a:extLst>
          </p:cNvPr>
          <p:cNvSpPr>
            <a:spLocks noGrp="1"/>
          </p:cNvSpPr>
          <p:nvPr>
            <p:ph sz="quarter" idx="18"/>
          </p:nvPr>
        </p:nvSpPr>
        <p:spPr/>
        <p:txBody>
          <a:bodyPr/>
          <a:lstStyle/>
          <a:p>
            <a:r>
              <a:rPr lang="en-GB"/>
              <a:t>2.) The </a:t>
            </a:r>
            <a:r>
              <a:rPr lang="en-GB" err="1"/>
              <a:t>Eatwise</a:t>
            </a:r>
            <a:r>
              <a:rPr lang="en-GB"/>
              <a:t> team will review all factors of the request to assess for feasibility and capacity within the team, the timeframes we would be working to, logistics of the event and the budget available (remember, we need at least 3 months to complete the process end to end). </a:t>
            </a:r>
          </a:p>
          <a:p>
            <a:endParaRPr lang="en-GB"/>
          </a:p>
          <a:p>
            <a:r>
              <a:rPr lang="en-GB"/>
              <a:t>We will respond to the request to confirm whether we are in a position to collaborate at this time.  If we are, we will work on organising the first collaboration session, where we start to develop ideas with the relevant audience members, this is usually held in one of our </a:t>
            </a:r>
            <a:r>
              <a:rPr lang="en-GB" err="1"/>
              <a:t>Eatwise</a:t>
            </a:r>
            <a:r>
              <a:rPr lang="en-GB"/>
              <a:t> outlets on campus.  This first meeting will be followed by a tasting session during which our audience has a chance to give their feedback.</a:t>
            </a:r>
          </a:p>
        </p:txBody>
      </p:sp>
      <p:sp>
        <p:nvSpPr>
          <p:cNvPr id="72" name="Title 71">
            <a:extLst>
              <a:ext uri="{FF2B5EF4-FFF2-40B4-BE49-F238E27FC236}">
                <a16:creationId xmlns:a16="http://schemas.microsoft.com/office/drawing/2014/main" id="{768A6A80-91C8-09E0-D669-3008ECB9CC64}"/>
              </a:ext>
            </a:extLst>
          </p:cNvPr>
          <p:cNvSpPr>
            <a:spLocks noGrp="1"/>
          </p:cNvSpPr>
          <p:nvPr>
            <p:ph type="title"/>
          </p:nvPr>
        </p:nvSpPr>
        <p:spPr/>
        <p:txBody>
          <a:bodyPr/>
          <a:lstStyle/>
          <a:p>
            <a:r>
              <a:rPr lang="en-GB"/>
              <a:t>How does it work?</a:t>
            </a:r>
          </a:p>
        </p:txBody>
      </p:sp>
      <p:sp>
        <p:nvSpPr>
          <p:cNvPr id="69" name="Slide Number Placeholder 68">
            <a:extLst>
              <a:ext uri="{FF2B5EF4-FFF2-40B4-BE49-F238E27FC236}">
                <a16:creationId xmlns:a16="http://schemas.microsoft.com/office/drawing/2014/main" id="{11C4CE70-E2B7-D8AC-5F64-4AA599B73AD0}"/>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6</a:t>
            </a:fld>
            <a:endParaRPr lang="en-GB"/>
          </a:p>
        </p:txBody>
      </p:sp>
    </p:spTree>
    <p:extLst>
      <p:ext uri="{BB962C8B-B14F-4D97-AF65-F5344CB8AC3E}">
        <p14:creationId xmlns:p14="http://schemas.microsoft.com/office/powerpoint/2010/main" val="2249664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024DC-4A1B-B794-5842-F6DE239D8449}"/>
              </a:ext>
            </a:extLst>
          </p:cNvPr>
          <p:cNvSpPr>
            <a:spLocks noGrp="1"/>
          </p:cNvSpPr>
          <p:nvPr>
            <p:ph type="title"/>
          </p:nvPr>
        </p:nvSpPr>
        <p:spPr>
          <a:xfrm>
            <a:off x="617974" y="1494811"/>
            <a:ext cx="4860000" cy="1831527"/>
          </a:xfrm>
        </p:spPr>
        <p:txBody>
          <a:bodyPr/>
          <a:lstStyle/>
          <a:p>
            <a:r>
              <a:rPr lang="en-GB" sz="3200"/>
              <a:t>If you have any questions, please don’t hesitate to get in touch:</a:t>
            </a:r>
            <a:br>
              <a:rPr lang="en-GB" sz="3200"/>
            </a:br>
            <a:br>
              <a:rPr lang="en-GB" sz="3200"/>
            </a:br>
            <a:r>
              <a:rPr lang="en-GB" sz="2000">
                <a:hlinkClick r:id="rId2"/>
              </a:rPr>
              <a:t>warwickfoodgroup@warwick.ac.uk</a:t>
            </a:r>
            <a:endParaRPr lang="en-GB" sz="2000"/>
          </a:p>
        </p:txBody>
      </p:sp>
      <p:pic>
        <p:nvPicPr>
          <p:cNvPr id="12" name="Picture Placeholder 15">
            <a:extLst>
              <a:ext uri="{FF2B5EF4-FFF2-40B4-BE49-F238E27FC236}">
                <a16:creationId xmlns:a16="http://schemas.microsoft.com/office/drawing/2014/main" id="{0FA89A53-8886-D8AD-BEFE-7CD0E387BF37}"/>
              </a:ext>
            </a:extLst>
          </p:cNvPr>
          <p:cNvPicPr>
            <a:picLocks noGrp="1" noChangeAspect="1"/>
          </p:cNvPicPr>
          <p:nvPr>
            <p:ph type="pic" sz="quarter" idx="12"/>
          </p:nvPr>
        </p:nvPicPr>
        <p:blipFill>
          <a:blip r:embed="rId3"/>
          <a:srcRect/>
          <a:stretch/>
        </p:blipFill>
        <p:spPr/>
      </p:pic>
    </p:spTree>
    <p:extLst>
      <p:ext uri="{BB962C8B-B14F-4D97-AF65-F5344CB8AC3E}">
        <p14:creationId xmlns:p14="http://schemas.microsoft.com/office/powerpoint/2010/main" val="3260383751"/>
      </p:ext>
    </p:extLst>
  </p:cSld>
  <p:clrMapOvr>
    <a:masterClrMapping/>
  </p:clrMapOvr>
</p:sld>
</file>

<file path=ppt/theme/theme1.xml><?xml version="1.0" encoding="utf-8"?>
<a:theme xmlns:a="http://schemas.openxmlformats.org/drawingml/2006/main" name="UoW_Template_Whit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6" ma:contentTypeDescription="Create a new document." ma:contentTypeScope="" ma:versionID="455c2161f5b73f2a698616d02f07aa47">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888cfaeb3c0a23ff9de9fddae14e9fe"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7E1CF70-444F-436E-BCF7-3A0908B68954}">
  <ds:schemaRefs>
    <ds:schemaRef ds:uri="2457cae1-bbb3-49df-91d0-3eeeba63d323"/>
    <ds:schemaRef ds:uri="ef19808f-d5e4-40cd-93fa-31b8700ee2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822</Words>
  <Application>Microsoft Office PowerPoint</Application>
  <PresentationFormat>Widescreen</PresentationFormat>
  <Paragraphs>45</Paragraphs>
  <Slides>7</Slides>
  <Notes>0</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7</vt:i4>
      </vt:variant>
    </vt:vector>
  </HeadingPairs>
  <TitlesOfParts>
    <vt:vector size="19" baseType="lpstr">
      <vt:lpstr>Arial</vt:lpstr>
      <vt:lpstr>Aptos</vt:lpstr>
      <vt:lpstr>Wingdings</vt:lpstr>
      <vt:lpstr>Calibri</vt:lpstr>
      <vt:lpstr>UoW_Template_White</vt:lpstr>
      <vt:lpstr>UoW_Template_Black</vt:lpstr>
      <vt:lpstr>UoW_Template_Purple</vt:lpstr>
      <vt:lpstr>UoW_Template_Lavender</vt:lpstr>
      <vt:lpstr>UoW_Template_Blue</vt:lpstr>
      <vt:lpstr>UoW_Template_Green</vt:lpstr>
      <vt:lpstr>UoW_Template_Yellow</vt:lpstr>
      <vt:lpstr>UoW_Template_Coral</vt:lpstr>
      <vt:lpstr>Student Cultural Events: collaborating with Eatwise</vt:lpstr>
      <vt:lpstr>How we might be able to help</vt:lpstr>
      <vt:lpstr>Case study: Latin American Society</vt:lpstr>
      <vt:lpstr>“I wanted to sincerely thank all of you for your work and support with the Brazilian Carnaval food. It was a huge success, and none of it would have been possible without your efforts.   The feedback was overwhelmingly positive, everything was eaten, and many students commented on how much they enjoyed it.   Several Brazilian students also shared how meaningful it was to experience a taste of Carnaval and feel at home despite being far away.   Thank you on behalf of the entire Society.”</vt:lpstr>
      <vt:lpstr>Case study: Good Food Society</vt:lpstr>
      <vt:lpstr>How does it work?</vt:lpstr>
      <vt:lpstr>If you have any questions, please don’t hesitate to get in touch:  warwickfoodgroup@warwick.ac.uk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Biggs, Caroline</cp:lastModifiedBy>
  <cp:revision>2</cp:revision>
  <dcterms:created xsi:type="dcterms:W3CDTF">2025-03-11T16:19:18Z</dcterms:created>
  <dcterms:modified xsi:type="dcterms:W3CDTF">2026-04-22T18:28:08Z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y fmtid="{D5CDD505-2E9C-101B-9397-08002B2CF9AE}" pid="3" name="MediaServiceImageTags">
    <vt:lpwstr/>
  </property>
</Properties>
</file>