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3" r:id="rId3"/>
    <p:sldId id="259" r:id="rId4"/>
    <p:sldId id="261" r:id="rId5"/>
    <p:sldId id="271" r:id="rId6"/>
    <p:sldId id="262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A8F"/>
    <a:srgbClr val="C07B8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66A0A-FB00-45AA-8249-D352F16B6E22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DCD80573-5897-4654-A77E-873C94C1770E}">
      <dgm:prSet phldrT="[Text]"/>
      <dgm:spPr/>
      <dgm:t>
        <a:bodyPr/>
        <a:lstStyle/>
        <a:p>
          <a:r>
            <a:rPr lang="en-GB" smtClean="0">
              <a:latin typeface="Fedra Sans Std Light"/>
            </a:rPr>
            <a:t>Employability</a:t>
          </a:r>
          <a:endParaRPr lang="en-GB" dirty="0">
            <a:latin typeface="Fedra Sans Std Light"/>
          </a:endParaRPr>
        </a:p>
      </dgm:t>
    </dgm:pt>
    <dgm:pt modelId="{19C990D9-E67C-4B2E-9789-A4E439D1E60E}" type="parTrans" cxnId="{851E978C-B1D9-4273-91E2-7FA4A219E688}">
      <dgm:prSet/>
      <dgm:spPr/>
      <dgm:t>
        <a:bodyPr/>
        <a:lstStyle/>
        <a:p>
          <a:endParaRPr lang="en-GB"/>
        </a:p>
      </dgm:t>
    </dgm:pt>
    <dgm:pt modelId="{E4E94529-DC61-4116-B62F-3834FA40FB25}" type="sibTrans" cxnId="{851E978C-B1D9-4273-91E2-7FA4A219E688}">
      <dgm:prSet/>
      <dgm:spPr/>
      <dgm:t>
        <a:bodyPr/>
        <a:lstStyle/>
        <a:p>
          <a:endParaRPr lang="en-GB"/>
        </a:p>
      </dgm:t>
    </dgm:pt>
    <dgm:pt modelId="{F0BF6D9D-1AF6-4AD0-A940-A7267B4D964B}">
      <dgm:prSet phldrT="[Text]"/>
      <dgm:spPr/>
      <dgm:t>
        <a:bodyPr/>
        <a:lstStyle/>
        <a:p>
          <a:r>
            <a:rPr lang="en-GB" dirty="0" smtClean="0">
              <a:latin typeface="Fedra Sans Std Light"/>
            </a:rPr>
            <a:t>Work Experience</a:t>
          </a:r>
          <a:endParaRPr lang="en-GB" dirty="0">
            <a:latin typeface="Fedra Sans Std Light"/>
          </a:endParaRPr>
        </a:p>
      </dgm:t>
    </dgm:pt>
    <dgm:pt modelId="{CCD0E5D0-8929-40A7-A076-C3DAB5383F56}" type="parTrans" cxnId="{3A78EF07-6984-42D4-A10E-1A988831BC06}">
      <dgm:prSet/>
      <dgm:spPr/>
      <dgm:t>
        <a:bodyPr/>
        <a:lstStyle/>
        <a:p>
          <a:endParaRPr lang="en-GB"/>
        </a:p>
      </dgm:t>
    </dgm:pt>
    <dgm:pt modelId="{0C3902A7-85C6-48F4-AACB-69B9E7B5704D}" type="sibTrans" cxnId="{3A78EF07-6984-42D4-A10E-1A988831BC06}">
      <dgm:prSet/>
      <dgm:spPr/>
      <dgm:t>
        <a:bodyPr/>
        <a:lstStyle/>
        <a:p>
          <a:endParaRPr lang="en-GB"/>
        </a:p>
      </dgm:t>
    </dgm:pt>
    <dgm:pt modelId="{8F8F5885-4DF4-4647-9925-3941E595D3BD}">
      <dgm:prSet phldrT="[Text]"/>
      <dgm:spPr/>
      <dgm:t>
        <a:bodyPr/>
        <a:lstStyle/>
        <a:p>
          <a:r>
            <a:rPr lang="en-GB" smtClean="0">
              <a:latin typeface="Fedra Sans Std Light"/>
            </a:rPr>
            <a:t>Widening Participation	</a:t>
          </a:r>
          <a:endParaRPr lang="en-GB" dirty="0">
            <a:latin typeface="Fedra Sans Std Light"/>
          </a:endParaRPr>
        </a:p>
      </dgm:t>
    </dgm:pt>
    <dgm:pt modelId="{479B3899-E325-47F1-A43C-FAE1AC7C2018}" type="parTrans" cxnId="{3CADF739-BCBB-4C81-9D04-D705CFBA9F99}">
      <dgm:prSet/>
      <dgm:spPr/>
      <dgm:t>
        <a:bodyPr/>
        <a:lstStyle/>
        <a:p>
          <a:endParaRPr lang="en-GB"/>
        </a:p>
      </dgm:t>
    </dgm:pt>
    <dgm:pt modelId="{6749147D-FC7B-42A0-B119-2333604322D6}" type="sibTrans" cxnId="{3CADF739-BCBB-4C81-9D04-D705CFBA9F99}">
      <dgm:prSet/>
      <dgm:spPr/>
      <dgm:t>
        <a:bodyPr/>
        <a:lstStyle/>
        <a:p>
          <a:endParaRPr lang="en-GB"/>
        </a:p>
      </dgm:t>
    </dgm:pt>
    <dgm:pt modelId="{E83D36A7-C690-4936-AB00-08EE09FEA5A5}" type="pres">
      <dgm:prSet presAssocID="{B1566A0A-FB00-45AA-8249-D352F16B6E22}" presName="compositeShape" presStyleCnt="0">
        <dgm:presLayoutVars>
          <dgm:chMax val="7"/>
          <dgm:dir/>
          <dgm:resizeHandles val="exact"/>
        </dgm:presLayoutVars>
      </dgm:prSet>
      <dgm:spPr/>
    </dgm:pt>
    <dgm:pt modelId="{EEA33B48-78CD-4BF6-87A6-BA229E0D4B38}" type="pres">
      <dgm:prSet presAssocID="{DCD80573-5897-4654-A77E-873C94C1770E}" presName="circ1" presStyleLbl="vennNode1" presStyleIdx="0" presStyleCnt="3"/>
      <dgm:spPr/>
      <dgm:t>
        <a:bodyPr/>
        <a:lstStyle/>
        <a:p>
          <a:endParaRPr lang="en-GB"/>
        </a:p>
      </dgm:t>
    </dgm:pt>
    <dgm:pt modelId="{508070DE-A4A9-4DF2-B3D8-EE652AAA5ED0}" type="pres">
      <dgm:prSet presAssocID="{DCD80573-5897-4654-A77E-873C94C177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F84AAF-F928-4DD1-BF2F-28B83D5FA8E6}" type="pres">
      <dgm:prSet presAssocID="{F0BF6D9D-1AF6-4AD0-A940-A7267B4D964B}" presName="circ2" presStyleLbl="vennNode1" presStyleIdx="1" presStyleCnt="3"/>
      <dgm:spPr/>
      <dgm:t>
        <a:bodyPr/>
        <a:lstStyle/>
        <a:p>
          <a:endParaRPr lang="en-GB"/>
        </a:p>
      </dgm:t>
    </dgm:pt>
    <dgm:pt modelId="{9644584C-C3C3-4BEC-88D9-F6201C246680}" type="pres">
      <dgm:prSet presAssocID="{F0BF6D9D-1AF6-4AD0-A940-A7267B4D96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0ACC4D-E483-4AD5-A019-8F0BE647DB00}" type="pres">
      <dgm:prSet presAssocID="{8F8F5885-4DF4-4647-9925-3941E595D3BD}" presName="circ3" presStyleLbl="vennNode1" presStyleIdx="2" presStyleCnt="3"/>
      <dgm:spPr/>
      <dgm:t>
        <a:bodyPr/>
        <a:lstStyle/>
        <a:p>
          <a:endParaRPr lang="en-GB"/>
        </a:p>
      </dgm:t>
    </dgm:pt>
    <dgm:pt modelId="{7746C394-0CC0-4B1E-A4BE-CDF1A7F02799}" type="pres">
      <dgm:prSet presAssocID="{8F8F5885-4DF4-4647-9925-3941E595D3B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5633C-4B2D-46C2-9BBD-B64B87557A07}" type="presOf" srcId="{B1566A0A-FB00-45AA-8249-D352F16B6E22}" destId="{E83D36A7-C690-4936-AB00-08EE09FEA5A5}" srcOrd="0" destOrd="0" presId="urn:microsoft.com/office/officeart/2005/8/layout/venn1"/>
    <dgm:cxn modelId="{2C78DDA0-1D0E-476F-91B3-C84F8E5F3B95}" type="presOf" srcId="{F0BF6D9D-1AF6-4AD0-A940-A7267B4D964B}" destId="{9644584C-C3C3-4BEC-88D9-F6201C246680}" srcOrd="1" destOrd="0" presId="urn:microsoft.com/office/officeart/2005/8/layout/venn1"/>
    <dgm:cxn modelId="{3A78EF07-6984-42D4-A10E-1A988831BC06}" srcId="{B1566A0A-FB00-45AA-8249-D352F16B6E22}" destId="{F0BF6D9D-1AF6-4AD0-A940-A7267B4D964B}" srcOrd="1" destOrd="0" parTransId="{CCD0E5D0-8929-40A7-A076-C3DAB5383F56}" sibTransId="{0C3902A7-85C6-48F4-AACB-69B9E7B5704D}"/>
    <dgm:cxn modelId="{E3A9FE70-204F-49DD-8A41-B9833319D3F3}" type="presOf" srcId="{8F8F5885-4DF4-4647-9925-3941E595D3BD}" destId="{7746C394-0CC0-4B1E-A4BE-CDF1A7F02799}" srcOrd="1" destOrd="0" presId="urn:microsoft.com/office/officeart/2005/8/layout/venn1"/>
    <dgm:cxn modelId="{851E978C-B1D9-4273-91E2-7FA4A219E688}" srcId="{B1566A0A-FB00-45AA-8249-D352F16B6E22}" destId="{DCD80573-5897-4654-A77E-873C94C1770E}" srcOrd="0" destOrd="0" parTransId="{19C990D9-E67C-4B2E-9789-A4E439D1E60E}" sibTransId="{E4E94529-DC61-4116-B62F-3834FA40FB25}"/>
    <dgm:cxn modelId="{3CADF739-BCBB-4C81-9D04-D705CFBA9F99}" srcId="{B1566A0A-FB00-45AA-8249-D352F16B6E22}" destId="{8F8F5885-4DF4-4647-9925-3941E595D3BD}" srcOrd="2" destOrd="0" parTransId="{479B3899-E325-47F1-A43C-FAE1AC7C2018}" sibTransId="{6749147D-FC7B-42A0-B119-2333604322D6}"/>
    <dgm:cxn modelId="{43F49F89-FEE3-42CF-BBF7-1CD453114310}" type="presOf" srcId="{F0BF6D9D-1AF6-4AD0-A940-A7267B4D964B}" destId="{19F84AAF-F928-4DD1-BF2F-28B83D5FA8E6}" srcOrd="0" destOrd="0" presId="urn:microsoft.com/office/officeart/2005/8/layout/venn1"/>
    <dgm:cxn modelId="{706322EB-B447-4F33-B1F9-D21D39AF7CFC}" type="presOf" srcId="{DCD80573-5897-4654-A77E-873C94C1770E}" destId="{508070DE-A4A9-4DF2-B3D8-EE652AAA5ED0}" srcOrd="1" destOrd="0" presId="urn:microsoft.com/office/officeart/2005/8/layout/venn1"/>
    <dgm:cxn modelId="{BDD4BE1D-CBC9-4903-9B96-F8E4DBA063B3}" type="presOf" srcId="{8F8F5885-4DF4-4647-9925-3941E595D3BD}" destId="{FF0ACC4D-E483-4AD5-A019-8F0BE647DB00}" srcOrd="0" destOrd="0" presId="urn:microsoft.com/office/officeart/2005/8/layout/venn1"/>
    <dgm:cxn modelId="{012C44C7-149C-4DC4-B56E-D6FC0217DE99}" type="presOf" srcId="{DCD80573-5897-4654-A77E-873C94C1770E}" destId="{EEA33B48-78CD-4BF6-87A6-BA229E0D4B38}" srcOrd="0" destOrd="0" presId="urn:microsoft.com/office/officeart/2005/8/layout/venn1"/>
    <dgm:cxn modelId="{2B61B003-4538-42B7-9673-92C3A6A3B2F7}" type="presParOf" srcId="{E83D36A7-C690-4936-AB00-08EE09FEA5A5}" destId="{EEA33B48-78CD-4BF6-87A6-BA229E0D4B38}" srcOrd="0" destOrd="0" presId="urn:microsoft.com/office/officeart/2005/8/layout/venn1"/>
    <dgm:cxn modelId="{AAC9A725-E494-454C-8D30-F1F5537CF62C}" type="presParOf" srcId="{E83D36A7-C690-4936-AB00-08EE09FEA5A5}" destId="{508070DE-A4A9-4DF2-B3D8-EE652AAA5ED0}" srcOrd="1" destOrd="0" presId="urn:microsoft.com/office/officeart/2005/8/layout/venn1"/>
    <dgm:cxn modelId="{F9662205-5C3E-4BDA-B401-E8193C656FD0}" type="presParOf" srcId="{E83D36A7-C690-4936-AB00-08EE09FEA5A5}" destId="{19F84AAF-F928-4DD1-BF2F-28B83D5FA8E6}" srcOrd="2" destOrd="0" presId="urn:microsoft.com/office/officeart/2005/8/layout/venn1"/>
    <dgm:cxn modelId="{CAF0711E-59D1-45A9-B458-FE50B8E07FBF}" type="presParOf" srcId="{E83D36A7-C690-4936-AB00-08EE09FEA5A5}" destId="{9644584C-C3C3-4BEC-88D9-F6201C246680}" srcOrd="3" destOrd="0" presId="urn:microsoft.com/office/officeart/2005/8/layout/venn1"/>
    <dgm:cxn modelId="{876F6CDE-F923-4372-91C8-949C330ABA30}" type="presParOf" srcId="{E83D36A7-C690-4936-AB00-08EE09FEA5A5}" destId="{FF0ACC4D-E483-4AD5-A019-8F0BE647DB00}" srcOrd="4" destOrd="0" presId="urn:microsoft.com/office/officeart/2005/8/layout/venn1"/>
    <dgm:cxn modelId="{9ECED5F9-A80E-4052-B497-6EA3C56F9E08}" type="presParOf" srcId="{E83D36A7-C690-4936-AB00-08EE09FEA5A5}" destId="{7746C394-0CC0-4B1E-A4BE-CDF1A7F0279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D13751-A68F-4022-ABDD-EE1911D9790B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88C4DD2D-AF31-4F41-8243-C13CF1636D04}">
      <dgm:prSet phldrT="[Text]"/>
      <dgm:spPr/>
      <dgm:t>
        <a:bodyPr/>
        <a:lstStyle/>
        <a:p>
          <a:r>
            <a:rPr lang="en-GB" dirty="0" smtClean="0">
              <a:latin typeface="Fedra Sans Std Light"/>
            </a:rPr>
            <a:t>Work experience has a positive impact on employability</a:t>
          </a:r>
          <a:endParaRPr lang="en-GB" dirty="0">
            <a:latin typeface="Fedra Sans Std Light"/>
          </a:endParaRPr>
        </a:p>
      </dgm:t>
    </dgm:pt>
    <dgm:pt modelId="{8161BE6F-2E59-408C-AD2D-7489E5396785}" type="parTrans" cxnId="{A472F163-5EF5-401E-A4ED-D8576E2175FB}">
      <dgm:prSet/>
      <dgm:spPr/>
      <dgm:t>
        <a:bodyPr/>
        <a:lstStyle/>
        <a:p>
          <a:endParaRPr lang="en-GB"/>
        </a:p>
      </dgm:t>
    </dgm:pt>
    <dgm:pt modelId="{617B7233-A023-4938-8835-6F9A6A8801F2}" type="sibTrans" cxnId="{A472F163-5EF5-401E-A4ED-D8576E2175FB}">
      <dgm:prSet/>
      <dgm:spPr/>
      <dgm:t>
        <a:bodyPr/>
        <a:lstStyle/>
        <a:p>
          <a:endParaRPr lang="en-GB"/>
        </a:p>
      </dgm:t>
    </dgm:pt>
    <dgm:pt modelId="{F3EA3D23-4D89-443C-9CCA-ABEEA3DB1F57}">
      <dgm:prSet phldrT="[Text]"/>
      <dgm:spPr/>
      <dgm:t>
        <a:bodyPr/>
        <a:lstStyle/>
        <a:p>
          <a:r>
            <a:rPr lang="en-GB" dirty="0" smtClean="0">
              <a:latin typeface="Fedra Sans Std Light"/>
            </a:rPr>
            <a:t>Social background affects access to work experience</a:t>
          </a:r>
          <a:endParaRPr lang="en-GB" dirty="0">
            <a:latin typeface="Fedra Sans Std Light"/>
          </a:endParaRPr>
        </a:p>
      </dgm:t>
    </dgm:pt>
    <dgm:pt modelId="{F02D7354-0594-45BC-BFCE-48940F0DC236}" type="parTrans" cxnId="{813AA0D3-5F9C-4507-B823-9EB2102EDC25}">
      <dgm:prSet/>
      <dgm:spPr/>
      <dgm:t>
        <a:bodyPr/>
        <a:lstStyle/>
        <a:p>
          <a:endParaRPr lang="en-GB"/>
        </a:p>
      </dgm:t>
    </dgm:pt>
    <dgm:pt modelId="{1BD0CF1C-D885-468D-AF68-FACE480AB461}" type="sibTrans" cxnId="{813AA0D3-5F9C-4507-B823-9EB2102EDC25}">
      <dgm:prSet/>
      <dgm:spPr/>
      <dgm:t>
        <a:bodyPr/>
        <a:lstStyle/>
        <a:p>
          <a:endParaRPr lang="en-GB"/>
        </a:p>
      </dgm:t>
    </dgm:pt>
    <dgm:pt modelId="{FE4B8EC1-E775-4365-8C7E-88CFAB6BC682}">
      <dgm:prSet phldrT="[Text]"/>
      <dgm:spPr/>
      <dgm:t>
        <a:bodyPr/>
        <a:lstStyle/>
        <a:p>
          <a:r>
            <a:rPr lang="en-GB" dirty="0" smtClean="0">
              <a:latin typeface="Fedra Sans Std Light"/>
            </a:rPr>
            <a:t>students employability is potentially affected by their social background</a:t>
          </a:r>
          <a:endParaRPr lang="en-GB" dirty="0">
            <a:latin typeface="Fedra Sans Std Light"/>
          </a:endParaRPr>
        </a:p>
      </dgm:t>
    </dgm:pt>
    <dgm:pt modelId="{2E9C756A-789E-4635-92C5-245018E4190F}" type="parTrans" cxnId="{C3D1F901-F8EF-445A-9E8D-6200D3944B44}">
      <dgm:prSet/>
      <dgm:spPr/>
      <dgm:t>
        <a:bodyPr/>
        <a:lstStyle/>
        <a:p>
          <a:endParaRPr lang="en-GB"/>
        </a:p>
      </dgm:t>
    </dgm:pt>
    <dgm:pt modelId="{7E5264C1-F5F5-4B3B-9A07-1DD7E911632F}" type="sibTrans" cxnId="{C3D1F901-F8EF-445A-9E8D-6200D3944B44}">
      <dgm:prSet/>
      <dgm:spPr/>
      <dgm:t>
        <a:bodyPr/>
        <a:lstStyle/>
        <a:p>
          <a:endParaRPr lang="en-GB"/>
        </a:p>
      </dgm:t>
    </dgm:pt>
    <dgm:pt modelId="{A4986930-3C3C-4F44-8DA6-DAB6B4DF1CB2}" type="pres">
      <dgm:prSet presAssocID="{EED13751-A68F-4022-ABDD-EE1911D9790B}" presName="linearFlow" presStyleCnt="0">
        <dgm:presLayoutVars>
          <dgm:dir/>
          <dgm:resizeHandles val="exact"/>
        </dgm:presLayoutVars>
      </dgm:prSet>
      <dgm:spPr/>
    </dgm:pt>
    <dgm:pt modelId="{0FEB1BE8-88EE-4943-B795-7A2818D57F8B}" type="pres">
      <dgm:prSet presAssocID="{88C4DD2D-AF31-4F41-8243-C13CF1636D0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7928E3-F99A-4B85-991E-D64FB95DDA9E}" type="pres">
      <dgm:prSet presAssocID="{617B7233-A023-4938-8835-6F9A6A8801F2}" presName="spacerL" presStyleCnt="0"/>
      <dgm:spPr/>
    </dgm:pt>
    <dgm:pt modelId="{553E8B19-99FB-4B4F-9C4F-9C5D75C5BAFF}" type="pres">
      <dgm:prSet presAssocID="{617B7233-A023-4938-8835-6F9A6A8801F2}" presName="sibTrans" presStyleLbl="sibTrans2D1" presStyleIdx="0" presStyleCnt="2"/>
      <dgm:spPr/>
    </dgm:pt>
    <dgm:pt modelId="{4829C4C5-1913-43F4-B020-35C23199C188}" type="pres">
      <dgm:prSet presAssocID="{617B7233-A023-4938-8835-6F9A6A8801F2}" presName="spacerR" presStyleCnt="0"/>
      <dgm:spPr/>
    </dgm:pt>
    <dgm:pt modelId="{C6494C86-3951-412F-A682-D2753C9A54BE}" type="pres">
      <dgm:prSet presAssocID="{F3EA3D23-4D89-443C-9CCA-ABEEA3DB1F5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3A597E-3ACD-4BB5-BBDA-BE8FD153BF79}" type="pres">
      <dgm:prSet presAssocID="{1BD0CF1C-D885-468D-AF68-FACE480AB461}" presName="spacerL" presStyleCnt="0"/>
      <dgm:spPr/>
    </dgm:pt>
    <dgm:pt modelId="{742CC2DA-635B-499D-88C7-DF01F7B18C9C}" type="pres">
      <dgm:prSet presAssocID="{1BD0CF1C-D885-468D-AF68-FACE480AB461}" presName="sibTrans" presStyleLbl="sibTrans2D1" presStyleIdx="1" presStyleCnt="2"/>
      <dgm:spPr/>
    </dgm:pt>
    <dgm:pt modelId="{2AF0455A-E35E-4684-A058-1A5B02243F7C}" type="pres">
      <dgm:prSet presAssocID="{1BD0CF1C-D885-468D-AF68-FACE480AB461}" presName="spacerR" presStyleCnt="0"/>
      <dgm:spPr/>
    </dgm:pt>
    <dgm:pt modelId="{C89DDF7E-7129-4569-886D-7FF0C3D45820}" type="pres">
      <dgm:prSet presAssocID="{FE4B8EC1-E775-4365-8C7E-88CFAB6BC68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3AA0D3-5F9C-4507-B823-9EB2102EDC25}" srcId="{EED13751-A68F-4022-ABDD-EE1911D9790B}" destId="{F3EA3D23-4D89-443C-9CCA-ABEEA3DB1F57}" srcOrd="1" destOrd="0" parTransId="{F02D7354-0594-45BC-BFCE-48940F0DC236}" sibTransId="{1BD0CF1C-D885-468D-AF68-FACE480AB461}"/>
    <dgm:cxn modelId="{C3D1F901-F8EF-445A-9E8D-6200D3944B44}" srcId="{EED13751-A68F-4022-ABDD-EE1911D9790B}" destId="{FE4B8EC1-E775-4365-8C7E-88CFAB6BC682}" srcOrd="2" destOrd="0" parTransId="{2E9C756A-789E-4635-92C5-245018E4190F}" sibTransId="{7E5264C1-F5F5-4B3B-9A07-1DD7E911632F}"/>
    <dgm:cxn modelId="{ECD6E459-E718-4CBE-9901-1C262A8093B7}" type="presOf" srcId="{617B7233-A023-4938-8835-6F9A6A8801F2}" destId="{553E8B19-99FB-4B4F-9C4F-9C5D75C5BAFF}" srcOrd="0" destOrd="0" presId="urn:microsoft.com/office/officeart/2005/8/layout/equation1"/>
    <dgm:cxn modelId="{57C77DFF-9B34-49C2-8F56-B2A264E6E16D}" type="presOf" srcId="{F3EA3D23-4D89-443C-9CCA-ABEEA3DB1F57}" destId="{C6494C86-3951-412F-A682-D2753C9A54BE}" srcOrd="0" destOrd="0" presId="urn:microsoft.com/office/officeart/2005/8/layout/equation1"/>
    <dgm:cxn modelId="{A9B1C8CA-C713-4048-8520-03A68901D36F}" type="presOf" srcId="{FE4B8EC1-E775-4365-8C7E-88CFAB6BC682}" destId="{C89DDF7E-7129-4569-886D-7FF0C3D45820}" srcOrd="0" destOrd="0" presId="urn:microsoft.com/office/officeart/2005/8/layout/equation1"/>
    <dgm:cxn modelId="{2517D6BE-42B1-4047-B249-CE396590F3A9}" type="presOf" srcId="{EED13751-A68F-4022-ABDD-EE1911D9790B}" destId="{A4986930-3C3C-4F44-8DA6-DAB6B4DF1CB2}" srcOrd="0" destOrd="0" presId="urn:microsoft.com/office/officeart/2005/8/layout/equation1"/>
    <dgm:cxn modelId="{13076ED9-ACD9-4074-B5B0-70DF009BF7BB}" type="presOf" srcId="{1BD0CF1C-D885-468D-AF68-FACE480AB461}" destId="{742CC2DA-635B-499D-88C7-DF01F7B18C9C}" srcOrd="0" destOrd="0" presId="urn:microsoft.com/office/officeart/2005/8/layout/equation1"/>
    <dgm:cxn modelId="{A472F163-5EF5-401E-A4ED-D8576E2175FB}" srcId="{EED13751-A68F-4022-ABDD-EE1911D9790B}" destId="{88C4DD2D-AF31-4F41-8243-C13CF1636D04}" srcOrd="0" destOrd="0" parTransId="{8161BE6F-2E59-408C-AD2D-7489E5396785}" sibTransId="{617B7233-A023-4938-8835-6F9A6A8801F2}"/>
    <dgm:cxn modelId="{C01F5A9A-76C5-4597-BEF1-DE20AB54ABBE}" type="presOf" srcId="{88C4DD2D-AF31-4F41-8243-C13CF1636D04}" destId="{0FEB1BE8-88EE-4943-B795-7A2818D57F8B}" srcOrd="0" destOrd="0" presId="urn:microsoft.com/office/officeart/2005/8/layout/equation1"/>
    <dgm:cxn modelId="{354E7915-01DB-463A-9D4A-726A4443A3DB}" type="presParOf" srcId="{A4986930-3C3C-4F44-8DA6-DAB6B4DF1CB2}" destId="{0FEB1BE8-88EE-4943-B795-7A2818D57F8B}" srcOrd="0" destOrd="0" presId="urn:microsoft.com/office/officeart/2005/8/layout/equation1"/>
    <dgm:cxn modelId="{1A712E4F-D57A-4E9A-B495-BE47DBBD5B8D}" type="presParOf" srcId="{A4986930-3C3C-4F44-8DA6-DAB6B4DF1CB2}" destId="{EA7928E3-F99A-4B85-991E-D64FB95DDA9E}" srcOrd="1" destOrd="0" presId="urn:microsoft.com/office/officeart/2005/8/layout/equation1"/>
    <dgm:cxn modelId="{F7DB9935-8B51-47C7-91CF-2A2697EB03B9}" type="presParOf" srcId="{A4986930-3C3C-4F44-8DA6-DAB6B4DF1CB2}" destId="{553E8B19-99FB-4B4F-9C4F-9C5D75C5BAFF}" srcOrd="2" destOrd="0" presId="urn:microsoft.com/office/officeart/2005/8/layout/equation1"/>
    <dgm:cxn modelId="{92109CDB-36A0-44F2-B522-4DDD9AB4D9E7}" type="presParOf" srcId="{A4986930-3C3C-4F44-8DA6-DAB6B4DF1CB2}" destId="{4829C4C5-1913-43F4-B020-35C23199C188}" srcOrd="3" destOrd="0" presId="urn:microsoft.com/office/officeart/2005/8/layout/equation1"/>
    <dgm:cxn modelId="{995CE44F-84C1-444D-9889-9C70950309B9}" type="presParOf" srcId="{A4986930-3C3C-4F44-8DA6-DAB6B4DF1CB2}" destId="{C6494C86-3951-412F-A682-D2753C9A54BE}" srcOrd="4" destOrd="0" presId="urn:microsoft.com/office/officeart/2005/8/layout/equation1"/>
    <dgm:cxn modelId="{C33BBD54-2834-46C6-8FA5-E9C9CC219151}" type="presParOf" srcId="{A4986930-3C3C-4F44-8DA6-DAB6B4DF1CB2}" destId="{F23A597E-3ACD-4BB5-BBDA-BE8FD153BF79}" srcOrd="5" destOrd="0" presId="urn:microsoft.com/office/officeart/2005/8/layout/equation1"/>
    <dgm:cxn modelId="{C2B71317-D721-4D1A-83C8-D1D0D489AE8A}" type="presParOf" srcId="{A4986930-3C3C-4F44-8DA6-DAB6B4DF1CB2}" destId="{742CC2DA-635B-499D-88C7-DF01F7B18C9C}" srcOrd="6" destOrd="0" presId="urn:microsoft.com/office/officeart/2005/8/layout/equation1"/>
    <dgm:cxn modelId="{97CD5D1A-E41A-4E84-9682-032F91EAE15D}" type="presParOf" srcId="{A4986930-3C3C-4F44-8DA6-DAB6B4DF1CB2}" destId="{2AF0455A-E35E-4684-A058-1A5B02243F7C}" srcOrd="7" destOrd="0" presId="urn:microsoft.com/office/officeart/2005/8/layout/equation1"/>
    <dgm:cxn modelId="{51C1C268-9018-4063-977D-E2B4F612C847}" type="presParOf" srcId="{A4986930-3C3C-4F44-8DA6-DAB6B4DF1CB2}" destId="{C89DDF7E-7129-4569-886D-7FF0C3D4582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A33B48-78CD-4BF6-87A6-BA229E0D4B38}">
      <dsp:nvSpPr>
        <dsp:cNvPr id="0" name=""/>
        <dsp:cNvSpPr/>
      </dsp:nvSpPr>
      <dsp:spPr>
        <a:xfrm>
          <a:off x="2520478" y="66430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smtClean="0">
              <a:latin typeface="Fedra Sans Std Light"/>
            </a:rPr>
            <a:t>Employability</a:t>
          </a:r>
          <a:endParaRPr lang="en-GB" sz="2700" kern="1200" dirty="0">
            <a:latin typeface="Fedra Sans Std Light"/>
          </a:endParaRPr>
        </a:p>
      </dsp:txBody>
      <dsp:txXfrm>
        <a:off x="2945631" y="624442"/>
        <a:ext cx="2338337" cy="1434889"/>
      </dsp:txXfrm>
    </dsp:sp>
    <dsp:sp modelId="{19F84AAF-F928-4DD1-BF2F-28B83D5FA8E6}">
      <dsp:nvSpPr>
        <dsp:cNvPr id="0" name=""/>
        <dsp:cNvSpPr/>
      </dsp:nvSpPr>
      <dsp:spPr>
        <a:xfrm>
          <a:off x="3671047" y="2059331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latin typeface="Fedra Sans Std Light"/>
            </a:rPr>
            <a:t>Work Experience</a:t>
          </a:r>
          <a:endParaRPr lang="en-GB" sz="2700" kern="1200" dirty="0">
            <a:latin typeface="Fedra Sans Std Light"/>
          </a:endParaRPr>
        </a:p>
      </dsp:txBody>
      <dsp:txXfrm>
        <a:off x="4646240" y="2883064"/>
        <a:ext cx="1913185" cy="1753753"/>
      </dsp:txXfrm>
    </dsp:sp>
    <dsp:sp modelId="{FF0ACC4D-E483-4AD5-A019-8F0BE647DB00}">
      <dsp:nvSpPr>
        <dsp:cNvPr id="0" name=""/>
        <dsp:cNvSpPr/>
      </dsp:nvSpPr>
      <dsp:spPr>
        <a:xfrm>
          <a:off x="1369910" y="2059331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smtClean="0">
              <a:latin typeface="Fedra Sans Std Light"/>
            </a:rPr>
            <a:t>Widening Participation	</a:t>
          </a:r>
          <a:endParaRPr lang="en-GB" sz="2700" kern="1200" dirty="0">
            <a:latin typeface="Fedra Sans Std Light"/>
          </a:endParaRPr>
        </a:p>
      </dsp:txBody>
      <dsp:txXfrm>
        <a:off x="1670174" y="2883064"/>
        <a:ext cx="1913185" cy="17537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EB1BE8-88EE-4943-B795-7A2818D57F8B}">
      <dsp:nvSpPr>
        <dsp:cNvPr id="0" name=""/>
        <dsp:cNvSpPr/>
      </dsp:nvSpPr>
      <dsp:spPr>
        <a:xfrm>
          <a:off x="1460" y="2460854"/>
          <a:ext cx="1936291" cy="19362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Fedra Sans Std Light"/>
            </a:rPr>
            <a:t>Work experience has a positive impact on employability</a:t>
          </a:r>
          <a:endParaRPr lang="en-GB" sz="1600" kern="1200" dirty="0">
            <a:latin typeface="Fedra Sans Std Light"/>
          </a:endParaRPr>
        </a:p>
      </dsp:txBody>
      <dsp:txXfrm>
        <a:off x="1460" y="2460854"/>
        <a:ext cx="1936291" cy="1936291"/>
      </dsp:txXfrm>
    </dsp:sp>
    <dsp:sp modelId="{553E8B19-99FB-4B4F-9C4F-9C5D75C5BAFF}">
      <dsp:nvSpPr>
        <dsp:cNvPr id="0" name=""/>
        <dsp:cNvSpPr/>
      </dsp:nvSpPr>
      <dsp:spPr>
        <a:xfrm>
          <a:off x="2094978" y="2867475"/>
          <a:ext cx="1123048" cy="112304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2094978" y="2867475"/>
        <a:ext cx="1123048" cy="1123048"/>
      </dsp:txXfrm>
    </dsp:sp>
    <dsp:sp modelId="{C6494C86-3951-412F-A682-D2753C9A54BE}">
      <dsp:nvSpPr>
        <dsp:cNvPr id="0" name=""/>
        <dsp:cNvSpPr/>
      </dsp:nvSpPr>
      <dsp:spPr>
        <a:xfrm>
          <a:off x="3375254" y="2460854"/>
          <a:ext cx="1936291" cy="19362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Fedra Sans Std Light"/>
            </a:rPr>
            <a:t>Social background affects access to work experience</a:t>
          </a:r>
          <a:endParaRPr lang="en-GB" sz="1600" kern="1200" dirty="0">
            <a:latin typeface="Fedra Sans Std Light"/>
          </a:endParaRPr>
        </a:p>
      </dsp:txBody>
      <dsp:txXfrm>
        <a:off x="3375254" y="2460854"/>
        <a:ext cx="1936291" cy="1936291"/>
      </dsp:txXfrm>
    </dsp:sp>
    <dsp:sp modelId="{742CC2DA-635B-499D-88C7-DF01F7B18C9C}">
      <dsp:nvSpPr>
        <dsp:cNvPr id="0" name=""/>
        <dsp:cNvSpPr/>
      </dsp:nvSpPr>
      <dsp:spPr>
        <a:xfrm>
          <a:off x="5468772" y="2867475"/>
          <a:ext cx="1123048" cy="112304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5468772" y="2867475"/>
        <a:ext cx="1123048" cy="1123048"/>
      </dsp:txXfrm>
    </dsp:sp>
    <dsp:sp modelId="{C89DDF7E-7129-4569-886D-7FF0C3D45820}">
      <dsp:nvSpPr>
        <dsp:cNvPr id="0" name=""/>
        <dsp:cNvSpPr/>
      </dsp:nvSpPr>
      <dsp:spPr>
        <a:xfrm>
          <a:off x="6749048" y="2460854"/>
          <a:ext cx="1936291" cy="19362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Fedra Sans Std Light"/>
            </a:rPr>
            <a:t>students employability is potentially affected by their social background</a:t>
          </a:r>
          <a:endParaRPr lang="en-GB" sz="1600" kern="1200" dirty="0">
            <a:latin typeface="Fedra Sans Std Light"/>
          </a:endParaRPr>
        </a:p>
      </dsp:txBody>
      <dsp:txXfrm>
        <a:off x="6749048" y="2460854"/>
        <a:ext cx="1936291" cy="1936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7DF07-F704-442B-BC5A-68A4576151D1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E8D01-48AE-4033-889E-D30A7085539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BC35B-DCF5-49BE-95DB-4FA6F726804B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C75BC-3C3C-4C1D-838C-77F884BAD28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C75BC-3C3C-4C1D-838C-77F884BAD281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t>05/09/2011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160239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227A8F"/>
                </a:solidFill>
                <a:latin typeface="Fedra Sans Std Light"/>
              </a:rPr>
              <a:t>Widening Participation, Employability and Work-Related Learning </a:t>
            </a:r>
            <a:r>
              <a:rPr lang="en-GB" sz="4000" dirty="0" smtClean="0">
                <a:solidFill>
                  <a:srgbClr val="227A8F"/>
                </a:solidFill>
                <a:latin typeface="Fedra Sans Std Light"/>
              </a:rPr>
              <a:t>: </a:t>
            </a:r>
            <a:r>
              <a:rPr lang="en-GB" sz="4000" dirty="0" smtClean="0">
                <a:solidFill>
                  <a:srgbClr val="227A8F"/>
                </a:solidFill>
                <a:latin typeface="Fedra Sans Std Light"/>
              </a:rPr>
              <a:t>What Works</a:t>
            </a:r>
            <a:endParaRPr lang="en-GB" sz="4000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772400" cy="2592288"/>
          </a:xfrm>
        </p:spPr>
        <p:txBody>
          <a:bodyPr>
            <a:normAutofit fontScale="32500" lnSpcReduction="20000"/>
          </a:bodyPr>
          <a:lstStyle/>
          <a:p>
            <a:pPr hangingPunct="0"/>
            <a:endParaRPr lang="en-US" sz="8000" b="1" dirty="0" smtClean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sz="8000" b="1" dirty="0" smtClean="0">
                <a:solidFill>
                  <a:srgbClr val="227A8F"/>
                </a:solidFill>
                <a:latin typeface="Fedra Sans Std Light" pitchFamily="34" charset="0"/>
              </a:rPr>
              <a:t>Gill Frigerio, MSWE Course Director, Career Studies Unit,  Centre for Lifelong Learning, University of Warwick</a:t>
            </a:r>
          </a:p>
          <a:p>
            <a:pPr>
              <a:spcBef>
                <a:spcPct val="50000"/>
              </a:spcBef>
              <a:defRPr/>
            </a:pPr>
            <a:endParaRPr lang="en-GB" sz="8000" b="1" dirty="0" smtClean="0">
              <a:solidFill>
                <a:srgbClr val="C07B8A"/>
              </a:solidFill>
              <a:latin typeface="Fedra Sans Std Light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sz="8000" b="1" dirty="0" smtClean="0">
                <a:solidFill>
                  <a:srgbClr val="C07B8A"/>
                </a:solidFill>
                <a:latin typeface="Fedra Sans Std Light" pitchFamily="34" charset="0"/>
              </a:rPr>
              <a:t>ASET Conference</a:t>
            </a:r>
            <a:r>
              <a:rPr lang="en-GB" sz="8000" b="1" dirty="0" smtClean="0">
                <a:solidFill>
                  <a:srgbClr val="C07B8A"/>
                </a:solidFill>
                <a:latin typeface="Fedra Sans Std Light" pitchFamily="34" charset="0"/>
              </a:rPr>
              <a:t>, </a:t>
            </a:r>
            <a:r>
              <a:rPr lang="en-GB" sz="8000" b="1" dirty="0" smtClean="0">
                <a:solidFill>
                  <a:srgbClr val="C07B8A"/>
                </a:solidFill>
                <a:latin typeface="Fedra Sans Std Light" pitchFamily="34" charset="0"/>
              </a:rPr>
              <a:t>September </a:t>
            </a:r>
            <a:r>
              <a:rPr lang="en-GB" sz="8000" b="1" dirty="0" smtClean="0">
                <a:solidFill>
                  <a:srgbClr val="C07B8A"/>
                </a:solidFill>
                <a:latin typeface="Fedra Sans Std Light" pitchFamily="34" charset="0"/>
              </a:rPr>
              <a:t>2011</a:t>
            </a:r>
          </a:p>
          <a:p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i="1" dirty="0" smtClean="0">
                <a:solidFill>
                  <a:srgbClr val="227A8F"/>
                </a:solidFill>
                <a:latin typeface="Fedra Sans Std Light"/>
              </a:rPr>
              <a:t>   The </a:t>
            </a:r>
            <a:r>
              <a:rPr lang="en-GB" i="1" dirty="0" smtClean="0">
                <a:solidFill>
                  <a:srgbClr val="227A8F"/>
                </a:solidFill>
                <a:latin typeface="Fedra Sans Std Light"/>
              </a:rPr>
              <a:t>scheme really helped shape my career plans - as a result of the work experience I undertook I have complete altered my plans for the future.  Comparing the experience within the solicitors' firm to that I have had with barristers enabled me to realise I would prefer to work in a team environment, having more client contact and really getting to know clients well throughout an issue from start to finish - something which solicitors are far more able to do than barristers…Thus the placement was invaluable in helping shape my career planning.  I am currently going through the interview stage at numerous city law firms and I don't think I would have got this far in deciding that is what I want to do without the experience.(RS)</a:t>
            </a: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i="1" dirty="0" smtClean="0">
                <a:solidFill>
                  <a:srgbClr val="227A8F"/>
                </a:solidFill>
                <a:latin typeface="Fedra Sans Std Light"/>
              </a:rPr>
              <a:t> </a:t>
            </a:r>
            <a:r>
              <a:rPr lang="en-GB" i="1" dirty="0" smtClean="0">
                <a:solidFill>
                  <a:srgbClr val="227A8F"/>
                </a:solidFill>
                <a:latin typeface="Fedra Sans Std Light"/>
              </a:rPr>
              <a:t>  Doing </a:t>
            </a:r>
            <a:r>
              <a:rPr lang="en-GB" i="1" dirty="0" smtClean="0">
                <a:solidFill>
                  <a:srgbClr val="227A8F"/>
                </a:solidFill>
                <a:latin typeface="Fedra Sans Std Light"/>
              </a:rPr>
              <a:t>the work experience helped me to decide to have a gap year and gain some more experience in order to then be able to make a more informed decision about what field of work I would like to go into. The work experience enabled me to identify some of the jobs that interest me less than others, a process which has helped me to realise that I shouldn't rush my decisions about what jobs to apply for. (KW)</a:t>
            </a: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110 students left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unplaced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&amp; followed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up in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Oct 2010.</a:t>
            </a: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39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responded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: 9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had found alternative work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experience over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the summer, but 30 had not.  </a:t>
            </a: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None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3 found some work experience and had done some previously (a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continuation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of active engagement)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6 found work experience without the scheme although had not had any previously (a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breakthrough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11 did not find work experience but had done some previously (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step back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19 did not find any and had not done any previously (still on the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starting blocks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Non-participants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Students with the most to benefit will need the most support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Sector-wide evaluation shows: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Schemes open to all are most likely to be accessed by socially advantaged students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Work experience needs to be part of a structured intervention in order to be of maximum benefit (</a:t>
            </a:r>
            <a:r>
              <a:rPr lang="en-GB" dirty="0" err="1" smtClean="0">
                <a:solidFill>
                  <a:srgbClr val="227A8F"/>
                </a:solidFill>
                <a:latin typeface="Fedra Sans Std Light"/>
              </a:rPr>
              <a:t>Oakleigh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/CRAC, 2011)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   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Acknowledging 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that a characteristic can influence 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career trajectories 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at macro level does not easily help us identify the </a:t>
            </a:r>
            <a:r>
              <a:rPr lang="en-GB" sz="2800" b="1" dirty="0" smtClean="0">
                <a:solidFill>
                  <a:srgbClr val="227A8F"/>
                </a:solidFill>
                <a:latin typeface="Fedra Sans Std Light"/>
              </a:rPr>
              <a:t>individuals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in greatest need of support.  This requires a more nuanced understanding of the individual learner.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Lessons learnt</a:t>
            </a:r>
            <a:br>
              <a:rPr lang="en-GB" dirty="0" smtClean="0">
                <a:solidFill>
                  <a:srgbClr val="C07B8A"/>
                </a:solidFill>
                <a:latin typeface="Fedra Sans Std Light"/>
              </a:rPr>
            </a:br>
            <a:endParaRPr lang="en-GB" dirty="0">
              <a:solidFill>
                <a:srgbClr val="C07B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extract accurate data from students records,</a:t>
            </a:r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discuss socio-economic background with clients in an objective and non-patronising way, and </a:t>
            </a:r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validate self-reported data such as prior work experience and parental experience of higher education.</a:t>
            </a:r>
          </a:p>
          <a:p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Issues to consider: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Thank for you for listening</a:t>
            </a:r>
          </a:p>
          <a:p>
            <a:pPr lvl="0" algn="ctr">
              <a:buNone/>
            </a:pPr>
            <a:endParaRPr lang="en-GB" sz="4400" dirty="0" smtClean="0">
              <a:solidFill>
                <a:srgbClr val="227A8F"/>
              </a:solidFill>
              <a:latin typeface="Fedra Sans Std Light"/>
            </a:endParaRPr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For further queries:</a:t>
            </a:r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g.frigerio@warwick.ac.uk </a:t>
            </a:r>
          </a:p>
          <a:p>
            <a:pPr lvl="0" algn="ctr"/>
            <a:endParaRPr lang="en-GB" sz="4400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sz="4400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Employability, work experience and social mobility: unpacking the terminology.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What does it mean for individuals?  Shaping services to respond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HEFCE funded undergraduate internships: an overview of one programme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Lessons learnt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Discussion</a:t>
            </a:r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Session overview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229600" cy="531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0"/>
          <a:ext cx="8686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603856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036480" y="3020304"/>
            <a:ext cx="307183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99792" y="1124744"/>
            <a:ext cx="4143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  <a:latin typeface="Fedra Sans Std Light" pitchFamily="34" charset="0"/>
              </a:rPr>
              <a:t>Orientation to market (ends)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2285992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Fedra Sans Std Light" pitchFamily="34" charset="0"/>
              </a:rPr>
              <a:t>Careerist</a:t>
            </a:r>
            <a:endParaRPr lang="en-GB" sz="2000" dirty="0">
              <a:solidFill>
                <a:schemeClr val="accent6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28" y="228599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accent3"/>
                </a:solidFill>
                <a:latin typeface="Fedra Sans Std Light" pitchFamily="34" charset="0"/>
              </a:rPr>
              <a:t>Ritualist</a:t>
            </a:r>
            <a:endParaRPr lang="en-GB" sz="2000" dirty="0">
              <a:solidFill>
                <a:schemeClr val="accent3"/>
              </a:solidFill>
              <a:latin typeface="Fedra Sans Std Ligh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0" y="328612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  <a:latin typeface="Fedra Sans Std Light" pitchFamily="34" charset="0"/>
              </a:rPr>
              <a:t>Rebel</a:t>
            </a:r>
            <a:endParaRPr lang="en-GB" sz="2000" dirty="0">
              <a:solidFill>
                <a:schemeClr val="accent2"/>
              </a:solidFill>
              <a:latin typeface="Fedra Sans Std Ligh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628" y="328612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accent1"/>
                </a:solidFill>
                <a:latin typeface="Fedra Sans Std Light" pitchFamily="34" charset="0"/>
              </a:rPr>
              <a:t>Retreatist</a:t>
            </a:r>
            <a:endParaRPr lang="en-GB" sz="2000" dirty="0">
              <a:solidFill>
                <a:schemeClr val="accent1"/>
              </a:solidFill>
              <a:latin typeface="Fedra Sans Std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  <a:latin typeface="Fedra Sans Std Light" pitchFamily="34" charset="0"/>
              </a:rPr>
              <a:t>Non-market orientation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271462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  <a:latin typeface="Fedra Sans Std Light" pitchFamily="34" charset="0"/>
              </a:rPr>
              <a:t>Active</a:t>
            </a:r>
            <a:endParaRPr lang="en-GB" b="1" dirty="0">
              <a:solidFill>
                <a:schemeClr val="accent5"/>
              </a:solidFill>
              <a:latin typeface="Fedra Sans Std 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6578" y="27146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  <a:latin typeface="Fedra Sans Std Light" pitchFamily="34" charset="0"/>
              </a:rPr>
              <a:t>Passive (means)</a:t>
            </a:r>
            <a:endParaRPr lang="en-GB" b="1" dirty="0">
              <a:solidFill>
                <a:schemeClr val="accent5"/>
              </a:solidFill>
              <a:latin typeface="Fedra Sans Std Light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979712" y="2924944"/>
            <a:ext cx="4786346" cy="296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O:\Marketing\Michelle\Careers\nswenewlo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380860" cy="504056"/>
          </a:xfrm>
          <a:prstGeom prst="rect">
            <a:avLst/>
          </a:prstGeom>
          <a:noFill/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755576" y="5229200"/>
            <a:ext cx="7715304" cy="10715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edra Sans Std Light" pitchFamily="34" charset="0"/>
              </a:rPr>
              <a:t>Tomlinson, M (2007)  ‘Graduate Employability and Student attitudes and orientations to the labour market’, Journal of Education and Work Vol 20 No 4 pp 285-304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Fedra Sans Std Light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3688" y="116632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edra Sans Std Light" pitchFamily="34" charset="0"/>
              </a:rPr>
              <a:t>Student Orientations to Employability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332657"/>
          <a:ext cx="8507288" cy="549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4035896"/>
                <a:gridCol w="2743200"/>
              </a:tblGrid>
              <a:tr h="92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Model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Fedra Sans Std Light"/>
                          <a:ea typeface="??"/>
                          <a:cs typeface="Times New Roman"/>
                        </a:rPr>
                        <a:t>Supported Self-sourcing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Fedra Sans Std Light"/>
                          <a:ea typeface="??"/>
                          <a:cs typeface="Times New Roman"/>
                        </a:rPr>
                        <a:t>Brokerage</a:t>
                      </a:r>
                    </a:p>
                  </a:txBody>
                  <a:tcPr marL="68580" marR="68580" marT="0" marB="0"/>
                </a:tc>
              </a:tr>
              <a:tr h="2622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Advantages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Student leads the process, as autonomous, independent learner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Student develops abilities to negotiate the labour market themselves, which can be applied in the future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Consistent with support models for graduate transitions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Can be easily targeted at specific sectors or groups of students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Easier for both employers and students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Direct engagement with employers can influence their practices</a:t>
                      </a:r>
                    </a:p>
                  </a:txBody>
                  <a:tcPr marL="68580" marR="68580" marT="0" marB="0"/>
                </a:tc>
              </a:tr>
              <a:tr h="1929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Fedra Sans Std Light"/>
                          <a:ea typeface="??"/>
                          <a:cs typeface="Times New Roman"/>
                        </a:rPr>
                        <a:t>Disadvantages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Confident and engaged students are more likely to access the support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Any employer discrimination is unseen and therefore cannot be challenged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Burden of time passes to the institution – costly to run.  Unsustainable level of support to offer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Rapid response required: May-Sept 2010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Joint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Warwick:Birmingham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bid = 25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Inplace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+ places each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At Warwick: incomplete data on socio-economic background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financial support &amp; family experience of HE used as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subsitutes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for SEC. (Ethnicity, age and disability also used)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Promoted widely – 181 applications over a weekend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Placed on first come: first served basis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Pre- and post- placement one to one careers adviser support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12 self-sourced; 13 brokered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HEFCE Undergraduate internships: a practical response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/>
            </a:r>
            <a:br>
              <a:rPr lang="en-GB" dirty="0" smtClean="0">
                <a:solidFill>
                  <a:srgbClr val="227A8F"/>
                </a:solidFill>
                <a:latin typeface="Fedra Sans Std Light"/>
              </a:rPr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Fedra Sans Std Light"/>
              </a:rPr>
              <a:t>Expectations</a:t>
            </a:r>
            <a:endParaRPr lang="en-GB" dirty="0">
              <a:latin typeface="Fedra Sans Std Ligh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>
                <a:latin typeface="Fedra Sans Std Light"/>
              </a:rPr>
              <a:t>Realities</a:t>
            </a:r>
            <a:endParaRPr lang="en-GB" dirty="0">
              <a:latin typeface="Fedra Sans Std Ligh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404664"/>
            <a:ext cx="4040188" cy="498139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Students with low levels of prior professional level work experience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Perhaps less confident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Lack of previous engagement with Careers Services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Support needed with placement planning &amp; reflection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476672"/>
            <a:ext cx="4041775" cy="4909385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Significant levels of previous unpaid work experience – usually secured by themselves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High levels of confidence: 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‘I am going to excel’ </a:t>
            </a: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Lack of previous engagement with Careers Services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Support needed with placement planning &amp; reflection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3568" y="1412776"/>
          <a:ext cx="7200800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0"/>
                <a:gridCol w="1800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Criteria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>
                          <a:latin typeface="Fedra Sans Std Light"/>
                          <a:ea typeface="??"/>
                          <a:cs typeface="Times New Roman"/>
                        </a:rPr>
                        <a:t>Placed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BME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 smtClean="0">
                          <a:latin typeface="Fedra Sans Std Light"/>
                          <a:ea typeface="??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2400" dirty="0">
                        <a:latin typeface="Fedra Sans Std Light"/>
                        <a:ea typeface="??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Mature student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 smtClean="0">
                          <a:latin typeface="Fedra Sans Std Light"/>
                          <a:ea typeface="??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2400" dirty="0">
                        <a:latin typeface="Fedra Sans Std Light"/>
                        <a:ea typeface="??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Disability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 smtClean="0">
                          <a:latin typeface="Fedra Sans Std Light"/>
                          <a:ea typeface="??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2400" dirty="0">
                        <a:latin typeface="Fedra Sans Std Light"/>
                        <a:ea typeface="??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Financial Support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 smtClean="0">
                          <a:latin typeface="Fedra Sans Std Light"/>
                          <a:ea typeface="??"/>
                          <a:cs typeface="Times New Roman"/>
                        </a:rPr>
                        <a:t>17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2400" dirty="0">
                        <a:latin typeface="Fedra Sans Std Light"/>
                        <a:ea typeface="??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No prior experience of HE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latin typeface="Fedra Sans Std Light"/>
                          <a:ea typeface="??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How students presented their eligibility:</a:t>
            </a:r>
            <a:br>
              <a:rPr lang="en-GB" dirty="0" smtClean="0">
                <a:solidFill>
                  <a:srgbClr val="C07B8A"/>
                </a:solidFill>
                <a:latin typeface="Fedra Sans Std Light"/>
              </a:rPr>
            </a:b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146</TotalTime>
  <Words>788</Words>
  <Application>Microsoft Office PowerPoint</Application>
  <PresentationFormat>On-screen Show (4:3)</PresentationFormat>
  <Paragraphs>117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Widening Participation, Employability and Work-Related Learning : What Works</vt:lpstr>
      <vt:lpstr>Session overview</vt:lpstr>
      <vt:lpstr>Slide 3</vt:lpstr>
      <vt:lpstr>Slide 4</vt:lpstr>
      <vt:lpstr>Slide 5</vt:lpstr>
      <vt:lpstr>Slide 6</vt:lpstr>
      <vt:lpstr>HEFCE Undergraduate internships: a practical response </vt:lpstr>
      <vt:lpstr>Slide 8</vt:lpstr>
      <vt:lpstr>How students presented their eligibility: </vt:lpstr>
      <vt:lpstr>Slide 10</vt:lpstr>
      <vt:lpstr>Slide 11</vt:lpstr>
      <vt:lpstr>Non-participants</vt:lpstr>
      <vt:lpstr>Lessons learnt </vt:lpstr>
      <vt:lpstr>Issues to consider:</vt:lpstr>
      <vt:lpstr>Slide 15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IT Services</cp:lastModifiedBy>
  <cp:revision>10</cp:revision>
  <dcterms:created xsi:type="dcterms:W3CDTF">2011-09-05T11:08:17Z</dcterms:created>
  <dcterms:modified xsi:type="dcterms:W3CDTF">2011-09-05T13:34:54Z</dcterms:modified>
</cp:coreProperties>
</file>