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C0AA"/>
    <a:srgbClr val="F17F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2CC821-CE21-4524-A33F-9103D24ECB82}" v="6" dt="2024-03-11T16:30:28.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0" autoAdjust="0"/>
    <p:restoredTop sz="88794" autoAdjust="0"/>
  </p:normalViewPr>
  <p:slideViewPr>
    <p:cSldViewPr snapToGrid="0">
      <p:cViewPr varScale="1">
        <p:scale>
          <a:sx n="101" d="100"/>
          <a:sy n="101" d="100"/>
        </p:scale>
        <p:origin x="9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FCB119-238D-4D29-84AE-A9ACBAFCAA51}" type="datetimeFigureOut">
              <a:rPr lang="en-GB" smtClean="0"/>
              <a:t>16/05/2024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1055A-C228-4778-8372-EC79C5F05A03}" type="slidenum">
              <a:rPr lang="en-GB" smtClean="0"/>
              <a:t>‹#›</a:t>
            </a:fld>
            <a:endParaRPr lang="en-GB"/>
          </a:p>
        </p:txBody>
      </p:sp>
    </p:spTree>
    <p:extLst>
      <p:ext uri="{BB962C8B-B14F-4D97-AF65-F5344CB8AC3E}">
        <p14:creationId xmlns:p14="http://schemas.microsoft.com/office/powerpoint/2010/main" val="1709667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GB" sz="1800" dirty="0">
                <a:effectLst/>
                <a:latin typeface="Calibri" panose="020F0502020204030204" pitchFamily="34" charset="0"/>
                <a:ea typeface="Calibri" panose="020F0502020204030204" pitchFamily="34" charset="0"/>
                <a:cs typeface="Arial" panose="020B0604020202020204" pitchFamily="34" charset="0"/>
              </a:rPr>
              <a:t>Slide 1: An online poll commissioned by the Sutton Trust suggests that under half (49%) of undergraduate students who responded has missed a lecture. Seminar or workshop since September to do paid work</a:t>
            </a:r>
          </a:p>
          <a:p>
            <a:pPr>
              <a:lnSpc>
                <a:spcPct val="115000"/>
              </a:lnSpc>
              <a:spcAft>
                <a:spcPts val="10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GB" sz="1800" dirty="0">
                <a:effectLst/>
                <a:latin typeface="Calibri" panose="020F0502020204030204" pitchFamily="34" charset="0"/>
                <a:ea typeface="Calibri" panose="020F0502020204030204" pitchFamily="34" charset="0"/>
                <a:cs typeface="Arial" panose="020B0604020202020204" pitchFamily="34" charset="0"/>
              </a:rPr>
              <a:t>HEPI and co-authored by Advance HE survey suggested: </a:t>
            </a:r>
          </a:p>
          <a:p>
            <a:pPr marL="342900" lvl="0" indent="-342900">
              <a:lnSpc>
                <a:spcPct val="115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More students in paid work (55%) than not (45%)</a:t>
            </a:r>
          </a:p>
          <a:p>
            <a:pPr marL="342900" lvl="0" indent="-342900">
              <a:lnSpc>
                <a:spcPct val="115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Students in paid employment working an average of 13.5 hours per week</a:t>
            </a:r>
          </a:p>
          <a:p>
            <a:pPr marL="342900" lvl="0" indent="-342900">
              <a:lnSpc>
                <a:spcPct val="115000"/>
              </a:lnSpc>
              <a:spcAft>
                <a:spcPts val="100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76% of all respondents reporting a negative impact on study due to the cost of living</a:t>
            </a:r>
          </a:p>
          <a:p>
            <a:endParaRPr lang="en-GB" dirty="0"/>
          </a:p>
        </p:txBody>
      </p:sp>
      <p:sp>
        <p:nvSpPr>
          <p:cNvPr id="4" name="Slide Number Placeholder 3"/>
          <p:cNvSpPr>
            <a:spLocks noGrp="1"/>
          </p:cNvSpPr>
          <p:nvPr>
            <p:ph type="sldNum" sz="quarter" idx="5"/>
          </p:nvPr>
        </p:nvSpPr>
        <p:spPr/>
        <p:txBody>
          <a:bodyPr/>
          <a:lstStyle/>
          <a:p>
            <a:fld id="{4571055A-C228-4778-8372-EC79C5F05A03}" type="slidenum">
              <a:rPr lang="en-GB" smtClean="0"/>
              <a:t>2</a:t>
            </a:fld>
            <a:endParaRPr lang="en-GB"/>
          </a:p>
        </p:txBody>
      </p:sp>
    </p:spTree>
    <p:extLst>
      <p:ext uri="{BB962C8B-B14F-4D97-AF65-F5344CB8AC3E}">
        <p14:creationId xmlns:p14="http://schemas.microsoft.com/office/powerpoint/2010/main" val="3425912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89CA0-7C62-19FF-134B-82C5E15694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D15BC7-06AA-2ECD-7D58-5537D6A4D5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92FA2E-FA16-043E-C2AF-8584FB0D987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6BC2241-160F-134E-8C98-7A650E9FBB9C}"/>
              </a:ext>
            </a:extLst>
          </p:cNvPr>
          <p:cNvSpPr>
            <a:spLocks noGrp="1"/>
          </p:cNvSpPr>
          <p:nvPr>
            <p:ph type="sldNum" sz="quarter" idx="5"/>
          </p:nvPr>
        </p:nvSpPr>
        <p:spPr/>
        <p:txBody>
          <a:bodyPr/>
          <a:lstStyle/>
          <a:p>
            <a:fld id="{4571055A-C228-4778-8372-EC79C5F05A03}" type="slidenum">
              <a:rPr lang="en-GB" smtClean="0"/>
              <a:t>3</a:t>
            </a:fld>
            <a:endParaRPr lang="en-GB"/>
          </a:p>
        </p:txBody>
      </p:sp>
    </p:spTree>
    <p:extLst>
      <p:ext uri="{BB962C8B-B14F-4D97-AF65-F5344CB8AC3E}">
        <p14:creationId xmlns:p14="http://schemas.microsoft.com/office/powerpoint/2010/main" val="1437270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Open up google </a:t>
            </a:r>
            <a:r>
              <a:rPr lang="en-GB" dirty="0" err="1"/>
              <a:t>jamboard</a:t>
            </a:r>
            <a:r>
              <a:rPr lang="en-GB" dirty="0"/>
              <a:t> </a:t>
            </a:r>
            <a:r>
              <a:rPr lang="en-GB"/>
              <a:t>for people: https://jamboard.google.com/d/1ofciaeYZ_Heu0lmCp98hsxNUdJqC6-KobfwR2T_4gUY/edit?usp=sharing</a:t>
            </a:r>
            <a:endParaRPr lang="en-GB" dirty="0"/>
          </a:p>
        </p:txBody>
      </p:sp>
      <p:sp>
        <p:nvSpPr>
          <p:cNvPr id="4" name="Slide Number Placeholder 3"/>
          <p:cNvSpPr>
            <a:spLocks noGrp="1"/>
          </p:cNvSpPr>
          <p:nvPr>
            <p:ph type="sldNum" sz="quarter" idx="5"/>
          </p:nvPr>
        </p:nvSpPr>
        <p:spPr/>
        <p:txBody>
          <a:bodyPr/>
          <a:lstStyle/>
          <a:p>
            <a:fld id="{4571055A-C228-4778-8372-EC79C5F05A03}" type="slidenum">
              <a:rPr lang="en-GB" smtClean="0"/>
              <a:t>4</a:t>
            </a:fld>
            <a:endParaRPr lang="en-GB"/>
          </a:p>
        </p:txBody>
      </p:sp>
    </p:spTree>
    <p:extLst>
      <p:ext uri="{BB962C8B-B14F-4D97-AF65-F5344CB8AC3E}">
        <p14:creationId xmlns:p14="http://schemas.microsoft.com/office/powerpoint/2010/main" val="2731980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BFA91-4493-E3EC-5D73-71404B5230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CE85E41-4488-8218-CF0F-2EB31EDAF1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24E14B2-E628-5501-F43B-6614F96BB32B}"/>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5" name="Footer Placeholder 4">
            <a:extLst>
              <a:ext uri="{FF2B5EF4-FFF2-40B4-BE49-F238E27FC236}">
                <a16:creationId xmlns:a16="http://schemas.microsoft.com/office/drawing/2014/main" id="{0DE6521B-6F21-0057-05EF-C05AD528A0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5C4764-EFD0-45F3-3F64-2863B6F2A9DE}"/>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2366396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0F258-57B5-A107-511E-2878477462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EDF68C-F1FF-379C-9F4F-6BC09FA4D3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8BAF57-9876-6CCA-11A9-EDB06B1259A9}"/>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5" name="Footer Placeholder 4">
            <a:extLst>
              <a:ext uri="{FF2B5EF4-FFF2-40B4-BE49-F238E27FC236}">
                <a16:creationId xmlns:a16="http://schemas.microsoft.com/office/drawing/2014/main" id="{6FAD839B-3E79-AD63-2259-34AA34FA83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590312-FCF7-0D36-A556-BE7CE4AA1578}"/>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176445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B230AA-9DB7-9F81-597B-E51F1B39202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960B731-E376-48DB-0466-51DCED56CC8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46244D-5468-482B-DF66-19B830F6751E}"/>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5" name="Footer Placeholder 4">
            <a:extLst>
              <a:ext uri="{FF2B5EF4-FFF2-40B4-BE49-F238E27FC236}">
                <a16:creationId xmlns:a16="http://schemas.microsoft.com/office/drawing/2014/main" id="{496159F1-9534-B972-D312-52DBB0FD5B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9F89ED-87B2-8315-356D-429777457B55}"/>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3674725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EC5B9-525E-851F-1E10-7221F6BFE0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20685F-2896-37E8-1361-EB090C992B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5DB507-63FE-9253-1FB1-6414E8A90070}"/>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5" name="Footer Placeholder 4">
            <a:extLst>
              <a:ext uri="{FF2B5EF4-FFF2-40B4-BE49-F238E27FC236}">
                <a16:creationId xmlns:a16="http://schemas.microsoft.com/office/drawing/2014/main" id="{1DEEDD6E-0C59-01B3-A619-42A221E9CD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4EF9AF-6379-645A-FD23-AA5FC49DB621}"/>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2321389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10061-093B-D86A-6C76-06D52E743D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CCF07DD-A115-743A-F745-5EF5A2F17A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09CBD05-A3CB-3C5F-36E5-0539EC41093C}"/>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5" name="Footer Placeholder 4">
            <a:extLst>
              <a:ext uri="{FF2B5EF4-FFF2-40B4-BE49-F238E27FC236}">
                <a16:creationId xmlns:a16="http://schemas.microsoft.com/office/drawing/2014/main" id="{79E668C4-1DAD-4596-B99C-E52F485FD0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2BB61B-7683-D20C-7BB4-B2B7265F74F2}"/>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3393241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92BCC-DB82-E59D-A07A-D3C2F7C31E9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5C26332-AA52-AE3C-EBAC-A53B7E83618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124297D-8E24-A0A8-9990-5310B1747C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18BAF1A-32C6-F72C-984B-5544466D5127}"/>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6" name="Footer Placeholder 5">
            <a:extLst>
              <a:ext uri="{FF2B5EF4-FFF2-40B4-BE49-F238E27FC236}">
                <a16:creationId xmlns:a16="http://schemas.microsoft.com/office/drawing/2014/main" id="{53A38926-6969-C6F9-9D32-9E1E6E9CFE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39FA4BF-6ED0-99F4-C339-3696198B94C6}"/>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3674457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1B153-D18E-8381-C980-63A7FF93823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A828FB-5A4A-C907-EEB9-BFEF2341F4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2D9EED4-D1CE-2FB2-29A1-9AABB7D871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E91DEDA-DCA3-7EB9-ECCC-9A2A82B20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0CD8E8-3A8B-8F1A-145D-8C2C793501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E9E690-470B-D215-01E0-6FC445E931A6}"/>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8" name="Footer Placeholder 7">
            <a:extLst>
              <a:ext uri="{FF2B5EF4-FFF2-40B4-BE49-F238E27FC236}">
                <a16:creationId xmlns:a16="http://schemas.microsoft.com/office/drawing/2014/main" id="{6A0F818D-6067-28DE-A8F3-FCC412FCE9A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BB5B6DA-7EE2-6402-FA25-6551F9890749}"/>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1327291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C9602-F04B-9464-722D-BE2094C45A7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F1FA324-59F4-6F6D-3F5B-01C14751A07E}"/>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4" name="Footer Placeholder 3">
            <a:extLst>
              <a:ext uri="{FF2B5EF4-FFF2-40B4-BE49-F238E27FC236}">
                <a16:creationId xmlns:a16="http://schemas.microsoft.com/office/drawing/2014/main" id="{1002A22E-8A66-F77A-A371-DE7E1CAD25E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424FED-8947-26FF-00B9-CAAF26388DF0}"/>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1496656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F79AAE-D494-746F-AE47-B6D05FEC6296}"/>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3" name="Footer Placeholder 2">
            <a:extLst>
              <a:ext uri="{FF2B5EF4-FFF2-40B4-BE49-F238E27FC236}">
                <a16:creationId xmlns:a16="http://schemas.microsoft.com/office/drawing/2014/main" id="{D062D92F-0AD6-BC48-CFA1-C3B72D713F5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AB8E20-35D4-DC78-3555-4704A70899C8}"/>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1551794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AB04-7734-2CEC-46BA-B27C0A47AE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A1C5B87-4F20-0B6C-C7B8-8D837654EA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7FA45D9-2905-C3D7-D7A7-25603772AF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D723ED-5EB3-EDAA-610E-C9BED99C5A11}"/>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6" name="Footer Placeholder 5">
            <a:extLst>
              <a:ext uri="{FF2B5EF4-FFF2-40B4-BE49-F238E27FC236}">
                <a16:creationId xmlns:a16="http://schemas.microsoft.com/office/drawing/2014/main" id="{94C3FF4B-BE45-5403-D956-7573D896E5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11EFAA-FD11-7AE8-90EB-6FB1B4A856D8}"/>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2230481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4EB5B-F500-BDA8-07FD-18F7C207C7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F7640B3-0EAA-1439-15A9-0C825A59C9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E67EE78-E724-321A-CFDA-CE58DB4F64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E12D78-E930-F295-8B7F-844AF9391DA2}"/>
              </a:ext>
            </a:extLst>
          </p:cNvPr>
          <p:cNvSpPr>
            <a:spLocks noGrp="1"/>
          </p:cNvSpPr>
          <p:nvPr>
            <p:ph type="dt" sz="half" idx="10"/>
          </p:nvPr>
        </p:nvSpPr>
        <p:spPr/>
        <p:txBody>
          <a:bodyPr/>
          <a:lstStyle/>
          <a:p>
            <a:fld id="{C9E1D047-3A99-4825-881B-3876A4D40262}" type="datetimeFigureOut">
              <a:rPr lang="en-GB" smtClean="0"/>
              <a:t>16/05/2024</a:t>
            </a:fld>
            <a:endParaRPr lang="en-GB"/>
          </a:p>
        </p:txBody>
      </p:sp>
      <p:sp>
        <p:nvSpPr>
          <p:cNvPr id="6" name="Footer Placeholder 5">
            <a:extLst>
              <a:ext uri="{FF2B5EF4-FFF2-40B4-BE49-F238E27FC236}">
                <a16:creationId xmlns:a16="http://schemas.microsoft.com/office/drawing/2014/main" id="{3BF9FBB1-FA6A-16F6-9480-809D16EDF2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66F7229-7752-F985-3AFB-CCF61945C2FD}"/>
              </a:ext>
            </a:extLst>
          </p:cNvPr>
          <p:cNvSpPr>
            <a:spLocks noGrp="1"/>
          </p:cNvSpPr>
          <p:nvPr>
            <p:ph type="sldNum" sz="quarter" idx="12"/>
          </p:nvPr>
        </p:nvSpPr>
        <p:spPr/>
        <p:txBody>
          <a:bodyPr/>
          <a:lstStyle/>
          <a:p>
            <a:fld id="{1D1C803C-B4AA-482F-BC26-AEDA365A54DE}" type="slidenum">
              <a:rPr lang="en-GB" smtClean="0"/>
              <a:t>‹#›</a:t>
            </a:fld>
            <a:endParaRPr lang="en-GB"/>
          </a:p>
        </p:txBody>
      </p:sp>
    </p:spTree>
    <p:extLst>
      <p:ext uri="{BB962C8B-B14F-4D97-AF65-F5344CB8AC3E}">
        <p14:creationId xmlns:p14="http://schemas.microsoft.com/office/powerpoint/2010/main" val="2997254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479D53-B7B4-DB95-7A24-8FDED29B47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081AAB0-25AE-066A-E99F-DD1EC3C4FA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E2E295-AA60-8377-D0EA-9F9FBE2CEE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1D047-3A99-4825-881B-3876A4D40262}" type="datetimeFigureOut">
              <a:rPr lang="en-GB" smtClean="0"/>
              <a:t>16/05/2024</a:t>
            </a:fld>
            <a:endParaRPr lang="en-GB"/>
          </a:p>
        </p:txBody>
      </p:sp>
      <p:sp>
        <p:nvSpPr>
          <p:cNvPr id="5" name="Footer Placeholder 4">
            <a:extLst>
              <a:ext uri="{FF2B5EF4-FFF2-40B4-BE49-F238E27FC236}">
                <a16:creationId xmlns:a16="http://schemas.microsoft.com/office/drawing/2014/main" id="{455F8F9E-4C85-D8CF-22BF-65C6D59E8C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ED4983E-26E8-282B-5E74-A1794ED41D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1C803C-B4AA-482F-BC26-AEDA365A54DE}" type="slidenum">
              <a:rPr lang="en-GB" smtClean="0"/>
              <a:t>‹#›</a:t>
            </a:fld>
            <a:endParaRPr lang="en-GB"/>
          </a:p>
        </p:txBody>
      </p:sp>
    </p:spTree>
    <p:extLst>
      <p:ext uri="{BB962C8B-B14F-4D97-AF65-F5344CB8AC3E}">
        <p14:creationId xmlns:p14="http://schemas.microsoft.com/office/powerpoint/2010/main" val="2005934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www.bbc.co.uk/news/education-65964375" TargetMode="External"/><Relationship Id="rId4" Type="http://schemas.openxmlformats.org/officeDocument/2006/relationships/hyperlink" Target="https://www.bbc.co.uk/news/newsbeat-64816948"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warwick.ac.uk/study/outreach/currentstudents/wpstudentnetwor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gender-decoder.katmatfield.com/" TargetMode="External"/><Relationship Id="rId2" Type="http://schemas.openxmlformats.org/officeDocument/2006/relationships/hyperlink" Target="https://warwick.ac.uk/services/studentexperience/workingwithstudents/co-creationtoolkit/"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typing on a computer&#10;&#10;Description automatically generated">
            <a:extLst>
              <a:ext uri="{FF2B5EF4-FFF2-40B4-BE49-F238E27FC236}">
                <a16:creationId xmlns:a16="http://schemas.microsoft.com/office/drawing/2014/main" id="{0907F56B-02D8-348F-B483-A38D1B507B7E}"/>
              </a:ext>
            </a:extLst>
          </p:cNvPr>
          <p:cNvPicPr>
            <a:picLocks noChangeAspect="1"/>
          </p:cNvPicPr>
          <p:nvPr/>
        </p:nvPicPr>
        <p:blipFill rotWithShape="1">
          <a:blip r:embed="rId2">
            <a:extLst>
              <a:ext uri="{28A0092B-C50C-407E-A947-70E740481C1C}">
                <a14:useLocalDpi xmlns:a14="http://schemas.microsoft.com/office/drawing/2010/main" val="0"/>
              </a:ext>
            </a:extLst>
          </a:blip>
          <a:srcRect t="38117"/>
          <a:stretch/>
        </p:blipFill>
        <p:spPr>
          <a:xfrm>
            <a:off x="0" y="-1"/>
            <a:ext cx="12196570" cy="5118101"/>
          </a:xfrm>
          <a:prstGeom prst="rect">
            <a:avLst/>
          </a:prstGeom>
        </p:spPr>
      </p:pic>
      <p:sp>
        <p:nvSpPr>
          <p:cNvPr id="6" name="TextBox 5">
            <a:extLst>
              <a:ext uri="{FF2B5EF4-FFF2-40B4-BE49-F238E27FC236}">
                <a16:creationId xmlns:a16="http://schemas.microsoft.com/office/drawing/2014/main" id="{ACF63CC2-86DC-221B-0C81-73E18E950B62}"/>
              </a:ext>
            </a:extLst>
          </p:cNvPr>
          <p:cNvSpPr txBox="1"/>
          <p:nvPr/>
        </p:nvSpPr>
        <p:spPr>
          <a:xfrm>
            <a:off x="0" y="5023820"/>
            <a:ext cx="12192000" cy="1938992"/>
          </a:xfrm>
          <a:prstGeom prst="rect">
            <a:avLst/>
          </a:prstGeom>
          <a:solidFill>
            <a:srgbClr val="F8C0AA"/>
          </a:solidFill>
        </p:spPr>
        <p:txBody>
          <a:bodyPr wrap="square" rtlCol="0">
            <a:spAutoFit/>
          </a:bodyPr>
          <a:lstStyle/>
          <a:p>
            <a:pPr algn="ctr"/>
            <a:r>
              <a:rPr lang="en-GB" sz="6000" b="1" dirty="0">
                <a:solidFill>
                  <a:schemeClr val="bg1"/>
                </a:solidFill>
              </a:rPr>
              <a:t>INCLSUIVE RECRUITMENT OF STUDENTS</a:t>
            </a:r>
          </a:p>
        </p:txBody>
      </p:sp>
    </p:spTree>
    <p:extLst>
      <p:ext uri="{BB962C8B-B14F-4D97-AF65-F5344CB8AC3E}">
        <p14:creationId xmlns:p14="http://schemas.microsoft.com/office/powerpoint/2010/main" val="28984075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4BECF5-C04E-CE5D-BEC3-0236E416AE5D}"/>
            </a:ext>
          </a:extLst>
        </p:cNvPr>
        <p:cNvGrpSpPr/>
        <p:nvPr/>
      </p:nvGrpSpPr>
      <p:grpSpPr>
        <a:xfrm>
          <a:off x="0" y="0"/>
          <a:ext cx="0" cy="0"/>
          <a:chOff x="0" y="0"/>
          <a:chExt cx="0" cy="0"/>
        </a:xfrm>
      </p:grpSpPr>
      <p:pic>
        <p:nvPicPr>
          <p:cNvPr id="5" name="Picture 4" descr="A person typing on a computer&#10;&#10;Description automatically generated">
            <a:extLst>
              <a:ext uri="{FF2B5EF4-FFF2-40B4-BE49-F238E27FC236}">
                <a16:creationId xmlns:a16="http://schemas.microsoft.com/office/drawing/2014/main" id="{FC100BA0-359B-EC48-C89D-9415A57FD8E7}"/>
              </a:ext>
            </a:extLst>
          </p:cNvPr>
          <p:cNvPicPr>
            <a:picLocks noChangeAspect="1"/>
          </p:cNvPicPr>
          <p:nvPr/>
        </p:nvPicPr>
        <p:blipFill rotWithShape="1">
          <a:blip r:embed="rId3">
            <a:extLst>
              <a:ext uri="{28A0092B-C50C-407E-A947-70E740481C1C}">
                <a14:useLocalDpi xmlns:a14="http://schemas.microsoft.com/office/drawing/2010/main" val="0"/>
              </a:ext>
            </a:extLst>
          </a:blip>
          <a:srcRect l="30406" t="50709" r="37835" b="8599"/>
          <a:stretch/>
        </p:blipFill>
        <p:spPr>
          <a:xfrm>
            <a:off x="0" y="1"/>
            <a:ext cx="2247900" cy="1938992"/>
          </a:xfrm>
          <a:prstGeom prst="rect">
            <a:avLst/>
          </a:prstGeom>
        </p:spPr>
      </p:pic>
      <p:sp>
        <p:nvSpPr>
          <p:cNvPr id="6" name="TextBox 5">
            <a:extLst>
              <a:ext uri="{FF2B5EF4-FFF2-40B4-BE49-F238E27FC236}">
                <a16:creationId xmlns:a16="http://schemas.microsoft.com/office/drawing/2014/main" id="{FA8E4C4A-56C0-F535-F7F0-2D317C21C4D5}"/>
              </a:ext>
            </a:extLst>
          </p:cNvPr>
          <p:cNvSpPr txBox="1"/>
          <p:nvPr/>
        </p:nvSpPr>
        <p:spPr>
          <a:xfrm>
            <a:off x="2247900" y="0"/>
            <a:ext cx="9944100" cy="1938992"/>
          </a:xfrm>
          <a:prstGeom prst="rect">
            <a:avLst/>
          </a:prstGeom>
          <a:solidFill>
            <a:srgbClr val="F8C0AA"/>
          </a:solidFill>
        </p:spPr>
        <p:txBody>
          <a:bodyPr wrap="square" rtlCol="0">
            <a:spAutoFit/>
          </a:bodyPr>
          <a:lstStyle/>
          <a:p>
            <a:pPr algn="ctr"/>
            <a:r>
              <a:rPr lang="en-GB" sz="6000" b="1" dirty="0">
                <a:solidFill>
                  <a:schemeClr val="bg1"/>
                </a:solidFill>
              </a:rPr>
              <a:t>INCLSUIVE RECRUITMENT OF STUDENTS</a:t>
            </a:r>
          </a:p>
        </p:txBody>
      </p:sp>
      <p:sp>
        <p:nvSpPr>
          <p:cNvPr id="2" name="TextBox 1">
            <a:extLst>
              <a:ext uri="{FF2B5EF4-FFF2-40B4-BE49-F238E27FC236}">
                <a16:creationId xmlns:a16="http://schemas.microsoft.com/office/drawing/2014/main" id="{96D2BB3C-862A-5773-9F84-3F4B24B8BE94}"/>
              </a:ext>
            </a:extLst>
          </p:cNvPr>
          <p:cNvSpPr txBox="1"/>
          <p:nvPr/>
        </p:nvSpPr>
        <p:spPr>
          <a:xfrm>
            <a:off x="856343" y="2685143"/>
            <a:ext cx="10130971" cy="2677656"/>
          </a:xfrm>
          <a:prstGeom prst="rect">
            <a:avLst/>
          </a:prstGeom>
          <a:noFill/>
        </p:spPr>
        <p:txBody>
          <a:bodyPr wrap="square" rtlCol="0">
            <a:spAutoFit/>
          </a:bodyPr>
          <a:lstStyle/>
          <a:p>
            <a:pPr marL="285750" indent="-285750">
              <a:buFont typeface="Arial" panose="020B0604020202020204" pitchFamily="34" charset="0"/>
              <a:buChar char="•"/>
            </a:pPr>
            <a:r>
              <a:rPr lang="en-GB" sz="2400" b="1" dirty="0"/>
              <a:t>Sutton Trust Poll</a:t>
            </a:r>
            <a:r>
              <a:rPr lang="en-GB" sz="2400" b="1" dirty="0">
                <a:solidFill>
                  <a:srgbClr val="F17F51"/>
                </a:solidFill>
              </a:rPr>
              <a:t>: 49% </a:t>
            </a:r>
            <a:r>
              <a:rPr lang="en-GB" sz="2400" b="1" dirty="0"/>
              <a:t>of undergraduate students missed University activity due to paid work</a:t>
            </a:r>
          </a:p>
          <a:p>
            <a:pPr marL="285750" indent="-285750">
              <a:buFont typeface="Arial" panose="020B0604020202020204" pitchFamily="34" charset="0"/>
              <a:buChar char="•"/>
            </a:pPr>
            <a:endParaRPr lang="en-GB" sz="2400" b="1" dirty="0"/>
          </a:p>
          <a:p>
            <a:pPr marL="285750" indent="-285750">
              <a:buFont typeface="Arial" panose="020B0604020202020204" pitchFamily="34" charset="0"/>
              <a:buChar char="•"/>
            </a:pPr>
            <a:r>
              <a:rPr lang="en-GB" sz="2400" b="1" dirty="0"/>
              <a:t>HEPI and Advance HE:</a:t>
            </a:r>
          </a:p>
          <a:p>
            <a:pPr marL="742950" lvl="1" indent="-285750">
              <a:buFont typeface="Arial" panose="020B0604020202020204" pitchFamily="34" charset="0"/>
              <a:buChar char="•"/>
            </a:pPr>
            <a:r>
              <a:rPr lang="en-GB" sz="2400" b="1" dirty="0">
                <a:solidFill>
                  <a:srgbClr val="F17F51"/>
                </a:solidFill>
              </a:rPr>
              <a:t>55% </a:t>
            </a:r>
            <a:r>
              <a:rPr lang="en-GB" sz="2400" b="1" dirty="0"/>
              <a:t>students in paid work</a:t>
            </a:r>
          </a:p>
          <a:p>
            <a:pPr marL="742950" lvl="1" indent="-285750">
              <a:buFont typeface="Arial" panose="020B0604020202020204" pitchFamily="34" charset="0"/>
              <a:buChar char="•"/>
            </a:pPr>
            <a:r>
              <a:rPr lang="en-GB" sz="2400" b="1" dirty="0"/>
              <a:t>Average 13.5hrs p/w</a:t>
            </a:r>
          </a:p>
          <a:p>
            <a:pPr marL="742950" lvl="1" indent="-285750">
              <a:buFont typeface="Arial" panose="020B0604020202020204" pitchFamily="34" charset="0"/>
              <a:buChar char="•"/>
            </a:pPr>
            <a:r>
              <a:rPr lang="en-GB" sz="2400" b="1" dirty="0">
                <a:solidFill>
                  <a:srgbClr val="F17F51"/>
                </a:solidFill>
              </a:rPr>
              <a:t>76% </a:t>
            </a:r>
            <a:r>
              <a:rPr lang="en-GB" sz="2400" b="1" dirty="0"/>
              <a:t>responses indicating negative impact on study due to cost of living</a:t>
            </a:r>
          </a:p>
        </p:txBody>
      </p:sp>
      <p:sp>
        <p:nvSpPr>
          <p:cNvPr id="3" name="TextBox 2">
            <a:extLst>
              <a:ext uri="{FF2B5EF4-FFF2-40B4-BE49-F238E27FC236}">
                <a16:creationId xmlns:a16="http://schemas.microsoft.com/office/drawing/2014/main" id="{C78283A3-2B24-46A4-2D3C-402E41C6F9E2}"/>
              </a:ext>
            </a:extLst>
          </p:cNvPr>
          <p:cNvSpPr txBox="1"/>
          <p:nvPr/>
        </p:nvSpPr>
        <p:spPr>
          <a:xfrm>
            <a:off x="9114971" y="6254092"/>
            <a:ext cx="6734629" cy="769441"/>
          </a:xfrm>
          <a:prstGeom prst="rect">
            <a:avLst/>
          </a:prstGeom>
          <a:noFill/>
        </p:spPr>
        <p:txBody>
          <a:bodyPr wrap="square" rtlCol="0">
            <a:spAutoFit/>
          </a:bodyPr>
          <a:lstStyle/>
          <a:p>
            <a:r>
              <a:rPr lang="en-GB" sz="1100" dirty="0">
                <a:hlinkClick r:id="rId4"/>
              </a:rPr>
              <a:t>https://www.bbc.co.uk/news/newsbeat-64816948</a:t>
            </a:r>
            <a:endParaRPr lang="en-GB" sz="1100" dirty="0"/>
          </a:p>
          <a:p>
            <a:endParaRPr lang="en-GB" sz="1100" dirty="0"/>
          </a:p>
          <a:p>
            <a:r>
              <a:rPr lang="en-GB" sz="1100" dirty="0">
                <a:hlinkClick r:id="rId5"/>
              </a:rPr>
              <a:t>https://www.bbc.co.uk/news/education-65964375</a:t>
            </a:r>
            <a:endParaRPr lang="en-GB" sz="1100" dirty="0"/>
          </a:p>
          <a:p>
            <a:endParaRPr lang="en-GB" sz="1100" dirty="0"/>
          </a:p>
        </p:txBody>
      </p:sp>
    </p:spTree>
    <p:extLst>
      <p:ext uri="{BB962C8B-B14F-4D97-AF65-F5344CB8AC3E}">
        <p14:creationId xmlns:p14="http://schemas.microsoft.com/office/powerpoint/2010/main" val="4457262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65AD2-EF87-6F36-79CF-B0340EAD9596}"/>
            </a:ext>
          </a:extLst>
        </p:cNvPr>
        <p:cNvGrpSpPr/>
        <p:nvPr/>
      </p:nvGrpSpPr>
      <p:grpSpPr>
        <a:xfrm>
          <a:off x="0" y="0"/>
          <a:ext cx="0" cy="0"/>
          <a:chOff x="0" y="0"/>
          <a:chExt cx="0" cy="0"/>
        </a:xfrm>
      </p:grpSpPr>
      <p:pic>
        <p:nvPicPr>
          <p:cNvPr id="5" name="Picture 4" descr="A person typing on a computer&#10;&#10;Description automatically generated">
            <a:extLst>
              <a:ext uri="{FF2B5EF4-FFF2-40B4-BE49-F238E27FC236}">
                <a16:creationId xmlns:a16="http://schemas.microsoft.com/office/drawing/2014/main" id="{409336FE-8C2B-44EA-E22F-426280136862}"/>
              </a:ext>
            </a:extLst>
          </p:cNvPr>
          <p:cNvPicPr>
            <a:picLocks noChangeAspect="1"/>
          </p:cNvPicPr>
          <p:nvPr/>
        </p:nvPicPr>
        <p:blipFill rotWithShape="1">
          <a:blip r:embed="rId3">
            <a:extLst>
              <a:ext uri="{28A0092B-C50C-407E-A947-70E740481C1C}">
                <a14:useLocalDpi xmlns:a14="http://schemas.microsoft.com/office/drawing/2010/main" val="0"/>
              </a:ext>
            </a:extLst>
          </a:blip>
          <a:srcRect t="55278" r="68241" b="4030"/>
          <a:stretch/>
        </p:blipFill>
        <p:spPr>
          <a:xfrm>
            <a:off x="0" y="1"/>
            <a:ext cx="2247900" cy="1938992"/>
          </a:xfrm>
          <a:prstGeom prst="rect">
            <a:avLst/>
          </a:prstGeom>
        </p:spPr>
      </p:pic>
      <p:sp>
        <p:nvSpPr>
          <p:cNvPr id="6" name="TextBox 5">
            <a:extLst>
              <a:ext uri="{FF2B5EF4-FFF2-40B4-BE49-F238E27FC236}">
                <a16:creationId xmlns:a16="http://schemas.microsoft.com/office/drawing/2014/main" id="{EDB1502D-1087-F9FE-6449-6A5F98175975}"/>
              </a:ext>
            </a:extLst>
          </p:cNvPr>
          <p:cNvSpPr txBox="1"/>
          <p:nvPr/>
        </p:nvSpPr>
        <p:spPr>
          <a:xfrm>
            <a:off x="2247900" y="0"/>
            <a:ext cx="9944100" cy="1938992"/>
          </a:xfrm>
          <a:prstGeom prst="rect">
            <a:avLst/>
          </a:prstGeom>
          <a:solidFill>
            <a:srgbClr val="F8C0AA"/>
          </a:solidFill>
        </p:spPr>
        <p:txBody>
          <a:bodyPr wrap="square" rtlCol="0">
            <a:spAutoFit/>
          </a:bodyPr>
          <a:lstStyle/>
          <a:p>
            <a:pPr algn="ctr"/>
            <a:r>
              <a:rPr lang="en-GB" sz="6000" b="1" dirty="0">
                <a:solidFill>
                  <a:schemeClr val="bg1"/>
                </a:solidFill>
              </a:rPr>
              <a:t>INCLSUIVE RECRUITMENT OF STUDENTS</a:t>
            </a:r>
          </a:p>
        </p:txBody>
      </p:sp>
      <p:sp>
        <p:nvSpPr>
          <p:cNvPr id="2" name="TextBox 1">
            <a:extLst>
              <a:ext uri="{FF2B5EF4-FFF2-40B4-BE49-F238E27FC236}">
                <a16:creationId xmlns:a16="http://schemas.microsoft.com/office/drawing/2014/main" id="{D537AC74-8F3A-A9D5-27A8-668C93DC7F40}"/>
              </a:ext>
            </a:extLst>
          </p:cNvPr>
          <p:cNvSpPr txBox="1"/>
          <p:nvPr/>
        </p:nvSpPr>
        <p:spPr>
          <a:xfrm>
            <a:off x="406400" y="2152516"/>
            <a:ext cx="10130971" cy="4893647"/>
          </a:xfrm>
          <a:prstGeom prst="rect">
            <a:avLst/>
          </a:prstGeom>
          <a:noFill/>
        </p:spPr>
        <p:txBody>
          <a:bodyPr wrap="square" rtlCol="0">
            <a:spAutoFit/>
          </a:bodyPr>
          <a:lstStyle/>
          <a:p>
            <a:r>
              <a:rPr lang="en-GB" sz="2000" b="1" dirty="0"/>
              <a:t>What groups make up Widening Participation students?</a:t>
            </a:r>
          </a:p>
          <a:p>
            <a:pPr marL="1257300" lvl="2" indent="-342900">
              <a:buFont typeface="Arial" panose="020B0604020202020204" pitchFamily="34" charset="0"/>
              <a:buChar char="•"/>
            </a:pPr>
            <a:r>
              <a:rPr lang="en-GB" sz="2000" b="1" dirty="0"/>
              <a:t>Eligible/received free school meals whilst at secondary school</a:t>
            </a:r>
          </a:p>
          <a:p>
            <a:pPr marL="1257300" lvl="2" indent="-342900">
              <a:buFont typeface="Arial" panose="020B0604020202020204" pitchFamily="34" charset="0"/>
              <a:buChar char="•"/>
            </a:pPr>
            <a:r>
              <a:rPr lang="en-GB" sz="2000" b="1" dirty="0"/>
              <a:t>Low socio-economic background: household income &lt; £35,001</a:t>
            </a:r>
          </a:p>
          <a:p>
            <a:pPr marL="1257300" lvl="2" indent="-342900">
              <a:buFont typeface="Arial" panose="020B0604020202020204" pitchFamily="34" charset="0"/>
              <a:buChar char="•"/>
            </a:pPr>
            <a:r>
              <a:rPr lang="en-GB" sz="2000" b="1" dirty="0"/>
              <a:t>Come from an area with low progression rates</a:t>
            </a:r>
          </a:p>
          <a:p>
            <a:pPr marL="1257300" lvl="2" indent="-342900">
              <a:buFont typeface="Arial" panose="020B0604020202020204" pitchFamily="34" charset="0"/>
              <a:buChar char="•"/>
            </a:pPr>
            <a:r>
              <a:rPr lang="en-GB" sz="2000" b="1" dirty="0"/>
              <a:t>Disabled students (both seen and unseen):</a:t>
            </a:r>
          </a:p>
          <a:p>
            <a:pPr marL="1714500" lvl="3" indent="-342900">
              <a:buFont typeface="Arial" panose="020B0604020202020204" pitchFamily="34" charset="0"/>
              <a:buChar char="•"/>
            </a:pPr>
            <a:r>
              <a:rPr lang="en-GB" b="0" i="1" dirty="0">
                <a:solidFill>
                  <a:srgbClr val="383838"/>
                </a:solidFill>
                <a:effectLst/>
              </a:rPr>
              <a:t>specific learning differences</a:t>
            </a:r>
          </a:p>
          <a:p>
            <a:pPr marL="1714500" lvl="3" indent="-342900">
              <a:buFont typeface="Arial" panose="020B0604020202020204" pitchFamily="34" charset="0"/>
              <a:buChar char="•"/>
            </a:pPr>
            <a:r>
              <a:rPr lang="en-GB" b="0" i="1" dirty="0">
                <a:solidFill>
                  <a:srgbClr val="383838"/>
                </a:solidFill>
                <a:effectLst/>
              </a:rPr>
              <a:t>mental health difficulties</a:t>
            </a:r>
          </a:p>
          <a:p>
            <a:pPr marL="1714500" lvl="3" indent="-342900">
              <a:buFont typeface="Arial" panose="020B0604020202020204" pitchFamily="34" charset="0"/>
              <a:buChar char="•"/>
            </a:pPr>
            <a:r>
              <a:rPr lang="en-GB" b="0" i="1" dirty="0">
                <a:solidFill>
                  <a:srgbClr val="383838"/>
                </a:solidFill>
                <a:effectLst/>
              </a:rPr>
              <a:t>autistic spectrum disorder</a:t>
            </a:r>
          </a:p>
          <a:p>
            <a:pPr marL="1714500" lvl="3" indent="-342900">
              <a:buFont typeface="Arial" panose="020B0604020202020204" pitchFamily="34" charset="0"/>
              <a:buChar char="•"/>
            </a:pPr>
            <a:r>
              <a:rPr lang="en-GB" b="0" i="1" dirty="0">
                <a:solidFill>
                  <a:srgbClr val="383838"/>
                </a:solidFill>
                <a:effectLst/>
              </a:rPr>
              <a:t>any other disabling condition</a:t>
            </a:r>
          </a:p>
          <a:p>
            <a:pPr marL="1257300" lvl="2" indent="-342900">
              <a:buFont typeface="Arial" panose="020B0604020202020204" pitchFamily="34" charset="0"/>
              <a:buChar char="•"/>
            </a:pPr>
            <a:r>
              <a:rPr lang="en-GB" sz="2000" b="1" dirty="0">
                <a:solidFill>
                  <a:srgbClr val="383838"/>
                </a:solidFill>
              </a:rPr>
              <a:t>Mature student (over the age of 21)</a:t>
            </a:r>
          </a:p>
          <a:p>
            <a:pPr marL="1257300" lvl="2" indent="-342900">
              <a:buFont typeface="Arial" panose="020B0604020202020204" pitchFamily="34" charset="0"/>
              <a:buChar char="•"/>
            </a:pPr>
            <a:r>
              <a:rPr lang="en-GB" sz="2000" b="1" dirty="0">
                <a:solidFill>
                  <a:srgbClr val="383838"/>
                </a:solidFill>
              </a:rPr>
              <a:t>Spent time in local authority care</a:t>
            </a:r>
          </a:p>
          <a:p>
            <a:pPr marL="1257300" lvl="2" indent="-342900">
              <a:buFont typeface="Arial" panose="020B0604020202020204" pitchFamily="34" charset="0"/>
              <a:buChar char="•"/>
            </a:pPr>
            <a:r>
              <a:rPr lang="en-GB" sz="2000" b="1" dirty="0">
                <a:solidFill>
                  <a:srgbClr val="383838"/>
                </a:solidFill>
              </a:rPr>
              <a:t>Estranged (not supported by parents)</a:t>
            </a:r>
          </a:p>
          <a:p>
            <a:pPr marL="1257300" lvl="2" indent="-342900">
              <a:buFont typeface="Arial" panose="020B0604020202020204" pitchFamily="34" charset="0"/>
              <a:buChar char="•"/>
            </a:pPr>
            <a:r>
              <a:rPr lang="en-GB" sz="2000" b="1" dirty="0">
                <a:solidFill>
                  <a:srgbClr val="383838"/>
                </a:solidFill>
              </a:rPr>
              <a:t>Caring responsibilities (physical/practical/emotional)</a:t>
            </a:r>
          </a:p>
          <a:p>
            <a:pPr marL="1257300" lvl="2" indent="-342900">
              <a:buFont typeface="Arial" panose="020B0604020202020204" pitchFamily="34" charset="0"/>
              <a:buChar char="•"/>
            </a:pPr>
            <a:r>
              <a:rPr lang="en-GB" sz="2000" b="1" dirty="0">
                <a:solidFill>
                  <a:srgbClr val="383838"/>
                </a:solidFill>
              </a:rPr>
              <a:t>Neither of your parents attended university/gained a degree</a:t>
            </a:r>
          </a:p>
          <a:p>
            <a:pPr marL="1257300" lvl="2" indent="-342900">
              <a:buFont typeface="Arial" panose="020B0604020202020204" pitchFamily="34" charset="0"/>
              <a:buChar char="•"/>
            </a:pPr>
            <a:r>
              <a:rPr lang="en-GB" sz="2000" b="1" dirty="0">
                <a:solidFill>
                  <a:srgbClr val="383838"/>
                </a:solidFill>
              </a:rPr>
              <a:t>Granted refugee status</a:t>
            </a:r>
            <a:endParaRPr lang="en-GB" sz="2000" b="1" dirty="0"/>
          </a:p>
          <a:p>
            <a:endParaRPr lang="en-GB" sz="2000" b="1" dirty="0"/>
          </a:p>
        </p:txBody>
      </p:sp>
      <p:sp>
        <p:nvSpPr>
          <p:cNvPr id="4" name="TextBox 3">
            <a:extLst>
              <a:ext uri="{FF2B5EF4-FFF2-40B4-BE49-F238E27FC236}">
                <a16:creationId xmlns:a16="http://schemas.microsoft.com/office/drawing/2014/main" id="{66B6AE31-73D8-8E43-E0D3-94116882154E}"/>
              </a:ext>
            </a:extLst>
          </p:cNvPr>
          <p:cNvSpPr txBox="1"/>
          <p:nvPr/>
        </p:nvSpPr>
        <p:spPr>
          <a:xfrm>
            <a:off x="7750628" y="6615276"/>
            <a:ext cx="6212114" cy="430887"/>
          </a:xfrm>
          <a:prstGeom prst="rect">
            <a:avLst/>
          </a:prstGeom>
          <a:noFill/>
        </p:spPr>
        <p:txBody>
          <a:bodyPr wrap="square">
            <a:spAutoFit/>
          </a:bodyPr>
          <a:lstStyle/>
          <a:p>
            <a:r>
              <a:rPr lang="en-GB" sz="1100" dirty="0">
                <a:hlinkClick r:id="rId4"/>
              </a:rPr>
              <a:t>https://warwick.ac.uk/study/outreach/currentstudents/wpstudentnetwork/</a:t>
            </a:r>
            <a:endParaRPr lang="en-GB" sz="1100" dirty="0"/>
          </a:p>
          <a:p>
            <a:endParaRPr lang="en-GB" sz="1100" dirty="0"/>
          </a:p>
        </p:txBody>
      </p:sp>
    </p:spTree>
    <p:extLst>
      <p:ext uri="{BB962C8B-B14F-4D97-AF65-F5344CB8AC3E}">
        <p14:creationId xmlns:p14="http://schemas.microsoft.com/office/powerpoint/2010/main" val="36151023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664BED-C195-3AB6-4354-63E3B6F96066}"/>
              </a:ext>
            </a:extLst>
          </p:cNvPr>
          <p:cNvSpPr/>
          <p:nvPr/>
        </p:nvSpPr>
        <p:spPr>
          <a:xfrm>
            <a:off x="-103415" y="-1"/>
            <a:ext cx="12398829" cy="7032171"/>
          </a:xfrm>
          <a:prstGeom prst="rect">
            <a:avLst/>
          </a:prstGeom>
          <a:solidFill>
            <a:srgbClr val="F8C0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qr code with a purple background&#10;&#10;Description automatically generated">
            <a:extLst>
              <a:ext uri="{FF2B5EF4-FFF2-40B4-BE49-F238E27FC236}">
                <a16:creationId xmlns:a16="http://schemas.microsoft.com/office/drawing/2014/main" id="{E6C09B23-6087-D9AD-3989-BF7809B723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6999" y="87084"/>
            <a:ext cx="6858000" cy="6858000"/>
          </a:xfrm>
          <a:prstGeom prst="rect">
            <a:avLst/>
          </a:prstGeom>
        </p:spPr>
      </p:pic>
    </p:spTree>
    <p:extLst>
      <p:ext uri="{BB962C8B-B14F-4D97-AF65-F5344CB8AC3E}">
        <p14:creationId xmlns:p14="http://schemas.microsoft.com/office/powerpoint/2010/main" val="1840768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5BE25C-D63F-57CB-5A8C-25B4CC36D968}"/>
              </a:ext>
            </a:extLst>
          </p:cNvPr>
          <p:cNvSpPr>
            <a:spLocks noGrp="1"/>
          </p:cNvSpPr>
          <p:nvPr>
            <p:ph idx="1"/>
          </p:nvPr>
        </p:nvSpPr>
        <p:spPr>
          <a:xfrm>
            <a:off x="552450" y="2247900"/>
            <a:ext cx="10801350" cy="4191000"/>
          </a:xfrm>
        </p:spPr>
        <p:txBody>
          <a:bodyPr>
            <a:normAutofit fontScale="85000" lnSpcReduction="20000"/>
          </a:bodyPr>
          <a:lstStyle/>
          <a:p>
            <a:r>
              <a:rPr lang="en-GB" sz="2400" dirty="0"/>
              <a:t>The </a:t>
            </a:r>
            <a:r>
              <a:rPr lang="en-GB" sz="2400" dirty="0">
                <a:hlinkClick r:id="rId2"/>
              </a:rPr>
              <a:t>co-creation toolkit for professional services </a:t>
            </a:r>
            <a:r>
              <a:rPr lang="en-GB" sz="2400" dirty="0"/>
              <a:t>, is in it’s beginning stages but has some beginning guidance on recruitment (can be a place to start)- this is actively being worked on so please send us any feedback!</a:t>
            </a:r>
          </a:p>
          <a:p>
            <a:r>
              <a:rPr lang="en-GB" sz="2400" dirty="0"/>
              <a:t>Google ‘strengths and value-based interview’ this gives candidates the change to showcase potential rather than experience</a:t>
            </a:r>
          </a:p>
          <a:p>
            <a:r>
              <a:rPr lang="en-GB" sz="2400" dirty="0"/>
              <a:t>Look at the prompt list, on next slide (this is not exhaustive but a good place to start) to prompt yourself/anyone you know on different students' circumstances and how you might overcome those</a:t>
            </a:r>
          </a:p>
          <a:p>
            <a:r>
              <a:rPr lang="en-GB" sz="2400" dirty="0"/>
              <a:t>Ban the box campaign- to help make it easier for those with criminal convictions</a:t>
            </a:r>
          </a:p>
          <a:p>
            <a:r>
              <a:rPr lang="en-GB" sz="2400" dirty="0"/>
              <a:t>Google ‘neurodivergent recruitment techniques’ there are a lot of resources out there that can help, some might be more relevant than others depending on your field, but most accommodations for those with neurodiverse requirements will help others as well!</a:t>
            </a:r>
          </a:p>
          <a:p>
            <a:r>
              <a:rPr lang="en-GB" sz="2400" dirty="0"/>
              <a:t>Shared after the meeting by an attendee is the </a:t>
            </a:r>
            <a:r>
              <a:rPr lang="en-GB" sz="2400" dirty="0">
                <a:hlinkClick r:id="rId3"/>
              </a:rPr>
              <a:t>gender decoder</a:t>
            </a:r>
            <a:r>
              <a:rPr lang="en-GB" sz="2400" dirty="0"/>
              <a:t> which looks at how an ad might use gendered language/skew towards certain genders.</a:t>
            </a:r>
          </a:p>
          <a:p>
            <a:endParaRPr lang="en-GB" sz="2400" dirty="0"/>
          </a:p>
          <a:p>
            <a:pPr marL="0" indent="0">
              <a:buNone/>
            </a:pPr>
            <a:r>
              <a:rPr lang="en-GB" sz="1800" i="1" dirty="0"/>
              <a:t>I will try to type and share the outcomes of today's breakout discussions, and will share when possible</a:t>
            </a:r>
          </a:p>
        </p:txBody>
      </p:sp>
      <p:sp>
        <p:nvSpPr>
          <p:cNvPr id="4" name="TextBox 3">
            <a:extLst>
              <a:ext uri="{FF2B5EF4-FFF2-40B4-BE49-F238E27FC236}">
                <a16:creationId xmlns:a16="http://schemas.microsoft.com/office/drawing/2014/main" id="{9DA2C542-F3B1-09D0-D70F-D57276478367}"/>
              </a:ext>
            </a:extLst>
          </p:cNvPr>
          <p:cNvSpPr txBox="1"/>
          <p:nvPr/>
        </p:nvSpPr>
        <p:spPr>
          <a:xfrm>
            <a:off x="2247900" y="0"/>
            <a:ext cx="9944100" cy="1938992"/>
          </a:xfrm>
          <a:prstGeom prst="rect">
            <a:avLst/>
          </a:prstGeom>
          <a:solidFill>
            <a:srgbClr val="F8C0AA"/>
          </a:solidFill>
        </p:spPr>
        <p:txBody>
          <a:bodyPr wrap="square" rtlCol="0">
            <a:spAutoFit/>
          </a:bodyPr>
          <a:lstStyle/>
          <a:p>
            <a:pPr algn="ctr"/>
            <a:r>
              <a:rPr lang="en-GB" sz="6000" b="1" dirty="0">
                <a:solidFill>
                  <a:schemeClr val="bg1"/>
                </a:solidFill>
              </a:rPr>
              <a:t>INCLSUIVE RECRUITMENT Tools</a:t>
            </a:r>
          </a:p>
        </p:txBody>
      </p:sp>
      <p:pic>
        <p:nvPicPr>
          <p:cNvPr id="5" name="Picture 4" descr="A person typing on a computer&#10;&#10;Description automatically generated">
            <a:extLst>
              <a:ext uri="{FF2B5EF4-FFF2-40B4-BE49-F238E27FC236}">
                <a16:creationId xmlns:a16="http://schemas.microsoft.com/office/drawing/2014/main" id="{18310627-8A49-5267-647E-58012E67C554}"/>
              </a:ext>
            </a:extLst>
          </p:cNvPr>
          <p:cNvPicPr>
            <a:picLocks noChangeAspect="1"/>
          </p:cNvPicPr>
          <p:nvPr/>
        </p:nvPicPr>
        <p:blipFill rotWithShape="1">
          <a:blip r:embed="rId4">
            <a:extLst>
              <a:ext uri="{28A0092B-C50C-407E-A947-70E740481C1C}">
                <a14:useLocalDpi xmlns:a14="http://schemas.microsoft.com/office/drawing/2010/main" val="0"/>
              </a:ext>
            </a:extLst>
          </a:blip>
          <a:srcRect l="60114" t="59308" r="8127"/>
          <a:stretch/>
        </p:blipFill>
        <p:spPr>
          <a:xfrm>
            <a:off x="0" y="1"/>
            <a:ext cx="2247900" cy="1938992"/>
          </a:xfrm>
          <a:prstGeom prst="rect">
            <a:avLst/>
          </a:prstGeom>
        </p:spPr>
      </p:pic>
    </p:spTree>
    <p:extLst>
      <p:ext uri="{BB962C8B-B14F-4D97-AF65-F5344CB8AC3E}">
        <p14:creationId xmlns:p14="http://schemas.microsoft.com/office/powerpoint/2010/main" val="2460496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5BE25C-D63F-57CB-5A8C-25B4CC36D968}"/>
              </a:ext>
            </a:extLst>
          </p:cNvPr>
          <p:cNvSpPr>
            <a:spLocks noGrp="1"/>
          </p:cNvSpPr>
          <p:nvPr>
            <p:ph idx="1"/>
          </p:nvPr>
        </p:nvSpPr>
        <p:spPr>
          <a:xfrm>
            <a:off x="228600" y="1514476"/>
            <a:ext cx="11734800" cy="4181474"/>
          </a:xfrm>
        </p:spPr>
        <p:txBody>
          <a:bodyPr numCol="2">
            <a:noAutofit/>
          </a:bodyPr>
          <a:lstStyle/>
          <a:p>
            <a:pPr marL="0" indent="0">
              <a:lnSpc>
                <a:spcPct val="100000"/>
              </a:lnSpc>
              <a:buNone/>
            </a:pPr>
            <a:r>
              <a:rPr lang="en-GB" sz="1100" dirty="0">
                <a:effectLst/>
                <a:latin typeface="Calibri" panose="020F0502020204030204" pitchFamily="34" charset="0"/>
                <a:ea typeface="Calibri" panose="020F0502020204030204" pitchFamily="34" charset="0"/>
                <a:cs typeface="Arial" panose="020B0604020202020204" pitchFamily="34" charset="0"/>
              </a:rPr>
              <a:t>How will someone who is autistic or neurodivergent be affected by this?</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Think sensory (material of chairs, office lighting, surrounding noise levels)</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Think stimulation (some ned over some need under)</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Think breaks </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Eye contact- some people are uncomfortable/struggle with eye contact</a:t>
            </a:r>
          </a:p>
          <a:p>
            <a:pPr lvl="2">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Online can give people the option here to keep camera off so feel less required to socially conform</a:t>
            </a:r>
          </a:p>
          <a:p>
            <a:pPr marL="0" indent="0">
              <a:lnSpc>
                <a:spcPct val="100000"/>
              </a:lnSpc>
              <a:buNone/>
            </a:pPr>
            <a:r>
              <a:rPr lang="en-GB" sz="1100" dirty="0">
                <a:effectLst/>
                <a:latin typeface="Calibri" panose="020F0502020204030204" pitchFamily="34" charset="0"/>
                <a:ea typeface="Calibri" panose="020F0502020204030204" pitchFamily="34" charset="0"/>
                <a:cs typeface="Arial" panose="020B0604020202020204" pitchFamily="34" charset="0"/>
              </a:rPr>
              <a:t>How is someone whose first language isn’t English find this?</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Complicated language (are we using Acronyms and colloquialisms) </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Are we speaking too fast</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Are we using unnecessary jargon</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Short, sweet, concise</a:t>
            </a:r>
          </a:p>
          <a:p>
            <a:pPr marL="0" indent="0">
              <a:lnSpc>
                <a:spcPct val="100000"/>
              </a:lnSpc>
              <a:buNone/>
            </a:pPr>
            <a:r>
              <a:rPr lang="en-GB" sz="1100" dirty="0">
                <a:effectLst/>
                <a:latin typeface="Calibri" panose="020F0502020204030204" pitchFamily="34" charset="0"/>
                <a:ea typeface="Calibri" panose="020F0502020204030204" pitchFamily="34" charset="0"/>
                <a:cs typeface="Arial" panose="020B0604020202020204" pitchFamily="34" charset="0"/>
              </a:rPr>
              <a:t>Infrastructure question and support? </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Are we considering people restricted by travel (international students etc)Have we considered people who don’t have access to laptops/phones</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What about people with long distances to travel, are we accommodating breaks (esp. for people who may get overstimulated easily and need rests in-between tasks/activities)</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Have we accommodated tech issues?</a:t>
            </a:r>
          </a:p>
          <a:p>
            <a:pPr marL="0" indent="0">
              <a:lnSpc>
                <a:spcPct val="100000"/>
              </a:lnSpc>
              <a:buNone/>
            </a:pPr>
            <a:r>
              <a:rPr lang="en-GB" sz="1100" dirty="0">
                <a:effectLst/>
                <a:latin typeface="Calibri" panose="020F0502020204030204" pitchFamily="34" charset="0"/>
                <a:ea typeface="Calibri" panose="020F0502020204030204" pitchFamily="34" charset="0"/>
                <a:cs typeface="Arial" panose="020B0604020202020204" pitchFamily="34" charset="0"/>
              </a:rPr>
              <a:t>Have we accounted for physical disabilities? </a:t>
            </a:r>
          </a:p>
          <a:p>
            <a:pPr>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Blind</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Deaf</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Accessibility (both wheelchair and others)- wheelchair access/step-free access could be a long journey, not appropriate to someone who can walk short distances</a:t>
            </a:r>
          </a:p>
          <a:p>
            <a:pPr marL="0" indent="0">
              <a:lnSpc>
                <a:spcPct val="100000"/>
              </a:lnSpc>
              <a:buNone/>
            </a:pPr>
            <a:r>
              <a:rPr lang="en-GB" sz="1100" dirty="0">
                <a:effectLst/>
                <a:latin typeface="Calibri" panose="020F0502020204030204" pitchFamily="34" charset="0"/>
                <a:ea typeface="Calibri" panose="020F0502020204030204" pitchFamily="34" charset="0"/>
                <a:cs typeface="Arial" panose="020B0604020202020204" pitchFamily="34" charset="0"/>
              </a:rPr>
              <a:t>Will people of other cultures/religions be affected by this? </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Are we accounting for cultural and religious holidays- </a:t>
            </a:r>
            <a:r>
              <a:rPr lang="en-GB" sz="1100" dirty="0">
                <a:latin typeface="Calibri" panose="020F0502020204030204" pitchFamily="34" charset="0"/>
                <a:ea typeface="Calibri" panose="020F0502020204030204" pitchFamily="34" charset="0"/>
                <a:cs typeface="Arial" panose="020B0604020202020204" pitchFamily="34" charset="0"/>
              </a:rPr>
              <a:t>M</a:t>
            </a:r>
            <a:r>
              <a:rPr lang="en-GB" sz="1100" dirty="0">
                <a:effectLst/>
                <a:latin typeface="Calibri" panose="020F0502020204030204" pitchFamily="34" charset="0"/>
                <a:ea typeface="Calibri" panose="020F0502020204030204" pitchFamily="34" charset="0"/>
                <a:cs typeface="Arial" panose="020B0604020202020204" pitchFamily="34" charset="0"/>
              </a:rPr>
              <a:t>ake sure we’re not planning anything on major holidays or cultural festivities or other yearly events such as fasting, and if we are how can we help/support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Are we looking for, or discriminating, against certain cultural norms/behaviours and how can we remove this (unconscious bias)</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buNone/>
            </a:pPr>
            <a:r>
              <a:rPr lang="en-GB" sz="1100" i="1" dirty="0">
                <a:effectLst/>
                <a:latin typeface="Calibri" panose="020F0502020204030204" pitchFamily="34" charset="0"/>
                <a:ea typeface="Calibri" panose="020F0502020204030204" pitchFamily="34" charset="0"/>
                <a:cs typeface="Arial" panose="020B0604020202020204" pitchFamily="34" charset="0"/>
              </a:rPr>
              <a:t>What assumptions are being made in this scenario</a:t>
            </a:r>
            <a:endParaRPr lang="en-GB" sz="1100" i="1" dirty="0">
              <a:latin typeface="Calibri" panose="020F0502020204030204" pitchFamily="34" charset="0"/>
              <a:ea typeface="Calibri" panose="020F0502020204030204" pitchFamily="34" charset="0"/>
              <a:cs typeface="Arial" panose="020B0604020202020204" pitchFamily="34" charset="0"/>
            </a:endParaRP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Are we assuming everyone coming can afford to attend (in particular for events)</a:t>
            </a:r>
          </a:p>
          <a:p>
            <a:pPr lvl="1">
              <a:lnSpc>
                <a:spcPct val="100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Are we assuming students have flexibility (think about mature students, or students with care responsibilities such as parents or children)</a:t>
            </a:r>
          </a:p>
          <a:p>
            <a:pPr>
              <a:lnSpc>
                <a:spcPct val="100000"/>
              </a:lnSpc>
            </a:pPr>
            <a:endParaRPr lang="en-GB" sz="1100" dirty="0"/>
          </a:p>
        </p:txBody>
      </p:sp>
      <p:sp>
        <p:nvSpPr>
          <p:cNvPr id="4" name="TextBox 3">
            <a:extLst>
              <a:ext uri="{FF2B5EF4-FFF2-40B4-BE49-F238E27FC236}">
                <a16:creationId xmlns:a16="http://schemas.microsoft.com/office/drawing/2014/main" id="{9DA2C542-F3B1-09D0-D70F-D57276478367}"/>
              </a:ext>
            </a:extLst>
          </p:cNvPr>
          <p:cNvSpPr txBox="1"/>
          <p:nvPr/>
        </p:nvSpPr>
        <p:spPr>
          <a:xfrm>
            <a:off x="0" y="0"/>
            <a:ext cx="12192000" cy="707886"/>
          </a:xfrm>
          <a:prstGeom prst="rect">
            <a:avLst/>
          </a:prstGeom>
          <a:solidFill>
            <a:srgbClr val="F8C0AA"/>
          </a:solidFill>
        </p:spPr>
        <p:txBody>
          <a:bodyPr wrap="square" rtlCol="0">
            <a:spAutoFit/>
          </a:bodyPr>
          <a:lstStyle/>
          <a:p>
            <a:pPr algn="ctr"/>
            <a:r>
              <a:rPr lang="en-GB" sz="4000" b="1" dirty="0">
                <a:solidFill>
                  <a:schemeClr val="bg1"/>
                </a:solidFill>
              </a:rPr>
              <a:t>INCLSUIVE RECRUITMENT Prompt List</a:t>
            </a:r>
          </a:p>
        </p:txBody>
      </p:sp>
    </p:spTree>
    <p:extLst>
      <p:ext uri="{BB962C8B-B14F-4D97-AF65-F5344CB8AC3E}">
        <p14:creationId xmlns:p14="http://schemas.microsoft.com/office/powerpoint/2010/main" val="2365002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852</Words>
  <Application>Microsoft Office PowerPoint</Application>
  <PresentationFormat>Widescreen</PresentationFormat>
  <Paragraphs>73</Paragraphs>
  <Slides>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Watson, Michelle</dc:creator>
  <cp:lastModifiedBy>Akhtar, Aqsa</cp:lastModifiedBy>
  <cp:revision>2</cp:revision>
  <dcterms:created xsi:type="dcterms:W3CDTF">2024-02-19T11:12:54Z</dcterms:created>
  <dcterms:modified xsi:type="dcterms:W3CDTF">2024-05-16T13:32:36Z</dcterms:modified>
</cp:coreProperties>
</file>