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1" r:id="rId8"/>
    <p:sldId id="260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</p:sldIdLst>
  <p:sldSz cx="18288000" cy="10287000"/>
  <p:notesSz cx="6858000" cy="9144000"/>
  <p:embeddedFontLst>
    <p:embeddedFont>
      <p:font typeface="DM Sans" pitchFamily="2" charset="0"/>
      <p:regular r:id="rId24"/>
      <p:bold r:id="rId25"/>
      <p:italic r:id="rId26"/>
      <p:boldItalic r:id="rId27"/>
    </p:embeddedFont>
    <p:embeddedFont>
      <p:font typeface="DM Sans Bold" charset="0"/>
      <p:regular r:id="rId28"/>
    </p:embeddedFont>
    <p:embeddedFont>
      <p:font typeface="Gill Sans MT" panose="020B0502020104020203" pitchFamily="34" charset="0"/>
      <p:regular r:id="rId29"/>
      <p:bold r:id="rId30"/>
      <p:italic r:id="rId31"/>
      <p:boldItalic r:id="rId32"/>
    </p:embeddedFont>
    <p:embeddedFont>
      <p:font typeface="OpenDyslexic" panose="020B0604020202020204" charset="0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22" autoAdjust="0"/>
  </p:normalViewPr>
  <p:slideViewPr>
    <p:cSldViewPr>
      <p:cViewPr varScale="1">
        <p:scale>
          <a:sx n="42" d="100"/>
          <a:sy n="42" d="100"/>
        </p:scale>
        <p:origin x="76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image" Target="../media/image2.png"/><Relationship Id="rId21" Type="http://schemas.openxmlformats.org/officeDocument/2006/relationships/image" Target="../media/image24.png"/><Relationship Id="rId7" Type="http://schemas.openxmlformats.org/officeDocument/2006/relationships/image" Target="../media/image8.png"/><Relationship Id="rId12" Type="http://schemas.openxmlformats.org/officeDocument/2006/relationships/image" Target="../media/image15.svg"/><Relationship Id="rId17" Type="http://schemas.openxmlformats.org/officeDocument/2006/relationships/image" Target="../media/image20.png"/><Relationship Id="rId2" Type="http://schemas.openxmlformats.org/officeDocument/2006/relationships/image" Target="../media/image1.png"/><Relationship Id="rId16" Type="http://schemas.openxmlformats.org/officeDocument/2006/relationships/image" Target="../media/image19.svg"/><Relationship Id="rId20" Type="http://schemas.openxmlformats.org/officeDocument/2006/relationships/image" Target="../media/image2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4.png"/><Relationship Id="rId24" Type="http://schemas.openxmlformats.org/officeDocument/2006/relationships/image" Target="../media/image27.svg"/><Relationship Id="rId5" Type="http://schemas.openxmlformats.org/officeDocument/2006/relationships/image" Target="../media/image6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1.svg"/><Relationship Id="rId19" Type="http://schemas.openxmlformats.org/officeDocument/2006/relationships/image" Target="../media/image22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7.svg"/><Relationship Id="rId22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32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0" Type="http://schemas.openxmlformats.org/officeDocument/2006/relationships/image" Target="../media/image25.svg"/><Relationship Id="rId4" Type="http://schemas.openxmlformats.org/officeDocument/2006/relationships/image" Target="../media/image7.svg"/><Relationship Id="rId9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9.png"/><Relationship Id="rId7" Type="http://schemas.openxmlformats.org/officeDocument/2006/relationships/image" Target="../media/image22.png"/><Relationship Id="rId12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27.svg"/><Relationship Id="rId4" Type="http://schemas.openxmlformats.org/officeDocument/2006/relationships/image" Target="../media/image30.sv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8.png"/><Relationship Id="rId18" Type="http://schemas.openxmlformats.org/officeDocument/2006/relationships/image" Target="../media/image23.svg"/><Relationship Id="rId3" Type="http://schemas.openxmlformats.org/officeDocument/2006/relationships/image" Target="../media/image2.png"/><Relationship Id="rId21" Type="http://schemas.openxmlformats.org/officeDocument/2006/relationships/image" Target="../media/image26.png"/><Relationship Id="rId7" Type="http://schemas.openxmlformats.org/officeDocument/2006/relationships/image" Target="../media/image10.png"/><Relationship Id="rId12" Type="http://schemas.openxmlformats.org/officeDocument/2006/relationships/image" Target="../media/image17.svg"/><Relationship Id="rId17" Type="http://schemas.openxmlformats.org/officeDocument/2006/relationships/image" Target="../media/image22.png"/><Relationship Id="rId2" Type="http://schemas.openxmlformats.org/officeDocument/2006/relationships/image" Target="../media/image1.png"/><Relationship Id="rId16" Type="http://schemas.openxmlformats.org/officeDocument/2006/relationships/image" Target="../media/image21.svg"/><Relationship Id="rId20" Type="http://schemas.openxmlformats.org/officeDocument/2006/relationships/image" Target="../media/image2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19" Type="http://schemas.openxmlformats.org/officeDocument/2006/relationships/image" Target="../media/image24.png"/><Relationship Id="rId4" Type="http://schemas.openxmlformats.org/officeDocument/2006/relationships/image" Target="../media/image3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Relationship Id="rId22" Type="http://schemas.openxmlformats.org/officeDocument/2006/relationships/image" Target="../media/image2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Relationship Id="rId27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21.svg"/><Relationship Id="rId3" Type="http://schemas.openxmlformats.org/officeDocument/2006/relationships/image" Target="../media/image2.png"/><Relationship Id="rId21" Type="http://schemas.openxmlformats.org/officeDocument/2006/relationships/image" Target="../media/image2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1.png"/><Relationship Id="rId16" Type="http://schemas.openxmlformats.org/officeDocument/2006/relationships/image" Target="../media/image19.svg"/><Relationship Id="rId20" Type="http://schemas.openxmlformats.org/officeDocument/2006/relationships/image" Target="../media/image2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7.svg"/><Relationship Id="rId5" Type="http://schemas.openxmlformats.org/officeDocument/2006/relationships/image" Target="../media/image6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1.svg"/><Relationship Id="rId19" Type="http://schemas.openxmlformats.org/officeDocument/2006/relationships/image" Target="../media/image22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2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3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29137" y="-393808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2329398" y="861489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4236705" y="6409875"/>
            <a:ext cx="724985" cy="920616"/>
          </a:xfrm>
          <a:custGeom>
            <a:avLst/>
            <a:gdLst/>
            <a:ahLst/>
            <a:cxnLst/>
            <a:rect l="l" t="t" r="r" b="b"/>
            <a:pathLst>
              <a:path w="724985" h="920616">
                <a:moveTo>
                  <a:pt x="0" y="0"/>
                </a:moveTo>
                <a:lnTo>
                  <a:pt x="724986" y="0"/>
                </a:lnTo>
                <a:lnTo>
                  <a:pt x="724986" y="920616"/>
                </a:lnTo>
                <a:lnTo>
                  <a:pt x="0" y="9206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4215205" y="8540136"/>
            <a:ext cx="4602314" cy="3618569"/>
          </a:xfrm>
          <a:custGeom>
            <a:avLst/>
            <a:gdLst/>
            <a:ahLst/>
            <a:cxnLst/>
            <a:rect l="l" t="t" r="r" b="b"/>
            <a:pathLst>
              <a:path w="4602314" h="3618569">
                <a:moveTo>
                  <a:pt x="0" y="0"/>
                </a:moveTo>
                <a:lnTo>
                  <a:pt x="4602314" y="0"/>
                </a:lnTo>
                <a:lnTo>
                  <a:pt x="4602314" y="3618570"/>
                </a:lnTo>
                <a:lnTo>
                  <a:pt x="0" y="361857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-674156" y="-1072630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8" y="0"/>
                </a:lnTo>
                <a:lnTo>
                  <a:pt x="4899948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2686214" y="-2578193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10648079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7409323" y="-2700100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4831481" y="-1626507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/>
          <p:cNvSpPr/>
          <p:nvPr/>
        </p:nvSpPr>
        <p:spPr>
          <a:xfrm>
            <a:off x="17259300" y="2262342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/>
          <p:cNvSpPr/>
          <p:nvPr/>
        </p:nvSpPr>
        <p:spPr>
          <a:xfrm>
            <a:off x="2570549" y="909373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 rot="-5282649">
            <a:off x="16440369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7" y="0"/>
                </a:lnTo>
                <a:lnTo>
                  <a:pt x="3382987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6978638" y="-642644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8"/>
                </a:lnTo>
                <a:lnTo>
                  <a:pt x="0" y="3342688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4737926" y="2576219"/>
            <a:ext cx="724985" cy="920616"/>
          </a:xfrm>
          <a:custGeom>
            <a:avLst/>
            <a:gdLst/>
            <a:ahLst/>
            <a:cxnLst/>
            <a:rect l="l" t="t" r="r" b="b"/>
            <a:pathLst>
              <a:path w="724985" h="920616">
                <a:moveTo>
                  <a:pt x="0" y="0"/>
                </a:moveTo>
                <a:lnTo>
                  <a:pt x="724985" y="0"/>
                </a:lnTo>
                <a:lnTo>
                  <a:pt x="724985" y="920616"/>
                </a:lnTo>
                <a:lnTo>
                  <a:pt x="0" y="9206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TextBox 18"/>
          <p:cNvSpPr txBox="1"/>
          <p:nvPr/>
        </p:nvSpPr>
        <p:spPr>
          <a:xfrm>
            <a:off x="4914101" y="7570796"/>
            <a:ext cx="8459795" cy="578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81"/>
              </a:lnSpc>
            </a:pPr>
            <a:r>
              <a:rPr lang="en-US" sz="4381" spc="-87" dirty="0">
                <a:solidFill>
                  <a:srgbClr val="000000"/>
                </a:solidFill>
                <a:latin typeface="DM Sans Bold"/>
              </a:rPr>
              <a:t>Presented by ThinkHigher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1DDCBA2A-65CF-46A4-E269-B0C2797A7950}"/>
              </a:ext>
            </a:extLst>
          </p:cNvPr>
          <p:cNvSpPr txBox="1"/>
          <p:nvPr/>
        </p:nvSpPr>
        <p:spPr>
          <a:xfrm>
            <a:off x="254109" y="1671719"/>
            <a:ext cx="17602200" cy="5773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5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BLCK Space &amp; Beyond Space Projects</a:t>
            </a:r>
            <a:endParaRPr lang="en-GB" sz="115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5761E-9A90-F9EC-9BB7-0E90CD2F1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6DF2EC8-1881-0050-171C-8BE40A5E47A8}"/>
              </a:ext>
            </a:extLst>
          </p:cNvPr>
          <p:cNvSpPr/>
          <p:nvPr/>
        </p:nvSpPr>
        <p:spPr>
          <a:xfrm rot="-5400000">
            <a:off x="3988425" y="-400812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7996E1CA-116A-B995-689C-A4258597C27B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61087215-F2EA-4CD7-1835-1C01599177CC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38B7699-46DD-79D4-A3BE-AB04129E0691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FFEBC5A0-CB00-5C81-64A6-4BD0901528CB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AF08B49F-9BD8-0A8D-C3B8-16A6F5EE0B28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943137A-4C81-796F-F3E8-0BA0258D7740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093856BB-BCAA-DBB3-82E4-41A3BC140CF5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106E8B42-497E-5D0D-2EAD-58C8CABDDAC6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271F272-D56C-0673-2937-FCA115D09365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7F8CD64C-3724-21F6-4DBC-5D7CD1693B66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185ADCC-7466-51AB-4725-23178FD011EB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6FA5D-EEC2-4576-0FFF-EB31168C79C7}"/>
              </a:ext>
            </a:extLst>
          </p:cNvPr>
          <p:cNvSpPr txBox="1"/>
          <p:nvPr/>
        </p:nvSpPr>
        <p:spPr>
          <a:xfrm>
            <a:off x="2956886" y="7482865"/>
            <a:ext cx="1295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Focus on attainment raising alongside sense of belonging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97E513-9E5A-6DCB-CE55-3385B2867B81}"/>
              </a:ext>
            </a:extLst>
          </p:cNvPr>
          <p:cNvSpPr txBox="1"/>
          <p:nvPr/>
        </p:nvSpPr>
        <p:spPr>
          <a:xfrm>
            <a:off x="840062" y="990911"/>
            <a:ext cx="1691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BLCK Space &amp; Beyond Space Projects</a:t>
            </a:r>
            <a:endParaRPr lang="en-GB" sz="7200" dirty="0">
              <a:solidFill>
                <a:schemeClr val="tx1">
                  <a:lumMod val="65000"/>
                  <a:lumOff val="35000"/>
                </a:schemeClr>
              </a:solidFill>
              <a:highlight>
                <a:srgbClr val="FFFF00"/>
              </a:highlight>
              <a:latin typeface="OpenDyslexic" panose="00000500000000000000" pitchFamily="50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5D1B27E9-BF4B-7151-4A89-35D5F7D30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555020"/>
              </p:ext>
            </p:extLst>
          </p:nvPr>
        </p:nvGraphicFramePr>
        <p:xfrm>
          <a:off x="2359084" y="3299235"/>
          <a:ext cx="13868400" cy="39873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934200">
                  <a:extLst>
                    <a:ext uri="{9D8B030D-6E8A-4147-A177-3AD203B41FA5}">
                      <a16:colId xmlns:a16="http://schemas.microsoft.com/office/drawing/2014/main" val="2389414979"/>
                    </a:ext>
                  </a:extLst>
                </a:gridCol>
                <a:gridCol w="6934200">
                  <a:extLst>
                    <a:ext uri="{9D8B030D-6E8A-4147-A177-3AD203B41FA5}">
                      <a16:colId xmlns:a16="http://schemas.microsoft.com/office/drawing/2014/main" val="1832939232"/>
                    </a:ext>
                  </a:extLst>
                </a:gridCol>
              </a:tblGrid>
              <a:tr h="851593"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BLCK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Beyond Space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787981"/>
                  </a:ext>
                </a:extLst>
              </a:tr>
              <a:tr h="851593"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2 schools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1 school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318479"/>
                  </a:ext>
                </a:extLst>
              </a:tr>
              <a:tr h="851593"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Black &amp; mixed Black heritage pupils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Pupils eligible for Free School Meals (FSM)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942628"/>
                  </a:ext>
                </a:extLst>
              </a:tr>
              <a:tr h="851593"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Years 7-11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dirty="0"/>
                        <a:t>Years 7-11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288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208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2401D-2647-441C-FB49-DBA5CA653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83CFAF0-A9E4-BF52-21D4-68112CBE89BF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96507D20-FBAC-35A9-ED65-6F5A6A0AF118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ACBF23A6-F535-6321-1D98-72C3FCED1D1D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3738EE89-C316-B242-D276-16D646D3E572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23C55E00-7455-B677-1AA6-06E8482B453C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CD99DE9A-9278-0B2E-4C99-940E417573D8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36F09A1A-A94C-B85D-8781-993C98E864E1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B556B5B-6F98-3053-F952-55D74A9DD1B6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69AF7ABE-CFAF-1D79-78AE-22FEA76EE43E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5DA7FA67-7871-F523-1AD7-A234FB929B7D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9AF6F43-795F-E3CA-2EFD-4B5328423397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B0F48B-5F06-DBA4-FD4E-5A4590BCFE52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B028FFAA-FD51-E0CB-7F80-966050FACCC3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901426F-708A-673E-C54E-34DBF15ACBDF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3478B-B756-CA76-D29E-A10D8CC646EF}"/>
              </a:ext>
            </a:extLst>
          </p:cNvPr>
          <p:cNvSpPr txBox="1"/>
          <p:nvPr/>
        </p:nvSpPr>
        <p:spPr>
          <a:xfrm>
            <a:off x="838200" y="1434923"/>
            <a:ext cx="1691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Project Schedule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604D8D1-F3CC-FD9E-F56D-1E3F79C9B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387090"/>
              </p:ext>
            </p:extLst>
          </p:nvPr>
        </p:nvGraphicFramePr>
        <p:xfrm>
          <a:off x="555150" y="3282031"/>
          <a:ext cx="17221200" cy="506453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353359">
                  <a:extLst>
                    <a:ext uri="{9D8B030D-6E8A-4147-A177-3AD203B41FA5}">
                      <a16:colId xmlns:a16="http://schemas.microsoft.com/office/drawing/2014/main" val="1704690366"/>
                    </a:ext>
                  </a:extLst>
                </a:gridCol>
                <a:gridCol w="3322985">
                  <a:extLst>
                    <a:ext uri="{9D8B030D-6E8A-4147-A177-3AD203B41FA5}">
                      <a16:colId xmlns:a16="http://schemas.microsoft.com/office/drawing/2014/main" val="642038145"/>
                    </a:ext>
                  </a:extLst>
                </a:gridCol>
                <a:gridCol w="3609720">
                  <a:extLst>
                    <a:ext uri="{9D8B030D-6E8A-4147-A177-3AD203B41FA5}">
                      <a16:colId xmlns:a16="http://schemas.microsoft.com/office/drawing/2014/main" val="3552284250"/>
                    </a:ext>
                  </a:extLst>
                </a:gridCol>
                <a:gridCol w="3467568">
                  <a:extLst>
                    <a:ext uri="{9D8B030D-6E8A-4147-A177-3AD203B41FA5}">
                      <a16:colId xmlns:a16="http://schemas.microsoft.com/office/drawing/2014/main" val="4036124228"/>
                    </a:ext>
                  </a:extLst>
                </a:gridCol>
                <a:gridCol w="3467568">
                  <a:extLst>
                    <a:ext uri="{9D8B030D-6E8A-4147-A177-3AD203B41FA5}">
                      <a16:colId xmlns:a16="http://schemas.microsoft.com/office/drawing/2014/main" val="3937296024"/>
                    </a:ext>
                  </a:extLst>
                </a:gridCol>
              </a:tblGrid>
              <a:tr h="492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Year 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Year 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Year 10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Year 11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extLst>
                  <a:ext uri="{0D108BD9-81ED-4DB2-BD59-A6C34878D82A}">
                    <a16:rowId xmlns:a16="http://schemas.microsoft.com/office/drawing/2014/main" val="3062062757"/>
                  </a:ext>
                </a:extLst>
              </a:tr>
              <a:tr h="1523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Session 1: before half-term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Identity, Culture &amp; Heritage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Identity, Culture &amp; Heritage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Post-16 Pathways workshop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extLst>
                  <a:ext uri="{0D108BD9-81ED-4DB2-BD59-A6C34878D82A}">
                    <a16:rowId xmlns:a16="http://schemas.microsoft.com/office/drawing/2014/main" val="711676876"/>
                  </a:ext>
                </a:extLst>
              </a:tr>
              <a:tr h="20395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Session 2: After half-term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Metacognition: Individual learning styles and study techniques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Metacognition: study skills and differentiation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October half term: Passtonbury- Revision and study skills event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extLst>
                  <a:ext uri="{0D108BD9-81ED-4DB2-BD59-A6C34878D82A}">
                    <a16:rowId xmlns:a16="http://schemas.microsoft.com/office/drawing/2014/main" val="833541602"/>
                  </a:ext>
                </a:extLst>
              </a:tr>
              <a:tr h="10083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End of term trip: 21</a:t>
                      </a:r>
                      <a:r>
                        <a:rPr lang="en-GB" sz="2800" baseline="30000">
                          <a:effectLst/>
                        </a:rPr>
                        <a:t>st</a:t>
                      </a:r>
                      <a:r>
                        <a:rPr lang="en-GB" sz="2800">
                          <a:effectLst/>
                        </a:rPr>
                        <a:t> December 2023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Silverstone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Silverstone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06" marR="62706" marT="0" marB="0"/>
                </a:tc>
                <a:extLst>
                  <a:ext uri="{0D108BD9-81ED-4DB2-BD59-A6C34878D82A}">
                    <a16:rowId xmlns:a16="http://schemas.microsoft.com/office/drawing/2014/main" val="661627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12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B4677-ADA8-AC98-63A3-DBB1A1697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2DA1E37-38FF-95E4-2174-F6C9A3425A43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153F846C-B5A5-4C6A-181D-B6A9694F1CCB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FA125281-2171-2CE2-A9E2-1253DAB2BECD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5D96213-ADF2-100D-FFDC-35DFB038216E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9DA137E-F938-2C84-8DED-A2F41C086177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E9923095-0545-BD95-B744-56FA0E246E34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4D8DE286-CD8E-BAD6-602E-E9E9200B05A9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C64635F-5436-F044-EA50-EAAE448C0E0D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A30028CC-B3A4-2D4C-4D19-6BC5FEC7FA0E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DCEBAE0E-B4B1-31E6-7893-861A6F3AFF3B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CBF8A10B-A73C-9BC2-9167-B62FD6F94088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0DBF058E-034A-018D-5DD4-57DF09F50F3B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77FAC1B-FEE4-7FA0-A41F-CDB92368AF01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13EF2DD-8FFF-F869-F49B-21C83867FFB2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D34748E-EFAD-577F-EB99-572A497475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25196"/>
              </p:ext>
            </p:extLst>
          </p:nvPr>
        </p:nvGraphicFramePr>
        <p:xfrm>
          <a:off x="845268" y="3134628"/>
          <a:ext cx="16764000" cy="503534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264332">
                  <a:extLst>
                    <a:ext uri="{9D8B030D-6E8A-4147-A177-3AD203B41FA5}">
                      <a16:colId xmlns:a16="http://schemas.microsoft.com/office/drawing/2014/main" val="374480922"/>
                    </a:ext>
                  </a:extLst>
                </a:gridCol>
                <a:gridCol w="3234764">
                  <a:extLst>
                    <a:ext uri="{9D8B030D-6E8A-4147-A177-3AD203B41FA5}">
                      <a16:colId xmlns:a16="http://schemas.microsoft.com/office/drawing/2014/main" val="1600419081"/>
                    </a:ext>
                  </a:extLst>
                </a:gridCol>
                <a:gridCol w="3513888">
                  <a:extLst>
                    <a:ext uri="{9D8B030D-6E8A-4147-A177-3AD203B41FA5}">
                      <a16:colId xmlns:a16="http://schemas.microsoft.com/office/drawing/2014/main" val="3918987685"/>
                    </a:ext>
                  </a:extLst>
                </a:gridCol>
                <a:gridCol w="3375508">
                  <a:extLst>
                    <a:ext uri="{9D8B030D-6E8A-4147-A177-3AD203B41FA5}">
                      <a16:colId xmlns:a16="http://schemas.microsoft.com/office/drawing/2014/main" val="1906711906"/>
                    </a:ext>
                  </a:extLst>
                </a:gridCol>
                <a:gridCol w="3375508">
                  <a:extLst>
                    <a:ext uri="{9D8B030D-6E8A-4147-A177-3AD203B41FA5}">
                      <a16:colId xmlns:a16="http://schemas.microsoft.com/office/drawing/2014/main" val="1454641035"/>
                    </a:ext>
                  </a:extLst>
                </a:gridCol>
              </a:tblGrid>
              <a:tr h="3518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Year 8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Year 9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Year 10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Year 11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extLst>
                  <a:ext uri="{0D108BD9-81ED-4DB2-BD59-A6C34878D82A}">
                    <a16:rowId xmlns:a16="http://schemas.microsoft.com/office/drawing/2014/main" val="1417700973"/>
                  </a:ext>
                </a:extLst>
              </a:tr>
              <a:tr h="20327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Session 3: before half-term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Effective communication: English study skills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Reluctant Readers collaboration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Effective presentations: English study skills 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Self-efficacy and motivation workshop</a:t>
                      </a: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extLst>
                  <a:ext uri="{0D108BD9-81ED-4DB2-BD59-A6C34878D82A}">
                    <a16:rowId xmlns:a16="http://schemas.microsoft.com/office/drawing/2014/main" val="858201031"/>
                  </a:ext>
                </a:extLst>
              </a:tr>
              <a:tr h="1341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Session 4: After half-term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Networking- ‘Who am I? Who are you?’ </a:t>
                      </a: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Networking and careers</a:t>
                      </a: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Signposting and networking event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extLst>
                  <a:ext uri="{0D108BD9-81ED-4DB2-BD59-A6C34878D82A}">
                    <a16:rowId xmlns:a16="http://schemas.microsoft.com/office/drawing/2014/main" val="3040851114"/>
                  </a:ext>
                </a:extLst>
              </a:tr>
              <a:tr h="7199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End of term trip: Easter 2024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Lego Campus Experience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effectLst/>
                        </a:rPr>
                        <a:t>Lego Campus Experience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333" marR="52333" marT="0" marB="0"/>
                </a:tc>
                <a:extLst>
                  <a:ext uri="{0D108BD9-81ED-4DB2-BD59-A6C34878D82A}">
                    <a16:rowId xmlns:a16="http://schemas.microsoft.com/office/drawing/2014/main" val="2184700275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BC3129B-CB2E-3CF2-9B17-A315C5C149FB}"/>
              </a:ext>
            </a:extLst>
          </p:cNvPr>
          <p:cNvSpPr txBox="1"/>
          <p:nvPr/>
        </p:nvSpPr>
        <p:spPr>
          <a:xfrm>
            <a:off x="685799" y="1293629"/>
            <a:ext cx="1691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Project Schedule</a:t>
            </a:r>
          </a:p>
        </p:txBody>
      </p:sp>
    </p:spTree>
    <p:extLst>
      <p:ext uri="{BB962C8B-B14F-4D97-AF65-F5344CB8AC3E}">
        <p14:creationId xmlns:p14="http://schemas.microsoft.com/office/powerpoint/2010/main" val="565969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EE1CF-E9B6-8EBF-684F-3179B0EE7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0940603-2C1A-8DC0-62A6-7B3663ACCFB8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A3528ECB-B7DB-D5AD-8E8F-B840CA2968AF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DFA23BDE-04C2-622E-E337-3CA9738CD71E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6B305A3-1AC0-900D-120F-B20D55517004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7E455149-B431-B2D9-2246-1BA9C33BF9A1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49D777B7-0EF1-0533-DB94-6A5EA1B854CF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1084ACF9-D77E-EA7D-43E6-26FA9C2285FE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A526F5A-CFC8-B482-7298-CCCDEA6ED6B9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19DB387-8AD6-331C-113A-8CA0C3515080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0E8CD61C-E645-81E6-358C-372F9FDCDD22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35232422-4B11-0D61-E694-6EA89FF0E2B7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379CD98F-F14D-CA36-D4CB-F15F351A255F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DA620C4-3857-FACE-E4D8-9D71545423CD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E7CB9956-1F64-46CA-127D-47309A8D727F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B5704A4-B8F5-BEB5-C56C-9CDB24F3F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488177"/>
              </p:ext>
            </p:extLst>
          </p:nvPr>
        </p:nvGraphicFramePr>
        <p:xfrm>
          <a:off x="898450" y="3086136"/>
          <a:ext cx="16611600" cy="590448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234658">
                  <a:extLst>
                    <a:ext uri="{9D8B030D-6E8A-4147-A177-3AD203B41FA5}">
                      <a16:colId xmlns:a16="http://schemas.microsoft.com/office/drawing/2014/main" val="2910708001"/>
                    </a:ext>
                  </a:extLst>
                </a:gridCol>
                <a:gridCol w="3205356">
                  <a:extLst>
                    <a:ext uri="{9D8B030D-6E8A-4147-A177-3AD203B41FA5}">
                      <a16:colId xmlns:a16="http://schemas.microsoft.com/office/drawing/2014/main" val="3908551246"/>
                    </a:ext>
                  </a:extLst>
                </a:gridCol>
                <a:gridCol w="3481942">
                  <a:extLst>
                    <a:ext uri="{9D8B030D-6E8A-4147-A177-3AD203B41FA5}">
                      <a16:colId xmlns:a16="http://schemas.microsoft.com/office/drawing/2014/main" val="4061162067"/>
                    </a:ext>
                  </a:extLst>
                </a:gridCol>
                <a:gridCol w="3344822">
                  <a:extLst>
                    <a:ext uri="{9D8B030D-6E8A-4147-A177-3AD203B41FA5}">
                      <a16:colId xmlns:a16="http://schemas.microsoft.com/office/drawing/2014/main" val="1157529074"/>
                    </a:ext>
                  </a:extLst>
                </a:gridCol>
                <a:gridCol w="3344822">
                  <a:extLst>
                    <a:ext uri="{9D8B030D-6E8A-4147-A177-3AD203B41FA5}">
                      <a16:colId xmlns:a16="http://schemas.microsoft.com/office/drawing/2014/main" val="4215113311"/>
                    </a:ext>
                  </a:extLst>
                </a:gridCol>
              </a:tblGrid>
              <a:tr h="2444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600" dirty="0">
                          <a:effectLst/>
                        </a:rPr>
                        <a:t> </a:t>
                      </a:r>
                      <a:endParaRPr lang="en-GB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600">
                          <a:effectLst/>
                        </a:rPr>
                        <a:t>Year 8</a:t>
                      </a:r>
                      <a:endParaRPr lang="en-GB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600">
                          <a:effectLst/>
                        </a:rPr>
                        <a:t>Year 9</a:t>
                      </a:r>
                      <a:endParaRPr lang="en-GB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600">
                          <a:effectLst/>
                        </a:rPr>
                        <a:t>Year 10</a:t>
                      </a:r>
                      <a:endParaRPr lang="en-GB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600">
                          <a:effectLst/>
                        </a:rPr>
                        <a:t>Year 11</a:t>
                      </a:r>
                      <a:endParaRPr lang="en-GB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extLst>
                  <a:ext uri="{0D108BD9-81ED-4DB2-BD59-A6C34878D82A}">
                    <a16:rowId xmlns:a16="http://schemas.microsoft.com/office/drawing/2014/main" val="1754289840"/>
                  </a:ext>
                </a:extLst>
              </a:tr>
              <a:tr h="500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Session 5: before half-term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Managing a budget 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Understanding debt in the real world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extLst>
                  <a:ext uri="{0D108BD9-81ED-4DB2-BD59-A6C34878D82A}">
                    <a16:rowId xmlns:a16="http://schemas.microsoft.com/office/drawing/2014/main" val="2887966880"/>
                  </a:ext>
                </a:extLst>
              </a:tr>
              <a:tr h="1494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Session 6: After half-term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Math study skills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LUM collaboration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Math study skills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LUM collaboration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Work experience opportunities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Coventry Careers Hub collaboration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extLst>
                  <a:ext uri="{0D108BD9-81ED-4DB2-BD59-A6C34878D82A}">
                    <a16:rowId xmlns:a16="http://schemas.microsoft.com/office/drawing/2014/main" val="2159389557"/>
                  </a:ext>
                </a:extLst>
              </a:tr>
              <a:tr h="500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End of term trip: July 2024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Hamilton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Hamilton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extLst>
                  <a:ext uri="{0D108BD9-81ED-4DB2-BD59-A6C34878D82A}">
                    <a16:rowId xmlns:a16="http://schemas.microsoft.com/office/drawing/2014/main" val="1713431946"/>
                  </a:ext>
                </a:extLst>
              </a:tr>
              <a:tr h="12673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>
                          <a:effectLst/>
                        </a:rPr>
                        <a:t>August 2024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800" dirty="0">
                          <a:effectLst/>
                        </a:rPr>
                        <a:t>GCSE Results Day support and information. Transition to next step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98" marR="32998" marT="0" marB="0"/>
                </a:tc>
                <a:extLst>
                  <a:ext uri="{0D108BD9-81ED-4DB2-BD59-A6C34878D82A}">
                    <a16:rowId xmlns:a16="http://schemas.microsoft.com/office/drawing/2014/main" val="4151296590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10F29144-D24C-1D3D-F385-43EFE45674B2}"/>
              </a:ext>
            </a:extLst>
          </p:cNvPr>
          <p:cNvSpPr txBox="1"/>
          <p:nvPr/>
        </p:nvSpPr>
        <p:spPr>
          <a:xfrm>
            <a:off x="865407" y="1325010"/>
            <a:ext cx="1691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Project Schedule</a:t>
            </a:r>
          </a:p>
        </p:txBody>
      </p:sp>
    </p:spTree>
    <p:extLst>
      <p:ext uri="{BB962C8B-B14F-4D97-AF65-F5344CB8AC3E}">
        <p14:creationId xmlns:p14="http://schemas.microsoft.com/office/powerpoint/2010/main" val="988709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39F39-5E7A-27F9-EE0D-030995222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2C09383-2AF1-0F97-E1AE-96B84908CA81}"/>
              </a:ext>
            </a:extLst>
          </p:cNvPr>
          <p:cNvSpPr/>
          <p:nvPr/>
        </p:nvSpPr>
        <p:spPr>
          <a:xfrm rot="-5400000">
            <a:off x="3988425" y="-44196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09E9BE48-D14F-5988-FF90-77C40864CC28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4C8CDBB0-E6A8-3629-27DF-5F8D472174CE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AA2CF420-8889-9503-B66F-5216DBEB24C3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2C81ED22-B959-3FF2-F62D-6B948B800982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5A373F8-96B2-FEBB-DF93-A67138E60EA0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D79B5AD6-3AD9-F3D2-3606-A27A7E9BEF01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A97F1CCF-6BC1-BFAA-1730-3E0FEB6DBF38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DE592B34-8312-7963-3813-62A6DC97A0D9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998F09B-A06B-7AB5-FC31-F99143649B9F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14B1B8ED-D10D-A1CC-768B-8AF2133CFD66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C4B2A1B3-EA84-6BCB-2726-890FF3404927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41EA7875-4443-5476-9E34-D677F6FA1603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0E0A9C-7852-56E2-5BDB-9E0F47ACCB62}"/>
              </a:ext>
            </a:extLst>
          </p:cNvPr>
          <p:cNvSpPr txBox="1"/>
          <p:nvPr/>
        </p:nvSpPr>
        <p:spPr>
          <a:xfrm>
            <a:off x="929611" y="1141719"/>
            <a:ext cx="1691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Session Experiences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96D3A-8175-0CAD-DA90-EDC3CD07D6C2}"/>
              </a:ext>
            </a:extLst>
          </p:cNvPr>
          <p:cNvSpPr txBox="1"/>
          <p:nvPr/>
        </p:nvSpPr>
        <p:spPr>
          <a:xfrm>
            <a:off x="148030" y="2783677"/>
            <a:ext cx="1828800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*Identity, Culture &amp; Heritage</a:t>
            </a:r>
          </a:p>
          <a:p>
            <a:pPr algn="ctr"/>
            <a:endParaRPr lang="en-GB" sz="8000" dirty="0">
              <a:solidFill>
                <a:schemeClr val="tx1">
                  <a:lumMod val="65000"/>
                  <a:lumOff val="35000"/>
                </a:schemeClr>
              </a:solidFill>
              <a:latin typeface="OpenDyslexic" panose="00000500000000000000" pitchFamily="50" charset="0"/>
            </a:endParaRPr>
          </a:p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*Metacognition </a:t>
            </a:r>
          </a:p>
          <a:p>
            <a:pPr algn="ctr"/>
            <a:endParaRPr lang="en-GB" sz="8000" dirty="0">
              <a:solidFill>
                <a:schemeClr val="tx1">
                  <a:lumMod val="65000"/>
                  <a:lumOff val="35000"/>
                </a:schemeClr>
              </a:solidFill>
              <a:latin typeface="OpenDyslexic" panose="00000500000000000000" pitchFamily="50" charset="0"/>
            </a:endParaRPr>
          </a:p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*Self- Efficacy &amp; Motivation</a:t>
            </a:r>
          </a:p>
        </p:txBody>
      </p:sp>
    </p:spTree>
    <p:extLst>
      <p:ext uri="{BB962C8B-B14F-4D97-AF65-F5344CB8AC3E}">
        <p14:creationId xmlns:p14="http://schemas.microsoft.com/office/powerpoint/2010/main" val="2067188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748B0-4F09-810B-8CAF-22D7BEFD3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DCFA081-2200-DC7B-310C-E84F470AD8EF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F924B72E-10BF-8B2C-A127-273FB418EE29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D3C66772-C9D8-0003-E0EA-6A9D2DED965A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AE581D7-4E63-1C60-0635-AA5E9319CD39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A70445CD-39F6-8A62-3DB8-BE2C1BE02E21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78DE457D-9B6F-9810-A86E-1C906629D28B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B55F904B-E649-D67D-B389-61533A13D129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D1B9F78-E75C-5943-C6D2-37F7B6C43D83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8D33602E-4C14-DCBC-F0DC-8431A416A9CA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CCC7E43F-4A4E-5645-D577-BB7F9D5B25D6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ADAFDCB-EDAE-68EC-6512-FAA1F34405E9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0CA7AC9-2D74-BB05-11DA-72A83844A0B7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277E87AE-8AB4-DDE1-469B-821C4AA0F510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531C74F-BFBE-A599-CBCF-3868B46ABDF4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E1E37F-A432-5F9D-874F-5FBFDD60708D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045185" y="2620848"/>
            <a:ext cx="5737240" cy="57372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2CAC7D3-2A6E-FCF8-0388-1675230D916D}"/>
              </a:ext>
            </a:extLst>
          </p:cNvPr>
          <p:cNvSpPr txBox="1"/>
          <p:nvPr/>
        </p:nvSpPr>
        <p:spPr>
          <a:xfrm>
            <a:off x="865407" y="1325010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Metacognition: Learning Styles</a:t>
            </a:r>
          </a:p>
        </p:txBody>
      </p:sp>
    </p:spTree>
    <p:extLst>
      <p:ext uri="{BB962C8B-B14F-4D97-AF65-F5344CB8AC3E}">
        <p14:creationId xmlns:p14="http://schemas.microsoft.com/office/powerpoint/2010/main" val="1881792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1ECA5-34A1-D9A6-3B7F-8F83CA7CF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5160937-980B-E731-AD91-C138288A0418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FFD71D5E-28B6-C4E0-A23D-50D43F86AFD1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751C98FE-31C4-2AFA-8577-E9268002D40A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F6703FF5-C0E8-FAE8-3CBE-EBF27F317BB9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B5CCC04E-3F31-4DAB-6C35-1C3FE131187C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A49F616-8AC4-1479-D90B-1C8B37D5E549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3624BD51-DE7B-B705-0F3A-B04F3FD46EE4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86E1A158-F1DA-0D2F-EA8C-15C784A8746F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D376D486-E138-E98E-A29D-4751CBA464F4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5A75FE0D-E0AB-E5AE-17A7-95717E26B414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60A41BA-A240-DDFD-3A18-8B9643C3F182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0AF0066-DE1A-F02C-8F17-DADFAB18A867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C0427F4A-4F0F-6C6E-F51F-A95125F3D24A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24A16035-77A3-9D46-2CD4-DE909DA3927A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074AAD-0381-0ECF-6DF2-37DB10CD6C13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Focus Group Responses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0BED82-4658-B313-FEFE-011B76C19D5A}"/>
              </a:ext>
            </a:extLst>
          </p:cNvPr>
          <p:cNvSpPr txBox="1"/>
          <p:nvPr/>
        </p:nvSpPr>
        <p:spPr>
          <a:xfrm>
            <a:off x="75505" y="2199391"/>
            <a:ext cx="18221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Tell me what it means to you to belong somewhere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F357AB-0784-5181-9B58-23AFE20193EC}"/>
              </a:ext>
            </a:extLst>
          </p:cNvPr>
          <p:cNvSpPr txBox="1"/>
          <p:nvPr/>
        </p:nvSpPr>
        <p:spPr>
          <a:xfrm>
            <a:off x="1403978" y="3273125"/>
            <a:ext cx="64736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“When you feel comfortable you see maybe some of the people you know are from there, like she is also from (place) so I feel comfortable with her” – Y8 BLCK space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3AB5AB-A799-545A-8C1D-F9EB7391721C}"/>
              </a:ext>
            </a:extLst>
          </p:cNvPr>
          <p:cNvSpPr txBox="1"/>
          <p:nvPr/>
        </p:nvSpPr>
        <p:spPr>
          <a:xfrm>
            <a:off x="8174668" y="3327732"/>
            <a:ext cx="9084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“Where I feel where I belong is um people who know what I am going through… there is a lot of racism there and I feel like I belong where people have experienced that” Y8 BLCK Space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A1DF70-EFCF-D604-45FB-DBD5BFDCB4E6}"/>
              </a:ext>
            </a:extLst>
          </p:cNvPr>
          <p:cNvSpPr txBox="1"/>
          <p:nvPr/>
        </p:nvSpPr>
        <p:spPr>
          <a:xfrm>
            <a:off x="909545" y="6539066"/>
            <a:ext cx="74377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feel safe, with my brothers and sisters and my parents because it is one of the many places that autistic children are allowed” – Y8 Beyond Space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7D3A03-F275-0AC4-931D-753491836EE8}"/>
              </a:ext>
            </a:extLst>
          </p:cNvPr>
          <p:cNvSpPr txBox="1"/>
          <p:nvPr/>
        </p:nvSpPr>
        <p:spPr>
          <a:xfrm>
            <a:off x="8324303" y="7672110"/>
            <a:ext cx="9084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“With black people, because you can relate” – BLCK space Y9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51D7B0-EEE5-2900-BBFD-BF8BAEF9BE08}"/>
              </a:ext>
            </a:extLst>
          </p:cNvPr>
          <p:cNvSpPr txBox="1"/>
          <p:nvPr/>
        </p:nvSpPr>
        <p:spPr>
          <a:xfrm>
            <a:off x="8259217" y="5930817"/>
            <a:ext cx="9084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“Definitely not in school” </a:t>
            </a:r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– BLCK Space Y8</a:t>
            </a:r>
            <a:endParaRPr lang="en-GB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426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27010-49C4-F859-4688-6CA2A52B6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14D9E5F-F288-6109-F7BA-4D92561FC9CA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114A64F-F9A7-3CF1-80D7-0D172F0A3972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2E041488-24D1-E47F-F5F1-1D5B8064B118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F52AF42-8F87-EA54-9D20-B6DD71888600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6BD9EABB-FED1-C911-D432-97093843DA91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AAB81288-7AC4-5FE9-B5A2-50F939564F73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13DC2AB6-561C-7A90-A73A-6E81BC7573E1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A320076C-063F-7E35-529A-377D99F8A30F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AA623376-F82C-B224-6214-896FA8365B01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470CECC-CD5C-6E27-9C92-3EF952E52AFF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B266D03C-4F55-AD7E-1D0E-D11E7CE3EAC2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A21046F-C586-C132-04AB-C8ED3C1E8636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DEC91B3-9D76-C25E-DE56-2E5AE3FB947B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17CD967-9E1A-8B86-0FA2-0C1CB7B3BC17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9CA9BC-0A78-04DF-833E-96775B400BA4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Focus Group Responses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5171F3-093D-0E86-69FD-1C69B62BF7CD}"/>
              </a:ext>
            </a:extLst>
          </p:cNvPr>
          <p:cNvSpPr txBox="1"/>
          <p:nvPr/>
        </p:nvSpPr>
        <p:spPr>
          <a:xfrm>
            <a:off x="75505" y="2199391"/>
            <a:ext cx="18221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Do you feel a sense of belonging at school?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B7E7F4-5445-A34A-4FC0-4721417606A1}"/>
              </a:ext>
            </a:extLst>
          </p:cNvPr>
          <p:cNvSpPr txBox="1"/>
          <p:nvPr/>
        </p:nvSpPr>
        <p:spPr>
          <a:xfrm>
            <a:off x="323874" y="3245391"/>
            <a:ext cx="7782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“No because people are really racist to be fair” – BLCK space Y8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16BB51-04C5-A9E6-D776-18BBCDA04059}"/>
              </a:ext>
            </a:extLst>
          </p:cNvPr>
          <p:cNvSpPr txBox="1"/>
          <p:nvPr/>
        </p:nvSpPr>
        <p:spPr>
          <a:xfrm>
            <a:off x="8471333" y="3207439"/>
            <a:ext cx="8388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“With my Head of Year, I don’t belong…. Because I really found out what he said about me” – BLCK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25E465-D985-5D99-219D-06A2F182B317}"/>
              </a:ext>
            </a:extLst>
          </p:cNvPr>
          <p:cNvSpPr txBox="1"/>
          <p:nvPr/>
        </p:nvSpPr>
        <p:spPr>
          <a:xfrm>
            <a:off x="6268516" y="5721714"/>
            <a:ext cx="51383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don’t think I belong to this school because I don’t like it” – BLCK space Y8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E05672-BA79-4B58-3C14-D2D52A8C3E31}"/>
              </a:ext>
            </a:extLst>
          </p:cNvPr>
          <p:cNvSpPr txBox="1"/>
          <p:nvPr/>
        </p:nvSpPr>
        <p:spPr>
          <a:xfrm>
            <a:off x="1539576" y="4565134"/>
            <a:ext cx="8672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“Teachers give me a headache when they say ‘tuck in your T-shirt and neaten up your tie’” – Beyond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48255F-AFA9-3050-FDC7-B217CAF5E134}"/>
              </a:ext>
            </a:extLst>
          </p:cNvPr>
          <p:cNvSpPr txBox="1"/>
          <p:nvPr/>
        </p:nvSpPr>
        <p:spPr>
          <a:xfrm>
            <a:off x="11768247" y="4540377"/>
            <a:ext cx="6564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don’t think I belong in school because, school is prison” – Beyond Space Y8 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44AA32-47B8-4275-9098-628FFF2ACBC1}"/>
              </a:ext>
            </a:extLst>
          </p:cNvPr>
          <p:cNvSpPr txBox="1"/>
          <p:nvPr/>
        </p:nvSpPr>
        <p:spPr>
          <a:xfrm>
            <a:off x="634617" y="6165689"/>
            <a:ext cx="5625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“Err no because like I tried like to tell a problem and they don’t sort it” – Beyond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76F31-D912-E826-7447-FB65784EEDA6}"/>
              </a:ext>
            </a:extLst>
          </p:cNvPr>
          <p:cNvSpPr txBox="1"/>
          <p:nvPr/>
        </p:nvSpPr>
        <p:spPr>
          <a:xfrm>
            <a:off x="1215354" y="7975973"/>
            <a:ext cx="14942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feel like I belong when I am with my friends, but I didn’t belong when they (school) are talking about slavery coz everyone turns around and looks at you when they say stuff about slavery”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CD9279-9AE8-A553-C76B-7083A14DFC39}"/>
              </a:ext>
            </a:extLst>
          </p:cNvPr>
          <p:cNvSpPr txBox="1"/>
          <p:nvPr/>
        </p:nvSpPr>
        <p:spPr>
          <a:xfrm>
            <a:off x="11768247" y="6412684"/>
            <a:ext cx="6358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“There is no cultural diversity here”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194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1EDD6-FC21-9555-F700-F1AAA5C6C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9C2518C-31D8-8F86-809E-A3A1AC1DE708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6B7BE58-3E56-0BCB-D221-420A1778EBC1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097E8F14-F233-47B6-51CB-EE0070853C8A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F2E4D1E5-4C76-DF0D-61A9-FC8F8D863C88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B993A19-9756-CE8F-BC41-66E3AA91C66C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57F09347-62D5-A6BF-6636-EE12B240D3A1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7D42CE36-D2E6-37BB-7AC1-99DE2E8296BE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D9BD4E2-7C23-BECB-9919-E79E3597B12F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2091EAF6-EFFA-7889-581D-860B8403D589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44C36179-39A4-6349-C69A-E6759FFA68FC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6F22E10-EA64-F715-EB39-24EC7A965B0F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05D13E30-BFE6-C7D7-CE95-FA8CA2BB9DA0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4DA0309-6F53-B500-2C79-F21934674D4E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5D9558D-D532-91C9-A871-24A66B826B99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E01ABC-091F-5033-6567-C39C7748A8C2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Focus Group Responses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8DBE9-324E-F838-16C2-E35D9E2AFD31}"/>
              </a:ext>
            </a:extLst>
          </p:cNvPr>
          <p:cNvSpPr txBox="1"/>
          <p:nvPr/>
        </p:nvSpPr>
        <p:spPr>
          <a:xfrm>
            <a:off x="75505" y="2199391"/>
            <a:ext cx="1822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How about university? Do you feel you would belong there?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589AA-6276-B6F9-002D-710E01D53EE7}"/>
              </a:ext>
            </a:extLst>
          </p:cNvPr>
          <p:cNvSpPr txBox="1"/>
          <p:nvPr/>
        </p:nvSpPr>
        <p:spPr>
          <a:xfrm>
            <a:off x="689119" y="3202027"/>
            <a:ext cx="647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think I would belong in university because there are lots more people and it will be more positive and friendly” - Beyond Space Y8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661B9B-87CD-8C93-A098-9084FF144F1F}"/>
              </a:ext>
            </a:extLst>
          </p:cNvPr>
          <p:cNvSpPr txBox="1"/>
          <p:nvPr/>
        </p:nvSpPr>
        <p:spPr>
          <a:xfrm>
            <a:off x="11938171" y="3207049"/>
            <a:ext cx="5617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“I think there will be way more black people so I will fit in as well”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9F8F5F-E74E-87A2-EE49-7DD52CD380EB}"/>
              </a:ext>
            </a:extLst>
          </p:cNvPr>
          <p:cNvSpPr txBox="1"/>
          <p:nvPr/>
        </p:nvSpPr>
        <p:spPr>
          <a:xfrm>
            <a:off x="699774" y="5938324"/>
            <a:ext cx="80690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“My Mum was in university. She told stories about people being racist to her and how she wasn’t fully accepted.” – BLCK Space Y8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A891A-9F18-8669-FB57-F1E9753B8523}"/>
              </a:ext>
            </a:extLst>
          </p:cNvPr>
          <p:cNvSpPr txBox="1"/>
          <p:nvPr/>
        </p:nvSpPr>
        <p:spPr>
          <a:xfrm>
            <a:off x="7460862" y="3442231"/>
            <a:ext cx="4857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 I think it will be a bit scary at first, but once you settle in it will be alright” – Beyond Space Y8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26255A-5F2A-4D65-5C6F-5555E95D37F0}"/>
              </a:ext>
            </a:extLst>
          </p:cNvPr>
          <p:cNvSpPr txBox="1"/>
          <p:nvPr/>
        </p:nvSpPr>
        <p:spPr>
          <a:xfrm>
            <a:off x="8377730" y="7328165"/>
            <a:ext cx="9084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“Err, if I go to a posh one, it will definitely be mostly white people there. Because my brother goes to a posh one” – BLCK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5B65EB-78A0-3C6D-484B-F231BC3948F2}"/>
              </a:ext>
            </a:extLst>
          </p:cNvPr>
          <p:cNvSpPr txBox="1"/>
          <p:nvPr/>
        </p:nvSpPr>
        <p:spPr>
          <a:xfrm>
            <a:off x="1072460" y="8268725"/>
            <a:ext cx="7011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think I would like </a:t>
            </a:r>
            <a:r>
              <a:rPr lang="en-GB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uni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 because I get my own room” – Beyond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DF83DA-202E-33CA-F0E0-C25308AACB71}"/>
              </a:ext>
            </a:extLst>
          </p:cNvPr>
          <p:cNvSpPr txBox="1"/>
          <p:nvPr/>
        </p:nvSpPr>
        <p:spPr>
          <a:xfrm>
            <a:off x="9837983" y="5341861"/>
            <a:ext cx="80690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think it will be more diverse, like with different cultures” – BLCK space Y9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43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8DA12-FB62-58D8-1F6D-541019AEB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BCF729B-C926-39A1-BDD1-91EB8BED8BCB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D6B752D0-2124-F2A6-6348-21B3F5C0113B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981B6288-B2CF-1868-2E95-4BA41BF7A278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0870D8D-A37A-2A57-C15B-A9EE4C2B7C16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D933C8D-3A2C-E216-A47C-1044AED7AC9C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0AEE5DE7-E73F-DAF6-6149-08CC42D1AB75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11D957BB-BDDB-5A94-6536-09BDE1D863E5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67E71E5-218A-6ECF-0D42-6209D2DFC851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3CAB8EB3-59C5-D009-353A-8988C7E2D469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51B17424-7A7B-8D38-40E7-997056046A42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2154D4DA-13E4-A903-2125-3E968704C28F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DE1EE0BB-4858-A667-B26D-BA62C4278631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2E42B190-F1E7-9CA1-1913-183BEEBD6A0B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EB34A3C3-6A89-DDCC-E7E4-5DC6EEB57F8C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42B956-EF41-01FF-16DA-B599549CD927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Focus Group Responses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224861-0AA4-4BC6-19A6-BF62EAB24D6B}"/>
              </a:ext>
            </a:extLst>
          </p:cNvPr>
          <p:cNvSpPr txBox="1"/>
          <p:nvPr/>
        </p:nvSpPr>
        <p:spPr>
          <a:xfrm>
            <a:off x="75505" y="2199391"/>
            <a:ext cx="182219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What are the biggest challenges you face in education (now or in the future)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22C0F7-CB12-32B3-06CA-24C18E5367C2}"/>
              </a:ext>
            </a:extLst>
          </p:cNvPr>
          <p:cNvSpPr txBox="1"/>
          <p:nvPr/>
        </p:nvSpPr>
        <p:spPr>
          <a:xfrm>
            <a:off x="757104" y="3476214"/>
            <a:ext cx="64736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am actually a little but scared because GCSE’s are going to be really hard” – BLCK space Y9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3D9E4C-10C2-C304-5CF9-38069A115117}"/>
              </a:ext>
            </a:extLst>
          </p:cNvPr>
          <p:cNvSpPr txBox="1"/>
          <p:nvPr/>
        </p:nvSpPr>
        <p:spPr>
          <a:xfrm>
            <a:off x="7987890" y="3618782"/>
            <a:ext cx="9584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“One of the biggest challenges in the future is probably trying to pay bills, and trying to do basic life because schools not very good at teaching you that” – Beyond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9EEF48-A1E7-63C6-E274-FDBA5CD53692}"/>
              </a:ext>
            </a:extLst>
          </p:cNvPr>
          <p:cNvSpPr txBox="1"/>
          <p:nvPr/>
        </p:nvSpPr>
        <p:spPr>
          <a:xfrm>
            <a:off x="501366" y="6235885"/>
            <a:ext cx="9084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“My Mum was in university. She told stories about people being racist to her and how she wasn’t fully accepted.” – BLCK Space Y8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BD071D-49CE-7A4C-8259-D7B16832AD59}"/>
              </a:ext>
            </a:extLst>
          </p:cNvPr>
          <p:cNvSpPr txBox="1"/>
          <p:nvPr/>
        </p:nvSpPr>
        <p:spPr>
          <a:xfrm>
            <a:off x="9593659" y="6599714"/>
            <a:ext cx="7949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 I think it will be a bit scary at first, but once you settle in it will be alright” – Beyond Space Y8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2A0A66-8F49-B7F5-0A29-401E4CFAD0A2}"/>
              </a:ext>
            </a:extLst>
          </p:cNvPr>
          <p:cNvSpPr txBox="1"/>
          <p:nvPr/>
        </p:nvSpPr>
        <p:spPr>
          <a:xfrm>
            <a:off x="9384591" y="5334732"/>
            <a:ext cx="8189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</a:t>
            </a:r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I don’t know, It’s just that I am in year 9” – BLCK Space Y9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2C1C37-9FFC-37AD-8A86-1385473A104D}"/>
              </a:ext>
            </a:extLst>
          </p:cNvPr>
          <p:cNvSpPr txBox="1"/>
          <p:nvPr/>
        </p:nvSpPr>
        <p:spPr>
          <a:xfrm>
            <a:off x="1280812" y="5153366"/>
            <a:ext cx="7330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“The teachers…. Most of them are racist” – BLCK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62ABA0-3095-9C80-38D0-A494CAB7C481}"/>
              </a:ext>
            </a:extLst>
          </p:cNvPr>
          <p:cNvSpPr txBox="1"/>
          <p:nvPr/>
        </p:nvSpPr>
        <p:spPr>
          <a:xfrm>
            <a:off x="486126" y="8045724"/>
            <a:ext cx="16773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find sometimes people don’t understand what I say, so I try to change me voice…….back in Africa I had a different education than here so yes, it’s very hard”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096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5353489" y="8540136"/>
            <a:ext cx="4602314" cy="3618569"/>
          </a:xfrm>
          <a:custGeom>
            <a:avLst/>
            <a:gdLst/>
            <a:ahLst/>
            <a:cxnLst/>
            <a:rect l="l" t="t" r="r" b="b"/>
            <a:pathLst>
              <a:path w="4602314" h="3618569">
                <a:moveTo>
                  <a:pt x="0" y="0"/>
                </a:moveTo>
                <a:lnTo>
                  <a:pt x="4602314" y="0"/>
                </a:lnTo>
                <a:lnTo>
                  <a:pt x="4602314" y="3618570"/>
                </a:lnTo>
                <a:lnTo>
                  <a:pt x="0" y="3618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-674156" y="-1072630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8" y="0"/>
                </a:lnTo>
                <a:lnTo>
                  <a:pt x="4899948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5003948" y="-1890601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2" y="0"/>
                </a:lnTo>
                <a:lnTo>
                  <a:pt x="2892762" y="2919301"/>
                </a:lnTo>
                <a:lnTo>
                  <a:pt x="0" y="291930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 rot="-5282649">
            <a:off x="16004285" y="265374"/>
            <a:ext cx="4017207" cy="1370872"/>
          </a:xfrm>
          <a:custGeom>
            <a:avLst/>
            <a:gdLst/>
            <a:ahLst/>
            <a:cxnLst/>
            <a:rect l="l" t="t" r="r" b="b"/>
            <a:pathLst>
              <a:path w="4017207" h="1370872">
                <a:moveTo>
                  <a:pt x="0" y="0"/>
                </a:moveTo>
                <a:lnTo>
                  <a:pt x="4017207" y="0"/>
                </a:lnTo>
                <a:lnTo>
                  <a:pt x="4017207" y="1370872"/>
                </a:lnTo>
                <a:lnTo>
                  <a:pt x="0" y="137087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B8E22E-A704-D621-EFE1-0A96C28B7620}"/>
              </a:ext>
            </a:extLst>
          </p:cNvPr>
          <p:cNvSpPr txBox="1"/>
          <p:nvPr/>
        </p:nvSpPr>
        <p:spPr>
          <a:xfrm>
            <a:off x="248695" y="3390900"/>
            <a:ext cx="18135600" cy="5833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Appreciating</a:t>
            </a:r>
            <a:r>
              <a:rPr lang="en-GB" sz="66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intersectionality </a:t>
            </a:r>
          </a:p>
          <a:p>
            <a:pPr marL="857250" indent="-8572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66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Conversations with Black pupils</a:t>
            </a:r>
          </a:p>
          <a:p>
            <a:pPr marL="857250" indent="-8572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Secondary research within the team</a:t>
            </a:r>
          </a:p>
          <a:p>
            <a:pPr marL="857250" indent="-8572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66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A research project with Professor J Arday</a:t>
            </a:r>
            <a:endParaRPr lang="en-GB" sz="11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A72FA380-58A9-DF21-F4F1-B761C3341702}"/>
              </a:ext>
            </a:extLst>
          </p:cNvPr>
          <p:cNvSpPr txBox="1"/>
          <p:nvPr/>
        </p:nvSpPr>
        <p:spPr>
          <a:xfrm>
            <a:off x="914400" y="1534660"/>
            <a:ext cx="12954000" cy="1541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How it began…</a:t>
            </a:r>
            <a:endParaRPr lang="en-GB" sz="11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7E371-6F90-4C2D-51E7-FF2901A1C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9DD749F-B28F-8B4F-17AD-50AC65ADFD3D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2970BA4E-1067-E1DD-D9CF-063755999AFC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95BC4F93-EA1F-03FD-F236-C42B7231FA21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A5F3DB7-0723-F269-4526-30643F86932A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DB5F34A-35FA-A68D-1A1E-FC6C457F08C8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FFC99459-71AE-D69F-DC35-5FDCEE29CDD8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E724EABD-A175-663A-0246-8532245EA2C6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77DE0FA-673B-0909-EF80-F2F66C186494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7C1F5A21-C410-6B4D-F4F0-85B67AD284C5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92CACB1F-A994-48F6-9BA1-1B7F0C85577E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70A8B0A-1C45-B36A-6C56-6A05A7498A0F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01E639DF-2CFE-0745-89C4-D117F356DD7A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2DC69192-706E-3DAC-AEE0-B945B909A05D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47442B5-93B4-4A87-B51B-CAEC2C2CDA7C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9B2C03-5B8E-02F1-9B69-BF562605BFC3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Feedback from sessions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B2F442-DFCA-BCE0-A55C-C83C9380AF33}"/>
              </a:ext>
            </a:extLst>
          </p:cNvPr>
          <p:cNvSpPr txBox="1"/>
          <p:nvPr/>
        </p:nvSpPr>
        <p:spPr>
          <a:xfrm>
            <a:off x="373368" y="2259237"/>
            <a:ext cx="6473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“You guys are amazing” – Beyond space Y8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FB40CA-3DE6-DA59-1EFB-B06D1B647F92}"/>
              </a:ext>
            </a:extLst>
          </p:cNvPr>
          <p:cNvSpPr txBox="1"/>
          <p:nvPr/>
        </p:nvSpPr>
        <p:spPr>
          <a:xfrm>
            <a:off x="1516322" y="3911067"/>
            <a:ext cx="5617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“I felt very comfortable because others had the same mindset as me” – BLCK space Y8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7AD325-C855-D53A-71C3-2EE2E3E821D3}"/>
              </a:ext>
            </a:extLst>
          </p:cNvPr>
          <p:cNvSpPr txBox="1"/>
          <p:nvPr/>
        </p:nvSpPr>
        <p:spPr>
          <a:xfrm>
            <a:off x="7932337" y="3819677"/>
            <a:ext cx="9084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I enjoyed speaking to someone (ambassador) as they understand what I mean” – Beyond Space Y8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D73805-8396-F8EA-DABA-36353582211E}"/>
              </a:ext>
            </a:extLst>
          </p:cNvPr>
          <p:cNvSpPr txBox="1"/>
          <p:nvPr/>
        </p:nvSpPr>
        <p:spPr>
          <a:xfrm>
            <a:off x="859206" y="5562393"/>
            <a:ext cx="9084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“really good session, very entertaining and a good place to share thoughts” – BLCK Space Y9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4B0395-6189-A75D-5124-265C20F81442}"/>
              </a:ext>
            </a:extLst>
          </p:cNvPr>
          <p:cNvSpPr txBox="1"/>
          <p:nvPr/>
        </p:nvSpPr>
        <p:spPr>
          <a:xfrm>
            <a:off x="11131310" y="7192337"/>
            <a:ext cx="6775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“I feel at home” – BLCK Space Y8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827DE3-B05C-5135-9CA7-6D46EEAEB376}"/>
              </a:ext>
            </a:extLst>
          </p:cNvPr>
          <p:cNvSpPr txBox="1"/>
          <p:nvPr/>
        </p:nvSpPr>
        <p:spPr>
          <a:xfrm>
            <a:off x="7510858" y="2259237"/>
            <a:ext cx="9084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“very good session, felt com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fortable and enjoyed the ambassadors company – she is a good listener”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D4DFDB-F69F-71C6-A3FC-6D4F89F32B8C}"/>
              </a:ext>
            </a:extLst>
          </p:cNvPr>
          <p:cNvSpPr txBox="1"/>
          <p:nvPr/>
        </p:nvSpPr>
        <p:spPr>
          <a:xfrm>
            <a:off x="10834674" y="5469292"/>
            <a:ext cx="561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“I think it was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good because we got to know what metacognition was” – BLCK Space Y9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B266E9-71F2-9437-1441-389D5ECA4392}"/>
              </a:ext>
            </a:extLst>
          </p:cNvPr>
          <p:cNvSpPr txBox="1"/>
          <p:nvPr/>
        </p:nvSpPr>
        <p:spPr>
          <a:xfrm>
            <a:off x="1250332" y="7488833"/>
            <a:ext cx="9084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“Good session helped me out thinking about what I need to achieve” – Beyond Space Y9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962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2EDF9-E1FE-99F4-40D7-D128870D9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530C4C3-3467-243E-5A24-57C09A67F48E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7905F324-955F-6BCD-ABB2-CDBB257C6FF5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A82EB4C3-5958-0D0B-9E19-68AC83B86D3C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42EECF8-F1D0-C2E4-95AB-B02FCCF2E085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039BE22-1B85-BA01-C4DB-32797D37CDB8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9752DB5E-B475-144B-4954-C3D6C16CF56D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A5BBEFF6-AA8B-0864-D04B-65470223D2A6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6057BF1-F94A-CA22-FF62-7D934027F088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2B5237A-59A8-3303-CFCB-C54EB89D4807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481F6242-FBA4-B450-B768-36A96C098CEF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16F3FAE7-CE6C-583B-79D9-A2B6707C3773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323E6DA2-6F75-85FF-04A1-1264C165F208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0B003E0E-F6EA-D81B-EDD5-AD21A3F0C36C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DB918DD-1E3C-FB91-6665-0E9BFFD4AF4F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A85917-C298-7608-D9AF-5DA0C7D26BD3}"/>
              </a:ext>
            </a:extLst>
          </p:cNvPr>
          <p:cNvSpPr txBox="1"/>
          <p:nvPr/>
        </p:nvSpPr>
        <p:spPr>
          <a:xfrm>
            <a:off x="990600" y="742979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What Next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D60F8E-1FAC-3099-9477-E84A58F3BEF8}"/>
              </a:ext>
            </a:extLst>
          </p:cNvPr>
          <p:cNvSpPr txBox="1"/>
          <p:nvPr/>
        </p:nvSpPr>
        <p:spPr>
          <a:xfrm>
            <a:off x="1093115" y="2078132"/>
            <a:ext cx="1628394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Review the evaluation from these projects and make changes if needed</a:t>
            </a:r>
          </a:p>
          <a:p>
            <a:pPr lvl="0"/>
            <a:endParaRPr lang="en-GB" sz="4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Introduce small group mentoring with the ambassadors alongside the sessions</a:t>
            </a:r>
          </a:p>
          <a:p>
            <a:pPr lvl="0"/>
            <a:endParaRPr lang="en-GB" sz="4000" dirty="0">
              <a:solidFill>
                <a:schemeClr val="tx1">
                  <a:lumMod val="65000"/>
                  <a:lumOff val="35000"/>
                </a:schemeClr>
              </a:solidFill>
              <a:latin typeface="OpenDyslexic" panose="00000500000000000000" pitchFamily="50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Use this framework to work with other underrepresented groups across more schools</a:t>
            </a:r>
          </a:p>
          <a:p>
            <a:pPr lvl="0"/>
            <a:endParaRPr lang="en-GB" sz="4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Recruit more ‘champions’ from the projects to give back to future students on the programme</a:t>
            </a:r>
            <a:endParaRPr lang="en-GB" sz="4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  <a:ea typeface="Times New Roman" panose="02020603050405020304" pitchFamily="18" charset="0"/>
            </a:endParaRPr>
          </a:p>
          <a:p>
            <a:pPr lvl="0"/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666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B54DB-DD08-049D-1884-332CE2A2E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40A6ECCC-DCBE-24A1-A9E3-0DD777E07B5D}"/>
              </a:ext>
            </a:extLst>
          </p:cNvPr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805BF621-AA15-31B6-5686-FB08F3C78A96}"/>
              </a:ext>
            </a:extLst>
          </p:cNvPr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5ACC1DF0-C037-C0CB-71AE-87AD1227286F}"/>
              </a:ext>
            </a:extLst>
          </p:cNvPr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28CB8B5-1D2E-A483-3C9C-0B8A8AB9C8C1}"/>
              </a:ext>
            </a:extLst>
          </p:cNvPr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616E018E-954D-A11F-6EDB-93F7C1E98136}"/>
              </a:ext>
            </a:extLst>
          </p:cNvPr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484EC95-A2D7-86CA-A002-F87513BF01DE}"/>
              </a:ext>
            </a:extLst>
          </p:cNvPr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092D1E0A-7BD9-EE9A-C279-D323B0F96FBA}"/>
              </a:ext>
            </a:extLst>
          </p:cNvPr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5551FC8-E2AA-EBBA-753D-DA7C696FC974}"/>
              </a:ext>
            </a:extLst>
          </p:cNvPr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09CB9DFE-490E-48E7-E7FD-F2B630C88F69}"/>
              </a:ext>
            </a:extLst>
          </p:cNvPr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590649A-CECD-32A6-F574-5D1E138F19C3}"/>
              </a:ext>
            </a:extLst>
          </p:cNvPr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24CDA857-E1F3-EA61-CCE4-830B048E7297}"/>
              </a:ext>
            </a:extLst>
          </p:cNvPr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B801DAF4-CE50-C9AE-15D8-D1EAE02C8725}"/>
              </a:ext>
            </a:extLst>
          </p:cNvPr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930E3080-85D4-0111-D71A-F8C00A2D9691}"/>
              </a:ext>
            </a:extLst>
          </p:cNvPr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4F90E2D-AA26-AB05-CE87-9C602DA355C3}"/>
              </a:ext>
            </a:extLst>
          </p:cNvPr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088FCA-4CA1-C9E4-662C-590C211245D2}"/>
              </a:ext>
            </a:extLst>
          </p:cNvPr>
          <p:cNvSpPr txBox="1"/>
          <p:nvPr/>
        </p:nvSpPr>
        <p:spPr>
          <a:xfrm>
            <a:off x="578410" y="4085961"/>
            <a:ext cx="1691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6751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3985260" y="-399288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 rot="5400000">
            <a:off x="538508" y="2816936"/>
            <a:ext cx="7765299" cy="6559794"/>
            <a:chOff x="0" y="0"/>
            <a:chExt cx="2342659" cy="85749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342659" cy="857492"/>
            </a:xfrm>
            <a:custGeom>
              <a:avLst/>
              <a:gdLst/>
              <a:ahLst/>
              <a:cxnLst/>
              <a:rect l="l" t="t" r="r" b="b"/>
              <a:pathLst>
                <a:path w="2342659" h="857492">
                  <a:moveTo>
                    <a:pt x="16594" y="0"/>
                  </a:moveTo>
                  <a:lnTo>
                    <a:pt x="2326064" y="0"/>
                  </a:lnTo>
                  <a:cubicBezTo>
                    <a:pt x="2335229" y="0"/>
                    <a:pt x="2342659" y="7430"/>
                    <a:pt x="2342659" y="16594"/>
                  </a:cubicBezTo>
                  <a:lnTo>
                    <a:pt x="2342659" y="840898"/>
                  </a:lnTo>
                  <a:cubicBezTo>
                    <a:pt x="2342659" y="845299"/>
                    <a:pt x="2340910" y="849520"/>
                    <a:pt x="2337798" y="852632"/>
                  </a:cubicBezTo>
                  <a:cubicBezTo>
                    <a:pt x="2334686" y="855744"/>
                    <a:pt x="2330465" y="857492"/>
                    <a:pt x="2326064" y="857492"/>
                  </a:cubicBezTo>
                  <a:lnTo>
                    <a:pt x="16594" y="857492"/>
                  </a:lnTo>
                  <a:cubicBezTo>
                    <a:pt x="7430" y="857492"/>
                    <a:pt x="0" y="850063"/>
                    <a:pt x="0" y="840898"/>
                  </a:cubicBezTo>
                  <a:lnTo>
                    <a:pt x="0" y="16594"/>
                  </a:lnTo>
                  <a:cubicBezTo>
                    <a:pt x="0" y="7430"/>
                    <a:pt x="7430" y="0"/>
                    <a:pt x="16594" y="0"/>
                  </a:cubicBezTo>
                  <a:close/>
                </a:path>
              </a:pathLst>
            </a:custGeom>
            <a:solidFill>
              <a:srgbClr val="01B2A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85725"/>
              <a:ext cx="2342659" cy="771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2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-848571" y="8919661"/>
            <a:ext cx="3870946" cy="950141"/>
          </a:xfrm>
          <a:custGeom>
            <a:avLst/>
            <a:gdLst/>
            <a:ahLst/>
            <a:cxnLst/>
            <a:rect l="l" t="t" r="r" b="b"/>
            <a:pathLst>
              <a:path w="3870946" h="950141">
                <a:moveTo>
                  <a:pt x="0" y="0"/>
                </a:moveTo>
                <a:lnTo>
                  <a:pt x="3870946" y="0"/>
                </a:lnTo>
                <a:lnTo>
                  <a:pt x="3870946" y="950141"/>
                </a:lnTo>
                <a:lnTo>
                  <a:pt x="0" y="95014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4472906" y="-2364815"/>
            <a:ext cx="4980952" cy="3731186"/>
          </a:xfrm>
          <a:custGeom>
            <a:avLst/>
            <a:gdLst/>
            <a:ahLst/>
            <a:cxnLst/>
            <a:rect l="l" t="t" r="r" b="b"/>
            <a:pathLst>
              <a:path w="4980952" h="3731186">
                <a:moveTo>
                  <a:pt x="0" y="0"/>
                </a:moveTo>
                <a:lnTo>
                  <a:pt x="4980951" y="0"/>
                </a:lnTo>
                <a:lnTo>
                  <a:pt x="4980951" y="3731186"/>
                </a:lnTo>
                <a:lnTo>
                  <a:pt x="0" y="373118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3431074" y="8919661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19" y="0"/>
                </a:lnTo>
                <a:lnTo>
                  <a:pt x="2587019" y="2386525"/>
                </a:lnTo>
                <a:lnTo>
                  <a:pt x="0" y="238652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8" name="Freeform 18"/>
          <p:cNvSpPr/>
          <p:nvPr/>
        </p:nvSpPr>
        <p:spPr>
          <a:xfrm>
            <a:off x="-848571" y="-744412"/>
            <a:ext cx="2597326" cy="2796583"/>
          </a:xfrm>
          <a:custGeom>
            <a:avLst/>
            <a:gdLst/>
            <a:ahLst/>
            <a:cxnLst/>
            <a:rect l="l" t="t" r="r" b="b"/>
            <a:pathLst>
              <a:path w="2597326" h="2796583">
                <a:moveTo>
                  <a:pt x="0" y="0"/>
                </a:moveTo>
                <a:lnTo>
                  <a:pt x="2597327" y="0"/>
                </a:lnTo>
                <a:lnTo>
                  <a:pt x="2597327" y="2796583"/>
                </a:lnTo>
                <a:lnTo>
                  <a:pt x="0" y="279658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9" name="Freeform 19"/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E16BFD31-51B5-CDF1-EE78-75F20B5134DA}"/>
              </a:ext>
            </a:extLst>
          </p:cNvPr>
          <p:cNvSpPr txBox="1"/>
          <p:nvPr/>
        </p:nvSpPr>
        <p:spPr>
          <a:xfrm>
            <a:off x="1143000" y="1171156"/>
            <a:ext cx="16764000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The Black Student Experience Report</a:t>
            </a:r>
            <a:endParaRPr lang="en-GB" sz="8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134CCF-3441-0220-190F-A61B2D83669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338" t="14299" r="1882" b="10000"/>
          <a:stretch/>
        </p:blipFill>
        <p:spPr>
          <a:xfrm rot="21234078">
            <a:off x="1855424" y="2499471"/>
            <a:ext cx="5052850" cy="72061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972BA5-6D42-2887-5518-229028DC4896}"/>
              </a:ext>
            </a:extLst>
          </p:cNvPr>
          <p:cNvSpPr txBox="1"/>
          <p:nvPr/>
        </p:nvSpPr>
        <p:spPr>
          <a:xfrm>
            <a:off x="9453858" y="2529907"/>
            <a:ext cx="769288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11 participant aged 15-18</a:t>
            </a:r>
          </a:p>
          <a:p>
            <a:pPr lvl="0"/>
            <a:endParaRPr lang="en-GB" sz="44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  <a:ea typeface="Times New Roman" panose="02020603050405020304" pitchFamily="18" charset="0"/>
            </a:endParaRPr>
          </a:p>
          <a:p>
            <a:pPr lvl="0"/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5 Themes: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Eurocentric Curriculum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Experiences of Racism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Impacts of Racism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Times New Roman" panose="02020603050405020304" pitchFamily="18" charset="0"/>
              </a:rPr>
              <a:t>Hair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Times New Roman" panose="02020603050405020304" pitchFamily="18" charset="0"/>
              </a:rPr>
              <a:t>Opportunities for Change</a:t>
            </a:r>
            <a:endParaRPr lang="en-GB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3">
            <a:extLst>
              <a:ext uri="{FF2B5EF4-FFF2-40B4-BE49-F238E27FC236}">
                <a16:creationId xmlns:a16="http://schemas.microsoft.com/office/drawing/2014/main" id="{31E6CA2F-3BA8-C299-45A0-242A5C8F7369}"/>
              </a:ext>
            </a:extLst>
          </p:cNvPr>
          <p:cNvSpPr/>
          <p:nvPr/>
        </p:nvSpPr>
        <p:spPr>
          <a:xfrm rot="-5282649">
            <a:off x="3734849" y="-2339927"/>
            <a:ext cx="10132502" cy="14146257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2" name="Freeform 2"/>
          <p:cNvSpPr/>
          <p:nvPr/>
        </p:nvSpPr>
        <p:spPr>
          <a:xfrm rot="-5400000">
            <a:off x="3897117" y="-399288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4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1" name="TextBox 31"/>
          <p:cNvSpPr txBox="1"/>
          <p:nvPr/>
        </p:nvSpPr>
        <p:spPr>
          <a:xfrm>
            <a:off x="3217991" y="8284287"/>
            <a:ext cx="11852016" cy="20582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 indent="0" algn="ctr">
              <a:lnSpc>
                <a:spcPts val="7760"/>
              </a:lnSpc>
              <a:spcBef>
                <a:spcPct val="0"/>
              </a:spcBef>
            </a:pPr>
            <a:r>
              <a:rPr 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Themes &amp; </a:t>
            </a:r>
          </a:p>
          <a:p>
            <a:pPr marL="0" lvl="1" indent="0" algn="ctr">
              <a:lnSpc>
                <a:spcPts val="7760"/>
              </a:lnSpc>
              <a:spcBef>
                <a:spcPct val="0"/>
              </a:spcBef>
            </a:pPr>
            <a:r>
              <a:rPr 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Subtypes</a:t>
            </a:r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05315D18-3903-5492-E24B-3424FA8D5A53}"/>
              </a:ext>
            </a:extLst>
          </p:cNvPr>
          <p:cNvGrpSpPr/>
          <p:nvPr/>
        </p:nvGrpSpPr>
        <p:grpSpPr>
          <a:xfrm>
            <a:off x="685799" y="425600"/>
            <a:ext cx="6297544" cy="3616376"/>
            <a:chOff x="28670" y="14277"/>
            <a:chExt cx="2072752" cy="1038170"/>
          </a:xfrm>
        </p:grpSpPr>
        <p:sp>
          <p:nvSpPr>
            <p:cNvPr id="20" name="Freeform 4">
              <a:extLst>
                <a:ext uri="{FF2B5EF4-FFF2-40B4-BE49-F238E27FC236}">
                  <a16:creationId xmlns:a16="http://schemas.microsoft.com/office/drawing/2014/main" id="{5489FF26-75FD-049E-4B7E-D07A48AA0AA1}"/>
                </a:ext>
              </a:extLst>
            </p:cNvPr>
            <p:cNvSpPr/>
            <p:nvPr/>
          </p:nvSpPr>
          <p:spPr>
            <a:xfrm>
              <a:off x="28670" y="67804"/>
              <a:ext cx="2065940" cy="984643"/>
            </a:xfrm>
            <a:custGeom>
              <a:avLst/>
              <a:gdLst/>
              <a:ahLst/>
              <a:cxnLst/>
              <a:rect l="l" t="t" r="r" b="b"/>
              <a:pathLst>
                <a:path w="2065940" h="984643">
                  <a:moveTo>
                    <a:pt x="20785" y="0"/>
                  </a:moveTo>
                  <a:lnTo>
                    <a:pt x="2045156" y="0"/>
                  </a:lnTo>
                  <a:cubicBezTo>
                    <a:pt x="2056635" y="0"/>
                    <a:pt x="2065940" y="9306"/>
                    <a:pt x="2065940" y="20785"/>
                  </a:cubicBezTo>
                  <a:lnTo>
                    <a:pt x="2065940" y="963859"/>
                  </a:lnTo>
                  <a:cubicBezTo>
                    <a:pt x="2065940" y="975338"/>
                    <a:pt x="2056635" y="984643"/>
                    <a:pt x="2045156" y="984643"/>
                  </a:cubicBezTo>
                  <a:lnTo>
                    <a:pt x="20785" y="984643"/>
                  </a:lnTo>
                  <a:cubicBezTo>
                    <a:pt x="9306" y="984643"/>
                    <a:pt x="0" y="975338"/>
                    <a:pt x="0" y="963859"/>
                  </a:cubicBezTo>
                  <a:lnTo>
                    <a:pt x="0" y="20785"/>
                  </a:lnTo>
                  <a:cubicBezTo>
                    <a:pt x="0" y="9306"/>
                    <a:pt x="9306" y="0"/>
                    <a:pt x="20785" y="0"/>
                  </a:cubicBezTo>
                  <a:close/>
                </a:path>
              </a:pathLst>
            </a:custGeom>
            <a:solidFill>
              <a:srgbClr val="01B2A8"/>
            </a:solidFill>
            <a:ln w="571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5">
              <a:extLst>
                <a:ext uri="{FF2B5EF4-FFF2-40B4-BE49-F238E27FC236}">
                  <a16:creationId xmlns:a16="http://schemas.microsoft.com/office/drawing/2014/main" id="{DA83BC2B-4D9A-82BD-F409-78C62157CF91}"/>
                </a:ext>
              </a:extLst>
            </p:cNvPr>
            <p:cNvSpPr txBox="1"/>
            <p:nvPr/>
          </p:nvSpPr>
          <p:spPr>
            <a:xfrm>
              <a:off x="35482" y="14277"/>
              <a:ext cx="2065940" cy="1022743"/>
            </a:xfrm>
            <a:prstGeom prst="rect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1">
            <a:extLst>
              <a:ext uri="{FF2B5EF4-FFF2-40B4-BE49-F238E27FC236}">
                <a16:creationId xmlns:a16="http://schemas.microsoft.com/office/drawing/2014/main" id="{3A6371C4-0481-529A-8A9F-F4BA24AA5610}"/>
              </a:ext>
            </a:extLst>
          </p:cNvPr>
          <p:cNvSpPr txBox="1"/>
          <p:nvPr/>
        </p:nvSpPr>
        <p:spPr>
          <a:xfrm>
            <a:off x="903103" y="1192696"/>
            <a:ext cx="5804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r>
              <a:rPr lang="en-GB" sz="4000" u="sng" dirty="0">
                <a:solidFill>
                  <a:schemeClr val="bg1">
                    <a:lumMod val="95000"/>
                  </a:schemeClr>
                </a:solidFill>
              </a:rPr>
              <a:t>Eurocentric Curriculum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Negative discourse  </a:t>
            </a:r>
          </a:p>
        </p:txBody>
      </p:sp>
      <p:grpSp>
        <p:nvGrpSpPr>
          <p:cNvPr id="25" name="Group 3">
            <a:extLst>
              <a:ext uri="{FF2B5EF4-FFF2-40B4-BE49-F238E27FC236}">
                <a16:creationId xmlns:a16="http://schemas.microsoft.com/office/drawing/2014/main" id="{B5F84C73-8237-A62A-09F9-32A81C3BCBD6}"/>
              </a:ext>
            </a:extLst>
          </p:cNvPr>
          <p:cNvGrpSpPr/>
          <p:nvPr/>
        </p:nvGrpSpPr>
        <p:grpSpPr>
          <a:xfrm>
            <a:off x="11773421" y="6170248"/>
            <a:ext cx="6276848" cy="3429919"/>
            <a:chOff x="0" y="0"/>
            <a:chExt cx="2065940" cy="984643"/>
          </a:xfrm>
        </p:grpSpPr>
        <p:sp>
          <p:nvSpPr>
            <p:cNvPr id="26" name="Freeform 4">
              <a:extLst>
                <a:ext uri="{FF2B5EF4-FFF2-40B4-BE49-F238E27FC236}">
                  <a16:creationId xmlns:a16="http://schemas.microsoft.com/office/drawing/2014/main" id="{638A2594-D4E3-8104-A106-35124BD35C0B}"/>
                </a:ext>
              </a:extLst>
            </p:cNvPr>
            <p:cNvSpPr/>
            <p:nvPr/>
          </p:nvSpPr>
          <p:spPr>
            <a:xfrm>
              <a:off x="0" y="0"/>
              <a:ext cx="2065940" cy="984643"/>
            </a:xfrm>
            <a:custGeom>
              <a:avLst/>
              <a:gdLst/>
              <a:ahLst/>
              <a:cxnLst/>
              <a:rect l="l" t="t" r="r" b="b"/>
              <a:pathLst>
                <a:path w="2065940" h="984643">
                  <a:moveTo>
                    <a:pt x="20785" y="0"/>
                  </a:moveTo>
                  <a:lnTo>
                    <a:pt x="2045156" y="0"/>
                  </a:lnTo>
                  <a:cubicBezTo>
                    <a:pt x="2056635" y="0"/>
                    <a:pt x="2065940" y="9306"/>
                    <a:pt x="2065940" y="20785"/>
                  </a:cubicBezTo>
                  <a:lnTo>
                    <a:pt x="2065940" y="963859"/>
                  </a:lnTo>
                  <a:cubicBezTo>
                    <a:pt x="2065940" y="975338"/>
                    <a:pt x="2056635" y="984643"/>
                    <a:pt x="2045156" y="984643"/>
                  </a:cubicBezTo>
                  <a:lnTo>
                    <a:pt x="20785" y="984643"/>
                  </a:lnTo>
                  <a:cubicBezTo>
                    <a:pt x="9306" y="984643"/>
                    <a:pt x="0" y="975338"/>
                    <a:pt x="0" y="963859"/>
                  </a:cubicBezTo>
                  <a:lnTo>
                    <a:pt x="0" y="20785"/>
                  </a:lnTo>
                  <a:cubicBezTo>
                    <a:pt x="0" y="9306"/>
                    <a:pt x="9306" y="0"/>
                    <a:pt x="20785" y="0"/>
                  </a:cubicBezTo>
                  <a:close/>
                </a:path>
              </a:pathLst>
            </a:custGeom>
            <a:solidFill>
              <a:srgbClr val="01B2A8"/>
            </a:solidFill>
            <a:ln w="571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Box 5">
              <a:extLst>
                <a:ext uri="{FF2B5EF4-FFF2-40B4-BE49-F238E27FC236}">
                  <a16:creationId xmlns:a16="http://schemas.microsoft.com/office/drawing/2014/main" id="{BCEE6880-8C32-10C9-D772-947098D3B01C}"/>
                </a:ext>
              </a:extLst>
            </p:cNvPr>
            <p:cNvSpPr txBox="1"/>
            <p:nvPr/>
          </p:nvSpPr>
          <p:spPr>
            <a:xfrm>
              <a:off x="0" y="-38100"/>
              <a:ext cx="2065940" cy="1022743"/>
            </a:xfrm>
            <a:prstGeom prst="rect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3">
            <a:extLst>
              <a:ext uri="{FF2B5EF4-FFF2-40B4-BE49-F238E27FC236}">
                <a16:creationId xmlns:a16="http://schemas.microsoft.com/office/drawing/2014/main" id="{B7B38D70-6BC0-6309-2E2A-F8A8721F062F}"/>
              </a:ext>
            </a:extLst>
          </p:cNvPr>
          <p:cNvGrpSpPr/>
          <p:nvPr/>
        </p:nvGrpSpPr>
        <p:grpSpPr>
          <a:xfrm>
            <a:off x="304520" y="6291144"/>
            <a:ext cx="6276848" cy="3429919"/>
            <a:chOff x="0" y="0"/>
            <a:chExt cx="2065940" cy="984643"/>
          </a:xfrm>
        </p:grpSpPr>
        <p:sp>
          <p:nvSpPr>
            <p:cNvPr id="29" name="Freeform 4">
              <a:extLst>
                <a:ext uri="{FF2B5EF4-FFF2-40B4-BE49-F238E27FC236}">
                  <a16:creationId xmlns:a16="http://schemas.microsoft.com/office/drawing/2014/main" id="{1E9FF207-5A90-8071-0AC5-7614A7C6CBB7}"/>
                </a:ext>
              </a:extLst>
            </p:cNvPr>
            <p:cNvSpPr/>
            <p:nvPr/>
          </p:nvSpPr>
          <p:spPr>
            <a:xfrm>
              <a:off x="0" y="0"/>
              <a:ext cx="2065940" cy="984643"/>
            </a:xfrm>
            <a:custGeom>
              <a:avLst/>
              <a:gdLst/>
              <a:ahLst/>
              <a:cxnLst/>
              <a:rect l="l" t="t" r="r" b="b"/>
              <a:pathLst>
                <a:path w="2065940" h="984643">
                  <a:moveTo>
                    <a:pt x="20785" y="0"/>
                  </a:moveTo>
                  <a:lnTo>
                    <a:pt x="2045156" y="0"/>
                  </a:lnTo>
                  <a:cubicBezTo>
                    <a:pt x="2056635" y="0"/>
                    <a:pt x="2065940" y="9306"/>
                    <a:pt x="2065940" y="20785"/>
                  </a:cubicBezTo>
                  <a:lnTo>
                    <a:pt x="2065940" y="963859"/>
                  </a:lnTo>
                  <a:cubicBezTo>
                    <a:pt x="2065940" y="975338"/>
                    <a:pt x="2056635" y="984643"/>
                    <a:pt x="2045156" y="984643"/>
                  </a:cubicBezTo>
                  <a:lnTo>
                    <a:pt x="20785" y="984643"/>
                  </a:lnTo>
                  <a:cubicBezTo>
                    <a:pt x="9306" y="984643"/>
                    <a:pt x="0" y="975338"/>
                    <a:pt x="0" y="963859"/>
                  </a:cubicBezTo>
                  <a:lnTo>
                    <a:pt x="0" y="20785"/>
                  </a:lnTo>
                  <a:cubicBezTo>
                    <a:pt x="0" y="9306"/>
                    <a:pt x="9306" y="0"/>
                    <a:pt x="20785" y="0"/>
                  </a:cubicBezTo>
                  <a:close/>
                </a:path>
              </a:pathLst>
            </a:custGeom>
            <a:solidFill>
              <a:srgbClr val="01B2A8"/>
            </a:solidFill>
            <a:ln w="571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Box 5">
              <a:extLst>
                <a:ext uri="{FF2B5EF4-FFF2-40B4-BE49-F238E27FC236}">
                  <a16:creationId xmlns:a16="http://schemas.microsoft.com/office/drawing/2014/main" id="{D43FA3D5-60D9-573A-9367-C5CAE3E8D330}"/>
                </a:ext>
              </a:extLst>
            </p:cNvPr>
            <p:cNvSpPr txBox="1"/>
            <p:nvPr/>
          </p:nvSpPr>
          <p:spPr>
            <a:xfrm>
              <a:off x="0" y="-38100"/>
              <a:ext cx="2065940" cy="1022743"/>
            </a:xfrm>
            <a:prstGeom prst="rect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2" name="Group 3">
            <a:extLst>
              <a:ext uri="{FF2B5EF4-FFF2-40B4-BE49-F238E27FC236}">
                <a16:creationId xmlns:a16="http://schemas.microsoft.com/office/drawing/2014/main" id="{42A93172-137F-C1AB-B8CE-B280889BA1A2}"/>
              </a:ext>
            </a:extLst>
          </p:cNvPr>
          <p:cNvGrpSpPr/>
          <p:nvPr/>
        </p:nvGrpSpPr>
        <p:grpSpPr>
          <a:xfrm>
            <a:off x="5793686" y="2976194"/>
            <a:ext cx="6287394" cy="3603396"/>
            <a:chOff x="-3471" y="-38100"/>
            <a:chExt cx="2069411" cy="1034444"/>
          </a:xfrm>
        </p:grpSpPr>
        <p:sp>
          <p:nvSpPr>
            <p:cNvPr id="23" name="Freeform 4">
              <a:extLst>
                <a:ext uri="{FF2B5EF4-FFF2-40B4-BE49-F238E27FC236}">
                  <a16:creationId xmlns:a16="http://schemas.microsoft.com/office/drawing/2014/main" id="{B659750F-201F-FB51-2C3D-A3F4288B404F}"/>
                </a:ext>
              </a:extLst>
            </p:cNvPr>
            <p:cNvSpPr/>
            <p:nvPr/>
          </p:nvSpPr>
          <p:spPr>
            <a:xfrm>
              <a:off x="-3471" y="11701"/>
              <a:ext cx="2065940" cy="984643"/>
            </a:xfrm>
            <a:custGeom>
              <a:avLst/>
              <a:gdLst/>
              <a:ahLst/>
              <a:cxnLst/>
              <a:rect l="l" t="t" r="r" b="b"/>
              <a:pathLst>
                <a:path w="2065940" h="984643">
                  <a:moveTo>
                    <a:pt x="20785" y="0"/>
                  </a:moveTo>
                  <a:lnTo>
                    <a:pt x="2045156" y="0"/>
                  </a:lnTo>
                  <a:cubicBezTo>
                    <a:pt x="2056635" y="0"/>
                    <a:pt x="2065940" y="9306"/>
                    <a:pt x="2065940" y="20785"/>
                  </a:cubicBezTo>
                  <a:lnTo>
                    <a:pt x="2065940" y="963859"/>
                  </a:lnTo>
                  <a:cubicBezTo>
                    <a:pt x="2065940" y="975338"/>
                    <a:pt x="2056635" y="984643"/>
                    <a:pt x="2045156" y="984643"/>
                  </a:cubicBezTo>
                  <a:lnTo>
                    <a:pt x="20785" y="984643"/>
                  </a:lnTo>
                  <a:cubicBezTo>
                    <a:pt x="9306" y="984643"/>
                    <a:pt x="0" y="975338"/>
                    <a:pt x="0" y="963859"/>
                  </a:cubicBezTo>
                  <a:lnTo>
                    <a:pt x="0" y="20785"/>
                  </a:lnTo>
                  <a:cubicBezTo>
                    <a:pt x="0" y="9306"/>
                    <a:pt x="9306" y="0"/>
                    <a:pt x="20785" y="0"/>
                  </a:cubicBezTo>
                  <a:close/>
                </a:path>
              </a:pathLst>
            </a:custGeom>
            <a:solidFill>
              <a:srgbClr val="01B2A8"/>
            </a:solidFill>
            <a:ln w="571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TextBox 5">
              <a:extLst>
                <a:ext uri="{FF2B5EF4-FFF2-40B4-BE49-F238E27FC236}">
                  <a16:creationId xmlns:a16="http://schemas.microsoft.com/office/drawing/2014/main" id="{7DDC68D4-866C-2274-3D15-948F98A49800}"/>
                </a:ext>
              </a:extLst>
            </p:cNvPr>
            <p:cNvSpPr txBox="1"/>
            <p:nvPr/>
          </p:nvSpPr>
          <p:spPr>
            <a:xfrm>
              <a:off x="0" y="-38100"/>
              <a:ext cx="2065940" cy="1022743"/>
            </a:xfrm>
            <a:prstGeom prst="rect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11563810" y="612056"/>
            <a:ext cx="6276848" cy="3429919"/>
            <a:chOff x="0" y="0"/>
            <a:chExt cx="2065940" cy="98464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65940" cy="984643"/>
            </a:xfrm>
            <a:custGeom>
              <a:avLst/>
              <a:gdLst/>
              <a:ahLst/>
              <a:cxnLst/>
              <a:rect l="l" t="t" r="r" b="b"/>
              <a:pathLst>
                <a:path w="2065940" h="984643">
                  <a:moveTo>
                    <a:pt x="20785" y="0"/>
                  </a:moveTo>
                  <a:lnTo>
                    <a:pt x="2045156" y="0"/>
                  </a:lnTo>
                  <a:cubicBezTo>
                    <a:pt x="2056635" y="0"/>
                    <a:pt x="2065940" y="9306"/>
                    <a:pt x="2065940" y="20785"/>
                  </a:cubicBezTo>
                  <a:lnTo>
                    <a:pt x="2065940" y="963859"/>
                  </a:lnTo>
                  <a:cubicBezTo>
                    <a:pt x="2065940" y="975338"/>
                    <a:pt x="2056635" y="984643"/>
                    <a:pt x="2045156" y="984643"/>
                  </a:cubicBezTo>
                  <a:lnTo>
                    <a:pt x="20785" y="984643"/>
                  </a:lnTo>
                  <a:cubicBezTo>
                    <a:pt x="9306" y="984643"/>
                    <a:pt x="0" y="975338"/>
                    <a:pt x="0" y="963859"/>
                  </a:cubicBezTo>
                  <a:lnTo>
                    <a:pt x="0" y="20785"/>
                  </a:lnTo>
                  <a:cubicBezTo>
                    <a:pt x="0" y="9306"/>
                    <a:pt x="9306" y="0"/>
                    <a:pt x="20785" y="0"/>
                  </a:cubicBezTo>
                  <a:close/>
                </a:path>
              </a:pathLst>
            </a:custGeom>
            <a:solidFill>
              <a:srgbClr val="01B2A8"/>
            </a:solidFill>
            <a:ln w="571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65940" cy="1022743"/>
            </a:xfrm>
            <a:prstGeom prst="rect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9" name="TextBox 1">
            <a:extLst>
              <a:ext uri="{FF2B5EF4-FFF2-40B4-BE49-F238E27FC236}">
                <a16:creationId xmlns:a16="http://schemas.microsoft.com/office/drawing/2014/main" id="{2B6ED744-CE7F-6292-D20F-CA6726C9D865}"/>
              </a:ext>
            </a:extLst>
          </p:cNvPr>
          <p:cNvSpPr txBox="1"/>
          <p:nvPr/>
        </p:nvSpPr>
        <p:spPr>
          <a:xfrm>
            <a:off x="12013270" y="696473"/>
            <a:ext cx="62641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r>
              <a:rPr lang="en-GB" sz="4000" u="sng" dirty="0">
                <a:solidFill>
                  <a:schemeClr val="bg1">
                    <a:lumMod val="95000"/>
                  </a:schemeClr>
                </a:solidFill>
              </a:rPr>
              <a:t>Experiences of Racism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Unfair treatment from teachers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Microaggressions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Negative Stereotyping  </a:t>
            </a:r>
          </a:p>
        </p:txBody>
      </p:sp>
      <p:sp>
        <p:nvSpPr>
          <p:cNvPr id="38" name="TextBox 1">
            <a:extLst>
              <a:ext uri="{FF2B5EF4-FFF2-40B4-BE49-F238E27FC236}">
                <a16:creationId xmlns:a16="http://schemas.microsoft.com/office/drawing/2014/main" id="{F5C64256-5295-327E-6F9B-F47367BC5F04}"/>
              </a:ext>
            </a:extLst>
          </p:cNvPr>
          <p:cNvSpPr txBox="1"/>
          <p:nvPr/>
        </p:nvSpPr>
        <p:spPr>
          <a:xfrm>
            <a:off x="6195178" y="3279580"/>
            <a:ext cx="6276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r>
              <a:rPr lang="en-GB" sz="4000" u="sng" dirty="0">
                <a:solidFill>
                  <a:schemeClr val="bg1">
                    <a:lumMod val="95000"/>
                  </a:schemeClr>
                </a:solidFill>
              </a:rPr>
              <a:t>Impacts of racism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Feelings of exclusion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Mental wellbeing struggles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Gaslighting and confusion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Internalisation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045CCC75-CA61-AC5D-D44C-AC51E34E0F41}"/>
              </a:ext>
            </a:extLst>
          </p:cNvPr>
          <p:cNvSpPr txBox="1"/>
          <p:nvPr/>
        </p:nvSpPr>
        <p:spPr>
          <a:xfrm>
            <a:off x="304520" y="6352375"/>
            <a:ext cx="64146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r>
              <a:rPr lang="en-GB" sz="3600" u="sng" dirty="0">
                <a:solidFill>
                  <a:schemeClr val="bg1">
                    <a:lumMod val="95000"/>
                  </a:schemeClr>
                </a:solidFill>
              </a:rPr>
              <a:t>Opportunities for Change</a:t>
            </a:r>
          </a:p>
          <a:p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- Improving staff competence</a:t>
            </a:r>
          </a:p>
          <a:p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- Talking more responsibility</a:t>
            </a:r>
          </a:p>
          <a:p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- Increasing representation</a:t>
            </a:r>
          </a:p>
          <a:p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- Engaging in dialogue about race</a:t>
            </a:r>
          </a:p>
          <a:p>
            <a:r>
              <a:rPr lang="en-GB" sz="3600" dirty="0">
                <a:solidFill>
                  <a:schemeClr val="bg1">
                    <a:lumMod val="95000"/>
                  </a:schemeClr>
                </a:solidFill>
              </a:rPr>
              <a:t>- Creating spaces of belonging</a:t>
            </a:r>
          </a:p>
          <a:p>
            <a:endParaRPr lang="en-GB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TextBox 1">
            <a:extLst>
              <a:ext uri="{FF2B5EF4-FFF2-40B4-BE49-F238E27FC236}">
                <a16:creationId xmlns:a16="http://schemas.microsoft.com/office/drawing/2014/main" id="{96DB8DD8-686E-D850-3529-6271733F7ADF}"/>
              </a:ext>
            </a:extLst>
          </p:cNvPr>
          <p:cNvSpPr txBox="1"/>
          <p:nvPr/>
        </p:nvSpPr>
        <p:spPr>
          <a:xfrm>
            <a:off x="12121809" y="6653866"/>
            <a:ext cx="5844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r>
              <a:rPr lang="en-GB" sz="4000" u="sng" dirty="0">
                <a:solidFill>
                  <a:schemeClr val="bg1">
                    <a:lumMod val="95000"/>
                  </a:schemeClr>
                </a:solidFill>
              </a:rPr>
              <a:t>Hair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Negative ascriptions</a:t>
            </a:r>
          </a:p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- Fetishisation </a:t>
            </a:r>
          </a:p>
          <a:p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76291-1027-0851-FCC8-FF81BF2F8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594347F-0580-0BCA-7C3A-FC35EAFF9E74}"/>
              </a:ext>
            </a:extLst>
          </p:cNvPr>
          <p:cNvSpPr/>
          <p:nvPr/>
        </p:nvSpPr>
        <p:spPr>
          <a:xfrm rot="-5400000">
            <a:off x="4000501" y="-39624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12A62798-EDDF-4229-4A7F-4FA797FF1754}"/>
              </a:ext>
            </a:extLst>
          </p:cNvPr>
          <p:cNvSpPr/>
          <p:nvPr/>
        </p:nvSpPr>
        <p:spPr>
          <a:xfrm>
            <a:off x="-848571" y="-744412"/>
            <a:ext cx="2597326" cy="2796583"/>
          </a:xfrm>
          <a:custGeom>
            <a:avLst/>
            <a:gdLst/>
            <a:ahLst/>
            <a:cxnLst/>
            <a:rect l="l" t="t" r="r" b="b"/>
            <a:pathLst>
              <a:path w="2597326" h="2796583">
                <a:moveTo>
                  <a:pt x="0" y="0"/>
                </a:moveTo>
                <a:lnTo>
                  <a:pt x="2597327" y="0"/>
                </a:lnTo>
                <a:lnTo>
                  <a:pt x="2597327" y="2796583"/>
                </a:lnTo>
                <a:lnTo>
                  <a:pt x="0" y="27965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EF40C897-6050-7B03-5EE4-DD546F79CDC6}"/>
              </a:ext>
            </a:extLst>
          </p:cNvPr>
          <p:cNvSpPr txBox="1"/>
          <p:nvPr/>
        </p:nvSpPr>
        <p:spPr>
          <a:xfrm>
            <a:off x="1222760" y="173760"/>
            <a:ext cx="16764000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The Black Student Experience Report</a:t>
            </a:r>
            <a:endParaRPr lang="en-GB" sz="8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6C2475E2-CF6E-6A01-A952-1C77471A11DD}"/>
              </a:ext>
            </a:extLst>
          </p:cNvPr>
          <p:cNvSpPr txBox="1"/>
          <p:nvPr/>
        </p:nvSpPr>
        <p:spPr>
          <a:xfrm>
            <a:off x="6538070" y="1162652"/>
            <a:ext cx="6133380" cy="2891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680"/>
              </a:lnSpc>
            </a:pPr>
            <a:r>
              <a:rPr lang="en-US" sz="4800" spc="-656" dirty="0">
                <a:solidFill>
                  <a:srgbClr val="000000"/>
                </a:solidFill>
                <a:latin typeface="Gill Sans MT" panose="020B0502020104020203" pitchFamily="34" charset="0"/>
              </a:rPr>
              <a:t>Some Recommendations</a:t>
            </a:r>
          </a:p>
          <a:p>
            <a:pPr>
              <a:lnSpc>
                <a:spcPts val="7680"/>
              </a:lnSpc>
            </a:pPr>
            <a:endParaRPr lang="en-US" sz="4800" spc="-656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>
              <a:lnSpc>
                <a:spcPts val="7680"/>
              </a:lnSpc>
            </a:pPr>
            <a:r>
              <a:rPr lang="en-US" sz="4800" spc="-656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4" name="TextBox 13">
            <a:extLst>
              <a:ext uri="{FF2B5EF4-FFF2-40B4-BE49-F238E27FC236}">
                <a16:creationId xmlns:a16="http://schemas.microsoft.com/office/drawing/2014/main" id="{3C8DB285-767A-2B64-5431-F19F005538F1}"/>
              </a:ext>
            </a:extLst>
          </p:cNvPr>
          <p:cNvSpPr txBox="1"/>
          <p:nvPr/>
        </p:nvSpPr>
        <p:spPr>
          <a:xfrm>
            <a:off x="1657894" y="3824463"/>
            <a:ext cx="6133380" cy="2891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680"/>
              </a:lnSpc>
            </a:pPr>
            <a:endParaRPr lang="en-US" sz="4800" spc="-656" dirty="0">
              <a:solidFill>
                <a:srgbClr val="000000"/>
              </a:solidFill>
              <a:latin typeface="DM Sans"/>
            </a:endParaRPr>
          </a:p>
          <a:p>
            <a:pPr>
              <a:lnSpc>
                <a:spcPts val="7680"/>
              </a:lnSpc>
            </a:pPr>
            <a:endParaRPr lang="en-US" sz="4800" spc="-656" dirty="0">
              <a:solidFill>
                <a:srgbClr val="000000"/>
              </a:solidFill>
              <a:latin typeface="DM Sans"/>
            </a:endParaRPr>
          </a:p>
          <a:p>
            <a:pPr>
              <a:lnSpc>
                <a:spcPts val="7680"/>
              </a:lnSpc>
            </a:pPr>
            <a:r>
              <a:rPr lang="en-US" sz="4800" spc="-656" dirty="0">
                <a:solidFill>
                  <a:srgbClr val="000000"/>
                </a:solidFill>
                <a:latin typeface="DM Sans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C5DE78-AB60-A177-5633-F5F3BBB31117}"/>
              </a:ext>
            </a:extLst>
          </p:cNvPr>
          <p:cNvSpPr txBox="1"/>
          <p:nvPr/>
        </p:nvSpPr>
        <p:spPr>
          <a:xfrm>
            <a:off x="160020" y="2019300"/>
            <a:ext cx="18098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ill Sans MT" panose="020B0502020104020203" pitchFamily="34" charset="0"/>
              </a:rPr>
              <a:t>Theme 1</a:t>
            </a:r>
            <a:r>
              <a:rPr lang="en-GB" sz="2400" dirty="0">
                <a:latin typeface="Gill Sans MT" panose="020B0502020104020203" pitchFamily="34" charset="0"/>
              </a:rPr>
              <a:t>: The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curriculum should be taught using a range of methods that promote discussion and sharing of experiences </a:t>
            </a:r>
            <a:r>
              <a:rPr lang="en-GB" sz="2400" dirty="0">
                <a:latin typeface="Gill Sans MT" panose="020B0502020104020203" pitchFamily="34" charset="0"/>
              </a:rPr>
              <a:t>rather than exclusively pedagogy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•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Decolonising the curriculum </a:t>
            </a:r>
            <a:r>
              <a:rPr lang="en-GB" sz="2400" dirty="0">
                <a:latin typeface="Gill Sans MT" panose="020B0502020104020203" pitchFamily="34" charset="0"/>
              </a:rPr>
              <a:t>should be seen not just in the context of history, but across all subjects.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8F83C6-0094-AC46-4EB8-627DCFA67879}"/>
              </a:ext>
            </a:extLst>
          </p:cNvPr>
          <p:cNvSpPr txBox="1"/>
          <p:nvPr/>
        </p:nvSpPr>
        <p:spPr>
          <a:xfrm>
            <a:off x="189104" y="3390900"/>
            <a:ext cx="180545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ill Sans MT" panose="020B0502020104020203" pitchFamily="34" charset="0"/>
              </a:rPr>
              <a:t>Theme 2</a:t>
            </a:r>
            <a:r>
              <a:rPr lang="en-GB" sz="2400" dirty="0">
                <a:latin typeface="Gill Sans MT" panose="020B0502020104020203" pitchFamily="34" charset="0"/>
              </a:rPr>
              <a:t>: 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Teachers should be provided with more training </a:t>
            </a:r>
            <a:r>
              <a:rPr lang="en-GB" sz="2400" dirty="0">
                <a:latin typeface="Gill Sans MT" panose="020B0502020104020203" pitchFamily="34" charset="0"/>
              </a:rPr>
              <a:t>and development opportunities to support identification and challenge of internal biases; 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•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Data should be collected around consequences </a:t>
            </a:r>
            <a:r>
              <a:rPr lang="en-GB" sz="2400" dirty="0">
                <a:latin typeface="Gill Sans MT" panose="020B0502020104020203" pitchFamily="34" charset="0"/>
              </a:rPr>
              <a:t>(e.g. detention rates, exclusions) and disaggregated ethnicity to monitor and highlight bias in decision-making;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F871F-8BE2-18D3-A73D-FE6D0F5A4EC5}"/>
              </a:ext>
            </a:extLst>
          </p:cNvPr>
          <p:cNvSpPr txBox="1"/>
          <p:nvPr/>
        </p:nvSpPr>
        <p:spPr>
          <a:xfrm>
            <a:off x="189104" y="5118199"/>
            <a:ext cx="180545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ill Sans MT" panose="020B0502020104020203" pitchFamily="34" charset="0"/>
              </a:rPr>
              <a:t>Theme 3:</a:t>
            </a:r>
            <a:r>
              <a:rPr lang="en-GB" sz="2400" dirty="0">
                <a:latin typeface="Gill Sans MT" panose="020B0502020104020203" pitchFamily="34" charset="0"/>
              </a:rPr>
              <a:t>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Staff should be provided more training and development to be able to sensitively facilitate classroom discussions around race and racism</a:t>
            </a:r>
            <a:r>
              <a:rPr lang="en-GB" sz="2800" dirty="0">
                <a:latin typeface="Gill Sans MT" panose="020B0502020104020203" pitchFamily="34" charset="0"/>
              </a:rPr>
              <a:t>; </a:t>
            </a:r>
            <a:endParaRPr lang="en-GB" sz="2400" dirty="0">
              <a:latin typeface="Gill Sans MT" panose="020B0502020104020203" pitchFamily="34" charset="0"/>
            </a:endParaRPr>
          </a:p>
          <a:p>
            <a:r>
              <a:rPr lang="en-GB" sz="2400" dirty="0">
                <a:latin typeface="Gill Sans MT" panose="020B0502020104020203" pitchFamily="34" charset="0"/>
              </a:rPr>
              <a:t>• Educational staff should develop an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understanding of how to support their pupils to build navigational and resistance capital </a:t>
            </a:r>
            <a:endParaRPr lang="en-GB" sz="2400" dirty="0">
              <a:highlight>
                <a:srgbClr val="FFFF00"/>
              </a:highlight>
              <a:latin typeface="Gill Sans MT" panose="020B0502020104020203" pitchFamily="34" charset="0"/>
            </a:endParaRPr>
          </a:p>
          <a:p>
            <a:r>
              <a:rPr lang="en-GB" sz="2400" dirty="0">
                <a:latin typeface="Gill Sans MT" panose="020B0502020104020203" pitchFamily="34" charset="0"/>
              </a:rPr>
              <a:t> • </a:t>
            </a:r>
            <a:r>
              <a:rPr lang="en-GB" sz="2400" dirty="0">
                <a:highlight>
                  <a:srgbClr val="FFFF00"/>
                </a:highlight>
                <a:latin typeface="Gill Sans MT" panose="020B0502020104020203" pitchFamily="34" charset="0"/>
              </a:rPr>
              <a:t>C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lear mechanisms should be in place for addressing and challenging racism</a:t>
            </a:r>
            <a:r>
              <a:rPr lang="en-GB" sz="2800" dirty="0">
                <a:latin typeface="Gill Sans MT" panose="020B0502020104020203" pitchFamily="34" charset="0"/>
              </a:rPr>
              <a:t>; 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•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Support systems </a:t>
            </a:r>
            <a:r>
              <a:rPr lang="en-GB" sz="2400" dirty="0">
                <a:latin typeface="Gill Sans MT" panose="020B0502020104020203" pitchFamily="34" charset="0"/>
              </a:rPr>
              <a:t>should be put in place for young Black children experiencing racism, which is clearly communicated and implemented by all staff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DD06FB-A915-A35D-6131-F8B40824FB94}"/>
              </a:ext>
            </a:extLst>
          </p:cNvPr>
          <p:cNvSpPr txBox="1"/>
          <p:nvPr/>
        </p:nvSpPr>
        <p:spPr>
          <a:xfrm>
            <a:off x="189104" y="7662495"/>
            <a:ext cx="18098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ill Sans MT" panose="020B0502020104020203" pitchFamily="34" charset="0"/>
              </a:rPr>
              <a:t>Theme 5: </a:t>
            </a:r>
            <a:r>
              <a:rPr lang="en-GB" sz="2400" dirty="0">
                <a:latin typeface="Gill Sans MT" panose="020B0502020104020203" pitchFamily="34" charset="0"/>
              </a:rPr>
              <a:t>The need to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develop cultural competence, awareness and an ability to challenge racism and engage in dialogue around race </a:t>
            </a:r>
            <a:r>
              <a:rPr lang="en-GB" sz="2400" dirty="0">
                <a:latin typeface="Gill Sans MT" panose="020B0502020104020203" pitchFamily="34" charset="0"/>
              </a:rPr>
              <a:t>should be reflected in relevant policies, strategies and role descriptions; 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• Schools and colleges should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conduct reviews, in conjunction with Black pupils, parents and staff, to identify ways in which to foster belonging</a:t>
            </a:r>
            <a:r>
              <a:rPr lang="en-GB" sz="2400" dirty="0">
                <a:latin typeface="Gill Sans MT" panose="020B0502020104020203" pitchFamily="34" charset="0"/>
              </a:rPr>
              <a:t>; 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• Schools and colleges should consider making use of partnerships with each other </a:t>
            </a:r>
            <a:r>
              <a:rPr lang="en-GB" sz="2800" dirty="0">
                <a:highlight>
                  <a:srgbClr val="FFFF00"/>
                </a:highlight>
                <a:latin typeface="Gill Sans MT" panose="020B0502020104020203" pitchFamily="34" charset="0"/>
              </a:rPr>
              <a:t>to facilitate shared spaces of belonging, particularly where they have lower numbers of Black pupils and staff</a:t>
            </a:r>
            <a:endParaRPr lang="en-GB" sz="2400" dirty="0">
              <a:highlight>
                <a:srgbClr val="FFFF00"/>
              </a:highligh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82039" y="-3878708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/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/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F82E0F-F8A9-9004-D374-01F7F0C1D320}"/>
              </a:ext>
            </a:extLst>
          </p:cNvPr>
          <p:cNvSpPr txBox="1"/>
          <p:nvPr/>
        </p:nvSpPr>
        <p:spPr>
          <a:xfrm>
            <a:off x="5143478" y="526241"/>
            <a:ext cx="1295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BLCK Space Pilots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E83263E5-B52F-D9C9-9715-E7E939B4C15B}"/>
              </a:ext>
            </a:extLst>
          </p:cNvPr>
          <p:cNvSpPr txBox="1"/>
          <p:nvPr/>
        </p:nvSpPr>
        <p:spPr>
          <a:xfrm>
            <a:off x="1161298" y="2287956"/>
            <a:ext cx="166116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pPr marL="571500" indent="-571500" algn="l"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Year 10 pupils at a school in Rugby</a:t>
            </a:r>
          </a:p>
          <a:p>
            <a:pPr marL="571500" indent="-571500" algn="l"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Year 12 pupils at Saints Café, Nuneaton</a:t>
            </a:r>
          </a:p>
          <a:p>
            <a:pPr marL="571500" indent="-571500" algn="l">
              <a:buClr>
                <a:schemeClr val="bg1"/>
              </a:buClr>
              <a:buFont typeface="Courier New" panose="02070309020205020404" pitchFamily="49" charset="0"/>
              <a:buChar char="o"/>
            </a:pPr>
            <a:endParaRPr lang="en-GB" sz="4400" dirty="0">
              <a:solidFill>
                <a:schemeClr val="tx1">
                  <a:lumMod val="65000"/>
                  <a:lumOff val="35000"/>
                </a:schemeClr>
              </a:solidFill>
              <a:latin typeface="OpenDyslexic" panose="00000500000000000000" pitchFamily="50" charset="0"/>
            </a:endParaRPr>
          </a:p>
          <a:p>
            <a:pPr marL="571500" indent="-571500" algn="l"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6 weekly sessions led by Black HE ambassadors to build a sense of belonging and support attainment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FEAF426D-6E10-DA84-F530-99C445828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634863"/>
              </p:ext>
            </p:extLst>
          </p:nvPr>
        </p:nvGraphicFramePr>
        <p:xfrm>
          <a:off x="6973930" y="5805751"/>
          <a:ext cx="4760870" cy="4145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760870">
                  <a:extLst>
                    <a:ext uri="{9D8B030D-6E8A-4147-A177-3AD203B41FA5}">
                      <a16:colId xmlns:a16="http://schemas.microsoft.com/office/drawing/2014/main" val="398563551"/>
                    </a:ext>
                  </a:extLst>
                </a:gridCol>
              </a:tblGrid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Session Schedule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437012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Identity, Culture and Heritage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214701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Careers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111984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Mental Health and wellbeing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897564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51144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Metacognition and Study Skills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526385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Positive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066257"/>
                  </a:ext>
                </a:extLst>
              </a:tr>
              <a:tr h="4943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Life Skills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683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792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/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/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F96AB3EA-0971-D0AB-B4BF-AFBDEFE873D3}"/>
              </a:ext>
            </a:extLst>
          </p:cNvPr>
          <p:cNvSpPr txBox="1"/>
          <p:nvPr/>
        </p:nvSpPr>
        <p:spPr>
          <a:xfrm>
            <a:off x="643578" y="4368382"/>
            <a:ext cx="166116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Gill Sans MT" panose="020B0502020104020203"/>
              </a:defRPr>
            </a:lvl9pPr>
          </a:lstStyle>
          <a:p>
            <a:pPr marL="571500" indent="-571500" algn="l">
              <a:buClr>
                <a:schemeClr val="bg1"/>
              </a:buClr>
              <a:buFont typeface="Courier New" panose="02070309020205020404" pitchFamily="49" charset="0"/>
              <a:buChar char="o"/>
            </a:pPr>
            <a:r>
              <a:rPr lang="en-GB" sz="44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</a:rPr>
              <a:t>What do you think were </a:t>
            </a:r>
            <a:r>
              <a:rPr lang="en-GB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the barriers we faced when setting up the pilot projects?</a:t>
            </a:r>
            <a:endParaRPr lang="en-GB" sz="4400" b="0" i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Dyslexic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F87B76-1FF1-7FF6-2ED8-B43F1A1BBE7C}"/>
              </a:ext>
            </a:extLst>
          </p:cNvPr>
          <p:cNvSpPr txBox="1"/>
          <p:nvPr/>
        </p:nvSpPr>
        <p:spPr>
          <a:xfrm>
            <a:off x="680357" y="1661980"/>
            <a:ext cx="12954000" cy="140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0" kern="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Dyslexic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Over to you…</a:t>
            </a:r>
            <a:endParaRPr lang="en-GB" sz="105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09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/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/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7701055" y="8735584"/>
            <a:ext cx="2885891" cy="1302319"/>
          </a:xfrm>
          <a:custGeom>
            <a:avLst/>
            <a:gdLst/>
            <a:ahLst/>
            <a:cxnLst/>
            <a:rect l="l" t="t" r="r" b="b"/>
            <a:pathLst>
              <a:path w="2885891" h="1302319">
                <a:moveTo>
                  <a:pt x="0" y="0"/>
                </a:moveTo>
                <a:lnTo>
                  <a:pt x="2885890" y="0"/>
                </a:lnTo>
                <a:lnTo>
                  <a:pt x="2885890" y="1302319"/>
                </a:lnTo>
                <a:lnTo>
                  <a:pt x="0" y="1302319"/>
                </a:lnTo>
                <a:lnTo>
                  <a:pt x="0" y="0"/>
                </a:lnTo>
                <a:close/>
              </a:path>
            </a:pathLst>
          </a:custGeom>
          <a:blipFill>
            <a:blip r:embed="rId2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1B9DF6-DA1C-14F2-07E0-E5D680659DE1}"/>
              </a:ext>
            </a:extLst>
          </p:cNvPr>
          <p:cNvSpPr txBox="1"/>
          <p:nvPr/>
        </p:nvSpPr>
        <p:spPr>
          <a:xfrm>
            <a:off x="461863" y="1518324"/>
            <a:ext cx="18562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Pilot Barriers…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F647FB-CA66-3204-DDED-BF0FE2B70997}"/>
              </a:ext>
            </a:extLst>
          </p:cNvPr>
          <p:cNvSpPr txBox="1"/>
          <p:nvPr/>
        </p:nvSpPr>
        <p:spPr>
          <a:xfrm>
            <a:off x="-23960" y="3677345"/>
            <a:ext cx="180561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Schools understanding the project </a:t>
            </a:r>
          </a:p>
          <a:p>
            <a:pPr marL="857250" indent="-857250"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Inaccurate information shared  </a:t>
            </a:r>
          </a:p>
          <a:p>
            <a:pPr marL="857250" indent="-857250"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Participants misunderstanding the project</a:t>
            </a:r>
          </a:p>
          <a:p>
            <a:pPr marL="857250" indent="-857250">
              <a:buFont typeface="Courier New" panose="02070309020205020404" pitchFamily="49" charset="0"/>
              <a:buChar char="o"/>
            </a:pPr>
            <a:r>
              <a:rPr lang="en-GB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Mistrust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38862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71867" t="-3631" r="-74156" b="-27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2329398" y="9017983"/>
            <a:ext cx="4899948" cy="3344214"/>
          </a:xfrm>
          <a:custGeom>
            <a:avLst/>
            <a:gdLst/>
            <a:ahLst/>
            <a:cxnLst/>
            <a:rect l="l" t="t" r="r" b="b"/>
            <a:pathLst>
              <a:path w="4899948" h="3344214">
                <a:moveTo>
                  <a:pt x="0" y="0"/>
                </a:moveTo>
                <a:lnTo>
                  <a:pt x="4899947" y="0"/>
                </a:lnTo>
                <a:lnTo>
                  <a:pt x="4899947" y="3344214"/>
                </a:lnTo>
                <a:lnTo>
                  <a:pt x="0" y="33442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4494772" y="9017983"/>
            <a:ext cx="4427843" cy="3481392"/>
          </a:xfrm>
          <a:custGeom>
            <a:avLst/>
            <a:gdLst/>
            <a:ahLst/>
            <a:cxnLst/>
            <a:rect l="l" t="t" r="r" b="b"/>
            <a:pathLst>
              <a:path w="4427843" h="3481392">
                <a:moveTo>
                  <a:pt x="0" y="0"/>
                </a:moveTo>
                <a:lnTo>
                  <a:pt x="4427843" y="0"/>
                </a:lnTo>
                <a:lnTo>
                  <a:pt x="4427843" y="3481391"/>
                </a:lnTo>
                <a:lnTo>
                  <a:pt x="0" y="34813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-763398" y="-1534296"/>
            <a:ext cx="4899948" cy="3068592"/>
          </a:xfrm>
          <a:custGeom>
            <a:avLst/>
            <a:gdLst/>
            <a:ahLst/>
            <a:cxnLst/>
            <a:rect l="l" t="t" r="r" b="b"/>
            <a:pathLst>
              <a:path w="4899948" h="3068592">
                <a:moveTo>
                  <a:pt x="0" y="0"/>
                </a:moveTo>
                <a:lnTo>
                  <a:pt x="4899947" y="0"/>
                </a:lnTo>
                <a:lnTo>
                  <a:pt x="4899947" y="3068592"/>
                </a:lnTo>
                <a:lnTo>
                  <a:pt x="0" y="30685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801533" y="-3053980"/>
            <a:ext cx="4292424" cy="3870986"/>
          </a:xfrm>
          <a:custGeom>
            <a:avLst/>
            <a:gdLst/>
            <a:ahLst/>
            <a:cxnLst/>
            <a:rect l="l" t="t" r="r" b="b"/>
            <a:pathLst>
              <a:path w="4292424" h="3870986">
                <a:moveTo>
                  <a:pt x="0" y="0"/>
                </a:moveTo>
                <a:lnTo>
                  <a:pt x="4292424" y="0"/>
                </a:lnTo>
                <a:lnTo>
                  <a:pt x="4292424" y="3870986"/>
                </a:lnTo>
                <a:lnTo>
                  <a:pt x="0" y="38709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0586945" y="9258300"/>
            <a:ext cx="4076270" cy="2863579"/>
          </a:xfrm>
          <a:custGeom>
            <a:avLst/>
            <a:gdLst/>
            <a:ahLst/>
            <a:cxnLst/>
            <a:rect l="l" t="t" r="r" b="b"/>
            <a:pathLst>
              <a:path w="4076270" h="2863579">
                <a:moveTo>
                  <a:pt x="0" y="0"/>
                </a:moveTo>
                <a:lnTo>
                  <a:pt x="4076270" y="0"/>
                </a:lnTo>
                <a:lnTo>
                  <a:pt x="4076270" y="2863579"/>
                </a:lnTo>
                <a:lnTo>
                  <a:pt x="0" y="2863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495522" y="-3297794"/>
            <a:ext cx="5493058" cy="4114800"/>
          </a:xfrm>
          <a:custGeom>
            <a:avLst/>
            <a:gdLst/>
            <a:ahLst/>
            <a:cxnLst/>
            <a:rect l="l" t="t" r="r" b="b"/>
            <a:pathLst>
              <a:path w="5493058" h="4114800">
                <a:moveTo>
                  <a:pt x="0" y="0"/>
                </a:moveTo>
                <a:lnTo>
                  <a:pt x="5493058" y="0"/>
                </a:lnTo>
                <a:lnTo>
                  <a:pt x="54930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rot="4747568">
            <a:off x="-2972342" y="3665317"/>
            <a:ext cx="4896097" cy="2735694"/>
          </a:xfrm>
          <a:custGeom>
            <a:avLst/>
            <a:gdLst/>
            <a:ahLst/>
            <a:cxnLst/>
            <a:rect l="l" t="t" r="r" b="b"/>
            <a:pathLst>
              <a:path w="4896097" h="2735694">
                <a:moveTo>
                  <a:pt x="0" y="0"/>
                </a:moveTo>
                <a:lnTo>
                  <a:pt x="4896097" y="0"/>
                </a:lnTo>
                <a:lnTo>
                  <a:pt x="4896097" y="2735694"/>
                </a:lnTo>
                <a:lnTo>
                  <a:pt x="0" y="273569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4861154" y="-2102294"/>
            <a:ext cx="2892762" cy="2919301"/>
          </a:xfrm>
          <a:custGeom>
            <a:avLst/>
            <a:gdLst/>
            <a:ahLst/>
            <a:cxnLst/>
            <a:rect l="l" t="t" r="r" b="b"/>
            <a:pathLst>
              <a:path w="2892762" h="2919301">
                <a:moveTo>
                  <a:pt x="0" y="0"/>
                </a:moveTo>
                <a:lnTo>
                  <a:pt x="2892761" y="0"/>
                </a:lnTo>
                <a:lnTo>
                  <a:pt x="2892761" y="2919300"/>
                </a:lnTo>
                <a:lnTo>
                  <a:pt x="0" y="29193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17494810" y="2371030"/>
            <a:ext cx="3575541" cy="3575541"/>
          </a:xfrm>
          <a:custGeom>
            <a:avLst/>
            <a:gdLst/>
            <a:ahLst/>
            <a:cxnLst/>
            <a:rect l="l" t="t" r="r" b="b"/>
            <a:pathLst>
              <a:path w="3575541" h="3575541">
                <a:moveTo>
                  <a:pt x="0" y="0"/>
                </a:moveTo>
                <a:lnTo>
                  <a:pt x="3575541" y="0"/>
                </a:lnTo>
                <a:lnTo>
                  <a:pt x="3575541" y="3575541"/>
                </a:lnTo>
                <a:lnTo>
                  <a:pt x="0" y="3575541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2"/>
          <p:cNvSpPr/>
          <p:nvPr/>
        </p:nvSpPr>
        <p:spPr>
          <a:xfrm>
            <a:off x="2570549" y="9496827"/>
            <a:ext cx="2587020" cy="2386526"/>
          </a:xfrm>
          <a:custGeom>
            <a:avLst/>
            <a:gdLst/>
            <a:ahLst/>
            <a:cxnLst/>
            <a:rect l="l" t="t" r="r" b="b"/>
            <a:pathLst>
              <a:path w="2587020" h="2386526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3" name="Freeform 13"/>
          <p:cNvSpPr/>
          <p:nvPr/>
        </p:nvSpPr>
        <p:spPr>
          <a:xfrm rot="-5282649">
            <a:off x="16596506" y="6970869"/>
            <a:ext cx="3382987" cy="1154444"/>
          </a:xfrm>
          <a:custGeom>
            <a:avLst/>
            <a:gdLst/>
            <a:ahLst/>
            <a:cxnLst/>
            <a:rect l="l" t="t" r="r" b="b"/>
            <a:pathLst>
              <a:path w="3382987" h="1154444">
                <a:moveTo>
                  <a:pt x="0" y="0"/>
                </a:moveTo>
                <a:lnTo>
                  <a:pt x="3382988" y="0"/>
                </a:lnTo>
                <a:lnTo>
                  <a:pt x="3382988" y="1154445"/>
                </a:lnTo>
                <a:lnTo>
                  <a:pt x="0" y="1154445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7259300" y="-971659"/>
            <a:ext cx="3104522" cy="3342688"/>
          </a:xfrm>
          <a:custGeom>
            <a:avLst/>
            <a:gdLst/>
            <a:ahLst/>
            <a:cxnLst/>
            <a:rect l="l" t="t" r="r" b="b"/>
            <a:pathLst>
              <a:path w="3104522" h="3342688">
                <a:moveTo>
                  <a:pt x="0" y="0"/>
                </a:moveTo>
                <a:lnTo>
                  <a:pt x="3104522" y="0"/>
                </a:lnTo>
                <a:lnTo>
                  <a:pt x="3104522" y="3342689"/>
                </a:lnTo>
                <a:lnTo>
                  <a:pt x="0" y="3342689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C58011-0127-99F0-7AF3-B52B0633DDB9}"/>
              </a:ext>
            </a:extLst>
          </p:cNvPr>
          <p:cNvSpPr txBox="1"/>
          <p:nvPr/>
        </p:nvSpPr>
        <p:spPr>
          <a:xfrm>
            <a:off x="2910811" y="3699376"/>
            <a:ext cx="1295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Lessons learned &amp; feedback from the pilot projects led to the creation of 2 new projects…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A4D45E-7D93-86DB-94F8-B332A474DB97}"/>
              </a:ext>
            </a:extLst>
          </p:cNvPr>
          <p:cNvSpPr txBox="1"/>
          <p:nvPr/>
        </p:nvSpPr>
        <p:spPr>
          <a:xfrm>
            <a:off x="842336" y="858337"/>
            <a:ext cx="1691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OpenDyslexic" panose="00000500000000000000" pitchFamily="50" charset="0"/>
              </a:rPr>
              <a:t>BLCK Space &amp; Beyond Space Projects</a:t>
            </a:r>
          </a:p>
        </p:txBody>
      </p:sp>
    </p:spTree>
    <p:extLst>
      <p:ext uri="{BB962C8B-B14F-4D97-AF65-F5344CB8AC3E}">
        <p14:creationId xmlns:p14="http://schemas.microsoft.com/office/powerpoint/2010/main" val="422893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17773</TotalTime>
  <Words>1721</Words>
  <Application>Microsoft Office PowerPoint</Application>
  <PresentationFormat>Custom</PresentationFormat>
  <Paragraphs>220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DM Sans Bold</vt:lpstr>
      <vt:lpstr>Gill Sans MT</vt:lpstr>
      <vt:lpstr>Courier New</vt:lpstr>
      <vt:lpstr>Arial</vt:lpstr>
      <vt:lpstr>OpenDyslexic</vt:lpstr>
      <vt:lpstr>Times New Roman</vt:lpstr>
      <vt:lpstr>Calibri</vt:lpstr>
      <vt:lpstr>DM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2</dc:title>
  <dc:creator>Gaffney, Joanne</dc:creator>
  <cp:lastModifiedBy>Ghatora, Parminder</cp:lastModifiedBy>
  <cp:revision>10</cp:revision>
  <dcterms:created xsi:type="dcterms:W3CDTF">2006-08-16T00:00:00Z</dcterms:created>
  <dcterms:modified xsi:type="dcterms:W3CDTF">2024-03-04T22:31:02Z</dcterms:modified>
  <dc:identifier>DAF7kfJ7u6M</dc:identifier>
</cp:coreProperties>
</file>