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158.xml" ContentType="application/vnd.openxmlformats-officedocument.presentationml.tags+xml"/>
  <Override PartName="/ppt/tags/tag159.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65.xml" ContentType="application/vnd.openxmlformats-officedocument.presentationml.tags+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1" r:id="rId2"/>
    <p:sldMasterId id="2147483806" r:id="rId3"/>
    <p:sldMasterId id="2147483831" r:id="rId4"/>
    <p:sldMasterId id="2147483856" r:id="rId5"/>
    <p:sldMasterId id="2147483881" r:id="rId6"/>
  </p:sldMasterIdLst>
  <p:notesMasterIdLst>
    <p:notesMasterId r:id="rId31"/>
  </p:notesMasterIdLst>
  <p:handoutMasterIdLst>
    <p:handoutMasterId r:id="rId32"/>
  </p:handoutMasterIdLst>
  <p:sldIdLst>
    <p:sldId id="256" r:id="rId7"/>
    <p:sldId id="257" r:id="rId8"/>
    <p:sldId id="271" r:id="rId9"/>
    <p:sldId id="258" r:id="rId10"/>
    <p:sldId id="298" r:id="rId11"/>
    <p:sldId id="321" r:id="rId12"/>
    <p:sldId id="335" r:id="rId13"/>
    <p:sldId id="328" r:id="rId14"/>
    <p:sldId id="327" r:id="rId15"/>
    <p:sldId id="334" r:id="rId16"/>
    <p:sldId id="329" r:id="rId17"/>
    <p:sldId id="330" r:id="rId18"/>
    <p:sldId id="332" r:id="rId19"/>
    <p:sldId id="333" r:id="rId20"/>
    <p:sldId id="331" r:id="rId21"/>
    <p:sldId id="304" r:id="rId22"/>
    <p:sldId id="336" r:id="rId23"/>
    <p:sldId id="320" r:id="rId24"/>
    <p:sldId id="325" r:id="rId25"/>
    <p:sldId id="322" r:id="rId26"/>
    <p:sldId id="323" r:id="rId27"/>
    <p:sldId id="324" r:id="rId28"/>
    <p:sldId id="326" r:id="rId29"/>
    <p:sldId id="314" r:id="rId30"/>
  </p:sldIdLst>
  <p:sldSz cx="12192000" cy="6858000"/>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ection>
        <p14:section name="Assets" id="{2250CCF0-DAA3-4CD7-B563-1C83EE4A9EE8}">
          <p14:sldIdLst>
            <p14:sldId id="256"/>
            <p14:sldId id="257"/>
            <p14:sldId id="271"/>
            <p14:sldId id="258"/>
          </p14:sldIdLst>
        </p14:section>
        <p14:section name="Presentation" id="{513FA30C-6103-448B-8BE6-B9AC89BE9187}">
          <p14:sldIdLst>
            <p14:sldId id="298"/>
            <p14:sldId id="321"/>
            <p14:sldId id="335"/>
            <p14:sldId id="328"/>
            <p14:sldId id="327"/>
            <p14:sldId id="334"/>
            <p14:sldId id="329"/>
            <p14:sldId id="330"/>
            <p14:sldId id="332"/>
            <p14:sldId id="333"/>
            <p14:sldId id="331"/>
            <p14:sldId id="304"/>
            <p14:sldId id="336"/>
            <p14:sldId id="320"/>
            <p14:sldId id="325"/>
            <p14:sldId id="322"/>
            <p14:sldId id="323"/>
            <p14:sldId id="324"/>
            <p14:sldId id="326"/>
            <p14:sldId id="31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1053"/>
    <a:srgbClr val="785887"/>
    <a:srgbClr val="9D88A9"/>
    <a:srgbClr val="C4B7CB"/>
    <a:srgbClr val="3C1053"/>
    <a:srgbClr val="F2E2FA"/>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3796DC-6379-43D4-A7C3-F12C2B1ABD85}" v="19" dt="2024-01-25T10:13:19.248"/>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5" autoAdjust="0"/>
    <p:restoredTop sz="68908" autoAdjust="0"/>
  </p:normalViewPr>
  <p:slideViewPr>
    <p:cSldViewPr snapToGrid="0">
      <p:cViewPr varScale="1">
        <p:scale>
          <a:sx n="44" d="100"/>
          <a:sy n="44" d="100"/>
        </p:scale>
        <p:origin x="1520" y="4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8/10/relationships/authors" Target="authors.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gs" Target="tags/tag1.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b="1" dirty="0">
                <a:solidFill>
                  <a:schemeClr val="tx1"/>
                </a:solidFill>
              </a:rPr>
              <a:t>Chart Title</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Sales</c:v>
                </c:pt>
              </c:strCache>
            </c:strRef>
          </c:tx>
          <c:spPr>
            <a:ln w="25400"/>
          </c:spPr>
          <c:dPt>
            <c:idx val="0"/>
            <c:bubble3D val="0"/>
            <c:spPr>
              <a:solidFill>
                <a:schemeClr val="accent1"/>
              </a:solidFill>
              <a:ln w="25400">
                <a:solidFill>
                  <a:schemeClr val="lt1"/>
                </a:solidFill>
              </a:ln>
              <a:effectLst/>
            </c:spPr>
            <c:extLst>
              <c:ext xmlns:c16="http://schemas.microsoft.com/office/drawing/2014/chart" uri="{C3380CC4-5D6E-409C-BE32-E72D297353CC}">
                <c16:uniqueId val="{00000001-0036-4CCC-B66A-5B9E1B4F7507}"/>
              </c:ext>
            </c:extLst>
          </c:dPt>
          <c:dPt>
            <c:idx val="1"/>
            <c:bubble3D val="0"/>
            <c:spPr>
              <a:solidFill>
                <a:schemeClr val="accent2"/>
              </a:solidFill>
              <a:ln w="25400">
                <a:solidFill>
                  <a:schemeClr val="lt1"/>
                </a:solidFill>
              </a:ln>
              <a:effectLst/>
            </c:spPr>
            <c:extLst>
              <c:ext xmlns:c16="http://schemas.microsoft.com/office/drawing/2014/chart" uri="{C3380CC4-5D6E-409C-BE32-E72D297353CC}">
                <c16:uniqueId val="{00000003-0036-4CCC-B66A-5B9E1B4F7507}"/>
              </c:ext>
            </c:extLst>
          </c:dPt>
          <c:dPt>
            <c:idx val="2"/>
            <c:bubble3D val="0"/>
            <c:spPr>
              <a:solidFill>
                <a:schemeClr val="accent3"/>
              </a:solidFill>
              <a:ln w="25400">
                <a:solidFill>
                  <a:schemeClr val="lt1"/>
                </a:solidFill>
              </a:ln>
              <a:effectLst/>
            </c:spPr>
            <c:extLst>
              <c:ext xmlns:c16="http://schemas.microsoft.com/office/drawing/2014/chart" uri="{C3380CC4-5D6E-409C-BE32-E72D297353CC}">
                <c16:uniqueId val="{00000005-0036-4CCC-B66A-5B9E1B4F7507}"/>
              </c:ext>
            </c:extLst>
          </c:dPt>
          <c:dPt>
            <c:idx val="3"/>
            <c:bubble3D val="0"/>
            <c:spPr>
              <a:solidFill>
                <a:schemeClr val="accent4"/>
              </a:solidFill>
              <a:ln w="25400">
                <a:solidFill>
                  <a:schemeClr val="lt1"/>
                </a:solidFill>
              </a:ln>
              <a:effectLst/>
            </c:spPr>
            <c:extLst>
              <c:ext xmlns:c16="http://schemas.microsoft.com/office/drawing/2014/chart" uri="{C3380CC4-5D6E-409C-BE32-E72D297353CC}">
                <c16:uniqueId val="{00000007-0036-4CCC-B66A-5B9E1B4F7507}"/>
              </c:ext>
            </c:extLst>
          </c:dPt>
          <c:dPt>
            <c:idx val="4"/>
            <c:bubble3D val="0"/>
            <c:spPr>
              <a:solidFill>
                <a:schemeClr val="accent5"/>
              </a:solidFill>
              <a:ln w="25400">
                <a:solidFill>
                  <a:schemeClr val="lt1"/>
                </a:solidFill>
              </a:ln>
              <a:effectLst/>
            </c:spPr>
            <c:extLst>
              <c:ext xmlns:c16="http://schemas.microsoft.com/office/drawing/2014/chart" uri="{C3380CC4-5D6E-409C-BE32-E72D297353CC}">
                <c16:uniqueId val="{00000009-0036-4CCC-B66A-5B9E1B4F7507}"/>
              </c:ext>
            </c:extLst>
          </c:dPt>
          <c:dPt>
            <c:idx val="5"/>
            <c:bubble3D val="0"/>
            <c:spPr>
              <a:solidFill>
                <a:schemeClr val="accent6"/>
              </a:solidFill>
              <a:ln w="25400">
                <a:solidFill>
                  <a:schemeClr val="lt1"/>
                </a:solidFill>
              </a:ln>
              <a:effectLst/>
            </c:spPr>
            <c:extLst>
              <c:ext xmlns:c16="http://schemas.microsoft.com/office/drawing/2014/chart" uri="{C3380CC4-5D6E-409C-BE32-E72D297353CC}">
                <c16:uniqueId val="{0000000B-0036-4CCC-B66A-5B9E1B4F7507}"/>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8.1999999999999993</c:v>
                </c:pt>
                <c:pt idx="1">
                  <c:v>3.2</c:v>
                </c:pt>
                <c:pt idx="2">
                  <c:v>1.4</c:v>
                </c:pt>
                <c:pt idx="3">
                  <c:v>1.2</c:v>
                </c:pt>
                <c:pt idx="4">
                  <c:v>1</c:v>
                </c:pt>
                <c:pt idx="5">
                  <c:v>0.5</c:v>
                </c:pt>
              </c:numCache>
            </c:numRef>
          </c:val>
          <c:extLst>
            <c:ext xmlns:c16="http://schemas.microsoft.com/office/drawing/2014/chart" uri="{C3380CC4-5D6E-409C-BE32-E72D297353CC}">
              <c16:uniqueId val="{00000000-2253-4E84-8AC9-AA3AA461E989}"/>
            </c:ext>
          </c:extLst>
        </c:ser>
        <c:dLbls>
          <c:showLegendKey val="0"/>
          <c:showVal val="0"/>
          <c:showCatName val="0"/>
          <c:showSerName val="0"/>
          <c:showPercent val="0"/>
          <c:showBubbleSize val="0"/>
          <c:showLeaderLines val="1"/>
        </c:dLbls>
        <c:firstSliceAng val="0"/>
        <c:holeSize val="70"/>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b="1" dirty="0">
                <a:solidFill>
                  <a:schemeClr val="tx1"/>
                </a:solidFill>
              </a:rPr>
              <a:t>Chart Title</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1</c:v>
                </c:pt>
              </c:strCache>
            </c:strRef>
          </c:tx>
          <c:spPr>
            <a:solidFill>
              <a:schemeClr val="accent1"/>
            </a:solidFill>
            <a:ln w="25400">
              <a:noFill/>
            </a:ln>
            <a:effectLst/>
          </c:spPr>
          <c:invertIfNegative val="0"/>
          <c:dPt>
            <c:idx val="0"/>
            <c:invertIfNegative val="0"/>
            <c:bubble3D val="0"/>
            <c:spPr>
              <a:solidFill>
                <a:schemeClr val="accent1"/>
              </a:solidFill>
              <a:ln w="25400">
                <a:noFill/>
              </a:ln>
              <a:effectLst/>
            </c:spPr>
            <c:extLst>
              <c:ext xmlns:c16="http://schemas.microsoft.com/office/drawing/2014/chart" uri="{C3380CC4-5D6E-409C-BE32-E72D297353CC}">
                <c16:uniqueId val="{00000001-948C-4F67-83B0-32B0861FDB0B}"/>
              </c:ext>
            </c:extLst>
          </c:dPt>
          <c:dPt>
            <c:idx val="1"/>
            <c:invertIfNegative val="0"/>
            <c:bubble3D val="0"/>
            <c:spPr>
              <a:solidFill>
                <a:schemeClr val="accent1"/>
              </a:solidFill>
              <a:ln w="25400">
                <a:noFill/>
              </a:ln>
              <a:effectLst/>
            </c:spPr>
            <c:extLst>
              <c:ext xmlns:c16="http://schemas.microsoft.com/office/drawing/2014/chart" uri="{C3380CC4-5D6E-409C-BE32-E72D297353CC}">
                <c16:uniqueId val="{00000003-948C-4F67-83B0-32B0861FDB0B}"/>
              </c:ext>
            </c:extLst>
          </c:dPt>
          <c:dPt>
            <c:idx val="2"/>
            <c:invertIfNegative val="0"/>
            <c:bubble3D val="0"/>
            <c:spPr>
              <a:solidFill>
                <a:schemeClr val="accent1"/>
              </a:solidFill>
              <a:ln w="25400">
                <a:noFill/>
              </a:ln>
              <a:effectLst/>
            </c:spPr>
            <c:extLst>
              <c:ext xmlns:c16="http://schemas.microsoft.com/office/drawing/2014/chart" uri="{C3380CC4-5D6E-409C-BE32-E72D297353CC}">
                <c16:uniqueId val="{00000005-948C-4F67-83B0-32B0861FDB0B}"/>
              </c:ext>
            </c:extLst>
          </c:dPt>
          <c:dPt>
            <c:idx val="3"/>
            <c:invertIfNegative val="0"/>
            <c:bubble3D val="0"/>
            <c:spPr>
              <a:solidFill>
                <a:schemeClr val="accent1"/>
              </a:solidFill>
              <a:ln w="25400">
                <a:noFill/>
              </a:ln>
              <a:effectLst/>
            </c:spPr>
            <c:extLst>
              <c:ext xmlns:c16="http://schemas.microsoft.com/office/drawing/2014/chart" uri="{C3380CC4-5D6E-409C-BE32-E72D297353CC}">
                <c16:uniqueId val="{00000007-948C-4F67-83B0-32B0861FDB0B}"/>
              </c:ext>
            </c:extLst>
          </c:dPt>
          <c:dPt>
            <c:idx val="4"/>
            <c:invertIfNegative val="0"/>
            <c:bubble3D val="0"/>
            <c:spPr>
              <a:solidFill>
                <a:schemeClr val="accent1"/>
              </a:solidFill>
              <a:ln w="25400">
                <a:noFill/>
              </a:ln>
              <a:effectLst/>
            </c:spPr>
            <c:extLst>
              <c:ext xmlns:c16="http://schemas.microsoft.com/office/drawing/2014/chart" uri="{C3380CC4-5D6E-409C-BE32-E72D297353CC}">
                <c16:uniqueId val="{00000009-948C-4F67-83B0-32B0861FDB0B}"/>
              </c:ext>
            </c:extLst>
          </c:dPt>
          <c:dPt>
            <c:idx val="5"/>
            <c:invertIfNegative val="0"/>
            <c:bubble3D val="0"/>
            <c:spPr>
              <a:solidFill>
                <a:schemeClr val="accent1"/>
              </a:solidFill>
              <a:ln w="25400">
                <a:noFill/>
              </a:ln>
              <a:effectLst/>
            </c:spPr>
            <c:extLst>
              <c:ext xmlns:c16="http://schemas.microsoft.com/office/drawing/2014/chart" uri="{C3380CC4-5D6E-409C-BE32-E72D297353CC}">
                <c16:uniqueId val="{0000000B-948C-4F67-83B0-32B0861FDB0B}"/>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8.1999999999999993</c:v>
                </c:pt>
                <c:pt idx="1">
                  <c:v>3.2</c:v>
                </c:pt>
                <c:pt idx="2">
                  <c:v>1.4</c:v>
                </c:pt>
                <c:pt idx="3">
                  <c:v>1.2</c:v>
                </c:pt>
                <c:pt idx="4">
                  <c:v>1</c:v>
                </c:pt>
                <c:pt idx="5">
                  <c:v>0.5</c:v>
                </c:pt>
              </c:numCache>
            </c:numRef>
          </c:val>
          <c:extLst>
            <c:ext xmlns:c16="http://schemas.microsoft.com/office/drawing/2014/chart" uri="{C3380CC4-5D6E-409C-BE32-E72D297353CC}">
              <c16:uniqueId val="{00000000-2253-4E84-8AC9-AA3AA461E989}"/>
            </c:ext>
          </c:extLst>
        </c:ser>
        <c:ser>
          <c:idx val="1"/>
          <c:order val="1"/>
          <c:tx>
            <c:strRef>
              <c:f>Sheet1!$C$1</c:f>
              <c:strCache>
                <c:ptCount val="1"/>
                <c:pt idx="0">
                  <c:v>2</c:v>
                </c:pt>
              </c:strCache>
            </c:strRef>
          </c:tx>
          <c:spPr>
            <a:solidFill>
              <a:schemeClr val="accent2"/>
            </a:solidFill>
            <a:ln w="19050">
              <a:noFill/>
            </a:ln>
            <a:effectLst/>
          </c:spPr>
          <c:invertIfNegative val="0"/>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8.1999999999999993</c:v>
                </c:pt>
                <c:pt idx="1">
                  <c:v>3.2</c:v>
                </c:pt>
                <c:pt idx="2">
                  <c:v>1.4</c:v>
                </c:pt>
                <c:pt idx="3">
                  <c:v>1.2</c:v>
                </c:pt>
                <c:pt idx="4">
                  <c:v>1</c:v>
                </c:pt>
                <c:pt idx="5">
                  <c:v>0.5</c:v>
                </c:pt>
              </c:numCache>
            </c:numRef>
          </c:val>
          <c:extLst>
            <c:ext xmlns:c16="http://schemas.microsoft.com/office/drawing/2014/chart" uri="{C3380CC4-5D6E-409C-BE32-E72D297353CC}">
              <c16:uniqueId val="{0000000C-948C-4F67-83B0-32B0861FDB0B}"/>
            </c:ext>
          </c:extLst>
        </c:ser>
        <c:ser>
          <c:idx val="2"/>
          <c:order val="2"/>
          <c:tx>
            <c:strRef>
              <c:f>Sheet1!$D$1</c:f>
              <c:strCache>
                <c:ptCount val="1"/>
                <c:pt idx="0">
                  <c:v>3</c:v>
                </c:pt>
              </c:strCache>
            </c:strRef>
          </c:tx>
          <c:spPr>
            <a:solidFill>
              <a:schemeClr val="accent3"/>
            </a:solidFill>
            <a:ln w="19050">
              <a:noFill/>
            </a:ln>
            <a:effectLst/>
          </c:spPr>
          <c:invertIfNegative val="0"/>
          <c:cat>
            <c:numRef>
              <c:f>Sheet1!$A$2:$A$7</c:f>
              <c:numCache>
                <c:formatCode>General</c:formatCode>
                <c:ptCount val="6"/>
                <c:pt idx="0">
                  <c:v>1</c:v>
                </c:pt>
                <c:pt idx="1">
                  <c:v>2</c:v>
                </c:pt>
                <c:pt idx="2">
                  <c:v>3</c:v>
                </c:pt>
                <c:pt idx="3">
                  <c:v>4</c:v>
                </c:pt>
                <c:pt idx="4">
                  <c:v>5</c:v>
                </c:pt>
                <c:pt idx="5">
                  <c:v>6</c:v>
                </c:pt>
              </c:numCache>
            </c:numRef>
          </c:cat>
          <c:val>
            <c:numRef>
              <c:f>Sheet1!$D$2:$D$7</c:f>
              <c:numCache>
                <c:formatCode>General</c:formatCode>
                <c:ptCount val="6"/>
                <c:pt idx="0">
                  <c:v>8.1999999999999993</c:v>
                </c:pt>
                <c:pt idx="1">
                  <c:v>3.2</c:v>
                </c:pt>
                <c:pt idx="2">
                  <c:v>1.4</c:v>
                </c:pt>
                <c:pt idx="3">
                  <c:v>1.2</c:v>
                </c:pt>
                <c:pt idx="4">
                  <c:v>1</c:v>
                </c:pt>
                <c:pt idx="5">
                  <c:v>0.5</c:v>
                </c:pt>
              </c:numCache>
            </c:numRef>
          </c:val>
          <c:extLst>
            <c:ext xmlns:c16="http://schemas.microsoft.com/office/drawing/2014/chart" uri="{C3380CC4-5D6E-409C-BE32-E72D297353CC}">
              <c16:uniqueId val="{00000011-948C-4F67-83B0-32B0861FDB0B}"/>
            </c:ext>
          </c:extLst>
        </c:ser>
        <c:dLbls>
          <c:showLegendKey val="0"/>
          <c:showVal val="0"/>
          <c:showCatName val="0"/>
          <c:showSerName val="0"/>
          <c:showPercent val="0"/>
          <c:showBubbleSize val="0"/>
        </c:dLbls>
        <c:gapWidth val="100"/>
        <c:overlap val="-25"/>
        <c:axId val="1339703872"/>
        <c:axId val="1339704832"/>
      </c:barChart>
      <c:catAx>
        <c:axId val="1339703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39704832"/>
        <c:crosses val="autoZero"/>
        <c:auto val="1"/>
        <c:lblAlgn val="ctr"/>
        <c:lblOffset val="100"/>
        <c:noMultiLvlLbl val="0"/>
      </c:catAx>
      <c:valAx>
        <c:axId val="1339704832"/>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39703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b="1" dirty="0">
                <a:solidFill>
                  <a:schemeClr val="tx1"/>
                </a:solidFill>
              </a:rPr>
              <a:t>Chart Title</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1</c:v>
                </c:pt>
              </c:strCache>
            </c:strRef>
          </c:tx>
          <c:spPr>
            <a:ln w="28575" cap="rnd">
              <a:solidFill>
                <a:schemeClr val="accent1"/>
              </a:solidFill>
              <a:round/>
            </a:ln>
            <a:effectLst/>
          </c:spPr>
          <c:marker>
            <c:symbol val="none"/>
          </c:marker>
          <c:dPt>
            <c:idx val="0"/>
            <c:marker>
              <c:symbol val="none"/>
            </c:marker>
            <c:bubble3D val="0"/>
            <c:spPr>
              <a:ln w="28575" cap="rnd">
                <a:solidFill>
                  <a:schemeClr val="accent1"/>
                </a:solidFill>
                <a:round/>
              </a:ln>
              <a:effectLst/>
            </c:spPr>
            <c:extLst>
              <c:ext xmlns:c16="http://schemas.microsoft.com/office/drawing/2014/chart" uri="{C3380CC4-5D6E-409C-BE32-E72D297353CC}">
                <c16:uniqueId val="{00000001-948C-4F67-83B0-32B0861FDB0B}"/>
              </c:ext>
            </c:extLst>
          </c:dPt>
          <c:dPt>
            <c:idx val="1"/>
            <c:marker>
              <c:symbol val="none"/>
            </c:marker>
            <c:bubble3D val="0"/>
            <c:spPr>
              <a:ln w="28575" cap="rnd">
                <a:solidFill>
                  <a:schemeClr val="accent1"/>
                </a:solidFill>
                <a:round/>
              </a:ln>
              <a:effectLst/>
            </c:spPr>
            <c:extLst>
              <c:ext xmlns:c16="http://schemas.microsoft.com/office/drawing/2014/chart" uri="{C3380CC4-5D6E-409C-BE32-E72D297353CC}">
                <c16:uniqueId val="{00000003-948C-4F67-83B0-32B0861FDB0B}"/>
              </c:ext>
            </c:extLst>
          </c:dPt>
          <c:dPt>
            <c:idx val="2"/>
            <c:marker>
              <c:symbol val="none"/>
            </c:marker>
            <c:bubble3D val="0"/>
            <c:spPr>
              <a:ln w="28575" cap="rnd">
                <a:solidFill>
                  <a:schemeClr val="accent1"/>
                </a:solidFill>
                <a:round/>
              </a:ln>
              <a:effectLst/>
            </c:spPr>
            <c:extLst>
              <c:ext xmlns:c16="http://schemas.microsoft.com/office/drawing/2014/chart" uri="{C3380CC4-5D6E-409C-BE32-E72D297353CC}">
                <c16:uniqueId val="{00000005-948C-4F67-83B0-32B0861FDB0B}"/>
              </c:ext>
            </c:extLst>
          </c:dPt>
          <c:dPt>
            <c:idx val="3"/>
            <c:marker>
              <c:symbol val="none"/>
            </c:marker>
            <c:bubble3D val="0"/>
            <c:spPr>
              <a:ln w="28575" cap="rnd">
                <a:solidFill>
                  <a:schemeClr val="accent1"/>
                </a:solidFill>
                <a:round/>
              </a:ln>
              <a:effectLst/>
            </c:spPr>
            <c:extLst>
              <c:ext xmlns:c16="http://schemas.microsoft.com/office/drawing/2014/chart" uri="{C3380CC4-5D6E-409C-BE32-E72D297353CC}">
                <c16:uniqueId val="{00000007-948C-4F67-83B0-32B0861FDB0B}"/>
              </c:ext>
            </c:extLst>
          </c:dPt>
          <c:dPt>
            <c:idx val="4"/>
            <c:marker>
              <c:symbol val="none"/>
            </c:marker>
            <c:bubble3D val="0"/>
            <c:spPr>
              <a:ln w="28575" cap="rnd">
                <a:solidFill>
                  <a:schemeClr val="accent1"/>
                </a:solidFill>
                <a:round/>
              </a:ln>
              <a:effectLst/>
            </c:spPr>
            <c:extLst>
              <c:ext xmlns:c16="http://schemas.microsoft.com/office/drawing/2014/chart" uri="{C3380CC4-5D6E-409C-BE32-E72D297353CC}">
                <c16:uniqueId val="{00000009-948C-4F67-83B0-32B0861FDB0B}"/>
              </c:ext>
            </c:extLst>
          </c:dPt>
          <c:dPt>
            <c:idx val="5"/>
            <c:marker>
              <c:symbol val="none"/>
            </c:marker>
            <c:bubble3D val="0"/>
            <c:spPr>
              <a:ln w="28575" cap="rnd">
                <a:solidFill>
                  <a:schemeClr val="accent1"/>
                </a:solidFill>
                <a:round/>
              </a:ln>
              <a:effectLst/>
            </c:spPr>
            <c:extLst>
              <c:ext xmlns:c16="http://schemas.microsoft.com/office/drawing/2014/chart" uri="{C3380CC4-5D6E-409C-BE32-E72D297353CC}">
                <c16:uniqueId val="{0000000B-948C-4F67-83B0-32B0861FDB0B}"/>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c:v>
                </c:pt>
                <c:pt idx="1">
                  <c:v>3.2</c:v>
                </c:pt>
                <c:pt idx="2">
                  <c:v>4.5</c:v>
                </c:pt>
                <c:pt idx="3">
                  <c:v>6.2</c:v>
                </c:pt>
                <c:pt idx="4">
                  <c:v>7</c:v>
                </c:pt>
                <c:pt idx="5">
                  <c:v>8.5</c:v>
                </c:pt>
              </c:numCache>
            </c:numRef>
          </c:val>
          <c:smooth val="0"/>
          <c:extLst>
            <c:ext xmlns:c16="http://schemas.microsoft.com/office/drawing/2014/chart" uri="{C3380CC4-5D6E-409C-BE32-E72D297353CC}">
              <c16:uniqueId val="{00000000-2253-4E84-8AC9-AA3AA461E989}"/>
            </c:ext>
          </c:extLst>
        </c:ser>
        <c:ser>
          <c:idx val="1"/>
          <c:order val="1"/>
          <c:tx>
            <c:strRef>
              <c:f>Sheet1!$C$1</c:f>
              <c:strCache>
                <c:ptCount val="1"/>
                <c:pt idx="0">
                  <c:v>2</c:v>
                </c:pt>
              </c:strCache>
            </c:strRef>
          </c:tx>
          <c:spPr>
            <a:ln w="28575" cap="rnd">
              <a:solidFill>
                <a:schemeClr val="accent2"/>
              </a:solidFill>
              <a:round/>
            </a:ln>
            <a:effectLst/>
          </c:spPr>
          <c:marker>
            <c:symbol val="none"/>
          </c:marker>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0.5</c:v>
                </c:pt>
                <c:pt idx="1">
                  <c:v>2.5</c:v>
                </c:pt>
                <c:pt idx="2">
                  <c:v>3</c:v>
                </c:pt>
                <c:pt idx="3">
                  <c:v>5</c:v>
                </c:pt>
                <c:pt idx="4">
                  <c:v>6</c:v>
                </c:pt>
                <c:pt idx="5">
                  <c:v>7</c:v>
                </c:pt>
              </c:numCache>
            </c:numRef>
          </c:val>
          <c:smooth val="0"/>
          <c:extLst>
            <c:ext xmlns:c16="http://schemas.microsoft.com/office/drawing/2014/chart" uri="{C3380CC4-5D6E-409C-BE32-E72D297353CC}">
              <c16:uniqueId val="{0000000C-948C-4F67-83B0-32B0861FDB0B}"/>
            </c:ext>
          </c:extLst>
        </c:ser>
        <c:ser>
          <c:idx val="2"/>
          <c:order val="2"/>
          <c:tx>
            <c:strRef>
              <c:f>Sheet1!$D$1</c:f>
              <c:strCache>
                <c:ptCount val="1"/>
                <c:pt idx="0">
                  <c:v>3</c:v>
                </c:pt>
              </c:strCache>
            </c:strRef>
          </c:tx>
          <c:spPr>
            <a:ln w="28575" cap="rnd">
              <a:solidFill>
                <a:schemeClr val="accent3"/>
              </a:solidFill>
              <a:round/>
            </a:ln>
            <a:effectLst/>
          </c:spPr>
          <c:marker>
            <c:symbol val="none"/>
          </c:marker>
          <c:cat>
            <c:numRef>
              <c:f>Sheet1!$A$2:$A$7</c:f>
              <c:numCache>
                <c:formatCode>General</c:formatCode>
                <c:ptCount val="6"/>
                <c:pt idx="0">
                  <c:v>1</c:v>
                </c:pt>
                <c:pt idx="1">
                  <c:v>2</c:v>
                </c:pt>
                <c:pt idx="2">
                  <c:v>3</c:v>
                </c:pt>
                <c:pt idx="3">
                  <c:v>4</c:v>
                </c:pt>
                <c:pt idx="4">
                  <c:v>5</c:v>
                </c:pt>
                <c:pt idx="5">
                  <c:v>6</c:v>
                </c:pt>
              </c:numCache>
            </c:numRef>
          </c:cat>
          <c:val>
            <c:numRef>
              <c:f>Sheet1!$D$2:$D$7</c:f>
              <c:numCache>
                <c:formatCode>General</c:formatCode>
                <c:ptCount val="6"/>
                <c:pt idx="0">
                  <c:v>1</c:v>
                </c:pt>
                <c:pt idx="1">
                  <c:v>3</c:v>
                </c:pt>
                <c:pt idx="2">
                  <c:v>3.5</c:v>
                </c:pt>
                <c:pt idx="3">
                  <c:v>4.5999999999999996</c:v>
                </c:pt>
                <c:pt idx="4">
                  <c:v>6.5</c:v>
                </c:pt>
                <c:pt idx="5">
                  <c:v>8</c:v>
                </c:pt>
              </c:numCache>
            </c:numRef>
          </c:val>
          <c:smooth val="0"/>
          <c:extLst>
            <c:ext xmlns:c16="http://schemas.microsoft.com/office/drawing/2014/chart" uri="{C3380CC4-5D6E-409C-BE32-E72D297353CC}">
              <c16:uniqueId val="{00000011-948C-4F67-83B0-32B0861FDB0B}"/>
            </c:ext>
          </c:extLst>
        </c:ser>
        <c:dLbls>
          <c:showLegendKey val="0"/>
          <c:showVal val="0"/>
          <c:showCatName val="0"/>
          <c:showSerName val="0"/>
          <c:showPercent val="0"/>
          <c:showBubbleSize val="0"/>
        </c:dLbls>
        <c:smooth val="0"/>
        <c:axId val="1339703872"/>
        <c:axId val="1339704832"/>
      </c:lineChart>
      <c:catAx>
        <c:axId val="13397038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39704832"/>
        <c:crosses val="autoZero"/>
        <c:auto val="1"/>
        <c:lblAlgn val="ctr"/>
        <c:lblOffset val="100"/>
        <c:noMultiLvlLbl val="0"/>
      </c:catAx>
      <c:valAx>
        <c:axId val="1339704832"/>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39703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06/03/2024</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06/03/2024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7</a:t>
            </a:fld>
            <a:endParaRPr lang="en-GB"/>
          </a:p>
        </p:txBody>
      </p:sp>
    </p:spTree>
    <p:extLst>
      <p:ext uri="{BB962C8B-B14F-4D97-AF65-F5344CB8AC3E}">
        <p14:creationId xmlns:p14="http://schemas.microsoft.com/office/powerpoint/2010/main" val="3653980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research indicates that being poor or from a less affluent background can have serious implications for the standard of education received.   If the level of teaching is lacking, then working class children may be disadvantaged educationally, even though they may have the desire to progress into higher education.   If the level of education received throughout their school life is insufficient, then this may reflect on their academic ability and ultimately grades obtained in examinations, which may be insufficient to progress into University.    A study by Goodman and Gregg (2010) found that ‘poor children are much more likely to begin primary school behind their better-off peers, but even given identical test scores at age 7, poor children fall further behind by age 11’.  The gap between ‘poor children’ and their ‘better-off peers’ continues to widen the older the child gets.  Another factor to be considered is that children from more affluent backgrounds benefit from educational activities at home, as well as having a better standard of living, for example, regular healthy meals and exercise.    Whereas children from poorer backgrounds, may have parents that work long and unsociable hours, resulting in having little free time to spend with their children, or to provide regular healthy meals or appropriate discipline.  </a:t>
            </a:r>
          </a:p>
          <a:p>
            <a:r>
              <a:rPr lang="en-GB" dirty="0"/>
              <a:t>All the above research indicates that due to the ‘slow academic start’ children from the lower classes have, may leave them at a disadvantage compared to their peers.  </a:t>
            </a:r>
            <a:r>
              <a:rPr lang="en-GB" dirty="0" err="1"/>
              <a:t>Boaler</a:t>
            </a:r>
            <a:r>
              <a:rPr lang="en-GB" dirty="0"/>
              <a:t> (2005) researched ‘ability grouping’ within schools which is a very popular method in Britain, compared to the majority of Europe to separate children of differing ability levels.  The research found that many of the ‘lower’ ability groups were comprised of mainly the lower class.  </a:t>
            </a:r>
            <a:r>
              <a:rPr lang="en-GB" dirty="0" err="1"/>
              <a:t>Boaler</a:t>
            </a:r>
            <a:r>
              <a:rPr lang="en-GB" dirty="0"/>
              <a:t> (2005) comments that ‘research on ability grouping has persistently shown high correlations between social class and setting , with social class working as a subtle filter that results in the over-representation of working class children in low groups’.  </a:t>
            </a:r>
            <a:r>
              <a:rPr lang="en-GB" dirty="0" err="1"/>
              <a:t>Boaler</a:t>
            </a:r>
            <a:r>
              <a:rPr lang="en-GB" dirty="0"/>
              <a:t> continues to say that children taught in ‘mixed’ ability groups were much more likely to do well in school than children taught in single ability groupings.  Willis (1977) and Hargreaves (1967) both suggest in their work that teachers of the lower ability groups were often more focussed on behaviour and controlling the classroom rather than educating the pupils. </a:t>
            </a:r>
          </a:p>
          <a:p>
            <a:r>
              <a:rPr lang="en-GB" dirty="0"/>
              <a:t>Archer (2007) talks of a term ‘problem boys’ in which he refers to classroom behaviour and pupils being problematic and causing disruption in the class room, one of the ethnic groups he says is culpable is ‘white working class boys’.  Archer continues to describe ‘problem boys’ as causing trouble in the classroom resulting in the teacher not being able to teach.  This has resulted in the ‘problem boys’ being sent from the classroom or even expelled from school.  Bloch (2013) states that this exclusion from school negatively impacts on a pupils’ grades, ‘the exclusion system for the management of pupil behaviour in schools in England and Wales can, and does, have a negative impact on educational careers, particularly in its permanent form.  Pupils who have been permanently excluded rarely recover educationally and their attainment of 5 or more A*-C GCSE grades is significantly low’.  This bad behaviour acts as a barrier to progression into further education as the white working class boys often do not obtain the required grades to progress onto higher education.</a:t>
            </a:r>
          </a:p>
          <a:p>
            <a:r>
              <a:rPr lang="en-GB" dirty="0"/>
              <a:t>A number of authors have proposed that working class students feel disengaged from what they are being taught in school because they cannot relate to the curriculum and this has resulted in poor grades and lack of interest in education.   Douglas (1967) found that questions written in the eleven plus test were biased towards the culture of the middle class and therefore middle class children performed better on the tests.  This theory was supported by the work of Hatcher (2000) who found that middle class children were better equipped to engage with the curriculum.</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11</a:t>
            </a:fld>
            <a:endParaRPr lang="en-GB"/>
          </a:p>
        </p:txBody>
      </p:sp>
    </p:spTree>
    <p:extLst>
      <p:ext uri="{BB962C8B-B14F-4D97-AF65-F5344CB8AC3E}">
        <p14:creationId xmlns:p14="http://schemas.microsoft.com/office/powerpoint/2010/main" val="420066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12</a:t>
            </a:fld>
            <a:endParaRPr lang="en-GB"/>
          </a:p>
        </p:txBody>
      </p:sp>
    </p:spTree>
    <p:extLst>
      <p:ext uri="{BB962C8B-B14F-4D97-AF65-F5344CB8AC3E}">
        <p14:creationId xmlns:p14="http://schemas.microsoft.com/office/powerpoint/2010/main" val="1285392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young carer is an individual who is under the age of 18 who helps to look after somebody in their family, or a friend, who is ill, disabled or misuses drugs or alcohol, and who could not manage without their support’ – Coventry City Council </a:t>
            </a:r>
          </a:p>
          <a:p>
            <a:r>
              <a:rPr lang="en-GB" dirty="0"/>
              <a:t>62% of young carers spend 0-5 hours a week. One study found 1/3 of carers spend between 5-15 hours a week caring.</a:t>
            </a:r>
          </a:p>
          <a:p>
            <a:r>
              <a:rPr lang="en-GB" dirty="0"/>
              <a:t>Over 27% of young carers report having problems at school.</a:t>
            </a:r>
          </a:p>
          <a:p>
            <a:r>
              <a:rPr lang="en-GB" dirty="0"/>
              <a:t>In a study conducted by the BBC, there is an estimated 700,000 young people with moderate to high levels of caring responsibility. 6,000 in the midlands, 60% are not receiving any support.</a:t>
            </a:r>
          </a:p>
          <a:p>
            <a:r>
              <a:rPr lang="en-GB" dirty="0"/>
              <a:t>Challenges:</a:t>
            </a:r>
          </a:p>
          <a:p>
            <a:r>
              <a:rPr lang="en-GB" dirty="0"/>
              <a:t>Family assessment during mock exam time – concerned about going into care. </a:t>
            </a:r>
          </a:p>
          <a:p>
            <a:r>
              <a:rPr lang="en-GB" dirty="0"/>
              <a:t>Lateness and absences</a:t>
            </a:r>
          </a:p>
          <a:p>
            <a:r>
              <a:rPr lang="en-GB" dirty="0"/>
              <a:t>Lack of spare time</a:t>
            </a:r>
          </a:p>
          <a:p>
            <a:r>
              <a:rPr lang="en-GB" dirty="0"/>
              <a:t>Bullying</a:t>
            </a:r>
          </a:p>
          <a:p>
            <a:r>
              <a:rPr lang="en-GB" dirty="0"/>
              <a:t>Poor quality work below standard capable of</a:t>
            </a:r>
          </a:p>
          <a:p>
            <a:endParaRPr lang="en-GB" dirty="0"/>
          </a:p>
          <a:p>
            <a:r>
              <a:rPr lang="en-GB" dirty="0"/>
              <a:t>Supporting young carers: Information, flexibility, sensitivity, Young carers project. Uni Explorers, Uni Go, Unity</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20</a:t>
            </a:fld>
            <a:endParaRPr lang="en-GB"/>
          </a:p>
        </p:txBody>
      </p:sp>
    </p:spTree>
    <p:extLst>
      <p:ext uri="{BB962C8B-B14F-4D97-AF65-F5344CB8AC3E}">
        <p14:creationId xmlns:p14="http://schemas.microsoft.com/office/powerpoint/2010/main" val="3894762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D5EB4-EC2F-1EE3-5B8B-A855AD906C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522DD5-1673-517F-02DE-2C6012847A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CC0F75-13A7-B6E8-2251-9EB680168A84}"/>
              </a:ext>
            </a:extLst>
          </p:cNvPr>
          <p:cNvSpPr>
            <a:spLocks noGrp="1"/>
          </p:cNvSpPr>
          <p:nvPr>
            <p:ph type="body" idx="1"/>
          </p:nvPr>
        </p:nvSpPr>
        <p:spPr/>
        <p:txBody>
          <a:bodyPr/>
          <a:lstStyle/>
          <a:p>
            <a:r>
              <a:rPr lang="en-GB" dirty="0"/>
              <a:t>‘A young carer is an individual who is under the age of 18 who helps to look after somebody in their family, or a friend, who is ill, disabled or misuses drugs or alcohol, and who could not manage without their support’ – Coventry City Council </a:t>
            </a:r>
          </a:p>
          <a:p>
            <a:r>
              <a:rPr lang="en-GB" dirty="0"/>
              <a:t>62% of young carers spend 0-5 hours a week. One study found 1/3 of carers spend between 5-15 hours a week caring.</a:t>
            </a:r>
          </a:p>
          <a:p>
            <a:r>
              <a:rPr lang="en-GB" dirty="0"/>
              <a:t>Over 27% of young carers report having problems at school.</a:t>
            </a:r>
          </a:p>
          <a:p>
            <a:r>
              <a:rPr lang="en-GB" dirty="0"/>
              <a:t>In a study conducted by the BBC, there is an estimated 700,000 young people with moderate to high levels of caring responsibility. 6,000 in the midlands, 60% are not receiving any support.</a:t>
            </a:r>
          </a:p>
          <a:p>
            <a:r>
              <a:rPr lang="en-GB" dirty="0"/>
              <a:t>Challenges:</a:t>
            </a:r>
          </a:p>
          <a:p>
            <a:r>
              <a:rPr lang="en-GB" dirty="0"/>
              <a:t>Family assessment during mock exam time – concerned about going into care. </a:t>
            </a:r>
          </a:p>
          <a:p>
            <a:r>
              <a:rPr lang="en-GB" dirty="0"/>
              <a:t>Lateness and absences</a:t>
            </a:r>
          </a:p>
          <a:p>
            <a:r>
              <a:rPr lang="en-GB" dirty="0"/>
              <a:t>Lack of spare time</a:t>
            </a:r>
          </a:p>
          <a:p>
            <a:r>
              <a:rPr lang="en-GB" dirty="0"/>
              <a:t>Bullying</a:t>
            </a:r>
          </a:p>
          <a:p>
            <a:r>
              <a:rPr lang="en-GB" dirty="0"/>
              <a:t>Poor quality work below standard capable of</a:t>
            </a:r>
          </a:p>
          <a:p>
            <a:endParaRPr lang="en-GB" dirty="0"/>
          </a:p>
          <a:p>
            <a:r>
              <a:rPr lang="en-GB" dirty="0"/>
              <a:t>Supporting young carers: Information, flexibility, sensitivity, Young carers project. Uni Explorers, Uni Go, Unity</a:t>
            </a:r>
          </a:p>
          <a:p>
            <a:endParaRPr lang="en-GB" dirty="0"/>
          </a:p>
        </p:txBody>
      </p:sp>
      <p:sp>
        <p:nvSpPr>
          <p:cNvPr id="4" name="Slide Number Placeholder 3">
            <a:extLst>
              <a:ext uri="{FF2B5EF4-FFF2-40B4-BE49-F238E27FC236}">
                <a16:creationId xmlns:a16="http://schemas.microsoft.com/office/drawing/2014/main" id="{BFCE2B25-9B01-0FA1-6D18-C53BFE7EE7B0}"/>
              </a:ext>
            </a:extLst>
          </p:cNvPr>
          <p:cNvSpPr>
            <a:spLocks noGrp="1"/>
          </p:cNvSpPr>
          <p:nvPr>
            <p:ph type="sldNum" sz="quarter" idx="5"/>
          </p:nvPr>
        </p:nvSpPr>
        <p:spPr/>
        <p:txBody>
          <a:bodyPr/>
          <a:lstStyle/>
          <a:p>
            <a:fld id="{7B935119-E922-49E8-9185-26F250BE64A2}" type="slidenum">
              <a:rPr lang="en-GB" smtClean="0"/>
              <a:t>21</a:t>
            </a:fld>
            <a:endParaRPr lang="en-GB"/>
          </a:p>
        </p:txBody>
      </p:sp>
    </p:spTree>
    <p:extLst>
      <p:ext uri="{BB962C8B-B14F-4D97-AF65-F5344CB8AC3E}">
        <p14:creationId xmlns:p14="http://schemas.microsoft.com/office/powerpoint/2010/main" val="1730582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br>
              <a:rPr lang="en-GB" sz="1800" b="0" i="0" dirty="0">
                <a:solidFill>
                  <a:srgbClr val="000000"/>
                </a:solidFill>
                <a:effectLst/>
                <a:latin typeface="Aptos" panose="020B0004020202020204" pitchFamily="34" charset="0"/>
              </a:rPr>
            </a:br>
            <a:r>
              <a:rPr lang="en-GB" sz="1800" b="0" i="0" dirty="0">
                <a:solidFill>
                  <a:srgbClr val="000000"/>
                </a:solidFill>
                <a:effectLst/>
                <a:latin typeface="Aptos" panose="020B0004020202020204" pitchFamily="34" charset="0"/>
              </a:rPr>
              <a:t>Challenges</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Waiting for </a:t>
            </a:r>
            <a:r>
              <a:rPr lang="en-GB" sz="1800" b="1" i="0" dirty="0">
                <a:solidFill>
                  <a:srgbClr val="000000"/>
                </a:solidFill>
                <a:effectLst/>
                <a:latin typeface="Aptos" panose="020B0004020202020204" pitchFamily="34" charset="0"/>
              </a:rPr>
              <a:t>timetables </a:t>
            </a:r>
            <a:r>
              <a:rPr lang="en-GB" sz="1800" b="0" i="0" dirty="0">
                <a:solidFill>
                  <a:srgbClr val="000000"/>
                </a:solidFill>
                <a:effectLst/>
                <a:latin typeface="Aptos" panose="020B0004020202020204" pitchFamily="34" charset="0"/>
              </a:rPr>
              <a:t>to be confirmed was a hugely stressful, especially with childcare responsibilities to manage. I'd have to select my optional modules without knowing when or where they would be, often not until the week before term. The department's admin team but would give me the same stock answer - I'd have to wait like everyone else. In the end I approached the head of department, who gave me as much information as possible to make plans.</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The </a:t>
            </a:r>
            <a:r>
              <a:rPr lang="en-GB" sz="1800" b="1" i="0" dirty="0">
                <a:solidFill>
                  <a:srgbClr val="000000"/>
                </a:solidFill>
                <a:effectLst/>
                <a:latin typeface="Aptos" panose="020B0004020202020204" pitchFamily="34" charset="0"/>
              </a:rPr>
              <a:t>cost of car parking </a:t>
            </a:r>
            <a:r>
              <a:rPr lang="en-GB" sz="1800" b="0" i="0" dirty="0">
                <a:solidFill>
                  <a:srgbClr val="000000"/>
                </a:solidFill>
                <a:effectLst/>
                <a:latin typeface="Aptos" panose="020B0004020202020204" pitchFamily="34" charset="0"/>
              </a:rPr>
              <a:t>was a shock but I had to take the hit, as the alternatives were not an option. I couldn't wait around for a bus that might not come when I had to hurry back for the school run. </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There's a lack of </a:t>
            </a:r>
            <a:r>
              <a:rPr lang="en-GB" sz="1800" b="1" i="0" dirty="0">
                <a:solidFill>
                  <a:srgbClr val="000000"/>
                </a:solidFill>
                <a:effectLst/>
                <a:latin typeface="Aptos" panose="020B0004020202020204" pitchFamily="34" charset="0"/>
              </a:rPr>
              <a:t>networking </a:t>
            </a:r>
            <a:r>
              <a:rPr lang="en-GB" sz="1800" b="0" i="0" dirty="0">
                <a:solidFill>
                  <a:srgbClr val="000000"/>
                </a:solidFill>
                <a:effectLst/>
                <a:latin typeface="Aptos" panose="020B0004020202020204" pitchFamily="34" charset="0"/>
              </a:rPr>
              <a:t>opportunities for mature students, particularly if you study outside the CLL. I get that it's especially tricky for mature students who are time-poor and often not on campus for long periods of time. But if there was some kind of wider coordinated network that isn't department or even faculty based, there might be more chance of finding likeminded peers.</a:t>
            </a:r>
          </a:p>
          <a:p>
            <a:pPr algn="l" fontAlgn="base">
              <a:buFont typeface="Arial" panose="020B0604020202020204" pitchFamily="34" charset="0"/>
              <a:buChar char="•"/>
            </a:pPr>
            <a:r>
              <a:rPr lang="en-GB" sz="1800" b="1" i="0" dirty="0">
                <a:solidFill>
                  <a:srgbClr val="000000"/>
                </a:solidFill>
                <a:effectLst/>
                <a:latin typeface="Aptos" panose="020B0004020202020204" pitchFamily="34" charset="0"/>
              </a:rPr>
              <a:t>Group assignments</a:t>
            </a:r>
            <a:r>
              <a:rPr lang="en-GB" sz="1800" b="0" i="0" dirty="0">
                <a:solidFill>
                  <a:srgbClr val="000000"/>
                </a:solidFill>
                <a:effectLst/>
                <a:latin typeface="Aptos" panose="020B0004020202020204" pitchFamily="34" charset="0"/>
              </a:rPr>
              <a:t> were quite awkward. I had to be very disciplined with my time and workload, which didn't always match with the other students, who could leave things to the last minute. It kind of shoe-horned me into a project manager role.</a:t>
            </a:r>
          </a:p>
          <a:p>
            <a:pPr algn="l" fontAlgn="base">
              <a:buFont typeface="Arial" panose="020B0604020202020204" pitchFamily="34" charset="0"/>
              <a:buChar char="•"/>
            </a:pPr>
            <a:r>
              <a:rPr lang="en-GB" sz="1800" b="1" i="0" dirty="0">
                <a:solidFill>
                  <a:srgbClr val="000000"/>
                </a:solidFill>
                <a:effectLst/>
                <a:latin typeface="Aptos" panose="020B0004020202020204" pitchFamily="34" charset="0"/>
              </a:rPr>
              <a:t>Ageism and fear of ageism </a:t>
            </a:r>
            <a:r>
              <a:rPr lang="en-GB" sz="1800" b="0" i="0" dirty="0">
                <a:solidFill>
                  <a:srgbClr val="000000"/>
                </a:solidFill>
                <a:effectLst/>
                <a:latin typeface="Aptos" panose="020B0004020202020204" pitchFamily="34" charset="0"/>
              </a:rPr>
              <a:t>- I was stereotyped as the 'responsible mum' of the class by one tutor and assigned a specific task as a result. However, other tutors would suggest we were all 'too young to remember' certain cultural references or examples - even though I was right there! There maybe needs to be some work with teaching staff on how to acknowledge difference/lived experience in the room, without offending people</a:t>
            </a:r>
          </a:p>
          <a:p>
            <a:pPr algn="l" fontAlgn="base">
              <a:buFont typeface="Arial" panose="020B0604020202020204" pitchFamily="34" charset="0"/>
              <a:buChar char="•"/>
            </a:pPr>
            <a:r>
              <a:rPr lang="en-GB" sz="1800" b="1" i="0" dirty="0">
                <a:solidFill>
                  <a:srgbClr val="000000"/>
                </a:solidFill>
                <a:effectLst/>
                <a:latin typeface="Aptos" panose="020B0004020202020204" pitchFamily="34" charset="0"/>
              </a:rPr>
              <a:t>Infantilising processes</a:t>
            </a:r>
            <a:r>
              <a:rPr lang="en-GB" sz="1800" b="0" i="0" dirty="0">
                <a:solidFill>
                  <a:srgbClr val="000000"/>
                </a:solidFill>
                <a:effectLst/>
                <a:latin typeface="Aptos" panose="020B0004020202020204" pitchFamily="34" charset="0"/>
              </a:rPr>
              <a:t> - I found it patronising to have to obtain written evidence from my GP to authorise a single absence. As a result, I had to email personal health information to a shared inbox, managed by the department's admin team. This is quite a contrast from the working environment I'd come from, where you can self-certify sickness for up to seven calendar days. I understand the need for policies, but perhaps a more person-centred, holistic approach would be appropriate?</a:t>
            </a:r>
          </a:p>
          <a:p>
            <a:pPr algn="l" fontAlgn="base">
              <a:buFont typeface="Arial" panose="020B0604020202020204" pitchFamily="34" charset="0"/>
              <a:buChar char="•"/>
            </a:pPr>
            <a:r>
              <a:rPr lang="en-GB" sz="1800" b="1" i="0" dirty="0">
                <a:solidFill>
                  <a:srgbClr val="000000"/>
                </a:solidFill>
                <a:effectLst/>
                <a:latin typeface="Aptos" panose="020B0004020202020204" pitchFamily="34" charset="0"/>
              </a:rPr>
              <a:t>Menopause/perimenopause</a:t>
            </a:r>
            <a:r>
              <a:rPr lang="en-GB" sz="1800" b="0" i="0" dirty="0">
                <a:solidFill>
                  <a:srgbClr val="000000"/>
                </a:solidFill>
                <a:effectLst/>
                <a:latin typeface="Aptos" panose="020B0004020202020204" pitchFamily="34" charset="0"/>
              </a:rPr>
              <a:t> - I realised during my studies that I was struggling to remember things, but wasn't sure if this was something I could mention in the context of my learning... I ended up finding ways to support myself to manage this.</a:t>
            </a:r>
          </a:p>
          <a:p>
            <a:pPr algn="l" fontAlgn="base"/>
            <a:br>
              <a:rPr lang="en-GB" sz="1800" b="0" i="0" dirty="0">
                <a:solidFill>
                  <a:srgbClr val="000000"/>
                </a:solidFill>
                <a:effectLst/>
                <a:latin typeface="Aptos" panose="020B0004020202020204" pitchFamily="34" charset="0"/>
              </a:rPr>
            </a:br>
            <a:endParaRPr lang="en-GB" sz="1800" b="0" i="0" dirty="0">
              <a:solidFill>
                <a:srgbClr val="000000"/>
              </a:solidFill>
              <a:effectLst/>
              <a:latin typeface="Aptos" panose="020B0004020202020204" pitchFamily="34" charset="0"/>
            </a:endParaRPr>
          </a:p>
          <a:p>
            <a:pPr algn="l" fontAlgn="base"/>
            <a:r>
              <a:rPr lang="en-GB" sz="1800" b="0" i="0" dirty="0">
                <a:solidFill>
                  <a:srgbClr val="000000"/>
                </a:solidFill>
                <a:effectLst/>
                <a:latin typeface="Aptos" panose="020B0004020202020204" pitchFamily="34" charset="0"/>
              </a:rPr>
              <a:t>Positives</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I wasn't afraid to contribute/share - I did not have the confidence to do this at age 18, and I think sometimes the tutors were quite grateful that someone got seminar discussions going!</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Discipline and commitment - it felt like the stakes were higher for me, as I'd made a lot of sacrifices to be here </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Resilience - I took constructive feedback on board rather than to heart</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Tech/systems knowledge - some mature students are already very familiar with MS Office etc, there isn't always a tech knowledge deficit!</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Positive relationships with tutors - being similar in age often helped build rapport</a:t>
            </a:r>
          </a:p>
          <a:p>
            <a:pPr algn="l" fontAlgn="base">
              <a:buFont typeface="Arial" panose="020B0604020202020204" pitchFamily="34" charset="0"/>
              <a:buChar char="•"/>
            </a:pPr>
            <a:r>
              <a:rPr lang="en-GB" sz="1800" b="0" i="0" dirty="0">
                <a:solidFill>
                  <a:srgbClr val="000000"/>
                </a:solidFill>
                <a:effectLst/>
                <a:latin typeface="Aptos" panose="020B0004020202020204" pitchFamily="34" charset="0"/>
              </a:rPr>
              <a:t>Using my initiative - because signposts for support for mature students can be quite sporadic at Warwick, I'd often go hunting to find what was out there myself</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23</a:t>
            </a:fld>
            <a:endParaRPr lang="en-GB"/>
          </a:p>
        </p:txBody>
      </p:sp>
    </p:spTree>
    <p:extLst>
      <p:ext uri="{BB962C8B-B14F-4D97-AF65-F5344CB8AC3E}">
        <p14:creationId xmlns:p14="http://schemas.microsoft.com/office/powerpoint/2010/main" val="668800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 UG Student</a:t>
            </a:r>
          </a:p>
          <a:p>
            <a:pPr marL="171450" indent="-171450">
              <a:buFont typeface="Arial" panose="020B0604020202020204" pitchFamily="34" charset="0"/>
              <a:buChar char="•"/>
            </a:pPr>
            <a:r>
              <a:rPr lang="en-GB" dirty="0"/>
              <a:t>Mature student</a:t>
            </a:r>
          </a:p>
          <a:p>
            <a:pPr marL="171450" indent="-171450">
              <a:buFont typeface="Arial" panose="020B0604020202020204" pitchFamily="34" charset="0"/>
              <a:buChar char="•"/>
            </a:pPr>
            <a:r>
              <a:rPr lang="en-GB" dirty="0"/>
              <a:t>WP UG Student</a:t>
            </a:r>
          </a:p>
          <a:p>
            <a:endParaRPr lang="en-GB" dirty="0"/>
          </a:p>
          <a:p>
            <a:r>
              <a:rPr lang="en-GB" dirty="0"/>
              <a:t>Prospective student </a:t>
            </a:r>
          </a:p>
          <a:p>
            <a:pPr marL="171450" indent="-171450">
              <a:buFont typeface="Arial" panose="020B0604020202020204" pitchFamily="34" charset="0"/>
              <a:buChar char="•"/>
            </a:pPr>
            <a:r>
              <a:rPr lang="en-GB" dirty="0"/>
              <a:t>Young carer</a:t>
            </a:r>
          </a:p>
          <a:p>
            <a:pPr marL="171450" indent="-171450">
              <a:buFont typeface="Arial" panose="020B0604020202020204" pitchFamily="34" charset="0"/>
              <a:buChar char="•"/>
            </a:pPr>
            <a:r>
              <a:rPr lang="en-GB" dirty="0"/>
              <a:t>Looked after</a:t>
            </a:r>
          </a:p>
          <a:p>
            <a:pPr marL="171450" indent="-171450">
              <a:buFont typeface="Arial" panose="020B0604020202020204" pitchFamily="34" charset="0"/>
              <a:buChar char="•"/>
            </a:pPr>
            <a:r>
              <a:rPr lang="en-GB" dirty="0"/>
              <a:t>Local school student ideas </a:t>
            </a: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24</a:t>
            </a:fld>
            <a:endParaRPr lang="en-GB"/>
          </a:p>
        </p:txBody>
      </p:sp>
    </p:spTree>
    <p:extLst>
      <p:ext uri="{BB962C8B-B14F-4D97-AF65-F5344CB8AC3E}">
        <p14:creationId xmlns:p14="http://schemas.microsoft.com/office/powerpoint/2010/main" val="1989908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theme" Target="../theme/theme4.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5.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heme" Target="../theme/theme6.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6" Type="http://schemas.openxmlformats.org/officeDocument/2006/relationships/image" Target="../media/image33.svg"/><Relationship Id="rId21" Type="http://schemas.openxmlformats.org/officeDocument/2006/relationships/image" Target="../media/image28.png"/><Relationship Id="rId42" Type="http://schemas.openxmlformats.org/officeDocument/2006/relationships/image" Target="../media/image49.svg"/><Relationship Id="rId47" Type="http://schemas.openxmlformats.org/officeDocument/2006/relationships/image" Target="../media/image54.png"/><Relationship Id="rId63" Type="http://schemas.openxmlformats.org/officeDocument/2006/relationships/image" Target="../media/image70.png"/><Relationship Id="rId68" Type="http://schemas.openxmlformats.org/officeDocument/2006/relationships/image" Target="../media/image75.svg"/><Relationship Id="rId84" Type="http://schemas.openxmlformats.org/officeDocument/2006/relationships/image" Target="../media/image91.svg"/><Relationship Id="rId89" Type="http://schemas.openxmlformats.org/officeDocument/2006/relationships/image" Target="../media/image96.png"/><Relationship Id="rId112" Type="http://schemas.openxmlformats.org/officeDocument/2006/relationships/image" Target="../media/image119.svg"/><Relationship Id="rId16" Type="http://schemas.openxmlformats.org/officeDocument/2006/relationships/image" Target="../media/image23.svg"/><Relationship Id="rId107" Type="http://schemas.openxmlformats.org/officeDocument/2006/relationships/image" Target="../media/image114.png"/><Relationship Id="rId11" Type="http://schemas.openxmlformats.org/officeDocument/2006/relationships/image" Target="../media/image18.png"/><Relationship Id="rId32" Type="http://schemas.openxmlformats.org/officeDocument/2006/relationships/image" Target="../media/image39.svg"/><Relationship Id="rId37" Type="http://schemas.openxmlformats.org/officeDocument/2006/relationships/image" Target="../media/image44.png"/><Relationship Id="rId53" Type="http://schemas.openxmlformats.org/officeDocument/2006/relationships/image" Target="../media/image60.png"/><Relationship Id="rId58" Type="http://schemas.openxmlformats.org/officeDocument/2006/relationships/image" Target="../media/image65.svg"/><Relationship Id="rId74" Type="http://schemas.openxmlformats.org/officeDocument/2006/relationships/image" Target="../media/image81.svg"/><Relationship Id="rId79" Type="http://schemas.openxmlformats.org/officeDocument/2006/relationships/image" Target="../media/image86.png"/><Relationship Id="rId102" Type="http://schemas.openxmlformats.org/officeDocument/2006/relationships/image" Target="../media/image109.svg"/><Relationship Id="rId5" Type="http://schemas.openxmlformats.org/officeDocument/2006/relationships/image" Target="../media/image12.png"/><Relationship Id="rId90" Type="http://schemas.openxmlformats.org/officeDocument/2006/relationships/image" Target="../media/image97.svg"/><Relationship Id="rId95" Type="http://schemas.openxmlformats.org/officeDocument/2006/relationships/image" Target="../media/image102.png"/><Relationship Id="rId22" Type="http://schemas.openxmlformats.org/officeDocument/2006/relationships/image" Target="../media/image29.svg"/><Relationship Id="rId27" Type="http://schemas.openxmlformats.org/officeDocument/2006/relationships/image" Target="../media/image34.png"/><Relationship Id="rId43" Type="http://schemas.openxmlformats.org/officeDocument/2006/relationships/image" Target="../media/image50.png"/><Relationship Id="rId48" Type="http://schemas.openxmlformats.org/officeDocument/2006/relationships/image" Target="../media/image55.svg"/><Relationship Id="rId64" Type="http://schemas.openxmlformats.org/officeDocument/2006/relationships/image" Target="../media/image71.svg"/><Relationship Id="rId69" Type="http://schemas.openxmlformats.org/officeDocument/2006/relationships/image" Target="../media/image76.png"/><Relationship Id="rId80" Type="http://schemas.openxmlformats.org/officeDocument/2006/relationships/image" Target="../media/image87.svg"/><Relationship Id="rId85" Type="http://schemas.openxmlformats.org/officeDocument/2006/relationships/image" Target="../media/image92.png"/><Relationship Id="rId12" Type="http://schemas.openxmlformats.org/officeDocument/2006/relationships/image" Target="../media/image19.svg"/><Relationship Id="rId17" Type="http://schemas.openxmlformats.org/officeDocument/2006/relationships/image" Target="../media/image24.png"/><Relationship Id="rId33" Type="http://schemas.openxmlformats.org/officeDocument/2006/relationships/image" Target="../media/image40.png"/><Relationship Id="rId38" Type="http://schemas.openxmlformats.org/officeDocument/2006/relationships/image" Target="../media/image45.svg"/><Relationship Id="rId59" Type="http://schemas.openxmlformats.org/officeDocument/2006/relationships/image" Target="../media/image66.png"/><Relationship Id="rId103" Type="http://schemas.openxmlformats.org/officeDocument/2006/relationships/image" Target="../media/image110.png"/><Relationship Id="rId108" Type="http://schemas.openxmlformats.org/officeDocument/2006/relationships/image" Target="../media/image115.svg"/><Relationship Id="rId54" Type="http://schemas.openxmlformats.org/officeDocument/2006/relationships/image" Target="../media/image61.svg"/><Relationship Id="rId70" Type="http://schemas.openxmlformats.org/officeDocument/2006/relationships/image" Target="../media/image77.svg"/><Relationship Id="rId75" Type="http://schemas.openxmlformats.org/officeDocument/2006/relationships/image" Target="../media/image82.png"/><Relationship Id="rId91" Type="http://schemas.openxmlformats.org/officeDocument/2006/relationships/image" Target="../media/image98.png"/><Relationship Id="rId96" Type="http://schemas.openxmlformats.org/officeDocument/2006/relationships/image" Target="../media/image103.svg"/><Relationship Id="rId1" Type="http://schemas.openxmlformats.org/officeDocument/2006/relationships/tags" Target="../tags/tag158.xml"/><Relationship Id="rId6" Type="http://schemas.openxmlformats.org/officeDocument/2006/relationships/image" Target="../media/image13.sv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svg"/><Relationship Id="rId36" Type="http://schemas.openxmlformats.org/officeDocument/2006/relationships/image" Target="../media/image43.svg"/><Relationship Id="rId49" Type="http://schemas.openxmlformats.org/officeDocument/2006/relationships/image" Target="../media/image56.png"/><Relationship Id="rId57" Type="http://schemas.openxmlformats.org/officeDocument/2006/relationships/image" Target="../media/image64.png"/><Relationship Id="rId106" Type="http://schemas.openxmlformats.org/officeDocument/2006/relationships/image" Target="../media/image113.svg"/><Relationship Id="rId10" Type="http://schemas.openxmlformats.org/officeDocument/2006/relationships/image" Target="../media/image17.svg"/><Relationship Id="rId31" Type="http://schemas.openxmlformats.org/officeDocument/2006/relationships/image" Target="../media/image38.png"/><Relationship Id="rId44" Type="http://schemas.openxmlformats.org/officeDocument/2006/relationships/image" Target="../media/image51.svg"/><Relationship Id="rId52" Type="http://schemas.openxmlformats.org/officeDocument/2006/relationships/image" Target="../media/image59.svg"/><Relationship Id="rId60" Type="http://schemas.openxmlformats.org/officeDocument/2006/relationships/image" Target="../media/image67.svg"/><Relationship Id="rId65" Type="http://schemas.openxmlformats.org/officeDocument/2006/relationships/image" Target="../media/image72.png"/><Relationship Id="rId73" Type="http://schemas.openxmlformats.org/officeDocument/2006/relationships/image" Target="../media/image80.png"/><Relationship Id="rId78" Type="http://schemas.openxmlformats.org/officeDocument/2006/relationships/image" Target="../media/image85.svg"/><Relationship Id="rId81" Type="http://schemas.openxmlformats.org/officeDocument/2006/relationships/image" Target="../media/image88.png"/><Relationship Id="rId86" Type="http://schemas.openxmlformats.org/officeDocument/2006/relationships/image" Target="../media/image93.svg"/><Relationship Id="rId94" Type="http://schemas.openxmlformats.org/officeDocument/2006/relationships/image" Target="../media/image101.svg"/><Relationship Id="rId99" Type="http://schemas.openxmlformats.org/officeDocument/2006/relationships/image" Target="../media/image106.png"/><Relationship Id="rId101" Type="http://schemas.openxmlformats.org/officeDocument/2006/relationships/image" Target="../media/image108.png"/><Relationship Id="rId4" Type="http://schemas.openxmlformats.org/officeDocument/2006/relationships/image" Target="../media/image11.svg"/><Relationship Id="rId9" Type="http://schemas.openxmlformats.org/officeDocument/2006/relationships/image" Target="../media/image16.png"/><Relationship Id="rId13" Type="http://schemas.openxmlformats.org/officeDocument/2006/relationships/image" Target="../media/image20.png"/><Relationship Id="rId18" Type="http://schemas.openxmlformats.org/officeDocument/2006/relationships/image" Target="../media/image25.svg"/><Relationship Id="rId39" Type="http://schemas.openxmlformats.org/officeDocument/2006/relationships/image" Target="../media/image46.png"/><Relationship Id="rId109" Type="http://schemas.openxmlformats.org/officeDocument/2006/relationships/image" Target="../media/image116.png"/><Relationship Id="rId34" Type="http://schemas.openxmlformats.org/officeDocument/2006/relationships/image" Target="../media/image41.svg"/><Relationship Id="rId50" Type="http://schemas.openxmlformats.org/officeDocument/2006/relationships/image" Target="../media/image57.svg"/><Relationship Id="rId55" Type="http://schemas.openxmlformats.org/officeDocument/2006/relationships/image" Target="../media/image62.png"/><Relationship Id="rId76" Type="http://schemas.openxmlformats.org/officeDocument/2006/relationships/image" Target="../media/image83.svg"/><Relationship Id="rId97" Type="http://schemas.openxmlformats.org/officeDocument/2006/relationships/image" Target="../media/image104.png"/><Relationship Id="rId104" Type="http://schemas.openxmlformats.org/officeDocument/2006/relationships/image" Target="../media/image111.svg"/><Relationship Id="rId7" Type="http://schemas.openxmlformats.org/officeDocument/2006/relationships/image" Target="../media/image14.png"/><Relationship Id="rId71" Type="http://schemas.openxmlformats.org/officeDocument/2006/relationships/image" Target="../media/image78.png"/><Relationship Id="rId92" Type="http://schemas.openxmlformats.org/officeDocument/2006/relationships/image" Target="../media/image99.svg"/><Relationship Id="rId2" Type="http://schemas.openxmlformats.org/officeDocument/2006/relationships/slideLayout" Target="../slideLayouts/slideLayout16.xml"/><Relationship Id="rId29" Type="http://schemas.openxmlformats.org/officeDocument/2006/relationships/image" Target="../media/image36.png"/><Relationship Id="rId24" Type="http://schemas.openxmlformats.org/officeDocument/2006/relationships/image" Target="../media/image31.svg"/><Relationship Id="rId40" Type="http://schemas.openxmlformats.org/officeDocument/2006/relationships/image" Target="../media/image47.svg"/><Relationship Id="rId45" Type="http://schemas.openxmlformats.org/officeDocument/2006/relationships/image" Target="../media/image52.png"/><Relationship Id="rId66" Type="http://schemas.openxmlformats.org/officeDocument/2006/relationships/image" Target="../media/image73.svg"/><Relationship Id="rId87" Type="http://schemas.openxmlformats.org/officeDocument/2006/relationships/image" Target="../media/image94.png"/><Relationship Id="rId110" Type="http://schemas.openxmlformats.org/officeDocument/2006/relationships/image" Target="../media/image117.svg"/><Relationship Id="rId61" Type="http://schemas.openxmlformats.org/officeDocument/2006/relationships/image" Target="../media/image68.png"/><Relationship Id="rId82" Type="http://schemas.openxmlformats.org/officeDocument/2006/relationships/image" Target="../media/image89.svg"/><Relationship Id="rId19" Type="http://schemas.openxmlformats.org/officeDocument/2006/relationships/image" Target="../media/image26.png"/><Relationship Id="rId14" Type="http://schemas.openxmlformats.org/officeDocument/2006/relationships/image" Target="../media/image21.svg"/><Relationship Id="rId30" Type="http://schemas.openxmlformats.org/officeDocument/2006/relationships/image" Target="../media/image37.svg"/><Relationship Id="rId35" Type="http://schemas.openxmlformats.org/officeDocument/2006/relationships/image" Target="../media/image42.png"/><Relationship Id="rId56" Type="http://schemas.openxmlformats.org/officeDocument/2006/relationships/image" Target="../media/image63.svg"/><Relationship Id="rId77" Type="http://schemas.openxmlformats.org/officeDocument/2006/relationships/image" Target="../media/image84.png"/><Relationship Id="rId100" Type="http://schemas.openxmlformats.org/officeDocument/2006/relationships/image" Target="../media/image107.svg"/><Relationship Id="rId105" Type="http://schemas.openxmlformats.org/officeDocument/2006/relationships/image" Target="../media/image112.png"/><Relationship Id="rId8" Type="http://schemas.openxmlformats.org/officeDocument/2006/relationships/image" Target="../media/image15.svg"/><Relationship Id="rId51" Type="http://schemas.openxmlformats.org/officeDocument/2006/relationships/image" Target="../media/image58.png"/><Relationship Id="rId72" Type="http://schemas.openxmlformats.org/officeDocument/2006/relationships/image" Target="../media/image79.svg"/><Relationship Id="rId93" Type="http://schemas.openxmlformats.org/officeDocument/2006/relationships/image" Target="../media/image100.png"/><Relationship Id="rId98" Type="http://schemas.openxmlformats.org/officeDocument/2006/relationships/image" Target="../media/image105.svg"/><Relationship Id="rId3" Type="http://schemas.openxmlformats.org/officeDocument/2006/relationships/image" Target="../media/image10.png"/><Relationship Id="rId25" Type="http://schemas.openxmlformats.org/officeDocument/2006/relationships/image" Target="../media/image32.png"/><Relationship Id="rId46" Type="http://schemas.openxmlformats.org/officeDocument/2006/relationships/image" Target="../media/image53.svg"/><Relationship Id="rId67" Type="http://schemas.openxmlformats.org/officeDocument/2006/relationships/image" Target="../media/image74.png"/><Relationship Id="rId20" Type="http://schemas.openxmlformats.org/officeDocument/2006/relationships/image" Target="../media/image27.svg"/><Relationship Id="rId41" Type="http://schemas.openxmlformats.org/officeDocument/2006/relationships/image" Target="../media/image48.png"/><Relationship Id="rId62" Type="http://schemas.openxmlformats.org/officeDocument/2006/relationships/image" Target="../media/image69.svg"/><Relationship Id="rId83" Type="http://schemas.openxmlformats.org/officeDocument/2006/relationships/image" Target="../media/image90.png"/><Relationship Id="rId88" Type="http://schemas.openxmlformats.org/officeDocument/2006/relationships/image" Target="../media/image95.svg"/><Relationship Id="rId111" Type="http://schemas.openxmlformats.org/officeDocument/2006/relationships/image" Target="../media/image118.png"/></Relationships>
</file>

<file path=ppt/slides/_rels/slide10.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slideLayout" Target="../slideLayouts/slideLayout7.xml"/><Relationship Id="rId1" Type="http://schemas.openxmlformats.org/officeDocument/2006/relationships/tags" Target="../tags/tag16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slideLayout" Target="../slideLayouts/slideLayout24.xml"/><Relationship Id="rId1" Type="http://schemas.openxmlformats.org/officeDocument/2006/relationships/tags" Target="../tags/tag16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6.xml"/><Relationship Id="rId1" Type="http://schemas.openxmlformats.org/officeDocument/2006/relationships/tags" Target="../tags/tag159.xml"/><Relationship Id="rId5" Type="http://schemas.openxmlformats.org/officeDocument/2006/relationships/chart" Target="../charts/chart3.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7.xml"/><Relationship Id="rId7" Type="http://schemas.openxmlformats.org/officeDocument/2006/relationships/image" Target="../media/image13.svg"/><Relationship Id="rId2" Type="http://schemas.openxmlformats.org/officeDocument/2006/relationships/slideLayout" Target="../slideLayouts/slideLayout16.xml"/><Relationship Id="rId1" Type="http://schemas.openxmlformats.org/officeDocument/2006/relationships/tags" Target="../tags/tag165.xml"/><Relationship Id="rId6" Type="http://schemas.openxmlformats.org/officeDocument/2006/relationships/image" Target="../media/image12.png"/><Relationship Id="rId5" Type="http://schemas.openxmlformats.org/officeDocument/2006/relationships/image" Target="../media/image99.svg"/><Relationship Id="rId4" Type="http://schemas.openxmlformats.org/officeDocument/2006/relationships/image" Target="../media/image98.png"/><Relationship Id="rId9" Type="http://schemas.openxmlformats.org/officeDocument/2006/relationships/image" Target="../media/image15.svg"/></Relationships>
</file>

<file path=ppt/slides/_rels/slide3.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90.png"/><Relationship Id="rId7" Type="http://schemas.openxmlformats.org/officeDocument/2006/relationships/image" Target="../media/image62.png"/><Relationship Id="rId12" Type="http://schemas.openxmlformats.org/officeDocument/2006/relationships/image" Target="../media/image37.svg"/><Relationship Id="rId2" Type="http://schemas.openxmlformats.org/officeDocument/2006/relationships/slideLayout" Target="../slideLayouts/slideLayout16.xml"/><Relationship Id="rId1" Type="http://schemas.openxmlformats.org/officeDocument/2006/relationships/tags" Target="../tags/tag160.xml"/><Relationship Id="rId6" Type="http://schemas.openxmlformats.org/officeDocument/2006/relationships/image" Target="../media/image25.svg"/><Relationship Id="rId11" Type="http://schemas.openxmlformats.org/officeDocument/2006/relationships/image" Target="../media/image36.png"/><Relationship Id="rId5" Type="http://schemas.openxmlformats.org/officeDocument/2006/relationships/image" Target="../media/image24.png"/><Relationship Id="rId10" Type="http://schemas.openxmlformats.org/officeDocument/2006/relationships/image" Target="../media/image73.svg"/><Relationship Id="rId4" Type="http://schemas.openxmlformats.org/officeDocument/2006/relationships/image" Target="../media/image91.svg"/><Relationship Id="rId9" Type="http://schemas.openxmlformats.org/officeDocument/2006/relationships/image" Target="../media/image72.png"/></Relationships>
</file>

<file path=ppt/slides/_rels/slide4.xml.rels><?xml version="1.0" encoding="UTF-8" standalone="yes"?>
<Relationships xmlns="http://schemas.openxmlformats.org/package/2006/relationships"><Relationship Id="rId8" Type="http://schemas.openxmlformats.org/officeDocument/2006/relationships/image" Target="../media/image125.sv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slideLayout" Target="../slideLayouts/slideLayout16.xml"/><Relationship Id="rId1" Type="http://schemas.openxmlformats.org/officeDocument/2006/relationships/tags" Target="../tags/tag161.xml"/><Relationship Id="rId6" Type="http://schemas.openxmlformats.org/officeDocument/2006/relationships/image" Target="../media/image123.svg"/><Relationship Id="rId5" Type="http://schemas.openxmlformats.org/officeDocument/2006/relationships/image" Target="../media/image122.png"/><Relationship Id="rId10" Type="http://schemas.openxmlformats.org/officeDocument/2006/relationships/image" Target="../media/image127.svg"/><Relationship Id="rId4" Type="http://schemas.openxmlformats.org/officeDocument/2006/relationships/image" Target="../media/image121.svg"/><Relationship Id="rId9" Type="http://schemas.openxmlformats.org/officeDocument/2006/relationships/image" Target="../media/image126.png"/></Relationships>
</file>

<file path=ppt/slides/_rels/slide5.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slideLayout" Target="../slideLayouts/slideLayout1.xml"/><Relationship Id="rId1" Type="http://schemas.openxmlformats.org/officeDocument/2006/relationships/tags" Target="../tags/tag162.xml"/></Relationships>
</file>

<file path=ppt/slides/_rels/slide6.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73410-A029-3768-8109-9056E79B0341}"/>
              </a:ext>
            </a:extLst>
          </p:cNvPr>
          <p:cNvSpPr>
            <a:spLocks noGrp="1"/>
          </p:cNvSpPr>
          <p:nvPr>
            <p:ph type="title"/>
          </p:nvPr>
        </p:nvSpPr>
        <p:spPr/>
        <p:txBody>
          <a:bodyPr/>
          <a:lstStyle/>
          <a:p>
            <a:r>
              <a:rPr lang="en-GB" dirty="0"/>
              <a:t>Icons</a:t>
            </a:r>
          </a:p>
        </p:txBody>
      </p:sp>
      <p:sp>
        <p:nvSpPr>
          <p:cNvPr id="159" name="Slide Number Placeholder 158">
            <a:extLst>
              <a:ext uri="{FF2B5EF4-FFF2-40B4-BE49-F238E27FC236}">
                <a16:creationId xmlns:a16="http://schemas.microsoft.com/office/drawing/2014/main" id="{657ED721-35A4-585D-795C-326C95B168C0}"/>
              </a:ext>
            </a:extLst>
          </p:cNvPr>
          <p:cNvSpPr>
            <a:spLocks noGrp="1"/>
          </p:cNvSpPr>
          <p:nvPr>
            <p:ph type="sldNum" sz="quarter" idx="11"/>
          </p:nvPr>
        </p:nvSpPr>
        <p:spPr/>
        <p:txBody>
          <a:bodyPr/>
          <a:lstStyle/>
          <a:p>
            <a:fld id="{E8F1A65C-595C-4736-BF40-F7D31E789466}" type="slidenum">
              <a:rPr lang="en-GB" smtClean="0"/>
              <a:pPr/>
              <a:t>1</a:t>
            </a:fld>
            <a:endParaRPr lang="en-GB" dirty="0"/>
          </a:p>
        </p:txBody>
      </p:sp>
      <p:sp>
        <p:nvSpPr>
          <p:cNvPr id="3" name="Text Placeholder 2">
            <a:extLst>
              <a:ext uri="{FF2B5EF4-FFF2-40B4-BE49-F238E27FC236}">
                <a16:creationId xmlns:a16="http://schemas.microsoft.com/office/drawing/2014/main" id="{615CAB3D-3854-5FE5-D4F5-7DBE4D276B30}"/>
              </a:ext>
            </a:extLst>
          </p:cNvPr>
          <p:cNvSpPr>
            <a:spLocks noGrp="1"/>
          </p:cNvSpPr>
          <p:nvPr>
            <p:ph type="body" sz="quarter" idx="12"/>
          </p:nvPr>
        </p:nvSpPr>
        <p:spPr/>
        <p:txBody>
          <a:bodyPr/>
          <a:lstStyle/>
          <a:p>
            <a:r>
              <a:rPr lang="en-GB" dirty="0"/>
              <a:t>Copy these into icon placeholders</a:t>
            </a:r>
          </a:p>
        </p:txBody>
      </p:sp>
      <p:grpSp>
        <p:nvGrpSpPr>
          <p:cNvPr id="14" name="Group 13" descr="Heart in hand icon">
            <a:extLst>
              <a:ext uri="{FF2B5EF4-FFF2-40B4-BE49-F238E27FC236}">
                <a16:creationId xmlns:a16="http://schemas.microsoft.com/office/drawing/2014/main" id="{C9CEC592-0C2A-96EF-8CFF-47D0C4CBDBC2}"/>
              </a:ext>
            </a:extLst>
          </p:cNvPr>
          <p:cNvGrpSpPr/>
          <p:nvPr/>
        </p:nvGrpSpPr>
        <p:grpSpPr>
          <a:xfrm>
            <a:off x="508635" y="1601153"/>
            <a:ext cx="741680" cy="741680"/>
            <a:chOff x="508635" y="1601153"/>
            <a:chExt cx="741680" cy="741680"/>
          </a:xfrm>
        </p:grpSpPr>
        <p:sp>
          <p:nvSpPr>
            <p:cNvPr id="16" name="Oval 15">
              <a:extLst>
                <a:ext uri="{FF2B5EF4-FFF2-40B4-BE49-F238E27FC236}">
                  <a16:creationId xmlns:a16="http://schemas.microsoft.com/office/drawing/2014/main" id="{55A782E2-F0AC-C3A2-27F5-8490F74B9BC8}"/>
                </a:ext>
              </a:extLst>
            </p:cNvPr>
            <p:cNvSpPr/>
            <p:nvPr/>
          </p:nvSpPr>
          <p:spPr>
            <a:xfrm>
              <a:off x="508635"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0" name="Graphic 79" descr="Care outline">
              <a:extLst>
                <a:ext uri="{FF2B5EF4-FFF2-40B4-BE49-F238E27FC236}">
                  <a16:creationId xmlns:a16="http://schemas.microsoft.com/office/drawing/2014/main" id="{05BD47BC-920D-FBE7-781B-56F03F7664A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7535" y="1690053"/>
              <a:ext cx="563880" cy="563880"/>
            </a:xfrm>
            <a:prstGeom prst="rect">
              <a:avLst/>
            </a:prstGeom>
          </p:spPr>
        </p:pic>
      </p:grpSp>
      <p:grpSp>
        <p:nvGrpSpPr>
          <p:cNvPr id="15" name="Group 14" descr="Male Icon">
            <a:extLst>
              <a:ext uri="{FF2B5EF4-FFF2-40B4-BE49-F238E27FC236}">
                <a16:creationId xmlns:a16="http://schemas.microsoft.com/office/drawing/2014/main" id="{C2378412-037F-0F2B-93D3-23873D29662C}"/>
              </a:ext>
            </a:extLst>
          </p:cNvPr>
          <p:cNvGrpSpPr/>
          <p:nvPr/>
        </p:nvGrpSpPr>
        <p:grpSpPr>
          <a:xfrm>
            <a:off x="1505766" y="1601153"/>
            <a:ext cx="741680" cy="741680"/>
            <a:chOff x="1505766" y="1601153"/>
            <a:chExt cx="741680" cy="741680"/>
          </a:xfrm>
        </p:grpSpPr>
        <p:sp>
          <p:nvSpPr>
            <p:cNvPr id="17" name="Oval 16">
              <a:extLst>
                <a:ext uri="{FF2B5EF4-FFF2-40B4-BE49-F238E27FC236}">
                  <a16:creationId xmlns:a16="http://schemas.microsoft.com/office/drawing/2014/main" id="{526980EF-FBB1-1798-10CF-00819AD95D19}"/>
                </a:ext>
              </a:extLst>
            </p:cNvPr>
            <p:cNvSpPr/>
            <p:nvPr/>
          </p:nvSpPr>
          <p:spPr>
            <a:xfrm>
              <a:off x="1505766"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4" name="Graphic 83" descr="Man outline">
              <a:extLst>
                <a:ext uri="{FF2B5EF4-FFF2-40B4-BE49-F238E27FC236}">
                  <a16:creationId xmlns:a16="http://schemas.microsoft.com/office/drawing/2014/main" id="{44E121EA-BB99-7302-7DE4-FCCE19E09A8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94666" y="1690053"/>
              <a:ext cx="563880" cy="563880"/>
            </a:xfrm>
            <a:prstGeom prst="rect">
              <a:avLst/>
            </a:prstGeom>
          </p:spPr>
        </p:pic>
      </p:grpSp>
      <p:grpSp>
        <p:nvGrpSpPr>
          <p:cNvPr id="26" name="Group 25" descr="Female Icon">
            <a:extLst>
              <a:ext uri="{FF2B5EF4-FFF2-40B4-BE49-F238E27FC236}">
                <a16:creationId xmlns:a16="http://schemas.microsoft.com/office/drawing/2014/main" id="{71AD3941-EF28-9F4D-7390-17EDF7E6BF92}"/>
              </a:ext>
            </a:extLst>
          </p:cNvPr>
          <p:cNvGrpSpPr/>
          <p:nvPr/>
        </p:nvGrpSpPr>
        <p:grpSpPr>
          <a:xfrm>
            <a:off x="2502897" y="1601153"/>
            <a:ext cx="741680" cy="741680"/>
            <a:chOff x="2502897" y="1601153"/>
            <a:chExt cx="741680" cy="741680"/>
          </a:xfrm>
        </p:grpSpPr>
        <p:sp>
          <p:nvSpPr>
            <p:cNvPr id="18" name="Oval 17">
              <a:extLst>
                <a:ext uri="{FF2B5EF4-FFF2-40B4-BE49-F238E27FC236}">
                  <a16:creationId xmlns:a16="http://schemas.microsoft.com/office/drawing/2014/main" id="{24789594-0470-F57B-0560-AE041AFD09CA}"/>
                </a:ext>
              </a:extLst>
            </p:cNvPr>
            <p:cNvSpPr/>
            <p:nvPr/>
          </p:nvSpPr>
          <p:spPr>
            <a:xfrm>
              <a:off x="2502897"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2" name="Graphic 91" descr="Woman outline">
              <a:extLst>
                <a:ext uri="{FF2B5EF4-FFF2-40B4-BE49-F238E27FC236}">
                  <a16:creationId xmlns:a16="http://schemas.microsoft.com/office/drawing/2014/main" id="{D0508166-7284-161C-25B5-70CA1C55FE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91797" y="1690053"/>
              <a:ext cx="563880" cy="563880"/>
            </a:xfrm>
            <a:prstGeom prst="rect">
              <a:avLst/>
            </a:prstGeom>
          </p:spPr>
        </p:pic>
      </p:grpSp>
      <p:grpSp>
        <p:nvGrpSpPr>
          <p:cNvPr id="37" name="Group 36" descr="Two Male Icon">
            <a:extLst>
              <a:ext uri="{FF2B5EF4-FFF2-40B4-BE49-F238E27FC236}">
                <a16:creationId xmlns:a16="http://schemas.microsoft.com/office/drawing/2014/main" id="{64924E5E-2D91-67A0-6696-FC8DC22B7760}"/>
              </a:ext>
            </a:extLst>
          </p:cNvPr>
          <p:cNvGrpSpPr/>
          <p:nvPr/>
        </p:nvGrpSpPr>
        <p:grpSpPr>
          <a:xfrm>
            <a:off x="3500028" y="1601153"/>
            <a:ext cx="741680" cy="741680"/>
            <a:chOff x="3500028" y="1601153"/>
            <a:chExt cx="741680" cy="741680"/>
          </a:xfrm>
        </p:grpSpPr>
        <p:sp>
          <p:nvSpPr>
            <p:cNvPr id="19" name="Oval 18">
              <a:extLst>
                <a:ext uri="{FF2B5EF4-FFF2-40B4-BE49-F238E27FC236}">
                  <a16:creationId xmlns:a16="http://schemas.microsoft.com/office/drawing/2014/main" id="{D4CE7395-7B0D-6D3E-64D1-9DAC499C48EA}"/>
                </a:ext>
              </a:extLst>
            </p:cNvPr>
            <p:cNvSpPr/>
            <p:nvPr/>
          </p:nvSpPr>
          <p:spPr>
            <a:xfrm>
              <a:off x="3500028"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8" name="Graphic 87" descr="Two Men outline">
              <a:extLst>
                <a:ext uri="{FF2B5EF4-FFF2-40B4-BE49-F238E27FC236}">
                  <a16:creationId xmlns:a16="http://schemas.microsoft.com/office/drawing/2014/main" id="{6141D041-C581-3CE6-8DC2-9E80ED1C02B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588928" y="1690053"/>
              <a:ext cx="563880" cy="563880"/>
            </a:xfrm>
            <a:prstGeom prst="rect">
              <a:avLst/>
            </a:prstGeom>
          </p:spPr>
        </p:pic>
      </p:grpSp>
      <p:grpSp>
        <p:nvGrpSpPr>
          <p:cNvPr id="48" name="Group 47" descr="Two Female Icon">
            <a:extLst>
              <a:ext uri="{FF2B5EF4-FFF2-40B4-BE49-F238E27FC236}">
                <a16:creationId xmlns:a16="http://schemas.microsoft.com/office/drawing/2014/main" id="{254F8D59-8F37-038E-87EC-2C700B8E5377}"/>
              </a:ext>
            </a:extLst>
          </p:cNvPr>
          <p:cNvGrpSpPr/>
          <p:nvPr/>
        </p:nvGrpSpPr>
        <p:grpSpPr>
          <a:xfrm>
            <a:off x="4497159" y="1601153"/>
            <a:ext cx="741680" cy="741680"/>
            <a:chOff x="4497159" y="1601153"/>
            <a:chExt cx="741680" cy="741680"/>
          </a:xfrm>
        </p:grpSpPr>
        <p:sp>
          <p:nvSpPr>
            <p:cNvPr id="20" name="Oval 19">
              <a:extLst>
                <a:ext uri="{FF2B5EF4-FFF2-40B4-BE49-F238E27FC236}">
                  <a16:creationId xmlns:a16="http://schemas.microsoft.com/office/drawing/2014/main" id="{E216BD89-83C7-BD89-F42A-382DD1C0B490}"/>
                </a:ext>
              </a:extLst>
            </p:cNvPr>
            <p:cNvSpPr/>
            <p:nvPr/>
          </p:nvSpPr>
          <p:spPr>
            <a:xfrm>
              <a:off x="4497159"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0" name="Graphic 89" descr="Two women outline">
              <a:extLst>
                <a:ext uri="{FF2B5EF4-FFF2-40B4-BE49-F238E27FC236}">
                  <a16:creationId xmlns:a16="http://schemas.microsoft.com/office/drawing/2014/main" id="{3DEE7A48-90E5-2AF2-F24B-334454CABA4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586059" y="1690053"/>
              <a:ext cx="563880" cy="563880"/>
            </a:xfrm>
            <a:prstGeom prst="rect">
              <a:avLst/>
            </a:prstGeom>
          </p:spPr>
        </p:pic>
      </p:grpSp>
      <p:grpSp>
        <p:nvGrpSpPr>
          <p:cNvPr id="59" name="Group 58" descr="Three Male Icon">
            <a:extLst>
              <a:ext uri="{FF2B5EF4-FFF2-40B4-BE49-F238E27FC236}">
                <a16:creationId xmlns:a16="http://schemas.microsoft.com/office/drawing/2014/main" id="{E880B0B8-B028-C117-2C39-CF79D0796320}"/>
              </a:ext>
            </a:extLst>
          </p:cNvPr>
          <p:cNvGrpSpPr/>
          <p:nvPr/>
        </p:nvGrpSpPr>
        <p:grpSpPr>
          <a:xfrm>
            <a:off x="5494290" y="1601153"/>
            <a:ext cx="741680" cy="741680"/>
            <a:chOff x="5494290" y="1601153"/>
            <a:chExt cx="741680" cy="741680"/>
          </a:xfrm>
        </p:grpSpPr>
        <p:sp>
          <p:nvSpPr>
            <p:cNvPr id="21" name="Oval 20">
              <a:extLst>
                <a:ext uri="{FF2B5EF4-FFF2-40B4-BE49-F238E27FC236}">
                  <a16:creationId xmlns:a16="http://schemas.microsoft.com/office/drawing/2014/main" id="{14CBC9A6-F411-8F3E-F4FD-AA44FB35C575}"/>
                </a:ext>
              </a:extLst>
            </p:cNvPr>
            <p:cNvSpPr/>
            <p:nvPr/>
          </p:nvSpPr>
          <p:spPr>
            <a:xfrm>
              <a:off x="5494290"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6" name="Graphic 85" descr="Group of men outline">
              <a:extLst>
                <a:ext uri="{FF2B5EF4-FFF2-40B4-BE49-F238E27FC236}">
                  <a16:creationId xmlns:a16="http://schemas.microsoft.com/office/drawing/2014/main" id="{E6DEA8DC-B00A-E7ED-B033-87F0DCD9BAB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583190" y="1690053"/>
              <a:ext cx="563880" cy="563880"/>
            </a:xfrm>
            <a:prstGeom prst="rect">
              <a:avLst/>
            </a:prstGeom>
          </p:spPr>
        </p:pic>
      </p:grpSp>
      <p:grpSp>
        <p:nvGrpSpPr>
          <p:cNvPr id="61" name="Group 60" descr="Three female Icon">
            <a:extLst>
              <a:ext uri="{FF2B5EF4-FFF2-40B4-BE49-F238E27FC236}">
                <a16:creationId xmlns:a16="http://schemas.microsoft.com/office/drawing/2014/main" id="{77319285-3315-5BB3-03AC-AA19CFB81D2F}"/>
              </a:ext>
            </a:extLst>
          </p:cNvPr>
          <p:cNvGrpSpPr/>
          <p:nvPr/>
        </p:nvGrpSpPr>
        <p:grpSpPr>
          <a:xfrm>
            <a:off x="6491421" y="1601153"/>
            <a:ext cx="741680" cy="741680"/>
            <a:chOff x="6491421" y="1601153"/>
            <a:chExt cx="741680" cy="741680"/>
          </a:xfrm>
        </p:grpSpPr>
        <p:sp>
          <p:nvSpPr>
            <p:cNvPr id="22" name="Oval 21">
              <a:extLst>
                <a:ext uri="{FF2B5EF4-FFF2-40B4-BE49-F238E27FC236}">
                  <a16:creationId xmlns:a16="http://schemas.microsoft.com/office/drawing/2014/main" id="{6EC5EBD6-D4E0-0CEE-C66C-104D9AFDB58F}"/>
                </a:ext>
              </a:extLst>
            </p:cNvPr>
            <p:cNvSpPr/>
            <p:nvPr/>
          </p:nvSpPr>
          <p:spPr>
            <a:xfrm>
              <a:off x="6491421"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2" name="Graphic 81" descr="Group of women outline">
              <a:extLst>
                <a:ext uri="{FF2B5EF4-FFF2-40B4-BE49-F238E27FC236}">
                  <a16:creationId xmlns:a16="http://schemas.microsoft.com/office/drawing/2014/main" id="{2C45F6F4-6784-FD60-87C6-F91367AEDA0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580321" y="1690053"/>
              <a:ext cx="563880" cy="563880"/>
            </a:xfrm>
            <a:prstGeom prst="rect">
              <a:avLst/>
            </a:prstGeom>
          </p:spPr>
        </p:pic>
      </p:grpSp>
      <p:grpSp>
        <p:nvGrpSpPr>
          <p:cNvPr id="63" name="Group 62" descr="Two People at Desk Icon">
            <a:extLst>
              <a:ext uri="{FF2B5EF4-FFF2-40B4-BE49-F238E27FC236}">
                <a16:creationId xmlns:a16="http://schemas.microsoft.com/office/drawing/2014/main" id="{5FD491E8-D707-B25A-080D-525F9AC678D2}"/>
              </a:ext>
            </a:extLst>
          </p:cNvPr>
          <p:cNvGrpSpPr/>
          <p:nvPr/>
        </p:nvGrpSpPr>
        <p:grpSpPr>
          <a:xfrm>
            <a:off x="7488552" y="1601153"/>
            <a:ext cx="741680" cy="741680"/>
            <a:chOff x="7488552" y="1601153"/>
            <a:chExt cx="741680" cy="741680"/>
          </a:xfrm>
        </p:grpSpPr>
        <p:sp>
          <p:nvSpPr>
            <p:cNvPr id="23" name="Oval 22">
              <a:extLst>
                <a:ext uri="{FF2B5EF4-FFF2-40B4-BE49-F238E27FC236}">
                  <a16:creationId xmlns:a16="http://schemas.microsoft.com/office/drawing/2014/main" id="{847DE60A-4115-1AAC-A486-A470F5771595}"/>
                </a:ext>
              </a:extLst>
            </p:cNvPr>
            <p:cNvSpPr/>
            <p:nvPr/>
          </p:nvSpPr>
          <p:spPr>
            <a:xfrm>
              <a:off x="7488552"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04" name="Graphic 103" descr="Boardroom outline">
              <a:extLst>
                <a:ext uri="{FF2B5EF4-FFF2-40B4-BE49-F238E27FC236}">
                  <a16:creationId xmlns:a16="http://schemas.microsoft.com/office/drawing/2014/main" id="{5BAD5137-2E9F-F81B-EE48-F7B22816FE8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577452" y="1690053"/>
              <a:ext cx="563880" cy="563880"/>
            </a:xfrm>
            <a:prstGeom prst="rect">
              <a:avLst/>
            </a:prstGeom>
          </p:spPr>
        </p:pic>
      </p:grpSp>
      <p:grpSp>
        <p:nvGrpSpPr>
          <p:cNvPr id="65" name="Group 64" descr="Person Jumping for a Star Icon">
            <a:extLst>
              <a:ext uri="{FF2B5EF4-FFF2-40B4-BE49-F238E27FC236}">
                <a16:creationId xmlns:a16="http://schemas.microsoft.com/office/drawing/2014/main" id="{69252DD1-2B18-6731-4AC8-78BE512DEE8C}"/>
              </a:ext>
            </a:extLst>
          </p:cNvPr>
          <p:cNvGrpSpPr/>
          <p:nvPr/>
        </p:nvGrpSpPr>
        <p:grpSpPr>
          <a:xfrm>
            <a:off x="8485683" y="1601153"/>
            <a:ext cx="741680" cy="741680"/>
            <a:chOff x="8485683" y="1601153"/>
            <a:chExt cx="741680" cy="741680"/>
          </a:xfrm>
        </p:grpSpPr>
        <p:sp>
          <p:nvSpPr>
            <p:cNvPr id="24" name="Oval 23">
              <a:extLst>
                <a:ext uri="{FF2B5EF4-FFF2-40B4-BE49-F238E27FC236}">
                  <a16:creationId xmlns:a16="http://schemas.microsoft.com/office/drawing/2014/main" id="{69F73D43-9940-17EA-7B96-77A7E10B87E2}"/>
                </a:ext>
              </a:extLst>
            </p:cNvPr>
            <p:cNvSpPr/>
            <p:nvPr/>
          </p:nvSpPr>
          <p:spPr>
            <a:xfrm>
              <a:off x="8485683"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8" name="Graphic 127" descr="Aspiration outline">
              <a:extLst>
                <a:ext uri="{FF2B5EF4-FFF2-40B4-BE49-F238E27FC236}">
                  <a16:creationId xmlns:a16="http://schemas.microsoft.com/office/drawing/2014/main" id="{EA99D98F-11C2-A206-BB43-9B5533ABCCC8}"/>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574583" y="1690053"/>
              <a:ext cx="563880" cy="563880"/>
            </a:xfrm>
            <a:prstGeom prst="rect">
              <a:avLst/>
            </a:prstGeom>
          </p:spPr>
        </p:pic>
      </p:grpSp>
      <p:grpSp>
        <p:nvGrpSpPr>
          <p:cNvPr id="67" name="Group 66" descr="Brain Icon">
            <a:extLst>
              <a:ext uri="{FF2B5EF4-FFF2-40B4-BE49-F238E27FC236}">
                <a16:creationId xmlns:a16="http://schemas.microsoft.com/office/drawing/2014/main" id="{4F0E5C47-D51F-8BD1-66E6-05EFA2A5E16C}"/>
              </a:ext>
            </a:extLst>
          </p:cNvPr>
          <p:cNvGrpSpPr/>
          <p:nvPr/>
        </p:nvGrpSpPr>
        <p:grpSpPr>
          <a:xfrm>
            <a:off x="9482814" y="1601153"/>
            <a:ext cx="741680" cy="741680"/>
            <a:chOff x="9482814" y="1601153"/>
            <a:chExt cx="741680" cy="741680"/>
          </a:xfrm>
        </p:grpSpPr>
        <p:sp>
          <p:nvSpPr>
            <p:cNvPr id="25" name="Oval 24">
              <a:extLst>
                <a:ext uri="{FF2B5EF4-FFF2-40B4-BE49-F238E27FC236}">
                  <a16:creationId xmlns:a16="http://schemas.microsoft.com/office/drawing/2014/main" id="{6F3037F6-C735-B362-D546-5A32A54CC342}"/>
                </a:ext>
              </a:extLst>
            </p:cNvPr>
            <p:cNvSpPr/>
            <p:nvPr/>
          </p:nvSpPr>
          <p:spPr>
            <a:xfrm>
              <a:off x="9482814"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8" name="Graphic 77" descr="Brain in head outline">
              <a:extLst>
                <a:ext uri="{FF2B5EF4-FFF2-40B4-BE49-F238E27FC236}">
                  <a16:creationId xmlns:a16="http://schemas.microsoft.com/office/drawing/2014/main" id="{54BD74FD-6ECE-FB84-F16B-0B2DCDBB4FDE}"/>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571714" y="1690053"/>
              <a:ext cx="563880" cy="563880"/>
            </a:xfrm>
            <a:prstGeom prst="rect">
              <a:avLst/>
            </a:prstGeom>
          </p:spPr>
        </p:pic>
      </p:grpSp>
      <p:grpSp>
        <p:nvGrpSpPr>
          <p:cNvPr id="69" name="Group 68" descr="Lecturer in Class Icon">
            <a:extLst>
              <a:ext uri="{FF2B5EF4-FFF2-40B4-BE49-F238E27FC236}">
                <a16:creationId xmlns:a16="http://schemas.microsoft.com/office/drawing/2014/main" id="{DAA3D80C-0834-C55A-8EEC-0F48F3C1BD5F}"/>
              </a:ext>
            </a:extLst>
          </p:cNvPr>
          <p:cNvGrpSpPr/>
          <p:nvPr/>
        </p:nvGrpSpPr>
        <p:grpSpPr>
          <a:xfrm>
            <a:off x="10479945" y="1601153"/>
            <a:ext cx="741680" cy="741680"/>
            <a:chOff x="10479945" y="1601153"/>
            <a:chExt cx="741680" cy="741680"/>
          </a:xfrm>
        </p:grpSpPr>
        <p:sp>
          <p:nvSpPr>
            <p:cNvPr id="166" name="Oval 165">
              <a:extLst>
                <a:ext uri="{FF2B5EF4-FFF2-40B4-BE49-F238E27FC236}">
                  <a16:creationId xmlns:a16="http://schemas.microsoft.com/office/drawing/2014/main" id="{E8C80042-ED1A-188A-1599-81DB863C441D}"/>
                </a:ext>
              </a:extLst>
            </p:cNvPr>
            <p:cNvSpPr/>
            <p:nvPr/>
          </p:nvSpPr>
          <p:spPr>
            <a:xfrm>
              <a:off x="10479945"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34" name="Graphic 133" descr="Classroom outline">
              <a:extLst>
                <a:ext uri="{FF2B5EF4-FFF2-40B4-BE49-F238E27FC236}">
                  <a16:creationId xmlns:a16="http://schemas.microsoft.com/office/drawing/2014/main" id="{4B85562E-CFE6-47C5-10F7-6A77AD58E5FD}"/>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0568845" y="1690053"/>
              <a:ext cx="563880" cy="563880"/>
            </a:xfrm>
            <a:prstGeom prst="rect">
              <a:avLst/>
            </a:prstGeom>
          </p:spPr>
        </p:pic>
      </p:grpSp>
      <p:grpSp>
        <p:nvGrpSpPr>
          <p:cNvPr id="71" name="Group 70" descr="Spanner Icon">
            <a:extLst>
              <a:ext uri="{FF2B5EF4-FFF2-40B4-BE49-F238E27FC236}">
                <a16:creationId xmlns:a16="http://schemas.microsoft.com/office/drawing/2014/main" id="{60D44EC8-3D01-2537-B65F-7911580AF33B}"/>
              </a:ext>
            </a:extLst>
          </p:cNvPr>
          <p:cNvGrpSpPr/>
          <p:nvPr/>
        </p:nvGrpSpPr>
        <p:grpSpPr>
          <a:xfrm>
            <a:off x="508635" y="2583588"/>
            <a:ext cx="741680" cy="741680"/>
            <a:chOff x="508635" y="2583588"/>
            <a:chExt cx="741680" cy="741680"/>
          </a:xfrm>
        </p:grpSpPr>
        <p:sp>
          <p:nvSpPr>
            <p:cNvPr id="4" name="Oval 3">
              <a:extLst>
                <a:ext uri="{FF2B5EF4-FFF2-40B4-BE49-F238E27FC236}">
                  <a16:creationId xmlns:a16="http://schemas.microsoft.com/office/drawing/2014/main" id="{6E2F9323-BA38-051B-2EA8-3F42DB2B358D}"/>
                </a:ext>
              </a:extLst>
            </p:cNvPr>
            <p:cNvSpPr/>
            <p:nvPr/>
          </p:nvSpPr>
          <p:spPr>
            <a:xfrm>
              <a:off x="508635"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0" name="Graphic 59" descr="Wrench outline">
              <a:extLst>
                <a:ext uri="{FF2B5EF4-FFF2-40B4-BE49-F238E27FC236}">
                  <a16:creationId xmlns:a16="http://schemas.microsoft.com/office/drawing/2014/main" id="{0212E8CD-7741-46FE-5D84-ECA375229250}"/>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78226" y="2668995"/>
              <a:ext cx="563880" cy="563880"/>
            </a:xfrm>
            <a:prstGeom prst="rect">
              <a:avLst/>
            </a:prstGeom>
          </p:spPr>
        </p:pic>
      </p:grpSp>
      <p:grpSp>
        <p:nvGrpSpPr>
          <p:cNvPr id="73" name="Group 72" descr="Certificate Ribbon Icon">
            <a:extLst>
              <a:ext uri="{FF2B5EF4-FFF2-40B4-BE49-F238E27FC236}">
                <a16:creationId xmlns:a16="http://schemas.microsoft.com/office/drawing/2014/main" id="{1A5E8EAC-D369-8269-69B2-F0466ABA7CCA}"/>
              </a:ext>
            </a:extLst>
          </p:cNvPr>
          <p:cNvGrpSpPr/>
          <p:nvPr/>
        </p:nvGrpSpPr>
        <p:grpSpPr>
          <a:xfrm>
            <a:off x="1505766" y="2583588"/>
            <a:ext cx="741680" cy="741680"/>
            <a:chOff x="1505766" y="2583588"/>
            <a:chExt cx="741680" cy="741680"/>
          </a:xfrm>
        </p:grpSpPr>
        <p:sp>
          <p:nvSpPr>
            <p:cNvPr id="5" name="Oval 4">
              <a:extLst>
                <a:ext uri="{FF2B5EF4-FFF2-40B4-BE49-F238E27FC236}">
                  <a16:creationId xmlns:a16="http://schemas.microsoft.com/office/drawing/2014/main" id="{D95BEA25-CE28-CE5B-BBEE-3C6121EBB75E}"/>
                </a:ext>
              </a:extLst>
            </p:cNvPr>
            <p:cNvSpPr/>
            <p:nvPr/>
          </p:nvSpPr>
          <p:spPr>
            <a:xfrm>
              <a:off x="1505766"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2" name="Graphic 61" descr="Ribbon outline">
              <a:extLst>
                <a:ext uri="{FF2B5EF4-FFF2-40B4-BE49-F238E27FC236}">
                  <a16:creationId xmlns:a16="http://schemas.microsoft.com/office/drawing/2014/main" id="{A119E0FA-E189-4305-2E2F-D20125A7B6D8}"/>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1594666" y="2672488"/>
              <a:ext cx="563880" cy="563880"/>
            </a:xfrm>
            <a:prstGeom prst="rect">
              <a:avLst/>
            </a:prstGeom>
          </p:spPr>
        </p:pic>
      </p:grpSp>
      <p:grpSp>
        <p:nvGrpSpPr>
          <p:cNvPr id="75" name="Group 74" descr="Winning Trophy Icon">
            <a:extLst>
              <a:ext uri="{FF2B5EF4-FFF2-40B4-BE49-F238E27FC236}">
                <a16:creationId xmlns:a16="http://schemas.microsoft.com/office/drawing/2014/main" id="{6D30200A-E545-9B91-45B9-5D8B904F8E20}"/>
              </a:ext>
            </a:extLst>
          </p:cNvPr>
          <p:cNvGrpSpPr/>
          <p:nvPr/>
        </p:nvGrpSpPr>
        <p:grpSpPr>
          <a:xfrm>
            <a:off x="2502897" y="2583588"/>
            <a:ext cx="741680" cy="741680"/>
            <a:chOff x="2502897" y="2583588"/>
            <a:chExt cx="741680" cy="741680"/>
          </a:xfrm>
        </p:grpSpPr>
        <p:sp>
          <p:nvSpPr>
            <p:cNvPr id="6" name="Oval 5">
              <a:extLst>
                <a:ext uri="{FF2B5EF4-FFF2-40B4-BE49-F238E27FC236}">
                  <a16:creationId xmlns:a16="http://schemas.microsoft.com/office/drawing/2014/main" id="{0A82807F-EE9B-95FF-CC26-C14EEDF0D814}"/>
                </a:ext>
              </a:extLst>
            </p:cNvPr>
            <p:cNvSpPr/>
            <p:nvPr/>
          </p:nvSpPr>
          <p:spPr>
            <a:xfrm>
              <a:off x="2502897"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4" name="Graphic 63" descr="Trophy outline">
              <a:extLst>
                <a:ext uri="{FF2B5EF4-FFF2-40B4-BE49-F238E27FC236}">
                  <a16:creationId xmlns:a16="http://schemas.microsoft.com/office/drawing/2014/main" id="{04813CA5-E087-9C8E-77DA-636C51F55FE6}"/>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2591797" y="2672488"/>
              <a:ext cx="563880" cy="563880"/>
            </a:xfrm>
            <a:prstGeom prst="rect">
              <a:avLst/>
            </a:prstGeom>
          </p:spPr>
        </p:pic>
      </p:grpSp>
      <p:grpSp>
        <p:nvGrpSpPr>
          <p:cNvPr id="77" name="Group 76" descr="Tick Icon">
            <a:extLst>
              <a:ext uri="{FF2B5EF4-FFF2-40B4-BE49-F238E27FC236}">
                <a16:creationId xmlns:a16="http://schemas.microsoft.com/office/drawing/2014/main" id="{EFE5710F-CAE1-9C6D-F67C-682EED1FFE9A}"/>
              </a:ext>
            </a:extLst>
          </p:cNvPr>
          <p:cNvGrpSpPr/>
          <p:nvPr/>
        </p:nvGrpSpPr>
        <p:grpSpPr>
          <a:xfrm>
            <a:off x="3500028" y="2583588"/>
            <a:ext cx="741680" cy="741680"/>
            <a:chOff x="3500028" y="2583588"/>
            <a:chExt cx="741680" cy="741680"/>
          </a:xfrm>
        </p:grpSpPr>
        <p:sp>
          <p:nvSpPr>
            <p:cNvPr id="7" name="Oval 6">
              <a:extLst>
                <a:ext uri="{FF2B5EF4-FFF2-40B4-BE49-F238E27FC236}">
                  <a16:creationId xmlns:a16="http://schemas.microsoft.com/office/drawing/2014/main" id="{D5E47BBC-790D-D446-D05A-3A6616512836}"/>
                </a:ext>
              </a:extLst>
            </p:cNvPr>
            <p:cNvSpPr/>
            <p:nvPr/>
          </p:nvSpPr>
          <p:spPr>
            <a:xfrm>
              <a:off x="3500028"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6" name="Graphic 65" descr="Checkmark outline">
              <a:extLst>
                <a:ext uri="{FF2B5EF4-FFF2-40B4-BE49-F238E27FC236}">
                  <a16:creationId xmlns:a16="http://schemas.microsoft.com/office/drawing/2014/main" id="{E1FE791E-68C6-E5D3-B346-185DADE8DF53}"/>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3588928" y="2672488"/>
              <a:ext cx="563880" cy="563880"/>
            </a:xfrm>
            <a:prstGeom prst="rect">
              <a:avLst/>
            </a:prstGeom>
          </p:spPr>
        </p:pic>
      </p:grpSp>
      <p:grpSp>
        <p:nvGrpSpPr>
          <p:cNvPr id="79" name="Group 78" descr="Cross Icon">
            <a:extLst>
              <a:ext uri="{FF2B5EF4-FFF2-40B4-BE49-F238E27FC236}">
                <a16:creationId xmlns:a16="http://schemas.microsoft.com/office/drawing/2014/main" id="{BE80094A-740F-CD02-EB2F-5EC7B2B53A27}"/>
              </a:ext>
            </a:extLst>
          </p:cNvPr>
          <p:cNvGrpSpPr/>
          <p:nvPr/>
        </p:nvGrpSpPr>
        <p:grpSpPr>
          <a:xfrm>
            <a:off x="4497159" y="2583588"/>
            <a:ext cx="741680" cy="741680"/>
            <a:chOff x="4497159" y="2583588"/>
            <a:chExt cx="741680" cy="741680"/>
          </a:xfrm>
        </p:grpSpPr>
        <p:sp>
          <p:nvSpPr>
            <p:cNvPr id="8" name="Oval 7">
              <a:extLst>
                <a:ext uri="{FF2B5EF4-FFF2-40B4-BE49-F238E27FC236}">
                  <a16:creationId xmlns:a16="http://schemas.microsoft.com/office/drawing/2014/main" id="{D450522D-E7C5-7F86-5C4F-22ABE7742AD8}"/>
                </a:ext>
              </a:extLst>
            </p:cNvPr>
            <p:cNvSpPr/>
            <p:nvPr/>
          </p:nvSpPr>
          <p:spPr>
            <a:xfrm>
              <a:off x="4497159"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8" name="Graphic 67" descr="Close outline">
              <a:extLst>
                <a:ext uri="{FF2B5EF4-FFF2-40B4-BE49-F238E27FC236}">
                  <a16:creationId xmlns:a16="http://schemas.microsoft.com/office/drawing/2014/main" id="{EFF71268-143D-21FE-DFE3-1C1448D30310}"/>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4586059" y="2672488"/>
              <a:ext cx="563880" cy="563880"/>
            </a:xfrm>
            <a:prstGeom prst="rect">
              <a:avLst/>
            </a:prstGeom>
          </p:spPr>
        </p:pic>
      </p:grpSp>
      <p:grpSp>
        <p:nvGrpSpPr>
          <p:cNvPr id="81" name="Group 80" descr="Redo Icon">
            <a:extLst>
              <a:ext uri="{FF2B5EF4-FFF2-40B4-BE49-F238E27FC236}">
                <a16:creationId xmlns:a16="http://schemas.microsoft.com/office/drawing/2014/main" id="{D173A0D3-3302-C30A-5BC1-94189BC73783}"/>
              </a:ext>
            </a:extLst>
          </p:cNvPr>
          <p:cNvGrpSpPr/>
          <p:nvPr/>
        </p:nvGrpSpPr>
        <p:grpSpPr>
          <a:xfrm>
            <a:off x="5494290" y="2583588"/>
            <a:ext cx="741680" cy="741680"/>
            <a:chOff x="5494290" y="2583588"/>
            <a:chExt cx="741680" cy="741680"/>
          </a:xfrm>
        </p:grpSpPr>
        <p:sp>
          <p:nvSpPr>
            <p:cNvPr id="9" name="Oval 8">
              <a:extLst>
                <a:ext uri="{FF2B5EF4-FFF2-40B4-BE49-F238E27FC236}">
                  <a16:creationId xmlns:a16="http://schemas.microsoft.com/office/drawing/2014/main" id="{6962BECB-6B35-7301-3BC6-FFBCD209E005}"/>
                </a:ext>
              </a:extLst>
            </p:cNvPr>
            <p:cNvSpPr/>
            <p:nvPr/>
          </p:nvSpPr>
          <p:spPr>
            <a:xfrm>
              <a:off x="5494290"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0" name="Graphic 69" descr="Repeat outline">
              <a:extLst>
                <a:ext uri="{FF2B5EF4-FFF2-40B4-BE49-F238E27FC236}">
                  <a16:creationId xmlns:a16="http://schemas.microsoft.com/office/drawing/2014/main" id="{8D02E2E2-50EA-B959-BA36-7BC1D03D5D9C}"/>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5583190" y="2672488"/>
              <a:ext cx="563880" cy="563880"/>
            </a:xfrm>
            <a:prstGeom prst="rect">
              <a:avLst/>
            </a:prstGeom>
          </p:spPr>
        </p:pic>
      </p:grpSp>
      <p:grpSp>
        <p:nvGrpSpPr>
          <p:cNvPr id="83" name="Group 82" descr="Slider Option Icon">
            <a:extLst>
              <a:ext uri="{FF2B5EF4-FFF2-40B4-BE49-F238E27FC236}">
                <a16:creationId xmlns:a16="http://schemas.microsoft.com/office/drawing/2014/main" id="{C22BD0AD-6FB5-31F9-F9EE-C6821A5A0028}"/>
              </a:ext>
            </a:extLst>
          </p:cNvPr>
          <p:cNvGrpSpPr/>
          <p:nvPr/>
        </p:nvGrpSpPr>
        <p:grpSpPr>
          <a:xfrm>
            <a:off x="6491421" y="2583588"/>
            <a:ext cx="741680" cy="741680"/>
            <a:chOff x="6491421" y="2583588"/>
            <a:chExt cx="741680" cy="741680"/>
          </a:xfrm>
        </p:grpSpPr>
        <p:sp>
          <p:nvSpPr>
            <p:cNvPr id="10" name="Oval 9">
              <a:extLst>
                <a:ext uri="{FF2B5EF4-FFF2-40B4-BE49-F238E27FC236}">
                  <a16:creationId xmlns:a16="http://schemas.microsoft.com/office/drawing/2014/main" id="{9A8B554F-AB8E-63A0-A2A3-123BFBB60B23}"/>
                </a:ext>
              </a:extLst>
            </p:cNvPr>
            <p:cNvSpPr/>
            <p:nvPr/>
          </p:nvSpPr>
          <p:spPr>
            <a:xfrm>
              <a:off x="6491421"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2" name="Graphic 71" descr="Settings outline">
              <a:extLst>
                <a:ext uri="{FF2B5EF4-FFF2-40B4-BE49-F238E27FC236}">
                  <a16:creationId xmlns:a16="http://schemas.microsoft.com/office/drawing/2014/main" id="{6471DB4A-6232-794C-CABB-A65B1A2617C4}"/>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6580321" y="2672488"/>
              <a:ext cx="563880" cy="563880"/>
            </a:xfrm>
            <a:prstGeom prst="rect">
              <a:avLst/>
            </a:prstGeom>
          </p:spPr>
        </p:pic>
      </p:grpSp>
      <p:grpSp>
        <p:nvGrpSpPr>
          <p:cNvPr id="85" name="Group 84" descr="Lock Icon">
            <a:extLst>
              <a:ext uri="{FF2B5EF4-FFF2-40B4-BE49-F238E27FC236}">
                <a16:creationId xmlns:a16="http://schemas.microsoft.com/office/drawing/2014/main" id="{FA8F66EC-22C6-C54D-FB0F-47D590C716C6}"/>
              </a:ext>
            </a:extLst>
          </p:cNvPr>
          <p:cNvGrpSpPr/>
          <p:nvPr/>
        </p:nvGrpSpPr>
        <p:grpSpPr>
          <a:xfrm>
            <a:off x="7488552" y="2583588"/>
            <a:ext cx="741680" cy="741680"/>
            <a:chOff x="7488552" y="2583588"/>
            <a:chExt cx="741680" cy="741680"/>
          </a:xfrm>
        </p:grpSpPr>
        <p:sp>
          <p:nvSpPr>
            <p:cNvPr id="11" name="Oval 10">
              <a:extLst>
                <a:ext uri="{FF2B5EF4-FFF2-40B4-BE49-F238E27FC236}">
                  <a16:creationId xmlns:a16="http://schemas.microsoft.com/office/drawing/2014/main" id="{296C4302-6404-938C-B276-F6789C256DD6}"/>
                </a:ext>
              </a:extLst>
            </p:cNvPr>
            <p:cNvSpPr/>
            <p:nvPr/>
          </p:nvSpPr>
          <p:spPr>
            <a:xfrm>
              <a:off x="7488552"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4" name="Graphic 73" descr="Lock outline">
              <a:extLst>
                <a:ext uri="{FF2B5EF4-FFF2-40B4-BE49-F238E27FC236}">
                  <a16:creationId xmlns:a16="http://schemas.microsoft.com/office/drawing/2014/main" id="{C734C6EE-3214-8321-B9F1-6474D43E167B}"/>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7577452" y="2672488"/>
              <a:ext cx="563880" cy="563880"/>
            </a:xfrm>
            <a:prstGeom prst="rect">
              <a:avLst/>
            </a:prstGeom>
          </p:spPr>
        </p:pic>
      </p:grpSp>
      <p:grpSp>
        <p:nvGrpSpPr>
          <p:cNvPr id="87" name="Group 86" descr="Shield with Tick Icon">
            <a:extLst>
              <a:ext uri="{FF2B5EF4-FFF2-40B4-BE49-F238E27FC236}">
                <a16:creationId xmlns:a16="http://schemas.microsoft.com/office/drawing/2014/main" id="{B0218A8B-4BB1-67CA-0DC1-E199D867B09F}"/>
              </a:ext>
            </a:extLst>
          </p:cNvPr>
          <p:cNvGrpSpPr/>
          <p:nvPr/>
        </p:nvGrpSpPr>
        <p:grpSpPr>
          <a:xfrm>
            <a:off x="8485683" y="2583588"/>
            <a:ext cx="741680" cy="741680"/>
            <a:chOff x="8485683" y="2583588"/>
            <a:chExt cx="741680" cy="741680"/>
          </a:xfrm>
        </p:grpSpPr>
        <p:sp>
          <p:nvSpPr>
            <p:cNvPr id="12" name="Oval 11">
              <a:extLst>
                <a:ext uri="{FF2B5EF4-FFF2-40B4-BE49-F238E27FC236}">
                  <a16:creationId xmlns:a16="http://schemas.microsoft.com/office/drawing/2014/main" id="{54CD74E5-C75B-3395-44D4-A7AAD850E680}"/>
                </a:ext>
              </a:extLst>
            </p:cNvPr>
            <p:cNvSpPr/>
            <p:nvPr/>
          </p:nvSpPr>
          <p:spPr>
            <a:xfrm>
              <a:off x="8485683"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76" name="Graphic 75" descr="Shield Tick outline">
              <a:extLst>
                <a:ext uri="{FF2B5EF4-FFF2-40B4-BE49-F238E27FC236}">
                  <a16:creationId xmlns:a16="http://schemas.microsoft.com/office/drawing/2014/main" id="{ED8C3C5D-56DD-6133-3A4A-EEF89DFB5E8E}"/>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8574583" y="2672488"/>
              <a:ext cx="563880" cy="563880"/>
            </a:xfrm>
            <a:prstGeom prst="rect">
              <a:avLst/>
            </a:prstGeom>
          </p:spPr>
        </p:pic>
      </p:grpSp>
      <p:grpSp>
        <p:nvGrpSpPr>
          <p:cNvPr id="89" name="Group 88" descr="Light Bulb Icon">
            <a:extLst>
              <a:ext uri="{FF2B5EF4-FFF2-40B4-BE49-F238E27FC236}">
                <a16:creationId xmlns:a16="http://schemas.microsoft.com/office/drawing/2014/main" id="{CE12E58B-9C4B-3192-E54F-D2C60738B909}"/>
              </a:ext>
            </a:extLst>
          </p:cNvPr>
          <p:cNvGrpSpPr/>
          <p:nvPr/>
        </p:nvGrpSpPr>
        <p:grpSpPr>
          <a:xfrm>
            <a:off x="9482814" y="2583588"/>
            <a:ext cx="741680" cy="741680"/>
            <a:chOff x="9482814" y="2583588"/>
            <a:chExt cx="741680" cy="741680"/>
          </a:xfrm>
        </p:grpSpPr>
        <p:sp>
          <p:nvSpPr>
            <p:cNvPr id="13" name="Oval 12">
              <a:extLst>
                <a:ext uri="{FF2B5EF4-FFF2-40B4-BE49-F238E27FC236}">
                  <a16:creationId xmlns:a16="http://schemas.microsoft.com/office/drawing/2014/main" id="{2CDD05B6-ABF4-751C-1807-5D0131EA8CE9}"/>
                </a:ext>
              </a:extLst>
            </p:cNvPr>
            <p:cNvSpPr/>
            <p:nvPr/>
          </p:nvSpPr>
          <p:spPr>
            <a:xfrm>
              <a:off x="9482814"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2" name="Graphic 121" descr="Lights On outline">
              <a:extLst>
                <a:ext uri="{FF2B5EF4-FFF2-40B4-BE49-F238E27FC236}">
                  <a16:creationId xmlns:a16="http://schemas.microsoft.com/office/drawing/2014/main" id="{24BF414D-B520-FFDB-2D32-1A9DC16CE5B6}"/>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9571714" y="2672488"/>
              <a:ext cx="563880" cy="563880"/>
            </a:xfrm>
            <a:prstGeom prst="rect">
              <a:avLst/>
            </a:prstGeom>
          </p:spPr>
        </p:pic>
      </p:grpSp>
      <p:grpSp>
        <p:nvGrpSpPr>
          <p:cNvPr id="91" name="Group 90" descr="Tablet Icon">
            <a:extLst>
              <a:ext uri="{FF2B5EF4-FFF2-40B4-BE49-F238E27FC236}">
                <a16:creationId xmlns:a16="http://schemas.microsoft.com/office/drawing/2014/main" id="{830A4215-C856-6439-0420-DDF8D61D4E08}"/>
              </a:ext>
            </a:extLst>
          </p:cNvPr>
          <p:cNvGrpSpPr/>
          <p:nvPr/>
        </p:nvGrpSpPr>
        <p:grpSpPr>
          <a:xfrm>
            <a:off x="10479945" y="2583588"/>
            <a:ext cx="741680" cy="741680"/>
            <a:chOff x="10479945" y="2583588"/>
            <a:chExt cx="741680" cy="741680"/>
          </a:xfrm>
        </p:grpSpPr>
        <p:sp>
          <p:nvSpPr>
            <p:cNvPr id="168" name="Oval 167">
              <a:extLst>
                <a:ext uri="{FF2B5EF4-FFF2-40B4-BE49-F238E27FC236}">
                  <a16:creationId xmlns:a16="http://schemas.microsoft.com/office/drawing/2014/main" id="{0AAE7133-437D-2837-9369-CF8686FCD1C3}"/>
                </a:ext>
              </a:extLst>
            </p:cNvPr>
            <p:cNvSpPr/>
            <p:nvPr/>
          </p:nvSpPr>
          <p:spPr>
            <a:xfrm>
              <a:off x="10479945"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4" name="Graphic 173" descr="Smart Phone outline">
              <a:extLst>
                <a:ext uri="{FF2B5EF4-FFF2-40B4-BE49-F238E27FC236}">
                  <a16:creationId xmlns:a16="http://schemas.microsoft.com/office/drawing/2014/main" id="{8B65F3A4-9702-C650-500E-E12FEF9D6836}"/>
                </a:ext>
              </a:extLst>
            </p:cNvPr>
            <p:cNvPicPr>
              <a:picLocks noChangeAspect="1"/>
            </p:cNvPicPr>
            <p:nvPr/>
          </p:nvPicPr>
          <p:blipFill>
            <a:blip r:embed="rId45">
              <a:extLst>
                <a:ext uri="{28A0092B-C50C-407E-A947-70E740481C1C}">
                  <a14:useLocalDpi xmlns:a14="http://schemas.microsoft.com/office/drawing/2010/main" val="0"/>
                </a:ext>
                <a:ext uri="{96DAC541-7B7A-43D3-8B79-37D633B846F1}">
                  <asvg:svgBlip xmlns:asvg="http://schemas.microsoft.com/office/drawing/2016/SVG/main" r:embed="rId46"/>
                </a:ext>
              </a:extLst>
            </a:blip>
            <a:stretch>
              <a:fillRect/>
            </a:stretch>
          </p:blipFill>
          <p:spPr>
            <a:xfrm>
              <a:off x="10568845" y="2672488"/>
              <a:ext cx="563880" cy="563880"/>
            </a:xfrm>
            <a:prstGeom prst="rect">
              <a:avLst/>
            </a:prstGeom>
          </p:spPr>
        </p:pic>
      </p:grpSp>
      <p:grpSp>
        <p:nvGrpSpPr>
          <p:cNvPr id="93" name="Group 92" descr="Thumbs Up Icon">
            <a:extLst>
              <a:ext uri="{FF2B5EF4-FFF2-40B4-BE49-F238E27FC236}">
                <a16:creationId xmlns:a16="http://schemas.microsoft.com/office/drawing/2014/main" id="{942A069E-0EA7-6EBE-6E5E-6B5CC641C628}"/>
              </a:ext>
            </a:extLst>
          </p:cNvPr>
          <p:cNvGrpSpPr/>
          <p:nvPr/>
        </p:nvGrpSpPr>
        <p:grpSpPr>
          <a:xfrm>
            <a:off x="508635" y="3566023"/>
            <a:ext cx="741680" cy="741680"/>
            <a:chOff x="508635" y="3566023"/>
            <a:chExt cx="741680" cy="741680"/>
          </a:xfrm>
        </p:grpSpPr>
        <p:sp>
          <p:nvSpPr>
            <p:cNvPr id="27" name="Oval 26">
              <a:extLst>
                <a:ext uri="{FF2B5EF4-FFF2-40B4-BE49-F238E27FC236}">
                  <a16:creationId xmlns:a16="http://schemas.microsoft.com/office/drawing/2014/main" id="{74551982-7CCD-4FF7-095D-94D165B65B0C}"/>
                </a:ext>
              </a:extLst>
            </p:cNvPr>
            <p:cNvSpPr/>
            <p:nvPr/>
          </p:nvSpPr>
          <p:spPr>
            <a:xfrm>
              <a:off x="508635"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02" name="Graphic 101" descr="Thumbs up sign outline">
              <a:extLst>
                <a:ext uri="{FF2B5EF4-FFF2-40B4-BE49-F238E27FC236}">
                  <a16:creationId xmlns:a16="http://schemas.microsoft.com/office/drawing/2014/main" id="{54E0884F-F1A2-61C6-0BA9-40EE9856CFBD}"/>
                </a:ext>
              </a:extLst>
            </p:cNvPr>
            <p:cNvPicPr>
              <a:picLocks noChangeAspect="1"/>
            </p:cNvPicPr>
            <p:nvPr/>
          </p:nvPicPr>
          <p:blipFill>
            <a:blip r:embed="rId47">
              <a:extLst>
                <a:ext uri="{28A0092B-C50C-407E-A947-70E740481C1C}">
                  <a14:useLocalDpi xmlns:a14="http://schemas.microsoft.com/office/drawing/2010/main" val="0"/>
                </a:ext>
                <a:ext uri="{96DAC541-7B7A-43D3-8B79-37D633B846F1}">
                  <asvg:svgBlip xmlns:asvg="http://schemas.microsoft.com/office/drawing/2016/SVG/main" r:embed="rId48"/>
                </a:ext>
              </a:extLst>
            </a:blip>
            <a:stretch>
              <a:fillRect/>
            </a:stretch>
          </p:blipFill>
          <p:spPr>
            <a:xfrm>
              <a:off x="597535" y="3654923"/>
              <a:ext cx="563880" cy="563880"/>
            </a:xfrm>
            <a:prstGeom prst="rect">
              <a:avLst/>
            </a:prstGeom>
          </p:spPr>
        </p:pic>
      </p:grpSp>
      <p:grpSp>
        <p:nvGrpSpPr>
          <p:cNvPr id="95" name="Group 94" descr="Thumbs Down Icon">
            <a:extLst>
              <a:ext uri="{FF2B5EF4-FFF2-40B4-BE49-F238E27FC236}">
                <a16:creationId xmlns:a16="http://schemas.microsoft.com/office/drawing/2014/main" id="{49359DB7-85D5-0133-BB7A-E0EE199AC858}"/>
              </a:ext>
            </a:extLst>
          </p:cNvPr>
          <p:cNvGrpSpPr/>
          <p:nvPr/>
        </p:nvGrpSpPr>
        <p:grpSpPr>
          <a:xfrm>
            <a:off x="1505766" y="3566023"/>
            <a:ext cx="741680" cy="741680"/>
            <a:chOff x="1505766" y="3566023"/>
            <a:chExt cx="741680" cy="741680"/>
          </a:xfrm>
        </p:grpSpPr>
        <p:sp>
          <p:nvSpPr>
            <p:cNvPr id="28" name="Oval 27">
              <a:extLst>
                <a:ext uri="{FF2B5EF4-FFF2-40B4-BE49-F238E27FC236}">
                  <a16:creationId xmlns:a16="http://schemas.microsoft.com/office/drawing/2014/main" id="{77318C68-1FEE-6F93-5F34-8DBB81BFFF5C}"/>
                </a:ext>
              </a:extLst>
            </p:cNvPr>
            <p:cNvSpPr/>
            <p:nvPr/>
          </p:nvSpPr>
          <p:spPr>
            <a:xfrm>
              <a:off x="1505766"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00" name="Graphic 99" descr="Thumbs Down outline">
              <a:extLst>
                <a:ext uri="{FF2B5EF4-FFF2-40B4-BE49-F238E27FC236}">
                  <a16:creationId xmlns:a16="http://schemas.microsoft.com/office/drawing/2014/main" id="{19C01573-C88C-DDA6-EBC5-8EBBA77E616A}"/>
                </a:ext>
              </a:extLst>
            </p:cNvPr>
            <p:cNvPicPr>
              <a:picLocks noChangeAspect="1"/>
            </p:cNvPicPr>
            <p:nvPr/>
          </p:nvPicPr>
          <p:blipFill>
            <a:blip r:embed="rId49">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1594666" y="3654923"/>
              <a:ext cx="563880" cy="563880"/>
            </a:xfrm>
            <a:prstGeom prst="rect">
              <a:avLst/>
            </a:prstGeom>
          </p:spPr>
        </p:pic>
      </p:grpSp>
      <p:grpSp>
        <p:nvGrpSpPr>
          <p:cNvPr id="97" name="Group 96" descr="Table Chart Icon">
            <a:extLst>
              <a:ext uri="{FF2B5EF4-FFF2-40B4-BE49-F238E27FC236}">
                <a16:creationId xmlns:a16="http://schemas.microsoft.com/office/drawing/2014/main" id="{F97B4711-10FF-AEFF-8822-554F41A70AE1}"/>
              </a:ext>
            </a:extLst>
          </p:cNvPr>
          <p:cNvGrpSpPr/>
          <p:nvPr/>
        </p:nvGrpSpPr>
        <p:grpSpPr>
          <a:xfrm>
            <a:off x="2502897" y="3566023"/>
            <a:ext cx="741680" cy="741680"/>
            <a:chOff x="2502897" y="3566023"/>
            <a:chExt cx="741680" cy="741680"/>
          </a:xfrm>
        </p:grpSpPr>
        <p:sp>
          <p:nvSpPr>
            <p:cNvPr id="29" name="Oval 28">
              <a:extLst>
                <a:ext uri="{FF2B5EF4-FFF2-40B4-BE49-F238E27FC236}">
                  <a16:creationId xmlns:a16="http://schemas.microsoft.com/office/drawing/2014/main" id="{B5E60D64-8862-0769-9DA2-05DD3EF75D2A}"/>
                </a:ext>
              </a:extLst>
            </p:cNvPr>
            <p:cNvSpPr/>
            <p:nvPr/>
          </p:nvSpPr>
          <p:spPr>
            <a:xfrm>
              <a:off x="2502897"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4" name="Graphic 123" descr="Linear Graph outline">
              <a:extLst>
                <a:ext uri="{FF2B5EF4-FFF2-40B4-BE49-F238E27FC236}">
                  <a16:creationId xmlns:a16="http://schemas.microsoft.com/office/drawing/2014/main" id="{A2DAAA5E-1B94-EA28-7DB4-C67FD11F182E}"/>
                </a:ext>
              </a:extLst>
            </p:cNvPr>
            <p:cNvPicPr>
              <a:picLocks noChangeAspect="1"/>
            </p:cNvPicPr>
            <p:nvPr/>
          </p:nvPicPr>
          <p:blipFill>
            <a:blip r:embed="rId51">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2591797" y="3654923"/>
              <a:ext cx="563880" cy="563880"/>
            </a:xfrm>
            <a:prstGeom prst="rect">
              <a:avLst/>
            </a:prstGeom>
          </p:spPr>
        </p:pic>
      </p:grpSp>
      <p:grpSp>
        <p:nvGrpSpPr>
          <p:cNvPr id="99" name="Group 98" descr="Checklist on Clip Board Icon">
            <a:extLst>
              <a:ext uri="{FF2B5EF4-FFF2-40B4-BE49-F238E27FC236}">
                <a16:creationId xmlns:a16="http://schemas.microsoft.com/office/drawing/2014/main" id="{E9D459E7-8C02-2F91-1EB9-589D94723757}"/>
              </a:ext>
            </a:extLst>
          </p:cNvPr>
          <p:cNvGrpSpPr/>
          <p:nvPr/>
        </p:nvGrpSpPr>
        <p:grpSpPr>
          <a:xfrm>
            <a:off x="3500028" y="3566023"/>
            <a:ext cx="741680" cy="741680"/>
            <a:chOff x="3500028" y="3566023"/>
            <a:chExt cx="741680" cy="741680"/>
          </a:xfrm>
        </p:grpSpPr>
        <p:sp>
          <p:nvSpPr>
            <p:cNvPr id="30" name="Oval 29">
              <a:extLst>
                <a:ext uri="{FF2B5EF4-FFF2-40B4-BE49-F238E27FC236}">
                  <a16:creationId xmlns:a16="http://schemas.microsoft.com/office/drawing/2014/main" id="{16A4A8A7-A268-CBAF-994B-B955504C36F8}"/>
                </a:ext>
              </a:extLst>
            </p:cNvPr>
            <p:cNvSpPr/>
            <p:nvPr/>
          </p:nvSpPr>
          <p:spPr>
            <a:xfrm>
              <a:off x="3500028"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06" name="Graphic 105" descr="Clipboard Checked outline">
              <a:extLst>
                <a:ext uri="{FF2B5EF4-FFF2-40B4-BE49-F238E27FC236}">
                  <a16:creationId xmlns:a16="http://schemas.microsoft.com/office/drawing/2014/main" id="{49E43142-E4C9-F112-AC0F-80626E818246}"/>
                </a:ext>
              </a:extLst>
            </p:cNvPr>
            <p:cNvPicPr>
              <a:picLocks noChangeAspect="1"/>
            </p:cNvPicPr>
            <p:nvPr/>
          </p:nvPicPr>
          <p:blipFill>
            <a:blip r:embed="rId53">
              <a:extLst>
                <a:ext uri="{28A0092B-C50C-407E-A947-70E740481C1C}">
                  <a14:useLocalDpi xmlns:a14="http://schemas.microsoft.com/office/drawing/2010/main" val="0"/>
                </a:ext>
                <a:ext uri="{96DAC541-7B7A-43D3-8B79-37D633B846F1}">
                  <asvg:svgBlip xmlns:asvg="http://schemas.microsoft.com/office/drawing/2016/SVG/main" r:embed="rId54"/>
                </a:ext>
              </a:extLst>
            </a:blip>
            <a:stretch>
              <a:fillRect/>
            </a:stretch>
          </p:blipFill>
          <p:spPr>
            <a:xfrm>
              <a:off x="3588928" y="3654923"/>
              <a:ext cx="563880" cy="563880"/>
            </a:xfrm>
            <a:prstGeom prst="rect">
              <a:avLst/>
            </a:prstGeom>
          </p:spPr>
        </p:pic>
      </p:grpSp>
      <p:grpSp>
        <p:nvGrpSpPr>
          <p:cNvPr id="101" name="Group 100" descr="Handshake Icon">
            <a:extLst>
              <a:ext uri="{FF2B5EF4-FFF2-40B4-BE49-F238E27FC236}">
                <a16:creationId xmlns:a16="http://schemas.microsoft.com/office/drawing/2014/main" id="{94290AF2-D638-7A0A-3E5B-2E479B33FBEC}"/>
              </a:ext>
            </a:extLst>
          </p:cNvPr>
          <p:cNvGrpSpPr/>
          <p:nvPr/>
        </p:nvGrpSpPr>
        <p:grpSpPr>
          <a:xfrm>
            <a:off x="4497159" y="3566023"/>
            <a:ext cx="741680" cy="741680"/>
            <a:chOff x="4497159" y="3566023"/>
            <a:chExt cx="741680" cy="741680"/>
          </a:xfrm>
        </p:grpSpPr>
        <p:sp>
          <p:nvSpPr>
            <p:cNvPr id="31" name="Oval 30">
              <a:extLst>
                <a:ext uri="{FF2B5EF4-FFF2-40B4-BE49-F238E27FC236}">
                  <a16:creationId xmlns:a16="http://schemas.microsoft.com/office/drawing/2014/main" id="{33A36DAF-3BC3-6855-F7B3-C2A57C9F7A7B}"/>
                </a:ext>
              </a:extLst>
            </p:cNvPr>
            <p:cNvSpPr/>
            <p:nvPr/>
          </p:nvSpPr>
          <p:spPr>
            <a:xfrm>
              <a:off x="4497159"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08" name="Graphic 107" descr="Handshake outline">
              <a:extLst>
                <a:ext uri="{FF2B5EF4-FFF2-40B4-BE49-F238E27FC236}">
                  <a16:creationId xmlns:a16="http://schemas.microsoft.com/office/drawing/2014/main" id="{AC25E74E-92AC-36AD-39AB-18BD4F468383}"/>
                </a:ext>
              </a:extLst>
            </p:cNvPr>
            <p:cNvPicPr>
              <a:picLocks noChangeAspect="1"/>
            </p:cNvPicPr>
            <p:nvPr/>
          </p:nvPicPr>
          <p:blipFill>
            <a:blip r:embed="rId55">
              <a:extLst>
                <a:ext uri="{28A0092B-C50C-407E-A947-70E740481C1C}">
                  <a14:useLocalDpi xmlns:a14="http://schemas.microsoft.com/office/drawing/2010/main" val="0"/>
                </a:ext>
                <a:ext uri="{96DAC541-7B7A-43D3-8B79-37D633B846F1}">
                  <asvg:svgBlip xmlns:asvg="http://schemas.microsoft.com/office/drawing/2016/SVG/main" r:embed="rId56"/>
                </a:ext>
              </a:extLst>
            </a:blip>
            <a:stretch>
              <a:fillRect/>
            </a:stretch>
          </p:blipFill>
          <p:spPr>
            <a:xfrm>
              <a:off x="4586059" y="3654923"/>
              <a:ext cx="563880" cy="563880"/>
            </a:xfrm>
            <a:prstGeom prst="rect">
              <a:avLst/>
            </a:prstGeom>
          </p:spPr>
        </p:pic>
      </p:grpSp>
      <p:grpSp>
        <p:nvGrpSpPr>
          <p:cNvPr id="103" name="Group 102" descr="Diamond Icon">
            <a:extLst>
              <a:ext uri="{FF2B5EF4-FFF2-40B4-BE49-F238E27FC236}">
                <a16:creationId xmlns:a16="http://schemas.microsoft.com/office/drawing/2014/main" id="{5C24FD96-3A37-B318-B1F9-884963C60A94}"/>
              </a:ext>
            </a:extLst>
          </p:cNvPr>
          <p:cNvGrpSpPr/>
          <p:nvPr/>
        </p:nvGrpSpPr>
        <p:grpSpPr>
          <a:xfrm>
            <a:off x="5494290" y="3566023"/>
            <a:ext cx="741680" cy="741680"/>
            <a:chOff x="5494290" y="3566023"/>
            <a:chExt cx="741680" cy="741680"/>
          </a:xfrm>
        </p:grpSpPr>
        <p:sp>
          <p:nvSpPr>
            <p:cNvPr id="32" name="Oval 31">
              <a:extLst>
                <a:ext uri="{FF2B5EF4-FFF2-40B4-BE49-F238E27FC236}">
                  <a16:creationId xmlns:a16="http://schemas.microsoft.com/office/drawing/2014/main" id="{A3878CCA-4861-8C1B-DD61-63E16BD2F55C}"/>
                </a:ext>
              </a:extLst>
            </p:cNvPr>
            <p:cNvSpPr/>
            <p:nvPr/>
          </p:nvSpPr>
          <p:spPr>
            <a:xfrm>
              <a:off x="5494290"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10" name="Graphic 109" descr="Diamond outline">
              <a:extLst>
                <a:ext uri="{FF2B5EF4-FFF2-40B4-BE49-F238E27FC236}">
                  <a16:creationId xmlns:a16="http://schemas.microsoft.com/office/drawing/2014/main" id="{D3339E91-FEBE-9817-01B4-FAFB2C3E6708}"/>
                </a:ext>
              </a:extLst>
            </p:cNvPr>
            <p:cNvPicPr>
              <a:picLocks noChangeAspect="1"/>
            </p:cNvPicPr>
            <p:nvPr/>
          </p:nvPicPr>
          <p:blipFill>
            <a:blip r:embed="rId57">
              <a:extLst>
                <a:ext uri="{28A0092B-C50C-407E-A947-70E740481C1C}">
                  <a14:useLocalDpi xmlns:a14="http://schemas.microsoft.com/office/drawing/2010/main" val="0"/>
                </a:ext>
                <a:ext uri="{96DAC541-7B7A-43D3-8B79-37D633B846F1}">
                  <asvg:svgBlip xmlns:asvg="http://schemas.microsoft.com/office/drawing/2016/SVG/main" r:embed="rId58"/>
                </a:ext>
              </a:extLst>
            </a:blip>
            <a:stretch>
              <a:fillRect/>
            </a:stretch>
          </p:blipFill>
          <p:spPr>
            <a:xfrm>
              <a:off x="5583190" y="3654923"/>
              <a:ext cx="563880" cy="563880"/>
            </a:xfrm>
            <a:prstGeom prst="rect">
              <a:avLst/>
            </a:prstGeom>
          </p:spPr>
        </p:pic>
      </p:grpSp>
      <p:grpSp>
        <p:nvGrpSpPr>
          <p:cNvPr id="105" name="Group 104" descr="Piggy Bank Icon">
            <a:extLst>
              <a:ext uri="{FF2B5EF4-FFF2-40B4-BE49-F238E27FC236}">
                <a16:creationId xmlns:a16="http://schemas.microsoft.com/office/drawing/2014/main" id="{93299C85-4289-95EB-E5D2-206DE4F174DF}"/>
              </a:ext>
            </a:extLst>
          </p:cNvPr>
          <p:cNvGrpSpPr/>
          <p:nvPr/>
        </p:nvGrpSpPr>
        <p:grpSpPr>
          <a:xfrm>
            <a:off x="6491421" y="3566023"/>
            <a:ext cx="741680" cy="741680"/>
            <a:chOff x="6491421" y="3566023"/>
            <a:chExt cx="741680" cy="741680"/>
          </a:xfrm>
        </p:grpSpPr>
        <p:sp>
          <p:nvSpPr>
            <p:cNvPr id="33" name="Oval 32">
              <a:extLst>
                <a:ext uri="{FF2B5EF4-FFF2-40B4-BE49-F238E27FC236}">
                  <a16:creationId xmlns:a16="http://schemas.microsoft.com/office/drawing/2014/main" id="{57A3A127-67B9-1126-C403-7E6030BADFF0}"/>
                </a:ext>
              </a:extLst>
            </p:cNvPr>
            <p:cNvSpPr/>
            <p:nvPr/>
          </p:nvSpPr>
          <p:spPr>
            <a:xfrm>
              <a:off x="6491421"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12" name="Graphic 111" descr="Piggy Bank outline">
              <a:extLst>
                <a:ext uri="{FF2B5EF4-FFF2-40B4-BE49-F238E27FC236}">
                  <a16:creationId xmlns:a16="http://schemas.microsoft.com/office/drawing/2014/main" id="{E5A2D28A-2215-51BB-91EC-E052E0003053}"/>
                </a:ext>
              </a:extLst>
            </p:cNvPr>
            <p:cNvPicPr>
              <a:picLocks noChangeAspect="1"/>
            </p:cNvPicPr>
            <p:nvPr/>
          </p:nvPicPr>
          <p:blipFill>
            <a:blip r:embed="rId59">
              <a:extLst>
                <a:ext uri="{28A0092B-C50C-407E-A947-70E740481C1C}">
                  <a14:useLocalDpi xmlns:a14="http://schemas.microsoft.com/office/drawing/2010/main" val="0"/>
                </a:ext>
                <a:ext uri="{96DAC541-7B7A-43D3-8B79-37D633B846F1}">
                  <asvg:svgBlip xmlns:asvg="http://schemas.microsoft.com/office/drawing/2016/SVG/main" r:embed="rId60"/>
                </a:ext>
              </a:extLst>
            </a:blip>
            <a:stretch>
              <a:fillRect/>
            </a:stretch>
          </p:blipFill>
          <p:spPr>
            <a:xfrm>
              <a:off x="6580321" y="3654923"/>
              <a:ext cx="563880" cy="563880"/>
            </a:xfrm>
            <a:prstGeom prst="rect">
              <a:avLst/>
            </a:prstGeom>
          </p:spPr>
        </p:pic>
      </p:grpSp>
      <p:grpSp>
        <p:nvGrpSpPr>
          <p:cNvPr id="107" name="Group 106" descr="Pound Sign Icon">
            <a:extLst>
              <a:ext uri="{FF2B5EF4-FFF2-40B4-BE49-F238E27FC236}">
                <a16:creationId xmlns:a16="http://schemas.microsoft.com/office/drawing/2014/main" id="{09A4EDD5-558D-C587-62BB-2E168870D917}"/>
              </a:ext>
            </a:extLst>
          </p:cNvPr>
          <p:cNvGrpSpPr/>
          <p:nvPr/>
        </p:nvGrpSpPr>
        <p:grpSpPr>
          <a:xfrm>
            <a:off x="7488552" y="3566023"/>
            <a:ext cx="741680" cy="741680"/>
            <a:chOff x="7488552" y="3566023"/>
            <a:chExt cx="741680" cy="741680"/>
          </a:xfrm>
        </p:grpSpPr>
        <p:sp>
          <p:nvSpPr>
            <p:cNvPr id="34" name="Oval 33">
              <a:extLst>
                <a:ext uri="{FF2B5EF4-FFF2-40B4-BE49-F238E27FC236}">
                  <a16:creationId xmlns:a16="http://schemas.microsoft.com/office/drawing/2014/main" id="{867E2F48-CCED-865D-D0A8-9E6828F0231C}"/>
                </a:ext>
              </a:extLst>
            </p:cNvPr>
            <p:cNvSpPr/>
            <p:nvPr/>
          </p:nvSpPr>
          <p:spPr>
            <a:xfrm>
              <a:off x="7488552"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14" name="Graphic 113" descr="Pound outline">
              <a:extLst>
                <a:ext uri="{FF2B5EF4-FFF2-40B4-BE49-F238E27FC236}">
                  <a16:creationId xmlns:a16="http://schemas.microsoft.com/office/drawing/2014/main" id="{D2D65593-6AB1-1A4B-F8B4-FD4626BF56D4}"/>
                </a:ext>
              </a:extLst>
            </p:cNvPr>
            <p:cNvPicPr>
              <a:picLocks noChangeAspect="1"/>
            </p:cNvPicPr>
            <p:nvPr/>
          </p:nvPicPr>
          <p:blipFill>
            <a:blip r:embed="rId61">
              <a:extLst>
                <a:ext uri="{28A0092B-C50C-407E-A947-70E740481C1C}">
                  <a14:useLocalDpi xmlns:a14="http://schemas.microsoft.com/office/drawing/2010/main" val="0"/>
                </a:ext>
                <a:ext uri="{96DAC541-7B7A-43D3-8B79-37D633B846F1}">
                  <asvg:svgBlip xmlns:asvg="http://schemas.microsoft.com/office/drawing/2016/SVG/main" r:embed="rId62"/>
                </a:ext>
              </a:extLst>
            </a:blip>
            <a:stretch>
              <a:fillRect/>
            </a:stretch>
          </p:blipFill>
          <p:spPr>
            <a:xfrm>
              <a:off x="7577452" y="3654923"/>
              <a:ext cx="563880" cy="563880"/>
            </a:xfrm>
            <a:prstGeom prst="rect">
              <a:avLst/>
            </a:prstGeom>
          </p:spPr>
        </p:pic>
      </p:grpSp>
      <p:grpSp>
        <p:nvGrpSpPr>
          <p:cNvPr id="109" name="Group 108" descr="Bar Chart Icon">
            <a:extLst>
              <a:ext uri="{FF2B5EF4-FFF2-40B4-BE49-F238E27FC236}">
                <a16:creationId xmlns:a16="http://schemas.microsoft.com/office/drawing/2014/main" id="{E6EC81B0-9840-1285-2556-120026FF9D81}"/>
              </a:ext>
            </a:extLst>
          </p:cNvPr>
          <p:cNvGrpSpPr/>
          <p:nvPr/>
        </p:nvGrpSpPr>
        <p:grpSpPr>
          <a:xfrm>
            <a:off x="8485683" y="3566023"/>
            <a:ext cx="741680" cy="741680"/>
            <a:chOff x="8485683" y="3566023"/>
            <a:chExt cx="741680" cy="741680"/>
          </a:xfrm>
        </p:grpSpPr>
        <p:sp>
          <p:nvSpPr>
            <p:cNvPr id="35" name="Oval 34">
              <a:extLst>
                <a:ext uri="{FF2B5EF4-FFF2-40B4-BE49-F238E27FC236}">
                  <a16:creationId xmlns:a16="http://schemas.microsoft.com/office/drawing/2014/main" id="{A2E6F52A-FDA0-B898-5ACF-653ECA3D7F8D}"/>
                </a:ext>
              </a:extLst>
            </p:cNvPr>
            <p:cNvSpPr/>
            <p:nvPr/>
          </p:nvSpPr>
          <p:spPr>
            <a:xfrm>
              <a:off x="8485683"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16" name="Graphic 115" descr="Bar chart outline">
              <a:extLst>
                <a:ext uri="{FF2B5EF4-FFF2-40B4-BE49-F238E27FC236}">
                  <a16:creationId xmlns:a16="http://schemas.microsoft.com/office/drawing/2014/main" id="{78250E07-D67D-9D50-73E3-180540AD9E8E}"/>
                </a:ext>
              </a:extLst>
            </p:cNvPr>
            <p:cNvPicPr>
              <a:picLocks noChangeAspect="1"/>
            </p:cNvPicPr>
            <p:nvPr/>
          </p:nvPicPr>
          <p:blipFill>
            <a:blip r:embed="rId63">
              <a:extLst>
                <a:ext uri="{28A0092B-C50C-407E-A947-70E740481C1C}">
                  <a14:useLocalDpi xmlns:a14="http://schemas.microsoft.com/office/drawing/2010/main" val="0"/>
                </a:ext>
                <a:ext uri="{96DAC541-7B7A-43D3-8B79-37D633B846F1}">
                  <asvg:svgBlip xmlns:asvg="http://schemas.microsoft.com/office/drawing/2016/SVG/main" r:embed="rId64"/>
                </a:ext>
              </a:extLst>
            </a:blip>
            <a:stretch>
              <a:fillRect/>
            </a:stretch>
          </p:blipFill>
          <p:spPr>
            <a:xfrm>
              <a:off x="8574583" y="3654923"/>
              <a:ext cx="563880" cy="563880"/>
            </a:xfrm>
            <a:prstGeom prst="rect">
              <a:avLst/>
            </a:prstGeom>
          </p:spPr>
        </p:pic>
      </p:grpSp>
      <p:grpSp>
        <p:nvGrpSpPr>
          <p:cNvPr id="111" name="Group 110" descr="Arrow in Bullseye Icon">
            <a:extLst>
              <a:ext uri="{FF2B5EF4-FFF2-40B4-BE49-F238E27FC236}">
                <a16:creationId xmlns:a16="http://schemas.microsoft.com/office/drawing/2014/main" id="{5A94C1BA-66AE-BF36-E028-5864AD881DC4}"/>
              </a:ext>
            </a:extLst>
          </p:cNvPr>
          <p:cNvGrpSpPr/>
          <p:nvPr/>
        </p:nvGrpSpPr>
        <p:grpSpPr>
          <a:xfrm>
            <a:off x="9482814" y="3566023"/>
            <a:ext cx="741680" cy="741680"/>
            <a:chOff x="9482814" y="3566023"/>
            <a:chExt cx="741680" cy="741680"/>
          </a:xfrm>
        </p:grpSpPr>
        <p:sp>
          <p:nvSpPr>
            <p:cNvPr id="36" name="Oval 35">
              <a:extLst>
                <a:ext uri="{FF2B5EF4-FFF2-40B4-BE49-F238E27FC236}">
                  <a16:creationId xmlns:a16="http://schemas.microsoft.com/office/drawing/2014/main" id="{56A81B1F-5FDE-0846-0FC4-73CF8B921778}"/>
                </a:ext>
              </a:extLst>
            </p:cNvPr>
            <p:cNvSpPr/>
            <p:nvPr/>
          </p:nvSpPr>
          <p:spPr>
            <a:xfrm>
              <a:off x="9482814"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18" name="Graphic 117" descr="Bullseye outline">
              <a:extLst>
                <a:ext uri="{FF2B5EF4-FFF2-40B4-BE49-F238E27FC236}">
                  <a16:creationId xmlns:a16="http://schemas.microsoft.com/office/drawing/2014/main" id="{433C8046-FBC2-A712-597F-174082FC6851}"/>
                </a:ext>
              </a:extLst>
            </p:cNvPr>
            <p:cNvPicPr>
              <a:picLocks noChangeAspect="1"/>
            </p:cNvPicPr>
            <p:nvPr/>
          </p:nvPicPr>
          <p:blipFill>
            <a:blip r:embed="rId65">
              <a:extLst>
                <a:ext uri="{28A0092B-C50C-407E-A947-70E740481C1C}">
                  <a14:useLocalDpi xmlns:a14="http://schemas.microsoft.com/office/drawing/2010/main" val="0"/>
                </a:ext>
                <a:ext uri="{96DAC541-7B7A-43D3-8B79-37D633B846F1}">
                  <asvg:svgBlip xmlns:asvg="http://schemas.microsoft.com/office/drawing/2016/SVG/main" r:embed="rId66"/>
                </a:ext>
              </a:extLst>
            </a:blip>
            <a:stretch>
              <a:fillRect/>
            </a:stretch>
          </p:blipFill>
          <p:spPr>
            <a:xfrm>
              <a:off x="9571714" y="3654923"/>
              <a:ext cx="563880" cy="563880"/>
            </a:xfrm>
            <a:prstGeom prst="rect">
              <a:avLst/>
            </a:prstGeom>
          </p:spPr>
        </p:pic>
      </p:grpSp>
      <p:grpSp>
        <p:nvGrpSpPr>
          <p:cNvPr id="113" name="Group 112" descr="Arrow Pointer Icon">
            <a:extLst>
              <a:ext uri="{FF2B5EF4-FFF2-40B4-BE49-F238E27FC236}">
                <a16:creationId xmlns:a16="http://schemas.microsoft.com/office/drawing/2014/main" id="{F0628703-2812-EB60-C700-33C8BFD9CC1C}"/>
              </a:ext>
            </a:extLst>
          </p:cNvPr>
          <p:cNvGrpSpPr/>
          <p:nvPr/>
        </p:nvGrpSpPr>
        <p:grpSpPr>
          <a:xfrm>
            <a:off x="10479945" y="3566023"/>
            <a:ext cx="741680" cy="741680"/>
            <a:chOff x="10479945" y="3566023"/>
            <a:chExt cx="741680" cy="741680"/>
          </a:xfrm>
        </p:grpSpPr>
        <p:sp>
          <p:nvSpPr>
            <p:cNvPr id="163" name="Oval 162">
              <a:extLst>
                <a:ext uri="{FF2B5EF4-FFF2-40B4-BE49-F238E27FC236}">
                  <a16:creationId xmlns:a16="http://schemas.microsoft.com/office/drawing/2014/main" id="{1AD68771-F4A3-CDDF-20D1-4019711FD869}"/>
                </a:ext>
              </a:extLst>
            </p:cNvPr>
            <p:cNvSpPr/>
            <p:nvPr/>
          </p:nvSpPr>
          <p:spPr>
            <a:xfrm>
              <a:off x="10479945" y="356602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8" name="Graphic 177" descr="Cursor outline">
              <a:extLst>
                <a:ext uri="{FF2B5EF4-FFF2-40B4-BE49-F238E27FC236}">
                  <a16:creationId xmlns:a16="http://schemas.microsoft.com/office/drawing/2014/main" id="{86E8EFA9-E8D4-F6C9-9147-F8B4F92F47FC}"/>
                </a:ext>
              </a:extLst>
            </p:cNvPr>
            <p:cNvPicPr>
              <a:picLocks noChangeAspect="1"/>
            </p:cNvPicPr>
            <p:nvPr/>
          </p:nvPicPr>
          <p:blipFill>
            <a:blip r:embed="rId67">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10568845" y="3654923"/>
              <a:ext cx="563880" cy="563880"/>
            </a:xfrm>
            <a:prstGeom prst="rect">
              <a:avLst/>
            </a:prstGeom>
          </p:spPr>
        </p:pic>
      </p:grpSp>
      <p:grpSp>
        <p:nvGrpSpPr>
          <p:cNvPr id="115" name="Group 114" descr="Two Cogs Icon">
            <a:extLst>
              <a:ext uri="{FF2B5EF4-FFF2-40B4-BE49-F238E27FC236}">
                <a16:creationId xmlns:a16="http://schemas.microsoft.com/office/drawing/2014/main" id="{6788FF2C-7BFA-C8CA-BB89-B305CC4D6769}"/>
              </a:ext>
            </a:extLst>
          </p:cNvPr>
          <p:cNvGrpSpPr/>
          <p:nvPr/>
        </p:nvGrpSpPr>
        <p:grpSpPr>
          <a:xfrm>
            <a:off x="508635" y="4548458"/>
            <a:ext cx="741680" cy="741680"/>
            <a:chOff x="508635" y="4548458"/>
            <a:chExt cx="741680" cy="741680"/>
          </a:xfrm>
        </p:grpSpPr>
        <p:sp>
          <p:nvSpPr>
            <p:cNvPr id="38" name="Oval 37">
              <a:extLst>
                <a:ext uri="{FF2B5EF4-FFF2-40B4-BE49-F238E27FC236}">
                  <a16:creationId xmlns:a16="http://schemas.microsoft.com/office/drawing/2014/main" id="{6F42E588-C42D-E142-8E6A-8C5820850051}"/>
                </a:ext>
              </a:extLst>
            </p:cNvPr>
            <p:cNvSpPr/>
            <p:nvPr/>
          </p:nvSpPr>
          <p:spPr>
            <a:xfrm>
              <a:off x="508635"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0" name="Graphic 119" descr="Gears outline">
              <a:extLst>
                <a:ext uri="{FF2B5EF4-FFF2-40B4-BE49-F238E27FC236}">
                  <a16:creationId xmlns:a16="http://schemas.microsoft.com/office/drawing/2014/main" id="{502ABED6-A583-8F7E-C042-53135C7E3277}"/>
                </a:ext>
              </a:extLst>
            </p:cNvPr>
            <p:cNvPicPr>
              <a:picLocks noChangeAspect="1"/>
            </p:cNvPicPr>
            <p:nvPr/>
          </p:nvPicPr>
          <p:blipFill>
            <a:blip r:embed="rId69">
              <a:extLst>
                <a:ext uri="{28A0092B-C50C-407E-A947-70E740481C1C}">
                  <a14:useLocalDpi xmlns:a14="http://schemas.microsoft.com/office/drawing/2010/main" val="0"/>
                </a:ext>
                <a:ext uri="{96DAC541-7B7A-43D3-8B79-37D633B846F1}">
                  <asvg:svgBlip xmlns:asvg="http://schemas.microsoft.com/office/drawing/2016/SVG/main" r:embed="rId70"/>
                </a:ext>
              </a:extLst>
            </a:blip>
            <a:stretch>
              <a:fillRect/>
            </a:stretch>
          </p:blipFill>
          <p:spPr>
            <a:xfrm>
              <a:off x="597535" y="4637358"/>
              <a:ext cx="563880" cy="563880"/>
            </a:xfrm>
            <a:prstGeom prst="rect">
              <a:avLst/>
            </a:prstGeom>
          </p:spPr>
        </p:pic>
      </p:grpSp>
      <p:grpSp>
        <p:nvGrpSpPr>
          <p:cNvPr id="117" name="Group 116" descr="Van Icon">
            <a:extLst>
              <a:ext uri="{FF2B5EF4-FFF2-40B4-BE49-F238E27FC236}">
                <a16:creationId xmlns:a16="http://schemas.microsoft.com/office/drawing/2014/main" id="{903C78CB-285F-A424-F4B9-0963F43187DB}"/>
              </a:ext>
            </a:extLst>
          </p:cNvPr>
          <p:cNvGrpSpPr/>
          <p:nvPr/>
        </p:nvGrpSpPr>
        <p:grpSpPr>
          <a:xfrm>
            <a:off x="1505766" y="4548458"/>
            <a:ext cx="741680" cy="741680"/>
            <a:chOff x="1505766" y="4548458"/>
            <a:chExt cx="741680" cy="741680"/>
          </a:xfrm>
        </p:grpSpPr>
        <p:sp>
          <p:nvSpPr>
            <p:cNvPr id="39" name="Oval 38">
              <a:extLst>
                <a:ext uri="{FF2B5EF4-FFF2-40B4-BE49-F238E27FC236}">
                  <a16:creationId xmlns:a16="http://schemas.microsoft.com/office/drawing/2014/main" id="{D541CED4-A363-5AD1-1263-01F345183871}"/>
                </a:ext>
              </a:extLst>
            </p:cNvPr>
            <p:cNvSpPr/>
            <p:nvPr/>
          </p:nvSpPr>
          <p:spPr>
            <a:xfrm>
              <a:off x="1505766"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8" name="Graphic 97" descr="Car outline">
              <a:extLst>
                <a:ext uri="{FF2B5EF4-FFF2-40B4-BE49-F238E27FC236}">
                  <a16:creationId xmlns:a16="http://schemas.microsoft.com/office/drawing/2014/main" id="{747459E6-20CA-631A-CA87-FB4F31488666}"/>
                </a:ext>
              </a:extLst>
            </p:cNvPr>
            <p:cNvPicPr>
              <a:picLocks noChangeAspect="1"/>
            </p:cNvPicPr>
            <p:nvPr/>
          </p:nvPicPr>
          <p:blipFill>
            <a:blip r:embed="rId71">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1594666" y="4637358"/>
              <a:ext cx="563880" cy="563880"/>
            </a:xfrm>
            <a:prstGeom prst="rect">
              <a:avLst/>
            </a:prstGeom>
          </p:spPr>
        </p:pic>
      </p:grpSp>
      <p:grpSp>
        <p:nvGrpSpPr>
          <p:cNvPr id="119" name="Group 118" descr="Airplane Icon">
            <a:extLst>
              <a:ext uri="{FF2B5EF4-FFF2-40B4-BE49-F238E27FC236}">
                <a16:creationId xmlns:a16="http://schemas.microsoft.com/office/drawing/2014/main" id="{081CBEEE-CF40-276C-088A-FAF1FCF8E4AA}"/>
              </a:ext>
            </a:extLst>
          </p:cNvPr>
          <p:cNvGrpSpPr/>
          <p:nvPr/>
        </p:nvGrpSpPr>
        <p:grpSpPr>
          <a:xfrm>
            <a:off x="2502897" y="4548458"/>
            <a:ext cx="741680" cy="741680"/>
            <a:chOff x="2502897" y="4548458"/>
            <a:chExt cx="741680" cy="741680"/>
          </a:xfrm>
        </p:grpSpPr>
        <p:sp>
          <p:nvSpPr>
            <p:cNvPr id="40" name="Oval 39">
              <a:extLst>
                <a:ext uri="{FF2B5EF4-FFF2-40B4-BE49-F238E27FC236}">
                  <a16:creationId xmlns:a16="http://schemas.microsoft.com/office/drawing/2014/main" id="{91A587F6-C205-F9C5-2C07-32491D31D92C}"/>
                </a:ext>
              </a:extLst>
            </p:cNvPr>
            <p:cNvSpPr/>
            <p:nvPr/>
          </p:nvSpPr>
          <p:spPr>
            <a:xfrm>
              <a:off x="2502897"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4" name="Graphic 93" descr="Airplane outline">
              <a:extLst>
                <a:ext uri="{FF2B5EF4-FFF2-40B4-BE49-F238E27FC236}">
                  <a16:creationId xmlns:a16="http://schemas.microsoft.com/office/drawing/2014/main" id="{23DCA703-0ED8-E2A8-C43A-585A1C4A3505}"/>
                </a:ext>
              </a:extLst>
            </p:cNvPr>
            <p:cNvPicPr>
              <a:picLocks noChangeAspect="1"/>
            </p:cNvPicPr>
            <p:nvPr/>
          </p:nvPicPr>
          <p:blipFill>
            <a:blip r:embed="rId73">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2591797" y="4637358"/>
              <a:ext cx="563880" cy="563880"/>
            </a:xfrm>
            <a:prstGeom prst="rect">
              <a:avLst/>
            </a:prstGeom>
          </p:spPr>
        </p:pic>
      </p:grpSp>
      <p:grpSp>
        <p:nvGrpSpPr>
          <p:cNvPr id="121" name="Group 120" descr="Bus Icon">
            <a:extLst>
              <a:ext uri="{FF2B5EF4-FFF2-40B4-BE49-F238E27FC236}">
                <a16:creationId xmlns:a16="http://schemas.microsoft.com/office/drawing/2014/main" id="{95954A0A-6AB4-45D3-C909-93354BE80E0B}"/>
              </a:ext>
            </a:extLst>
          </p:cNvPr>
          <p:cNvGrpSpPr/>
          <p:nvPr/>
        </p:nvGrpSpPr>
        <p:grpSpPr>
          <a:xfrm>
            <a:off x="3500028" y="4548458"/>
            <a:ext cx="741680" cy="741680"/>
            <a:chOff x="3500028" y="4548458"/>
            <a:chExt cx="741680" cy="741680"/>
          </a:xfrm>
        </p:grpSpPr>
        <p:sp>
          <p:nvSpPr>
            <p:cNvPr id="41" name="Oval 40">
              <a:extLst>
                <a:ext uri="{FF2B5EF4-FFF2-40B4-BE49-F238E27FC236}">
                  <a16:creationId xmlns:a16="http://schemas.microsoft.com/office/drawing/2014/main" id="{57BCD96E-1A2E-8C29-2973-7939A8B663EC}"/>
                </a:ext>
              </a:extLst>
            </p:cNvPr>
            <p:cNvSpPr/>
            <p:nvPr/>
          </p:nvSpPr>
          <p:spPr>
            <a:xfrm>
              <a:off x="3500028"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6" name="Graphic 95" descr="Bus outline">
              <a:extLst>
                <a:ext uri="{FF2B5EF4-FFF2-40B4-BE49-F238E27FC236}">
                  <a16:creationId xmlns:a16="http://schemas.microsoft.com/office/drawing/2014/main" id="{281E248B-6367-3693-6A42-1098B8A8A15C}"/>
                </a:ext>
              </a:extLst>
            </p:cNvPr>
            <p:cNvPicPr>
              <a:picLocks noChangeAspect="1"/>
            </p:cNvPicPr>
            <p:nvPr/>
          </p:nvPicPr>
          <p:blipFill>
            <a:blip r:embed="rId75">
              <a:extLst>
                <a:ext uri="{28A0092B-C50C-407E-A947-70E740481C1C}">
                  <a14:useLocalDpi xmlns:a14="http://schemas.microsoft.com/office/drawing/2010/main" val="0"/>
                </a:ext>
                <a:ext uri="{96DAC541-7B7A-43D3-8B79-37D633B846F1}">
                  <asvg:svgBlip xmlns:asvg="http://schemas.microsoft.com/office/drawing/2016/SVG/main" r:embed="rId76"/>
                </a:ext>
              </a:extLst>
            </a:blip>
            <a:stretch>
              <a:fillRect/>
            </a:stretch>
          </p:blipFill>
          <p:spPr>
            <a:xfrm>
              <a:off x="3588928" y="4637358"/>
              <a:ext cx="563880" cy="563880"/>
            </a:xfrm>
            <a:prstGeom prst="rect">
              <a:avLst/>
            </a:prstGeom>
          </p:spPr>
        </p:pic>
      </p:grpSp>
      <p:grpSp>
        <p:nvGrpSpPr>
          <p:cNvPr id="123" name="Group 122" descr="Magnifying Glass Icon">
            <a:extLst>
              <a:ext uri="{FF2B5EF4-FFF2-40B4-BE49-F238E27FC236}">
                <a16:creationId xmlns:a16="http://schemas.microsoft.com/office/drawing/2014/main" id="{FFE1DA5A-DA37-07B5-E495-CB1667DC03C4}"/>
              </a:ext>
            </a:extLst>
          </p:cNvPr>
          <p:cNvGrpSpPr/>
          <p:nvPr/>
        </p:nvGrpSpPr>
        <p:grpSpPr>
          <a:xfrm>
            <a:off x="4497159" y="4548458"/>
            <a:ext cx="741680" cy="741680"/>
            <a:chOff x="4497159" y="4548458"/>
            <a:chExt cx="741680" cy="741680"/>
          </a:xfrm>
        </p:grpSpPr>
        <p:sp>
          <p:nvSpPr>
            <p:cNvPr id="42" name="Oval 41">
              <a:extLst>
                <a:ext uri="{FF2B5EF4-FFF2-40B4-BE49-F238E27FC236}">
                  <a16:creationId xmlns:a16="http://schemas.microsoft.com/office/drawing/2014/main" id="{B19B1B90-510E-97C7-B4E4-97BAD0A560FA}"/>
                </a:ext>
              </a:extLst>
            </p:cNvPr>
            <p:cNvSpPr/>
            <p:nvPr/>
          </p:nvSpPr>
          <p:spPr>
            <a:xfrm>
              <a:off x="4497159"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6" name="Graphic 125" descr="Magnifying glass outline">
              <a:extLst>
                <a:ext uri="{FF2B5EF4-FFF2-40B4-BE49-F238E27FC236}">
                  <a16:creationId xmlns:a16="http://schemas.microsoft.com/office/drawing/2014/main" id="{42A66D0D-CD12-BF8C-72AF-9CF4B49F82CA}"/>
                </a:ext>
              </a:extLst>
            </p:cNvPr>
            <p:cNvPicPr>
              <a:picLocks noChangeAspect="1"/>
            </p:cNvPicPr>
            <p:nvPr/>
          </p:nvPicPr>
          <p:blipFill>
            <a:blip r:embed="rId77">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4586059" y="4637358"/>
              <a:ext cx="563880" cy="563880"/>
            </a:xfrm>
            <a:prstGeom prst="rect">
              <a:avLst/>
            </a:prstGeom>
          </p:spPr>
        </p:pic>
      </p:grpSp>
      <p:grpSp>
        <p:nvGrpSpPr>
          <p:cNvPr id="125" name="Group 124" descr="Atomic Symbol Icon">
            <a:extLst>
              <a:ext uri="{FF2B5EF4-FFF2-40B4-BE49-F238E27FC236}">
                <a16:creationId xmlns:a16="http://schemas.microsoft.com/office/drawing/2014/main" id="{864CC32E-ECAF-243F-7D88-F5C94B2E8B84}"/>
              </a:ext>
            </a:extLst>
          </p:cNvPr>
          <p:cNvGrpSpPr/>
          <p:nvPr/>
        </p:nvGrpSpPr>
        <p:grpSpPr>
          <a:xfrm>
            <a:off x="5494290" y="4548458"/>
            <a:ext cx="741680" cy="741680"/>
            <a:chOff x="5494290" y="4548458"/>
            <a:chExt cx="741680" cy="741680"/>
          </a:xfrm>
        </p:grpSpPr>
        <p:sp>
          <p:nvSpPr>
            <p:cNvPr id="43" name="Oval 42">
              <a:extLst>
                <a:ext uri="{FF2B5EF4-FFF2-40B4-BE49-F238E27FC236}">
                  <a16:creationId xmlns:a16="http://schemas.microsoft.com/office/drawing/2014/main" id="{EEB2CCFC-02F7-4F63-8ADA-E7AD02CD747E}"/>
                </a:ext>
              </a:extLst>
            </p:cNvPr>
            <p:cNvSpPr/>
            <p:nvPr/>
          </p:nvSpPr>
          <p:spPr>
            <a:xfrm>
              <a:off x="5494290"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30" name="Graphic 129" descr="Atom outline">
              <a:extLst>
                <a:ext uri="{FF2B5EF4-FFF2-40B4-BE49-F238E27FC236}">
                  <a16:creationId xmlns:a16="http://schemas.microsoft.com/office/drawing/2014/main" id="{BEAB9D89-087F-F2D1-7AAB-BDB2836511E0}"/>
                </a:ext>
              </a:extLst>
            </p:cNvPr>
            <p:cNvPicPr>
              <a:picLocks noChangeAspect="1"/>
            </p:cNvPicPr>
            <p:nvPr/>
          </p:nvPicPr>
          <p:blipFill>
            <a:blip r:embed="rId79">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5583190" y="4637358"/>
              <a:ext cx="563880" cy="563880"/>
            </a:xfrm>
            <a:prstGeom prst="rect">
              <a:avLst/>
            </a:prstGeom>
          </p:spPr>
        </p:pic>
      </p:grpSp>
      <p:grpSp>
        <p:nvGrpSpPr>
          <p:cNvPr id="127" name="Group 126" descr="Beaker Icon">
            <a:extLst>
              <a:ext uri="{FF2B5EF4-FFF2-40B4-BE49-F238E27FC236}">
                <a16:creationId xmlns:a16="http://schemas.microsoft.com/office/drawing/2014/main" id="{46A04F7E-CEE2-AC6D-14AA-861672177B62}"/>
              </a:ext>
            </a:extLst>
          </p:cNvPr>
          <p:cNvGrpSpPr/>
          <p:nvPr/>
        </p:nvGrpSpPr>
        <p:grpSpPr>
          <a:xfrm>
            <a:off x="6491421" y="4548458"/>
            <a:ext cx="741680" cy="741680"/>
            <a:chOff x="6491421" y="4548458"/>
            <a:chExt cx="741680" cy="741680"/>
          </a:xfrm>
        </p:grpSpPr>
        <p:sp>
          <p:nvSpPr>
            <p:cNvPr id="44" name="Oval 43">
              <a:extLst>
                <a:ext uri="{FF2B5EF4-FFF2-40B4-BE49-F238E27FC236}">
                  <a16:creationId xmlns:a16="http://schemas.microsoft.com/office/drawing/2014/main" id="{C9FAF819-C6D8-9113-3728-44AAABE9168F}"/>
                </a:ext>
              </a:extLst>
            </p:cNvPr>
            <p:cNvSpPr/>
            <p:nvPr/>
          </p:nvSpPr>
          <p:spPr>
            <a:xfrm>
              <a:off x="6491421"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32" name="Graphic 131" descr="Beaker outline">
              <a:extLst>
                <a:ext uri="{FF2B5EF4-FFF2-40B4-BE49-F238E27FC236}">
                  <a16:creationId xmlns:a16="http://schemas.microsoft.com/office/drawing/2014/main" id="{46212B34-32A1-4C12-D4CC-1BC107D05AF3}"/>
                </a:ext>
              </a:extLst>
            </p:cNvPr>
            <p:cNvPicPr>
              <a:picLocks noChangeAspect="1"/>
            </p:cNvPicPr>
            <p:nvPr/>
          </p:nvPicPr>
          <p:blipFill>
            <a:blip r:embed="rId81">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6580321" y="4637358"/>
              <a:ext cx="563880" cy="563880"/>
            </a:xfrm>
            <a:prstGeom prst="rect">
              <a:avLst/>
            </a:prstGeom>
          </p:spPr>
        </p:pic>
      </p:grpSp>
      <p:grpSp>
        <p:nvGrpSpPr>
          <p:cNvPr id="129" name="Group 128" descr="Books Icon">
            <a:extLst>
              <a:ext uri="{FF2B5EF4-FFF2-40B4-BE49-F238E27FC236}">
                <a16:creationId xmlns:a16="http://schemas.microsoft.com/office/drawing/2014/main" id="{587C964A-6274-85A1-5FE6-4F1D10604A5A}"/>
              </a:ext>
            </a:extLst>
          </p:cNvPr>
          <p:cNvGrpSpPr/>
          <p:nvPr/>
        </p:nvGrpSpPr>
        <p:grpSpPr>
          <a:xfrm>
            <a:off x="7488552" y="4548458"/>
            <a:ext cx="741680" cy="741680"/>
            <a:chOff x="7488552" y="4548458"/>
            <a:chExt cx="741680" cy="741680"/>
          </a:xfrm>
        </p:grpSpPr>
        <p:sp>
          <p:nvSpPr>
            <p:cNvPr id="45" name="Oval 44">
              <a:extLst>
                <a:ext uri="{FF2B5EF4-FFF2-40B4-BE49-F238E27FC236}">
                  <a16:creationId xmlns:a16="http://schemas.microsoft.com/office/drawing/2014/main" id="{3C5053A1-EF30-E6DB-E7DD-28B999E19D42}"/>
                </a:ext>
              </a:extLst>
            </p:cNvPr>
            <p:cNvSpPr/>
            <p:nvPr/>
          </p:nvSpPr>
          <p:spPr>
            <a:xfrm>
              <a:off x="7488552"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6" name="Graphic 175" descr="Books outline">
              <a:extLst>
                <a:ext uri="{FF2B5EF4-FFF2-40B4-BE49-F238E27FC236}">
                  <a16:creationId xmlns:a16="http://schemas.microsoft.com/office/drawing/2014/main" id="{8C0E6D10-DF4D-D448-B29D-B937CB867D77}"/>
                </a:ext>
              </a:extLst>
            </p:cNvPr>
            <p:cNvPicPr>
              <a:picLocks noChangeAspect="1"/>
            </p:cNvPicPr>
            <p:nvPr/>
          </p:nvPicPr>
          <p:blipFill>
            <a:blip r:embed="rId83">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7577452" y="4637358"/>
              <a:ext cx="563880" cy="563880"/>
            </a:xfrm>
            <a:prstGeom prst="rect">
              <a:avLst/>
            </a:prstGeom>
          </p:spPr>
        </p:pic>
      </p:grpSp>
      <p:grpSp>
        <p:nvGrpSpPr>
          <p:cNvPr id="131" name="Group 130" descr="Clock Icon">
            <a:extLst>
              <a:ext uri="{FF2B5EF4-FFF2-40B4-BE49-F238E27FC236}">
                <a16:creationId xmlns:a16="http://schemas.microsoft.com/office/drawing/2014/main" id="{7239B8B5-EB41-6821-B86F-6B6D7ACDC4BC}"/>
              </a:ext>
            </a:extLst>
          </p:cNvPr>
          <p:cNvGrpSpPr/>
          <p:nvPr/>
        </p:nvGrpSpPr>
        <p:grpSpPr>
          <a:xfrm>
            <a:off x="8485683" y="4548458"/>
            <a:ext cx="741680" cy="741680"/>
            <a:chOff x="8485683" y="4548458"/>
            <a:chExt cx="741680" cy="741680"/>
          </a:xfrm>
        </p:grpSpPr>
        <p:sp>
          <p:nvSpPr>
            <p:cNvPr id="46" name="Oval 45">
              <a:extLst>
                <a:ext uri="{FF2B5EF4-FFF2-40B4-BE49-F238E27FC236}">
                  <a16:creationId xmlns:a16="http://schemas.microsoft.com/office/drawing/2014/main" id="{9B7DA9D4-DD70-121E-6806-1C758C004E8E}"/>
                </a:ext>
              </a:extLst>
            </p:cNvPr>
            <p:cNvSpPr/>
            <p:nvPr/>
          </p:nvSpPr>
          <p:spPr>
            <a:xfrm>
              <a:off x="8485683"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36" name="Graphic 135" descr="Clock outline">
              <a:extLst>
                <a:ext uri="{FF2B5EF4-FFF2-40B4-BE49-F238E27FC236}">
                  <a16:creationId xmlns:a16="http://schemas.microsoft.com/office/drawing/2014/main" id="{22462827-45AC-DDFA-6A53-4AF8D692BA11}"/>
                </a:ext>
              </a:extLst>
            </p:cNvPr>
            <p:cNvPicPr>
              <a:picLocks noChangeAspect="1"/>
            </p:cNvPicPr>
            <p:nvPr/>
          </p:nvPicPr>
          <p:blipFill>
            <a:blip r:embed="rId85">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8574583" y="4637358"/>
              <a:ext cx="563880" cy="563880"/>
            </a:xfrm>
            <a:prstGeom prst="rect">
              <a:avLst/>
            </a:prstGeom>
          </p:spPr>
        </p:pic>
      </p:grpSp>
      <p:grpSp>
        <p:nvGrpSpPr>
          <p:cNvPr id="133" name="Group 132" descr="Desk Icon">
            <a:extLst>
              <a:ext uri="{FF2B5EF4-FFF2-40B4-BE49-F238E27FC236}">
                <a16:creationId xmlns:a16="http://schemas.microsoft.com/office/drawing/2014/main" id="{05FE5D87-8846-C329-7E4B-0A084C257432}"/>
              </a:ext>
            </a:extLst>
          </p:cNvPr>
          <p:cNvGrpSpPr/>
          <p:nvPr/>
        </p:nvGrpSpPr>
        <p:grpSpPr>
          <a:xfrm>
            <a:off x="9482814" y="4548458"/>
            <a:ext cx="741680" cy="741680"/>
            <a:chOff x="9482814" y="4548458"/>
            <a:chExt cx="741680" cy="741680"/>
          </a:xfrm>
        </p:grpSpPr>
        <p:sp>
          <p:nvSpPr>
            <p:cNvPr id="47" name="Oval 46">
              <a:extLst>
                <a:ext uri="{FF2B5EF4-FFF2-40B4-BE49-F238E27FC236}">
                  <a16:creationId xmlns:a16="http://schemas.microsoft.com/office/drawing/2014/main" id="{2B689029-63E8-9084-D2F5-5C716F178F87}"/>
                </a:ext>
              </a:extLst>
            </p:cNvPr>
            <p:cNvSpPr/>
            <p:nvPr/>
          </p:nvSpPr>
          <p:spPr>
            <a:xfrm>
              <a:off x="9482814"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38" name="Graphic 137" descr="Desk outline">
              <a:extLst>
                <a:ext uri="{FF2B5EF4-FFF2-40B4-BE49-F238E27FC236}">
                  <a16:creationId xmlns:a16="http://schemas.microsoft.com/office/drawing/2014/main" id="{A8B950B8-5C80-8A56-369B-394EBAD735E0}"/>
                </a:ext>
              </a:extLst>
            </p:cNvPr>
            <p:cNvPicPr>
              <a:picLocks noChangeAspect="1"/>
            </p:cNvPicPr>
            <p:nvPr/>
          </p:nvPicPr>
          <p:blipFill>
            <a:blip r:embed="rId87">
              <a:extLst>
                <a:ext uri="{28A0092B-C50C-407E-A947-70E740481C1C}">
                  <a14:useLocalDpi xmlns:a14="http://schemas.microsoft.com/office/drawing/2010/main" val="0"/>
                </a:ext>
                <a:ext uri="{96DAC541-7B7A-43D3-8B79-37D633B846F1}">
                  <asvg:svgBlip xmlns:asvg="http://schemas.microsoft.com/office/drawing/2016/SVG/main" r:embed="rId88"/>
                </a:ext>
              </a:extLst>
            </a:blip>
            <a:stretch>
              <a:fillRect/>
            </a:stretch>
          </p:blipFill>
          <p:spPr>
            <a:xfrm>
              <a:off x="9571714" y="4637358"/>
              <a:ext cx="563880" cy="563880"/>
            </a:xfrm>
            <a:prstGeom prst="rect">
              <a:avLst/>
            </a:prstGeom>
          </p:spPr>
        </p:pic>
      </p:grpSp>
      <p:grpSp>
        <p:nvGrpSpPr>
          <p:cNvPr id="135" name="Group 134" descr="Microphone Icon">
            <a:extLst>
              <a:ext uri="{FF2B5EF4-FFF2-40B4-BE49-F238E27FC236}">
                <a16:creationId xmlns:a16="http://schemas.microsoft.com/office/drawing/2014/main" id="{E32B6198-4CB6-708B-575D-AFACFC86C8B3}"/>
              </a:ext>
            </a:extLst>
          </p:cNvPr>
          <p:cNvGrpSpPr/>
          <p:nvPr/>
        </p:nvGrpSpPr>
        <p:grpSpPr>
          <a:xfrm>
            <a:off x="10479945" y="4548458"/>
            <a:ext cx="741680" cy="741680"/>
            <a:chOff x="10479945" y="4548458"/>
            <a:chExt cx="741680" cy="741680"/>
          </a:xfrm>
        </p:grpSpPr>
        <p:sp>
          <p:nvSpPr>
            <p:cNvPr id="164" name="Oval 163">
              <a:extLst>
                <a:ext uri="{FF2B5EF4-FFF2-40B4-BE49-F238E27FC236}">
                  <a16:creationId xmlns:a16="http://schemas.microsoft.com/office/drawing/2014/main" id="{7A97E4EC-7A99-5624-112C-14E86BB8D3BC}"/>
                </a:ext>
              </a:extLst>
            </p:cNvPr>
            <p:cNvSpPr/>
            <p:nvPr/>
          </p:nvSpPr>
          <p:spPr>
            <a:xfrm>
              <a:off x="10479945"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2" name="Graphic 181" descr="Megaphone1 outline">
              <a:extLst>
                <a:ext uri="{FF2B5EF4-FFF2-40B4-BE49-F238E27FC236}">
                  <a16:creationId xmlns:a16="http://schemas.microsoft.com/office/drawing/2014/main" id="{41169384-5E02-7EDD-6296-052C9ECCA49F}"/>
                </a:ext>
              </a:extLst>
            </p:cNvPr>
            <p:cNvPicPr>
              <a:picLocks noChangeAspect="1"/>
            </p:cNvPicPr>
            <p:nvPr/>
          </p:nvPicPr>
          <p:blipFill>
            <a:blip r:embed="rId89">
              <a:extLst>
                <a:ext uri="{28A0092B-C50C-407E-A947-70E740481C1C}">
                  <a14:useLocalDpi xmlns:a14="http://schemas.microsoft.com/office/drawing/2010/main" val="0"/>
                </a:ext>
                <a:ext uri="{96DAC541-7B7A-43D3-8B79-37D633B846F1}">
                  <asvg:svgBlip xmlns:asvg="http://schemas.microsoft.com/office/drawing/2016/SVG/main" r:embed="rId90"/>
                </a:ext>
              </a:extLst>
            </a:blip>
            <a:stretch>
              <a:fillRect/>
            </a:stretch>
          </p:blipFill>
          <p:spPr>
            <a:xfrm>
              <a:off x="10568845" y="4637358"/>
              <a:ext cx="563880" cy="563880"/>
            </a:xfrm>
            <a:prstGeom prst="rect">
              <a:avLst/>
            </a:prstGeom>
          </p:spPr>
        </p:pic>
      </p:grpSp>
      <p:grpSp>
        <p:nvGrpSpPr>
          <p:cNvPr id="137" name="Group 136" descr="Graduation Hat Icon">
            <a:extLst>
              <a:ext uri="{FF2B5EF4-FFF2-40B4-BE49-F238E27FC236}">
                <a16:creationId xmlns:a16="http://schemas.microsoft.com/office/drawing/2014/main" id="{A341477E-ED22-3BE8-4AFC-F76A07B3AF57}"/>
              </a:ext>
            </a:extLst>
          </p:cNvPr>
          <p:cNvGrpSpPr/>
          <p:nvPr/>
        </p:nvGrpSpPr>
        <p:grpSpPr>
          <a:xfrm>
            <a:off x="508635" y="5530893"/>
            <a:ext cx="741680" cy="741680"/>
            <a:chOff x="508635" y="5530893"/>
            <a:chExt cx="741680" cy="741680"/>
          </a:xfrm>
        </p:grpSpPr>
        <p:sp>
          <p:nvSpPr>
            <p:cNvPr id="49" name="Oval 48">
              <a:extLst>
                <a:ext uri="{FF2B5EF4-FFF2-40B4-BE49-F238E27FC236}">
                  <a16:creationId xmlns:a16="http://schemas.microsoft.com/office/drawing/2014/main" id="{5A9F13CC-07AC-8DA6-A0F3-C54A54CAAFE1}"/>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4" name="Graphic 143" descr="Graduation cap outline">
              <a:extLst>
                <a:ext uri="{FF2B5EF4-FFF2-40B4-BE49-F238E27FC236}">
                  <a16:creationId xmlns:a16="http://schemas.microsoft.com/office/drawing/2014/main" id="{CDA21D8B-3981-AF34-07A1-60F16CC1602F}"/>
                </a:ext>
              </a:extLst>
            </p:cNvPr>
            <p:cNvPicPr>
              <a:picLocks noChangeAspect="1"/>
            </p:cNvPicPr>
            <p:nvPr/>
          </p:nvPicPr>
          <p:blipFill>
            <a:blip r:embed="rId91">
              <a:extLst>
                <a:ext uri="{28A0092B-C50C-407E-A947-70E740481C1C}">
                  <a14:useLocalDpi xmlns:a14="http://schemas.microsoft.com/office/drawing/2010/main" val="0"/>
                </a:ext>
                <a:ext uri="{96DAC541-7B7A-43D3-8B79-37D633B846F1}">
                  <asvg:svgBlip xmlns:asvg="http://schemas.microsoft.com/office/drawing/2016/SVG/main" r:embed="rId92"/>
                </a:ext>
              </a:extLst>
            </a:blip>
            <a:stretch>
              <a:fillRect/>
            </a:stretch>
          </p:blipFill>
          <p:spPr>
            <a:xfrm>
              <a:off x="597535" y="5619793"/>
              <a:ext cx="563880" cy="563880"/>
            </a:xfrm>
            <a:prstGeom prst="rect">
              <a:avLst/>
            </a:prstGeom>
          </p:spPr>
        </p:pic>
      </p:grpSp>
      <p:grpSp>
        <p:nvGrpSpPr>
          <p:cNvPr id="139" name="Group 138" descr="Globe Icon">
            <a:extLst>
              <a:ext uri="{FF2B5EF4-FFF2-40B4-BE49-F238E27FC236}">
                <a16:creationId xmlns:a16="http://schemas.microsoft.com/office/drawing/2014/main" id="{1EF73CA3-EA27-6DF5-B291-30A5F50B2622}"/>
              </a:ext>
            </a:extLst>
          </p:cNvPr>
          <p:cNvGrpSpPr/>
          <p:nvPr/>
        </p:nvGrpSpPr>
        <p:grpSpPr>
          <a:xfrm>
            <a:off x="1505766" y="5530893"/>
            <a:ext cx="741680" cy="741680"/>
            <a:chOff x="1505766" y="5530893"/>
            <a:chExt cx="741680" cy="741680"/>
          </a:xfrm>
        </p:grpSpPr>
        <p:sp>
          <p:nvSpPr>
            <p:cNvPr id="50" name="Oval 49">
              <a:extLst>
                <a:ext uri="{FF2B5EF4-FFF2-40B4-BE49-F238E27FC236}">
                  <a16:creationId xmlns:a16="http://schemas.microsoft.com/office/drawing/2014/main" id="{15FE0A46-59EC-EA1C-7F4D-97B02632D021}"/>
                </a:ext>
              </a:extLst>
            </p:cNvPr>
            <p:cNvSpPr/>
            <p:nvPr/>
          </p:nvSpPr>
          <p:spPr>
            <a:xfrm>
              <a:off x="1505766"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0" name="Graphic 139" descr="Globe outline">
              <a:extLst>
                <a:ext uri="{FF2B5EF4-FFF2-40B4-BE49-F238E27FC236}">
                  <a16:creationId xmlns:a16="http://schemas.microsoft.com/office/drawing/2014/main" id="{538B407E-F8E7-50AF-F90A-E48D73EF6DB9}"/>
                </a:ext>
              </a:extLst>
            </p:cNvPr>
            <p:cNvPicPr>
              <a:picLocks noChangeAspect="1"/>
            </p:cNvPicPr>
            <p:nvPr/>
          </p:nvPicPr>
          <p:blipFill>
            <a:blip r:embed="rId93">
              <a:extLst>
                <a:ext uri="{28A0092B-C50C-407E-A947-70E740481C1C}">
                  <a14:useLocalDpi xmlns:a14="http://schemas.microsoft.com/office/drawing/2010/main" val="0"/>
                </a:ext>
                <a:ext uri="{96DAC541-7B7A-43D3-8B79-37D633B846F1}">
                  <asvg:svgBlip xmlns:asvg="http://schemas.microsoft.com/office/drawing/2016/SVG/main" r:embed="rId94"/>
                </a:ext>
              </a:extLst>
            </a:blip>
            <a:stretch>
              <a:fillRect/>
            </a:stretch>
          </p:blipFill>
          <p:spPr>
            <a:xfrm>
              <a:off x="1594666" y="5619793"/>
              <a:ext cx="563880" cy="563880"/>
            </a:xfrm>
            <a:prstGeom prst="rect">
              <a:avLst/>
            </a:prstGeom>
          </p:spPr>
        </p:pic>
      </p:grpSp>
      <p:grpSp>
        <p:nvGrpSpPr>
          <p:cNvPr id="141" name="Group 140" descr="Planet Icon">
            <a:extLst>
              <a:ext uri="{FF2B5EF4-FFF2-40B4-BE49-F238E27FC236}">
                <a16:creationId xmlns:a16="http://schemas.microsoft.com/office/drawing/2014/main" id="{2F945CCD-EB93-CFA2-FD93-84EC12228681}"/>
              </a:ext>
            </a:extLst>
          </p:cNvPr>
          <p:cNvGrpSpPr/>
          <p:nvPr/>
        </p:nvGrpSpPr>
        <p:grpSpPr>
          <a:xfrm>
            <a:off x="2502897" y="5530893"/>
            <a:ext cx="741680" cy="741680"/>
            <a:chOff x="2502897" y="5530893"/>
            <a:chExt cx="741680" cy="741680"/>
          </a:xfrm>
        </p:grpSpPr>
        <p:sp>
          <p:nvSpPr>
            <p:cNvPr id="51" name="Oval 50">
              <a:extLst>
                <a:ext uri="{FF2B5EF4-FFF2-40B4-BE49-F238E27FC236}">
                  <a16:creationId xmlns:a16="http://schemas.microsoft.com/office/drawing/2014/main" id="{1D7D4FFC-E38D-2175-23F9-8101D5531933}"/>
                </a:ext>
              </a:extLst>
            </p:cNvPr>
            <p:cNvSpPr/>
            <p:nvPr/>
          </p:nvSpPr>
          <p:spPr>
            <a:xfrm>
              <a:off x="2502897"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6" name="Graphic 155" descr="Planet outline">
              <a:extLst>
                <a:ext uri="{FF2B5EF4-FFF2-40B4-BE49-F238E27FC236}">
                  <a16:creationId xmlns:a16="http://schemas.microsoft.com/office/drawing/2014/main" id="{29ED1305-BBC7-DF4D-DEA3-1A4CE934A0C4}"/>
                </a:ext>
              </a:extLst>
            </p:cNvPr>
            <p:cNvPicPr>
              <a:picLocks noChangeAspect="1"/>
            </p:cNvPicPr>
            <p:nvPr/>
          </p:nvPicPr>
          <p:blipFill>
            <a:blip r:embed="rId95">
              <a:extLst>
                <a:ext uri="{28A0092B-C50C-407E-A947-70E740481C1C}">
                  <a14:useLocalDpi xmlns:a14="http://schemas.microsoft.com/office/drawing/2010/main" val="0"/>
                </a:ext>
                <a:ext uri="{96DAC541-7B7A-43D3-8B79-37D633B846F1}">
                  <asvg:svgBlip xmlns:asvg="http://schemas.microsoft.com/office/drawing/2016/SVG/main" r:embed="rId96"/>
                </a:ext>
              </a:extLst>
            </a:blip>
            <a:stretch>
              <a:fillRect/>
            </a:stretch>
          </p:blipFill>
          <p:spPr>
            <a:xfrm>
              <a:off x="2591797" y="5619793"/>
              <a:ext cx="563880" cy="563880"/>
            </a:xfrm>
            <a:prstGeom prst="rect">
              <a:avLst/>
            </a:prstGeom>
          </p:spPr>
        </p:pic>
      </p:grpSp>
      <p:grpSp>
        <p:nvGrpSpPr>
          <p:cNvPr id="143" name="Group 142" descr="Beaker with Plant in Icon">
            <a:extLst>
              <a:ext uri="{FF2B5EF4-FFF2-40B4-BE49-F238E27FC236}">
                <a16:creationId xmlns:a16="http://schemas.microsoft.com/office/drawing/2014/main" id="{9E0CD998-70D6-BBFF-36F3-2135B9C385D6}"/>
              </a:ext>
            </a:extLst>
          </p:cNvPr>
          <p:cNvGrpSpPr/>
          <p:nvPr/>
        </p:nvGrpSpPr>
        <p:grpSpPr>
          <a:xfrm>
            <a:off x="3500028" y="5530893"/>
            <a:ext cx="741680" cy="741680"/>
            <a:chOff x="3500028" y="5530893"/>
            <a:chExt cx="741680" cy="741680"/>
          </a:xfrm>
        </p:grpSpPr>
        <p:sp>
          <p:nvSpPr>
            <p:cNvPr id="52" name="Oval 51">
              <a:extLst>
                <a:ext uri="{FF2B5EF4-FFF2-40B4-BE49-F238E27FC236}">
                  <a16:creationId xmlns:a16="http://schemas.microsoft.com/office/drawing/2014/main" id="{4582AC9F-3317-233C-9C49-6E094E0D71F3}"/>
                </a:ext>
              </a:extLst>
            </p:cNvPr>
            <p:cNvSpPr/>
            <p:nvPr/>
          </p:nvSpPr>
          <p:spPr>
            <a:xfrm>
              <a:off x="3500028"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2" name="Graphic 141" descr="GMO outline">
              <a:extLst>
                <a:ext uri="{FF2B5EF4-FFF2-40B4-BE49-F238E27FC236}">
                  <a16:creationId xmlns:a16="http://schemas.microsoft.com/office/drawing/2014/main" id="{006E641C-46D3-72F9-A792-D71A0385D8E3}"/>
                </a:ext>
              </a:extLst>
            </p:cNvPr>
            <p:cNvPicPr>
              <a:picLocks noChangeAspect="1"/>
            </p:cNvPicPr>
            <p:nvPr/>
          </p:nvPicPr>
          <p:blipFill>
            <a:blip r:embed="rId97">
              <a:extLst>
                <a:ext uri="{28A0092B-C50C-407E-A947-70E740481C1C}">
                  <a14:useLocalDpi xmlns:a14="http://schemas.microsoft.com/office/drawing/2010/main" val="0"/>
                </a:ext>
                <a:ext uri="{96DAC541-7B7A-43D3-8B79-37D633B846F1}">
                  <asvg:svgBlip xmlns:asvg="http://schemas.microsoft.com/office/drawing/2016/SVG/main" r:embed="rId98"/>
                </a:ext>
              </a:extLst>
            </a:blip>
            <a:stretch>
              <a:fillRect/>
            </a:stretch>
          </p:blipFill>
          <p:spPr>
            <a:xfrm>
              <a:off x="3588928" y="5619793"/>
              <a:ext cx="563880" cy="563880"/>
            </a:xfrm>
            <a:prstGeom prst="rect">
              <a:avLst/>
            </a:prstGeom>
          </p:spPr>
        </p:pic>
      </p:grpSp>
      <p:grpSp>
        <p:nvGrpSpPr>
          <p:cNvPr id="145" name="Group 144" descr="Mathematic Sign Icon">
            <a:extLst>
              <a:ext uri="{FF2B5EF4-FFF2-40B4-BE49-F238E27FC236}">
                <a16:creationId xmlns:a16="http://schemas.microsoft.com/office/drawing/2014/main" id="{BB4DB7F9-D7AF-E2AA-AB0B-A408ADA6E2E3}"/>
              </a:ext>
            </a:extLst>
          </p:cNvPr>
          <p:cNvGrpSpPr/>
          <p:nvPr/>
        </p:nvGrpSpPr>
        <p:grpSpPr>
          <a:xfrm>
            <a:off x="4497159" y="5530893"/>
            <a:ext cx="741680" cy="741680"/>
            <a:chOff x="4497159" y="5530893"/>
            <a:chExt cx="741680" cy="741680"/>
          </a:xfrm>
        </p:grpSpPr>
        <p:sp>
          <p:nvSpPr>
            <p:cNvPr id="53" name="Oval 52">
              <a:extLst>
                <a:ext uri="{FF2B5EF4-FFF2-40B4-BE49-F238E27FC236}">
                  <a16:creationId xmlns:a16="http://schemas.microsoft.com/office/drawing/2014/main" id="{D04753E3-43DB-7F43-71DA-7873326598D4}"/>
                </a:ext>
              </a:extLst>
            </p:cNvPr>
            <p:cNvSpPr/>
            <p:nvPr/>
          </p:nvSpPr>
          <p:spPr>
            <a:xfrm>
              <a:off x="4497159"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8" name="Graphic 147" descr="Mathematics outline">
              <a:extLst>
                <a:ext uri="{FF2B5EF4-FFF2-40B4-BE49-F238E27FC236}">
                  <a16:creationId xmlns:a16="http://schemas.microsoft.com/office/drawing/2014/main" id="{0CC606CC-2079-1DAB-D6F4-9ED6A8E25CFB}"/>
                </a:ext>
              </a:extLst>
            </p:cNvPr>
            <p:cNvPicPr>
              <a:picLocks noChangeAspect="1"/>
            </p:cNvPicPr>
            <p:nvPr/>
          </p:nvPicPr>
          <p:blipFill>
            <a:blip r:embed="rId99">
              <a:extLst>
                <a:ext uri="{28A0092B-C50C-407E-A947-70E740481C1C}">
                  <a14:useLocalDpi xmlns:a14="http://schemas.microsoft.com/office/drawing/2010/main" val="0"/>
                </a:ext>
                <a:ext uri="{96DAC541-7B7A-43D3-8B79-37D633B846F1}">
                  <asvg:svgBlip xmlns:asvg="http://schemas.microsoft.com/office/drawing/2016/SVG/main" r:embed="rId100"/>
                </a:ext>
              </a:extLst>
            </a:blip>
            <a:stretch>
              <a:fillRect/>
            </a:stretch>
          </p:blipFill>
          <p:spPr>
            <a:xfrm>
              <a:off x="4586059" y="5619793"/>
              <a:ext cx="563880" cy="563880"/>
            </a:xfrm>
            <a:prstGeom prst="rect">
              <a:avLst/>
            </a:prstGeom>
          </p:spPr>
        </p:pic>
      </p:grpSp>
      <p:grpSp>
        <p:nvGrpSpPr>
          <p:cNvPr id="147" name="Group 146" descr="Microscope Icon">
            <a:extLst>
              <a:ext uri="{FF2B5EF4-FFF2-40B4-BE49-F238E27FC236}">
                <a16:creationId xmlns:a16="http://schemas.microsoft.com/office/drawing/2014/main" id="{7AF9595A-D905-E05E-F16A-C3BF24AF6828}"/>
              </a:ext>
            </a:extLst>
          </p:cNvPr>
          <p:cNvGrpSpPr/>
          <p:nvPr/>
        </p:nvGrpSpPr>
        <p:grpSpPr>
          <a:xfrm>
            <a:off x="5494290" y="5530893"/>
            <a:ext cx="741680" cy="741680"/>
            <a:chOff x="5494290" y="5530893"/>
            <a:chExt cx="741680" cy="741680"/>
          </a:xfrm>
        </p:grpSpPr>
        <p:sp>
          <p:nvSpPr>
            <p:cNvPr id="54" name="Oval 53">
              <a:extLst>
                <a:ext uri="{FF2B5EF4-FFF2-40B4-BE49-F238E27FC236}">
                  <a16:creationId xmlns:a16="http://schemas.microsoft.com/office/drawing/2014/main" id="{CC9D663E-D966-BE92-9C50-695180E9F617}"/>
                </a:ext>
              </a:extLst>
            </p:cNvPr>
            <p:cNvSpPr/>
            <p:nvPr/>
          </p:nvSpPr>
          <p:spPr>
            <a:xfrm>
              <a:off x="5494290"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2" name="Graphic 151" descr="Microscope outline">
              <a:extLst>
                <a:ext uri="{FF2B5EF4-FFF2-40B4-BE49-F238E27FC236}">
                  <a16:creationId xmlns:a16="http://schemas.microsoft.com/office/drawing/2014/main" id="{F21C6FC0-2D11-D4BB-E302-FAFDF915E028}"/>
                </a:ext>
              </a:extLst>
            </p:cNvPr>
            <p:cNvPicPr>
              <a:picLocks noChangeAspect="1"/>
            </p:cNvPicPr>
            <p:nvPr/>
          </p:nvPicPr>
          <p:blipFill>
            <a:blip r:embed="rId101">
              <a:extLst>
                <a:ext uri="{28A0092B-C50C-407E-A947-70E740481C1C}">
                  <a14:useLocalDpi xmlns:a14="http://schemas.microsoft.com/office/drawing/2010/main" val="0"/>
                </a:ext>
                <a:ext uri="{96DAC541-7B7A-43D3-8B79-37D633B846F1}">
                  <asvg:svgBlip xmlns:asvg="http://schemas.microsoft.com/office/drawing/2016/SVG/main" r:embed="rId102"/>
                </a:ext>
              </a:extLst>
            </a:blip>
            <a:stretch>
              <a:fillRect/>
            </a:stretch>
          </p:blipFill>
          <p:spPr>
            <a:xfrm>
              <a:off x="5583190" y="5619793"/>
              <a:ext cx="563880" cy="563880"/>
            </a:xfrm>
            <a:prstGeom prst="rect">
              <a:avLst/>
            </a:prstGeom>
          </p:spPr>
        </p:pic>
      </p:grpSp>
      <p:grpSp>
        <p:nvGrpSpPr>
          <p:cNvPr id="149" name="Group 148" descr="Moon Icon">
            <a:extLst>
              <a:ext uri="{FF2B5EF4-FFF2-40B4-BE49-F238E27FC236}">
                <a16:creationId xmlns:a16="http://schemas.microsoft.com/office/drawing/2014/main" id="{BA9AD30B-B16E-EA24-6829-40847394DFFC}"/>
              </a:ext>
            </a:extLst>
          </p:cNvPr>
          <p:cNvGrpSpPr/>
          <p:nvPr/>
        </p:nvGrpSpPr>
        <p:grpSpPr>
          <a:xfrm>
            <a:off x="6491421" y="5530893"/>
            <a:ext cx="741680" cy="741680"/>
            <a:chOff x="6491421" y="5530893"/>
            <a:chExt cx="741680" cy="741680"/>
          </a:xfrm>
        </p:grpSpPr>
        <p:sp>
          <p:nvSpPr>
            <p:cNvPr id="55" name="Oval 54">
              <a:extLst>
                <a:ext uri="{FF2B5EF4-FFF2-40B4-BE49-F238E27FC236}">
                  <a16:creationId xmlns:a16="http://schemas.microsoft.com/office/drawing/2014/main" id="{7E56D100-B43A-142A-BCF3-3CFC28D207C0}"/>
                </a:ext>
              </a:extLst>
            </p:cNvPr>
            <p:cNvSpPr/>
            <p:nvPr/>
          </p:nvSpPr>
          <p:spPr>
            <a:xfrm>
              <a:off x="6491421"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0" name="Graphic 149" descr="Mercury outline">
              <a:extLst>
                <a:ext uri="{FF2B5EF4-FFF2-40B4-BE49-F238E27FC236}">
                  <a16:creationId xmlns:a16="http://schemas.microsoft.com/office/drawing/2014/main" id="{18161066-97FD-6A9E-07B8-FFEA58859BB8}"/>
                </a:ext>
              </a:extLst>
            </p:cNvPr>
            <p:cNvPicPr>
              <a:picLocks noChangeAspect="1"/>
            </p:cNvPicPr>
            <p:nvPr/>
          </p:nvPicPr>
          <p:blipFill>
            <a:blip r:embed="rId103">
              <a:extLst>
                <a:ext uri="{28A0092B-C50C-407E-A947-70E740481C1C}">
                  <a14:useLocalDpi xmlns:a14="http://schemas.microsoft.com/office/drawing/2010/main" val="0"/>
                </a:ext>
                <a:ext uri="{96DAC541-7B7A-43D3-8B79-37D633B846F1}">
                  <asvg:svgBlip xmlns:asvg="http://schemas.microsoft.com/office/drawing/2016/SVG/main" r:embed="rId104"/>
                </a:ext>
              </a:extLst>
            </a:blip>
            <a:stretch>
              <a:fillRect/>
            </a:stretch>
          </p:blipFill>
          <p:spPr>
            <a:xfrm>
              <a:off x="6580321" y="5619793"/>
              <a:ext cx="563880" cy="563880"/>
            </a:xfrm>
            <a:prstGeom prst="rect">
              <a:avLst/>
            </a:prstGeom>
          </p:spPr>
        </p:pic>
      </p:grpSp>
      <p:grpSp>
        <p:nvGrpSpPr>
          <p:cNvPr id="151" name="Group 150" descr="Cell Icon">
            <a:extLst>
              <a:ext uri="{FF2B5EF4-FFF2-40B4-BE49-F238E27FC236}">
                <a16:creationId xmlns:a16="http://schemas.microsoft.com/office/drawing/2014/main" id="{DCEF280B-E980-2668-8D33-0DF950EEF4A4}"/>
              </a:ext>
            </a:extLst>
          </p:cNvPr>
          <p:cNvGrpSpPr/>
          <p:nvPr/>
        </p:nvGrpSpPr>
        <p:grpSpPr>
          <a:xfrm>
            <a:off x="7488552" y="5530893"/>
            <a:ext cx="741680" cy="741680"/>
            <a:chOff x="7488552" y="5530893"/>
            <a:chExt cx="741680" cy="741680"/>
          </a:xfrm>
        </p:grpSpPr>
        <p:sp>
          <p:nvSpPr>
            <p:cNvPr id="56" name="Oval 55">
              <a:extLst>
                <a:ext uri="{FF2B5EF4-FFF2-40B4-BE49-F238E27FC236}">
                  <a16:creationId xmlns:a16="http://schemas.microsoft.com/office/drawing/2014/main" id="{DEA65A88-A909-6432-16FD-4F1F4C03BA5F}"/>
                </a:ext>
              </a:extLst>
            </p:cNvPr>
            <p:cNvSpPr/>
            <p:nvPr/>
          </p:nvSpPr>
          <p:spPr>
            <a:xfrm>
              <a:off x="7488552"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4" name="Graphic 153" descr="Mitochondria outline">
              <a:extLst>
                <a:ext uri="{FF2B5EF4-FFF2-40B4-BE49-F238E27FC236}">
                  <a16:creationId xmlns:a16="http://schemas.microsoft.com/office/drawing/2014/main" id="{8A9EEDFC-66FE-E928-6800-F8FFB7BB760D}"/>
                </a:ext>
              </a:extLst>
            </p:cNvPr>
            <p:cNvPicPr>
              <a:picLocks noChangeAspect="1"/>
            </p:cNvPicPr>
            <p:nvPr/>
          </p:nvPicPr>
          <p:blipFill>
            <a:blip r:embed="rId105">
              <a:extLst>
                <a:ext uri="{28A0092B-C50C-407E-A947-70E740481C1C}">
                  <a14:useLocalDpi xmlns:a14="http://schemas.microsoft.com/office/drawing/2010/main" val="0"/>
                </a:ext>
                <a:ext uri="{96DAC541-7B7A-43D3-8B79-37D633B846F1}">
                  <asvg:svgBlip xmlns:asvg="http://schemas.microsoft.com/office/drawing/2016/SVG/main" r:embed="rId106"/>
                </a:ext>
              </a:extLst>
            </a:blip>
            <a:stretch>
              <a:fillRect/>
            </a:stretch>
          </p:blipFill>
          <p:spPr>
            <a:xfrm>
              <a:off x="7577452" y="5619793"/>
              <a:ext cx="563880" cy="563880"/>
            </a:xfrm>
            <a:prstGeom prst="rect">
              <a:avLst/>
            </a:prstGeom>
          </p:spPr>
        </p:pic>
      </p:grpSp>
      <p:grpSp>
        <p:nvGrpSpPr>
          <p:cNvPr id="153" name="Group 152" descr="Packed Lunch Icon">
            <a:extLst>
              <a:ext uri="{FF2B5EF4-FFF2-40B4-BE49-F238E27FC236}">
                <a16:creationId xmlns:a16="http://schemas.microsoft.com/office/drawing/2014/main" id="{18939DE8-DD81-38B0-5AF7-9AFCDAA9741F}"/>
              </a:ext>
            </a:extLst>
          </p:cNvPr>
          <p:cNvGrpSpPr/>
          <p:nvPr/>
        </p:nvGrpSpPr>
        <p:grpSpPr>
          <a:xfrm>
            <a:off x="8485683" y="5530893"/>
            <a:ext cx="741680" cy="741680"/>
            <a:chOff x="8485683" y="5530893"/>
            <a:chExt cx="741680" cy="741680"/>
          </a:xfrm>
        </p:grpSpPr>
        <p:sp>
          <p:nvSpPr>
            <p:cNvPr id="57" name="Oval 56">
              <a:extLst>
                <a:ext uri="{FF2B5EF4-FFF2-40B4-BE49-F238E27FC236}">
                  <a16:creationId xmlns:a16="http://schemas.microsoft.com/office/drawing/2014/main" id="{77FC8619-DE8A-FE6F-2593-1B54B3CC602C}"/>
                </a:ext>
              </a:extLst>
            </p:cNvPr>
            <p:cNvSpPr/>
            <p:nvPr/>
          </p:nvSpPr>
          <p:spPr>
            <a:xfrm>
              <a:off x="8485683"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6" name="Graphic 145" descr="Lunch Box outline">
              <a:extLst>
                <a:ext uri="{FF2B5EF4-FFF2-40B4-BE49-F238E27FC236}">
                  <a16:creationId xmlns:a16="http://schemas.microsoft.com/office/drawing/2014/main" id="{A32F2E27-CCA3-C376-A988-FE8558C69E48}"/>
                </a:ext>
              </a:extLst>
            </p:cNvPr>
            <p:cNvPicPr>
              <a:picLocks noChangeAspect="1"/>
            </p:cNvPicPr>
            <p:nvPr/>
          </p:nvPicPr>
          <p:blipFill>
            <a:blip r:embed="rId107">
              <a:extLst>
                <a:ext uri="{28A0092B-C50C-407E-A947-70E740481C1C}">
                  <a14:useLocalDpi xmlns:a14="http://schemas.microsoft.com/office/drawing/2010/main" val="0"/>
                </a:ext>
                <a:ext uri="{96DAC541-7B7A-43D3-8B79-37D633B846F1}">
                  <asvg:svgBlip xmlns:asvg="http://schemas.microsoft.com/office/drawing/2016/SVG/main" r:embed="rId108"/>
                </a:ext>
              </a:extLst>
            </a:blip>
            <a:stretch>
              <a:fillRect/>
            </a:stretch>
          </p:blipFill>
          <p:spPr>
            <a:xfrm>
              <a:off x="8574583" y="5619793"/>
              <a:ext cx="563880" cy="563880"/>
            </a:xfrm>
            <a:prstGeom prst="rect">
              <a:avLst/>
            </a:prstGeom>
          </p:spPr>
        </p:pic>
      </p:grpSp>
      <p:grpSp>
        <p:nvGrpSpPr>
          <p:cNvPr id="155" name="Group 154" descr="Building Icon">
            <a:extLst>
              <a:ext uri="{FF2B5EF4-FFF2-40B4-BE49-F238E27FC236}">
                <a16:creationId xmlns:a16="http://schemas.microsoft.com/office/drawing/2014/main" id="{8584AAA1-5526-262B-E178-BF69521E1B93}"/>
              </a:ext>
            </a:extLst>
          </p:cNvPr>
          <p:cNvGrpSpPr/>
          <p:nvPr/>
        </p:nvGrpSpPr>
        <p:grpSpPr>
          <a:xfrm>
            <a:off x="9482814" y="5530893"/>
            <a:ext cx="741680" cy="741680"/>
            <a:chOff x="9482814" y="5530893"/>
            <a:chExt cx="741680" cy="741680"/>
          </a:xfrm>
        </p:grpSpPr>
        <p:sp>
          <p:nvSpPr>
            <p:cNvPr id="58" name="Oval 57">
              <a:extLst>
                <a:ext uri="{FF2B5EF4-FFF2-40B4-BE49-F238E27FC236}">
                  <a16:creationId xmlns:a16="http://schemas.microsoft.com/office/drawing/2014/main" id="{F02C19D5-18B0-3B3F-6E46-77D44E35AB5F}"/>
                </a:ext>
              </a:extLst>
            </p:cNvPr>
            <p:cNvSpPr/>
            <p:nvPr/>
          </p:nvSpPr>
          <p:spPr>
            <a:xfrm>
              <a:off x="9482814"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8" name="Graphic 157" descr="Schoolhouse outline">
              <a:extLst>
                <a:ext uri="{FF2B5EF4-FFF2-40B4-BE49-F238E27FC236}">
                  <a16:creationId xmlns:a16="http://schemas.microsoft.com/office/drawing/2014/main" id="{14ADC12F-45C0-B65F-0762-2CDC04DB219D}"/>
                </a:ext>
              </a:extLst>
            </p:cNvPr>
            <p:cNvPicPr>
              <a:picLocks noChangeAspect="1"/>
            </p:cNvPicPr>
            <p:nvPr/>
          </p:nvPicPr>
          <p:blipFill>
            <a:blip r:embed="rId109">
              <a:extLst>
                <a:ext uri="{28A0092B-C50C-407E-A947-70E740481C1C}">
                  <a14:useLocalDpi xmlns:a14="http://schemas.microsoft.com/office/drawing/2010/main" val="0"/>
                </a:ext>
                <a:ext uri="{96DAC541-7B7A-43D3-8B79-37D633B846F1}">
                  <asvg:svgBlip xmlns:asvg="http://schemas.microsoft.com/office/drawing/2016/SVG/main" r:embed="rId110"/>
                </a:ext>
              </a:extLst>
            </a:blip>
            <a:stretch>
              <a:fillRect/>
            </a:stretch>
          </p:blipFill>
          <p:spPr>
            <a:xfrm>
              <a:off x="9571714" y="5619793"/>
              <a:ext cx="563880" cy="563880"/>
            </a:xfrm>
            <a:prstGeom prst="rect">
              <a:avLst/>
            </a:prstGeom>
          </p:spPr>
        </p:pic>
      </p:grpSp>
      <p:grpSp>
        <p:nvGrpSpPr>
          <p:cNvPr id="157" name="Group 156" descr="Envelope Icon">
            <a:extLst>
              <a:ext uri="{FF2B5EF4-FFF2-40B4-BE49-F238E27FC236}">
                <a16:creationId xmlns:a16="http://schemas.microsoft.com/office/drawing/2014/main" id="{A968C0CD-E4FD-ECC2-6034-A35863AFCBB8}"/>
              </a:ext>
            </a:extLst>
          </p:cNvPr>
          <p:cNvGrpSpPr/>
          <p:nvPr/>
        </p:nvGrpSpPr>
        <p:grpSpPr>
          <a:xfrm>
            <a:off x="10479945" y="5530893"/>
            <a:ext cx="741680" cy="741680"/>
            <a:chOff x="10479945" y="5530893"/>
            <a:chExt cx="741680" cy="741680"/>
          </a:xfrm>
        </p:grpSpPr>
        <p:sp>
          <p:nvSpPr>
            <p:cNvPr id="165" name="Oval 164">
              <a:extLst>
                <a:ext uri="{FF2B5EF4-FFF2-40B4-BE49-F238E27FC236}">
                  <a16:creationId xmlns:a16="http://schemas.microsoft.com/office/drawing/2014/main" id="{B33EDEC1-64CD-3D07-B526-243DC9A1B959}"/>
                </a:ext>
              </a:extLst>
            </p:cNvPr>
            <p:cNvSpPr/>
            <p:nvPr/>
          </p:nvSpPr>
          <p:spPr>
            <a:xfrm>
              <a:off x="1047994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0" name="Graphic 179" descr="Envelope outline">
              <a:extLst>
                <a:ext uri="{FF2B5EF4-FFF2-40B4-BE49-F238E27FC236}">
                  <a16:creationId xmlns:a16="http://schemas.microsoft.com/office/drawing/2014/main" id="{9193B770-B208-EEFF-BA2C-7EC18172000E}"/>
                </a:ext>
              </a:extLst>
            </p:cNvPr>
            <p:cNvPicPr>
              <a:picLocks noChangeAspect="1"/>
            </p:cNvPicPr>
            <p:nvPr/>
          </p:nvPicPr>
          <p:blipFill>
            <a:blip r:embed="rId111">
              <a:extLst>
                <a:ext uri="{28A0092B-C50C-407E-A947-70E740481C1C}">
                  <a14:useLocalDpi xmlns:a14="http://schemas.microsoft.com/office/drawing/2010/main" val="0"/>
                </a:ext>
                <a:ext uri="{96DAC541-7B7A-43D3-8B79-37D633B846F1}">
                  <asvg:svgBlip xmlns:asvg="http://schemas.microsoft.com/office/drawing/2016/SVG/main" r:embed="rId112"/>
                </a:ext>
              </a:extLst>
            </a:blip>
            <a:stretch>
              <a:fillRect/>
            </a:stretch>
          </p:blipFill>
          <p:spPr>
            <a:xfrm>
              <a:off x="10568845" y="5619793"/>
              <a:ext cx="563880" cy="563880"/>
            </a:xfrm>
            <a:prstGeom prst="rect">
              <a:avLst/>
            </a:prstGeom>
          </p:spPr>
        </p:pic>
      </p:grpSp>
      <p:sp>
        <p:nvSpPr>
          <p:cNvPr id="160" name="Footer Placeholder 159">
            <a:extLst>
              <a:ext uri="{FF2B5EF4-FFF2-40B4-BE49-F238E27FC236}">
                <a16:creationId xmlns:a16="http://schemas.microsoft.com/office/drawing/2014/main" id="{50066278-EB6B-BD27-B708-49242615DC28}"/>
              </a:ext>
            </a:extLst>
          </p:cNvPr>
          <p:cNvSpPr>
            <a:spLocks noGrp="1"/>
          </p:cNvSpPr>
          <p:nvPr>
            <p:ph type="ftr" sz="quarter" idx="10"/>
          </p:nvPr>
        </p:nvSpPr>
        <p:spPr/>
        <p:txBody>
          <a:bodyPr/>
          <a:lstStyle/>
          <a:p>
            <a:endParaRPr lang="en-GB" dirty="0"/>
          </a:p>
        </p:txBody>
      </p:sp>
    </p:spTree>
    <p:custDataLst>
      <p:tags r:id="rId1"/>
    </p:custDataLst>
    <p:extLst>
      <p:ext uri="{BB962C8B-B14F-4D97-AF65-F5344CB8AC3E}">
        <p14:creationId xmlns:p14="http://schemas.microsoft.com/office/powerpoint/2010/main" val="45126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A5044-6618-2059-F3DB-E8F26AF639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457D89-7AA6-3F38-8DED-9597A8726B74}"/>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3AFD785E-0042-351A-824C-7C8827B45561}"/>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401BB1B1-BBF1-2A92-C435-B639008E358A}"/>
              </a:ext>
            </a:extLst>
          </p:cNvPr>
          <p:cNvSpPr>
            <a:spLocks noGrp="1"/>
          </p:cNvSpPr>
          <p:nvPr>
            <p:ph type="sldNum" sz="quarter" idx="11"/>
          </p:nvPr>
        </p:nvSpPr>
        <p:spPr/>
        <p:txBody>
          <a:bodyPr/>
          <a:lstStyle/>
          <a:p>
            <a:fld id="{E8F1A65C-595C-4736-BF40-F7D31E789466}" type="slidenum">
              <a:rPr lang="en-GB" smtClean="0"/>
              <a:pPr/>
              <a:t>10</a:t>
            </a:fld>
            <a:endParaRPr lang="en-GB" dirty="0"/>
          </a:p>
        </p:txBody>
      </p:sp>
      <p:sp>
        <p:nvSpPr>
          <p:cNvPr id="5" name="Text Placeholder 4">
            <a:extLst>
              <a:ext uri="{FF2B5EF4-FFF2-40B4-BE49-F238E27FC236}">
                <a16:creationId xmlns:a16="http://schemas.microsoft.com/office/drawing/2014/main" id="{5E77FB99-9B00-31B9-1879-C90A1D621A88}"/>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124CC79C-1C9B-5AC1-9E6A-80610F7A5E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325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4C22F-8386-3C1A-B473-948B75E71663}"/>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1D969973-938C-4D15-11A7-4E31007CE84B}"/>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8C562775-4108-FAFB-4F12-690F88437DAD}"/>
              </a:ext>
            </a:extLst>
          </p:cNvPr>
          <p:cNvSpPr>
            <a:spLocks noGrp="1"/>
          </p:cNvSpPr>
          <p:nvPr>
            <p:ph type="sldNum" sz="quarter" idx="11"/>
          </p:nvPr>
        </p:nvSpPr>
        <p:spPr/>
        <p:txBody>
          <a:bodyPr/>
          <a:lstStyle/>
          <a:p>
            <a:fld id="{E8F1A65C-595C-4736-BF40-F7D31E789466}" type="slidenum">
              <a:rPr lang="en-GB" smtClean="0"/>
              <a:pPr/>
              <a:t>11</a:t>
            </a:fld>
            <a:endParaRPr lang="en-GB" dirty="0"/>
          </a:p>
        </p:txBody>
      </p:sp>
      <p:sp>
        <p:nvSpPr>
          <p:cNvPr id="5" name="Text Placeholder 4">
            <a:extLst>
              <a:ext uri="{FF2B5EF4-FFF2-40B4-BE49-F238E27FC236}">
                <a16:creationId xmlns:a16="http://schemas.microsoft.com/office/drawing/2014/main" id="{970F960F-9837-62D1-9BFB-92B05283F2F5}"/>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89A38D3E-C6E8-DDE4-EDF1-2EBD5D86B1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ABF34D85-CA78-FB32-520C-D5F861D9A66F}"/>
              </a:ext>
            </a:extLst>
          </p:cNvPr>
          <p:cNvCxnSpPr>
            <a:cxnSpLocks/>
          </p:cNvCxnSpPr>
          <p:nvPr/>
        </p:nvCxnSpPr>
        <p:spPr>
          <a:xfrm flipH="1">
            <a:off x="5460336" y="556591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ADF636A-C20D-DAB2-7BEC-DAFE499A38B6}"/>
              </a:ext>
            </a:extLst>
          </p:cNvPr>
          <p:cNvSpPr txBox="1"/>
          <p:nvPr/>
        </p:nvSpPr>
        <p:spPr>
          <a:xfrm>
            <a:off x="7776153" y="5367381"/>
            <a:ext cx="2246243" cy="506549"/>
          </a:xfrm>
          <a:prstGeom prst="rect">
            <a:avLst/>
          </a:prstGeom>
          <a:noFill/>
        </p:spPr>
        <p:txBody>
          <a:bodyPr wrap="square" rtlCol="0">
            <a:noAutofit/>
          </a:bodyPr>
          <a:lstStyle/>
          <a:p>
            <a:pPr algn="l">
              <a:lnSpc>
                <a:spcPct val="100000"/>
              </a:lnSpc>
              <a:spcBef>
                <a:spcPts val="0"/>
              </a:spcBef>
              <a:spcAft>
                <a:spcPts val="800"/>
              </a:spcAft>
            </a:pPr>
            <a:r>
              <a:rPr lang="en-GB" dirty="0"/>
              <a:t>Reading age at primary</a:t>
            </a:r>
          </a:p>
        </p:txBody>
      </p:sp>
    </p:spTree>
    <p:extLst>
      <p:ext uri="{BB962C8B-B14F-4D97-AF65-F5344CB8AC3E}">
        <p14:creationId xmlns:p14="http://schemas.microsoft.com/office/powerpoint/2010/main" val="774468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946D9-112A-1A14-ED51-C7E05D65AC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56800A-0D51-17E2-DADB-BE189B3BA55B}"/>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98D730C1-4E6E-7EAA-2A93-E922961F34A8}"/>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487125F-4790-2636-A36D-DA36F005CFCE}"/>
              </a:ext>
            </a:extLst>
          </p:cNvPr>
          <p:cNvSpPr>
            <a:spLocks noGrp="1"/>
          </p:cNvSpPr>
          <p:nvPr>
            <p:ph type="sldNum" sz="quarter" idx="11"/>
          </p:nvPr>
        </p:nvSpPr>
        <p:spPr/>
        <p:txBody>
          <a:bodyPr/>
          <a:lstStyle/>
          <a:p>
            <a:fld id="{E8F1A65C-595C-4736-BF40-F7D31E789466}" type="slidenum">
              <a:rPr lang="en-GB" smtClean="0"/>
              <a:pPr/>
              <a:t>12</a:t>
            </a:fld>
            <a:endParaRPr lang="en-GB" dirty="0"/>
          </a:p>
        </p:txBody>
      </p:sp>
      <p:sp>
        <p:nvSpPr>
          <p:cNvPr id="5" name="Text Placeholder 4">
            <a:extLst>
              <a:ext uri="{FF2B5EF4-FFF2-40B4-BE49-F238E27FC236}">
                <a16:creationId xmlns:a16="http://schemas.microsoft.com/office/drawing/2014/main" id="{73F6049F-C495-FABE-A676-2CD213360320}"/>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67980AAA-57B0-572D-A23E-69F9DA8376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802BF75E-D0EE-EB6D-B551-4F439574BCF8}"/>
              </a:ext>
            </a:extLst>
          </p:cNvPr>
          <p:cNvCxnSpPr>
            <a:cxnSpLocks/>
          </p:cNvCxnSpPr>
          <p:nvPr/>
        </p:nvCxnSpPr>
        <p:spPr>
          <a:xfrm flipH="1">
            <a:off x="5460336" y="556591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B816189-A1F6-EEBA-5B1C-BE1F9EDFFFB6}"/>
              </a:ext>
            </a:extLst>
          </p:cNvPr>
          <p:cNvSpPr txBox="1"/>
          <p:nvPr/>
        </p:nvSpPr>
        <p:spPr>
          <a:xfrm>
            <a:off x="7776153" y="5367381"/>
            <a:ext cx="2246243" cy="506549"/>
          </a:xfrm>
          <a:prstGeom prst="rect">
            <a:avLst/>
          </a:prstGeom>
          <a:noFill/>
        </p:spPr>
        <p:txBody>
          <a:bodyPr wrap="square" rtlCol="0">
            <a:noAutofit/>
          </a:bodyPr>
          <a:lstStyle/>
          <a:p>
            <a:pPr algn="l">
              <a:lnSpc>
                <a:spcPct val="100000"/>
              </a:lnSpc>
              <a:spcBef>
                <a:spcPts val="0"/>
              </a:spcBef>
              <a:spcAft>
                <a:spcPts val="800"/>
              </a:spcAft>
            </a:pPr>
            <a:r>
              <a:rPr lang="en-GB" dirty="0"/>
              <a:t>Reading age at primary</a:t>
            </a:r>
          </a:p>
        </p:txBody>
      </p:sp>
      <p:cxnSp>
        <p:nvCxnSpPr>
          <p:cNvPr id="6" name="Straight Arrow Connector 5">
            <a:extLst>
              <a:ext uri="{FF2B5EF4-FFF2-40B4-BE49-F238E27FC236}">
                <a16:creationId xmlns:a16="http://schemas.microsoft.com/office/drawing/2014/main" id="{64731A00-FB31-28CA-E443-FB521ADEAB28}"/>
              </a:ext>
            </a:extLst>
          </p:cNvPr>
          <p:cNvCxnSpPr>
            <a:cxnSpLocks/>
          </p:cNvCxnSpPr>
          <p:nvPr/>
        </p:nvCxnSpPr>
        <p:spPr>
          <a:xfrm>
            <a:off x="1633204" y="3879575"/>
            <a:ext cx="133891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9434E3C-5872-4970-BC54-B0CEC1E2BB0C}"/>
              </a:ext>
            </a:extLst>
          </p:cNvPr>
          <p:cNvSpPr txBox="1"/>
          <p:nvPr/>
        </p:nvSpPr>
        <p:spPr>
          <a:xfrm>
            <a:off x="629022" y="3485323"/>
            <a:ext cx="1338910" cy="474936"/>
          </a:xfrm>
          <a:prstGeom prst="rect">
            <a:avLst/>
          </a:prstGeom>
          <a:noFill/>
        </p:spPr>
        <p:txBody>
          <a:bodyPr wrap="square" rtlCol="0">
            <a:noAutofit/>
          </a:bodyPr>
          <a:lstStyle/>
          <a:p>
            <a:pPr algn="l">
              <a:lnSpc>
                <a:spcPct val="100000"/>
              </a:lnSpc>
              <a:spcBef>
                <a:spcPts val="0"/>
              </a:spcBef>
              <a:spcAft>
                <a:spcPts val="800"/>
              </a:spcAft>
            </a:pPr>
            <a:r>
              <a:rPr lang="en-GB" dirty="0"/>
              <a:t>Options </a:t>
            </a:r>
          </a:p>
          <a:p>
            <a:pPr algn="l">
              <a:lnSpc>
                <a:spcPct val="100000"/>
              </a:lnSpc>
              <a:spcBef>
                <a:spcPts val="0"/>
              </a:spcBef>
              <a:spcAft>
                <a:spcPts val="800"/>
              </a:spcAft>
            </a:pPr>
            <a:r>
              <a:rPr lang="en-GB" dirty="0" err="1"/>
              <a:t>Yr</a:t>
            </a:r>
            <a:r>
              <a:rPr lang="en-GB" dirty="0"/>
              <a:t> 8/9</a:t>
            </a:r>
          </a:p>
        </p:txBody>
      </p:sp>
    </p:spTree>
    <p:extLst>
      <p:ext uri="{BB962C8B-B14F-4D97-AF65-F5344CB8AC3E}">
        <p14:creationId xmlns:p14="http://schemas.microsoft.com/office/powerpoint/2010/main" val="1868539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3E176-CBB2-AE95-0579-53B17A8ED7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02D21A-2457-61EF-8E9C-38A45A61B218}"/>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EA1CB0CB-1872-16A9-EDC4-CC8E170F22FD}"/>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ADAC91E6-6FF0-0061-74C9-242A647BF064}"/>
              </a:ext>
            </a:extLst>
          </p:cNvPr>
          <p:cNvSpPr>
            <a:spLocks noGrp="1"/>
          </p:cNvSpPr>
          <p:nvPr>
            <p:ph type="sldNum" sz="quarter" idx="11"/>
          </p:nvPr>
        </p:nvSpPr>
        <p:spPr/>
        <p:txBody>
          <a:bodyPr/>
          <a:lstStyle/>
          <a:p>
            <a:fld id="{E8F1A65C-595C-4736-BF40-F7D31E789466}" type="slidenum">
              <a:rPr lang="en-GB" smtClean="0"/>
              <a:pPr/>
              <a:t>13</a:t>
            </a:fld>
            <a:endParaRPr lang="en-GB" dirty="0"/>
          </a:p>
        </p:txBody>
      </p:sp>
      <p:sp>
        <p:nvSpPr>
          <p:cNvPr id="5" name="Text Placeholder 4">
            <a:extLst>
              <a:ext uri="{FF2B5EF4-FFF2-40B4-BE49-F238E27FC236}">
                <a16:creationId xmlns:a16="http://schemas.microsoft.com/office/drawing/2014/main" id="{59309736-F0EF-9D34-357F-0AAFD3E02381}"/>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835A484E-F754-E82B-572F-D7CD712A38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A23B96B8-0302-351B-2770-9810415186C2}"/>
              </a:ext>
            </a:extLst>
          </p:cNvPr>
          <p:cNvCxnSpPr>
            <a:cxnSpLocks/>
          </p:cNvCxnSpPr>
          <p:nvPr/>
        </p:nvCxnSpPr>
        <p:spPr>
          <a:xfrm flipH="1">
            <a:off x="5460336" y="556591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8B2E7C1-B742-C7B1-1E90-36017577BE97}"/>
              </a:ext>
            </a:extLst>
          </p:cNvPr>
          <p:cNvSpPr txBox="1"/>
          <p:nvPr/>
        </p:nvSpPr>
        <p:spPr>
          <a:xfrm>
            <a:off x="7776153" y="5367381"/>
            <a:ext cx="2246243" cy="506549"/>
          </a:xfrm>
          <a:prstGeom prst="rect">
            <a:avLst/>
          </a:prstGeom>
          <a:noFill/>
        </p:spPr>
        <p:txBody>
          <a:bodyPr wrap="square" rtlCol="0">
            <a:noAutofit/>
          </a:bodyPr>
          <a:lstStyle/>
          <a:p>
            <a:pPr algn="l">
              <a:lnSpc>
                <a:spcPct val="100000"/>
              </a:lnSpc>
              <a:spcBef>
                <a:spcPts val="0"/>
              </a:spcBef>
              <a:spcAft>
                <a:spcPts val="800"/>
              </a:spcAft>
            </a:pPr>
            <a:r>
              <a:rPr lang="en-GB" dirty="0"/>
              <a:t>Reading age at primary</a:t>
            </a:r>
          </a:p>
        </p:txBody>
      </p:sp>
      <p:cxnSp>
        <p:nvCxnSpPr>
          <p:cNvPr id="6" name="Straight Arrow Connector 5">
            <a:extLst>
              <a:ext uri="{FF2B5EF4-FFF2-40B4-BE49-F238E27FC236}">
                <a16:creationId xmlns:a16="http://schemas.microsoft.com/office/drawing/2014/main" id="{BF14CB07-EEB1-35D4-ABAF-DFBC0C006F04}"/>
              </a:ext>
            </a:extLst>
          </p:cNvPr>
          <p:cNvCxnSpPr>
            <a:cxnSpLocks/>
          </p:cNvCxnSpPr>
          <p:nvPr/>
        </p:nvCxnSpPr>
        <p:spPr>
          <a:xfrm>
            <a:off x="1633204" y="3879575"/>
            <a:ext cx="133891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CF792D0-A83A-1B98-5229-126A7487AD47}"/>
              </a:ext>
            </a:extLst>
          </p:cNvPr>
          <p:cNvSpPr txBox="1"/>
          <p:nvPr/>
        </p:nvSpPr>
        <p:spPr>
          <a:xfrm>
            <a:off x="629022" y="3485323"/>
            <a:ext cx="1338910" cy="474936"/>
          </a:xfrm>
          <a:prstGeom prst="rect">
            <a:avLst/>
          </a:prstGeom>
          <a:noFill/>
        </p:spPr>
        <p:txBody>
          <a:bodyPr wrap="square" rtlCol="0">
            <a:noAutofit/>
          </a:bodyPr>
          <a:lstStyle/>
          <a:p>
            <a:pPr algn="l">
              <a:lnSpc>
                <a:spcPct val="100000"/>
              </a:lnSpc>
              <a:spcBef>
                <a:spcPts val="0"/>
              </a:spcBef>
              <a:spcAft>
                <a:spcPts val="800"/>
              </a:spcAft>
            </a:pPr>
            <a:r>
              <a:rPr lang="en-GB" dirty="0"/>
              <a:t>Options </a:t>
            </a:r>
          </a:p>
          <a:p>
            <a:pPr algn="l">
              <a:lnSpc>
                <a:spcPct val="100000"/>
              </a:lnSpc>
              <a:spcBef>
                <a:spcPts val="0"/>
              </a:spcBef>
              <a:spcAft>
                <a:spcPts val="800"/>
              </a:spcAft>
            </a:pPr>
            <a:r>
              <a:rPr lang="en-GB" dirty="0" err="1"/>
              <a:t>Yr</a:t>
            </a:r>
            <a:r>
              <a:rPr lang="en-GB" dirty="0"/>
              <a:t> 8/9</a:t>
            </a:r>
          </a:p>
        </p:txBody>
      </p:sp>
      <p:cxnSp>
        <p:nvCxnSpPr>
          <p:cNvPr id="8" name="Straight Arrow Connector 7">
            <a:extLst>
              <a:ext uri="{FF2B5EF4-FFF2-40B4-BE49-F238E27FC236}">
                <a16:creationId xmlns:a16="http://schemas.microsoft.com/office/drawing/2014/main" id="{B33FCF7D-7032-CAA1-D0AA-9A2C8450FAEF}"/>
              </a:ext>
            </a:extLst>
          </p:cNvPr>
          <p:cNvCxnSpPr>
            <a:cxnSpLocks/>
          </p:cNvCxnSpPr>
          <p:nvPr/>
        </p:nvCxnSpPr>
        <p:spPr>
          <a:xfrm flipH="1">
            <a:off x="5460336" y="378018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FE1A8A0-7B6B-9E66-A153-5D2AC4D4B6B0}"/>
              </a:ext>
            </a:extLst>
          </p:cNvPr>
          <p:cNvSpPr txBox="1"/>
          <p:nvPr/>
        </p:nvSpPr>
        <p:spPr>
          <a:xfrm>
            <a:off x="8048856" y="3590338"/>
            <a:ext cx="2061817" cy="602835"/>
          </a:xfrm>
          <a:prstGeom prst="rect">
            <a:avLst/>
          </a:prstGeom>
          <a:noFill/>
        </p:spPr>
        <p:txBody>
          <a:bodyPr wrap="square" rtlCol="0">
            <a:noAutofit/>
          </a:bodyPr>
          <a:lstStyle/>
          <a:p>
            <a:pPr algn="l">
              <a:lnSpc>
                <a:spcPct val="100000"/>
              </a:lnSpc>
              <a:spcBef>
                <a:spcPts val="0"/>
              </a:spcBef>
              <a:spcAft>
                <a:spcPts val="800"/>
              </a:spcAft>
            </a:pPr>
            <a:r>
              <a:rPr lang="en-GB" dirty="0"/>
              <a:t>Support with revision/tutoring</a:t>
            </a:r>
          </a:p>
        </p:txBody>
      </p:sp>
    </p:spTree>
    <p:extLst>
      <p:ext uri="{BB962C8B-B14F-4D97-AF65-F5344CB8AC3E}">
        <p14:creationId xmlns:p14="http://schemas.microsoft.com/office/powerpoint/2010/main" val="715659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E5D69B-6662-A604-F72F-4FFEFCD598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F8DB6F-8AAD-22DA-E697-B9750B6D1E3B}"/>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0746347C-9395-FEFC-511E-EB87102519A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36FDFECB-8004-386D-28C0-EB33761AFF14}"/>
              </a:ext>
            </a:extLst>
          </p:cNvPr>
          <p:cNvSpPr>
            <a:spLocks noGrp="1"/>
          </p:cNvSpPr>
          <p:nvPr>
            <p:ph type="sldNum" sz="quarter" idx="11"/>
          </p:nvPr>
        </p:nvSpPr>
        <p:spPr/>
        <p:txBody>
          <a:bodyPr/>
          <a:lstStyle/>
          <a:p>
            <a:fld id="{E8F1A65C-595C-4736-BF40-F7D31E789466}" type="slidenum">
              <a:rPr lang="en-GB" smtClean="0"/>
              <a:pPr/>
              <a:t>14</a:t>
            </a:fld>
            <a:endParaRPr lang="en-GB" dirty="0"/>
          </a:p>
        </p:txBody>
      </p:sp>
      <p:sp>
        <p:nvSpPr>
          <p:cNvPr id="5" name="Text Placeholder 4">
            <a:extLst>
              <a:ext uri="{FF2B5EF4-FFF2-40B4-BE49-F238E27FC236}">
                <a16:creationId xmlns:a16="http://schemas.microsoft.com/office/drawing/2014/main" id="{5DC6C2E9-4A66-4073-CFAD-869666AAC081}"/>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A36CE49B-0EBC-BA80-1D38-0FB7E855A8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666C5FAB-8441-1659-1C45-629386AFD1B4}"/>
              </a:ext>
            </a:extLst>
          </p:cNvPr>
          <p:cNvCxnSpPr>
            <a:cxnSpLocks/>
          </p:cNvCxnSpPr>
          <p:nvPr/>
        </p:nvCxnSpPr>
        <p:spPr>
          <a:xfrm flipH="1">
            <a:off x="5460336" y="556591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5946ACA-635B-4CA2-E3D2-67DB926F1A50}"/>
              </a:ext>
            </a:extLst>
          </p:cNvPr>
          <p:cNvSpPr txBox="1"/>
          <p:nvPr/>
        </p:nvSpPr>
        <p:spPr>
          <a:xfrm>
            <a:off x="7776153" y="5367381"/>
            <a:ext cx="2246243" cy="506549"/>
          </a:xfrm>
          <a:prstGeom prst="rect">
            <a:avLst/>
          </a:prstGeom>
          <a:noFill/>
        </p:spPr>
        <p:txBody>
          <a:bodyPr wrap="square" rtlCol="0">
            <a:noAutofit/>
          </a:bodyPr>
          <a:lstStyle/>
          <a:p>
            <a:pPr algn="l">
              <a:lnSpc>
                <a:spcPct val="100000"/>
              </a:lnSpc>
              <a:spcBef>
                <a:spcPts val="0"/>
              </a:spcBef>
              <a:spcAft>
                <a:spcPts val="800"/>
              </a:spcAft>
            </a:pPr>
            <a:r>
              <a:rPr lang="en-GB" dirty="0"/>
              <a:t>Reading age at primary</a:t>
            </a:r>
          </a:p>
        </p:txBody>
      </p:sp>
      <p:cxnSp>
        <p:nvCxnSpPr>
          <p:cNvPr id="6" name="Straight Arrow Connector 5">
            <a:extLst>
              <a:ext uri="{FF2B5EF4-FFF2-40B4-BE49-F238E27FC236}">
                <a16:creationId xmlns:a16="http://schemas.microsoft.com/office/drawing/2014/main" id="{F402AFB9-D1F6-F65C-F2F4-27DE56C67A78}"/>
              </a:ext>
            </a:extLst>
          </p:cNvPr>
          <p:cNvCxnSpPr>
            <a:cxnSpLocks/>
          </p:cNvCxnSpPr>
          <p:nvPr/>
        </p:nvCxnSpPr>
        <p:spPr>
          <a:xfrm>
            <a:off x="1633204" y="3879575"/>
            <a:ext cx="133891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589C864-A11E-A5AF-F160-EB16AA38E1CB}"/>
              </a:ext>
            </a:extLst>
          </p:cNvPr>
          <p:cNvSpPr txBox="1"/>
          <p:nvPr/>
        </p:nvSpPr>
        <p:spPr>
          <a:xfrm>
            <a:off x="629022" y="3485323"/>
            <a:ext cx="1338910" cy="474936"/>
          </a:xfrm>
          <a:prstGeom prst="rect">
            <a:avLst/>
          </a:prstGeom>
          <a:noFill/>
        </p:spPr>
        <p:txBody>
          <a:bodyPr wrap="square" rtlCol="0">
            <a:noAutofit/>
          </a:bodyPr>
          <a:lstStyle/>
          <a:p>
            <a:pPr algn="l">
              <a:lnSpc>
                <a:spcPct val="100000"/>
              </a:lnSpc>
              <a:spcBef>
                <a:spcPts val="0"/>
              </a:spcBef>
              <a:spcAft>
                <a:spcPts val="800"/>
              </a:spcAft>
            </a:pPr>
            <a:r>
              <a:rPr lang="en-GB" dirty="0"/>
              <a:t>Options </a:t>
            </a:r>
          </a:p>
          <a:p>
            <a:pPr algn="l">
              <a:lnSpc>
                <a:spcPct val="100000"/>
              </a:lnSpc>
              <a:spcBef>
                <a:spcPts val="0"/>
              </a:spcBef>
              <a:spcAft>
                <a:spcPts val="800"/>
              </a:spcAft>
            </a:pPr>
            <a:r>
              <a:rPr lang="en-GB" dirty="0" err="1"/>
              <a:t>Yr</a:t>
            </a:r>
            <a:r>
              <a:rPr lang="en-GB" dirty="0"/>
              <a:t> 8/9</a:t>
            </a:r>
          </a:p>
        </p:txBody>
      </p:sp>
      <p:cxnSp>
        <p:nvCxnSpPr>
          <p:cNvPr id="8" name="Straight Arrow Connector 7">
            <a:extLst>
              <a:ext uri="{FF2B5EF4-FFF2-40B4-BE49-F238E27FC236}">
                <a16:creationId xmlns:a16="http://schemas.microsoft.com/office/drawing/2014/main" id="{0DC0301C-1952-37B2-B248-6F1F72AD7535}"/>
              </a:ext>
            </a:extLst>
          </p:cNvPr>
          <p:cNvCxnSpPr>
            <a:cxnSpLocks/>
          </p:cNvCxnSpPr>
          <p:nvPr/>
        </p:nvCxnSpPr>
        <p:spPr>
          <a:xfrm flipH="1">
            <a:off x="5460336" y="378018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E9081F3-0D4F-B8A2-69A3-C9AA7F7D2976}"/>
              </a:ext>
            </a:extLst>
          </p:cNvPr>
          <p:cNvSpPr txBox="1"/>
          <p:nvPr/>
        </p:nvSpPr>
        <p:spPr>
          <a:xfrm>
            <a:off x="8048856" y="3590338"/>
            <a:ext cx="2061817" cy="602835"/>
          </a:xfrm>
          <a:prstGeom prst="rect">
            <a:avLst/>
          </a:prstGeom>
          <a:noFill/>
        </p:spPr>
        <p:txBody>
          <a:bodyPr wrap="square" rtlCol="0">
            <a:noAutofit/>
          </a:bodyPr>
          <a:lstStyle/>
          <a:p>
            <a:pPr algn="l">
              <a:lnSpc>
                <a:spcPct val="100000"/>
              </a:lnSpc>
              <a:spcBef>
                <a:spcPts val="0"/>
              </a:spcBef>
              <a:spcAft>
                <a:spcPts val="800"/>
              </a:spcAft>
            </a:pPr>
            <a:r>
              <a:rPr lang="en-GB" dirty="0"/>
              <a:t>Support with revision/tutoring</a:t>
            </a:r>
          </a:p>
        </p:txBody>
      </p:sp>
      <p:cxnSp>
        <p:nvCxnSpPr>
          <p:cNvPr id="13" name="Straight Arrow Connector 12">
            <a:extLst>
              <a:ext uri="{FF2B5EF4-FFF2-40B4-BE49-F238E27FC236}">
                <a16:creationId xmlns:a16="http://schemas.microsoft.com/office/drawing/2014/main" id="{D92BF4B3-0AF2-CB89-9970-CAD26BBAB634}"/>
              </a:ext>
            </a:extLst>
          </p:cNvPr>
          <p:cNvCxnSpPr>
            <a:cxnSpLocks/>
          </p:cNvCxnSpPr>
          <p:nvPr/>
        </p:nvCxnSpPr>
        <p:spPr>
          <a:xfrm>
            <a:off x="4161184" y="2759767"/>
            <a:ext cx="102417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31D9841-8F50-A33B-726F-546A5E6D3803}"/>
              </a:ext>
            </a:extLst>
          </p:cNvPr>
          <p:cNvSpPr txBox="1"/>
          <p:nvPr/>
        </p:nvSpPr>
        <p:spPr>
          <a:xfrm>
            <a:off x="950296" y="2565302"/>
            <a:ext cx="3297146" cy="317306"/>
          </a:xfrm>
          <a:prstGeom prst="rect">
            <a:avLst/>
          </a:prstGeom>
          <a:noFill/>
        </p:spPr>
        <p:txBody>
          <a:bodyPr wrap="square" rtlCol="0">
            <a:noAutofit/>
          </a:bodyPr>
          <a:lstStyle/>
          <a:p>
            <a:pPr algn="l">
              <a:lnSpc>
                <a:spcPct val="100000"/>
              </a:lnSpc>
              <a:spcBef>
                <a:spcPts val="0"/>
              </a:spcBef>
              <a:spcAft>
                <a:spcPts val="800"/>
              </a:spcAft>
            </a:pPr>
            <a:r>
              <a:rPr lang="en-GB" dirty="0"/>
              <a:t>First in family to go to University</a:t>
            </a:r>
          </a:p>
        </p:txBody>
      </p:sp>
    </p:spTree>
    <p:extLst>
      <p:ext uri="{BB962C8B-B14F-4D97-AF65-F5344CB8AC3E}">
        <p14:creationId xmlns:p14="http://schemas.microsoft.com/office/powerpoint/2010/main" val="4166837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692F7-783C-730D-DDE1-CED003A4D0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81DBFB-2969-EBA0-864E-E7B5ACDA3808}"/>
              </a:ext>
            </a:extLst>
          </p:cNvPr>
          <p:cNvSpPr>
            <a:spLocks noGrp="1"/>
          </p:cNvSpPr>
          <p:nvPr>
            <p:ph type="title"/>
          </p:nvPr>
        </p:nvSpPr>
        <p:spPr/>
        <p:txBody>
          <a:bodyPr/>
          <a:lstStyle/>
          <a:p>
            <a:r>
              <a:rPr lang="en-GB" dirty="0"/>
              <a:t>How might the journey differ…</a:t>
            </a:r>
          </a:p>
        </p:txBody>
      </p:sp>
      <p:sp>
        <p:nvSpPr>
          <p:cNvPr id="3" name="Footer Placeholder 2">
            <a:extLst>
              <a:ext uri="{FF2B5EF4-FFF2-40B4-BE49-F238E27FC236}">
                <a16:creationId xmlns:a16="http://schemas.microsoft.com/office/drawing/2014/main" id="{BA29CD67-E350-C514-4908-AE74F62CBA0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4B2E2BE-54E3-B5BB-10F1-46E6809000D8}"/>
              </a:ext>
            </a:extLst>
          </p:cNvPr>
          <p:cNvSpPr>
            <a:spLocks noGrp="1"/>
          </p:cNvSpPr>
          <p:nvPr>
            <p:ph type="sldNum" sz="quarter" idx="11"/>
          </p:nvPr>
        </p:nvSpPr>
        <p:spPr/>
        <p:txBody>
          <a:bodyPr/>
          <a:lstStyle/>
          <a:p>
            <a:fld id="{E8F1A65C-595C-4736-BF40-F7D31E789466}" type="slidenum">
              <a:rPr lang="en-GB" smtClean="0"/>
              <a:pPr/>
              <a:t>15</a:t>
            </a:fld>
            <a:endParaRPr lang="en-GB" dirty="0"/>
          </a:p>
        </p:txBody>
      </p:sp>
      <p:sp>
        <p:nvSpPr>
          <p:cNvPr id="5" name="Text Placeholder 4">
            <a:extLst>
              <a:ext uri="{FF2B5EF4-FFF2-40B4-BE49-F238E27FC236}">
                <a16:creationId xmlns:a16="http://schemas.microsoft.com/office/drawing/2014/main" id="{4C554599-3F9B-268F-0A96-D87EED496ED0}"/>
              </a:ext>
            </a:extLst>
          </p:cNvPr>
          <p:cNvSpPr>
            <a:spLocks noGrp="1"/>
          </p:cNvSpPr>
          <p:nvPr>
            <p:ph type="body" sz="quarter" idx="12"/>
          </p:nvPr>
        </p:nvSpPr>
        <p:spPr/>
        <p:txBody>
          <a:bodyPr/>
          <a:lstStyle/>
          <a:p>
            <a:r>
              <a:rPr lang="en-GB" dirty="0"/>
              <a:t>Now consider your roadmap – and how it might differ using the example of someone from an area of multiple deprivation and on free school meals.</a:t>
            </a:r>
          </a:p>
        </p:txBody>
      </p:sp>
      <p:pic>
        <p:nvPicPr>
          <p:cNvPr id="7" name="Picture 2" descr="Why you need a business roadmap - HR Kilns">
            <a:extLst>
              <a:ext uri="{FF2B5EF4-FFF2-40B4-BE49-F238E27FC236}">
                <a16:creationId xmlns:a16="http://schemas.microsoft.com/office/drawing/2014/main" id="{F6180AE8-D5E1-AF61-FAC5-6724410E34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659" y="2027275"/>
            <a:ext cx="5834473" cy="4089053"/>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CF0D98D1-7027-016D-F866-B0382A0B8FEB}"/>
              </a:ext>
            </a:extLst>
          </p:cNvPr>
          <p:cNvCxnSpPr>
            <a:cxnSpLocks/>
          </p:cNvCxnSpPr>
          <p:nvPr/>
        </p:nvCxnSpPr>
        <p:spPr>
          <a:xfrm flipH="1">
            <a:off x="5460336" y="5575853"/>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E63EFA2-3514-C992-D3DA-6D917E6F3744}"/>
              </a:ext>
            </a:extLst>
          </p:cNvPr>
          <p:cNvSpPr txBox="1"/>
          <p:nvPr/>
        </p:nvSpPr>
        <p:spPr>
          <a:xfrm>
            <a:off x="7776153" y="5367381"/>
            <a:ext cx="2246243" cy="506549"/>
          </a:xfrm>
          <a:prstGeom prst="rect">
            <a:avLst/>
          </a:prstGeom>
          <a:noFill/>
        </p:spPr>
        <p:txBody>
          <a:bodyPr wrap="square" rtlCol="0">
            <a:noAutofit/>
          </a:bodyPr>
          <a:lstStyle/>
          <a:p>
            <a:pPr algn="l">
              <a:lnSpc>
                <a:spcPct val="100000"/>
              </a:lnSpc>
              <a:spcBef>
                <a:spcPts val="0"/>
              </a:spcBef>
              <a:spcAft>
                <a:spcPts val="800"/>
              </a:spcAft>
            </a:pPr>
            <a:r>
              <a:rPr lang="en-GB" dirty="0"/>
              <a:t>Reading age at primary</a:t>
            </a:r>
          </a:p>
        </p:txBody>
      </p:sp>
      <p:cxnSp>
        <p:nvCxnSpPr>
          <p:cNvPr id="6" name="Straight Arrow Connector 5">
            <a:extLst>
              <a:ext uri="{FF2B5EF4-FFF2-40B4-BE49-F238E27FC236}">
                <a16:creationId xmlns:a16="http://schemas.microsoft.com/office/drawing/2014/main" id="{6E5F4C74-6101-FFF8-FEC6-1923B7F150FA}"/>
              </a:ext>
            </a:extLst>
          </p:cNvPr>
          <p:cNvCxnSpPr>
            <a:cxnSpLocks/>
          </p:cNvCxnSpPr>
          <p:nvPr/>
        </p:nvCxnSpPr>
        <p:spPr>
          <a:xfrm>
            <a:off x="1633204" y="3879575"/>
            <a:ext cx="133891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D309412-9815-CA37-D599-17EB1CEFBD65}"/>
              </a:ext>
            </a:extLst>
          </p:cNvPr>
          <p:cNvSpPr txBox="1"/>
          <p:nvPr/>
        </p:nvSpPr>
        <p:spPr>
          <a:xfrm>
            <a:off x="629022" y="3485323"/>
            <a:ext cx="1338910" cy="474936"/>
          </a:xfrm>
          <a:prstGeom prst="rect">
            <a:avLst/>
          </a:prstGeom>
          <a:noFill/>
        </p:spPr>
        <p:txBody>
          <a:bodyPr wrap="square" rtlCol="0">
            <a:noAutofit/>
          </a:bodyPr>
          <a:lstStyle/>
          <a:p>
            <a:pPr algn="l">
              <a:lnSpc>
                <a:spcPct val="100000"/>
              </a:lnSpc>
              <a:spcBef>
                <a:spcPts val="0"/>
              </a:spcBef>
              <a:spcAft>
                <a:spcPts val="800"/>
              </a:spcAft>
            </a:pPr>
            <a:r>
              <a:rPr lang="en-GB" dirty="0"/>
              <a:t>Options </a:t>
            </a:r>
          </a:p>
          <a:p>
            <a:pPr algn="l">
              <a:lnSpc>
                <a:spcPct val="100000"/>
              </a:lnSpc>
              <a:spcBef>
                <a:spcPts val="0"/>
              </a:spcBef>
              <a:spcAft>
                <a:spcPts val="800"/>
              </a:spcAft>
            </a:pPr>
            <a:r>
              <a:rPr lang="en-GB" dirty="0" err="1"/>
              <a:t>Yr</a:t>
            </a:r>
            <a:r>
              <a:rPr lang="en-GB" dirty="0"/>
              <a:t> 8/9</a:t>
            </a:r>
          </a:p>
        </p:txBody>
      </p:sp>
      <p:cxnSp>
        <p:nvCxnSpPr>
          <p:cNvPr id="8" name="Straight Arrow Connector 7">
            <a:extLst>
              <a:ext uri="{FF2B5EF4-FFF2-40B4-BE49-F238E27FC236}">
                <a16:creationId xmlns:a16="http://schemas.microsoft.com/office/drawing/2014/main" id="{8F002AF4-4C8B-51D3-5DD2-188F9185DBA1}"/>
              </a:ext>
            </a:extLst>
          </p:cNvPr>
          <p:cNvCxnSpPr>
            <a:cxnSpLocks/>
          </p:cNvCxnSpPr>
          <p:nvPr/>
        </p:nvCxnSpPr>
        <p:spPr>
          <a:xfrm flipH="1">
            <a:off x="5632614" y="3780184"/>
            <a:ext cx="2315817"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3AE1EA8-DDBD-6373-DA45-7C7F7B1A48FC}"/>
              </a:ext>
            </a:extLst>
          </p:cNvPr>
          <p:cNvCxnSpPr>
            <a:cxnSpLocks/>
          </p:cNvCxnSpPr>
          <p:nvPr/>
        </p:nvCxnSpPr>
        <p:spPr>
          <a:xfrm>
            <a:off x="4161184" y="2759767"/>
            <a:ext cx="102417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C7F0981-8906-93F4-A3CB-DCF3A99D1CE9}"/>
              </a:ext>
            </a:extLst>
          </p:cNvPr>
          <p:cNvCxnSpPr>
            <a:cxnSpLocks/>
          </p:cNvCxnSpPr>
          <p:nvPr/>
        </p:nvCxnSpPr>
        <p:spPr>
          <a:xfrm>
            <a:off x="5185354" y="2126976"/>
            <a:ext cx="1024170"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7C71AB4-BD3F-1936-D4CF-DCEDB3319AE7}"/>
              </a:ext>
            </a:extLst>
          </p:cNvPr>
          <p:cNvSpPr txBox="1"/>
          <p:nvPr/>
        </p:nvSpPr>
        <p:spPr>
          <a:xfrm>
            <a:off x="2337354" y="1890458"/>
            <a:ext cx="3647660" cy="507999"/>
          </a:xfrm>
          <a:prstGeom prst="rect">
            <a:avLst/>
          </a:prstGeom>
          <a:noFill/>
        </p:spPr>
        <p:txBody>
          <a:bodyPr wrap="square" rtlCol="0">
            <a:noAutofit/>
          </a:bodyPr>
          <a:lstStyle/>
          <a:p>
            <a:pPr algn="l">
              <a:lnSpc>
                <a:spcPct val="100000"/>
              </a:lnSpc>
              <a:spcBef>
                <a:spcPts val="0"/>
              </a:spcBef>
              <a:spcAft>
                <a:spcPts val="800"/>
              </a:spcAft>
            </a:pPr>
            <a:r>
              <a:rPr lang="en-GB" dirty="0"/>
              <a:t>Part time work at University</a:t>
            </a:r>
          </a:p>
        </p:txBody>
      </p:sp>
      <p:sp>
        <p:nvSpPr>
          <p:cNvPr id="16" name="TextBox 15">
            <a:extLst>
              <a:ext uri="{FF2B5EF4-FFF2-40B4-BE49-F238E27FC236}">
                <a16:creationId xmlns:a16="http://schemas.microsoft.com/office/drawing/2014/main" id="{170C3302-895C-74B1-1C20-8DEC883AF2A8}"/>
              </a:ext>
            </a:extLst>
          </p:cNvPr>
          <p:cNvSpPr txBox="1"/>
          <p:nvPr/>
        </p:nvSpPr>
        <p:spPr>
          <a:xfrm>
            <a:off x="950296" y="2565302"/>
            <a:ext cx="3297146" cy="317306"/>
          </a:xfrm>
          <a:prstGeom prst="rect">
            <a:avLst/>
          </a:prstGeom>
          <a:noFill/>
        </p:spPr>
        <p:txBody>
          <a:bodyPr wrap="square" rtlCol="0">
            <a:noAutofit/>
          </a:bodyPr>
          <a:lstStyle/>
          <a:p>
            <a:pPr algn="l">
              <a:lnSpc>
                <a:spcPct val="100000"/>
              </a:lnSpc>
              <a:spcBef>
                <a:spcPts val="0"/>
              </a:spcBef>
              <a:spcAft>
                <a:spcPts val="800"/>
              </a:spcAft>
            </a:pPr>
            <a:r>
              <a:rPr lang="en-GB" dirty="0"/>
              <a:t>First in family to go to University</a:t>
            </a:r>
          </a:p>
        </p:txBody>
      </p:sp>
      <p:sp>
        <p:nvSpPr>
          <p:cNvPr id="17" name="TextBox 16">
            <a:extLst>
              <a:ext uri="{FF2B5EF4-FFF2-40B4-BE49-F238E27FC236}">
                <a16:creationId xmlns:a16="http://schemas.microsoft.com/office/drawing/2014/main" id="{EE4DB96D-9A3C-C18A-19BC-B99B97F023A5}"/>
              </a:ext>
            </a:extLst>
          </p:cNvPr>
          <p:cNvSpPr txBox="1"/>
          <p:nvPr/>
        </p:nvSpPr>
        <p:spPr>
          <a:xfrm>
            <a:off x="8255000" y="3722791"/>
            <a:ext cx="2061817" cy="602835"/>
          </a:xfrm>
          <a:prstGeom prst="rect">
            <a:avLst/>
          </a:prstGeom>
          <a:noFill/>
        </p:spPr>
        <p:txBody>
          <a:bodyPr wrap="square" rtlCol="0">
            <a:noAutofit/>
          </a:bodyPr>
          <a:lstStyle/>
          <a:p>
            <a:pPr algn="l">
              <a:lnSpc>
                <a:spcPct val="100000"/>
              </a:lnSpc>
              <a:spcBef>
                <a:spcPts val="0"/>
              </a:spcBef>
              <a:spcAft>
                <a:spcPts val="800"/>
              </a:spcAft>
            </a:pPr>
            <a:r>
              <a:rPr lang="en-GB" dirty="0"/>
              <a:t>Support with revision/tutoring</a:t>
            </a:r>
          </a:p>
        </p:txBody>
      </p:sp>
    </p:spTree>
    <p:extLst>
      <p:ext uri="{BB962C8B-B14F-4D97-AF65-F5344CB8AC3E}">
        <p14:creationId xmlns:p14="http://schemas.microsoft.com/office/powerpoint/2010/main" val="3482263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FF87F2E-D255-2803-8867-2B9E245DB1FE}"/>
              </a:ext>
            </a:extLst>
          </p:cNvPr>
          <p:cNvSpPr>
            <a:spLocks noGrp="1"/>
          </p:cNvSpPr>
          <p:nvPr>
            <p:ph type="title"/>
          </p:nvPr>
        </p:nvSpPr>
        <p:spPr/>
        <p:txBody>
          <a:bodyPr/>
          <a:lstStyle/>
          <a:p>
            <a:r>
              <a:rPr lang="en-GB" dirty="0"/>
              <a:t>Walk a mile in my shoes – Your task</a:t>
            </a:r>
          </a:p>
        </p:txBody>
      </p:sp>
      <p:sp>
        <p:nvSpPr>
          <p:cNvPr id="6" name="Footer Placeholder 5">
            <a:extLst>
              <a:ext uri="{FF2B5EF4-FFF2-40B4-BE49-F238E27FC236}">
                <a16:creationId xmlns:a16="http://schemas.microsoft.com/office/drawing/2014/main" id="{DB7311B9-D0C0-3CB9-9ACD-C3936D686EAD}"/>
              </a:ext>
            </a:extLst>
          </p:cNvPr>
          <p:cNvSpPr>
            <a:spLocks noGrp="1"/>
          </p:cNvSpPr>
          <p:nvPr>
            <p:ph type="ftr" sz="quarter" idx="10"/>
          </p:nvPr>
        </p:nvSpPr>
        <p:spPr>
          <a:xfrm>
            <a:off x="413582" y="6330949"/>
            <a:ext cx="5474137" cy="365125"/>
          </a:xfrm>
        </p:spPr>
        <p:txBody>
          <a:bodyPr/>
          <a:lstStyle/>
          <a:p>
            <a:endParaRPr lang="en-GB" dirty="0"/>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16</a:t>
            </a:fld>
            <a:endParaRPr lang="en-GB" dirty="0"/>
          </a:p>
        </p:txBody>
      </p:sp>
      <p:sp>
        <p:nvSpPr>
          <p:cNvPr id="10" name="Text Placeholder 9">
            <a:extLst>
              <a:ext uri="{FF2B5EF4-FFF2-40B4-BE49-F238E27FC236}">
                <a16:creationId xmlns:a16="http://schemas.microsoft.com/office/drawing/2014/main" id="{62623D46-9DCF-98D0-81F7-65675F80ABBE}"/>
              </a:ext>
            </a:extLst>
          </p:cNvPr>
          <p:cNvSpPr>
            <a:spLocks noGrp="1"/>
          </p:cNvSpPr>
          <p:nvPr>
            <p:ph type="body" sz="quarter" idx="12"/>
          </p:nvPr>
        </p:nvSpPr>
        <p:spPr/>
        <p:txBody>
          <a:bodyPr/>
          <a:lstStyle/>
          <a:p>
            <a:r>
              <a:rPr lang="en-GB" dirty="0"/>
              <a:t>Looking at your case study and the road map – discuss on your table how your road map might differ from that or a typical student.</a:t>
            </a:r>
          </a:p>
        </p:txBody>
      </p:sp>
      <p:pic>
        <p:nvPicPr>
          <p:cNvPr id="17" name="Picture 2" descr="Why you need a business roadmap - HR Kilns">
            <a:extLst>
              <a:ext uri="{FF2B5EF4-FFF2-40B4-BE49-F238E27FC236}">
                <a16:creationId xmlns:a16="http://schemas.microsoft.com/office/drawing/2014/main" id="{62C3570A-99F1-B0F3-ACC7-FEA7EF9A048A}"/>
              </a:ext>
            </a:extLst>
          </p:cNvPr>
          <p:cNvPicPr>
            <a:picLocks noGrp="1" noChangeAspect="1" noChangeArrowheads="1"/>
          </p:cNvPicPr>
          <p:nvPr>
            <p:ph sz="quarter" idx="17"/>
          </p:nvPr>
        </p:nvPicPr>
        <p:blipFill>
          <a:blip r:embed="rId3">
            <a:extLst>
              <a:ext uri="{28A0092B-C50C-407E-A947-70E740481C1C}">
                <a14:useLocalDpi xmlns:a14="http://schemas.microsoft.com/office/drawing/2010/main" val="0"/>
              </a:ext>
            </a:extLst>
          </a:blip>
          <a:srcRect/>
          <a:stretch>
            <a:fillRect/>
          </a:stretch>
        </p:blipFill>
        <p:spPr bwMode="auto">
          <a:xfrm>
            <a:off x="2220022" y="1924533"/>
            <a:ext cx="5835407" cy="408973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14986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5E8FCC-3302-DCCE-3889-FA1683854AF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657DE4C4-D006-1ABB-5F4A-A142939ADE7E}"/>
              </a:ext>
            </a:extLst>
          </p:cNvPr>
          <p:cNvSpPr>
            <a:spLocks noGrp="1"/>
          </p:cNvSpPr>
          <p:nvPr>
            <p:ph type="sldNum" sz="quarter" idx="11"/>
          </p:nvPr>
        </p:nvSpPr>
        <p:spPr/>
        <p:txBody>
          <a:bodyPr/>
          <a:lstStyle/>
          <a:p>
            <a:fld id="{E8F1A65C-595C-4736-BF40-F7D31E789466}" type="slidenum">
              <a:rPr lang="en-GB" smtClean="0"/>
              <a:pPr/>
              <a:t>17</a:t>
            </a:fld>
            <a:endParaRPr lang="en-GB" dirty="0"/>
          </a:p>
        </p:txBody>
      </p:sp>
      <p:sp>
        <p:nvSpPr>
          <p:cNvPr id="7" name="Oval 6">
            <a:extLst>
              <a:ext uri="{FF2B5EF4-FFF2-40B4-BE49-F238E27FC236}">
                <a16:creationId xmlns:a16="http://schemas.microsoft.com/office/drawing/2014/main" id="{87FFA569-1619-F60C-0F77-BB2E046ACD4D}"/>
              </a:ext>
            </a:extLst>
          </p:cNvPr>
          <p:cNvSpPr/>
          <p:nvPr/>
        </p:nvSpPr>
        <p:spPr>
          <a:xfrm>
            <a:off x="3638005" y="1872343"/>
            <a:ext cx="3938452" cy="333873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3200" dirty="0"/>
              <a:t>Perspective</a:t>
            </a:r>
          </a:p>
        </p:txBody>
      </p:sp>
    </p:spTree>
    <p:extLst>
      <p:ext uri="{BB962C8B-B14F-4D97-AF65-F5344CB8AC3E}">
        <p14:creationId xmlns:p14="http://schemas.microsoft.com/office/powerpoint/2010/main" val="4234998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62E3B4-DFE6-449F-1AD3-C43C94A40E2F}"/>
              </a:ext>
            </a:extLst>
          </p:cNvPr>
          <p:cNvSpPr>
            <a:spLocks noGrp="1"/>
          </p:cNvSpPr>
          <p:nvPr>
            <p:ph type="title"/>
          </p:nvPr>
        </p:nvSpPr>
        <p:spPr/>
        <p:txBody>
          <a:bodyPr/>
          <a:lstStyle/>
          <a:p>
            <a:r>
              <a:rPr lang="en-GB" dirty="0"/>
              <a:t>Thank you</a:t>
            </a:r>
          </a:p>
        </p:txBody>
      </p:sp>
      <p:sp>
        <p:nvSpPr>
          <p:cNvPr id="7" name="Picture Placeholder 6">
            <a:extLst>
              <a:ext uri="{FF2B5EF4-FFF2-40B4-BE49-F238E27FC236}">
                <a16:creationId xmlns:a16="http://schemas.microsoft.com/office/drawing/2014/main" id="{F88680DD-9933-E084-EBA1-9668B75ACA3D}"/>
              </a:ext>
            </a:extLst>
          </p:cNvPr>
          <p:cNvSpPr>
            <a:spLocks noGrp="1"/>
          </p:cNvSpPr>
          <p:nvPr>
            <p:ph type="pic" sz="quarter" idx="13"/>
          </p:nvPr>
        </p:nvSpPr>
        <p:spPr/>
        <p:txBody>
          <a:bodyPr/>
          <a:lstStyle/>
          <a:p>
            <a:endParaRPr lang="en-GB"/>
          </a:p>
        </p:txBody>
      </p:sp>
      <p:pic>
        <p:nvPicPr>
          <p:cNvPr id="10" name="Picture Placeholder 9" descr="A group of women standing in a line&#10;&#10;Description automatically generated">
            <a:extLst>
              <a:ext uri="{FF2B5EF4-FFF2-40B4-BE49-F238E27FC236}">
                <a16:creationId xmlns:a16="http://schemas.microsoft.com/office/drawing/2014/main" id="{DA74B81D-534F-E39B-361B-47E9E8BFB2E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815" r="10815"/>
          <a:stretch>
            <a:fillRect/>
          </a:stretch>
        </p:blipFill>
        <p:spPr/>
      </p:pic>
    </p:spTree>
    <p:custDataLst>
      <p:tags r:id="rId1"/>
    </p:custDataLst>
    <p:extLst>
      <p:ext uri="{BB962C8B-B14F-4D97-AF65-F5344CB8AC3E}">
        <p14:creationId xmlns:p14="http://schemas.microsoft.com/office/powerpoint/2010/main" val="2896373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6F5BD-53EC-DF8E-48B1-5FE4680D9E16}"/>
              </a:ext>
            </a:extLst>
          </p:cNvPr>
          <p:cNvSpPr>
            <a:spLocks noGrp="1"/>
          </p:cNvSpPr>
          <p:nvPr>
            <p:ph type="title"/>
          </p:nvPr>
        </p:nvSpPr>
        <p:spPr/>
        <p:txBody>
          <a:bodyPr/>
          <a:lstStyle/>
          <a:p>
            <a:r>
              <a:rPr lang="en-GB" dirty="0"/>
              <a:t>Possible categories</a:t>
            </a:r>
          </a:p>
        </p:txBody>
      </p:sp>
      <p:sp>
        <p:nvSpPr>
          <p:cNvPr id="3" name="Footer Placeholder 2">
            <a:extLst>
              <a:ext uri="{FF2B5EF4-FFF2-40B4-BE49-F238E27FC236}">
                <a16:creationId xmlns:a16="http://schemas.microsoft.com/office/drawing/2014/main" id="{98FD485E-68D1-98D9-4B0A-245DB930BD4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790B38DD-2EDD-B1A3-E3FF-2FA5326B23DF}"/>
              </a:ext>
            </a:extLst>
          </p:cNvPr>
          <p:cNvSpPr>
            <a:spLocks noGrp="1"/>
          </p:cNvSpPr>
          <p:nvPr>
            <p:ph type="sldNum" sz="quarter" idx="11"/>
          </p:nvPr>
        </p:nvSpPr>
        <p:spPr/>
        <p:txBody>
          <a:bodyPr/>
          <a:lstStyle/>
          <a:p>
            <a:fld id="{E8F1A65C-595C-4736-BF40-F7D31E789466}" type="slidenum">
              <a:rPr lang="en-GB" smtClean="0"/>
              <a:pPr/>
              <a:t>19</a:t>
            </a:fld>
            <a:endParaRPr lang="en-GB" dirty="0"/>
          </a:p>
        </p:txBody>
      </p:sp>
      <p:sp>
        <p:nvSpPr>
          <p:cNvPr id="5" name="Text Placeholder 4">
            <a:extLst>
              <a:ext uri="{FF2B5EF4-FFF2-40B4-BE49-F238E27FC236}">
                <a16:creationId xmlns:a16="http://schemas.microsoft.com/office/drawing/2014/main" id="{D85CA8B1-E948-3D11-5A53-CA128D6F75A1}"/>
              </a:ext>
            </a:extLst>
          </p:cNvPr>
          <p:cNvSpPr>
            <a:spLocks noGrp="1"/>
          </p:cNvSpPr>
          <p:nvPr>
            <p:ph type="body" sz="quarter" idx="12"/>
          </p:nvPr>
        </p:nvSpPr>
        <p:spPr/>
        <p:txBody>
          <a:bodyPr/>
          <a:lstStyle/>
          <a:p>
            <a:endParaRPr lang="en-GB" dirty="0"/>
          </a:p>
        </p:txBody>
      </p:sp>
      <p:sp>
        <p:nvSpPr>
          <p:cNvPr id="6" name="Content Placeholder 5">
            <a:extLst>
              <a:ext uri="{FF2B5EF4-FFF2-40B4-BE49-F238E27FC236}">
                <a16:creationId xmlns:a16="http://schemas.microsoft.com/office/drawing/2014/main" id="{9C4A801E-662D-FBE2-1B4B-9CF39B94FF3D}"/>
              </a:ext>
            </a:extLst>
          </p:cNvPr>
          <p:cNvSpPr>
            <a:spLocks noGrp="1"/>
          </p:cNvSpPr>
          <p:nvPr>
            <p:ph sz="quarter" idx="17"/>
          </p:nvPr>
        </p:nvSpPr>
        <p:spPr/>
        <p:txBody>
          <a:bodyPr/>
          <a:lstStyle/>
          <a:p>
            <a:pPr marL="285750" indent="-285750">
              <a:buFont typeface="Arial" panose="020B0604020202020204" pitchFamily="34" charset="0"/>
              <a:buChar char="•"/>
            </a:pPr>
            <a:r>
              <a:rPr lang="en-GB" dirty="0"/>
              <a:t>Commuter student – Asked Aqsa for examples</a:t>
            </a:r>
          </a:p>
          <a:p>
            <a:pPr marL="285750" indent="-285750">
              <a:buFont typeface="Arial" panose="020B0604020202020204" pitchFamily="34" charset="0"/>
              <a:buChar char="•"/>
            </a:pPr>
            <a:r>
              <a:rPr lang="en-GB" dirty="0"/>
              <a:t>General UG WP student – Asked Sian for examples</a:t>
            </a:r>
          </a:p>
          <a:p>
            <a:pPr marL="285750" indent="-285750">
              <a:buFont typeface="Arial" panose="020B0604020202020204" pitchFamily="34" charset="0"/>
              <a:buChar char="•"/>
            </a:pPr>
            <a:r>
              <a:rPr lang="en-GB" dirty="0"/>
              <a:t>Mature student - Asked Leigh for examples</a:t>
            </a:r>
          </a:p>
          <a:p>
            <a:pPr marL="285750" indent="-285750">
              <a:buFont typeface="Arial" panose="020B0604020202020204" pitchFamily="34" charset="0"/>
              <a:buChar char="•"/>
            </a:pPr>
            <a:r>
              <a:rPr lang="en-GB" dirty="0"/>
              <a:t>Prospective looked after child - </a:t>
            </a:r>
            <a:r>
              <a:rPr lang="en-GB" dirty="0" err="1"/>
              <a:t>ECannon</a:t>
            </a:r>
            <a:r>
              <a:rPr lang="en-GB" dirty="0"/>
              <a:t> contacted for examples</a:t>
            </a:r>
          </a:p>
          <a:p>
            <a:pPr marL="285750" indent="-285750">
              <a:buFont typeface="Arial" panose="020B0604020202020204" pitchFamily="34" charset="0"/>
              <a:buChar char="•"/>
            </a:pPr>
            <a:r>
              <a:rPr lang="en-GB" dirty="0"/>
              <a:t>Young carer – </a:t>
            </a:r>
            <a:r>
              <a:rPr lang="en-GB" dirty="0" err="1"/>
              <a:t>ECannon</a:t>
            </a:r>
            <a:r>
              <a:rPr lang="en-GB" dirty="0"/>
              <a:t> contacted for examples</a:t>
            </a:r>
          </a:p>
          <a:p>
            <a:pPr marL="285750" indent="-285750">
              <a:buFont typeface="Arial" panose="020B0604020202020204" pitchFamily="34" charset="0"/>
              <a:buChar char="•"/>
            </a:pPr>
            <a:r>
              <a:rPr lang="en-GB" dirty="0"/>
              <a:t>Trans student – Dorian valentine (Trans SU officer examples)</a:t>
            </a:r>
          </a:p>
        </p:txBody>
      </p:sp>
    </p:spTree>
    <p:extLst>
      <p:ext uri="{BB962C8B-B14F-4D97-AF65-F5344CB8AC3E}">
        <p14:creationId xmlns:p14="http://schemas.microsoft.com/office/powerpoint/2010/main" val="1471248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73410-A029-3768-8109-9056E79B0341}"/>
              </a:ext>
            </a:extLst>
          </p:cNvPr>
          <p:cNvSpPr>
            <a:spLocks noGrp="1"/>
          </p:cNvSpPr>
          <p:nvPr>
            <p:ph type="title"/>
          </p:nvPr>
        </p:nvSpPr>
        <p:spPr/>
        <p:txBody>
          <a:bodyPr/>
          <a:lstStyle/>
          <a:p>
            <a:r>
              <a:rPr lang="en-GB" dirty="0"/>
              <a:t>Charts</a:t>
            </a:r>
          </a:p>
        </p:txBody>
      </p:sp>
      <p:sp>
        <p:nvSpPr>
          <p:cNvPr id="4" name="Slide Number Placeholder 3">
            <a:extLst>
              <a:ext uri="{FF2B5EF4-FFF2-40B4-BE49-F238E27FC236}">
                <a16:creationId xmlns:a16="http://schemas.microsoft.com/office/drawing/2014/main" id="{F873571E-A45E-D0D0-38E1-7506F7487E89}"/>
              </a:ext>
            </a:extLst>
          </p:cNvPr>
          <p:cNvSpPr>
            <a:spLocks noGrp="1"/>
          </p:cNvSpPr>
          <p:nvPr>
            <p:ph type="sldNum" sz="quarter" idx="11"/>
          </p:nvPr>
        </p:nvSpPr>
        <p:spPr/>
        <p:txBody>
          <a:bodyPr/>
          <a:lstStyle/>
          <a:p>
            <a:fld id="{E8F1A65C-595C-4736-BF40-F7D31E789466}" type="slidenum">
              <a:rPr lang="en-GB" smtClean="0"/>
              <a:pPr/>
              <a:t>2</a:t>
            </a:fld>
            <a:endParaRPr lang="en-GB" dirty="0"/>
          </a:p>
        </p:txBody>
      </p:sp>
      <p:sp>
        <p:nvSpPr>
          <p:cNvPr id="3" name="Text Placeholder 2">
            <a:extLst>
              <a:ext uri="{FF2B5EF4-FFF2-40B4-BE49-F238E27FC236}">
                <a16:creationId xmlns:a16="http://schemas.microsoft.com/office/drawing/2014/main" id="{615CAB3D-3854-5FE5-D4F5-7DBE4D276B30}"/>
              </a:ext>
            </a:extLst>
          </p:cNvPr>
          <p:cNvSpPr>
            <a:spLocks noGrp="1"/>
          </p:cNvSpPr>
          <p:nvPr>
            <p:ph type="body" sz="quarter" idx="12"/>
          </p:nvPr>
        </p:nvSpPr>
        <p:spPr/>
        <p:txBody>
          <a:bodyPr/>
          <a:lstStyle/>
          <a:p>
            <a:r>
              <a:rPr lang="en-GB" dirty="0"/>
              <a:t>Copy these into chart placeholders</a:t>
            </a:r>
          </a:p>
        </p:txBody>
      </p:sp>
      <p:graphicFrame>
        <p:nvGraphicFramePr>
          <p:cNvPr id="26" name="Chart 25" descr="Pie Chart">
            <a:extLst>
              <a:ext uri="{FF2B5EF4-FFF2-40B4-BE49-F238E27FC236}">
                <a16:creationId xmlns:a16="http://schemas.microsoft.com/office/drawing/2014/main" id="{850772D6-157A-D82C-BD93-FFB5E6A71235}"/>
              </a:ext>
            </a:extLst>
          </p:cNvPr>
          <p:cNvGraphicFramePr/>
          <p:nvPr>
            <p:extLst>
              <p:ext uri="{D42A27DB-BD31-4B8C-83A1-F6EECF244321}">
                <p14:modId xmlns:p14="http://schemas.microsoft.com/office/powerpoint/2010/main" val="3586044276"/>
              </p:ext>
            </p:extLst>
          </p:nvPr>
        </p:nvGraphicFramePr>
        <p:xfrm>
          <a:off x="228600" y="1924533"/>
          <a:ext cx="3816349" cy="40707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8" name="Chart 47" descr="Bar Chart">
            <a:extLst>
              <a:ext uri="{FF2B5EF4-FFF2-40B4-BE49-F238E27FC236}">
                <a16:creationId xmlns:a16="http://schemas.microsoft.com/office/drawing/2014/main" id="{F576C297-F23D-CDB6-645E-4B63D5628C31}"/>
              </a:ext>
            </a:extLst>
          </p:cNvPr>
          <p:cNvGraphicFramePr/>
          <p:nvPr>
            <p:extLst>
              <p:ext uri="{D42A27DB-BD31-4B8C-83A1-F6EECF244321}">
                <p14:modId xmlns:p14="http://schemas.microsoft.com/office/powerpoint/2010/main" val="2273402658"/>
              </p:ext>
            </p:extLst>
          </p:nvPr>
        </p:nvGraphicFramePr>
        <p:xfrm>
          <a:off x="4187826" y="1924533"/>
          <a:ext cx="3816349" cy="407077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9" name="Chart 58" descr="Line Graph">
            <a:extLst>
              <a:ext uri="{FF2B5EF4-FFF2-40B4-BE49-F238E27FC236}">
                <a16:creationId xmlns:a16="http://schemas.microsoft.com/office/drawing/2014/main" id="{7AF062C1-A034-9575-9AFB-03D95DE241E5}"/>
              </a:ext>
            </a:extLst>
          </p:cNvPr>
          <p:cNvGraphicFramePr/>
          <p:nvPr>
            <p:extLst>
              <p:ext uri="{D42A27DB-BD31-4B8C-83A1-F6EECF244321}">
                <p14:modId xmlns:p14="http://schemas.microsoft.com/office/powerpoint/2010/main" val="4220940063"/>
              </p:ext>
            </p:extLst>
          </p:nvPr>
        </p:nvGraphicFramePr>
        <p:xfrm>
          <a:off x="8147051" y="1924533"/>
          <a:ext cx="3816349" cy="4070773"/>
        </p:xfrm>
        <a:graphic>
          <a:graphicData uri="http://schemas.openxmlformats.org/drawingml/2006/chart">
            <c:chart xmlns:c="http://schemas.openxmlformats.org/drawingml/2006/chart" xmlns:r="http://schemas.openxmlformats.org/officeDocument/2006/relationships" r:id="rId5"/>
          </a:graphicData>
        </a:graphic>
      </p:graphicFrame>
      <p:sp>
        <p:nvSpPr>
          <p:cNvPr id="5" name="Footer Placeholder 4">
            <a:extLst>
              <a:ext uri="{FF2B5EF4-FFF2-40B4-BE49-F238E27FC236}">
                <a16:creationId xmlns:a16="http://schemas.microsoft.com/office/drawing/2014/main" id="{89C2CC84-C905-0AF9-357C-555382422B38}"/>
              </a:ext>
            </a:extLst>
          </p:cNvPr>
          <p:cNvSpPr>
            <a:spLocks noGrp="1"/>
          </p:cNvSpPr>
          <p:nvPr>
            <p:ph type="ftr" sz="quarter" idx="10"/>
          </p:nvPr>
        </p:nvSpPr>
        <p:spPr/>
        <p:txBody>
          <a:bodyPr/>
          <a:lstStyle/>
          <a:p>
            <a:endParaRPr lang="en-GB" dirty="0"/>
          </a:p>
        </p:txBody>
      </p:sp>
    </p:spTree>
    <p:custDataLst>
      <p:tags r:id="rId1"/>
    </p:custDataLst>
    <p:extLst>
      <p:ext uri="{BB962C8B-B14F-4D97-AF65-F5344CB8AC3E}">
        <p14:creationId xmlns:p14="http://schemas.microsoft.com/office/powerpoint/2010/main" val="870344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8D189-B1A1-3300-9C69-5F05387BA73C}"/>
              </a:ext>
            </a:extLst>
          </p:cNvPr>
          <p:cNvSpPr>
            <a:spLocks noGrp="1"/>
          </p:cNvSpPr>
          <p:nvPr>
            <p:ph type="title"/>
          </p:nvPr>
        </p:nvSpPr>
        <p:spPr/>
        <p:txBody>
          <a:bodyPr/>
          <a:lstStyle/>
          <a:p>
            <a:r>
              <a:rPr lang="en-GB" dirty="0"/>
              <a:t>Context - Prospective Students</a:t>
            </a:r>
          </a:p>
        </p:txBody>
      </p:sp>
      <p:sp>
        <p:nvSpPr>
          <p:cNvPr id="4" name="Slide Number Placeholder 3">
            <a:extLst>
              <a:ext uri="{FF2B5EF4-FFF2-40B4-BE49-F238E27FC236}">
                <a16:creationId xmlns:a16="http://schemas.microsoft.com/office/drawing/2014/main" id="{85972328-1531-CAB5-BE11-6CAAEE77FC93}"/>
              </a:ext>
            </a:extLst>
          </p:cNvPr>
          <p:cNvSpPr>
            <a:spLocks noGrp="1"/>
          </p:cNvSpPr>
          <p:nvPr>
            <p:ph type="sldNum" sz="quarter" idx="11"/>
          </p:nvPr>
        </p:nvSpPr>
        <p:spPr/>
        <p:txBody>
          <a:bodyPr/>
          <a:lstStyle/>
          <a:p>
            <a:fld id="{E8F1A65C-595C-4736-BF40-F7D31E789466}" type="slidenum">
              <a:rPr lang="en-GB" smtClean="0"/>
              <a:pPr/>
              <a:t>20</a:t>
            </a:fld>
            <a:endParaRPr lang="en-GB" dirty="0"/>
          </a:p>
        </p:txBody>
      </p:sp>
      <p:sp>
        <p:nvSpPr>
          <p:cNvPr id="5" name="Text Placeholder 4">
            <a:extLst>
              <a:ext uri="{FF2B5EF4-FFF2-40B4-BE49-F238E27FC236}">
                <a16:creationId xmlns:a16="http://schemas.microsoft.com/office/drawing/2014/main" id="{E20B66BF-7735-D1C6-1EC1-4AD15CA242FB}"/>
              </a:ext>
            </a:extLst>
          </p:cNvPr>
          <p:cNvSpPr>
            <a:spLocks noGrp="1"/>
          </p:cNvSpPr>
          <p:nvPr>
            <p:ph type="body" sz="quarter" idx="12"/>
          </p:nvPr>
        </p:nvSpPr>
        <p:spPr>
          <a:xfrm>
            <a:off x="413583" y="1221468"/>
            <a:ext cx="2339372" cy="508000"/>
          </a:xfrm>
        </p:spPr>
        <p:txBody>
          <a:bodyPr/>
          <a:lstStyle/>
          <a:p>
            <a:r>
              <a:rPr lang="en-GB" dirty="0"/>
              <a:t>Millie – Looked After Child</a:t>
            </a:r>
          </a:p>
        </p:txBody>
      </p:sp>
      <p:sp>
        <p:nvSpPr>
          <p:cNvPr id="6" name="Content Placeholder 5">
            <a:extLst>
              <a:ext uri="{FF2B5EF4-FFF2-40B4-BE49-F238E27FC236}">
                <a16:creationId xmlns:a16="http://schemas.microsoft.com/office/drawing/2014/main" id="{8473CAD7-04D6-DD78-FE2C-EE72CF4D2A53}"/>
              </a:ext>
            </a:extLst>
          </p:cNvPr>
          <p:cNvSpPr>
            <a:spLocks noGrp="1"/>
          </p:cNvSpPr>
          <p:nvPr>
            <p:ph sz="quarter" idx="17"/>
          </p:nvPr>
        </p:nvSpPr>
        <p:spPr>
          <a:xfrm>
            <a:off x="413583" y="1803490"/>
            <a:ext cx="2340128" cy="4892583"/>
          </a:xfrm>
        </p:spPr>
        <p:txBody>
          <a:bodyPr/>
          <a:lstStyle/>
          <a:p>
            <a:pPr marL="285750" indent="-285750">
              <a:buFont typeface="Arial" panose="020B0604020202020204" pitchFamily="34" charset="0"/>
              <a:buChar char="•"/>
            </a:pPr>
            <a:r>
              <a:rPr lang="en-GB" dirty="0"/>
              <a:t>Millie is 14, she is currently in year 10.</a:t>
            </a:r>
          </a:p>
          <a:p>
            <a:pPr marL="285750" indent="-285750">
              <a:buFont typeface="Arial" panose="020B0604020202020204" pitchFamily="34" charset="0"/>
              <a:buChar char="•"/>
            </a:pPr>
            <a:r>
              <a:rPr lang="en-GB" dirty="0"/>
              <a:t>She lives in Coventry, with her foster carers Marcus and Richard. </a:t>
            </a:r>
          </a:p>
          <a:p>
            <a:pPr marL="285750" indent="-285750">
              <a:buFont typeface="Arial" panose="020B0604020202020204" pitchFamily="34" charset="0"/>
              <a:buChar char="•"/>
            </a:pPr>
            <a:r>
              <a:rPr lang="en-GB" dirty="0"/>
              <a:t>She has lived with them for 4 months. </a:t>
            </a:r>
          </a:p>
          <a:p>
            <a:pPr marL="285750" indent="-285750">
              <a:buFont typeface="Arial" panose="020B0604020202020204" pitchFamily="34" charset="0"/>
              <a:buChar char="•"/>
            </a:pPr>
            <a:r>
              <a:rPr lang="en-GB" dirty="0"/>
              <a:t>Marcus and Richard are very supportive of Millie and her education. </a:t>
            </a:r>
          </a:p>
          <a:p>
            <a:pPr marL="285750" indent="-285750">
              <a:buFont typeface="Arial" panose="020B0604020202020204" pitchFamily="34" charset="0"/>
              <a:buChar char="•"/>
            </a:pPr>
            <a:r>
              <a:rPr lang="en-GB" dirty="0"/>
              <a:t>Millie loves English, and would love to become a writer or journalist.</a:t>
            </a:r>
          </a:p>
        </p:txBody>
      </p:sp>
      <p:sp>
        <p:nvSpPr>
          <p:cNvPr id="7" name="Text Placeholder 4">
            <a:extLst>
              <a:ext uri="{FF2B5EF4-FFF2-40B4-BE49-F238E27FC236}">
                <a16:creationId xmlns:a16="http://schemas.microsoft.com/office/drawing/2014/main" id="{DB723F9F-B52C-AADA-7E14-3E1528C29997}"/>
              </a:ext>
            </a:extLst>
          </p:cNvPr>
          <p:cNvSpPr txBox="1">
            <a:spLocks/>
          </p:cNvSpPr>
          <p:nvPr/>
        </p:nvSpPr>
        <p:spPr>
          <a:xfrm>
            <a:off x="2930811" y="1221468"/>
            <a:ext cx="233937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Leroy – Young Carer</a:t>
            </a:r>
          </a:p>
        </p:txBody>
      </p:sp>
      <p:sp>
        <p:nvSpPr>
          <p:cNvPr id="8" name="Content Placeholder 5">
            <a:extLst>
              <a:ext uri="{FF2B5EF4-FFF2-40B4-BE49-F238E27FC236}">
                <a16:creationId xmlns:a16="http://schemas.microsoft.com/office/drawing/2014/main" id="{AF16D52D-62C6-F7B8-9764-F836E029AF4E}"/>
              </a:ext>
            </a:extLst>
          </p:cNvPr>
          <p:cNvSpPr txBox="1">
            <a:spLocks/>
          </p:cNvSpPr>
          <p:nvPr/>
        </p:nvSpPr>
        <p:spPr>
          <a:xfrm>
            <a:off x="2930054" y="1729468"/>
            <a:ext cx="3165945" cy="452745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dirty="0"/>
              <a:t>Leroy is 17, he is currently in year 12.</a:t>
            </a:r>
          </a:p>
          <a:p>
            <a:pPr marL="285750" indent="-285750">
              <a:buFont typeface="Arial" panose="020B0604020202020204" pitchFamily="34" charset="0"/>
              <a:buChar char="•"/>
            </a:pPr>
            <a:r>
              <a:rPr lang="en-GB" dirty="0"/>
              <a:t>He lives with his mom, in Canley. </a:t>
            </a:r>
          </a:p>
          <a:p>
            <a:pPr marL="285750" indent="-285750">
              <a:buFont typeface="Arial" panose="020B0604020202020204" pitchFamily="34" charset="0"/>
              <a:buChar char="•"/>
            </a:pPr>
            <a:r>
              <a:rPr lang="en-GB" dirty="0"/>
              <a:t>Leroy loves cars and would love to be an automotive engineer.</a:t>
            </a:r>
          </a:p>
          <a:p>
            <a:pPr marL="285750" indent="-285750">
              <a:buFont typeface="Arial" panose="020B0604020202020204" pitchFamily="34" charset="0"/>
              <a:buChar char="•"/>
            </a:pPr>
            <a:r>
              <a:rPr lang="en-GB" dirty="0"/>
              <a:t>Leroy is a registered carer for his mother, who has severe depression. </a:t>
            </a:r>
          </a:p>
          <a:p>
            <a:pPr marL="285750" indent="-285750">
              <a:buFont typeface="Arial" panose="020B0604020202020204" pitchFamily="34" charset="0"/>
              <a:buChar char="•"/>
            </a:pPr>
            <a:r>
              <a:rPr lang="en-GB" dirty="0"/>
              <a:t>Leroy supports his mother with her basic needs, such as her medication.</a:t>
            </a:r>
          </a:p>
          <a:p>
            <a:pPr marL="285750" indent="-285750">
              <a:buFont typeface="Arial" panose="020B0604020202020204" pitchFamily="34" charset="0"/>
              <a:buChar char="•"/>
            </a:pPr>
            <a:r>
              <a:rPr lang="en-GB" dirty="0"/>
              <a:t>Leroy also does most of the household chores such as the food shop, cooking, laundry and cleaning.</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025194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FD391-1E5B-45CB-540F-91CDA40C83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E01866-B37D-FE4D-E1DD-151EFB359AF8}"/>
              </a:ext>
            </a:extLst>
          </p:cNvPr>
          <p:cNvSpPr>
            <a:spLocks noGrp="1"/>
          </p:cNvSpPr>
          <p:nvPr>
            <p:ph type="title"/>
          </p:nvPr>
        </p:nvSpPr>
        <p:spPr/>
        <p:txBody>
          <a:bodyPr/>
          <a:lstStyle/>
          <a:p>
            <a:r>
              <a:rPr lang="en-GB" dirty="0"/>
              <a:t>Context - Current Students</a:t>
            </a:r>
          </a:p>
        </p:txBody>
      </p:sp>
      <p:sp>
        <p:nvSpPr>
          <p:cNvPr id="4" name="Slide Number Placeholder 3">
            <a:extLst>
              <a:ext uri="{FF2B5EF4-FFF2-40B4-BE49-F238E27FC236}">
                <a16:creationId xmlns:a16="http://schemas.microsoft.com/office/drawing/2014/main" id="{CFBB8D30-DACB-CC1D-0429-4B96EA6E4E15}"/>
              </a:ext>
            </a:extLst>
          </p:cNvPr>
          <p:cNvSpPr>
            <a:spLocks noGrp="1"/>
          </p:cNvSpPr>
          <p:nvPr>
            <p:ph type="sldNum" sz="quarter" idx="11"/>
          </p:nvPr>
        </p:nvSpPr>
        <p:spPr/>
        <p:txBody>
          <a:bodyPr/>
          <a:lstStyle/>
          <a:p>
            <a:fld id="{E8F1A65C-595C-4736-BF40-F7D31E789466}" type="slidenum">
              <a:rPr lang="en-GB" smtClean="0"/>
              <a:pPr/>
              <a:t>21</a:t>
            </a:fld>
            <a:endParaRPr lang="en-GB" dirty="0"/>
          </a:p>
        </p:txBody>
      </p:sp>
      <p:sp>
        <p:nvSpPr>
          <p:cNvPr id="5" name="Text Placeholder 4">
            <a:extLst>
              <a:ext uri="{FF2B5EF4-FFF2-40B4-BE49-F238E27FC236}">
                <a16:creationId xmlns:a16="http://schemas.microsoft.com/office/drawing/2014/main" id="{CA75F8B2-B8D4-C4F5-3076-54D92A315B6E}"/>
              </a:ext>
            </a:extLst>
          </p:cNvPr>
          <p:cNvSpPr>
            <a:spLocks noGrp="1"/>
          </p:cNvSpPr>
          <p:nvPr>
            <p:ph type="body" sz="quarter" idx="12"/>
          </p:nvPr>
        </p:nvSpPr>
        <p:spPr>
          <a:xfrm>
            <a:off x="413583" y="1221468"/>
            <a:ext cx="2339372" cy="508000"/>
          </a:xfrm>
        </p:spPr>
        <p:txBody>
          <a:bodyPr/>
          <a:lstStyle/>
          <a:p>
            <a:r>
              <a:rPr lang="en-GB" dirty="0"/>
              <a:t>M</a:t>
            </a:r>
          </a:p>
        </p:txBody>
      </p:sp>
      <p:sp>
        <p:nvSpPr>
          <p:cNvPr id="6" name="Content Placeholder 5">
            <a:extLst>
              <a:ext uri="{FF2B5EF4-FFF2-40B4-BE49-F238E27FC236}">
                <a16:creationId xmlns:a16="http://schemas.microsoft.com/office/drawing/2014/main" id="{A725A999-CADD-47EA-CF97-A03761C40905}"/>
              </a:ext>
            </a:extLst>
          </p:cNvPr>
          <p:cNvSpPr>
            <a:spLocks noGrp="1"/>
          </p:cNvSpPr>
          <p:nvPr>
            <p:ph sz="quarter" idx="17"/>
          </p:nvPr>
        </p:nvSpPr>
        <p:spPr>
          <a:xfrm>
            <a:off x="413583" y="1803490"/>
            <a:ext cx="2340128" cy="4892583"/>
          </a:xfrm>
        </p:spPr>
        <p:txBody>
          <a:bodyPr/>
          <a:lstStyle/>
          <a:p>
            <a:pPr marL="285750" indent="-285750">
              <a:buFont typeface="Arial" panose="020B0604020202020204" pitchFamily="34" charset="0"/>
              <a:buChar char="•"/>
            </a:pPr>
            <a:r>
              <a:rPr lang="en-GB" dirty="0"/>
              <a:t>M</a:t>
            </a:r>
          </a:p>
        </p:txBody>
      </p:sp>
      <p:sp>
        <p:nvSpPr>
          <p:cNvPr id="7" name="Text Placeholder 4">
            <a:extLst>
              <a:ext uri="{FF2B5EF4-FFF2-40B4-BE49-F238E27FC236}">
                <a16:creationId xmlns:a16="http://schemas.microsoft.com/office/drawing/2014/main" id="{DE41FB55-8796-9E1E-8DB3-F43273969228}"/>
              </a:ext>
            </a:extLst>
          </p:cNvPr>
          <p:cNvSpPr txBox="1">
            <a:spLocks/>
          </p:cNvSpPr>
          <p:nvPr/>
        </p:nvSpPr>
        <p:spPr>
          <a:xfrm>
            <a:off x="2930811" y="1221468"/>
            <a:ext cx="2339372" cy="50800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Penelope – Mature Student</a:t>
            </a:r>
          </a:p>
        </p:txBody>
      </p:sp>
      <p:sp>
        <p:nvSpPr>
          <p:cNvPr id="8" name="Content Placeholder 5">
            <a:extLst>
              <a:ext uri="{FF2B5EF4-FFF2-40B4-BE49-F238E27FC236}">
                <a16:creationId xmlns:a16="http://schemas.microsoft.com/office/drawing/2014/main" id="{E0519BCD-C389-FCE7-850B-193D082F1F5C}"/>
              </a:ext>
            </a:extLst>
          </p:cNvPr>
          <p:cNvSpPr txBox="1">
            <a:spLocks/>
          </p:cNvSpPr>
          <p:nvPr/>
        </p:nvSpPr>
        <p:spPr>
          <a:xfrm>
            <a:off x="2930054" y="1729468"/>
            <a:ext cx="3165945" cy="452745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dirty="0"/>
              <a:t>Penelope is 32, she is studying History part-time at CLL.</a:t>
            </a:r>
          </a:p>
          <a:p>
            <a:pPr marL="285750" indent="-285750">
              <a:buFont typeface="Arial" panose="020B0604020202020204" pitchFamily="34" charset="0"/>
              <a:buChar char="•"/>
            </a:pPr>
            <a:r>
              <a:rPr lang="en-GB" dirty="0"/>
              <a:t>Penelope has two children, aged 2 and 4. </a:t>
            </a:r>
          </a:p>
          <a:p>
            <a:pPr marL="285750" indent="-285750">
              <a:buFont typeface="Arial" panose="020B0604020202020204" pitchFamily="34" charset="0"/>
              <a:buChar char="•"/>
            </a:pPr>
            <a:r>
              <a:rPr lang="en-GB" dirty="0"/>
              <a:t>She works part-time in a local restaurant, most evenings and every Sunday. </a:t>
            </a:r>
          </a:p>
          <a:p>
            <a:pPr marL="285750" indent="-285750">
              <a:buFont typeface="Arial" panose="020B0604020202020204" pitchFamily="34" charset="0"/>
              <a:buChar char="•"/>
            </a:pPr>
            <a:r>
              <a:rPr lang="en-GB" dirty="0"/>
              <a:t>Penelope would love to go on to do her PGCE and become a history teacher, so she has the flexibility to be around for her children.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3192043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4B0EA-0CCB-E159-5991-0255B06897CE}"/>
              </a:ext>
            </a:extLst>
          </p:cNvPr>
          <p:cNvSpPr>
            <a:spLocks noGrp="1"/>
          </p:cNvSpPr>
          <p:nvPr>
            <p:ph type="title"/>
          </p:nvPr>
        </p:nvSpPr>
        <p:spPr/>
        <p:txBody>
          <a:bodyPr/>
          <a:lstStyle/>
          <a:p>
            <a:r>
              <a:rPr lang="en-GB" dirty="0"/>
              <a:t>Examples from Trans Inclusivity officer at SU</a:t>
            </a:r>
          </a:p>
        </p:txBody>
      </p:sp>
      <p:sp>
        <p:nvSpPr>
          <p:cNvPr id="3" name="Footer Placeholder 2">
            <a:extLst>
              <a:ext uri="{FF2B5EF4-FFF2-40B4-BE49-F238E27FC236}">
                <a16:creationId xmlns:a16="http://schemas.microsoft.com/office/drawing/2014/main" id="{4C921D40-775F-65AE-C2BF-FAEA8DEF45A6}"/>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E2F37048-1E3E-9DD3-55F3-0F3F74C5EA37}"/>
              </a:ext>
            </a:extLst>
          </p:cNvPr>
          <p:cNvSpPr>
            <a:spLocks noGrp="1"/>
          </p:cNvSpPr>
          <p:nvPr>
            <p:ph type="sldNum" sz="quarter" idx="11"/>
          </p:nvPr>
        </p:nvSpPr>
        <p:spPr/>
        <p:txBody>
          <a:bodyPr/>
          <a:lstStyle/>
          <a:p>
            <a:fld id="{E8F1A65C-595C-4736-BF40-F7D31E789466}" type="slidenum">
              <a:rPr lang="en-GB" smtClean="0"/>
              <a:pPr/>
              <a:t>22</a:t>
            </a:fld>
            <a:endParaRPr lang="en-GB" dirty="0"/>
          </a:p>
        </p:txBody>
      </p:sp>
      <p:sp>
        <p:nvSpPr>
          <p:cNvPr id="5" name="Text Placeholder 4">
            <a:extLst>
              <a:ext uri="{FF2B5EF4-FFF2-40B4-BE49-F238E27FC236}">
                <a16:creationId xmlns:a16="http://schemas.microsoft.com/office/drawing/2014/main" id="{7BB89D28-D71D-200E-00D4-440975DFA57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F4347AD9-E5BB-0834-1411-BE1446117717}"/>
              </a:ext>
            </a:extLst>
          </p:cNvPr>
          <p:cNvSpPr>
            <a:spLocks noGrp="1"/>
          </p:cNvSpPr>
          <p:nvPr>
            <p:ph sz="quarter" idx="17"/>
          </p:nvPr>
        </p:nvSpPr>
        <p:spPr/>
        <p:txBody>
          <a:bodyPr/>
          <a:lstStyle/>
          <a:p>
            <a:pPr algn="l" fontAlgn="base"/>
            <a:r>
              <a:rPr lang="en-GB" b="0" i="0" dirty="0">
                <a:solidFill>
                  <a:srgbClr val="242424"/>
                </a:solidFill>
                <a:effectLst/>
                <a:latin typeface="Segoe UI" panose="020B0502040204020203" pitchFamily="34" charset="0"/>
              </a:rPr>
              <a:t>- Feeling comfortable in accommodation and sharing bathrooms with other students in regards to gender identity</a:t>
            </a:r>
          </a:p>
          <a:p>
            <a:pPr algn="l" fontAlgn="base"/>
            <a:r>
              <a:rPr lang="en-GB" b="0" i="0" dirty="0">
                <a:solidFill>
                  <a:srgbClr val="242424"/>
                </a:solidFill>
                <a:effectLst/>
                <a:latin typeface="Segoe UI" panose="020B0502040204020203" pitchFamily="34" charset="0"/>
              </a:rPr>
              <a:t>- Transphobia and unintentional misgendering from students, staff and university systems (e.g. Warwick Sport)</a:t>
            </a:r>
          </a:p>
          <a:p>
            <a:pPr algn="l" fontAlgn="base"/>
            <a:r>
              <a:rPr lang="en-GB" b="0" i="0" dirty="0">
                <a:solidFill>
                  <a:srgbClr val="242424"/>
                </a:solidFill>
                <a:effectLst/>
                <a:latin typeface="Segoe UI" panose="020B0502040204020203" pitchFamily="34" charset="0"/>
              </a:rPr>
              <a:t>- Struggles accessing healthcare while navigating workload</a:t>
            </a:r>
          </a:p>
          <a:p>
            <a:pPr algn="l" fontAlgn="base"/>
            <a:r>
              <a:rPr lang="en-GB" b="0" i="0" dirty="0">
                <a:solidFill>
                  <a:srgbClr val="242424"/>
                </a:solidFill>
                <a:effectLst/>
                <a:latin typeface="Segoe UI" panose="020B0502040204020203" pitchFamily="34" charset="0"/>
              </a:rPr>
              <a:t>- Mental health issues such as anxiety and depression around the current state of affairs for transgender people in this country</a:t>
            </a:r>
          </a:p>
          <a:p>
            <a:pPr algn="l" fontAlgn="base"/>
            <a:r>
              <a:rPr lang="en-GB" b="0" i="0" dirty="0">
                <a:solidFill>
                  <a:srgbClr val="242424"/>
                </a:solidFill>
                <a:effectLst/>
                <a:latin typeface="Segoe UI" panose="020B0502040204020203" pitchFamily="34" charset="0"/>
              </a:rPr>
              <a:t>- Potential issues at home that prevent them from returning, being open or receiving financial support</a:t>
            </a:r>
          </a:p>
          <a:p>
            <a:pPr algn="l" fontAlgn="base"/>
            <a:r>
              <a:rPr lang="en-GB" b="0" i="0" dirty="0">
                <a:solidFill>
                  <a:srgbClr val="242424"/>
                </a:solidFill>
                <a:effectLst/>
                <a:latin typeface="Segoe UI" panose="020B0502040204020203" pitchFamily="34" charset="0"/>
              </a:rPr>
              <a:t>- Issues getting employment to support finances on campus</a:t>
            </a:r>
          </a:p>
          <a:p>
            <a:pPr algn="l" fontAlgn="base"/>
            <a:r>
              <a:rPr lang="en-GB" b="0" i="0" dirty="0">
                <a:solidFill>
                  <a:srgbClr val="242424"/>
                </a:solidFill>
                <a:effectLst/>
                <a:latin typeface="Segoe UI" panose="020B0502040204020203" pitchFamily="34" charset="0"/>
              </a:rPr>
              <a:t>- Transphobic harassment on student confession pages e.g. Warwick Grapevine</a:t>
            </a:r>
          </a:p>
          <a:p>
            <a:endParaRPr lang="en-GB" dirty="0"/>
          </a:p>
        </p:txBody>
      </p:sp>
    </p:spTree>
    <p:extLst>
      <p:ext uri="{BB962C8B-B14F-4D97-AF65-F5344CB8AC3E}">
        <p14:creationId xmlns:p14="http://schemas.microsoft.com/office/powerpoint/2010/main" val="3522050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59187-3C41-D62F-7A9E-4887C06B4BAD}"/>
              </a:ext>
            </a:extLst>
          </p:cNvPr>
          <p:cNvSpPr>
            <a:spLocks noGrp="1"/>
          </p:cNvSpPr>
          <p:nvPr>
            <p:ph type="title"/>
          </p:nvPr>
        </p:nvSpPr>
        <p:spPr/>
        <p:txBody>
          <a:bodyPr/>
          <a:lstStyle/>
          <a:p>
            <a:r>
              <a:rPr lang="en-GB" dirty="0"/>
              <a:t>Examples re mature students from Leigh</a:t>
            </a:r>
          </a:p>
        </p:txBody>
      </p:sp>
      <p:sp>
        <p:nvSpPr>
          <p:cNvPr id="3" name="Footer Placeholder 2">
            <a:extLst>
              <a:ext uri="{FF2B5EF4-FFF2-40B4-BE49-F238E27FC236}">
                <a16:creationId xmlns:a16="http://schemas.microsoft.com/office/drawing/2014/main" id="{6B7B14FF-DE93-A617-283D-4E705B6D7EE2}"/>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29EF2ED8-ABFA-9E71-352C-9ED5D3DD0F37}"/>
              </a:ext>
            </a:extLst>
          </p:cNvPr>
          <p:cNvSpPr>
            <a:spLocks noGrp="1"/>
          </p:cNvSpPr>
          <p:nvPr>
            <p:ph type="sldNum" sz="quarter" idx="11"/>
          </p:nvPr>
        </p:nvSpPr>
        <p:spPr/>
        <p:txBody>
          <a:bodyPr/>
          <a:lstStyle/>
          <a:p>
            <a:fld id="{E8F1A65C-595C-4736-BF40-F7D31E789466}" type="slidenum">
              <a:rPr lang="en-GB" smtClean="0"/>
              <a:pPr/>
              <a:t>23</a:t>
            </a:fld>
            <a:endParaRPr lang="en-GB" dirty="0"/>
          </a:p>
        </p:txBody>
      </p:sp>
      <p:sp>
        <p:nvSpPr>
          <p:cNvPr id="5" name="Text Placeholder 4">
            <a:extLst>
              <a:ext uri="{FF2B5EF4-FFF2-40B4-BE49-F238E27FC236}">
                <a16:creationId xmlns:a16="http://schemas.microsoft.com/office/drawing/2014/main" id="{1E060B0A-48E8-FEBA-4FA1-117375625C86}"/>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C235D067-40DA-AEFC-DDE8-0656403575AD}"/>
              </a:ext>
            </a:extLst>
          </p:cNvPr>
          <p:cNvSpPr>
            <a:spLocks noGrp="1"/>
          </p:cNvSpPr>
          <p:nvPr>
            <p:ph sz="quarter" idx="17"/>
          </p:nvPr>
        </p:nvSpPr>
        <p:spPr/>
        <p:txBody>
          <a:bodyPr/>
          <a:lstStyle/>
          <a:p>
            <a:pPr algn="l" fontAlgn="base"/>
            <a:br>
              <a:rPr lang="en-GB" sz="900" b="0" i="0" dirty="0">
                <a:solidFill>
                  <a:srgbClr val="000000"/>
                </a:solidFill>
                <a:effectLst/>
                <a:latin typeface="Aptos" panose="020B0004020202020204" pitchFamily="34" charset="0"/>
              </a:rPr>
            </a:br>
            <a:r>
              <a:rPr lang="en-GB" sz="900" b="0" i="0" dirty="0">
                <a:solidFill>
                  <a:srgbClr val="000000"/>
                </a:solidFill>
                <a:effectLst/>
                <a:latin typeface="Aptos" panose="020B0004020202020204" pitchFamily="34" charset="0"/>
              </a:rPr>
              <a:t>Challenges</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Waiting for </a:t>
            </a:r>
            <a:r>
              <a:rPr lang="en-GB" sz="900" b="1" i="0" dirty="0">
                <a:solidFill>
                  <a:srgbClr val="000000"/>
                </a:solidFill>
                <a:effectLst/>
                <a:latin typeface="Aptos" panose="020B0004020202020204" pitchFamily="34" charset="0"/>
              </a:rPr>
              <a:t>timetables </a:t>
            </a:r>
            <a:r>
              <a:rPr lang="en-GB" sz="900" b="0" i="0" dirty="0">
                <a:solidFill>
                  <a:srgbClr val="000000"/>
                </a:solidFill>
                <a:effectLst/>
                <a:latin typeface="Aptos" panose="020B0004020202020204" pitchFamily="34" charset="0"/>
              </a:rPr>
              <a:t>to be confirmed was a hugely stressful, especially with childcare responsibilities to manage. I'd have to select my optional modules without knowing when or where they would be, often not until the week before term. The department's admin team but would give me the same stock answer - I'd have to wait like everyone else. In the end I approached the head of department, who gave me as much information as possible to make plans.</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The </a:t>
            </a:r>
            <a:r>
              <a:rPr lang="en-GB" sz="900" b="1" i="0" dirty="0">
                <a:solidFill>
                  <a:srgbClr val="000000"/>
                </a:solidFill>
                <a:effectLst/>
                <a:latin typeface="Aptos" panose="020B0004020202020204" pitchFamily="34" charset="0"/>
              </a:rPr>
              <a:t>cost of car parking </a:t>
            </a:r>
            <a:r>
              <a:rPr lang="en-GB" sz="900" b="0" i="0" dirty="0">
                <a:solidFill>
                  <a:srgbClr val="000000"/>
                </a:solidFill>
                <a:effectLst/>
                <a:latin typeface="Aptos" panose="020B0004020202020204" pitchFamily="34" charset="0"/>
              </a:rPr>
              <a:t>was a shock but I had to take the hit, as the alternatives were not an option. I couldn't wait around for a bus that might not come when I had to hurry back for the school run. </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There's a lack of </a:t>
            </a:r>
            <a:r>
              <a:rPr lang="en-GB" sz="900" b="1" i="0" dirty="0">
                <a:solidFill>
                  <a:srgbClr val="000000"/>
                </a:solidFill>
                <a:effectLst/>
                <a:latin typeface="Aptos" panose="020B0004020202020204" pitchFamily="34" charset="0"/>
              </a:rPr>
              <a:t>networking </a:t>
            </a:r>
            <a:r>
              <a:rPr lang="en-GB" sz="900" b="0" i="0" dirty="0">
                <a:solidFill>
                  <a:srgbClr val="000000"/>
                </a:solidFill>
                <a:effectLst/>
                <a:latin typeface="Aptos" panose="020B0004020202020204" pitchFamily="34" charset="0"/>
              </a:rPr>
              <a:t>opportunities for mature students, particularly if you study outside the CLL. I get that it's especially tricky for mature students who are time-poor and often not on campus for long periods of time. But if there was some kind of wider coordinated network that isn't department or even faculty based, there might be more chance of finding likeminded peers.</a:t>
            </a:r>
          </a:p>
          <a:p>
            <a:pPr algn="l" fontAlgn="base">
              <a:buFont typeface="Arial" panose="020B0604020202020204" pitchFamily="34" charset="0"/>
              <a:buChar char="•"/>
            </a:pPr>
            <a:r>
              <a:rPr lang="en-GB" sz="900" b="1" i="0" dirty="0">
                <a:solidFill>
                  <a:srgbClr val="000000"/>
                </a:solidFill>
                <a:effectLst/>
                <a:latin typeface="Aptos" panose="020B0004020202020204" pitchFamily="34" charset="0"/>
              </a:rPr>
              <a:t>Group assignments</a:t>
            </a:r>
            <a:r>
              <a:rPr lang="en-GB" sz="900" b="0" i="0" dirty="0">
                <a:solidFill>
                  <a:srgbClr val="000000"/>
                </a:solidFill>
                <a:effectLst/>
                <a:latin typeface="Aptos" panose="020B0004020202020204" pitchFamily="34" charset="0"/>
              </a:rPr>
              <a:t> were quite awkward. I had to be very disciplined with my time and workload, which didn't always match with the other students, who could leave things to the last minute. It kind of shoe-horned me into a project manager role.</a:t>
            </a:r>
          </a:p>
          <a:p>
            <a:pPr algn="l" fontAlgn="base">
              <a:buFont typeface="Arial" panose="020B0604020202020204" pitchFamily="34" charset="0"/>
              <a:buChar char="•"/>
            </a:pPr>
            <a:r>
              <a:rPr lang="en-GB" sz="900" b="1" i="0" dirty="0">
                <a:solidFill>
                  <a:srgbClr val="000000"/>
                </a:solidFill>
                <a:effectLst/>
                <a:latin typeface="Aptos" panose="020B0004020202020204" pitchFamily="34" charset="0"/>
              </a:rPr>
              <a:t>Ageism and fear of ageism </a:t>
            </a:r>
            <a:r>
              <a:rPr lang="en-GB" sz="900" b="0" i="0" dirty="0">
                <a:solidFill>
                  <a:srgbClr val="000000"/>
                </a:solidFill>
                <a:effectLst/>
                <a:latin typeface="Aptos" panose="020B0004020202020204" pitchFamily="34" charset="0"/>
              </a:rPr>
              <a:t>- I was stereotyped as the 'responsible mum' of the class by one tutor and assigned a specific task as a result. However, other tutors would suggest we were all 'too young to remember' certain cultural references or examples - even though I was right there! There maybe needs to be some work with teaching staff on how to acknowledge difference/lived experience in the room, without offending people</a:t>
            </a:r>
          </a:p>
          <a:p>
            <a:pPr algn="l" fontAlgn="base">
              <a:buFont typeface="Arial" panose="020B0604020202020204" pitchFamily="34" charset="0"/>
              <a:buChar char="•"/>
            </a:pPr>
            <a:r>
              <a:rPr lang="en-GB" sz="900" b="1" i="0" dirty="0">
                <a:solidFill>
                  <a:srgbClr val="000000"/>
                </a:solidFill>
                <a:effectLst/>
                <a:latin typeface="Aptos" panose="020B0004020202020204" pitchFamily="34" charset="0"/>
              </a:rPr>
              <a:t>Infantilising processes</a:t>
            </a:r>
            <a:r>
              <a:rPr lang="en-GB" sz="900" b="0" i="0" dirty="0">
                <a:solidFill>
                  <a:srgbClr val="000000"/>
                </a:solidFill>
                <a:effectLst/>
                <a:latin typeface="Aptos" panose="020B0004020202020204" pitchFamily="34" charset="0"/>
              </a:rPr>
              <a:t> - I found it patronising to have to obtain written evidence from my GP to authorise a single absence. As a result, I had to email personal health information to a shared inbox, managed by the department's admin team. This is quite a contrast from the working environment I'd come from, where you can self-certify sickness for up to seven calendar days. I understand the need for policies, but perhaps a more person-centred, holistic approach would be appropriate?</a:t>
            </a:r>
          </a:p>
          <a:p>
            <a:pPr algn="l" fontAlgn="base">
              <a:buFont typeface="Arial" panose="020B0604020202020204" pitchFamily="34" charset="0"/>
              <a:buChar char="•"/>
            </a:pPr>
            <a:r>
              <a:rPr lang="en-GB" sz="900" b="1" i="0" dirty="0">
                <a:solidFill>
                  <a:srgbClr val="000000"/>
                </a:solidFill>
                <a:effectLst/>
                <a:latin typeface="Aptos" panose="020B0004020202020204" pitchFamily="34" charset="0"/>
              </a:rPr>
              <a:t>Menopause/perimenopause</a:t>
            </a:r>
            <a:r>
              <a:rPr lang="en-GB" sz="900" b="0" i="0" dirty="0">
                <a:solidFill>
                  <a:srgbClr val="000000"/>
                </a:solidFill>
                <a:effectLst/>
                <a:latin typeface="Aptos" panose="020B0004020202020204" pitchFamily="34" charset="0"/>
              </a:rPr>
              <a:t> - I realised during my studies that I was struggling to remember things, but wasn't sure if this was something I could mention in the context of my learning... I ended up finding ways to support myself to manage this.</a:t>
            </a:r>
          </a:p>
          <a:p>
            <a:pPr algn="l" fontAlgn="base"/>
            <a:br>
              <a:rPr lang="en-GB" sz="900" b="0" i="0" dirty="0">
                <a:solidFill>
                  <a:srgbClr val="000000"/>
                </a:solidFill>
                <a:effectLst/>
                <a:latin typeface="Aptos" panose="020B0004020202020204" pitchFamily="34" charset="0"/>
              </a:rPr>
            </a:br>
            <a:endParaRPr lang="en-GB" sz="900" b="0" i="0" dirty="0">
              <a:solidFill>
                <a:srgbClr val="000000"/>
              </a:solidFill>
              <a:effectLst/>
              <a:latin typeface="Aptos" panose="020B0004020202020204" pitchFamily="34" charset="0"/>
            </a:endParaRPr>
          </a:p>
          <a:p>
            <a:pPr algn="l" fontAlgn="base"/>
            <a:r>
              <a:rPr lang="en-GB" sz="900" b="0" i="0" dirty="0">
                <a:solidFill>
                  <a:srgbClr val="000000"/>
                </a:solidFill>
                <a:effectLst/>
                <a:latin typeface="Aptos" panose="020B0004020202020204" pitchFamily="34" charset="0"/>
              </a:rPr>
              <a:t>Positives</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I wasn't afraid to contribute/share - I did not have the confidence to do this at age 18, and I think sometimes the tutors were quite grateful that someone got seminar discussions going!</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Discipline and commitment - it felt like the stakes were higher for me, as I'd made a lot of sacrifices to be here </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Resilience - I took constructive feedback on board rather than to heart</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Tech/systems knowledge - some mature students are already very familiar with MS Office etc, there isn't always a tech knowledge deficit!</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Positive relationships with tutors - being similar in age often helped build rapport</a:t>
            </a:r>
          </a:p>
          <a:p>
            <a:pPr algn="l" fontAlgn="base">
              <a:buFont typeface="Arial" panose="020B0604020202020204" pitchFamily="34" charset="0"/>
              <a:buChar char="•"/>
            </a:pPr>
            <a:r>
              <a:rPr lang="en-GB" sz="900" b="0" i="0" dirty="0">
                <a:solidFill>
                  <a:srgbClr val="000000"/>
                </a:solidFill>
                <a:effectLst/>
                <a:latin typeface="Aptos" panose="020B0004020202020204" pitchFamily="34" charset="0"/>
              </a:rPr>
              <a:t>Using my initiative - because signposts for support for mature students can be quite sporadic at Warwick, I'd often go hunting to find what was out there myself</a:t>
            </a:r>
          </a:p>
          <a:p>
            <a:endParaRPr lang="en-GB" sz="800" dirty="0"/>
          </a:p>
        </p:txBody>
      </p:sp>
    </p:spTree>
    <p:extLst>
      <p:ext uri="{BB962C8B-B14F-4D97-AF65-F5344CB8AC3E}">
        <p14:creationId xmlns:p14="http://schemas.microsoft.com/office/powerpoint/2010/main" val="2927203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2F0A980-BBFB-E06A-1347-012C21AFCCC7}"/>
              </a:ext>
            </a:extLst>
          </p:cNvPr>
          <p:cNvSpPr>
            <a:spLocks noGrp="1"/>
          </p:cNvSpPr>
          <p:nvPr>
            <p:ph type="title"/>
          </p:nvPr>
        </p:nvSpPr>
        <p:spPr/>
        <p:txBody>
          <a:bodyPr/>
          <a:lstStyle/>
          <a:p>
            <a:r>
              <a:rPr lang="en-GB" dirty="0"/>
              <a:t>Your Journey – First challenge </a:t>
            </a:r>
          </a:p>
        </p:txBody>
      </p:sp>
      <p:sp>
        <p:nvSpPr>
          <p:cNvPr id="3" name="Slide Number Placeholder 2">
            <a:extLst>
              <a:ext uri="{FF2B5EF4-FFF2-40B4-BE49-F238E27FC236}">
                <a16:creationId xmlns:a16="http://schemas.microsoft.com/office/drawing/2014/main" id="{D9C875DC-48FD-24E4-DEDE-A8C22CF32432}"/>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24</a:t>
            </a:fld>
            <a:endParaRPr lang="en-GB" dirty="0"/>
          </a:p>
        </p:txBody>
      </p:sp>
      <p:sp>
        <p:nvSpPr>
          <p:cNvPr id="4" name="Arrow: Pentagon 3">
            <a:extLst>
              <a:ext uri="{FF2B5EF4-FFF2-40B4-BE49-F238E27FC236}">
                <a16:creationId xmlns:a16="http://schemas.microsoft.com/office/drawing/2014/main" id="{ED9C34B0-332D-64DB-274D-A4F5DF7154E9}"/>
              </a:ext>
            </a:extLst>
          </p:cNvPr>
          <p:cNvSpPr/>
          <p:nvPr/>
        </p:nvSpPr>
        <p:spPr>
          <a:xfrm>
            <a:off x="1476463" y="1620367"/>
            <a:ext cx="1988190" cy="780176"/>
          </a:xfrm>
          <a:prstGeom prst="homePlate">
            <a:avLst/>
          </a:prstGeom>
          <a:solidFill>
            <a:srgbClr val="C4B7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t>PS Looked After Child</a:t>
            </a:r>
          </a:p>
        </p:txBody>
      </p:sp>
      <p:sp>
        <p:nvSpPr>
          <p:cNvPr id="7" name="Arrow: Chevron 6">
            <a:extLst>
              <a:ext uri="{FF2B5EF4-FFF2-40B4-BE49-F238E27FC236}">
                <a16:creationId xmlns:a16="http://schemas.microsoft.com/office/drawing/2014/main" id="{AE5CC92A-A944-0601-BEE1-72DFBD2E0665}"/>
              </a:ext>
            </a:extLst>
          </p:cNvPr>
          <p:cNvSpPr/>
          <p:nvPr/>
        </p:nvSpPr>
        <p:spPr>
          <a:xfrm>
            <a:off x="3252366" y="1620367"/>
            <a:ext cx="2063691" cy="780176"/>
          </a:xfrm>
          <a:prstGeom prst="chevron">
            <a:avLst/>
          </a:prstGeom>
          <a:solidFill>
            <a:srgbClr val="9D88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solidFill>
                  <a:schemeClr val="tx1"/>
                </a:solidFill>
              </a:rPr>
              <a:t>Changed placements</a:t>
            </a:r>
          </a:p>
        </p:txBody>
      </p:sp>
      <p:sp>
        <p:nvSpPr>
          <p:cNvPr id="10" name="Arrow: Chevron 9">
            <a:extLst>
              <a:ext uri="{FF2B5EF4-FFF2-40B4-BE49-F238E27FC236}">
                <a16:creationId xmlns:a16="http://schemas.microsoft.com/office/drawing/2014/main" id="{94D76902-6D8C-593A-5F27-C390AA2EEB7E}"/>
              </a:ext>
            </a:extLst>
          </p:cNvPr>
          <p:cNvSpPr/>
          <p:nvPr/>
        </p:nvSpPr>
        <p:spPr>
          <a:xfrm>
            <a:off x="5127307" y="1620367"/>
            <a:ext cx="2063691" cy="780176"/>
          </a:xfrm>
          <a:prstGeom prst="chevron">
            <a:avLst/>
          </a:prstGeom>
          <a:solidFill>
            <a:srgbClr val="7858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11" name="Arrow: Chevron 10">
            <a:extLst>
              <a:ext uri="{FF2B5EF4-FFF2-40B4-BE49-F238E27FC236}">
                <a16:creationId xmlns:a16="http://schemas.microsoft.com/office/drawing/2014/main" id="{8114A4D4-275B-8A64-790B-9D55B43376D9}"/>
              </a:ext>
            </a:extLst>
          </p:cNvPr>
          <p:cNvSpPr/>
          <p:nvPr/>
        </p:nvSpPr>
        <p:spPr>
          <a:xfrm>
            <a:off x="6988264" y="1620367"/>
            <a:ext cx="2063691" cy="780176"/>
          </a:xfrm>
          <a:prstGeom prst="chevron">
            <a:avLst/>
          </a:prstGeom>
          <a:solidFill>
            <a:srgbClr val="3D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12" name="Arrow: Pentagon 11">
            <a:extLst>
              <a:ext uri="{FF2B5EF4-FFF2-40B4-BE49-F238E27FC236}">
                <a16:creationId xmlns:a16="http://schemas.microsoft.com/office/drawing/2014/main" id="{5779A1D9-86A1-C41E-A56C-6306BBF0EDD1}"/>
              </a:ext>
            </a:extLst>
          </p:cNvPr>
          <p:cNvSpPr/>
          <p:nvPr/>
        </p:nvSpPr>
        <p:spPr>
          <a:xfrm>
            <a:off x="1476463" y="2483775"/>
            <a:ext cx="1988190" cy="780176"/>
          </a:xfrm>
          <a:prstGeom prst="homePlate">
            <a:avLst/>
          </a:prstGeom>
          <a:solidFill>
            <a:srgbClr val="C4B7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t>PS Young Carer</a:t>
            </a:r>
          </a:p>
        </p:txBody>
      </p:sp>
      <p:sp>
        <p:nvSpPr>
          <p:cNvPr id="14" name="Arrow: Chevron 13">
            <a:extLst>
              <a:ext uri="{FF2B5EF4-FFF2-40B4-BE49-F238E27FC236}">
                <a16:creationId xmlns:a16="http://schemas.microsoft.com/office/drawing/2014/main" id="{7B961398-1732-EC8A-8339-705E53C11515}"/>
              </a:ext>
            </a:extLst>
          </p:cNvPr>
          <p:cNvSpPr/>
          <p:nvPr/>
        </p:nvSpPr>
        <p:spPr>
          <a:xfrm>
            <a:off x="3252366" y="2483775"/>
            <a:ext cx="2063691" cy="780176"/>
          </a:xfrm>
          <a:prstGeom prst="chevron">
            <a:avLst/>
          </a:prstGeom>
          <a:solidFill>
            <a:srgbClr val="9D88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solidFill>
                  <a:schemeClr val="tx1"/>
                </a:solidFill>
              </a:rPr>
              <a:t>Missed deadlines</a:t>
            </a:r>
          </a:p>
        </p:txBody>
      </p:sp>
      <p:sp>
        <p:nvSpPr>
          <p:cNvPr id="15" name="Arrow: Chevron 14">
            <a:extLst>
              <a:ext uri="{FF2B5EF4-FFF2-40B4-BE49-F238E27FC236}">
                <a16:creationId xmlns:a16="http://schemas.microsoft.com/office/drawing/2014/main" id="{8A5BD12F-8505-2719-BA28-AEECBBC7CFC3}"/>
              </a:ext>
            </a:extLst>
          </p:cNvPr>
          <p:cNvSpPr/>
          <p:nvPr/>
        </p:nvSpPr>
        <p:spPr>
          <a:xfrm>
            <a:off x="5127307" y="2483775"/>
            <a:ext cx="2063691" cy="780176"/>
          </a:xfrm>
          <a:prstGeom prst="chevron">
            <a:avLst/>
          </a:prstGeom>
          <a:solidFill>
            <a:srgbClr val="7858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16" name="Arrow: Chevron 15">
            <a:extLst>
              <a:ext uri="{FF2B5EF4-FFF2-40B4-BE49-F238E27FC236}">
                <a16:creationId xmlns:a16="http://schemas.microsoft.com/office/drawing/2014/main" id="{D2E30789-5D0B-3CF2-0C60-0B96AD4D59D5}"/>
              </a:ext>
            </a:extLst>
          </p:cNvPr>
          <p:cNvSpPr/>
          <p:nvPr/>
        </p:nvSpPr>
        <p:spPr>
          <a:xfrm>
            <a:off x="6988264" y="2483775"/>
            <a:ext cx="2063691" cy="780176"/>
          </a:xfrm>
          <a:prstGeom prst="chevron">
            <a:avLst/>
          </a:prstGeom>
          <a:solidFill>
            <a:srgbClr val="3D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17" name="Arrow: Pentagon 16">
            <a:extLst>
              <a:ext uri="{FF2B5EF4-FFF2-40B4-BE49-F238E27FC236}">
                <a16:creationId xmlns:a16="http://schemas.microsoft.com/office/drawing/2014/main" id="{CED6482A-7863-9149-E07F-4C256ED4B1D4}"/>
              </a:ext>
            </a:extLst>
          </p:cNvPr>
          <p:cNvSpPr/>
          <p:nvPr/>
        </p:nvSpPr>
        <p:spPr>
          <a:xfrm>
            <a:off x="1476463" y="3430044"/>
            <a:ext cx="1988190" cy="780176"/>
          </a:xfrm>
          <a:prstGeom prst="homePlate">
            <a:avLst/>
          </a:prstGeom>
          <a:solidFill>
            <a:srgbClr val="C4B7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t> </a:t>
            </a:r>
          </a:p>
        </p:txBody>
      </p:sp>
      <p:sp>
        <p:nvSpPr>
          <p:cNvPr id="19" name="Arrow: Chevron 18">
            <a:extLst>
              <a:ext uri="{FF2B5EF4-FFF2-40B4-BE49-F238E27FC236}">
                <a16:creationId xmlns:a16="http://schemas.microsoft.com/office/drawing/2014/main" id="{97A2AE5B-3BDB-A2CB-FDDF-D18624519BA0}"/>
              </a:ext>
            </a:extLst>
          </p:cNvPr>
          <p:cNvSpPr/>
          <p:nvPr/>
        </p:nvSpPr>
        <p:spPr>
          <a:xfrm>
            <a:off x="3252366" y="3430044"/>
            <a:ext cx="2063691" cy="780176"/>
          </a:xfrm>
          <a:prstGeom prst="chevron">
            <a:avLst/>
          </a:prstGeom>
          <a:solidFill>
            <a:srgbClr val="9D88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0" name="Arrow: Chevron 19">
            <a:extLst>
              <a:ext uri="{FF2B5EF4-FFF2-40B4-BE49-F238E27FC236}">
                <a16:creationId xmlns:a16="http://schemas.microsoft.com/office/drawing/2014/main" id="{02E88CE7-22B1-B418-A273-C55BE8663694}"/>
              </a:ext>
            </a:extLst>
          </p:cNvPr>
          <p:cNvSpPr/>
          <p:nvPr/>
        </p:nvSpPr>
        <p:spPr>
          <a:xfrm>
            <a:off x="5127307" y="3430044"/>
            <a:ext cx="2063691" cy="780176"/>
          </a:xfrm>
          <a:prstGeom prst="chevron">
            <a:avLst/>
          </a:prstGeom>
          <a:solidFill>
            <a:srgbClr val="7858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1" name="Arrow: Chevron 20">
            <a:extLst>
              <a:ext uri="{FF2B5EF4-FFF2-40B4-BE49-F238E27FC236}">
                <a16:creationId xmlns:a16="http://schemas.microsoft.com/office/drawing/2014/main" id="{72209A4E-BA77-F680-0D6C-97381BC68ECB}"/>
              </a:ext>
            </a:extLst>
          </p:cNvPr>
          <p:cNvSpPr/>
          <p:nvPr/>
        </p:nvSpPr>
        <p:spPr>
          <a:xfrm>
            <a:off x="6988264" y="3430044"/>
            <a:ext cx="2063691" cy="780176"/>
          </a:xfrm>
          <a:prstGeom prst="chevron">
            <a:avLst/>
          </a:prstGeom>
          <a:solidFill>
            <a:srgbClr val="3D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2" name="Arrow: Pentagon 21">
            <a:extLst>
              <a:ext uri="{FF2B5EF4-FFF2-40B4-BE49-F238E27FC236}">
                <a16:creationId xmlns:a16="http://schemas.microsoft.com/office/drawing/2014/main" id="{B2BEB81E-62B7-7FA3-0994-53430F3E0569}"/>
              </a:ext>
            </a:extLst>
          </p:cNvPr>
          <p:cNvSpPr/>
          <p:nvPr/>
        </p:nvSpPr>
        <p:spPr>
          <a:xfrm>
            <a:off x="1476463" y="4346743"/>
            <a:ext cx="1988190" cy="780176"/>
          </a:xfrm>
          <a:prstGeom prst="homePlate">
            <a:avLst/>
          </a:prstGeom>
          <a:solidFill>
            <a:srgbClr val="C4B7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t>UG WP Student</a:t>
            </a:r>
          </a:p>
        </p:txBody>
      </p:sp>
      <p:sp>
        <p:nvSpPr>
          <p:cNvPr id="24" name="Arrow: Chevron 23">
            <a:extLst>
              <a:ext uri="{FF2B5EF4-FFF2-40B4-BE49-F238E27FC236}">
                <a16:creationId xmlns:a16="http://schemas.microsoft.com/office/drawing/2014/main" id="{7F71D785-C195-24FF-11F6-5EA921007023}"/>
              </a:ext>
            </a:extLst>
          </p:cNvPr>
          <p:cNvSpPr/>
          <p:nvPr/>
        </p:nvSpPr>
        <p:spPr>
          <a:xfrm>
            <a:off x="3252366" y="4346743"/>
            <a:ext cx="2063691" cy="780176"/>
          </a:xfrm>
          <a:prstGeom prst="chevron">
            <a:avLst/>
          </a:prstGeom>
          <a:solidFill>
            <a:srgbClr val="9D88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5" name="Arrow: Chevron 24">
            <a:extLst>
              <a:ext uri="{FF2B5EF4-FFF2-40B4-BE49-F238E27FC236}">
                <a16:creationId xmlns:a16="http://schemas.microsoft.com/office/drawing/2014/main" id="{8262A0AE-82F3-2084-ED88-08F7CFBB5E17}"/>
              </a:ext>
            </a:extLst>
          </p:cNvPr>
          <p:cNvSpPr/>
          <p:nvPr/>
        </p:nvSpPr>
        <p:spPr>
          <a:xfrm>
            <a:off x="5127307" y="4346743"/>
            <a:ext cx="2063691" cy="780176"/>
          </a:xfrm>
          <a:prstGeom prst="chevron">
            <a:avLst/>
          </a:prstGeom>
          <a:solidFill>
            <a:srgbClr val="7858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6" name="Arrow: Chevron 25">
            <a:extLst>
              <a:ext uri="{FF2B5EF4-FFF2-40B4-BE49-F238E27FC236}">
                <a16:creationId xmlns:a16="http://schemas.microsoft.com/office/drawing/2014/main" id="{DEACAAD7-B5CF-519B-6106-B65076C390E0}"/>
              </a:ext>
            </a:extLst>
          </p:cNvPr>
          <p:cNvSpPr/>
          <p:nvPr/>
        </p:nvSpPr>
        <p:spPr>
          <a:xfrm>
            <a:off x="6988264" y="4346743"/>
            <a:ext cx="2063691" cy="780176"/>
          </a:xfrm>
          <a:prstGeom prst="chevron">
            <a:avLst/>
          </a:prstGeom>
          <a:solidFill>
            <a:srgbClr val="3D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27" name="Arrow: Pentagon 26">
            <a:extLst>
              <a:ext uri="{FF2B5EF4-FFF2-40B4-BE49-F238E27FC236}">
                <a16:creationId xmlns:a16="http://schemas.microsoft.com/office/drawing/2014/main" id="{A2F7DC67-DC61-9B92-E34B-B47A67516B0E}"/>
              </a:ext>
            </a:extLst>
          </p:cNvPr>
          <p:cNvSpPr/>
          <p:nvPr/>
        </p:nvSpPr>
        <p:spPr>
          <a:xfrm>
            <a:off x="1476463" y="5330553"/>
            <a:ext cx="1988190" cy="780176"/>
          </a:xfrm>
          <a:prstGeom prst="homePlate">
            <a:avLst/>
          </a:prstGeom>
          <a:solidFill>
            <a:srgbClr val="C4B7C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t>UG Mature Student</a:t>
            </a:r>
          </a:p>
        </p:txBody>
      </p:sp>
      <p:sp>
        <p:nvSpPr>
          <p:cNvPr id="29" name="Arrow: Chevron 28">
            <a:extLst>
              <a:ext uri="{FF2B5EF4-FFF2-40B4-BE49-F238E27FC236}">
                <a16:creationId xmlns:a16="http://schemas.microsoft.com/office/drawing/2014/main" id="{FD74EC13-0C48-664E-6886-485417F83F46}"/>
              </a:ext>
            </a:extLst>
          </p:cNvPr>
          <p:cNvSpPr/>
          <p:nvPr/>
        </p:nvSpPr>
        <p:spPr>
          <a:xfrm>
            <a:off x="3252366" y="5330553"/>
            <a:ext cx="2063691" cy="780176"/>
          </a:xfrm>
          <a:prstGeom prst="chevron">
            <a:avLst/>
          </a:prstGeom>
          <a:solidFill>
            <a:srgbClr val="9D88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30" name="Arrow: Chevron 29">
            <a:extLst>
              <a:ext uri="{FF2B5EF4-FFF2-40B4-BE49-F238E27FC236}">
                <a16:creationId xmlns:a16="http://schemas.microsoft.com/office/drawing/2014/main" id="{FD14985E-3CBE-7F35-F791-68AB99ABA08B}"/>
              </a:ext>
            </a:extLst>
          </p:cNvPr>
          <p:cNvSpPr/>
          <p:nvPr/>
        </p:nvSpPr>
        <p:spPr>
          <a:xfrm>
            <a:off x="5128377" y="5330553"/>
            <a:ext cx="2063691" cy="780176"/>
          </a:xfrm>
          <a:prstGeom prst="chevron">
            <a:avLst/>
          </a:prstGeom>
          <a:solidFill>
            <a:srgbClr val="7858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sp>
        <p:nvSpPr>
          <p:cNvPr id="31" name="Arrow: Chevron 30">
            <a:extLst>
              <a:ext uri="{FF2B5EF4-FFF2-40B4-BE49-F238E27FC236}">
                <a16:creationId xmlns:a16="http://schemas.microsoft.com/office/drawing/2014/main" id="{114CD23E-688A-C596-62B4-032DCD6263F8}"/>
              </a:ext>
            </a:extLst>
          </p:cNvPr>
          <p:cNvSpPr/>
          <p:nvPr/>
        </p:nvSpPr>
        <p:spPr>
          <a:xfrm>
            <a:off x="6988264" y="5330553"/>
            <a:ext cx="2063691" cy="780176"/>
          </a:xfrm>
          <a:prstGeom prst="chevron">
            <a:avLst/>
          </a:prstGeom>
          <a:solidFill>
            <a:srgbClr val="3D10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solidFill>
                <a:schemeClr val="tx1"/>
              </a:solidFill>
            </a:endParaRPr>
          </a:p>
        </p:txBody>
      </p:sp>
      <p:grpSp>
        <p:nvGrpSpPr>
          <p:cNvPr id="34" name="Group 33" descr="Graduation Hat Icon">
            <a:extLst>
              <a:ext uri="{FF2B5EF4-FFF2-40B4-BE49-F238E27FC236}">
                <a16:creationId xmlns:a16="http://schemas.microsoft.com/office/drawing/2014/main" id="{3ADF88C2-D5B9-4233-A24A-A69768638527}"/>
              </a:ext>
            </a:extLst>
          </p:cNvPr>
          <p:cNvGrpSpPr/>
          <p:nvPr/>
        </p:nvGrpSpPr>
        <p:grpSpPr>
          <a:xfrm>
            <a:off x="9258353" y="1639332"/>
            <a:ext cx="741680" cy="741680"/>
            <a:chOff x="508635" y="5530893"/>
            <a:chExt cx="741680" cy="741680"/>
          </a:xfrm>
        </p:grpSpPr>
        <p:sp>
          <p:nvSpPr>
            <p:cNvPr id="35" name="Oval 34">
              <a:extLst>
                <a:ext uri="{FF2B5EF4-FFF2-40B4-BE49-F238E27FC236}">
                  <a16:creationId xmlns:a16="http://schemas.microsoft.com/office/drawing/2014/main" id="{CC1714CB-191B-5949-C9B6-85A659211707}"/>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36" name="Graphic 35" descr="Graduation cap outline">
              <a:extLst>
                <a:ext uri="{FF2B5EF4-FFF2-40B4-BE49-F238E27FC236}">
                  <a16:creationId xmlns:a16="http://schemas.microsoft.com/office/drawing/2014/main" id="{73E5F260-AD23-AFAC-9629-D17B19C25E4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7535" y="5619793"/>
              <a:ext cx="563880" cy="563880"/>
            </a:xfrm>
            <a:prstGeom prst="rect">
              <a:avLst/>
            </a:prstGeom>
          </p:spPr>
        </p:pic>
      </p:grpSp>
      <p:grpSp>
        <p:nvGrpSpPr>
          <p:cNvPr id="37" name="Group 36" descr="Graduation Hat Icon">
            <a:extLst>
              <a:ext uri="{FF2B5EF4-FFF2-40B4-BE49-F238E27FC236}">
                <a16:creationId xmlns:a16="http://schemas.microsoft.com/office/drawing/2014/main" id="{110C0BA4-44A8-9D0D-EC12-11A23153AA8E}"/>
              </a:ext>
            </a:extLst>
          </p:cNvPr>
          <p:cNvGrpSpPr/>
          <p:nvPr/>
        </p:nvGrpSpPr>
        <p:grpSpPr>
          <a:xfrm>
            <a:off x="9258353" y="2503023"/>
            <a:ext cx="741680" cy="741680"/>
            <a:chOff x="508635" y="5530893"/>
            <a:chExt cx="741680" cy="741680"/>
          </a:xfrm>
        </p:grpSpPr>
        <p:sp>
          <p:nvSpPr>
            <p:cNvPr id="38" name="Oval 37">
              <a:extLst>
                <a:ext uri="{FF2B5EF4-FFF2-40B4-BE49-F238E27FC236}">
                  <a16:creationId xmlns:a16="http://schemas.microsoft.com/office/drawing/2014/main" id="{E9C6B7CD-6D22-DBDE-1C51-602F18567418}"/>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39" name="Graphic 38" descr="Graduation cap outline">
              <a:extLst>
                <a:ext uri="{FF2B5EF4-FFF2-40B4-BE49-F238E27FC236}">
                  <a16:creationId xmlns:a16="http://schemas.microsoft.com/office/drawing/2014/main" id="{E96F6DAF-931A-A08A-B413-B952457806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7535" y="5619793"/>
              <a:ext cx="563880" cy="563880"/>
            </a:xfrm>
            <a:prstGeom prst="rect">
              <a:avLst/>
            </a:prstGeom>
          </p:spPr>
        </p:pic>
      </p:grpSp>
      <p:grpSp>
        <p:nvGrpSpPr>
          <p:cNvPr id="40" name="Group 39" descr="Graduation Hat Icon">
            <a:extLst>
              <a:ext uri="{FF2B5EF4-FFF2-40B4-BE49-F238E27FC236}">
                <a16:creationId xmlns:a16="http://schemas.microsoft.com/office/drawing/2014/main" id="{C3A6E712-BB73-AA08-0BD1-3750BB2D6BB0}"/>
              </a:ext>
            </a:extLst>
          </p:cNvPr>
          <p:cNvGrpSpPr/>
          <p:nvPr/>
        </p:nvGrpSpPr>
        <p:grpSpPr>
          <a:xfrm>
            <a:off x="9258353" y="3449292"/>
            <a:ext cx="741680" cy="741680"/>
            <a:chOff x="508635" y="5530893"/>
            <a:chExt cx="741680" cy="741680"/>
          </a:xfrm>
        </p:grpSpPr>
        <p:sp>
          <p:nvSpPr>
            <p:cNvPr id="41" name="Oval 40">
              <a:extLst>
                <a:ext uri="{FF2B5EF4-FFF2-40B4-BE49-F238E27FC236}">
                  <a16:creationId xmlns:a16="http://schemas.microsoft.com/office/drawing/2014/main" id="{34C50572-2988-CDBF-BCDF-2E9CED152216}"/>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42" name="Graphic 41" descr="Graduation cap outline">
              <a:extLst>
                <a:ext uri="{FF2B5EF4-FFF2-40B4-BE49-F238E27FC236}">
                  <a16:creationId xmlns:a16="http://schemas.microsoft.com/office/drawing/2014/main" id="{16AD8AD9-58B9-E9F9-8CDA-D6CA0632FEE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7535" y="5619793"/>
              <a:ext cx="563880" cy="563880"/>
            </a:xfrm>
            <a:prstGeom prst="rect">
              <a:avLst/>
            </a:prstGeom>
          </p:spPr>
        </p:pic>
      </p:grpSp>
      <p:grpSp>
        <p:nvGrpSpPr>
          <p:cNvPr id="43" name="Group 42" descr="Graduation Hat Icon">
            <a:extLst>
              <a:ext uri="{FF2B5EF4-FFF2-40B4-BE49-F238E27FC236}">
                <a16:creationId xmlns:a16="http://schemas.microsoft.com/office/drawing/2014/main" id="{87B4D95A-A5A3-5273-1D22-66D5DEF10C31}"/>
              </a:ext>
            </a:extLst>
          </p:cNvPr>
          <p:cNvGrpSpPr/>
          <p:nvPr/>
        </p:nvGrpSpPr>
        <p:grpSpPr>
          <a:xfrm>
            <a:off x="9258353" y="4370623"/>
            <a:ext cx="741680" cy="741680"/>
            <a:chOff x="508635" y="5530893"/>
            <a:chExt cx="741680" cy="741680"/>
          </a:xfrm>
        </p:grpSpPr>
        <p:sp>
          <p:nvSpPr>
            <p:cNvPr id="44" name="Oval 43">
              <a:extLst>
                <a:ext uri="{FF2B5EF4-FFF2-40B4-BE49-F238E27FC236}">
                  <a16:creationId xmlns:a16="http://schemas.microsoft.com/office/drawing/2014/main" id="{6319DA81-A5D8-B125-7B58-E2B2259B35FB}"/>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45" name="Graphic 44" descr="Graduation cap outline">
              <a:extLst>
                <a:ext uri="{FF2B5EF4-FFF2-40B4-BE49-F238E27FC236}">
                  <a16:creationId xmlns:a16="http://schemas.microsoft.com/office/drawing/2014/main" id="{213282A7-2FC7-B88F-9479-859F9079FE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7535" y="5619793"/>
              <a:ext cx="563880" cy="563880"/>
            </a:xfrm>
            <a:prstGeom prst="rect">
              <a:avLst/>
            </a:prstGeom>
          </p:spPr>
        </p:pic>
      </p:grpSp>
      <p:grpSp>
        <p:nvGrpSpPr>
          <p:cNvPr id="46" name="Group 45" descr="Graduation Hat Icon">
            <a:extLst>
              <a:ext uri="{FF2B5EF4-FFF2-40B4-BE49-F238E27FC236}">
                <a16:creationId xmlns:a16="http://schemas.microsoft.com/office/drawing/2014/main" id="{D00EEE70-6732-E73E-4751-651E1CD87098}"/>
              </a:ext>
            </a:extLst>
          </p:cNvPr>
          <p:cNvGrpSpPr/>
          <p:nvPr/>
        </p:nvGrpSpPr>
        <p:grpSpPr>
          <a:xfrm>
            <a:off x="9258353" y="5349801"/>
            <a:ext cx="741680" cy="741680"/>
            <a:chOff x="508635" y="5530893"/>
            <a:chExt cx="741680" cy="741680"/>
          </a:xfrm>
        </p:grpSpPr>
        <p:sp>
          <p:nvSpPr>
            <p:cNvPr id="47" name="Oval 46">
              <a:extLst>
                <a:ext uri="{FF2B5EF4-FFF2-40B4-BE49-F238E27FC236}">
                  <a16:creationId xmlns:a16="http://schemas.microsoft.com/office/drawing/2014/main" id="{9C83FF52-1B94-BFFB-1F23-286D6478830B}"/>
                </a:ext>
              </a:extLst>
            </p:cNvPr>
            <p:cNvSpPr/>
            <p:nvPr/>
          </p:nvSpPr>
          <p:spPr>
            <a:xfrm>
              <a:off x="508635" y="553089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48" name="Graphic 47" descr="Graduation cap outline">
              <a:extLst>
                <a:ext uri="{FF2B5EF4-FFF2-40B4-BE49-F238E27FC236}">
                  <a16:creationId xmlns:a16="http://schemas.microsoft.com/office/drawing/2014/main" id="{4606F861-5973-234A-CE45-8D46528E64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7535" y="5619793"/>
              <a:ext cx="563880" cy="563880"/>
            </a:xfrm>
            <a:prstGeom prst="rect">
              <a:avLst/>
            </a:prstGeom>
          </p:spPr>
        </p:pic>
      </p:grpSp>
      <p:grpSp>
        <p:nvGrpSpPr>
          <p:cNvPr id="49" name="Group 48" descr="Male Icon">
            <a:extLst>
              <a:ext uri="{FF2B5EF4-FFF2-40B4-BE49-F238E27FC236}">
                <a16:creationId xmlns:a16="http://schemas.microsoft.com/office/drawing/2014/main" id="{68982965-DD6C-C03E-5C8C-8D41DE056C5B}"/>
              </a:ext>
            </a:extLst>
          </p:cNvPr>
          <p:cNvGrpSpPr/>
          <p:nvPr/>
        </p:nvGrpSpPr>
        <p:grpSpPr>
          <a:xfrm>
            <a:off x="217672" y="2784963"/>
            <a:ext cx="741680" cy="741680"/>
            <a:chOff x="1505766" y="1601153"/>
            <a:chExt cx="741680" cy="741680"/>
          </a:xfrm>
        </p:grpSpPr>
        <p:sp>
          <p:nvSpPr>
            <p:cNvPr id="50" name="Oval 49">
              <a:extLst>
                <a:ext uri="{FF2B5EF4-FFF2-40B4-BE49-F238E27FC236}">
                  <a16:creationId xmlns:a16="http://schemas.microsoft.com/office/drawing/2014/main" id="{1D8C7E52-CB50-663C-C9D1-50BBB6061CE8}"/>
                </a:ext>
              </a:extLst>
            </p:cNvPr>
            <p:cNvSpPr/>
            <p:nvPr/>
          </p:nvSpPr>
          <p:spPr>
            <a:xfrm>
              <a:off x="1505766"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1" name="Graphic 50" descr="Man outline">
              <a:extLst>
                <a:ext uri="{FF2B5EF4-FFF2-40B4-BE49-F238E27FC236}">
                  <a16:creationId xmlns:a16="http://schemas.microsoft.com/office/drawing/2014/main" id="{A3BB2D77-6B32-2E24-3C8E-75C1EADB94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94666" y="1690053"/>
              <a:ext cx="563880" cy="563880"/>
            </a:xfrm>
            <a:prstGeom prst="rect">
              <a:avLst/>
            </a:prstGeom>
          </p:spPr>
        </p:pic>
      </p:grpSp>
      <p:grpSp>
        <p:nvGrpSpPr>
          <p:cNvPr id="52" name="Group 51" descr="Female Icon">
            <a:extLst>
              <a:ext uri="{FF2B5EF4-FFF2-40B4-BE49-F238E27FC236}">
                <a16:creationId xmlns:a16="http://schemas.microsoft.com/office/drawing/2014/main" id="{80C7C852-479D-7F6C-3716-B7D1764F5D89}"/>
              </a:ext>
            </a:extLst>
          </p:cNvPr>
          <p:cNvGrpSpPr/>
          <p:nvPr/>
        </p:nvGrpSpPr>
        <p:grpSpPr>
          <a:xfrm>
            <a:off x="217672" y="3628943"/>
            <a:ext cx="741680" cy="741680"/>
            <a:chOff x="2502897" y="1601153"/>
            <a:chExt cx="741680" cy="741680"/>
          </a:xfrm>
        </p:grpSpPr>
        <p:sp>
          <p:nvSpPr>
            <p:cNvPr id="53" name="Oval 52">
              <a:extLst>
                <a:ext uri="{FF2B5EF4-FFF2-40B4-BE49-F238E27FC236}">
                  <a16:creationId xmlns:a16="http://schemas.microsoft.com/office/drawing/2014/main" id="{E22CCFBA-7C08-E30F-A615-CAFCEFAB3ECA}"/>
                </a:ext>
              </a:extLst>
            </p:cNvPr>
            <p:cNvSpPr/>
            <p:nvPr/>
          </p:nvSpPr>
          <p:spPr>
            <a:xfrm>
              <a:off x="2502897" y="1601153"/>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4" name="Graphic 53" descr="Woman outline">
              <a:extLst>
                <a:ext uri="{FF2B5EF4-FFF2-40B4-BE49-F238E27FC236}">
                  <a16:creationId xmlns:a16="http://schemas.microsoft.com/office/drawing/2014/main" id="{C36EB28B-EA8E-0A1C-129F-03DD7A77A45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591797" y="1690053"/>
              <a:ext cx="563880" cy="563880"/>
            </a:xfrm>
            <a:prstGeom prst="rect">
              <a:avLst/>
            </a:prstGeom>
          </p:spPr>
        </p:pic>
      </p:grpSp>
    </p:spTree>
    <p:custDataLst>
      <p:tags r:id="rId1"/>
    </p:custDataLst>
    <p:extLst>
      <p:ext uri="{BB962C8B-B14F-4D97-AF65-F5344CB8AC3E}">
        <p14:creationId xmlns:p14="http://schemas.microsoft.com/office/powerpoint/2010/main" val="111062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0952A-7596-06BB-F170-93B37CF1B915}"/>
              </a:ext>
            </a:extLst>
          </p:cNvPr>
          <p:cNvSpPr>
            <a:spLocks noGrp="1"/>
          </p:cNvSpPr>
          <p:nvPr>
            <p:ph type="title"/>
          </p:nvPr>
        </p:nvSpPr>
        <p:spPr/>
        <p:txBody>
          <a:bodyPr/>
          <a:lstStyle/>
          <a:p>
            <a:r>
              <a:rPr lang="en-GB" dirty="0"/>
              <a:t>Process / Timeline</a:t>
            </a:r>
          </a:p>
        </p:txBody>
      </p:sp>
      <p:sp>
        <p:nvSpPr>
          <p:cNvPr id="27" name="Slide Number Placeholder 26">
            <a:extLst>
              <a:ext uri="{FF2B5EF4-FFF2-40B4-BE49-F238E27FC236}">
                <a16:creationId xmlns:a16="http://schemas.microsoft.com/office/drawing/2014/main" id="{D8D235EF-3C32-3DF5-79FA-667E08E25A35}"/>
              </a:ext>
            </a:extLst>
          </p:cNvPr>
          <p:cNvSpPr>
            <a:spLocks noGrp="1"/>
          </p:cNvSpPr>
          <p:nvPr>
            <p:ph type="sldNum" sz="quarter" idx="11"/>
          </p:nvPr>
        </p:nvSpPr>
        <p:spPr/>
        <p:txBody>
          <a:bodyPr/>
          <a:lstStyle/>
          <a:p>
            <a:fld id="{E8F1A65C-595C-4736-BF40-F7D31E789466}" type="slidenum">
              <a:rPr lang="en-GB" smtClean="0"/>
              <a:pPr/>
              <a:t>3</a:t>
            </a:fld>
            <a:endParaRPr lang="en-GB" dirty="0"/>
          </a:p>
        </p:txBody>
      </p:sp>
      <p:sp>
        <p:nvSpPr>
          <p:cNvPr id="3" name="Text Placeholder 2">
            <a:extLst>
              <a:ext uri="{FF2B5EF4-FFF2-40B4-BE49-F238E27FC236}">
                <a16:creationId xmlns:a16="http://schemas.microsoft.com/office/drawing/2014/main" id="{24DF7D58-523F-2CCB-01C1-70D336556321}"/>
              </a:ext>
            </a:extLst>
          </p:cNvPr>
          <p:cNvSpPr>
            <a:spLocks noGrp="1"/>
          </p:cNvSpPr>
          <p:nvPr>
            <p:ph type="body" sz="quarter" idx="12"/>
          </p:nvPr>
        </p:nvSpPr>
        <p:spPr/>
        <p:txBody>
          <a:bodyPr/>
          <a:lstStyle/>
          <a:p>
            <a:r>
              <a:rPr lang="en-GB" dirty="0"/>
              <a:t>Copy and paste these wherever you need them</a:t>
            </a:r>
          </a:p>
          <a:p>
            <a:endParaRPr lang="en-GB" dirty="0"/>
          </a:p>
        </p:txBody>
      </p:sp>
      <p:sp>
        <p:nvSpPr>
          <p:cNvPr id="5" name="Rectangle 4">
            <a:extLst>
              <a:ext uri="{FF2B5EF4-FFF2-40B4-BE49-F238E27FC236}">
                <a16:creationId xmlns:a16="http://schemas.microsoft.com/office/drawing/2014/main" id="{262D606B-F9AE-D263-CEB6-D5879831B2E5}"/>
              </a:ext>
              <a:ext uri="{C183D7F6-B498-43B3-948B-1728B52AA6E4}">
                <adec:decorative xmlns:adec="http://schemas.microsoft.com/office/drawing/2017/decorative" val="1"/>
              </a:ext>
            </a:extLst>
          </p:cNvPr>
          <p:cNvSpPr/>
          <p:nvPr/>
        </p:nvSpPr>
        <p:spPr>
          <a:xfrm>
            <a:off x="9062487" y="2293097"/>
            <a:ext cx="1977658" cy="3321516"/>
          </a:xfrm>
          <a:prstGeom prst="rect">
            <a:avLst/>
          </a:prstGeom>
          <a:solidFill>
            <a:schemeClr val="bg1"/>
          </a:solidFill>
          <a:ln w="1270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6" name="Rectangle 5">
            <a:extLst>
              <a:ext uri="{FF2B5EF4-FFF2-40B4-BE49-F238E27FC236}">
                <a16:creationId xmlns:a16="http://schemas.microsoft.com/office/drawing/2014/main" id="{843F4C0F-DCFE-2272-49FF-858C7C5509C1}"/>
              </a:ext>
              <a:ext uri="{C183D7F6-B498-43B3-948B-1728B52AA6E4}">
                <adec:decorative xmlns:adec="http://schemas.microsoft.com/office/drawing/2017/decorative" val="1"/>
              </a:ext>
            </a:extLst>
          </p:cNvPr>
          <p:cNvSpPr/>
          <p:nvPr/>
        </p:nvSpPr>
        <p:spPr>
          <a:xfrm>
            <a:off x="7084829" y="2293097"/>
            <a:ext cx="1977658" cy="3321516"/>
          </a:xfrm>
          <a:prstGeom prst="rect">
            <a:avLst/>
          </a:prstGeom>
          <a:solidFill>
            <a:schemeClr val="bg1"/>
          </a:solidFill>
          <a:ln w="1270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7" name="Rectangle 6">
            <a:extLst>
              <a:ext uri="{FF2B5EF4-FFF2-40B4-BE49-F238E27FC236}">
                <a16:creationId xmlns:a16="http://schemas.microsoft.com/office/drawing/2014/main" id="{05FEAC7F-0360-44D8-A7EB-41D34E297B7F}"/>
              </a:ext>
              <a:ext uri="{C183D7F6-B498-43B3-948B-1728B52AA6E4}">
                <adec:decorative xmlns:adec="http://schemas.microsoft.com/office/drawing/2017/decorative" val="1"/>
              </a:ext>
            </a:extLst>
          </p:cNvPr>
          <p:cNvSpPr/>
          <p:nvPr/>
        </p:nvSpPr>
        <p:spPr>
          <a:xfrm>
            <a:off x="5107171" y="2293097"/>
            <a:ext cx="1977658" cy="3321516"/>
          </a:xfrm>
          <a:prstGeom prst="rect">
            <a:avLst/>
          </a:prstGeom>
          <a:solidFill>
            <a:schemeClr val="bg1"/>
          </a:solidFill>
          <a:ln w="1270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8" name="Rectangle 7">
            <a:extLst>
              <a:ext uri="{FF2B5EF4-FFF2-40B4-BE49-F238E27FC236}">
                <a16:creationId xmlns:a16="http://schemas.microsoft.com/office/drawing/2014/main" id="{F2F112ED-7F0A-3854-B19E-EE0E2DF4DDA7}"/>
              </a:ext>
              <a:ext uri="{C183D7F6-B498-43B3-948B-1728B52AA6E4}">
                <adec:decorative xmlns:adec="http://schemas.microsoft.com/office/drawing/2017/decorative" val="1"/>
              </a:ext>
            </a:extLst>
          </p:cNvPr>
          <p:cNvSpPr/>
          <p:nvPr/>
        </p:nvSpPr>
        <p:spPr>
          <a:xfrm>
            <a:off x="3129513" y="2293097"/>
            <a:ext cx="1977658" cy="3321516"/>
          </a:xfrm>
          <a:prstGeom prst="rect">
            <a:avLst/>
          </a:prstGeom>
          <a:solidFill>
            <a:schemeClr val="bg1"/>
          </a:solidFill>
          <a:ln w="1270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9" name="Rectangle 8">
            <a:extLst>
              <a:ext uri="{FF2B5EF4-FFF2-40B4-BE49-F238E27FC236}">
                <a16:creationId xmlns:a16="http://schemas.microsoft.com/office/drawing/2014/main" id="{87BC23C9-74B2-F9BF-1934-37E5B527F7A6}"/>
              </a:ext>
              <a:ext uri="{C183D7F6-B498-43B3-948B-1728B52AA6E4}">
                <adec:decorative xmlns:adec="http://schemas.microsoft.com/office/drawing/2017/decorative" val="1"/>
              </a:ext>
            </a:extLst>
          </p:cNvPr>
          <p:cNvSpPr/>
          <p:nvPr/>
        </p:nvSpPr>
        <p:spPr>
          <a:xfrm>
            <a:off x="1151855" y="2293097"/>
            <a:ext cx="1977658" cy="3321516"/>
          </a:xfrm>
          <a:prstGeom prst="rect">
            <a:avLst/>
          </a:prstGeom>
          <a:solidFill>
            <a:schemeClr val="bg1"/>
          </a:solidFill>
          <a:ln w="1270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14" name="Oval 13">
            <a:extLst>
              <a:ext uri="{FF2B5EF4-FFF2-40B4-BE49-F238E27FC236}">
                <a16:creationId xmlns:a16="http://schemas.microsoft.com/office/drawing/2014/main" id="{125F46E7-CB1D-5A0E-AC76-35CB59386129}"/>
              </a:ext>
              <a:ext uri="{C183D7F6-B498-43B3-948B-1728B52AA6E4}">
                <adec:decorative xmlns:adec="http://schemas.microsoft.com/office/drawing/2017/decorative" val="1"/>
              </a:ext>
            </a:extLst>
          </p:cNvPr>
          <p:cNvSpPr/>
          <p:nvPr/>
        </p:nvSpPr>
        <p:spPr>
          <a:xfrm>
            <a:off x="1707016" y="1846360"/>
            <a:ext cx="867336" cy="867336"/>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10" name="Oval 9">
            <a:extLst>
              <a:ext uri="{FF2B5EF4-FFF2-40B4-BE49-F238E27FC236}">
                <a16:creationId xmlns:a16="http://schemas.microsoft.com/office/drawing/2014/main" id="{013236CE-7A68-CCB7-2EFD-7435DF7BBDF1}"/>
              </a:ext>
              <a:ext uri="{C183D7F6-B498-43B3-948B-1728B52AA6E4}">
                <adec:decorative xmlns:adec="http://schemas.microsoft.com/office/drawing/2017/decorative" val="1"/>
              </a:ext>
            </a:extLst>
          </p:cNvPr>
          <p:cNvSpPr/>
          <p:nvPr/>
        </p:nvSpPr>
        <p:spPr>
          <a:xfrm>
            <a:off x="3684674" y="1846360"/>
            <a:ext cx="867336" cy="867336"/>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11" name="Oval 10">
            <a:extLst>
              <a:ext uri="{FF2B5EF4-FFF2-40B4-BE49-F238E27FC236}">
                <a16:creationId xmlns:a16="http://schemas.microsoft.com/office/drawing/2014/main" id="{4C726378-570F-19C0-BDBE-8966072E6199}"/>
              </a:ext>
              <a:ext uri="{C183D7F6-B498-43B3-948B-1728B52AA6E4}">
                <adec:decorative xmlns:adec="http://schemas.microsoft.com/office/drawing/2017/decorative" val="1"/>
              </a:ext>
            </a:extLst>
          </p:cNvPr>
          <p:cNvSpPr/>
          <p:nvPr/>
        </p:nvSpPr>
        <p:spPr>
          <a:xfrm>
            <a:off x="5662332" y="1846360"/>
            <a:ext cx="867336" cy="867336"/>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12" name="Oval 11">
            <a:extLst>
              <a:ext uri="{FF2B5EF4-FFF2-40B4-BE49-F238E27FC236}">
                <a16:creationId xmlns:a16="http://schemas.microsoft.com/office/drawing/2014/main" id="{0C411B43-4A76-DCEE-6FE5-E1168EFD3916}"/>
              </a:ext>
              <a:ext uri="{C183D7F6-B498-43B3-948B-1728B52AA6E4}">
                <adec:decorative xmlns:adec="http://schemas.microsoft.com/office/drawing/2017/decorative" val="1"/>
              </a:ext>
            </a:extLst>
          </p:cNvPr>
          <p:cNvSpPr/>
          <p:nvPr/>
        </p:nvSpPr>
        <p:spPr>
          <a:xfrm>
            <a:off x="7639990" y="1846360"/>
            <a:ext cx="867336" cy="867336"/>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sp>
        <p:nvSpPr>
          <p:cNvPr id="13" name="Oval 12">
            <a:extLst>
              <a:ext uri="{FF2B5EF4-FFF2-40B4-BE49-F238E27FC236}">
                <a16:creationId xmlns:a16="http://schemas.microsoft.com/office/drawing/2014/main" id="{49052B55-6681-25CA-6DFE-DDA437419A50}"/>
              </a:ext>
              <a:ext uri="{C183D7F6-B498-43B3-948B-1728B52AA6E4}">
                <adec:decorative xmlns:adec="http://schemas.microsoft.com/office/drawing/2017/decorative" val="1"/>
              </a:ext>
            </a:extLst>
          </p:cNvPr>
          <p:cNvSpPr/>
          <p:nvPr/>
        </p:nvSpPr>
        <p:spPr>
          <a:xfrm>
            <a:off x="9617648" y="1846360"/>
            <a:ext cx="867336" cy="867336"/>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06000"/>
              </a:lnSpc>
              <a:spcAft>
                <a:spcPts val="600"/>
              </a:spcAft>
            </a:pPr>
            <a:endParaRPr lang="en-GB" sz="1400" dirty="0"/>
          </a:p>
        </p:txBody>
      </p:sp>
      <p:pic>
        <p:nvPicPr>
          <p:cNvPr id="34" name="Graphic 33" descr="Books icon">
            <a:extLst>
              <a:ext uri="{FF2B5EF4-FFF2-40B4-BE49-F238E27FC236}">
                <a16:creationId xmlns:a16="http://schemas.microsoft.com/office/drawing/2014/main" id="{343F43BC-F781-01FB-F5ED-567E5AE86F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3045" y="1992389"/>
            <a:ext cx="575278" cy="575278"/>
          </a:xfrm>
          <a:prstGeom prst="rect">
            <a:avLst/>
          </a:prstGeom>
        </p:spPr>
      </p:pic>
      <p:sp>
        <p:nvSpPr>
          <p:cNvPr id="15" name="Chevron 3">
            <a:extLst>
              <a:ext uri="{FF2B5EF4-FFF2-40B4-BE49-F238E27FC236}">
                <a16:creationId xmlns:a16="http://schemas.microsoft.com/office/drawing/2014/main" id="{196BFD65-3064-65E4-2500-3BDEA2B3E0AC}"/>
              </a:ext>
              <a:ext uri="{C183D7F6-B498-43B3-948B-1728B52AA6E4}">
                <adec:decorative xmlns:adec="http://schemas.microsoft.com/office/drawing/2017/decorative" val="0"/>
              </a:ext>
            </a:extLst>
          </p:cNvPr>
          <p:cNvSpPr/>
          <p:nvPr/>
        </p:nvSpPr>
        <p:spPr>
          <a:xfrm>
            <a:off x="1151855" y="2798220"/>
            <a:ext cx="1977658" cy="646176"/>
          </a:xfrm>
          <a:prstGeom prst="chevron">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108000" rIns="121899" bIns="150876" rtlCol="0" anchor="ctr"/>
          <a:lstStyle/>
          <a:p>
            <a:pPr algn="ctr" defTabSz="457200"/>
            <a:r>
              <a:rPr lang="en-US" sz="1200" b="1" kern="0" dirty="0">
                <a:solidFill>
                  <a:schemeClr val="bg1"/>
                </a:solidFill>
                <a:ea typeface="" charset="0"/>
                <a:cs typeface="Arial" panose="020B0604020202020204" pitchFamily="34" charset="0"/>
              </a:rPr>
              <a:t>Step 1</a:t>
            </a:r>
          </a:p>
        </p:txBody>
      </p:sp>
      <p:sp>
        <p:nvSpPr>
          <p:cNvPr id="16" name="TextBox 15">
            <a:extLst>
              <a:ext uri="{FF2B5EF4-FFF2-40B4-BE49-F238E27FC236}">
                <a16:creationId xmlns:a16="http://schemas.microsoft.com/office/drawing/2014/main" id="{089EE3E1-EA4D-135D-BB33-D9B17DC59071}"/>
              </a:ext>
            </a:extLst>
          </p:cNvPr>
          <p:cNvSpPr txBox="1"/>
          <p:nvPr/>
        </p:nvSpPr>
        <p:spPr>
          <a:xfrm>
            <a:off x="1315650" y="3696803"/>
            <a:ext cx="1650068" cy="1200329"/>
          </a:xfrm>
          <a:prstGeom prst="rect">
            <a:avLst/>
          </a:prstGeom>
        </p:spPr>
        <p:txBody>
          <a:bodyPr wrap="square" numCol="1" spcCol="0" rtlCol="0">
            <a:spAutoFit/>
          </a:bodyPr>
          <a:lstStyle/>
          <a:p>
            <a:r>
              <a:rPr lang="en-GB" sz="1200" dirty="0">
                <a:solidFill>
                  <a:schemeClr val="tx2"/>
                </a:solidFill>
              </a:rPr>
              <a:t>Lorem ipsum dolor sit amet, consectetuer adipiscing elit. Maecenas porttitor congue massa. </a:t>
            </a:r>
          </a:p>
        </p:txBody>
      </p:sp>
      <p:pic>
        <p:nvPicPr>
          <p:cNvPr id="30" name="Graphic 29" descr="Boardroom icon">
            <a:extLst>
              <a:ext uri="{FF2B5EF4-FFF2-40B4-BE49-F238E27FC236}">
                <a16:creationId xmlns:a16="http://schemas.microsoft.com/office/drawing/2014/main" id="{5850BDA1-DA11-6735-BABD-E4026F4AFA2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30703" y="1992389"/>
            <a:ext cx="575278" cy="575278"/>
          </a:xfrm>
          <a:prstGeom prst="rect">
            <a:avLst/>
          </a:prstGeom>
        </p:spPr>
      </p:pic>
      <p:sp>
        <p:nvSpPr>
          <p:cNvPr id="17" name="Chevron 30">
            <a:extLst>
              <a:ext uri="{FF2B5EF4-FFF2-40B4-BE49-F238E27FC236}">
                <a16:creationId xmlns:a16="http://schemas.microsoft.com/office/drawing/2014/main" id="{FF1BDFDC-DFF4-48C6-FD3C-0B542BEFB314}"/>
              </a:ext>
            </a:extLst>
          </p:cNvPr>
          <p:cNvSpPr/>
          <p:nvPr/>
        </p:nvSpPr>
        <p:spPr>
          <a:xfrm>
            <a:off x="3129513" y="2798220"/>
            <a:ext cx="1977658" cy="646176"/>
          </a:xfrm>
          <a:prstGeom prst="chevron">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108000" rIns="121899" bIns="150876" rtlCol="0" anchor="ctr"/>
          <a:lstStyle/>
          <a:p>
            <a:pPr algn="ctr" defTabSz="457200"/>
            <a:r>
              <a:rPr lang="en-US" sz="1200" b="1" kern="0" dirty="0">
                <a:solidFill>
                  <a:schemeClr val="bg1"/>
                </a:solidFill>
                <a:ea typeface="" charset="0"/>
                <a:cs typeface="Arial" panose="020B0604020202020204" pitchFamily="34" charset="0"/>
              </a:rPr>
              <a:t>Step 2</a:t>
            </a:r>
          </a:p>
        </p:txBody>
      </p:sp>
      <p:sp>
        <p:nvSpPr>
          <p:cNvPr id="18" name="TextBox 17">
            <a:extLst>
              <a:ext uri="{FF2B5EF4-FFF2-40B4-BE49-F238E27FC236}">
                <a16:creationId xmlns:a16="http://schemas.microsoft.com/office/drawing/2014/main" id="{DF59D385-B870-20E2-E062-28B7D51C1787}"/>
              </a:ext>
            </a:extLst>
          </p:cNvPr>
          <p:cNvSpPr txBox="1"/>
          <p:nvPr/>
        </p:nvSpPr>
        <p:spPr>
          <a:xfrm>
            <a:off x="3293308" y="3696803"/>
            <a:ext cx="1650068" cy="1200329"/>
          </a:xfrm>
          <a:prstGeom prst="rect">
            <a:avLst/>
          </a:prstGeom>
        </p:spPr>
        <p:txBody>
          <a:bodyPr wrap="square" numCol="1" spcCol="0" rtlCol="0">
            <a:spAutoFit/>
          </a:bodyPr>
          <a:lstStyle/>
          <a:p>
            <a:r>
              <a:rPr lang="en-GB" sz="1200" dirty="0">
                <a:solidFill>
                  <a:schemeClr val="tx2"/>
                </a:solidFill>
              </a:rPr>
              <a:t>Lorem ipsum dolor sit amet, consectetuer adipiscing elit. Maecenas porttitor congue massa. </a:t>
            </a:r>
          </a:p>
        </p:txBody>
      </p:sp>
      <p:pic>
        <p:nvPicPr>
          <p:cNvPr id="32" name="Graphic 31" descr="Handshake icon">
            <a:extLst>
              <a:ext uri="{FF2B5EF4-FFF2-40B4-BE49-F238E27FC236}">
                <a16:creationId xmlns:a16="http://schemas.microsoft.com/office/drawing/2014/main" id="{72733CAD-5115-D042-CCC1-F9E504CE0D7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08361" y="1992389"/>
            <a:ext cx="575278" cy="575278"/>
          </a:xfrm>
          <a:prstGeom prst="rect">
            <a:avLst/>
          </a:prstGeom>
        </p:spPr>
      </p:pic>
      <p:sp>
        <p:nvSpPr>
          <p:cNvPr id="23" name="Chevron 31">
            <a:extLst>
              <a:ext uri="{FF2B5EF4-FFF2-40B4-BE49-F238E27FC236}">
                <a16:creationId xmlns:a16="http://schemas.microsoft.com/office/drawing/2014/main" id="{3391716C-66D8-D354-F5FB-C5F55BF659B9}"/>
              </a:ext>
            </a:extLst>
          </p:cNvPr>
          <p:cNvSpPr/>
          <p:nvPr/>
        </p:nvSpPr>
        <p:spPr>
          <a:xfrm>
            <a:off x="5107171" y="2798220"/>
            <a:ext cx="1977658" cy="646176"/>
          </a:xfrm>
          <a:prstGeom prst="chevron">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108000" rIns="121899" bIns="150876" rtlCol="0" anchor="ctr"/>
          <a:lstStyle/>
          <a:p>
            <a:pPr algn="ctr" defTabSz="457200"/>
            <a:r>
              <a:rPr lang="en-US" sz="1200" b="1" kern="0" dirty="0">
                <a:solidFill>
                  <a:schemeClr val="bg1"/>
                </a:solidFill>
                <a:ea typeface="" charset="0"/>
                <a:cs typeface="Arial" panose="020B0604020202020204" pitchFamily="34" charset="0"/>
              </a:rPr>
              <a:t>Step 3</a:t>
            </a:r>
          </a:p>
        </p:txBody>
      </p:sp>
      <p:sp>
        <p:nvSpPr>
          <p:cNvPr id="24" name="TextBox 23">
            <a:extLst>
              <a:ext uri="{FF2B5EF4-FFF2-40B4-BE49-F238E27FC236}">
                <a16:creationId xmlns:a16="http://schemas.microsoft.com/office/drawing/2014/main" id="{6973ED8E-C6CA-AE0B-1E7B-EA52586FEB70}"/>
              </a:ext>
            </a:extLst>
          </p:cNvPr>
          <p:cNvSpPr txBox="1"/>
          <p:nvPr/>
        </p:nvSpPr>
        <p:spPr>
          <a:xfrm>
            <a:off x="5270966" y="3696803"/>
            <a:ext cx="1650068" cy="1200329"/>
          </a:xfrm>
          <a:prstGeom prst="rect">
            <a:avLst/>
          </a:prstGeom>
        </p:spPr>
        <p:txBody>
          <a:bodyPr wrap="square" numCol="1" spcCol="0" rtlCol="0">
            <a:spAutoFit/>
          </a:bodyPr>
          <a:lstStyle/>
          <a:p>
            <a:r>
              <a:rPr lang="en-GB" sz="1200" dirty="0">
                <a:solidFill>
                  <a:schemeClr val="tx2"/>
                </a:solidFill>
              </a:rPr>
              <a:t>Lorem ipsum dolor sit amet, consectetuer adipiscing elit. Maecenas porttitor congue massa. </a:t>
            </a:r>
          </a:p>
        </p:txBody>
      </p:sp>
      <p:pic>
        <p:nvPicPr>
          <p:cNvPr id="33" name="Graphic 32" descr="Bullseye outline">
            <a:extLst>
              <a:ext uri="{FF2B5EF4-FFF2-40B4-BE49-F238E27FC236}">
                <a16:creationId xmlns:a16="http://schemas.microsoft.com/office/drawing/2014/main" id="{12583829-BBB3-670F-D34D-771B4C47F04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786019" y="1992389"/>
            <a:ext cx="575278" cy="575278"/>
          </a:xfrm>
          <a:prstGeom prst="rect">
            <a:avLst/>
          </a:prstGeom>
        </p:spPr>
      </p:pic>
      <p:sp>
        <p:nvSpPr>
          <p:cNvPr id="21" name="Chevron 32">
            <a:extLst>
              <a:ext uri="{FF2B5EF4-FFF2-40B4-BE49-F238E27FC236}">
                <a16:creationId xmlns:a16="http://schemas.microsoft.com/office/drawing/2014/main" id="{C5F02109-861F-8DC5-1404-931C331AA8AA}"/>
              </a:ext>
            </a:extLst>
          </p:cNvPr>
          <p:cNvSpPr/>
          <p:nvPr/>
        </p:nvSpPr>
        <p:spPr>
          <a:xfrm>
            <a:off x="7084829" y="2798220"/>
            <a:ext cx="1977658" cy="646176"/>
          </a:xfrm>
          <a:prstGeom prst="chevron">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108000" rIns="121899" bIns="150876" rtlCol="0" anchor="ctr"/>
          <a:lstStyle/>
          <a:p>
            <a:pPr algn="ctr" defTabSz="457200"/>
            <a:r>
              <a:rPr lang="en-US" sz="1200" b="1" kern="0" dirty="0">
                <a:solidFill>
                  <a:schemeClr val="bg1"/>
                </a:solidFill>
                <a:ea typeface="" charset="0"/>
                <a:cs typeface="Arial" panose="020B0604020202020204" pitchFamily="34" charset="0"/>
              </a:rPr>
              <a:t>Step 4</a:t>
            </a:r>
          </a:p>
        </p:txBody>
      </p:sp>
      <p:sp>
        <p:nvSpPr>
          <p:cNvPr id="22" name="TextBox 21">
            <a:extLst>
              <a:ext uri="{FF2B5EF4-FFF2-40B4-BE49-F238E27FC236}">
                <a16:creationId xmlns:a16="http://schemas.microsoft.com/office/drawing/2014/main" id="{74C8C940-83A4-283A-E52A-95FE5BB9EA3B}"/>
              </a:ext>
            </a:extLst>
          </p:cNvPr>
          <p:cNvSpPr txBox="1"/>
          <p:nvPr/>
        </p:nvSpPr>
        <p:spPr>
          <a:xfrm>
            <a:off x="7248624" y="3696803"/>
            <a:ext cx="1650068" cy="1200329"/>
          </a:xfrm>
          <a:prstGeom prst="rect">
            <a:avLst/>
          </a:prstGeom>
        </p:spPr>
        <p:txBody>
          <a:bodyPr wrap="square" numCol="1" spcCol="0" rtlCol="0">
            <a:spAutoFit/>
          </a:bodyPr>
          <a:lstStyle/>
          <a:p>
            <a:r>
              <a:rPr lang="en-GB" sz="1200" dirty="0">
                <a:solidFill>
                  <a:schemeClr val="tx2"/>
                </a:solidFill>
              </a:rPr>
              <a:t>Lorem ipsum dolor sit amet, consectetuer adipiscing elit. Maecenas porttitor congue massa. </a:t>
            </a:r>
          </a:p>
        </p:txBody>
      </p:sp>
      <p:pic>
        <p:nvPicPr>
          <p:cNvPr id="31" name="Graphic 30" descr="Trophy icon">
            <a:extLst>
              <a:ext uri="{FF2B5EF4-FFF2-40B4-BE49-F238E27FC236}">
                <a16:creationId xmlns:a16="http://schemas.microsoft.com/office/drawing/2014/main" id="{BC1E70EA-73AC-DEC6-6CDE-7D90C4392A7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763677" y="1992389"/>
            <a:ext cx="575278" cy="575278"/>
          </a:xfrm>
          <a:prstGeom prst="rect">
            <a:avLst/>
          </a:prstGeom>
        </p:spPr>
      </p:pic>
      <p:sp>
        <p:nvSpPr>
          <p:cNvPr id="19" name="Chevron 33">
            <a:extLst>
              <a:ext uri="{FF2B5EF4-FFF2-40B4-BE49-F238E27FC236}">
                <a16:creationId xmlns:a16="http://schemas.microsoft.com/office/drawing/2014/main" id="{3B078DE6-8F68-9F1B-4C19-8627F1166E78}"/>
              </a:ext>
            </a:extLst>
          </p:cNvPr>
          <p:cNvSpPr/>
          <p:nvPr/>
        </p:nvSpPr>
        <p:spPr>
          <a:xfrm>
            <a:off x="9062487" y="2798220"/>
            <a:ext cx="1977658" cy="646176"/>
          </a:xfrm>
          <a:prstGeom prst="chevron">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108000" rIns="121899" bIns="150876" rtlCol="0" anchor="ctr"/>
          <a:lstStyle/>
          <a:p>
            <a:pPr algn="ctr" defTabSz="457200"/>
            <a:r>
              <a:rPr lang="en-US" sz="1200" b="1" kern="0" dirty="0">
                <a:solidFill>
                  <a:schemeClr val="bg1"/>
                </a:solidFill>
                <a:ea typeface="" charset="0"/>
                <a:cs typeface="Arial" panose="020B0604020202020204" pitchFamily="34" charset="0"/>
              </a:rPr>
              <a:t>Step 5</a:t>
            </a:r>
          </a:p>
        </p:txBody>
      </p:sp>
      <p:sp>
        <p:nvSpPr>
          <p:cNvPr id="20" name="TextBox 19">
            <a:extLst>
              <a:ext uri="{FF2B5EF4-FFF2-40B4-BE49-F238E27FC236}">
                <a16:creationId xmlns:a16="http://schemas.microsoft.com/office/drawing/2014/main" id="{8674914E-B9B5-BBF6-0CB5-DFD7936C726D}"/>
              </a:ext>
            </a:extLst>
          </p:cNvPr>
          <p:cNvSpPr txBox="1"/>
          <p:nvPr/>
        </p:nvSpPr>
        <p:spPr>
          <a:xfrm>
            <a:off x="9226282" y="3696803"/>
            <a:ext cx="1650068" cy="1200329"/>
          </a:xfrm>
          <a:prstGeom prst="rect">
            <a:avLst/>
          </a:prstGeom>
        </p:spPr>
        <p:txBody>
          <a:bodyPr wrap="square" numCol="1" spcCol="0" rtlCol="0">
            <a:spAutoFit/>
          </a:bodyPr>
          <a:lstStyle/>
          <a:p>
            <a:r>
              <a:rPr lang="en-GB" sz="1200" dirty="0">
                <a:solidFill>
                  <a:schemeClr val="tx2"/>
                </a:solidFill>
              </a:rPr>
              <a:t>Lorem ipsum dolor sit amet, consectetuer adipiscing elit. Maecenas porttitor congue massa. </a:t>
            </a:r>
          </a:p>
        </p:txBody>
      </p:sp>
      <p:sp>
        <p:nvSpPr>
          <p:cNvPr id="4" name="Footer Placeholder 3">
            <a:extLst>
              <a:ext uri="{FF2B5EF4-FFF2-40B4-BE49-F238E27FC236}">
                <a16:creationId xmlns:a16="http://schemas.microsoft.com/office/drawing/2014/main" id="{544876E0-5FE7-9E0B-194F-3E252531AB4D}"/>
              </a:ext>
            </a:extLst>
          </p:cNvPr>
          <p:cNvSpPr>
            <a:spLocks noGrp="1"/>
          </p:cNvSpPr>
          <p:nvPr>
            <p:ph type="ftr" sz="quarter" idx="10"/>
          </p:nvPr>
        </p:nvSpPr>
        <p:spPr/>
        <p:txBody>
          <a:bodyPr/>
          <a:lstStyle/>
          <a:p>
            <a:endParaRPr lang="en-GB" dirty="0"/>
          </a:p>
        </p:txBody>
      </p:sp>
    </p:spTree>
    <p:custDataLst>
      <p:tags r:id="rId1"/>
    </p:custDataLst>
    <p:extLst>
      <p:ext uri="{BB962C8B-B14F-4D97-AF65-F5344CB8AC3E}">
        <p14:creationId xmlns:p14="http://schemas.microsoft.com/office/powerpoint/2010/main" val="1262056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D5589-1C6F-D533-D856-B7E9718E4692}"/>
              </a:ext>
            </a:extLst>
          </p:cNvPr>
          <p:cNvSpPr>
            <a:spLocks noGrp="1"/>
          </p:cNvSpPr>
          <p:nvPr>
            <p:ph type="title"/>
          </p:nvPr>
        </p:nvSpPr>
        <p:spPr/>
        <p:txBody>
          <a:bodyPr/>
          <a:lstStyle/>
          <a:p>
            <a:r>
              <a:rPr lang="en-GB" dirty="0"/>
              <a:t>Callouts (2/3)</a:t>
            </a:r>
          </a:p>
        </p:txBody>
      </p:sp>
      <p:sp>
        <p:nvSpPr>
          <p:cNvPr id="4" name="Slide Number Placeholder 3">
            <a:extLst>
              <a:ext uri="{FF2B5EF4-FFF2-40B4-BE49-F238E27FC236}">
                <a16:creationId xmlns:a16="http://schemas.microsoft.com/office/drawing/2014/main" id="{55F93FC5-C41E-3BC3-B0C7-9EF6B71E2A59}"/>
              </a:ext>
            </a:extLst>
          </p:cNvPr>
          <p:cNvSpPr>
            <a:spLocks noGrp="1"/>
          </p:cNvSpPr>
          <p:nvPr>
            <p:ph type="sldNum" sz="quarter" idx="11"/>
          </p:nvPr>
        </p:nvSpPr>
        <p:spPr/>
        <p:txBody>
          <a:bodyPr/>
          <a:lstStyle/>
          <a:p>
            <a:fld id="{E8F1A65C-595C-4736-BF40-F7D31E789466}" type="slidenum">
              <a:rPr lang="en-GB" smtClean="0"/>
              <a:pPr/>
              <a:t>4</a:t>
            </a:fld>
            <a:endParaRPr lang="en-GB" dirty="0"/>
          </a:p>
        </p:txBody>
      </p:sp>
      <p:sp>
        <p:nvSpPr>
          <p:cNvPr id="3" name="Text Placeholder 2">
            <a:extLst>
              <a:ext uri="{FF2B5EF4-FFF2-40B4-BE49-F238E27FC236}">
                <a16:creationId xmlns:a16="http://schemas.microsoft.com/office/drawing/2014/main" id="{16F58C1B-66E4-D2F1-AF27-0D559EFE4669}"/>
              </a:ext>
            </a:extLst>
          </p:cNvPr>
          <p:cNvSpPr>
            <a:spLocks noGrp="1"/>
          </p:cNvSpPr>
          <p:nvPr>
            <p:ph type="body" sz="quarter" idx="12"/>
          </p:nvPr>
        </p:nvSpPr>
        <p:spPr/>
        <p:txBody>
          <a:bodyPr/>
          <a:lstStyle/>
          <a:p>
            <a:r>
              <a:rPr lang="en-GB" dirty="0"/>
              <a:t>Copy and paste these wherever you need them</a:t>
            </a:r>
          </a:p>
        </p:txBody>
      </p:sp>
      <p:grpSp>
        <p:nvGrpSpPr>
          <p:cNvPr id="25" name="Group 24">
            <a:extLst>
              <a:ext uri="{FF2B5EF4-FFF2-40B4-BE49-F238E27FC236}">
                <a16:creationId xmlns:a16="http://schemas.microsoft.com/office/drawing/2014/main" id="{CDDED1D9-2AC2-E8C5-D4EC-031B1C1333ED}"/>
              </a:ext>
              <a:ext uri="{C183D7F6-B498-43B3-948B-1728B52AA6E4}">
                <adec:decorative xmlns:adec="http://schemas.microsoft.com/office/drawing/2017/decorative" val="1"/>
              </a:ext>
            </a:extLst>
          </p:cNvPr>
          <p:cNvGrpSpPr/>
          <p:nvPr/>
        </p:nvGrpSpPr>
        <p:grpSpPr>
          <a:xfrm>
            <a:off x="1990415" y="1761134"/>
            <a:ext cx="3815714" cy="1566265"/>
            <a:chOff x="2131060" y="1761134"/>
            <a:chExt cx="3815714" cy="1566265"/>
          </a:xfrm>
        </p:grpSpPr>
        <p:sp>
          <p:nvSpPr>
            <p:cNvPr id="26" name="Oval 25">
              <a:extLst>
                <a:ext uri="{FF2B5EF4-FFF2-40B4-BE49-F238E27FC236}">
                  <a16:creationId xmlns:a16="http://schemas.microsoft.com/office/drawing/2014/main" id="{4CEE02C2-A8C1-B50D-05AF-31E87F375682}"/>
                </a:ext>
              </a:extLst>
            </p:cNvPr>
            <p:cNvSpPr>
              <a:spLocks/>
            </p:cNvSpPr>
            <p:nvPr/>
          </p:nvSpPr>
          <p:spPr>
            <a:xfrm>
              <a:off x="5679579" y="2410669"/>
              <a:ext cx="267195" cy="267195"/>
            </a:xfrm>
            <a:prstGeom prst="ellipse">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12000"/>
                </a:lnSpc>
                <a:spcAft>
                  <a:spcPts val="1200"/>
                </a:spcAft>
              </a:pPr>
              <a:endParaRPr lang="en-GB" sz="1400" spc="-30" baseline="0" dirty="0">
                <a:ea typeface="Inter Semi Bold" panose="02000703000000020004" pitchFamily="50" charset="0"/>
                <a:cs typeface="Inter Semi Bold" panose="02000703000000020004" pitchFamily="50" charset="0"/>
              </a:endParaRPr>
            </a:p>
          </p:txBody>
        </p:sp>
        <p:pic>
          <p:nvPicPr>
            <p:cNvPr id="27" name="Graphic 26">
              <a:extLst>
                <a:ext uri="{FF2B5EF4-FFF2-40B4-BE49-F238E27FC236}">
                  <a16:creationId xmlns:a16="http://schemas.microsoft.com/office/drawing/2014/main" id="{E18F4AEA-DEB6-228F-716B-804405A326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85690" y="2482897"/>
              <a:ext cx="71598" cy="122739"/>
            </a:xfrm>
            <a:prstGeom prst="rect">
              <a:avLst/>
            </a:prstGeom>
          </p:spPr>
        </p:pic>
        <p:cxnSp>
          <p:nvCxnSpPr>
            <p:cNvPr id="28" name="Straight Connector 27">
              <a:extLst>
                <a:ext uri="{FF2B5EF4-FFF2-40B4-BE49-F238E27FC236}">
                  <a16:creationId xmlns:a16="http://schemas.microsoft.com/office/drawing/2014/main" id="{B79F483A-09CD-E45F-432F-36F859AEAB3C}"/>
                </a:ext>
              </a:extLst>
            </p:cNvPr>
            <p:cNvCxnSpPr>
              <a:cxnSpLocks/>
              <a:stCxn id="29" idx="3"/>
              <a:endCxn id="26" idx="2"/>
            </p:cNvCxnSpPr>
            <p:nvPr/>
          </p:nvCxnSpPr>
          <p:spPr>
            <a:xfrm>
              <a:off x="4965700" y="2544267"/>
              <a:ext cx="713879"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B85FCE09-A9B7-F169-ADEE-47E9EB8F00C6}"/>
                </a:ext>
              </a:extLst>
            </p:cNvPr>
            <p:cNvSpPr>
              <a:spLocks/>
            </p:cNvSpPr>
            <p:nvPr/>
          </p:nvSpPr>
          <p:spPr>
            <a:xfrm>
              <a:off x="2131060" y="1761134"/>
              <a:ext cx="2834640" cy="1566265"/>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noAutofit/>
            </a:bodyPr>
            <a:lstStyle/>
            <a:p>
              <a:pPr>
                <a:lnSpc>
                  <a:spcPct val="112000"/>
                </a:lnSpc>
                <a:spcAft>
                  <a:spcPts val="1200"/>
                </a:spcAft>
              </a:pPr>
              <a:r>
                <a:rPr lang="en-GB" sz="1400" spc="-30" baseline="0" dirty="0">
                  <a:solidFill>
                    <a:schemeClr val="tx1"/>
                  </a:solidFill>
                  <a:ea typeface="Inter Semi Bold" panose="02000703000000020004" pitchFamily="50" charset="0"/>
                  <a:cs typeface="Inter Semi Bold" panose="02000703000000020004" pitchFamily="50" charset="0"/>
                </a:rPr>
                <a:t>Add text</a:t>
              </a:r>
            </a:p>
          </p:txBody>
        </p:sp>
      </p:grpSp>
      <p:grpSp>
        <p:nvGrpSpPr>
          <p:cNvPr id="30" name="Group 29">
            <a:extLst>
              <a:ext uri="{FF2B5EF4-FFF2-40B4-BE49-F238E27FC236}">
                <a16:creationId xmlns:a16="http://schemas.microsoft.com/office/drawing/2014/main" id="{09F0FD04-369A-C0AB-5F2D-82B772FB491C}"/>
              </a:ext>
              <a:ext uri="{C183D7F6-B498-43B3-948B-1728B52AA6E4}">
                <adec:decorative xmlns:adec="http://schemas.microsoft.com/office/drawing/2017/decorative" val="1"/>
              </a:ext>
            </a:extLst>
          </p:cNvPr>
          <p:cNvGrpSpPr/>
          <p:nvPr/>
        </p:nvGrpSpPr>
        <p:grpSpPr>
          <a:xfrm>
            <a:off x="1990415" y="4045647"/>
            <a:ext cx="3815714" cy="1566265"/>
            <a:chOff x="2131060" y="1761134"/>
            <a:chExt cx="3815714" cy="1566265"/>
          </a:xfrm>
        </p:grpSpPr>
        <p:sp>
          <p:nvSpPr>
            <p:cNvPr id="31" name="Oval 30">
              <a:extLst>
                <a:ext uri="{FF2B5EF4-FFF2-40B4-BE49-F238E27FC236}">
                  <a16:creationId xmlns:a16="http://schemas.microsoft.com/office/drawing/2014/main" id="{845C4991-77CF-731D-1D01-156CE036E6BB}"/>
                </a:ext>
              </a:extLst>
            </p:cNvPr>
            <p:cNvSpPr>
              <a:spLocks/>
            </p:cNvSpPr>
            <p:nvPr/>
          </p:nvSpPr>
          <p:spPr>
            <a:xfrm>
              <a:off x="5679579" y="2410669"/>
              <a:ext cx="267195" cy="267195"/>
            </a:xfrm>
            <a:prstGeom prst="ellipse">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12000"/>
                </a:lnSpc>
                <a:spcAft>
                  <a:spcPts val="1200"/>
                </a:spcAft>
              </a:pPr>
              <a:endParaRPr lang="en-GB" sz="1400" spc="-30" baseline="0" dirty="0">
                <a:ea typeface="Inter Semi Bold" panose="02000703000000020004" pitchFamily="50" charset="0"/>
                <a:cs typeface="Inter Semi Bold" panose="02000703000000020004" pitchFamily="50" charset="0"/>
              </a:endParaRPr>
            </a:p>
          </p:txBody>
        </p:sp>
        <p:pic>
          <p:nvPicPr>
            <p:cNvPr id="32" name="Graphic 31">
              <a:extLst>
                <a:ext uri="{FF2B5EF4-FFF2-40B4-BE49-F238E27FC236}">
                  <a16:creationId xmlns:a16="http://schemas.microsoft.com/office/drawing/2014/main" id="{3A91F213-CA9F-5D4C-8D5C-1D5D69524A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85690" y="2482897"/>
              <a:ext cx="71598" cy="122739"/>
            </a:xfrm>
            <a:prstGeom prst="rect">
              <a:avLst/>
            </a:prstGeom>
          </p:spPr>
        </p:pic>
        <p:cxnSp>
          <p:nvCxnSpPr>
            <p:cNvPr id="33" name="Straight Connector 32">
              <a:extLst>
                <a:ext uri="{FF2B5EF4-FFF2-40B4-BE49-F238E27FC236}">
                  <a16:creationId xmlns:a16="http://schemas.microsoft.com/office/drawing/2014/main" id="{22CE5DF2-DB02-2F19-A9AC-F3B8E89F0122}"/>
                </a:ext>
              </a:extLst>
            </p:cNvPr>
            <p:cNvCxnSpPr>
              <a:cxnSpLocks/>
              <a:stCxn id="34" idx="3"/>
              <a:endCxn id="31" idx="2"/>
            </p:cNvCxnSpPr>
            <p:nvPr/>
          </p:nvCxnSpPr>
          <p:spPr>
            <a:xfrm>
              <a:off x="4965700" y="2544267"/>
              <a:ext cx="713879"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3C88919D-342E-C5A2-2884-637BFCCF45CF}"/>
                </a:ext>
              </a:extLst>
            </p:cNvPr>
            <p:cNvSpPr>
              <a:spLocks/>
            </p:cNvSpPr>
            <p:nvPr/>
          </p:nvSpPr>
          <p:spPr>
            <a:xfrm>
              <a:off x="2131060" y="1761134"/>
              <a:ext cx="2834640" cy="1566265"/>
            </a:xfrm>
            <a:prstGeom prst="rect">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noAutofit/>
            </a:bodyPr>
            <a:lstStyle/>
            <a:p>
              <a:pPr>
                <a:lnSpc>
                  <a:spcPct val="112000"/>
                </a:lnSpc>
                <a:spcAft>
                  <a:spcPts val="1200"/>
                </a:spcAft>
              </a:pPr>
              <a:r>
                <a:rPr lang="en-GB" sz="1400" spc="-30" baseline="0" dirty="0">
                  <a:solidFill>
                    <a:schemeClr val="tx1"/>
                  </a:solidFill>
                  <a:ea typeface="Inter Semi Bold" panose="02000703000000020004" pitchFamily="50" charset="0"/>
                  <a:cs typeface="Inter Semi Bold" panose="02000703000000020004" pitchFamily="50" charset="0"/>
                </a:rPr>
                <a:t>Add text</a:t>
              </a:r>
            </a:p>
          </p:txBody>
        </p:sp>
      </p:grpSp>
      <p:grpSp>
        <p:nvGrpSpPr>
          <p:cNvPr id="35" name="Group 34">
            <a:extLst>
              <a:ext uri="{FF2B5EF4-FFF2-40B4-BE49-F238E27FC236}">
                <a16:creationId xmlns:a16="http://schemas.microsoft.com/office/drawing/2014/main" id="{B7CF3FA6-860C-1B9C-AFAB-7A05E2FEC3B2}"/>
              </a:ext>
              <a:ext uri="{C183D7F6-B498-43B3-948B-1728B52AA6E4}">
                <adec:decorative xmlns:adec="http://schemas.microsoft.com/office/drawing/2017/decorative" val="1"/>
              </a:ext>
            </a:extLst>
          </p:cNvPr>
          <p:cNvGrpSpPr/>
          <p:nvPr/>
        </p:nvGrpSpPr>
        <p:grpSpPr>
          <a:xfrm>
            <a:off x="6385870" y="1761134"/>
            <a:ext cx="3815714" cy="1566265"/>
            <a:chOff x="2131060" y="1761134"/>
            <a:chExt cx="3815714" cy="1566265"/>
          </a:xfrm>
        </p:grpSpPr>
        <p:sp>
          <p:nvSpPr>
            <p:cNvPr id="36" name="Oval 35">
              <a:extLst>
                <a:ext uri="{FF2B5EF4-FFF2-40B4-BE49-F238E27FC236}">
                  <a16:creationId xmlns:a16="http://schemas.microsoft.com/office/drawing/2014/main" id="{DBB4E32A-012C-1D30-9249-8F1F14BBC49F}"/>
                </a:ext>
              </a:extLst>
            </p:cNvPr>
            <p:cNvSpPr>
              <a:spLocks/>
            </p:cNvSpPr>
            <p:nvPr/>
          </p:nvSpPr>
          <p:spPr>
            <a:xfrm>
              <a:off x="5679579" y="2410669"/>
              <a:ext cx="267195" cy="267195"/>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12000"/>
                </a:lnSpc>
                <a:spcAft>
                  <a:spcPts val="1200"/>
                </a:spcAft>
              </a:pPr>
              <a:endParaRPr lang="en-GB" sz="1400" spc="-30" baseline="0" dirty="0">
                <a:ea typeface="Inter Semi Bold" panose="02000703000000020004" pitchFamily="50" charset="0"/>
                <a:cs typeface="Inter Semi Bold" panose="02000703000000020004" pitchFamily="50" charset="0"/>
              </a:endParaRPr>
            </a:p>
          </p:txBody>
        </p:sp>
        <p:pic>
          <p:nvPicPr>
            <p:cNvPr id="37" name="Graphic 36">
              <a:extLst>
                <a:ext uri="{FF2B5EF4-FFF2-40B4-BE49-F238E27FC236}">
                  <a16:creationId xmlns:a16="http://schemas.microsoft.com/office/drawing/2014/main" id="{8EF96D2C-5551-9042-F9F3-5CD9C4E99E0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85690" y="2482897"/>
              <a:ext cx="71598" cy="122739"/>
            </a:xfrm>
            <a:prstGeom prst="rect">
              <a:avLst/>
            </a:prstGeom>
          </p:spPr>
        </p:pic>
        <p:cxnSp>
          <p:nvCxnSpPr>
            <p:cNvPr id="38" name="Straight Connector 37">
              <a:extLst>
                <a:ext uri="{FF2B5EF4-FFF2-40B4-BE49-F238E27FC236}">
                  <a16:creationId xmlns:a16="http://schemas.microsoft.com/office/drawing/2014/main" id="{3D54C321-78CF-393E-BFA7-3D5DB55E2088}"/>
                </a:ext>
              </a:extLst>
            </p:cNvPr>
            <p:cNvCxnSpPr>
              <a:cxnSpLocks/>
              <a:stCxn id="39" idx="3"/>
              <a:endCxn id="36" idx="2"/>
            </p:cNvCxnSpPr>
            <p:nvPr/>
          </p:nvCxnSpPr>
          <p:spPr>
            <a:xfrm>
              <a:off x="4965700" y="2544267"/>
              <a:ext cx="713879"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7A3B3A8E-3B23-7B3F-0DC1-AC4F6A15A97A}"/>
                </a:ext>
              </a:extLst>
            </p:cNvPr>
            <p:cNvSpPr>
              <a:spLocks/>
            </p:cNvSpPr>
            <p:nvPr/>
          </p:nvSpPr>
          <p:spPr>
            <a:xfrm>
              <a:off x="2131060" y="1761134"/>
              <a:ext cx="2834640" cy="1566265"/>
            </a:xfrm>
            <a:prstGeom prst="rect">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noAutofit/>
            </a:bodyPr>
            <a:lstStyle/>
            <a:p>
              <a:pPr>
                <a:lnSpc>
                  <a:spcPct val="112000"/>
                </a:lnSpc>
                <a:spcAft>
                  <a:spcPts val="1200"/>
                </a:spcAft>
              </a:pPr>
              <a:r>
                <a:rPr lang="en-GB" sz="1400" spc="-30" baseline="0" dirty="0">
                  <a:solidFill>
                    <a:schemeClr val="tx1"/>
                  </a:solidFill>
                  <a:ea typeface="Inter Semi Bold" panose="02000703000000020004" pitchFamily="50" charset="0"/>
                  <a:cs typeface="Inter Semi Bold" panose="02000703000000020004" pitchFamily="50" charset="0"/>
                </a:rPr>
                <a:t>Add text</a:t>
              </a:r>
            </a:p>
          </p:txBody>
        </p:sp>
      </p:grpSp>
      <p:grpSp>
        <p:nvGrpSpPr>
          <p:cNvPr id="40" name="Group 39">
            <a:extLst>
              <a:ext uri="{FF2B5EF4-FFF2-40B4-BE49-F238E27FC236}">
                <a16:creationId xmlns:a16="http://schemas.microsoft.com/office/drawing/2014/main" id="{713EDB0A-33AB-C789-E75D-6AF399D7D9A3}"/>
              </a:ext>
              <a:ext uri="{C183D7F6-B498-43B3-948B-1728B52AA6E4}">
                <adec:decorative xmlns:adec="http://schemas.microsoft.com/office/drawing/2017/decorative" val="1"/>
              </a:ext>
            </a:extLst>
          </p:cNvPr>
          <p:cNvGrpSpPr/>
          <p:nvPr/>
        </p:nvGrpSpPr>
        <p:grpSpPr>
          <a:xfrm>
            <a:off x="6385870" y="4045647"/>
            <a:ext cx="3815714" cy="1566265"/>
            <a:chOff x="2131060" y="1761134"/>
            <a:chExt cx="3815714" cy="1566265"/>
          </a:xfrm>
        </p:grpSpPr>
        <p:sp>
          <p:nvSpPr>
            <p:cNvPr id="41" name="Oval 40">
              <a:extLst>
                <a:ext uri="{FF2B5EF4-FFF2-40B4-BE49-F238E27FC236}">
                  <a16:creationId xmlns:a16="http://schemas.microsoft.com/office/drawing/2014/main" id="{E7B019B2-9DDE-05B1-C036-F9D1EAA19058}"/>
                </a:ext>
              </a:extLst>
            </p:cNvPr>
            <p:cNvSpPr>
              <a:spLocks/>
            </p:cNvSpPr>
            <p:nvPr/>
          </p:nvSpPr>
          <p:spPr>
            <a:xfrm>
              <a:off x="5679579" y="2410669"/>
              <a:ext cx="267195" cy="267195"/>
            </a:xfrm>
            <a:prstGeom prst="ellipse">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12000"/>
                </a:lnSpc>
                <a:spcAft>
                  <a:spcPts val="1200"/>
                </a:spcAft>
              </a:pPr>
              <a:endParaRPr lang="en-GB" sz="1400" spc="-30" baseline="0" dirty="0">
                <a:ea typeface="Inter Semi Bold" panose="02000703000000020004" pitchFamily="50" charset="0"/>
                <a:cs typeface="Inter Semi Bold" panose="02000703000000020004" pitchFamily="50" charset="0"/>
              </a:endParaRPr>
            </a:p>
          </p:txBody>
        </p:sp>
        <p:pic>
          <p:nvPicPr>
            <p:cNvPr id="42" name="Graphic 41">
              <a:extLst>
                <a:ext uri="{FF2B5EF4-FFF2-40B4-BE49-F238E27FC236}">
                  <a16:creationId xmlns:a16="http://schemas.microsoft.com/office/drawing/2014/main" id="{FD1F6C37-56F6-9481-5329-41F967364CD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785690" y="2482897"/>
              <a:ext cx="71598" cy="122739"/>
            </a:xfrm>
            <a:prstGeom prst="rect">
              <a:avLst/>
            </a:prstGeom>
          </p:spPr>
        </p:pic>
        <p:cxnSp>
          <p:nvCxnSpPr>
            <p:cNvPr id="43" name="Straight Connector 42">
              <a:extLst>
                <a:ext uri="{FF2B5EF4-FFF2-40B4-BE49-F238E27FC236}">
                  <a16:creationId xmlns:a16="http://schemas.microsoft.com/office/drawing/2014/main" id="{E9ABE49B-0033-2531-CB14-208845BD0D97}"/>
                </a:ext>
              </a:extLst>
            </p:cNvPr>
            <p:cNvCxnSpPr>
              <a:cxnSpLocks/>
              <a:stCxn id="44" idx="3"/>
              <a:endCxn id="41" idx="2"/>
            </p:cNvCxnSpPr>
            <p:nvPr/>
          </p:nvCxnSpPr>
          <p:spPr>
            <a:xfrm>
              <a:off x="4965700" y="2544267"/>
              <a:ext cx="713879" cy="0"/>
            </a:xfrm>
            <a:prstGeom prst="line">
              <a:avLst/>
            </a:prstGeom>
            <a:ln w="9525">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BAF8174D-04AF-AB15-5DB7-9DC0677C06CF}"/>
                </a:ext>
              </a:extLst>
            </p:cNvPr>
            <p:cNvSpPr>
              <a:spLocks/>
            </p:cNvSpPr>
            <p:nvPr/>
          </p:nvSpPr>
          <p:spPr>
            <a:xfrm>
              <a:off x="2131060" y="1761134"/>
              <a:ext cx="2834640" cy="1566265"/>
            </a:xfrm>
            <a:prstGeom prst="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noAutofit/>
            </a:bodyPr>
            <a:lstStyle/>
            <a:p>
              <a:pPr>
                <a:lnSpc>
                  <a:spcPct val="112000"/>
                </a:lnSpc>
                <a:spcAft>
                  <a:spcPts val="1200"/>
                </a:spcAft>
              </a:pPr>
              <a:r>
                <a:rPr lang="en-GB" sz="1400" spc="-30" baseline="0" dirty="0">
                  <a:solidFill>
                    <a:schemeClr val="tx1"/>
                  </a:solidFill>
                  <a:ea typeface="Inter Semi Bold" panose="02000703000000020004" pitchFamily="50" charset="0"/>
                  <a:cs typeface="Inter Semi Bold" panose="02000703000000020004" pitchFamily="50" charset="0"/>
                </a:rPr>
                <a:t>Add text</a:t>
              </a:r>
            </a:p>
          </p:txBody>
        </p:sp>
      </p:grpSp>
      <p:sp>
        <p:nvSpPr>
          <p:cNvPr id="5" name="Footer Placeholder 4">
            <a:extLst>
              <a:ext uri="{FF2B5EF4-FFF2-40B4-BE49-F238E27FC236}">
                <a16:creationId xmlns:a16="http://schemas.microsoft.com/office/drawing/2014/main" id="{EC792ADA-9860-398D-739D-9FD93513968B}"/>
              </a:ext>
            </a:extLst>
          </p:cNvPr>
          <p:cNvSpPr>
            <a:spLocks noGrp="1"/>
          </p:cNvSpPr>
          <p:nvPr>
            <p:ph type="ftr" sz="quarter" idx="10"/>
          </p:nvPr>
        </p:nvSpPr>
        <p:spPr/>
        <p:txBody>
          <a:bodyPr/>
          <a:lstStyle/>
          <a:p>
            <a:endParaRPr lang="en-GB" dirty="0"/>
          </a:p>
        </p:txBody>
      </p:sp>
    </p:spTree>
    <p:custDataLst>
      <p:tags r:id="rId1"/>
    </p:custDataLst>
    <p:extLst>
      <p:ext uri="{BB962C8B-B14F-4D97-AF65-F5344CB8AC3E}">
        <p14:creationId xmlns:p14="http://schemas.microsoft.com/office/powerpoint/2010/main" val="2748405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FEF201C-C50C-D1AF-0BD3-17E4ADBAE749}"/>
              </a:ext>
            </a:extLst>
          </p:cNvPr>
          <p:cNvSpPr>
            <a:spLocks noGrp="1"/>
          </p:cNvSpPr>
          <p:nvPr>
            <p:ph type="title"/>
          </p:nvPr>
        </p:nvSpPr>
        <p:spPr/>
        <p:txBody>
          <a:bodyPr/>
          <a:lstStyle/>
          <a:p>
            <a:r>
              <a:rPr lang="en-GB" dirty="0"/>
              <a:t>‘Walk a Mile in my Shoes’</a:t>
            </a:r>
          </a:p>
        </p:txBody>
      </p:sp>
      <p:pic>
        <p:nvPicPr>
          <p:cNvPr id="3" name="Picture Placeholder 2" descr="A group of people walking on a brick path&#10;&#10;Description automatically generated">
            <a:extLst>
              <a:ext uri="{FF2B5EF4-FFF2-40B4-BE49-F238E27FC236}">
                <a16:creationId xmlns:a16="http://schemas.microsoft.com/office/drawing/2014/main" id="{079211A4-3583-4F41-9DF6-7346A5A808F4}"/>
              </a:ext>
            </a:extLst>
          </p:cNvPr>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l="24411" r="8666" b="15746"/>
          <a:stretch/>
        </p:blipFill>
        <p:spPr>
          <a:xfrm>
            <a:off x="3541028" y="-1"/>
            <a:ext cx="8650973" cy="7255380"/>
          </a:xfrm>
        </p:spPr>
      </p:pic>
      <p:sp>
        <p:nvSpPr>
          <p:cNvPr id="8" name="Text Placeholder 7">
            <a:extLst>
              <a:ext uri="{FF2B5EF4-FFF2-40B4-BE49-F238E27FC236}">
                <a16:creationId xmlns:a16="http://schemas.microsoft.com/office/drawing/2014/main" id="{F14FC75A-D95C-E9FC-44C3-4453C24DC1E0}"/>
              </a:ext>
            </a:extLst>
          </p:cNvPr>
          <p:cNvSpPr>
            <a:spLocks noGrp="1"/>
          </p:cNvSpPr>
          <p:nvPr>
            <p:ph type="body" sz="quarter" idx="13"/>
          </p:nvPr>
        </p:nvSpPr>
        <p:spPr/>
        <p:txBody>
          <a:bodyPr/>
          <a:lstStyle/>
          <a:p>
            <a:r>
              <a:rPr lang="en-GB" dirty="0"/>
              <a:t>An Insight into Widening Participation and Social Mobility at the University of Warwick.</a:t>
            </a:r>
          </a:p>
        </p:txBody>
      </p:sp>
      <p:sp>
        <p:nvSpPr>
          <p:cNvPr id="9" name="Text Placeholder 8">
            <a:extLst>
              <a:ext uri="{FF2B5EF4-FFF2-40B4-BE49-F238E27FC236}">
                <a16:creationId xmlns:a16="http://schemas.microsoft.com/office/drawing/2014/main" id="{79AC191D-F755-A2A7-0C0B-96A5CAC8AA19}"/>
              </a:ext>
            </a:extLst>
          </p:cNvPr>
          <p:cNvSpPr>
            <a:spLocks noGrp="1"/>
          </p:cNvSpPr>
          <p:nvPr>
            <p:ph type="body" sz="quarter" idx="14"/>
          </p:nvPr>
        </p:nvSpPr>
        <p:spPr/>
        <p:txBody>
          <a:bodyPr/>
          <a:lstStyle/>
          <a:p>
            <a:r>
              <a:rPr lang="en-GB" dirty="0"/>
              <a:t>Paul Beaufoy &amp; Olivia Worringham</a:t>
            </a:r>
          </a:p>
        </p:txBody>
      </p:sp>
    </p:spTree>
    <p:custDataLst>
      <p:tags r:id="rId1"/>
    </p:custDataLst>
    <p:extLst>
      <p:ext uri="{BB962C8B-B14F-4D97-AF65-F5344CB8AC3E}">
        <p14:creationId xmlns:p14="http://schemas.microsoft.com/office/powerpoint/2010/main" val="4001831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27DF0-26A5-C1CE-79BD-DBB60CD9BA74}"/>
              </a:ext>
            </a:extLst>
          </p:cNvPr>
          <p:cNvSpPr>
            <a:spLocks noGrp="1"/>
          </p:cNvSpPr>
          <p:nvPr>
            <p:ph type="title"/>
          </p:nvPr>
        </p:nvSpPr>
        <p:spPr/>
        <p:txBody>
          <a:bodyPr/>
          <a:lstStyle/>
          <a:p>
            <a:r>
              <a:rPr lang="en-GB" dirty="0"/>
              <a:t>Introductions</a:t>
            </a:r>
          </a:p>
        </p:txBody>
      </p:sp>
      <p:sp>
        <p:nvSpPr>
          <p:cNvPr id="4" name="Slide Number Placeholder 3">
            <a:extLst>
              <a:ext uri="{FF2B5EF4-FFF2-40B4-BE49-F238E27FC236}">
                <a16:creationId xmlns:a16="http://schemas.microsoft.com/office/drawing/2014/main" id="{5E4D06D2-CE25-9ABA-F9C1-29CF0A0BBB8D}"/>
              </a:ext>
            </a:extLst>
          </p:cNvPr>
          <p:cNvSpPr>
            <a:spLocks noGrp="1"/>
          </p:cNvSpPr>
          <p:nvPr>
            <p:ph type="sldNum" sz="quarter" idx="11"/>
          </p:nvPr>
        </p:nvSpPr>
        <p:spPr/>
        <p:txBody>
          <a:bodyPr/>
          <a:lstStyle/>
          <a:p>
            <a:fld id="{E8F1A65C-595C-4736-BF40-F7D31E789466}" type="slidenum">
              <a:rPr lang="en-GB" smtClean="0"/>
              <a:pPr/>
              <a:t>6</a:t>
            </a:fld>
            <a:endParaRPr lang="en-GB" dirty="0"/>
          </a:p>
        </p:txBody>
      </p:sp>
      <p:pic>
        <p:nvPicPr>
          <p:cNvPr id="10" name="Content Placeholder 9" descr="A person in a white shirt and tie&#10;&#10;Description automatically generated">
            <a:extLst>
              <a:ext uri="{FF2B5EF4-FFF2-40B4-BE49-F238E27FC236}">
                <a16:creationId xmlns:a16="http://schemas.microsoft.com/office/drawing/2014/main" id="{B8FF7788-252E-8F1D-E0B2-F7E0BF181B8E}"/>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289077" y="2628597"/>
            <a:ext cx="3750349" cy="2500470"/>
          </a:xfrm>
        </p:spPr>
      </p:pic>
      <p:sp>
        <p:nvSpPr>
          <p:cNvPr id="7" name="Text Placeholder 6">
            <a:extLst>
              <a:ext uri="{FF2B5EF4-FFF2-40B4-BE49-F238E27FC236}">
                <a16:creationId xmlns:a16="http://schemas.microsoft.com/office/drawing/2014/main" id="{BE17B3A8-9D05-3A9E-C5E6-DE93E6097469}"/>
              </a:ext>
            </a:extLst>
          </p:cNvPr>
          <p:cNvSpPr>
            <a:spLocks noGrp="1"/>
          </p:cNvSpPr>
          <p:nvPr>
            <p:ph type="body" sz="quarter" idx="14"/>
          </p:nvPr>
        </p:nvSpPr>
        <p:spPr/>
        <p:txBody>
          <a:bodyPr/>
          <a:lstStyle/>
          <a:p>
            <a:r>
              <a:rPr lang="en-GB" dirty="0"/>
              <a:t>Paul Beaufoy</a:t>
            </a:r>
          </a:p>
        </p:txBody>
      </p:sp>
      <p:pic>
        <p:nvPicPr>
          <p:cNvPr id="11" name="Content Placeholder 10" descr="A person with blonde hair wearing a floral dress&#10;&#10;Description automatically generated">
            <a:extLst>
              <a:ext uri="{FF2B5EF4-FFF2-40B4-BE49-F238E27FC236}">
                <a16:creationId xmlns:a16="http://schemas.microsoft.com/office/drawing/2014/main" id="{A3069992-922A-4D05-AB1D-C8AF825AD537}"/>
              </a:ext>
            </a:extLst>
          </p:cNvPr>
          <p:cNvPicPr>
            <a:picLocks noGrp="1" noChangeAspect="1"/>
          </p:cNvPicPr>
          <p:nvPr>
            <p:ph sz="quarter" idx="18"/>
          </p:nvPr>
        </p:nvPicPr>
        <p:blipFill>
          <a:blip r:embed="rId3">
            <a:extLst>
              <a:ext uri="{28A0092B-C50C-407E-A947-70E740481C1C}">
                <a14:useLocalDpi xmlns:a14="http://schemas.microsoft.com/office/drawing/2010/main" val="0"/>
              </a:ext>
            </a:extLst>
          </a:blip>
          <a:stretch>
            <a:fillRect/>
          </a:stretch>
        </p:blipFill>
        <p:spPr>
          <a:xfrm>
            <a:off x="5330514" y="2275758"/>
            <a:ext cx="2553758" cy="3830637"/>
          </a:xfrm>
        </p:spPr>
      </p:pic>
      <p:sp>
        <p:nvSpPr>
          <p:cNvPr id="9" name="Text Placeholder 8">
            <a:extLst>
              <a:ext uri="{FF2B5EF4-FFF2-40B4-BE49-F238E27FC236}">
                <a16:creationId xmlns:a16="http://schemas.microsoft.com/office/drawing/2014/main" id="{C9703845-537F-FF16-309E-E242A4CF798E}"/>
              </a:ext>
            </a:extLst>
          </p:cNvPr>
          <p:cNvSpPr>
            <a:spLocks noGrp="1"/>
          </p:cNvSpPr>
          <p:nvPr>
            <p:ph type="body" sz="quarter" idx="16"/>
          </p:nvPr>
        </p:nvSpPr>
        <p:spPr/>
        <p:txBody>
          <a:bodyPr/>
          <a:lstStyle/>
          <a:p>
            <a:r>
              <a:rPr lang="en-GB" dirty="0"/>
              <a:t>Olivia Worringham</a:t>
            </a:r>
          </a:p>
        </p:txBody>
      </p:sp>
    </p:spTree>
    <p:extLst>
      <p:ext uri="{BB962C8B-B14F-4D97-AF65-F5344CB8AC3E}">
        <p14:creationId xmlns:p14="http://schemas.microsoft.com/office/powerpoint/2010/main" val="3152259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2CF1B-43CC-A688-D9EE-B1A406A05259}"/>
              </a:ext>
            </a:extLst>
          </p:cNvPr>
          <p:cNvSpPr>
            <a:spLocks noGrp="1"/>
          </p:cNvSpPr>
          <p:nvPr>
            <p:ph type="title"/>
          </p:nvPr>
        </p:nvSpPr>
        <p:spPr/>
        <p:txBody>
          <a:bodyPr/>
          <a:lstStyle/>
          <a:p>
            <a:r>
              <a:rPr lang="en-GB" dirty="0"/>
              <a:t>What we’re working towards…</a:t>
            </a:r>
          </a:p>
        </p:txBody>
      </p:sp>
      <p:sp>
        <p:nvSpPr>
          <p:cNvPr id="3" name="Footer Placeholder 2">
            <a:extLst>
              <a:ext uri="{FF2B5EF4-FFF2-40B4-BE49-F238E27FC236}">
                <a16:creationId xmlns:a16="http://schemas.microsoft.com/office/drawing/2014/main" id="{BD7B60F9-7506-D001-5ECD-5ADCF15646AC}"/>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A2F426AD-5192-A48B-CE29-361D20A251FF}"/>
              </a:ext>
            </a:extLst>
          </p:cNvPr>
          <p:cNvSpPr>
            <a:spLocks noGrp="1"/>
          </p:cNvSpPr>
          <p:nvPr>
            <p:ph type="sldNum" sz="quarter" idx="11"/>
          </p:nvPr>
        </p:nvSpPr>
        <p:spPr/>
        <p:txBody>
          <a:bodyPr/>
          <a:lstStyle/>
          <a:p>
            <a:fld id="{E8F1A65C-595C-4736-BF40-F7D31E789466}" type="slidenum">
              <a:rPr lang="en-GB" smtClean="0"/>
              <a:pPr/>
              <a:t>7</a:t>
            </a:fld>
            <a:endParaRPr lang="en-GB" dirty="0"/>
          </a:p>
        </p:txBody>
      </p:sp>
      <p:sp>
        <p:nvSpPr>
          <p:cNvPr id="6" name="Content Placeholder 5">
            <a:extLst>
              <a:ext uri="{FF2B5EF4-FFF2-40B4-BE49-F238E27FC236}">
                <a16:creationId xmlns:a16="http://schemas.microsoft.com/office/drawing/2014/main" id="{9D86AAF9-519A-2792-2735-1D48C1140DAA}"/>
              </a:ext>
            </a:extLst>
          </p:cNvPr>
          <p:cNvSpPr>
            <a:spLocks noGrp="1"/>
          </p:cNvSpPr>
          <p:nvPr>
            <p:ph sz="quarter" idx="17"/>
          </p:nvPr>
        </p:nvSpPr>
        <p:spPr/>
        <p:txBody>
          <a:bodyPr/>
          <a:lstStyle/>
          <a:p>
            <a:pPr marL="285750" indent="-285750">
              <a:buFont typeface="Arial" panose="020B0604020202020204" pitchFamily="34" charset="0"/>
              <a:buChar char="•"/>
            </a:pPr>
            <a:r>
              <a:rPr lang="en-GB" sz="2400" b="1" dirty="0"/>
              <a:t>Discussion task 5 minutes</a:t>
            </a:r>
          </a:p>
          <a:p>
            <a:pPr marL="285750" indent="-285750">
              <a:buFont typeface="Arial" panose="020B0604020202020204" pitchFamily="34" charset="0"/>
              <a:buChar char="•"/>
            </a:pPr>
            <a:r>
              <a:rPr lang="en-GB" sz="2400" b="1" dirty="0"/>
              <a:t>What does a ‘WP Student’ look like to you? 10 minutes</a:t>
            </a:r>
          </a:p>
          <a:p>
            <a:pPr marL="285750" indent="-285750">
              <a:buFont typeface="Arial" panose="020B0604020202020204" pitchFamily="34" charset="0"/>
              <a:buChar char="•"/>
            </a:pPr>
            <a:r>
              <a:rPr lang="en-GB" sz="2400" b="1" dirty="0"/>
              <a:t>Walk a mile in my shoes task 20 minutes</a:t>
            </a:r>
          </a:p>
          <a:p>
            <a:pPr marL="285750" indent="-285750">
              <a:buFont typeface="Arial" panose="020B0604020202020204" pitchFamily="34" charset="0"/>
              <a:buChar char="•"/>
            </a:pPr>
            <a:r>
              <a:rPr lang="en-GB" sz="2400" b="1" dirty="0"/>
              <a:t>Feedback wrap up 5 minutes</a:t>
            </a:r>
          </a:p>
          <a:p>
            <a:pPr marL="285750" indent="-285750">
              <a:buFont typeface="Arial" panose="020B0604020202020204" pitchFamily="34" charset="0"/>
              <a:buChar char="•"/>
            </a:pPr>
            <a:r>
              <a:rPr lang="en-GB" sz="2400" b="1" dirty="0"/>
              <a:t>Questions  5 minutes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7" name="Oval 6">
            <a:extLst>
              <a:ext uri="{FF2B5EF4-FFF2-40B4-BE49-F238E27FC236}">
                <a16:creationId xmlns:a16="http://schemas.microsoft.com/office/drawing/2014/main" id="{A17BEB2B-B289-C966-B581-D345A985F66F}"/>
              </a:ext>
            </a:extLst>
          </p:cNvPr>
          <p:cNvSpPr/>
          <p:nvPr/>
        </p:nvSpPr>
        <p:spPr>
          <a:xfrm>
            <a:off x="6716486" y="3429000"/>
            <a:ext cx="3077028" cy="274002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3200" dirty="0"/>
              <a:t>Perspective</a:t>
            </a:r>
          </a:p>
        </p:txBody>
      </p:sp>
    </p:spTree>
    <p:extLst>
      <p:ext uri="{BB962C8B-B14F-4D97-AF65-F5344CB8AC3E}">
        <p14:creationId xmlns:p14="http://schemas.microsoft.com/office/powerpoint/2010/main" val="2547485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C2A4D-A0A3-B359-AD1C-4BB35D6053F6}"/>
              </a:ext>
            </a:extLst>
          </p:cNvPr>
          <p:cNvSpPr>
            <a:spLocks noGrp="1"/>
          </p:cNvSpPr>
          <p:nvPr>
            <p:ph type="title"/>
          </p:nvPr>
        </p:nvSpPr>
        <p:spPr/>
        <p:txBody>
          <a:bodyPr/>
          <a:lstStyle/>
          <a:p>
            <a:r>
              <a:rPr lang="en-GB" dirty="0"/>
              <a:t>What is a typical educational journey?</a:t>
            </a:r>
          </a:p>
        </p:txBody>
      </p:sp>
      <p:sp>
        <p:nvSpPr>
          <p:cNvPr id="3" name="Footer Placeholder 2">
            <a:extLst>
              <a:ext uri="{FF2B5EF4-FFF2-40B4-BE49-F238E27FC236}">
                <a16:creationId xmlns:a16="http://schemas.microsoft.com/office/drawing/2014/main" id="{C205FE7B-FFE4-27C0-D318-B7EBC21B22F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9EFE1A9-1C57-73CB-5203-3FB63FADD627}"/>
              </a:ext>
            </a:extLst>
          </p:cNvPr>
          <p:cNvSpPr>
            <a:spLocks noGrp="1"/>
          </p:cNvSpPr>
          <p:nvPr>
            <p:ph type="sldNum" sz="quarter" idx="11"/>
          </p:nvPr>
        </p:nvSpPr>
        <p:spPr/>
        <p:txBody>
          <a:bodyPr/>
          <a:lstStyle/>
          <a:p>
            <a:fld id="{E8F1A65C-595C-4736-BF40-F7D31E789466}" type="slidenum">
              <a:rPr lang="en-GB" smtClean="0"/>
              <a:pPr/>
              <a:t>8</a:t>
            </a:fld>
            <a:endParaRPr lang="en-GB" dirty="0"/>
          </a:p>
        </p:txBody>
      </p:sp>
      <p:sp>
        <p:nvSpPr>
          <p:cNvPr id="5" name="Text Placeholder 4">
            <a:extLst>
              <a:ext uri="{FF2B5EF4-FFF2-40B4-BE49-F238E27FC236}">
                <a16:creationId xmlns:a16="http://schemas.microsoft.com/office/drawing/2014/main" id="{246D5A97-D068-CB44-2BA5-DEA8F8C10149}"/>
              </a:ext>
            </a:extLst>
          </p:cNvPr>
          <p:cNvSpPr>
            <a:spLocks noGrp="1"/>
          </p:cNvSpPr>
          <p:nvPr>
            <p:ph type="body" sz="quarter" idx="12"/>
          </p:nvPr>
        </p:nvSpPr>
        <p:spPr/>
        <p:txBody>
          <a:bodyPr/>
          <a:lstStyle/>
          <a:p>
            <a:r>
              <a:rPr lang="en-GB" dirty="0"/>
              <a:t>Task: On your table use the roadmap and plot out a typical student's educational journey from birth to graduation.</a:t>
            </a:r>
          </a:p>
        </p:txBody>
      </p:sp>
      <p:pic>
        <p:nvPicPr>
          <p:cNvPr id="1026" name="Picture 2" descr="Why you need a business roadmap - HR Kilns">
            <a:extLst>
              <a:ext uri="{FF2B5EF4-FFF2-40B4-BE49-F238E27FC236}">
                <a16:creationId xmlns:a16="http://schemas.microsoft.com/office/drawing/2014/main" id="{1F41B590-D3D8-BBB4-C3AB-7E062AEBF1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513" y="1924533"/>
            <a:ext cx="5834473" cy="4089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706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00417-F67D-79CC-877F-511F3777907C}"/>
              </a:ext>
            </a:extLst>
          </p:cNvPr>
          <p:cNvSpPr>
            <a:spLocks noGrp="1"/>
          </p:cNvSpPr>
          <p:nvPr>
            <p:ph type="title"/>
          </p:nvPr>
        </p:nvSpPr>
        <p:spPr/>
        <p:txBody>
          <a:bodyPr/>
          <a:lstStyle/>
          <a:p>
            <a:r>
              <a:rPr lang="en-GB" dirty="0"/>
              <a:t>What does a ‘WP Student’ look like to you?</a:t>
            </a:r>
          </a:p>
        </p:txBody>
      </p:sp>
      <p:sp>
        <p:nvSpPr>
          <p:cNvPr id="3" name="Footer Placeholder 2">
            <a:extLst>
              <a:ext uri="{FF2B5EF4-FFF2-40B4-BE49-F238E27FC236}">
                <a16:creationId xmlns:a16="http://schemas.microsoft.com/office/drawing/2014/main" id="{A704F317-A37B-5F0C-4A10-DB602FE74DF7}"/>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0962839-F760-B497-3A5C-01B1FAA0A196}"/>
              </a:ext>
            </a:extLst>
          </p:cNvPr>
          <p:cNvSpPr>
            <a:spLocks noGrp="1"/>
          </p:cNvSpPr>
          <p:nvPr>
            <p:ph type="sldNum" sz="quarter" idx="11"/>
          </p:nvPr>
        </p:nvSpPr>
        <p:spPr/>
        <p:txBody>
          <a:bodyPr/>
          <a:lstStyle/>
          <a:p>
            <a:fld id="{E8F1A65C-595C-4736-BF40-F7D31E789466}" type="slidenum">
              <a:rPr lang="en-GB" smtClean="0"/>
              <a:pPr/>
              <a:t>9</a:t>
            </a:fld>
            <a:endParaRPr lang="en-GB" dirty="0"/>
          </a:p>
        </p:txBody>
      </p:sp>
      <p:pic>
        <p:nvPicPr>
          <p:cNvPr id="7" name="Picture 6">
            <a:extLst>
              <a:ext uri="{FF2B5EF4-FFF2-40B4-BE49-F238E27FC236}">
                <a16:creationId xmlns:a16="http://schemas.microsoft.com/office/drawing/2014/main" id="{F29582E6-F96B-960D-A923-71B97322D396}"/>
              </a:ext>
            </a:extLst>
          </p:cNvPr>
          <p:cNvPicPr>
            <a:picLocks noChangeAspect="1"/>
          </p:cNvPicPr>
          <p:nvPr/>
        </p:nvPicPr>
        <p:blipFill>
          <a:blip r:embed="rId2"/>
          <a:stretch>
            <a:fillRect/>
          </a:stretch>
        </p:blipFill>
        <p:spPr>
          <a:xfrm>
            <a:off x="413582" y="1705134"/>
            <a:ext cx="5257800" cy="4562475"/>
          </a:xfrm>
          <a:prstGeom prst="rect">
            <a:avLst/>
          </a:prstGeom>
        </p:spPr>
      </p:pic>
      <p:sp>
        <p:nvSpPr>
          <p:cNvPr id="8" name="Title 1">
            <a:extLst>
              <a:ext uri="{FF2B5EF4-FFF2-40B4-BE49-F238E27FC236}">
                <a16:creationId xmlns:a16="http://schemas.microsoft.com/office/drawing/2014/main" id="{41D15FD5-081A-FE0D-D61B-274E5FD0B3BD}"/>
              </a:ext>
            </a:extLst>
          </p:cNvPr>
          <p:cNvSpPr txBox="1">
            <a:spLocks/>
          </p:cNvSpPr>
          <p:nvPr/>
        </p:nvSpPr>
        <p:spPr>
          <a:xfrm>
            <a:off x="6520620" y="4520182"/>
            <a:ext cx="4128990" cy="161304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a:lstStyle>
          <a:p>
            <a:r>
              <a:rPr lang="en-GB" sz="4000" dirty="0"/>
              <a:t>Student demographic</a:t>
            </a:r>
          </a:p>
          <a:p>
            <a:endParaRPr lang="en-GB" sz="4000" dirty="0"/>
          </a:p>
          <a:p>
            <a:r>
              <a:rPr lang="en-GB" sz="4000" dirty="0"/>
              <a:t>Or</a:t>
            </a:r>
          </a:p>
          <a:p>
            <a:endParaRPr lang="en-GB" sz="4000" dirty="0"/>
          </a:p>
          <a:p>
            <a:r>
              <a:rPr lang="en-GB" sz="4000" dirty="0"/>
              <a:t>Socio-economic</a:t>
            </a:r>
          </a:p>
          <a:p>
            <a:endParaRPr lang="en-GB" dirty="0"/>
          </a:p>
          <a:p>
            <a:endParaRPr lang="en-GB" dirty="0"/>
          </a:p>
        </p:txBody>
      </p:sp>
    </p:spTree>
    <p:extLst>
      <p:ext uri="{BB962C8B-B14F-4D97-AF65-F5344CB8AC3E}">
        <p14:creationId xmlns:p14="http://schemas.microsoft.com/office/powerpoint/2010/main" val="4076410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 name="PRESGUID" val="ad94d446-b64c-497c-b4f3-1b24387c028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University_of_Warwick_Template_v9</Template>
  <TotalTime>745</TotalTime>
  <Words>3317</Words>
  <Application>Microsoft Office PowerPoint</Application>
  <PresentationFormat>Widescreen</PresentationFormat>
  <Paragraphs>225</Paragraphs>
  <Slides>24</Slides>
  <Notes>7</Notes>
  <HiddenSlides>4</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24</vt:i4>
      </vt:variant>
    </vt:vector>
  </HeadingPairs>
  <TitlesOfParts>
    <vt:vector size="35" baseType="lpstr">
      <vt:lpstr>Aptos</vt:lpstr>
      <vt:lpstr>Arial</vt:lpstr>
      <vt:lpstr>Calibri</vt:lpstr>
      <vt:lpstr>Inter Semi Bold</vt:lpstr>
      <vt:lpstr>Segoe UI</vt:lpstr>
      <vt:lpstr>University of Warwick</vt:lpstr>
      <vt:lpstr>Bright Teal</vt:lpstr>
      <vt:lpstr>Bright Blue</vt:lpstr>
      <vt:lpstr>Bright Orange</vt:lpstr>
      <vt:lpstr>Dark Ruby</vt:lpstr>
      <vt:lpstr>Bright Gold</vt:lpstr>
      <vt:lpstr>Icons</vt:lpstr>
      <vt:lpstr>Charts</vt:lpstr>
      <vt:lpstr>Process / Timeline</vt:lpstr>
      <vt:lpstr>Callouts (2/3)</vt:lpstr>
      <vt:lpstr>‘Walk a Mile in my Shoes’</vt:lpstr>
      <vt:lpstr>Introductions</vt:lpstr>
      <vt:lpstr>What we’re working towards…</vt:lpstr>
      <vt:lpstr>What is a typical educational journey?</vt:lpstr>
      <vt:lpstr>What does a ‘WP Student’ look like to you?</vt:lpstr>
      <vt:lpstr>How might the journey differ…</vt:lpstr>
      <vt:lpstr>How might the journey differ…</vt:lpstr>
      <vt:lpstr>How might the journey differ…</vt:lpstr>
      <vt:lpstr>How might the journey differ…</vt:lpstr>
      <vt:lpstr>How might the journey differ…</vt:lpstr>
      <vt:lpstr>How might the journey differ…</vt:lpstr>
      <vt:lpstr>Walk a mile in my shoes – Your task</vt:lpstr>
      <vt:lpstr>PowerPoint Presentation</vt:lpstr>
      <vt:lpstr>Thank you</vt:lpstr>
      <vt:lpstr>Possible categories</vt:lpstr>
      <vt:lpstr>Context - Prospective Students</vt:lpstr>
      <vt:lpstr>Context - Current Students</vt:lpstr>
      <vt:lpstr>Examples from Trans Inclusivity officer at SU</vt:lpstr>
      <vt:lpstr>Examples re mature students from Leigh</vt:lpstr>
      <vt:lpstr>Your Journey – First challenge </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Sutton Trust</cp:lastModifiedBy>
  <cp:revision>12</cp:revision>
  <dcterms:created xsi:type="dcterms:W3CDTF">2023-11-28T11:44:59Z</dcterms:created>
  <dcterms:modified xsi:type="dcterms:W3CDTF">2024-03-06T09:17:18Z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ies>
</file>