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Lst>
  <p:notesMasterIdLst>
    <p:notesMasterId r:id="rId18"/>
  </p:notesMasterIdLst>
  <p:sldIdLst>
    <p:sldId id="324" r:id="rId5"/>
    <p:sldId id="351" r:id="rId6"/>
    <p:sldId id="339" r:id="rId7"/>
    <p:sldId id="341" r:id="rId8"/>
    <p:sldId id="342" r:id="rId9"/>
    <p:sldId id="354" r:id="rId10"/>
    <p:sldId id="353" r:id="rId11"/>
    <p:sldId id="344" r:id="rId12"/>
    <p:sldId id="346" r:id="rId13"/>
    <p:sldId id="347" r:id="rId14"/>
    <p:sldId id="357" r:id="rId15"/>
    <p:sldId id="355" r:id="rId16"/>
    <p:sldId id="356" r:id="rId17"/>
  </p:sldIdLst>
  <p:sldSz cx="12192000" cy="6858000"/>
  <p:notesSz cx="6797675" cy="9926638"/>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1434"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43064B5-6EBD-4859-AA6C-89FD6B366DF6}" type="datetimeFigureOut">
              <a:rPr lang="en-GB" smtClean="0"/>
              <a:t>16/05/2024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F210E5C-0819-409A-BDCF-EA817D77B468}" type="slidenum">
              <a:rPr lang="en-GB" smtClean="0"/>
              <a:t>‹#›</a:t>
            </a:fld>
            <a:endParaRPr lang="en-GB"/>
          </a:p>
        </p:txBody>
      </p:sp>
    </p:spTree>
    <p:extLst>
      <p:ext uri="{BB962C8B-B14F-4D97-AF65-F5344CB8AC3E}">
        <p14:creationId xmlns:p14="http://schemas.microsoft.com/office/powerpoint/2010/main" val="1757367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7829208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39541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42320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36435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907442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35736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3313334424"/>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039374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302166303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27449895"/>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29118126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423346033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593633286"/>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384937086"/>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709174265"/>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63904753"/>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439116812"/>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988659496"/>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19121224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83870730"/>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424367156"/>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3512709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195268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182600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829315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407498737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mailto:lisa.faulkner@warwick.ac.uk" TargetMode="External"/><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hyperlink" Target="https://warwick.ac.uk/services/skills/personaldevelopment/" TargetMode="External"/><Relationship Id="rId4" Type="http://schemas.openxmlformats.org/officeDocument/2006/relationships/hyperlink" Target="mailto:Sarah.j.r.bennett@warwick.ac.uk"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AD2904A6-FBF9-190B-4E6E-81579474A8AD}"/>
              </a:ext>
            </a:extLst>
          </p:cNvPr>
          <p:cNvSpPr>
            <a:spLocks noGrp="1"/>
          </p:cNvSpPr>
          <p:nvPr>
            <p:ph type="title"/>
          </p:nvPr>
        </p:nvSpPr>
        <p:spPr>
          <a:xfrm>
            <a:off x="413266" y="2939925"/>
            <a:ext cx="4567296" cy="1563010"/>
          </a:xfrm>
        </p:spPr>
        <p:txBody>
          <a:bodyPr/>
          <a:lstStyle/>
          <a:p>
            <a:r>
              <a:rPr lang="en-US"/>
              <a:t>Developing skills, confidence, agency &amp; resilience for student success</a:t>
            </a:r>
          </a:p>
        </p:txBody>
      </p:sp>
      <p:sp>
        <p:nvSpPr>
          <p:cNvPr id="18" name="Text Placeholder 3">
            <a:extLst>
              <a:ext uri="{FF2B5EF4-FFF2-40B4-BE49-F238E27FC236}">
                <a16:creationId xmlns:a16="http://schemas.microsoft.com/office/drawing/2014/main" id="{88D39B02-77B3-92B8-2C6B-4307DD14E00A}"/>
              </a:ext>
            </a:extLst>
          </p:cNvPr>
          <p:cNvSpPr>
            <a:spLocks noGrp="1"/>
          </p:cNvSpPr>
          <p:nvPr>
            <p:ph type="body" sz="quarter" idx="14"/>
          </p:nvPr>
        </p:nvSpPr>
        <p:spPr>
          <a:xfrm>
            <a:off x="413266" y="5842635"/>
            <a:ext cx="6571194" cy="365125"/>
          </a:xfrm>
        </p:spPr>
        <p:txBody>
          <a:bodyPr/>
          <a:lstStyle/>
          <a:p>
            <a:r>
              <a:rPr lang="en-US" b="1">
                <a:latin typeface="Calibri Light" panose="020F0302020204030204" pitchFamily="34" charset="0"/>
                <a:cs typeface="Calibri Light" panose="020F0302020204030204" pitchFamily="34" charset="0"/>
              </a:rPr>
              <a:t>Sarah Bennett</a:t>
            </a:r>
            <a:r>
              <a:rPr lang="en-US">
                <a:latin typeface="Calibri Light" panose="020F0302020204030204" pitchFamily="34" charset="0"/>
                <a:cs typeface="Calibri Light" panose="020F0302020204030204" pitchFamily="34" charset="0"/>
              </a:rPr>
              <a:t>, Skills Developer for Personal Development </a:t>
            </a:r>
            <a:r>
              <a:rPr lang="en-US" err="1">
                <a:latin typeface="Calibri Light" panose="020F0302020204030204" pitchFamily="34" charset="0"/>
                <a:cs typeface="Calibri Light" panose="020F0302020204030204" pitchFamily="34" charset="0"/>
              </a:rPr>
              <a:t>Programmes</a:t>
            </a:r>
            <a:endParaRPr lang="en-US">
              <a:latin typeface="Calibri Light" panose="020F0302020204030204" pitchFamily="34" charset="0"/>
              <a:cs typeface="Calibri Light" panose="020F0302020204030204" pitchFamily="34" charset="0"/>
            </a:endParaRPr>
          </a:p>
          <a:p>
            <a:r>
              <a:rPr lang="en-US" b="1">
                <a:latin typeface="Calibri Light" panose="020F0302020204030204" pitchFamily="34" charset="0"/>
                <a:cs typeface="Calibri Light" panose="020F0302020204030204" pitchFamily="34" charset="0"/>
              </a:rPr>
              <a:t>Parmjit Dhugga</a:t>
            </a:r>
            <a:r>
              <a:rPr lang="en-US">
                <a:latin typeface="Calibri Light" panose="020F0302020204030204" pitchFamily="34" charset="0"/>
                <a:cs typeface="Calibri Light" panose="020F0302020204030204" pitchFamily="34" charset="0"/>
              </a:rPr>
              <a:t>, Warwick Award Manager</a:t>
            </a:r>
          </a:p>
          <a:p>
            <a:r>
              <a:rPr lang="en-US" b="1">
                <a:latin typeface="Calibri Light" panose="020F0302020204030204" pitchFamily="34" charset="0"/>
                <a:cs typeface="Calibri Light" panose="020F0302020204030204" pitchFamily="34" charset="0"/>
              </a:rPr>
              <a:t>Student Opportunity</a:t>
            </a:r>
          </a:p>
        </p:txBody>
      </p:sp>
      <p:pic>
        <p:nvPicPr>
          <p:cNvPr id="12" name="Picture Placeholder 11" descr="A group of people sitting on the grass&#10;&#10;Description automatically generated">
            <a:extLst>
              <a:ext uri="{FF2B5EF4-FFF2-40B4-BE49-F238E27FC236}">
                <a16:creationId xmlns:a16="http://schemas.microsoft.com/office/drawing/2014/main" id="{9A7BC895-8E85-7C75-4E09-2A7CF1CF15F0}"/>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0255" r="10255"/>
          <a:stretch>
            <a:fillRect/>
          </a:stretch>
        </p:blipFill>
        <p:spPr/>
      </p:pic>
    </p:spTree>
    <p:extLst>
      <p:ext uri="{BB962C8B-B14F-4D97-AF65-F5344CB8AC3E}">
        <p14:creationId xmlns:p14="http://schemas.microsoft.com/office/powerpoint/2010/main" val="3749078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7EC90-7C03-1183-D97B-1FD55D335CF2}"/>
              </a:ext>
            </a:extLst>
          </p:cNvPr>
          <p:cNvSpPr>
            <a:spLocks noGrp="1"/>
          </p:cNvSpPr>
          <p:nvPr>
            <p:ph type="title"/>
          </p:nvPr>
        </p:nvSpPr>
        <p:spPr/>
        <p:txBody>
          <a:bodyPr/>
          <a:lstStyle/>
          <a:p>
            <a:r>
              <a:rPr lang="en-GB">
                <a:solidFill>
                  <a:srgbClr val="3C1053"/>
                </a:solidFill>
              </a:rPr>
              <a:t>Students with Caring Responsibilities</a:t>
            </a:r>
            <a:endParaRPr lang="en-US"/>
          </a:p>
        </p:txBody>
      </p:sp>
      <p:sp>
        <p:nvSpPr>
          <p:cNvPr id="3" name="Footer Placeholder 2">
            <a:extLst>
              <a:ext uri="{FF2B5EF4-FFF2-40B4-BE49-F238E27FC236}">
                <a16:creationId xmlns:a16="http://schemas.microsoft.com/office/drawing/2014/main" id="{A7809AA3-7E08-BF50-6547-66F034294AB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706F648-7EB8-6E86-40DE-85BD320F1067}"/>
              </a:ext>
            </a:extLst>
          </p:cNvPr>
          <p:cNvSpPr>
            <a:spLocks noGrp="1"/>
          </p:cNvSpPr>
          <p:nvPr>
            <p:ph type="sldNum" sz="quarter" idx="11"/>
          </p:nvPr>
        </p:nvSpPr>
        <p:spPr/>
        <p:txBody>
          <a:bodyPr/>
          <a:lstStyle/>
          <a:p>
            <a:fld id="{E8F1A65C-595C-4736-BF40-F7D31E789466}" type="slidenum">
              <a:rPr lang="en-GB" smtClean="0"/>
              <a:pPr/>
              <a:t>10</a:t>
            </a:fld>
            <a:endParaRPr lang="en-GB"/>
          </a:p>
        </p:txBody>
      </p:sp>
      <p:sp>
        <p:nvSpPr>
          <p:cNvPr id="5" name="Text Placeholder 4">
            <a:extLst>
              <a:ext uri="{FF2B5EF4-FFF2-40B4-BE49-F238E27FC236}">
                <a16:creationId xmlns:a16="http://schemas.microsoft.com/office/drawing/2014/main" id="{CA2307B9-9BDE-2633-5474-C308A128A2DC}"/>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A06B50AE-F732-FCF5-2669-50F8DE85D239}"/>
              </a:ext>
            </a:extLst>
          </p:cNvPr>
          <p:cNvSpPr>
            <a:spLocks noGrp="1"/>
          </p:cNvSpPr>
          <p:nvPr>
            <p:ph sz="quarter" idx="17"/>
          </p:nvPr>
        </p:nvSpPr>
        <p:spPr>
          <a:xfrm>
            <a:off x="413582" y="1641566"/>
            <a:ext cx="9605550" cy="4527458"/>
          </a:xfrm>
        </p:spPr>
        <p:txBody>
          <a:bodyPr vert="horz" lIns="91440" tIns="45720" rIns="91440" bIns="45720" rtlCol="0" anchor="t">
            <a:noAutofit/>
          </a:bodyPr>
          <a:lstStyle/>
          <a:p>
            <a:r>
              <a:rPr lang="en-GB" sz="1800" b="1">
                <a:solidFill>
                  <a:srgbClr val="000000"/>
                </a:solidFill>
                <a:latin typeface="Calibri"/>
                <a:ea typeface="Calibri"/>
                <a:cs typeface="Calibri"/>
              </a:rPr>
              <a:t>Award Recognition</a:t>
            </a:r>
            <a:endParaRPr lang="en-US" b="1">
              <a:solidFill>
                <a:srgbClr val="000000"/>
              </a:solidFill>
              <a:latin typeface="Calibri"/>
              <a:ea typeface="Calibri"/>
              <a:cs typeface="Calibri"/>
            </a:endParaRPr>
          </a:p>
          <a:p>
            <a:r>
              <a:rPr lang="en-GB" sz="1800">
                <a:solidFill>
                  <a:srgbClr val="000000"/>
                </a:solidFill>
                <a:latin typeface="Calibri"/>
                <a:ea typeface="Calibri"/>
                <a:cs typeface="Calibri"/>
              </a:rPr>
              <a:t>Students working towards the Gold level of the Warwick Award can claim 20 Core Skills Points (CSP) on completion of this activity. Students working towards the Silver, Postgraduate, Exchange or Apprentice levels can claim 10 CSP.</a:t>
            </a:r>
            <a:endParaRPr lang="en-US">
              <a:ea typeface="Calibri"/>
              <a:cs typeface="Calibri"/>
            </a:endParaRPr>
          </a:p>
          <a:p>
            <a:r>
              <a:rPr lang="en-GB" sz="1800" b="1">
                <a:solidFill>
                  <a:srgbClr val="000000"/>
                </a:solidFill>
                <a:latin typeface="Calibri"/>
                <a:ea typeface="Calibri"/>
                <a:cs typeface="Calibri"/>
              </a:rPr>
              <a:t>Who can take part?</a:t>
            </a:r>
            <a:endParaRPr lang="en-GB" b="1"/>
          </a:p>
          <a:p>
            <a:r>
              <a:rPr lang="en-GB" sz="1800">
                <a:solidFill>
                  <a:srgbClr val="000000"/>
                </a:solidFill>
                <a:latin typeface="Calibri"/>
                <a:ea typeface="Calibri"/>
                <a:cs typeface="Calibri"/>
              </a:rPr>
              <a:t>Students who:</a:t>
            </a:r>
            <a:endParaRPr lang="en-GB" sz="1800">
              <a:ea typeface="Calibri"/>
              <a:cs typeface="Calibri"/>
            </a:endParaRPr>
          </a:p>
          <a:p>
            <a:pPr marL="285750" indent="-285750">
              <a:buChar char="•"/>
            </a:pPr>
            <a:r>
              <a:rPr lang="en-GB" sz="1800">
                <a:solidFill>
                  <a:srgbClr val="000000"/>
                </a:solidFill>
                <a:latin typeface="Calibri"/>
                <a:ea typeface="Calibri"/>
                <a:cs typeface="Calibri"/>
              </a:rPr>
              <a:t>Provide unpaid care to a family member or friend who couldn't cope without their support.</a:t>
            </a:r>
            <a:endParaRPr lang="en-GB" sz="1800">
              <a:ea typeface="Calibri"/>
              <a:cs typeface="Calibri"/>
            </a:endParaRPr>
          </a:p>
          <a:p>
            <a:pPr marL="285750" indent="-285750">
              <a:buChar char="•"/>
            </a:pPr>
            <a:r>
              <a:rPr lang="en-GB" sz="1800">
                <a:solidFill>
                  <a:srgbClr val="000000"/>
                </a:solidFill>
                <a:latin typeface="Calibri"/>
                <a:ea typeface="Calibri"/>
                <a:cs typeface="Calibri"/>
              </a:rPr>
              <a:t>Are responsible for the care of wellbeing of a child or children under 18.</a:t>
            </a:r>
            <a:endParaRPr lang="en-GB" sz="1800">
              <a:ea typeface="Calibri"/>
              <a:cs typeface="Calibri"/>
            </a:endParaRPr>
          </a:p>
          <a:p>
            <a:endParaRPr lang="en-GB" sz="1800">
              <a:solidFill>
                <a:srgbClr val="000000"/>
              </a:solidFill>
              <a:latin typeface="Calibri"/>
              <a:ea typeface="Calibri"/>
              <a:cs typeface="Calibri"/>
            </a:endParaRPr>
          </a:p>
          <a:p>
            <a:r>
              <a:rPr lang="en-GB" sz="1800" b="1">
                <a:solidFill>
                  <a:srgbClr val="000000"/>
                </a:solidFill>
                <a:latin typeface="Calibri"/>
                <a:ea typeface="Calibri"/>
                <a:cs typeface="Calibri"/>
              </a:rPr>
              <a:t>Your advocate</a:t>
            </a:r>
            <a:r>
              <a:rPr lang="en-GB" sz="1800">
                <a:solidFill>
                  <a:srgbClr val="000000"/>
                </a:solidFill>
                <a:latin typeface="Calibri"/>
                <a:ea typeface="Calibri"/>
                <a:cs typeface="Calibri"/>
              </a:rPr>
              <a:t> must be someone you know in a professional capacity, who is aware of, and willing to confirm their knowledge of your caring responsibilities. An advocate could be your personal tutor, a module leader, a representative from an external carer’s agency or from the Student’s Union Parents </a:t>
            </a:r>
            <a:r>
              <a:rPr lang="en-GB" sz="1800" b="0" i="0" u="none" strike="noStrike">
                <a:solidFill>
                  <a:srgbClr val="000000"/>
                </a:solidFill>
                <a:effectLst/>
                <a:latin typeface="Calibri"/>
                <a:ea typeface="Calibri"/>
                <a:cs typeface="Calibri"/>
              </a:rPr>
              <a:t>and </a:t>
            </a:r>
            <a:r>
              <a:rPr lang="en-GB" sz="1800">
                <a:solidFill>
                  <a:srgbClr val="000000"/>
                </a:solidFill>
                <a:latin typeface="Calibri"/>
                <a:ea typeface="Calibri"/>
                <a:cs typeface="Calibri"/>
              </a:rPr>
              <a:t>Carers Network, for example. If you are struggling to identify a suitable advocate, then please contact </a:t>
            </a:r>
            <a:r>
              <a:rPr lang="en-GB" sz="1800" b="0" i="0" u="none" strike="noStrike">
                <a:solidFill>
                  <a:srgbClr val="000000"/>
                </a:solidFill>
                <a:effectLst/>
                <a:latin typeface="Calibri"/>
                <a:ea typeface="Calibri"/>
                <a:cs typeface="Calibri"/>
              </a:rPr>
              <a:t>the </a:t>
            </a:r>
            <a:r>
              <a:rPr lang="en-GB" sz="1800">
                <a:solidFill>
                  <a:srgbClr val="000000"/>
                </a:solidFill>
                <a:latin typeface="Calibri"/>
                <a:ea typeface="Calibri"/>
                <a:cs typeface="Calibri"/>
              </a:rPr>
              <a:t>Warwick Award team and we’ll </a:t>
            </a:r>
            <a:r>
              <a:rPr lang="en-GB" sz="1800" b="0" i="0" u="none" strike="noStrike">
                <a:solidFill>
                  <a:srgbClr val="000000"/>
                </a:solidFill>
                <a:effectLst/>
                <a:latin typeface="Calibri"/>
                <a:ea typeface="Calibri"/>
                <a:cs typeface="Calibri"/>
              </a:rPr>
              <a:t>do</a:t>
            </a:r>
            <a:r>
              <a:rPr lang="en-GB" sz="1800">
                <a:solidFill>
                  <a:srgbClr val="000000"/>
                </a:solidFill>
                <a:latin typeface="Calibri"/>
                <a:ea typeface="Calibri"/>
                <a:cs typeface="Calibri"/>
              </a:rPr>
              <a:t> our best </a:t>
            </a:r>
            <a:r>
              <a:rPr lang="en-GB" sz="1800" b="0" i="0" u="none" strike="noStrike">
                <a:solidFill>
                  <a:srgbClr val="000000"/>
                </a:solidFill>
                <a:effectLst/>
                <a:latin typeface="Calibri"/>
                <a:ea typeface="Calibri"/>
                <a:cs typeface="Calibri"/>
              </a:rPr>
              <a:t>to </a:t>
            </a:r>
            <a:r>
              <a:rPr lang="en-GB" sz="1800">
                <a:solidFill>
                  <a:srgbClr val="000000"/>
                </a:solidFill>
                <a:latin typeface="Calibri"/>
                <a:ea typeface="Calibri"/>
                <a:cs typeface="Calibri"/>
              </a:rPr>
              <a:t>help.</a:t>
            </a:r>
            <a:endParaRPr lang="en-US">
              <a:ea typeface="Calibri"/>
              <a:cs typeface="Calibri"/>
            </a:endParaRPr>
          </a:p>
          <a:p>
            <a:endParaRPr lang="en-GB"/>
          </a:p>
        </p:txBody>
      </p:sp>
    </p:spTree>
    <p:extLst>
      <p:ext uri="{BB962C8B-B14F-4D97-AF65-F5344CB8AC3E}">
        <p14:creationId xmlns:p14="http://schemas.microsoft.com/office/powerpoint/2010/main" val="1214433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7EC90-7C03-1183-D97B-1FD55D335CF2}"/>
              </a:ext>
            </a:extLst>
          </p:cNvPr>
          <p:cNvSpPr>
            <a:spLocks noGrp="1"/>
          </p:cNvSpPr>
          <p:nvPr>
            <p:ph type="title"/>
          </p:nvPr>
        </p:nvSpPr>
        <p:spPr/>
        <p:txBody>
          <a:bodyPr/>
          <a:lstStyle/>
          <a:p>
            <a:r>
              <a:rPr lang="en-GB"/>
              <a:t>Data and impact</a:t>
            </a:r>
          </a:p>
        </p:txBody>
      </p:sp>
      <p:sp>
        <p:nvSpPr>
          <p:cNvPr id="3" name="Footer Placeholder 2">
            <a:extLst>
              <a:ext uri="{FF2B5EF4-FFF2-40B4-BE49-F238E27FC236}">
                <a16:creationId xmlns:a16="http://schemas.microsoft.com/office/drawing/2014/main" id="{A7809AA3-7E08-BF50-6547-66F034294AB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706F648-7EB8-6E86-40DE-85BD320F1067}"/>
              </a:ext>
            </a:extLst>
          </p:cNvPr>
          <p:cNvSpPr>
            <a:spLocks noGrp="1"/>
          </p:cNvSpPr>
          <p:nvPr>
            <p:ph type="sldNum" sz="quarter" idx="11"/>
          </p:nvPr>
        </p:nvSpPr>
        <p:spPr/>
        <p:txBody>
          <a:bodyPr/>
          <a:lstStyle/>
          <a:p>
            <a:fld id="{E8F1A65C-595C-4736-BF40-F7D31E789466}" type="slidenum">
              <a:rPr lang="en-GB" smtClean="0"/>
              <a:pPr/>
              <a:t>11</a:t>
            </a:fld>
            <a:endParaRPr lang="en-GB"/>
          </a:p>
        </p:txBody>
      </p:sp>
      <p:sp>
        <p:nvSpPr>
          <p:cNvPr id="5" name="Text Placeholder 4">
            <a:extLst>
              <a:ext uri="{FF2B5EF4-FFF2-40B4-BE49-F238E27FC236}">
                <a16:creationId xmlns:a16="http://schemas.microsoft.com/office/drawing/2014/main" id="{CA2307B9-9BDE-2633-5474-C308A128A2DC}"/>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A06B50AE-F732-FCF5-2669-50F8DE85D239}"/>
              </a:ext>
            </a:extLst>
          </p:cNvPr>
          <p:cNvSpPr>
            <a:spLocks noGrp="1"/>
          </p:cNvSpPr>
          <p:nvPr>
            <p:ph sz="quarter" idx="17"/>
          </p:nvPr>
        </p:nvSpPr>
        <p:spPr>
          <a:xfrm>
            <a:off x="411112" y="1906929"/>
            <a:ext cx="9763701" cy="4527458"/>
          </a:xfrm>
        </p:spPr>
        <p:txBody>
          <a:bodyPr vert="horz" lIns="91440" tIns="45720" rIns="91440" bIns="45720" rtlCol="0" anchor="t">
            <a:noAutofit/>
          </a:bodyPr>
          <a:lstStyle/>
          <a:p>
            <a:pPr marL="285750" indent="-285750">
              <a:lnSpc>
                <a:spcPct val="90000"/>
              </a:lnSpc>
              <a:spcBef>
                <a:spcPts val="750"/>
              </a:spcBef>
              <a:spcAft>
                <a:spcPts val="0"/>
              </a:spcAft>
              <a:buFont typeface="Arial"/>
              <a:buChar char="•"/>
            </a:pPr>
            <a:r>
              <a:rPr lang="en-GB" sz="2100">
                <a:ea typeface="Calibri"/>
                <a:cs typeface="Calibri"/>
              </a:rPr>
              <a:t>Engagement and breakdown</a:t>
            </a:r>
            <a:endParaRPr lang="en-US" sz="2100">
              <a:ea typeface="Calibri"/>
              <a:cs typeface="Calibri"/>
            </a:endParaRPr>
          </a:p>
          <a:p>
            <a:pPr marL="523875" lvl="1" indent="-342900">
              <a:lnSpc>
                <a:spcPct val="90000"/>
              </a:lnSpc>
              <a:spcBef>
                <a:spcPts val="750"/>
              </a:spcBef>
              <a:spcAft>
                <a:spcPts val="0"/>
              </a:spcAft>
              <a:buClr>
                <a:srgbClr val="3C1053"/>
              </a:buClr>
              <a:buFont typeface="Arial"/>
              <a:buChar char="•"/>
            </a:pPr>
            <a:r>
              <a:rPr lang="en-GB" sz="2100">
                <a:ea typeface="Calibri"/>
                <a:cs typeface="Calibri"/>
              </a:rPr>
              <a:t>8 students have engaged and 4 have completed and have been awarded their CSP.</a:t>
            </a:r>
          </a:p>
          <a:p>
            <a:pPr marL="523875" lvl="1" indent="-342900">
              <a:lnSpc>
                <a:spcPct val="90000"/>
              </a:lnSpc>
              <a:spcBef>
                <a:spcPts val="750"/>
              </a:spcBef>
              <a:spcAft>
                <a:spcPts val="0"/>
              </a:spcAft>
              <a:buClr>
                <a:srgbClr val="3C1053"/>
              </a:buClr>
              <a:buFont typeface="Arial"/>
              <a:buChar char="•"/>
            </a:pPr>
            <a:endParaRPr lang="en-GB" sz="2100">
              <a:ea typeface="Calibri"/>
              <a:cs typeface="Calibri"/>
            </a:endParaRPr>
          </a:p>
          <a:p>
            <a:pPr marL="285750" indent="-285750">
              <a:lnSpc>
                <a:spcPct val="90000"/>
              </a:lnSpc>
              <a:spcBef>
                <a:spcPts val="750"/>
              </a:spcBef>
              <a:spcAft>
                <a:spcPts val="0"/>
              </a:spcAft>
              <a:buFont typeface="Arial"/>
              <a:buChar char="•"/>
            </a:pPr>
            <a:r>
              <a:rPr lang="en-GB" sz="2100">
                <a:ea typeface="Calibri"/>
                <a:cs typeface="Calibri"/>
              </a:rPr>
              <a:t>What other activities do students on the carers’ pathway do?</a:t>
            </a:r>
            <a:endParaRPr lang="en-US" sz="2100">
              <a:ea typeface="Calibri"/>
              <a:cs typeface="Calibri"/>
            </a:endParaRPr>
          </a:p>
          <a:p>
            <a:pPr marL="356870" lvl="2">
              <a:lnSpc>
                <a:spcPct val="90000"/>
              </a:lnSpc>
              <a:spcBef>
                <a:spcPts val="750"/>
              </a:spcBef>
              <a:spcAft>
                <a:spcPts val="0"/>
              </a:spcAft>
              <a:buFont typeface="Arial"/>
              <a:buChar char="•"/>
            </a:pPr>
            <a:r>
              <a:rPr lang="en-GB" sz="2000">
                <a:ea typeface="Calibri"/>
                <a:cs typeface="Calibri"/>
              </a:rPr>
              <a:t>Forage Virtual Work Experience, Thrive, Warwick Award: Critical Thinking Moodle course (2 CSP), </a:t>
            </a:r>
            <a:r>
              <a:rPr lang="en-GB" sz="2000" err="1">
                <a:ea typeface="Calibri"/>
                <a:cs typeface="Calibri"/>
              </a:rPr>
              <a:t>TeamWork</a:t>
            </a:r>
            <a:r>
              <a:rPr lang="en-GB" sz="2000">
                <a:ea typeface="Calibri"/>
                <a:cs typeface="Calibri"/>
              </a:rPr>
              <a:t> Virtual International Programme (12 CSP), Independently Organised Placements (Variable CSP), Independent Volunteering (Variable CSP), WBS: Consulting Experience Weekend (3 CSPs)</a:t>
            </a:r>
          </a:p>
          <a:p>
            <a:pPr marL="356870" lvl="2">
              <a:lnSpc>
                <a:spcPct val="90000"/>
              </a:lnSpc>
              <a:spcBef>
                <a:spcPts val="750"/>
              </a:spcBef>
              <a:spcAft>
                <a:spcPts val="0"/>
              </a:spcAft>
              <a:buClr>
                <a:srgbClr val="3C1053"/>
              </a:buClr>
              <a:buFont typeface="Arial"/>
              <a:buChar char="•"/>
            </a:pPr>
            <a:endParaRPr lang="en-GB" sz="1900">
              <a:ea typeface="Calibri"/>
              <a:cs typeface="Calibri"/>
            </a:endParaRPr>
          </a:p>
          <a:p>
            <a:pPr marL="285750" indent="-285750">
              <a:lnSpc>
                <a:spcPct val="90000"/>
              </a:lnSpc>
              <a:spcBef>
                <a:spcPts val="750"/>
              </a:spcBef>
              <a:spcAft>
                <a:spcPts val="0"/>
              </a:spcAft>
              <a:buFont typeface="Arial"/>
              <a:buChar char="•"/>
            </a:pPr>
            <a:r>
              <a:rPr lang="en-GB" sz="2100">
                <a:ea typeface="Calibri"/>
                <a:cs typeface="Calibri"/>
              </a:rPr>
              <a:t>Opportunity to collect data on which students are carers – currently we don’t know</a:t>
            </a:r>
            <a:endParaRPr lang="en-US" sz="2100">
              <a:ea typeface="Calibri"/>
              <a:cs typeface="Calibri"/>
            </a:endParaRPr>
          </a:p>
          <a:p>
            <a:endParaRPr lang="en-GB">
              <a:ea typeface="Calibri"/>
              <a:cs typeface="Calibri"/>
            </a:endParaRPr>
          </a:p>
        </p:txBody>
      </p:sp>
    </p:spTree>
    <p:extLst>
      <p:ext uri="{BB962C8B-B14F-4D97-AF65-F5344CB8AC3E}">
        <p14:creationId xmlns:p14="http://schemas.microsoft.com/office/powerpoint/2010/main" val="2795691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AB21C-EECF-7C17-B0F1-1ED813F5366E}"/>
              </a:ext>
            </a:extLst>
          </p:cNvPr>
          <p:cNvSpPr>
            <a:spLocks noGrp="1"/>
          </p:cNvSpPr>
          <p:nvPr>
            <p:ph type="title"/>
          </p:nvPr>
        </p:nvSpPr>
        <p:spPr/>
        <p:txBody>
          <a:bodyPr/>
          <a:lstStyle/>
          <a:p>
            <a:r>
              <a:rPr lang="en-GB"/>
              <a:t>Impact</a:t>
            </a:r>
          </a:p>
        </p:txBody>
      </p:sp>
      <p:sp>
        <p:nvSpPr>
          <p:cNvPr id="3" name="Footer Placeholder 2">
            <a:extLst>
              <a:ext uri="{FF2B5EF4-FFF2-40B4-BE49-F238E27FC236}">
                <a16:creationId xmlns:a16="http://schemas.microsoft.com/office/drawing/2014/main" id="{7F316A57-2499-BE69-5909-CED517758CC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5C8F4B28-1246-7920-B999-646930133AFA}"/>
              </a:ext>
            </a:extLst>
          </p:cNvPr>
          <p:cNvSpPr>
            <a:spLocks noGrp="1"/>
          </p:cNvSpPr>
          <p:nvPr>
            <p:ph type="sldNum" sz="quarter" idx="11"/>
          </p:nvPr>
        </p:nvSpPr>
        <p:spPr/>
        <p:txBody>
          <a:bodyPr/>
          <a:lstStyle/>
          <a:p>
            <a:fld id="{E8F1A65C-595C-4736-BF40-F7D31E789466}" type="slidenum">
              <a:rPr lang="en-GB" smtClean="0"/>
              <a:pPr/>
              <a:t>12</a:t>
            </a:fld>
            <a:endParaRPr lang="en-GB"/>
          </a:p>
        </p:txBody>
      </p:sp>
      <p:sp>
        <p:nvSpPr>
          <p:cNvPr id="5" name="Text Placeholder 4">
            <a:extLst>
              <a:ext uri="{FF2B5EF4-FFF2-40B4-BE49-F238E27FC236}">
                <a16:creationId xmlns:a16="http://schemas.microsoft.com/office/drawing/2014/main" id="{37B4A348-4500-7EA5-FFBD-C673598F11C9}"/>
              </a:ext>
            </a:extLst>
          </p:cNvPr>
          <p:cNvSpPr>
            <a:spLocks noGrp="1"/>
          </p:cNvSpPr>
          <p:nvPr>
            <p:ph type="body" sz="quarter" idx="12"/>
          </p:nvPr>
        </p:nvSpPr>
        <p:spPr/>
        <p:txBody>
          <a:bodyPr/>
          <a:lstStyle/>
          <a:p>
            <a:r>
              <a:rPr lang="en-GB"/>
              <a:t>Feedback from students</a:t>
            </a:r>
          </a:p>
        </p:txBody>
      </p:sp>
      <p:sp>
        <p:nvSpPr>
          <p:cNvPr id="6" name="Content Placeholder 5">
            <a:extLst>
              <a:ext uri="{FF2B5EF4-FFF2-40B4-BE49-F238E27FC236}">
                <a16:creationId xmlns:a16="http://schemas.microsoft.com/office/drawing/2014/main" id="{7C9BC33F-ADB7-7A06-453B-F3DCC250C26E}"/>
              </a:ext>
            </a:extLst>
          </p:cNvPr>
          <p:cNvSpPr>
            <a:spLocks noGrp="1"/>
          </p:cNvSpPr>
          <p:nvPr>
            <p:ph sz="quarter" idx="17"/>
          </p:nvPr>
        </p:nvSpPr>
        <p:spPr>
          <a:xfrm>
            <a:off x="662397" y="2073646"/>
            <a:ext cx="9030456" cy="4527458"/>
          </a:xfrm>
        </p:spPr>
        <p:txBody>
          <a:bodyPr/>
          <a:lstStyle/>
          <a:p>
            <a:pPr algn="l" rtl="0" fontAlgn="base"/>
            <a:r>
              <a:rPr lang="en-GB" sz="1800" b="0" i="0" u="none" strike="noStrike">
                <a:solidFill>
                  <a:schemeClr val="bg1"/>
                </a:solidFill>
                <a:effectLst/>
                <a:latin typeface="Calibri Light" panose="020F0302020204030204" pitchFamily="34" charset="0"/>
                <a:cs typeface="Calibri Light" panose="020F0302020204030204" pitchFamily="34" charset="0"/>
              </a:rPr>
              <a:t>“Overall, I found the course to be very informative and useful in helping me to better prepare for interviews and enhance my transferable skills. </a:t>
            </a:r>
            <a:r>
              <a:rPr lang="en-US" sz="1800" b="0" i="0">
                <a:solidFill>
                  <a:schemeClr val="bg1"/>
                </a:solidFill>
                <a:effectLst/>
                <a:latin typeface="Calibri Light" panose="020F0302020204030204" pitchFamily="34" charset="0"/>
                <a:cs typeface="Calibri Light" panose="020F0302020204030204" pitchFamily="34" charset="0"/>
              </a:rPr>
              <a:t>​</a:t>
            </a:r>
            <a:endParaRPr lang="en-US" b="0" i="0">
              <a:solidFill>
                <a:schemeClr val="bg1"/>
              </a:solidFill>
              <a:effectLst/>
              <a:latin typeface="Calibri Light" panose="020F0302020204030204" pitchFamily="34" charset="0"/>
              <a:cs typeface="Calibri Light" panose="020F0302020204030204" pitchFamily="34" charset="0"/>
            </a:endParaRPr>
          </a:p>
          <a:p>
            <a:pPr algn="l" rtl="0" fontAlgn="base"/>
            <a:r>
              <a:rPr lang="en-GB" sz="1800" b="0" i="0" u="none" strike="noStrike">
                <a:solidFill>
                  <a:schemeClr val="bg1"/>
                </a:solidFill>
                <a:effectLst/>
                <a:latin typeface="Calibri Light" panose="020F0302020204030204" pitchFamily="34" charset="0"/>
                <a:cs typeface="Calibri Light" panose="020F0302020204030204" pitchFamily="34" charset="0"/>
              </a:rPr>
              <a:t>The duration and content of the course were well-structured and comprehensive, and I really appreciated the inclusion of various activities and resources that helped me to reflect on my experiences and develop my skills. In particular, I found the journal activity to be very helpful in building a good set of examples. </a:t>
            </a:r>
            <a:r>
              <a:rPr lang="en-US" sz="1800" b="0" i="0">
                <a:solidFill>
                  <a:schemeClr val="bg1"/>
                </a:solidFill>
                <a:effectLst/>
                <a:latin typeface="Calibri Light" panose="020F0302020204030204" pitchFamily="34" charset="0"/>
                <a:cs typeface="Calibri Light" panose="020F0302020204030204" pitchFamily="34" charset="0"/>
              </a:rPr>
              <a:t>​</a:t>
            </a:r>
            <a:endParaRPr lang="en-US" b="0" i="0">
              <a:solidFill>
                <a:schemeClr val="bg1"/>
              </a:solidFill>
              <a:effectLst/>
              <a:latin typeface="Calibri Light" panose="020F0302020204030204" pitchFamily="34" charset="0"/>
              <a:cs typeface="Calibri Light" panose="020F0302020204030204" pitchFamily="34" charset="0"/>
            </a:endParaRPr>
          </a:p>
          <a:p>
            <a:pPr algn="l" rtl="0" fontAlgn="base"/>
            <a:r>
              <a:rPr lang="en-GB" sz="1800" b="0" i="0" u="none" strike="noStrike">
                <a:solidFill>
                  <a:schemeClr val="bg1"/>
                </a:solidFill>
                <a:effectLst/>
                <a:latin typeface="Calibri Light" panose="020F0302020204030204" pitchFamily="34" charset="0"/>
                <a:cs typeface="Calibri Light" panose="020F0302020204030204" pitchFamily="34" charset="0"/>
              </a:rPr>
              <a:t>I hope more students with caring responsibilities take advantage of this course. I found it to be a great resource that has helped me to better understand my strengths and how to articulate them in various contexts. Thank you for providing such a valuable course and for your efforts in supporting students with caring responsibilities.</a:t>
            </a:r>
            <a:r>
              <a:rPr lang="en-US" sz="1800" b="0" i="0">
                <a:solidFill>
                  <a:schemeClr val="bg1"/>
                </a:solidFill>
                <a:effectLst/>
                <a:latin typeface="Calibri Light" panose="020F0302020204030204" pitchFamily="34" charset="0"/>
                <a:cs typeface="Calibri Light" panose="020F0302020204030204" pitchFamily="34" charset="0"/>
              </a:rPr>
              <a:t>​”</a:t>
            </a:r>
            <a:endParaRPr lang="en-US" b="0" i="0">
              <a:solidFill>
                <a:schemeClr val="bg1"/>
              </a:solidFill>
              <a:effectLst/>
              <a:latin typeface="Calibri Light" panose="020F0302020204030204" pitchFamily="34" charset="0"/>
              <a:cs typeface="Calibri Light" panose="020F0302020204030204" pitchFamily="34" charset="0"/>
            </a:endParaRPr>
          </a:p>
          <a:p>
            <a:endParaRPr lang="en-GB">
              <a:solidFill>
                <a:schemeClr val="bg1"/>
              </a:solidFill>
              <a:latin typeface="Calibri Light" panose="020F0302020204030204" pitchFamily="34" charset="0"/>
              <a:cs typeface="Calibri Light" panose="020F0302020204030204" pitchFamily="34" charset="0"/>
            </a:endParaRPr>
          </a:p>
        </p:txBody>
      </p:sp>
      <p:pic>
        <p:nvPicPr>
          <p:cNvPr id="8" name="Picture 7" descr="A black background with white text&#10;&#10;Description automatically generated">
            <a:extLst>
              <a:ext uri="{FF2B5EF4-FFF2-40B4-BE49-F238E27FC236}">
                <a16:creationId xmlns:a16="http://schemas.microsoft.com/office/drawing/2014/main" id="{1355C1ED-A63D-D219-2DE4-AEE8899BB4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8973" y="5428365"/>
            <a:ext cx="3980696" cy="1097282"/>
          </a:xfrm>
          <a:prstGeom prst="rect">
            <a:avLst/>
          </a:prstGeom>
        </p:spPr>
      </p:pic>
      <p:sp>
        <p:nvSpPr>
          <p:cNvPr id="9" name="Speech Bubble: Rectangle 8">
            <a:extLst>
              <a:ext uri="{FF2B5EF4-FFF2-40B4-BE49-F238E27FC236}">
                <a16:creationId xmlns:a16="http://schemas.microsoft.com/office/drawing/2014/main" id="{D7AACF49-60DB-665D-0705-2884CCB16BE0}"/>
              </a:ext>
            </a:extLst>
          </p:cNvPr>
          <p:cNvSpPr/>
          <p:nvPr/>
        </p:nvSpPr>
        <p:spPr>
          <a:xfrm>
            <a:off x="801251" y="1484912"/>
            <a:ext cx="8707803" cy="3789435"/>
          </a:xfrm>
          <a:prstGeom prst="wedgeRectCallou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en-GB" baseline="0">
                <a:solidFill>
                  <a:srgbClr val="FFFFFF"/>
                </a:solidFill>
                <a:latin typeface="Calibri Light"/>
                <a:ea typeface="Segoe UI"/>
                <a:cs typeface="Segoe UI"/>
              </a:rPr>
              <a:t>Overall, I found the course to be very informative and useful in helping me to better prepare for interviews and enhance my transferable skills. </a:t>
            </a:r>
            <a:r>
              <a:rPr lang="en-US" baseline="0">
                <a:solidFill>
                  <a:srgbClr val="FFFFFF"/>
                </a:solidFill>
                <a:latin typeface="Calibri Light"/>
                <a:ea typeface="Segoe UI"/>
                <a:cs typeface="Segoe UI"/>
              </a:rPr>
              <a:t>​  [It] </a:t>
            </a:r>
            <a:r>
              <a:rPr lang="en-GB" baseline="0">
                <a:solidFill>
                  <a:srgbClr val="FFFFFF"/>
                </a:solidFill>
                <a:latin typeface="Calibri Light"/>
                <a:ea typeface="Segoe UI"/>
                <a:cs typeface="Segoe UI"/>
              </a:rPr>
              <a:t>helped me to reflect on my experiences and develop my skills. In particular, I found the journal activity to be very helpful in building a good set of examples.</a:t>
            </a:r>
            <a:endParaRPr lang="en-US">
              <a:latin typeface="Calibri Light"/>
              <a:ea typeface="Segoe UI"/>
              <a:cs typeface="Segoe UI"/>
            </a:endParaRPr>
          </a:p>
          <a:p>
            <a:endParaRPr lang="en-US">
              <a:latin typeface="Calibri Light"/>
              <a:ea typeface="Segoe UI"/>
              <a:cs typeface="Segoe UI"/>
            </a:endParaRPr>
          </a:p>
          <a:p>
            <a:pPr rtl="0"/>
            <a:r>
              <a:rPr lang="en-GB" baseline="0">
                <a:solidFill>
                  <a:srgbClr val="FFFFFF"/>
                </a:solidFill>
                <a:latin typeface="Calibri Light"/>
                <a:ea typeface="Segoe UI"/>
                <a:cs typeface="Segoe UI"/>
              </a:rPr>
              <a:t>I hope more students with caring responsibilities take advantage of this course. I found it to be a great resource that has helped me to better understand my strengths and how to articulate them in various contexts. </a:t>
            </a:r>
            <a:endParaRPr lang="en-GB">
              <a:latin typeface="Calibri Light"/>
              <a:ea typeface="Calibri Light"/>
              <a:cs typeface="Calibri Light"/>
            </a:endParaRPr>
          </a:p>
        </p:txBody>
      </p:sp>
    </p:spTree>
    <p:extLst>
      <p:ext uri="{BB962C8B-B14F-4D97-AF65-F5344CB8AC3E}">
        <p14:creationId xmlns:p14="http://schemas.microsoft.com/office/powerpoint/2010/main" val="3585939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95947-3A4E-AB98-AE11-ABFAA9D00B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779475-DA37-5571-016B-AE4355560FE0}"/>
              </a:ext>
            </a:extLst>
          </p:cNvPr>
          <p:cNvSpPr>
            <a:spLocks noGrp="1"/>
          </p:cNvSpPr>
          <p:nvPr>
            <p:ph type="title"/>
          </p:nvPr>
        </p:nvSpPr>
        <p:spPr/>
        <p:txBody>
          <a:bodyPr/>
          <a:lstStyle/>
          <a:p>
            <a:r>
              <a:rPr lang="en-GB" sz="3200"/>
              <a:t>Carers' Pathway Contact</a:t>
            </a:r>
          </a:p>
        </p:txBody>
      </p:sp>
      <p:sp>
        <p:nvSpPr>
          <p:cNvPr id="3" name="Footer Placeholder 2">
            <a:extLst>
              <a:ext uri="{FF2B5EF4-FFF2-40B4-BE49-F238E27FC236}">
                <a16:creationId xmlns:a16="http://schemas.microsoft.com/office/drawing/2014/main" id="{2B66AED0-35D0-F77C-F76D-EB0E7AD6114F}"/>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51BBC88C-27C1-08A6-8C8E-2243BD926D81}"/>
              </a:ext>
            </a:extLst>
          </p:cNvPr>
          <p:cNvSpPr>
            <a:spLocks noGrp="1"/>
          </p:cNvSpPr>
          <p:nvPr>
            <p:ph type="sldNum" sz="quarter" idx="11"/>
          </p:nvPr>
        </p:nvSpPr>
        <p:spPr/>
        <p:txBody>
          <a:bodyPr/>
          <a:lstStyle/>
          <a:p>
            <a:fld id="{E8F1A65C-595C-4736-BF40-F7D31E789466}" type="slidenum">
              <a:rPr lang="en-GB" smtClean="0"/>
              <a:pPr/>
              <a:t>13</a:t>
            </a:fld>
            <a:endParaRPr lang="en-GB"/>
          </a:p>
        </p:txBody>
      </p:sp>
      <p:sp>
        <p:nvSpPr>
          <p:cNvPr id="8" name="Text Placeholder 7">
            <a:extLst>
              <a:ext uri="{FF2B5EF4-FFF2-40B4-BE49-F238E27FC236}">
                <a16:creationId xmlns:a16="http://schemas.microsoft.com/office/drawing/2014/main" id="{DBD7FD52-3B49-9616-B55F-BA875D371ABB}"/>
              </a:ext>
            </a:extLst>
          </p:cNvPr>
          <p:cNvSpPr>
            <a:spLocks noGrp="1"/>
          </p:cNvSpPr>
          <p:nvPr>
            <p:ph type="body" sz="quarter" idx="12"/>
          </p:nvPr>
        </p:nvSpPr>
        <p:spPr/>
        <p:txBody>
          <a:bodyPr vert="horz" lIns="91440" tIns="45720" rIns="91440" bIns="45720" rtlCol="0" anchor="t">
            <a:noAutofit/>
          </a:bodyPr>
          <a:lstStyle/>
          <a:p>
            <a:r>
              <a:rPr lang="en-GB">
                <a:ea typeface="Calibri"/>
                <a:cs typeface="Calibri"/>
              </a:rPr>
              <a:t>To find out more about the Carers' Pathway, please get in touch</a:t>
            </a:r>
            <a:endParaRPr lang="en-GB"/>
          </a:p>
        </p:txBody>
      </p:sp>
      <p:pic>
        <p:nvPicPr>
          <p:cNvPr id="5" name="Picture 4" descr="A person with curly hair smiling&#10;&#10;Description automatically generated">
            <a:extLst>
              <a:ext uri="{FF2B5EF4-FFF2-40B4-BE49-F238E27FC236}">
                <a16:creationId xmlns:a16="http://schemas.microsoft.com/office/drawing/2014/main" id="{DCAF8209-9726-29BC-BDED-7E479FA43857}"/>
              </a:ext>
            </a:extLst>
          </p:cNvPr>
          <p:cNvPicPr>
            <a:picLocks noChangeAspect="1"/>
          </p:cNvPicPr>
          <p:nvPr/>
        </p:nvPicPr>
        <p:blipFill>
          <a:blip r:embed="rId2"/>
          <a:stretch>
            <a:fillRect/>
          </a:stretch>
        </p:blipFill>
        <p:spPr>
          <a:xfrm>
            <a:off x="908095" y="1674253"/>
            <a:ext cx="2305050" cy="2286000"/>
          </a:xfrm>
          <a:prstGeom prst="rect">
            <a:avLst/>
          </a:prstGeom>
        </p:spPr>
      </p:pic>
      <p:sp>
        <p:nvSpPr>
          <p:cNvPr id="6" name="Content Placeholder 5">
            <a:extLst>
              <a:ext uri="{FF2B5EF4-FFF2-40B4-BE49-F238E27FC236}">
                <a16:creationId xmlns:a16="http://schemas.microsoft.com/office/drawing/2014/main" id="{C5F3E74A-5F46-F927-F2B3-6F923CDFF9AB}"/>
              </a:ext>
            </a:extLst>
          </p:cNvPr>
          <p:cNvSpPr>
            <a:spLocks noGrp="1"/>
          </p:cNvSpPr>
          <p:nvPr/>
        </p:nvSpPr>
        <p:spPr>
          <a:xfrm>
            <a:off x="3640267" y="1673819"/>
            <a:ext cx="9030456" cy="369863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rtl="0" fontAlgn="base"/>
            <a:r>
              <a:rPr lang="en-GB" sz="2000" b="1" i="0" u="none" strike="noStrike">
                <a:effectLst/>
                <a:latin typeface="Calibri Light" panose="020F0302020204030204" pitchFamily="34" charset="0"/>
                <a:cs typeface="Calibri Light" panose="020F0302020204030204" pitchFamily="34" charset="0"/>
              </a:rPr>
              <a:t>Lisa Faulkner</a:t>
            </a:r>
            <a:r>
              <a:rPr lang="en-US" sz="2000" b="0" i="0">
                <a:effectLst/>
                <a:latin typeface="Calibri Light" panose="020F0302020204030204" pitchFamily="34" charset="0"/>
                <a:cs typeface="Calibri Light" panose="020F0302020204030204" pitchFamily="34" charset="0"/>
              </a:rPr>
              <a:t>​</a:t>
            </a:r>
            <a:endParaRPr lang="en-US" sz="1800" b="0" i="0">
              <a:effectLst/>
              <a:latin typeface="Calibri Light" panose="020F0302020204030204" pitchFamily="34" charset="0"/>
              <a:cs typeface="Calibri Light" panose="020F0302020204030204" pitchFamily="34" charset="0"/>
            </a:endParaRPr>
          </a:p>
          <a:p>
            <a:pPr algn="l" rtl="0" fontAlgn="base"/>
            <a:r>
              <a:rPr lang="en-GB" sz="2000" b="0" i="0" u="none" strike="noStrike">
                <a:effectLst/>
                <a:latin typeface="Calibri Light" panose="020F0302020204030204" pitchFamily="34" charset="0"/>
                <a:cs typeface="Calibri Light" panose="020F0302020204030204" pitchFamily="34" charset="0"/>
              </a:rPr>
              <a:t>Skills Developer</a:t>
            </a:r>
            <a:r>
              <a:rPr lang="en-GB" sz="2000" b="0" i="0">
                <a:effectLst/>
                <a:latin typeface="Calibri Light" panose="020F0302020204030204" pitchFamily="34" charset="0"/>
                <a:cs typeface="Calibri Light" panose="020F0302020204030204" pitchFamily="34" charset="0"/>
              </a:rPr>
              <a:t>​</a:t>
            </a:r>
            <a:endParaRPr lang="en-GB" sz="1800" b="0" i="0">
              <a:effectLst/>
              <a:latin typeface="Calibri Light" panose="020F0302020204030204" pitchFamily="34" charset="0"/>
              <a:cs typeface="Calibri Light" panose="020F0302020204030204" pitchFamily="34" charset="0"/>
            </a:endParaRPr>
          </a:p>
          <a:p>
            <a:pPr algn="l" rtl="0" fontAlgn="base"/>
            <a:r>
              <a:rPr lang="en-GB" sz="2000" b="0" i="0" u="none" strike="noStrike">
                <a:effectLst/>
                <a:latin typeface="Calibri Light" panose="020F0302020204030204" pitchFamily="34" charset="0"/>
                <a:cs typeface="Calibri Light" panose="020F0302020204030204" pitchFamily="34" charset="0"/>
              </a:rPr>
              <a:t>Skills Team, Student Opportunity</a:t>
            </a:r>
            <a:r>
              <a:rPr lang="en-GB" sz="2000" b="0" i="0">
                <a:effectLst/>
                <a:latin typeface="Calibri Light" panose="020F0302020204030204" pitchFamily="34" charset="0"/>
                <a:cs typeface="Calibri Light" panose="020F0302020204030204" pitchFamily="34" charset="0"/>
              </a:rPr>
              <a:t>​</a:t>
            </a:r>
            <a:endParaRPr lang="en-GB" sz="1800" b="0" i="0">
              <a:effectLst/>
              <a:latin typeface="Calibri Light" panose="020F0302020204030204" pitchFamily="34" charset="0"/>
              <a:cs typeface="Calibri Light" panose="020F0302020204030204" pitchFamily="34" charset="0"/>
            </a:endParaRPr>
          </a:p>
          <a:p>
            <a:pPr algn="l" rtl="0" fontAlgn="base"/>
            <a:r>
              <a:rPr lang="en-GB" sz="2000" b="0" i="0" u="sng" strike="noStrike">
                <a:effectLst/>
                <a:latin typeface="Calibri Light" panose="020F0302020204030204" pitchFamily="34" charset="0"/>
                <a:cs typeface="Calibri Light" panose="020F0302020204030204" pitchFamily="34" charset="0"/>
                <a:hlinkClick r:id="rId3">
                  <a:extLst>
                    <a:ext uri="{A12FA001-AC4F-418D-AE19-62706E023703}">
                      <ahyp:hlinkClr xmlns:ahyp="http://schemas.microsoft.com/office/drawing/2018/hyperlinkcolor" val="tx"/>
                    </a:ext>
                  </a:extLst>
                </a:hlinkClick>
              </a:rPr>
              <a:t>lisa.faulkner@warwick.ac.uk</a:t>
            </a:r>
            <a:endParaRPr lang="en-GB" sz="2000" b="0" i="0" u="sng" strike="noStrike">
              <a:effectLst/>
              <a:latin typeface="Calibri Light" panose="020F0302020204030204" pitchFamily="34" charset="0"/>
              <a:cs typeface="Calibri Light" panose="020F0302020204030204" pitchFamily="34" charset="0"/>
            </a:endParaRPr>
          </a:p>
          <a:p>
            <a:pPr algn="l" rtl="0" fontAlgn="base"/>
            <a:r>
              <a:rPr lang="en-GB" sz="2000" b="0" i="0" u="sng" strike="noStrike">
                <a:effectLst/>
                <a:latin typeface="Calibri Light" panose="020F0302020204030204" pitchFamily="34" charset="0"/>
                <a:cs typeface="Calibri Light" panose="020F0302020204030204" pitchFamily="34" charset="0"/>
              </a:rPr>
              <a:t>https://warwick.ac.uk/services/skills/warwickaward/carers/</a:t>
            </a:r>
          </a:p>
          <a:p>
            <a:pPr algn="l" rtl="0" fontAlgn="base"/>
            <a:endParaRPr lang="en-GB" sz="1800" b="0" i="0">
              <a:effectLst/>
              <a:latin typeface="Calibri Light" panose="020F0302020204030204" pitchFamily="34" charset="0"/>
              <a:cs typeface="Calibri Light" panose="020F0302020204030204" pitchFamily="34" charset="0"/>
            </a:endParaRPr>
          </a:p>
          <a:p>
            <a:endParaRPr lang="en-GB"/>
          </a:p>
          <a:p>
            <a:endParaRPr lang="en-GB"/>
          </a:p>
          <a:p>
            <a:endParaRPr lang="en-GB"/>
          </a:p>
        </p:txBody>
      </p:sp>
      <p:pic>
        <p:nvPicPr>
          <p:cNvPr id="7" name="Picture 6" descr="A black background with white text&#10;&#10;Description automatically generated">
            <a:extLst>
              <a:ext uri="{FF2B5EF4-FFF2-40B4-BE49-F238E27FC236}">
                <a16:creationId xmlns:a16="http://schemas.microsoft.com/office/drawing/2014/main" id="{189C700B-7A90-D3BF-B299-F7A6D53836F8}"/>
              </a:ext>
            </a:extLst>
          </p:cNvPr>
          <p:cNvPicPr>
            <a:picLocks noChangeAspect="1"/>
          </p:cNvPicPr>
          <p:nvPr/>
        </p:nvPicPr>
        <p:blipFill>
          <a:blip r:embed="rId4"/>
          <a:stretch>
            <a:fillRect/>
          </a:stretch>
        </p:blipFill>
        <p:spPr>
          <a:xfrm>
            <a:off x="7653247" y="5420223"/>
            <a:ext cx="3990975" cy="1095375"/>
          </a:xfrm>
          <a:prstGeom prst="rect">
            <a:avLst/>
          </a:prstGeom>
        </p:spPr>
      </p:pic>
    </p:spTree>
    <p:extLst>
      <p:ext uri="{BB962C8B-B14F-4D97-AF65-F5344CB8AC3E}">
        <p14:creationId xmlns:p14="http://schemas.microsoft.com/office/powerpoint/2010/main" val="196598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71B3BE7-6F9B-05C5-6669-0C14257364F4}"/>
              </a:ext>
            </a:extLst>
          </p:cNvPr>
          <p:cNvSpPr>
            <a:spLocks noGrp="1"/>
          </p:cNvSpPr>
          <p:nvPr>
            <p:ph type="title"/>
          </p:nvPr>
        </p:nvSpPr>
        <p:spPr>
          <a:xfrm>
            <a:off x="7152641" y="2929539"/>
            <a:ext cx="4625777" cy="1381760"/>
          </a:xfrm>
        </p:spPr>
        <p:txBody>
          <a:bodyPr/>
          <a:lstStyle/>
          <a:p>
            <a:r>
              <a:rPr lang="en-GB"/>
              <a:t>Thrive personal development programme</a:t>
            </a:r>
          </a:p>
        </p:txBody>
      </p:sp>
      <p:sp>
        <p:nvSpPr>
          <p:cNvPr id="4" name="Footer Placeholder 3">
            <a:extLst>
              <a:ext uri="{FF2B5EF4-FFF2-40B4-BE49-F238E27FC236}">
                <a16:creationId xmlns:a16="http://schemas.microsoft.com/office/drawing/2014/main" id="{979A2666-DA2F-A45F-C9C7-B6ACB58208F9}"/>
              </a:ext>
            </a:extLst>
          </p:cNvPr>
          <p:cNvSpPr>
            <a:spLocks noGrp="1"/>
          </p:cNvSpPr>
          <p:nvPr>
            <p:ph type="ftr" sz="quarter" idx="10"/>
          </p:nvPr>
        </p:nvSpPr>
        <p:spPr>
          <a:xfrm>
            <a:off x="7586804" y="4823161"/>
            <a:ext cx="4084610" cy="365125"/>
          </a:xfrm>
        </p:spPr>
        <p:txBody>
          <a:bodyPr/>
          <a:lstStyle/>
          <a:p>
            <a:r>
              <a:rPr lang="en-GB" sz="2000">
                <a:latin typeface="Calibri Light" panose="020F0302020204030204" pitchFamily="34" charset="0"/>
                <a:cs typeface="Calibri Light" panose="020F0302020204030204" pitchFamily="34" charset="0"/>
              </a:rPr>
              <a:t>Sarah Bennett</a:t>
            </a:r>
          </a:p>
          <a:p>
            <a:r>
              <a:rPr lang="en-GB" sz="2000">
                <a:latin typeface="Calibri Light" panose="020F0302020204030204" pitchFamily="34" charset="0"/>
                <a:cs typeface="Calibri Light" panose="020F0302020204030204" pitchFamily="34" charset="0"/>
              </a:rPr>
              <a:t>Skills Developer for Personal Development Programmes</a:t>
            </a:r>
          </a:p>
        </p:txBody>
      </p:sp>
      <p:pic>
        <p:nvPicPr>
          <p:cNvPr id="13" name="Picture Placeholder 12" descr="A group of people in a room&#10;&#10;Description automatically generated">
            <a:extLst>
              <a:ext uri="{FF2B5EF4-FFF2-40B4-BE49-F238E27FC236}">
                <a16:creationId xmlns:a16="http://schemas.microsoft.com/office/drawing/2014/main" id="{23C78F76-760E-F0FA-257F-3F3C6A425A4F}"/>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302" r="3302"/>
          <a:stretch>
            <a:fillRect/>
          </a:stretch>
        </p:blipFill>
        <p:spPr/>
      </p:pic>
    </p:spTree>
    <p:extLst>
      <p:ext uri="{BB962C8B-B14F-4D97-AF65-F5344CB8AC3E}">
        <p14:creationId xmlns:p14="http://schemas.microsoft.com/office/powerpoint/2010/main" val="3488653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75EDD-7039-F70D-D0DC-2FF9D99FE120}"/>
              </a:ext>
            </a:extLst>
          </p:cNvPr>
          <p:cNvSpPr>
            <a:spLocks noGrp="1"/>
          </p:cNvSpPr>
          <p:nvPr>
            <p:ph type="title"/>
          </p:nvPr>
        </p:nvSpPr>
        <p:spPr/>
        <p:txBody>
          <a:bodyPr/>
          <a:lstStyle/>
          <a:p>
            <a:r>
              <a:rPr lang="en-GB" sz="3200"/>
              <a:t>Thrive – the story so far</a:t>
            </a:r>
          </a:p>
        </p:txBody>
      </p:sp>
      <p:sp>
        <p:nvSpPr>
          <p:cNvPr id="3" name="Footer Placeholder 2">
            <a:extLst>
              <a:ext uri="{FF2B5EF4-FFF2-40B4-BE49-F238E27FC236}">
                <a16:creationId xmlns:a16="http://schemas.microsoft.com/office/drawing/2014/main" id="{254120CB-02B1-F4EC-274E-BC10D279F21D}"/>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5E980F5-C2A3-B80D-D21A-E23A6D510C95}"/>
              </a:ext>
            </a:extLst>
          </p:cNvPr>
          <p:cNvSpPr>
            <a:spLocks noGrp="1"/>
          </p:cNvSpPr>
          <p:nvPr>
            <p:ph type="sldNum" sz="quarter" idx="11"/>
          </p:nvPr>
        </p:nvSpPr>
        <p:spPr/>
        <p:txBody>
          <a:bodyPr/>
          <a:lstStyle/>
          <a:p>
            <a:fld id="{E8F1A65C-595C-4736-BF40-F7D31E789466}" type="slidenum">
              <a:rPr lang="en-GB" smtClean="0"/>
              <a:pPr/>
              <a:t>3</a:t>
            </a:fld>
            <a:endParaRPr lang="en-GB"/>
          </a:p>
        </p:txBody>
      </p:sp>
      <p:sp>
        <p:nvSpPr>
          <p:cNvPr id="5" name="Text Placeholder 4">
            <a:extLst>
              <a:ext uri="{FF2B5EF4-FFF2-40B4-BE49-F238E27FC236}">
                <a16:creationId xmlns:a16="http://schemas.microsoft.com/office/drawing/2014/main" id="{251F0D4B-0680-5B42-CE8D-823A7ED22555}"/>
              </a:ext>
            </a:extLst>
          </p:cNvPr>
          <p:cNvSpPr>
            <a:spLocks noGrp="1"/>
          </p:cNvSpPr>
          <p:nvPr>
            <p:ph type="body" sz="quarter" idx="12"/>
          </p:nvPr>
        </p:nvSpPr>
        <p:spPr/>
        <p:txBody>
          <a:bodyPr/>
          <a:lstStyle/>
          <a:p>
            <a:r>
              <a:rPr lang="en-GB"/>
              <a:t>A personal development programme to support student success</a:t>
            </a:r>
          </a:p>
        </p:txBody>
      </p:sp>
      <p:sp>
        <p:nvSpPr>
          <p:cNvPr id="6" name="Content Placeholder 5">
            <a:extLst>
              <a:ext uri="{FF2B5EF4-FFF2-40B4-BE49-F238E27FC236}">
                <a16:creationId xmlns:a16="http://schemas.microsoft.com/office/drawing/2014/main" id="{652E7106-CE61-94F1-3E39-352A4DAAB56F}"/>
              </a:ext>
            </a:extLst>
          </p:cNvPr>
          <p:cNvSpPr>
            <a:spLocks noGrp="1"/>
          </p:cNvSpPr>
          <p:nvPr>
            <p:ph sz="quarter" idx="17"/>
          </p:nvPr>
        </p:nvSpPr>
        <p:spPr>
          <a:xfrm>
            <a:off x="456512" y="1717632"/>
            <a:ext cx="9288033" cy="4527458"/>
          </a:xfrm>
        </p:spPr>
        <p:txBody>
          <a:bodyPr vert="horz" lIns="91440" tIns="45720" rIns="91440" bIns="45720" rtlCol="0" anchor="t">
            <a:noAutofit/>
          </a:bodyPr>
          <a:lstStyle/>
          <a:p>
            <a:pPr algn="l" rtl="0" fontAlgn="base">
              <a:buFont typeface="Arial" panose="020B0604020202020204" pitchFamily="34" charset="0"/>
              <a:buChar char="•"/>
            </a:pPr>
            <a:r>
              <a:rPr lang="en-GB" sz="1800" b="0" i="0">
                <a:solidFill>
                  <a:srgbClr val="000000"/>
                </a:solidFill>
                <a:effectLst/>
                <a:latin typeface="Calibri Light" panose="020F0302020204030204" pitchFamily="34" charset="0"/>
                <a:cs typeface="Calibri Light" panose="020F0302020204030204" pitchFamily="34" charset="0"/>
              </a:rPr>
              <a:t>  </a:t>
            </a:r>
            <a:r>
              <a:rPr lang="en-GB" sz="2000" b="0" i="0">
                <a:solidFill>
                  <a:srgbClr val="000000"/>
                </a:solidFill>
                <a:effectLst/>
                <a:latin typeface="Calibri Light" panose="020F0302020204030204" pitchFamily="34" charset="0"/>
                <a:cs typeface="Calibri Light" panose="020F0302020204030204" pitchFamily="34" charset="0"/>
              </a:rPr>
              <a:t>Thrive is a women’s personal development programme for UG and PG students  </a:t>
            </a:r>
          </a:p>
          <a:p>
            <a:pPr fontAlgn="base">
              <a:buFont typeface="Arial" panose="020B0604020202020204" pitchFamily="34" charset="0"/>
              <a:buChar char="•"/>
            </a:pPr>
            <a:r>
              <a:rPr lang="en-GB" sz="2000">
                <a:solidFill>
                  <a:srgbClr val="000000"/>
                </a:solidFill>
                <a:latin typeface="Calibri Light"/>
                <a:cs typeface="Calibri Light"/>
              </a:rPr>
              <a:t> </a:t>
            </a:r>
            <a:r>
              <a:rPr lang="en-GB" sz="2000" b="0" i="0" u="none" strike="noStrike">
                <a:solidFill>
                  <a:srgbClr val="000000"/>
                </a:solidFill>
                <a:effectLst/>
                <a:latin typeface="Calibri Light"/>
                <a:cs typeface="Calibri Light"/>
              </a:rPr>
              <a:t> </a:t>
            </a:r>
            <a:r>
              <a:rPr lang="en-GB" sz="2000">
                <a:solidFill>
                  <a:srgbClr val="000000"/>
                </a:solidFill>
                <a:latin typeface="Calibri Light"/>
                <a:cs typeface="Calibri Light"/>
              </a:rPr>
              <a:t>A</a:t>
            </a:r>
            <a:r>
              <a:rPr lang="en-GB" sz="2000" b="0" i="0" u="none" strike="noStrike">
                <a:solidFill>
                  <a:srgbClr val="000000"/>
                </a:solidFill>
                <a:effectLst/>
                <a:latin typeface="Calibri Light"/>
                <a:cs typeface="Calibri Light"/>
              </a:rPr>
              <a:t>ims to </a:t>
            </a:r>
            <a:r>
              <a:rPr lang="en-GB" sz="2000">
                <a:solidFill>
                  <a:srgbClr val="000000"/>
                </a:solidFill>
                <a:latin typeface="Calibri Light"/>
                <a:cs typeface="Calibri Light"/>
              </a:rPr>
              <a:t>increase</a:t>
            </a:r>
            <a:r>
              <a:rPr lang="en-GB" sz="2000" b="0" i="0" u="none" strike="noStrike">
                <a:solidFill>
                  <a:srgbClr val="000000"/>
                </a:solidFill>
                <a:effectLst/>
                <a:latin typeface="Calibri Light"/>
                <a:cs typeface="Calibri Light"/>
              </a:rPr>
              <a:t> students’ confidence, agency and resilience</a:t>
            </a:r>
            <a:endParaRPr lang="en-US" sz="1800" b="0" i="0">
              <a:solidFill>
                <a:srgbClr val="000000"/>
              </a:solidFill>
              <a:effectLst/>
              <a:latin typeface="Calibri Light"/>
              <a:cs typeface="Calibri Light"/>
            </a:endParaRPr>
          </a:p>
          <a:p>
            <a:pPr fontAlgn="base">
              <a:buFont typeface="Arial" panose="020B0604020202020204" pitchFamily="34" charset="0"/>
              <a:buChar char="•"/>
            </a:pPr>
            <a:r>
              <a:rPr lang="en-GB" sz="2000">
                <a:solidFill>
                  <a:srgbClr val="000000"/>
                </a:solidFill>
                <a:latin typeface="Calibri Light"/>
                <a:ea typeface="Calibri Light"/>
                <a:cs typeface="Calibri Light"/>
              </a:rPr>
              <a:t> </a:t>
            </a:r>
            <a:r>
              <a:rPr lang="en-GB" sz="2000" b="0" i="0" u="none" strike="noStrike">
                <a:solidFill>
                  <a:srgbClr val="000000"/>
                </a:solidFill>
                <a:effectLst/>
                <a:latin typeface="Calibri Light"/>
                <a:ea typeface="Calibri Light"/>
                <a:cs typeface="Calibri Light"/>
              </a:rPr>
              <a:t> Co-developed with students, delivered by a team of experts from across the university</a:t>
            </a:r>
            <a:endParaRPr lang="en-US" sz="1800" b="0" i="0">
              <a:solidFill>
                <a:srgbClr val="000000"/>
              </a:solidFill>
              <a:effectLst/>
              <a:latin typeface="Calibri Light"/>
              <a:ea typeface="Calibri Light"/>
              <a:cs typeface="Calibri Light"/>
            </a:endParaRPr>
          </a:p>
          <a:p>
            <a:pPr fontAlgn="base">
              <a:buFont typeface="Arial" panose="020B0604020202020204" pitchFamily="34" charset="0"/>
              <a:buChar char="•"/>
            </a:pPr>
            <a:r>
              <a:rPr lang="en-GB" sz="2000">
                <a:solidFill>
                  <a:srgbClr val="000000"/>
                </a:solidFill>
                <a:latin typeface="Calibri Light"/>
                <a:cs typeface="Calibri Light"/>
              </a:rPr>
              <a:t> </a:t>
            </a:r>
            <a:r>
              <a:rPr lang="en-GB" sz="2000" b="0" i="0" u="none" strike="noStrike">
                <a:solidFill>
                  <a:srgbClr val="000000"/>
                </a:solidFill>
                <a:effectLst/>
                <a:latin typeface="Calibri Light"/>
                <a:cs typeface="Calibri Light"/>
              </a:rPr>
              <a:t> Content</a:t>
            </a:r>
            <a:r>
              <a:rPr lang="en-US" sz="2000" b="0" i="0">
                <a:solidFill>
                  <a:srgbClr val="808080"/>
                </a:solidFill>
                <a:effectLst/>
                <a:latin typeface="Calibri Light"/>
                <a:cs typeface="Calibri Light"/>
              </a:rPr>
              <a:t>​ </a:t>
            </a:r>
            <a:r>
              <a:rPr lang="en-US" sz="2000">
                <a:latin typeface="Calibri Light"/>
                <a:cs typeface="Calibri Light"/>
              </a:rPr>
              <a:t>includes</a:t>
            </a:r>
            <a:r>
              <a:rPr lang="en-US" sz="2000" b="0" i="0">
                <a:effectLst/>
                <a:latin typeface="Calibri Light"/>
                <a:cs typeface="Calibri Light"/>
              </a:rPr>
              <a:t>:</a:t>
            </a:r>
            <a:r>
              <a:rPr lang="en-US" sz="2000">
                <a:latin typeface="Calibri Light"/>
                <a:cs typeface="Calibri Light"/>
              </a:rPr>
              <a:t> values, strengths, imposter phenomenon, purpose and positivity, personal power, visibility and resilience</a:t>
            </a:r>
            <a:endParaRPr lang="en-US" sz="1800" b="0" i="0">
              <a:effectLst/>
              <a:latin typeface="Calibri Light" panose="020F0302020204030204" pitchFamily="34" charset="0"/>
              <a:cs typeface="Calibri Light" panose="020F0302020204030204" pitchFamily="34" charset="0"/>
            </a:endParaRPr>
          </a:p>
          <a:p>
            <a:pPr fontAlgn="base">
              <a:buFont typeface="Arial" panose="020B0604020202020204" pitchFamily="34" charset="0"/>
              <a:buChar char="•"/>
            </a:pPr>
            <a:r>
              <a:rPr lang="en-GB" sz="2000">
                <a:solidFill>
                  <a:srgbClr val="000000"/>
                </a:solidFill>
                <a:latin typeface="Calibri Light"/>
                <a:ea typeface="Calibri Light"/>
                <a:cs typeface="Calibri Light"/>
              </a:rPr>
              <a:t> </a:t>
            </a:r>
            <a:r>
              <a:rPr lang="en-GB" sz="2000" b="0" i="0" u="none" strike="noStrike">
                <a:solidFill>
                  <a:srgbClr val="000000"/>
                </a:solidFill>
                <a:effectLst/>
                <a:latin typeface="Calibri Light"/>
                <a:ea typeface="Calibri Light"/>
                <a:cs typeface="Calibri Light"/>
              </a:rPr>
              <a:t> Participants can choose to be paired with a mentor after the programme</a:t>
            </a:r>
            <a:endParaRPr lang="en-US" sz="1800" b="0" i="0">
              <a:solidFill>
                <a:srgbClr val="000000"/>
              </a:solidFill>
              <a:effectLst/>
              <a:latin typeface="Calibri Light"/>
              <a:ea typeface="Calibri Light"/>
              <a:cs typeface="Calibri Light"/>
            </a:endParaRPr>
          </a:p>
          <a:p>
            <a:pPr fontAlgn="base">
              <a:buFont typeface="Arial" panose="020B0604020202020204" pitchFamily="34" charset="0"/>
              <a:buChar char="•"/>
            </a:pPr>
            <a:r>
              <a:rPr lang="en-GB" sz="2000">
                <a:solidFill>
                  <a:srgbClr val="000000"/>
                </a:solidFill>
                <a:latin typeface="Calibri Light"/>
                <a:ea typeface="Calibri Light"/>
                <a:cs typeface="Calibri Light"/>
              </a:rPr>
              <a:t> </a:t>
            </a:r>
            <a:r>
              <a:rPr lang="en-GB" sz="2000" b="0" i="0" u="none" strike="noStrike">
                <a:solidFill>
                  <a:srgbClr val="000000"/>
                </a:solidFill>
                <a:effectLst/>
                <a:latin typeface="Calibri Light"/>
                <a:ea typeface="Calibri Light"/>
                <a:cs typeface="Calibri Light"/>
              </a:rPr>
              <a:t> Current audience</a:t>
            </a:r>
            <a:r>
              <a:rPr lang="en-GB" sz="2000">
                <a:solidFill>
                  <a:srgbClr val="000000"/>
                </a:solidFill>
                <a:latin typeface="Calibri Light"/>
                <a:ea typeface="Calibri Light"/>
                <a:cs typeface="Calibri Light"/>
              </a:rPr>
              <a:t> </a:t>
            </a:r>
            <a:r>
              <a:rPr lang="en-GB" sz="2000" b="0" i="0" u="none" strike="noStrike">
                <a:solidFill>
                  <a:srgbClr val="000000"/>
                </a:solidFill>
                <a:effectLst/>
                <a:latin typeface="Calibri Light"/>
                <a:ea typeface="Calibri Light"/>
                <a:cs typeface="Calibri Light"/>
              </a:rPr>
              <a:t> </a:t>
            </a:r>
            <a:r>
              <a:rPr lang="en-GB" sz="2000">
                <a:solidFill>
                  <a:srgbClr val="000000"/>
                </a:solidFill>
                <a:latin typeface="Calibri Light"/>
                <a:ea typeface="Calibri Light"/>
                <a:cs typeface="Calibri Light"/>
              </a:rPr>
              <a:t>- </a:t>
            </a:r>
            <a:r>
              <a:rPr lang="en-GB" sz="2000" b="0" i="0" u="none" strike="noStrike">
                <a:solidFill>
                  <a:srgbClr val="000000"/>
                </a:solidFill>
                <a:effectLst/>
                <a:latin typeface="Calibri Light"/>
                <a:ea typeface="Calibri Light"/>
                <a:cs typeface="Calibri Light"/>
              </a:rPr>
              <a:t>students who identify as women or non-binary people</a:t>
            </a:r>
            <a:r>
              <a:rPr lang="en-GB" sz="2000">
                <a:solidFill>
                  <a:srgbClr val="000000"/>
                </a:solidFill>
                <a:latin typeface="Calibri Light"/>
                <a:ea typeface="Calibri Light"/>
                <a:cs typeface="Calibri Light"/>
              </a:rPr>
              <a:t> comfortable</a:t>
            </a:r>
            <a:r>
              <a:rPr lang="en-GB" sz="2000" b="0" i="0" u="none" strike="noStrike">
                <a:solidFill>
                  <a:srgbClr val="000000"/>
                </a:solidFill>
                <a:effectLst/>
                <a:latin typeface="Calibri Light"/>
                <a:ea typeface="Calibri Light"/>
                <a:cs typeface="Calibri Light"/>
              </a:rPr>
              <a:t> in a female centred community</a:t>
            </a:r>
          </a:p>
          <a:p>
            <a:pPr algn="l" rtl="0" fontAlgn="base">
              <a:buFont typeface="Arial" panose="020B0604020202020204" pitchFamily="34" charset="0"/>
              <a:buChar char="•"/>
            </a:pPr>
            <a:r>
              <a:rPr lang="en-GB" sz="2000">
                <a:solidFill>
                  <a:srgbClr val="000000"/>
                </a:solidFill>
                <a:latin typeface="Calibri Light" panose="020F0302020204030204" pitchFamily="34" charset="0"/>
                <a:cs typeface="Calibri Light" panose="020F0302020204030204" pitchFamily="34" charset="0"/>
              </a:rPr>
              <a:t>  </a:t>
            </a:r>
            <a:r>
              <a:rPr lang="en-GB" sz="2000" b="1">
                <a:solidFill>
                  <a:srgbClr val="000000"/>
                </a:solidFill>
                <a:latin typeface="Calibri Light" panose="020F0302020204030204" pitchFamily="34" charset="0"/>
                <a:cs typeface="Calibri Light" panose="020F0302020204030204" pitchFamily="34" charset="0"/>
              </a:rPr>
              <a:t>The themes of Thrive are applicable to many student groups</a:t>
            </a:r>
            <a:endParaRPr lang="en-US" sz="1800" b="1" i="0">
              <a:solidFill>
                <a:srgbClr val="000000"/>
              </a:solidFill>
              <a:effectLst/>
              <a:latin typeface="Calibri Light" panose="020F0302020204030204" pitchFamily="34" charset="0"/>
              <a:cs typeface="Calibri Light" panose="020F0302020204030204" pitchFamily="34" charset="0"/>
            </a:endParaRPr>
          </a:p>
          <a:p>
            <a:endParaRPr lang="en-GB"/>
          </a:p>
        </p:txBody>
      </p:sp>
      <p:pic>
        <p:nvPicPr>
          <p:cNvPr id="2050" name="Picture 2">
            <a:extLst>
              <a:ext uri="{FF2B5EF4-FFF2-40B4-BE49-F238E27FC236}">
                <a16:creationId xmlns:a16="http://schemas.microsoft.com/office/drawing/2014/main" id="{A4BEDC30-53DA-5547-A28C-E578C889CA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1664" y="4472395"/>
            <a:ext cx="2543175" cy="2352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58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23888B-1039-A7ED-416D-140E04FCB2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963688-D90C-D31E-2EFD-912924B0F4FC}"/>
              </a:ext>
            </a:extLst>
          </p:cNvPr>
          <p:cNvSpPr>
            <a:spLocks noGrp="1"/>
          </p:cNvSpPr>
          <p:nvPr>
            <p:ph type="title"/>
          </p:nvPr>
        </p:nvSpPr>
        <p:spPr/>
        <p:txBody>
          <a:bodyPr/>
          <a:lstStyle/>
          <a:p>
            <a:r>
              <a:rPr lang="en-GB" sz="3200"/>
              <a:t>Impact of Thrive</a:t>
            </a:r>
          </a:p>
        </p:txBody>
      </p:sp>
      <p:sp>
        <p:nvSpPr>
          <p:cNvPr id="3" name="Footer Placeholder 2">
            <a:extLst>
              <a:ext uri="{FF2B5EF4-FFF2-40B4-BE49-F238E27FC236}">
                <a16:creationId xmlns:a16="http://schemas.microsoft.com/office/drawing/2014/main" id="{E2358330-07DB-A954-6A65-061AA6B5E65E}"/>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36A78E6-62CD-D9E6-C4B2-FF906A664928}"/>
              </a:ext>
            </a:extLst>
          </p:cNvPr>
          <p:cNvSpPr>
            <a:spLocks noGrp="1"/>
          </p:cNvSpPr>
          <p:nvPr>
            <p:ph type="sldNum" sz="quarter" idx="11"/>
          </p:nvPr>
        </p:nvSpPr>
        <p:spPr/>
        <p:txBody>
          <a:bodyPr/>
          <a:lstStyle/>
          <a:p>
            <a:fld id="{E8F1A65C-595C-4736-BF40-F7D31E789466}" type="slidenum">
              <a:rPr lang="en-GB" smtClean="0"/>
              <a:pPr/>
              <a:t>4</a:t>
            </a:fld>
            <a:endParaRPr lang="en-GB"/>
          </a:p>
        </p:txBody>
      </p:sp>
      <p:sp>
        <p:nvSpPr>
          <p:cNvPr id="6" name="Content Placeholder 5">
            <a:extLst>
              <a:ext uri="{FF2B5EF4-FFF2-40B4-BE49-F238E27FC236}">
                <a16:creationId xmlns:a16="http://schemas.microsoft.com/office/drawing/2014/main" id="{0B816490-243C-F6B3-0053-BFE69B2D55F0}"/>
              </a:ext>
            </a:extLst>
          </p:cNvPr>
          <p:cNvSpPr>
            <a:spLocks noGrp="1"/>
          </p:cNvSpPr>
          <p:nvPr>
            <p:ph sz="quarter" idx="17"/>
          </p:nvPr>
        </p:nvSpPr>
        <p:spPr>
          <a:xfrm>
            <a:off x="413582" y="1566439"/>
            <a:ext cx="5746344" cy="4527458"/>
          </a:xfrm>
        </p:spPr>
        <p:txBody>
          <a:bodyPr vert="horz" lIns="91440" tIns="45720" rIns="91440" bIns="45720" rtlCol="0" anchor="t">
            <a:noAutofit/>
          </a:bodyPr>
          <a:lstStyle/>
          <a:p>
            <a:pPr fontAlgn="base">
              <a:buFont typeface="Arial" panose="020B0604020202020204" pitchFamily="34" charset="0"/>
              <a:buChar char="•"/>
            </a:pPr>
            <a:r>
              <a:rPr lang="en-GB" sz="2000">
                <a:solidFill>
                  <a:srgbClr val="000000"/>
                </a:solidFill>
                <a:latin typeface="Calibri Light"/>
                <a:cs typeface="Calibri Light"/>
              </a:rPr>
              <a:t>Average % increase:</a:t>
            </a:r>
          </a:p>
          <a:p>
            <a:pPr marL="356870" lvl="2">
              <a:buClr>
                <a:srgbClr val="3C1053"/>
              </a:buClr>
              <a:buFont typeface="Wingdings" panose="020B0604020202020204" pitchFamily="34" charset="0"/>
              <a:buChar char="§"/>
            </a:pPr>
            <a:r>
              <a:rPr lang="en-GB" sz="2000">
                <a:solidFill>
                  <a:srgbClr val="000000"/>
                </a:solidFill>
                <a:latin typeface="Calibri Light"/>
                <a:cs typeface="Calibri Light"/>
              </a:rPr>
              <a:t>Confidence : 4.5 increased to 7.6 (67% increase)</a:t>
            </a:r>
          </a:p>
          <a:p>
            <a:pPr marL="356870" lvl="2">
              <a:buClr>
                <a:srgbClr val="3C1053"/>
              </a:buClr>
              <a:buFont typeface="Wingdings" panose="020B0604020202020204" pitchFamily="34" charset="0"/>
              <a:buChar char="§"/>
            </a:pPr>
            <a:r>
              <a:rPr lang="en-GB" sz="2000">
                <a:solidFill>
                  <a:srgbClr val="000000"/>
                </a:solidFill>
                <a:latin typeface="Calibri Light"/>
                <a:cs typeface="Calibri Light"/>
              </a:rPr>
              <a:t>Resilience : 5.5 increased to 7.7 (39% increase)</a:t>
            </a:r>
          </a:p>
          <a:p>
            <a:pPr marL="356870" lvl="2">
              <a:buClr>
                <a:srgbClr val="3C1053"/>
              </a:buClr>
              <a:buFont typeface="Wingdings" panose="020B0604020202020204" pitchFamily="34" charset="0"/>
              <a:buChar char="§"/>
            </a:pPr>
            <a:r>
              <a:rPr lang="en-GB" sz="2000">
                <a:solidFill>
                  <a:srgbClr val="000000"/>
                </a:solidFill>
                <a:latin typeface="Calibri Light"/>
                <a:cs typeface="Calibri Light"/>
              </a:rPr>
              <a:t>Agency : 5.6 increased to 7.7 (38% increase) </a:t>
            </a:r>
          </a:p>
          <a:p>
            <a:pPr>
              <a:buChar char="•"/>
            </a:pPr>
            <a:r>
              <a:rPr lang="en-US" sz="2000">
                <a:solidFill>
                  <a:srgbClr val="000000"/>
                </a:solidFill>
                <a:latin typeface="Calibri Light"/>
                <a:cs typeface="Calibri Light"/>
              </a:rPr>
              <a:t>4% of those who attended Thrive were Warwick Scholars</a:t>
            </a:r>
          </a:p>
          <a:p>
            <a:pPr algn="l" rtl="0" fontAlgn="base">
              <a:buFont typeface="Arial" panose="020B0604020202020204" pitchFamily="34" charset="0"/>
              <a:buChar char="•"/>
            </a:pPr>
            <a:r>
              <a:rPr lang="en-GB" sz="2000" b="0" i="0" u="none" strike="noStrike">
                <a:solidFill>
                  <a:srgbClr val="000000"/>
                </a:solidFill>
                <a:effectLst/>
                <a:latin typeface="Calibri Light"/>
                <a:ea typeface="Calibri Light"/>
                <a:cs typeface="Calibri Light"/>
              </a:rPr>
              <a:t>Community of support and sense of belonging</a:t>
            </a:r>
            <a:r>
              <a:rPr lang="en-US" sz="2000" b="0" i="0">
                <a:solidFill>
                  <a:srgbClr val="808080"/>
                </a:solidFill>
                <a:effectLst/>
                <a:latin typeface="Calibri Light"/>
                <a:ea typeface="Calibri Light"/>
                <a:cs typeface="Calibri Light"/>
              </a:rPr>
              <a:t>​</a:t>
            </a:r>
            <a:endParaRPr lang="en-US" sz="2000" b="0" i="0">
              <a:solidFill>
                <a:srgbClr val="000000"/>
              </a:solidFill>
              <a:effectLst/>
              <a:latin typeface="Calibri Light"/>
              <a:ea typeface="Calibri Light"/>
              <a:cs typeface="Calibri Light"/>
            </a:endParaRPr>
          </a:p>
          <a:p>
            <a:pPr>
              <a:buChar char="•"/>
            </a:pPr>
            <a:endParaRPr lang="en-US" sz="2000">
              <a:solidFill>
                <a:srgbClr val="808080"/>
              </a:solidFill>
              <a:latin typeface="Calibri Light" panose="020F0302020204030204" pitchFamily="34" charset="0"/>
              <a:ea typeface="Calibri Light"/>
              <a:cs typeface="Calibri Light" panose="020F0302020204030204" pitchFamily="34" charset="0"/>
            </a:endParaRPr>
          </a:p>
          <a:p>
            <a:pPr>
              <a:buChar char="•"/>
            </a:pPr>
            <a:r>
              <a:rPr lang="en-US" sz="2000">
                <a:solidFill>
                  <a:srgbClr val="000000"/>
                </a:solidFill>
                <a:latin typeface="Calibri Light"/>
                <a:ea typeface="Calibri Light" panose="020F0302020204030204" pitchFamily="34" charset="0"/>
                <a:cs typeface="Calibri Light"/>
              </a:rPr>
              <a:t>Data from first 3 </a:t>
            </a:r>
            <a:r>
              <a:rPr lang="en-US" sz="2000" err="1">
                <a:solidFill>
                  <a:srgbClr val="000000"/>
                </a:solidFill>
                <a:latin typeface="Calibri Light"/>
                <a:ea typeface="Calibri Light" panose="020F0302020204030204" pitchFamily="34" charset="0"/>
                <a:cs typeface="Calibri Light"/>
              </a:rPr>
              <a:t>programmes</a:t>
            </a:r>
            <a:r>
              <a:rPr lang="en-US" sz="2000">
                <a:solidFill>
                  <a:srgbClr val="000000"/>
                </a:solidFill>
                <a:latin typeface="Calibri Light"/>
                <a:ea typeface="Calibri Light" panose="020F0302020204030204" pitchFamily="34" charset="0"/>
                <a:cs typeface="Calibri Light"/>
              </a:rPr>
              <a:t> only</a:t>
            </a:r>
            <a:endParaRPr lang="en-US" sz="2000">
              <a:solidFill>
                <a:srgbClr val="808080"/>
              </a:solidFill>
              <a:latin typeface="Calibri Light"/>
              <a:ea typeface="Calibri Light" panose="020F0302020204030204" pitchFamily="34" charset="0"/>
              <a:cs typeface="Calibri Light"/>
            </a:endParaRPr>
          </a:p>
          <a:p>
            <a:pPr>
              <a:buChar char="•"/>
            </a:pPr>
            <a:endParaRPr lang="en-US" sz="2000">
              <a:solidFill>
                <a:srgbClr val="808080"/>
              </a:solidFill>
              <a:latin typeface="Calibri Light" panose="020F0302020204030204" pitchFamily="34" charset="0"/>
              <a:ea typeface="Calibri Light" panose="020F0302020204030204" pitchFamily="34" charset="0"/>
              <a:cs typeface="Calibri Light" panose="020F0302020204030204" pitchFamily="34" charset="0"/>
            </a:endParaRPr>
          </a:p>
          <a:p>
            <a:endParaRPr lang="en-GB" sz="200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2050" name="Picture 2">
            <a:extLst>
              <a:ext uri="{FF2B5EF4-FFF2-40B4-BE49-F238E27FC236}">
                <a16:creationId xmlns:a16="http://schemas.microsoft.com/office/drawing/2014/main" id="{C7197003-4B0C-67FD-FBC9-85506FBCF9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1664" y="4472395"/>
            <a:ext cx="2543175" cy="2352675"/>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7">
            <a:extLst>
              <a:ext uri="{FF2B5EF4-FFF2-40B4-BE49-F238E27FC236}">
                <a16:creationId xmlns:a16="http://schemas.microsoft.com/office/drawing/2014/main" id="{918EB0AA-140D-FD86-41D7-33E58332EEEE}"/>
              </a:ext>
            </a:extLst>
          </p:cNvPr>
          <p:cNvSpPr>
            <a:spLocks noGrp="1"/>
          </p:cNvSpPr>
          <p:nvPr>
            <p:ph type="body" sz="quarter" idx="12"/>
          </p:nvPr>
        </p:nvSpPr>
        <p:spPr/>
        <p:txBody>
          <a:bodyPr/>
          <a:lstStyle/>
          <a:p>
            <a:endParaRPr lang="en-GB"/>
          </a:p>
        </p:txBody>
      </p:sp>
      <p:sp>
        <p:nvSpPr>
          <p:cNvPr id="5" name="Speech Bubble: Rectangle 4">
            <a:extLst>
              <a:ext uri="{FF2B5EF4-FFF2-40B4-BE49-F238E27FC236}">
                <a16:creationId xmlns:a16="http://schemas.microsoft.com/office/drawing/2014/main" id="{45E4C8EA-EE3C-B794-1A54-C345DD906552}"/>
              </a:ext>
            </a:extLst>
          </p:cNvPr>
          <p:cNvSpPr/>
          <p:nvPr/>
        </p:nvSpPr>
        <p:spPr>
          <a:xfrm>
            <a:off x="7259393" y="3015352"/>
            <a:ext cx="3168201" cy="1632225"/>
          </a:xfrm>
          <a:prstGeom prst="wedgeRectCallou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rtl="0"/>
            <a:r>
              <a:rPr lang="en-US" sz="1600" baseline="0">
                <a:solidFill>
                  <a:schemeClr val="bg2"/>
                </a:solidFill>
                <a:latin typeface="Calibri Light"/>
                <a:ea typeface="Arial"/>
                <a:cs typeface="Arial"/>
              </a:rPr>
              <a:t>I wish I attended a program like Thrive when I was in my first year – cannot imagine how powerful it will be to assist my whole university journey.</a:t>
            </a:r>
            <a:endParaRPr lang="en-GB" sz="1600">
              <a:solidFill>
                <a:schemeClr val="bg2"/>
              </a:solidFill>
              <a:latin typeface="Calibri Light"/>
              <a:ea typeface="Calibri"/>
              <a:cs typeface="Calibri"/>
            </a:endParaRPr>
          </a:p>
        </p:txBody>
      </p:sp>
      <p:sp>
        <p:nvSpPr>
          <p:cNvPr id="7" name="Speech Bubble: Rectangle 6">
            <a:extLst>
              <a:ext uri="{FF2B5EF4-FFF2-40B4-BE49-F238E27FC236}">
                <a16:creationId xmlns:a16="http://schemas.microsoft.com/office/drawing/2014/main" id="{8FF62FD4-0EEA-7944-F9F9-36FCD9E03CA2}"/>
              </a:ext>
            </a:extLst>
          </p:cNvPr>
          <p:cNvSpPr/>
          <p:nvPr/>
        </p:nvSpPr>
        <p:spPr>
          <a:xfrm>
            <a:off x="6286099" y="1194200"/>
            <a:ext cx="3060878" cy="1439041"/>
          </a:xfrm>
          <a:prstGeom prst="wedgeRectCallou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600">
                <a:latin typeface="Calibri Light"/>
                <a:ea typeface="Calibri"/>
                <a:cs typeface="Calibri"/>
              </a:rPr>
              <a:t>Thrive has helped me build myself by setting my values and boundaries... this programme [is] a life-changing course.</a:t>
            </a:r>
          </a:p>
        </p:txBody>
      </p:sp>
      <p:sp>
        <p:nvSpPr>
          <p:cNvPr id="9" name="Speech Bubble: Rectangle 8">
            <a:extLst>
              <a:ext uri="{FF2B5EF4-FFF2-40B4-BE49-F238E27FC236}">
                <a16:creationId xmlns:a16="http://schemas.microsoft.com/office/drawing/2014/main" id="{92F4AF14-33BC-C216-2422-78A94AA35EC6}"/>
              </a:ext>
            </a:extLst>
          </p:cNvPr>
          <p:cNvSpPr/>
          <p:nvPr/>
        </p:nvSpPr>
        <p:spPr>
          <a:xfrm>
            <a:off x="5756858" y="5022309"/>
            <a:ext cx="3168201" cy="1256592"/>
          </a:xfrm>
          <a:prstGeom prst="wedgeRectCallou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a:solidFill>
                  <a:srgbClr val="FFFFFF"/>
                </a:solidFill>
                <a:latin typeface="Calibri Light"/>
                <a:ea typeface="Calibri Light"/>
                <a:cs typeface="Calibri Light"/>
              </a:rPr>
              <a:t>Thank you so much for this beneficial course. It is changing my way of thinking about myself.</a:t>
            </a:r>
            <a:endParaRPr lang="en-US" sz="1600">
              <a:solidFill>
                <a:srgbClr val="FFFFFF"/>
              </a:solidFill>
              <a:latin typeface="Calibri Light"/>
              <a:ea typeface="Calibri Light"/>
              <a:cs typeface="Calibri Light"/>
            </a:endParaRPr>
          </a:p>
        </p:txBody>
      </p:sp>
    </p:spTree>
    <p:extLst>
      <p:ext uri="{BB962C8B-B14F-4D97-AF65-F5344CB8AC3E}">
        <p14:creationId xmlns:p14="http://schemas.microsoft.com/office/powerpoint/2010/main" val="3078527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95947-3A4E-AB98-AE11-ABFAA9D00B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779475-DA37-5571-016B-AE4355560FE0}"/>
              </a:ext>
            </a:extLst>
          </p:cNvPr>
          <p:cNvSpPr>
            <a:spLocks noGrp="1"/>
          </p:cNvSpPr>
          <p:nvPr>
            <p:ph type="title"/>
          </p:nvPr>
        </p:nvSpPr>
        <p:spPr/>
        <p:txBody>
          <a:bodyPr/>
          <a:lstStyle/>
          <a:p>
            <a:r>
              <a:rPr lang="en-GB" sz="3200"/>
              <a:t>Thrive for Widening Participation students</a:t>
            </a:r>
          </a:p>
        </p:txBody>
      </p:sp>
      <p:sp>
        <p:nvSpPr>
          <p:cNvPr id="3" name="Footer Placeholder 2">
            <a:extLst>
              <a:ext uri="{FF2B5EF4-FFF2-40B4-BE49-F238E27FC236}">
                <a16:creationId xmlns:a16="http://schemas.microsoft.com/office/drawing/2014/main" id="{2B66AED0-35D0-F77C-F76D-EB0E7AD6114F}"/>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51BBC88C-27C1-08A6-8C8E-2243BD926D81}"/>
              </a:ext>
            </a:extLst>
          </p:cNvPr>
          <p:cNvSpPr>
            <a:spLocks noGrp="1"/>
          </p:cNvSpPr>
          <p:nvPr>
            <p:ph type="sldNum" sz="quarter" idx="11"/>
          </p:nvPr>
        </p:nvSpPr>
        <p:spPr/>
        <p:txBody>
          <a:bodyPr/>
          <a:lstStyle/>
          <a:p>
            <a:fld id="{E8F1A65C-595C-4736-BF40-F7D31E789466}" type="slidenum">
              <a:rPr lang="en-GB" smtClean="0"/>
              <a:pPr/>
              <a:t>5</a:t>
            </a:fld>
            <a:endParaRPr lang="en-GB"/>
          </a:p>
        </p:txBody>
      </p:sp>
      <p:sp>
        <p:nvSpPr>
          <p:cNvPr id="6" name="Content Placeholder 5">
            <a:extLst>
              <a:ext uri="{FF2B5EF4-FFF2-40B4-BE49-F238E27FC236}">
                <a16:creationId xmlns:a16="http://schemas.microsoft.com/office/drawing/2014/main" id="{B543237B-1F0A-BD67-BCAF-EEB1B5D95FC1}"/>
              </a:ext>
            </a:extLst>
          </p:cNvPr>
          <p:cNvSpPr>
            <a:spLocks noGrp="1"/>
          </p:cNvSpPr>
          <p:nvPr>
            <p:ph sz="quarter" idx="17"/>
          </p:nvPr>
        </p:nvSpPr>
        <p:spPr>
          <a:xfrm>
            <a:off x="413582" y="1641566"/>
            <a:ext cx="8729949" cy="4527458"/>
          </a:xfrm>
        </p:spPr>
        <p:txBody>
          <a:bodyPr vert="horz" lIns="91440" tIns="45720" rIns="91440" bIns="45720" rtlCol="0" anchor="t">
            <a:noAutofit/>
          </a:bodyPr>
          <a:lstStyle/>
          <a:p>
            <a:pPr fontAlgn="base">
              <a:buFont typeface="Arial" panose="020B0604020202020204" pitchFamily="34" charset="0"/>
              <a:buChar char="•"/>
            </a:pPr>
            <a:r>
              <a:rPr lang="en-US" sz="1800">
                <a:latin typeface="Calibri Light"/>
                <a:ea typeface="Calibri Light"/>
                <a:cs typeface="Calibri Light"/>
              </a:rPr>
              <a:t>  </a:t>
            </a:r>
            <a:r>
              <a:rPr lang="en-US" sz="2000">
                <a:latin typeface="Calibri Light"/>
                <a:ea typeface="Calibri Light"/>
                <a:cs typeface="Calibri Light"/>
              </a:rPr>
              <a:t>Funding allowing, we plan to develop streams of Thrive for specific WP audiences:</a:t>
            </a:r>
          </a:p>
          <a:p>
            <a:pPr marL="356870" lvl="2">
              <a:buClr>
                <a:srgbClr val="3C1053"/>
              </a:buClr>
              <a:buFont typeface="Wingdings" panose="020B0604020202020204" pitchFamily="34" charset="0"/>
              <a:buChar char="§"/>
            </a:pPr>
            <a:r>
              <a:rPr lang="en-US" sz="2000">
                <a:latin typeface="Calibri Light"/>
                <a:ea typeface="Calibri Light"/>
                <a:cs typeface="Calibri Light"/>
              </a:rPr>
              <a:t>Warwick Scholars</a:t>
            </a:r>
            <a:endParaRPr lang="en-US" sz="2000" b="0" i="0">
              <a:effectLst/>
              <a:latin typeface="Calibri Light"/>
              <a:ea typeface="Calibri Light"/>
              <a:cs typeface="Calibri Light"/>
            </a:endParaRPr>
          </a:p>
          <a:p>
            <a:pPr marL="356870" lvl="2">
              <a:buClr>
                <a:srgbClr val="3C1053"/>
              </a:buClr>
              <a:buFont typeface="Wingdings" panose="020B0604020202020204" pitchFamily="34" charset="0"/>
              <a:buChar char="§"/>
            </a:pPr>
            <a:r>
              <a:rPr lang="en-US" sz="2000">
                <a:solidFill>
                  <a:srgbClr val="000000"/>
                </a:solidFill>
                <a:latin typeface="Calibri Light"/>
                <a:ea typeface="Calibri Light"/>
                <a:cs typeface="Calibri Light"/>
              </a:rPr>
              <a:t>Estranged students</a:t>
            </a:r>
          </a:p>
          <a:p>
            <a:pPr marL="356870" lvl="2">
              <a:buClr>
                <a:srgbClr val="3C1053"/>
              </a:buClr>
              <a:buFont typeface="Wingdings" panose="020B0604020202020204" pitchFamily="34" charset="0"/>
              <a:buChar char="§"/>
            </a:pPr>
            <a:r>
              <a:rPr lang="en-US" sz="2000">
                <a:solidFill>
                  <a:srgbClr val="000000"/>
                </a:solidFill>
                <a:latin typeface="Calibri Light"/>
                <a:ea typeface="Calibri Light"/>
                <a:cs typeface="Calibri Light"/>
              </a:rPr>
              <a:t>Care leavers</a:t>
            </a:r>
          </a:p>
          <a:p>
            <a:pPr marL="356870" lvl="2">
              <a:buClr>
                <a:srgbClr val="3C1053"/>
              </a:buClr>
              <a:buFont typeface="Wingdings" panose="020B0604020202020204" pitchFamily="34" charset="0"/>
              <a:buChar char="§"/>
            </a:pPr>
            <a:r>
              <a:rPr lang="en-US" sz="2000">
                <a:solidFill>
                  <a:srgbClr val="000000"/>
                </a:solidFill>
                <a:latin typeface="Calibri Light"/>
                <a:ea typeface="Calibri Light"/>
                <a:cs typeface="Calibri Light"/>
              </a:rPr>
              <a:t>Sanctuary Scholars</a:t>
            </a:r>
          </a:p>
          <a:p>
            <a:pPr fontAlgn="base">
              <a:buFont typeface="Arial" panose="020B0604020202020204" pitchFamily="34" charset="0"/>
              <a:buChar char="•"/>
            </a:pPr>
            <a:r>
              <a:rPr lang="en-US" sz="2000">
                <a:latin typeface="Calibri Light"/>
                <a:ea typeface="Calibri Light"/>
                <a:cs typeface="Calibri Light"/>
              </a:rPr>
              <a:t>  Working with students from these groups to understand the themes most relevant to them and co-create bespoke </a:t>
            </a:r>
            <a:r>
              <a:rPr lang="en-US" sz="2000" err="1">
                <a:latin typeface="Calibri Light"/>
                <a:ea typeface="Calibri Light"/>
                <a:cs typeface="Calibri Light"/>
              </a:rPr>
              <a:t>programmes</a:t>
            </a:r>
            <a:endParaRPr lang="en-US" sz="2000" b="0" i="0">
              <a:effectLst/>
              <a:latin typeface="Calibri Light"/>
              <a:ea typeface="Calibri Light"/>
              <a:cs typeface="Calibri Light"/>
            </a:endParaRPr>
          </a:p>
          <a:p>
            <a:pPr fontAlgn="base">
              <a:buFont typeface="Arial" panose="020B0604020202020204" pitchFamily="34" charset="0"/>
              <a:buChar char="•"/>
            </a:pPr>
            <a:r>
              <a:rPr lang="en-GB" sz="2000">
                <a:solidFill>
                  <a:srgbClr val="000000"/>
                </a:solidFill>
                <a:latin typeface="Calibri Light"/>
                <a:ea typeface="Calibri Light"/>
                <a:cs typeface="Calibri Light"/>
              </a:rPr>
              <a:t>  Longer term, embedding</a:t>
            </a:r>
            <a:r>
              <a:rPr lang="en-GB" sz="2000" b="0" i="0" u="none" strike="noStrike">
                <a:solidFill>
                  <a:srgbClr val="000000"/>
                </a:solidFill>
                <a:effectLst/>
                <a:latin typeface="Calibri Light"/>
                <a:ea typeface="Calibri Light"/>
                <a:cs typeface="Calibri Light"/>
              </a:rPr>
              <a:t> into degree programmes </a:t>
            </a:r>
            <a:r>
              <a:rPr lang="en-GB" sz="2000">
                <a:solidFill>
                  <a:srgbClr val="000000"/>
                </a:solidFill>
                <a:latin typeface="Calibri Light"/>
                <a:ea typeface="Calibri Light"/>
                <a:cs typeface="Calibri Light"/>
              </a:rPr>
              <a:t>is</a:t>
            </a:r>
            <a:r>
              <a:rPr lang="en-GB" sz="2000" b="0" i="0" u="none" strike="noStrike">
                <a:solidFill>
                  <a:srgbClr val="000000"/>
                </a:solidFill>
                <a:effectLst/>
                <a:latin typeface="Calibri Light"/>
                <a:ea typeface="Calibri Light"/>
                <a:cs typeface="Calibri Light"/>
              </a:rPr>
              <a:t> the best way to make accessible to all </a:t>
            </a:r>
            <a:r>
              <a:rPr lang="en-GB" sz="2000">
                <a:solidFill>
                  <a:srgbClr val="000000"/>
                </a:solidFill>
                <a:latin typeface="Calibri Light"/>
                <a:ea typeface="Calibri Light"/>
                <a:cs typeface="Calibri Light"/>
              </a:rPr>
              <a:t>students</a:t>
            </a:r>
            <a:endParaRPr lang="en-US" sz="2000">
              <a:solidFill>
                <a:srgbClr val="000000"/>
              </a:solidFill>
              <a:latin typeface="Calibri Light"/>
              <a:ea typeface="Calibri Light"/>
              <a:cs typeface="Calibri Light"/>
            </a:endParaRPr>
          </a:p>
          <a:p>
            <a:pPr>
              <a:buFont typeface="Arial" panose="020B0604020202020204" pitchFamily="34" charset="0"/>
              <a:buChar char="•"/>
            </a:pPr>
            <a:r>
              <a:rPr lang="en-GB" sz="2000">
                <a:latin typeface="Calibri Light"/>
                <a:ea typeface="Calibri Light"/>
                <a:cs typeface="Calibri Light"/>
              </a:rPr>
              <a:t>   Embedding into induction for the new BSc Child and Family Health and </a:t>
            </a:r>
            <a:br>
              <a:rPr lang="en-GB" sz="2000">
                <a:latin typeface="Calibri Light"/>
                <a:ea typeface="Calibri Light"/>
                <a:cs typeface="Calibri Light"/>
              </a:rPr>
            </a:br>
            <a:r>
              <a:rPr lang="en-GB" sz="2000">
                <a:latin typeface="Calibri Light"/>
                <a:ea typeface="Calibri Light"/>
                <a:cs typeface="Calibri Light"/>
              </a:rPr>
              <a:t>Wellbeing course in CLL</a:t>
            </a:r>
            <a:endParaRPr lang="en-US" sz="2000">
              <a:latin typeface="Calibri Light"/>
              <a:ea typeface="Calibri Light"/>
              <a:cs typeface="Calibri Light"/>
            </a:endParaRPr>
          </a:p>
          <a:p>
            <a:endParaRPr lang="en-GB">
              <a:latin typeface="Calibri Light"/>
              <a:ea typeface="Calibri Light"/>
              <a:cs typeface="Calibri Light"/>
            </a:endParaRPr>
          </a:p>
        </p:txBody>
      </p:sp>
      <p:pic>
        <p:nvPicPr>
          <p:cNvPr id="2050" name="Picture 2">
            <a:extLst>
              <a:ext uri="{FF2B5EF4-FFF2-40B4-BE49-F238E27FC236}">
                <a16:creationId xmlns:a16="http://schemas.microsoft.com/office/drawing/2014/main" id="{D84B713F-294B-6E95-38B6-50F3E89248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1664" y="4472395"/>
            <a:ext cx="2543175" cy="2352675"/>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7">
            <a:extLst>
              <a:ext uri="{FF2B5EF4-FFF2-40B4-BE49-F238E27FC236}">
                <a16:creationId xmlns:a16="http://schemas.microsoft.com/office/drawing/2014/main" id="{DBD7FD52-3B49-9616-B55F-BA875D371ABB}"/>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617905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95947-3A4E-AB98-AE11-ABFAA9D00B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779475-DA37-5571-016B-AE4355560FE0}"/>
              </a:ext>
            </a:extLst>
          </p:cNvPr>
          <p:cNvSpPr>
            <a:spLocks noGrp="1"/>
          </p:cNvSpPr>
          <p:nvPr>
            <p:ph type="title"/>
          </p:nvPr>
        </p:nvSpPr>
        <p:spPr/>
        <p:txBody>
          <a:bodyPr/>
          <a:lstStyle/>
          <a:p>
            <a:r>
              <a:rPr lang="en-GB" sz="3200"/>
              <a:t>Thrive Contact</a:t>
            </a:r>
          </a:p>
        </p:txBody>
      </p:sp>
      <p:sp>
        <p:nvSpPr>
          <p:cNvPr id="3" name="Footer Placeholder 2">
            <a:extLst>
              <a:ext uri="{FF2B5EF4-FFF2-40B4-BE49-F238E27FC236}">
                <a16:creationId xmlns:a16="http://schemas.microsoft.com/office/drawing/2014/main" id="{2B66AED0-35D0-F77C-F76D-EB0E7AD6114F}"/>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51BBC88C-27C1-08A6-8C8E-2243BD926D81}"/>
              </a:ext>
            </a:extLst>
          </p:cNvPr>
          <p:cNvSpPr>
            <a:spLocks noGrp="1"/>
          </p:cNvSpPr>
          <p:nvPr>
            <p:ph type="sldNum" sz="quarter" idx="11"/>
          </p:nvPr>
        </p:nvSpPr>
        <p:spPr/>
        <p:txBody>
          <a:bodyPr/>
          <a:lstStyle/>
          <a:p>
            <a:fld id="{E8F1A65C-595C-4736-BF40-F7D31E789466}" type="slidenum">
              <a:rPr lang="en-GB" smtClean="0"/>
              <a:pPr/>
              <a:t>6</a:t>
            </a:fld>
            <a:endParaRPr lang="en-GB"/>
          </a:p>
        </p:txBody>
      </p:sp>
      <p:pic>
        <p:nvPicPr>
          <p:cNvPr id="2050" name="Picture 2">
            <a:extLst>
              <a:ext uri="{FF2B5EF4-FFF2-40B4-BE49-F238E27FC236}">
                <a16:creationId xmlns:a16="http://schemas.microsoft.com/office/drawing/2014/main" id="{D84B713F-294B-6E95-38B6-50F3E89248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1664" y="4472395"/>
            <a:ext cx="2543175" cy="2352675"/>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7">
            <a:extLst>
              <a:ext uri="{FF2B5EF4-FFF2-40B4-BE49-F238E27FC236}">
                <a16:creationId xmlns:a16="http://schemas.microsoft.com/office/drawing/2014/main" id="{DBD7FD52-3B49-9616-B55F-BA875D371ABB}"/>
              </a:ext>
            </a:extLst>
          </p:cNvPr>
          <p:cNvSpPr>
            <a:spLocks noGrp="1"/>
          </p:cNvSpPr>
          <p:nvPr>
            <p:ph type="body" sz="quarter" idx="12"/>
          </p:nvPr>
        </p:nvSpPr>
        <p:spPr/>
        <p:txBody>
          <a:bodyPr vert="horz" lIns="91440" tIns="45720" rIns="91440" bIns="45720" rtlCol="0" anchor="t">
            <a:noAutofit/>
          </a:bodyPr>
          <a:lstStyle/>
          <a:p>
            <a:r>
              <a:rPr lang="en-GB">
                <a:ea typeface="Calibri"/>
                <a:cs typeface="Calibri"/>
              </a:rPr>
              <a:t>To find out more about Thrive, please get in touch</a:t>
            </a:r>
            <a:endParaRPr lang="en-GB"/>
          </a:p>
        </p:txBody>
      </p:sp>
      <p:pic>
        <p:nvPicPr>
          <p:cNvPr id="10" name="Picture 2" descr="A person with glasses on her head&#10;&#10;Description automatically generated">
            <a:extLst>
              <a:ext uri="{FF2B5EF4-FFF2-40B4-BE49-F238E27FC236}">
                <a16:creationId xmlns:a16="http://schemas.microsoft.com/office/drawing/2014/main" id="{73AF0120-68E5-8055-452E-4B294290A2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650" y="1716494"/>
            <a:ext cx="2286000" cy="22860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BD262B41-D8E8-967B-128A-1ECE585CB925}"/>
              </a:ext>
            </a:extLst>
          </p:cNvPr>
          <p:cNvSpPr txBox="1"/>
          <p:nvPr/>
        </p:nvSpPr>
        <p:spPr>
          <a:xfrm>
            <a:off x="755320" y="4208497"/>
            <a:ext cx="5902815" cy="1556426"/>
          </a:xfrm>
          <a:prstGeom prst="rect">
            <a:avLst/>
          </a:prstGeom>
          <a:noFill/>
        </p:spPr>
        <p:txBody>
          <a:bodyPr wrap="square" lIns="91440" tIns="45720" rIns="91440" bIns="45720" rtlCol="0" anchor="t">
            <a:noAutofit/>
          </a:bodyPr>
          <a:lstStyle/>
          <a:p>
            <a:pPr algn="l">
              <a:lnSpc>
                <a:spcPct val="100000"/>
              </a:lnSpc>
              <a:spcBef>
                <a:spcPts val="0"/>
              </a:spcBef>
              <a:spcAft>
                <a:spcPts val="800"/>
              </a:spcAft>
            </a:pPr>
            <a:r>
              <a:rPr lang="en-GB" sz="2000" b="1">
                <a:latin typeface="Calibri Light" panose="020F0302020204030204" pitchFamily="34" charset="0"/>
                <a:cs typeface="Calibri Light" panose="020F0302020204030204" pitchFamily="34" charset="0"/>
              </a:rPr>
              <a:t>Sarah Bennett</a:t>
            </a:r>
          </a:p>
          <a:p>
            <a:pPr algn="l">
              <a:lnSpc>
                <a:spcPct val="100000"/>
              </a:lnSpc>
              <a:spcBef>
                <a:spcPts val="0"/>
              </a:spcBef>
              <a:spcAft>
                <a:spcPts val="800"/>
              </a:spcAft>
            </a:pPr>
            <a:r>
              <a:rPr lang="en-GB" sz="2000">
                <a:latin typeface="Calibri Light" panose="020F0302020204030204" pitchFamily="34" charset="0"/>
                <a:cs typeface="Calibri Light" panose="020F0302020204030204" pitchFamily="34" charset="0"/>
              </a:rPr>
              <a:t>Skills Developer for Personal Development Programmes</a:t>
            </a:r>
          </a:p>
          <a:p>
            <a:pPr algn="l">
              <a:lnSpc>
                <a:spcPct val="100000"/>
              </a:lnSpc>
              <a:spcBef>
                <a:spcPts val="0"/>
              </a:spcBef>
              <a:spcAft>
                <a:spcPts val="800"/>
              </a:spcAft>
            </a:pPr>
            <a:r>
              <a:rPr lang="en-GB" sz="2000">
                <a:latin typeface="Calibri Light" panose="020F0302020204030204" pitchFamily="34" charset="0"/>
                <a:cs typeface="Calibri Light" panose="020F0302020204030204" pitchFamily="34" charset="0"/>
              </a:rPr>
              <a:t>Skills team, Student Opportunity</a:t>
            </a:r>
          </a:p>
          <a:p>
            <a:pPr algn="l">
              <a:lnSpc>
                <a:spcPct val="100000"/>
              </a:lnSpc>
              <a:spcBef>
                <a:spcPts val="0"/>
              </a:spcBef>
              <a:spcAft>
                <a:spcPts val="800"/>
              </a:spcAft>
            </a:pPr>
            <a:r>
              <a:rPr lang="en-GB" sz="2000">
                <a:latin typeface="Calibri Light"/>
                <a:ea typeface="Calibri Light"/>
                <a:cs typeface="Calibri Light"/>
                <a:hlinkClick r:id="rId4">
                  <a:extLst>
                    <a:ext uri="{A12FA001-AC4F-418D-AE19-62706E023703}">
                      <ahyp:hlinkClr xmlns:ahyp="http://schemas.microsoft.com/office/drawing/2018/hyperlinkcolor" val="tx"/>
                    </a:ext>
                  </a:extLst>
                </a:hlinkClick>
              </a:rPr>
              <a:t>Sarah.j.r.bennett@warwick.ac.uk</a:t>
            </a:r>
            <a:endParaRPr lang="en-GB" sz="2000">
              <a:latin typeface="Calibri Light" panose="020F0302020204030204" pitchFamily="34" charset="0"/>
              <a:ea typeface="Calibri Light" panose="020F0302020204030204" pitchFamily="34" charset="0"/>
              <a:cs typeface="Calibri Light" panose="020F0302020204030204" pitchFamily="34" charset="0"/>
            </a:endParaRPr>
          </a:p>
          <a:p>
            <a:pPr algn="l">
              <a:lnSpc>
                <a:spcPct val="100000"/>
              </a:lnSpc>
              <a:spcBef>
                <a:spcPts val="0"/>
              </a:spcBef>
              <a:spcAft>
                <a:spcPts val="800"/>
              </a:spcAft>
            </a:pPr>
            <a:r>
              <a:rPr lang="en-GB" sz="2000">
                <a:latin typeface="Calibri Light" panose="020F0302020204030204" pitchFamily="34" charset="0"/>
                <a:cs typeface="Calibri Light" panose="020F0302020204030204" pitchFamily="34" charset="0"/>
                <a:hlinkClick r:id="rId5">
                  <a:extLst>
                    <a:ext uri="{A12FA001-AC4F-418D-AE19-62706E023703}">
                      <ahyp:hlinkClr xmlns:ahyp="http://schemas.microsoft.com/office/drawing/2018/hyperlinkcolor" val="tx"/>
                    </a:ext>
                  </a:extLst>
                </a:hlinkClick>
              </a:rPr>
              <a:t>warwick.ac.uk/services/skills/personaldevelopment/</a:t>
            </a:r>
            <a:r>
              <a:rPr lang="en-GB" sz="2000">
                <a:latin typeface="Calibri Light" panose="020F0302020204030204" pitchFamily="34" charset="0"/>
                <a:cs typeface="Calibri Light" panose="020F0302020204030204" pitchFamily="34" charset="0"/>
              </a:rPr>
              <a:t> </a:t>
            </a:r>
          </a:p>
        </p:txBody>
      </p:sp>
    </p:spTree>
    <p:extLst>
      <p:ext uri="{BB962C8B-B14F-4D97-AF65-F5344CB8AC3E}">
        <p14:creationId xmlns:p14="http://schemas.microsoft.com/office/powerpoint/2010/main" val="928927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ollage of a person holding a baby&#10;&#10;Description automatically generated">
            <a:extLst>
              <a:ext uri="{FF2B5EF4-FFF2-40B4-BE49-F238E27FC236}">
                <a16:creationId xmlns:a16="http://schemas.microsoft.com/office/drawing/2014/main" id="{A99C7F04-528F-EE22-0FBA-E622C2C88C16}"/>
              </a:ext>
            </a:extLst>
          </p:cNvPr>
          <p:cNvPicPr>
            <a:picLocks noChangeAspect="1"/>
          </p:cNvPicPr>
          <p:nvPr/>
        </p:nvPicPr>
        <p:blipFill rotWithShape="1">
          <a:blip r:embed="rId2"/>
          <a:srcRect l="14898" r="2524" b="1"/>
          <a:stretch/>
        </p:blipFill>
        <p:spPr>
          <a:xfrm>
            <a:off x="20" y="10"/>
            <a:ext cx="8061563" cy="685799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a:noFill/>
        </p:spPr>
      </p:pic>
      <p:sp>
        <p:nvSpPr>
          <p:cNvPr id="4" name="Slide Number Placeholder 3" hidden="1">
            <a:extLst>
              <a:ext uri="{FF2B5EF4-FFF2-40B4-BE49-F238E27FC236}">
                <a16:creationId xmlns:a16="http://schemas.microsoft.com/office/drawing/2014/main" id="{226197FA-4059-E6B8-6424-7375BE6DD723}"/>
              </a:ext>
            </a:extLst>
          </p:cNvPr>
          <p:cNvSpPr>
            <a:spLocks noGrp="1"/>
          </p:cNvSpPr>
          <p:nvPr>
            <p:ph type="sldNum" sz="quarter" idx="4294967295"/>
          </p:nvPr>
        </p:nvSpPr>
        <p:spPr>
          <a:xfrm>
            <a:off x="11038840" y="6330949"/>
            <a:ext cx="863600" cy="365125"/>
          </a:xfrm>
        </p:spPr>
        <p:txBody>
          <a:bodyPr/>
          <a:lstStyle/>
          <a:p>
            <a:fld id="{E8F1A65C-595C-4736-BF40-F7D31E789466}" type="slidenum">
              <a:rPr lang="en-GB" smtClean="0"/>
              <a:pPr/>
              <a:t>7</a:t>
            </a:fld>
            <a:endParaRPr lang="en-GB"/>
          </a:p>
        </p:txBody>
      </p:sp>
      <p:sp>
        <p:nvSpPr>
          <p:cNvPr id="9" name="Title 2">
            <a:extLst>
              <a:ext uri="{FF2B5EF4-FFF2-40B4-BE49-F238E27FC236}">
                <a16:creationId xmlns:a16="http://schemas.microsoft.com/office/drawing/2014/main" id="{316A94E9-D5C7-9915-6F78-07DF7C9E8847}"/>
              </a:ext>
            </a:extLst>
          </p:cNvPr>
          <p:cNvSpPr>
            <a:spLocks noGrp="1"/>
          </p:cNvSpPr>
          <p:nvPr>
            <p:ph type="title"/>
          </p:nvPr>
        </p:nvSpPr>
        <p:spPr>
          <a:xfrm>
            <a:off x="6843713" y="2414588"/>
            <a:ext cx="4365625" cy="1563687"/>
          </a:xfrm>
        </p:spPr>
        <p:txBody>
          <a:bodyPr anchor="b">
            <a:normAutofit/>
          </a:bodyPr>
          <a:lstStyle/>
          <a:p>
            <a:r>
              <a:rPr lang="en-GB" sz="3300"/>
              <a:t>The Warwick award carers’ pathway</a:t>
            </a:r>
          </a:p>
        </p:txBody>
      </p:sp>
      <p:sp>
        <p:nvSpPr>
          <p:cNvPr id="10" name="Text Placeholder 2">
            <a:extLst>
              <a:ext uri="{FF2B5EF4-FFF2-40B4-BE49-F238E27FC236}">
                <a16:creationId xmlns:a16="http://schemas.microsoft.com/office/drawing/2014/main" id="{A48BBF48-A582-1389-15CF-98FF1EB5D928}"/>
              </a:ext>
            </a:extLst>
          </p:cNvPr>
          <p:cNvSpPr txBox="1">
            <a:spLocks/>
          </p:cNvSpPr>
          <p:nvPr/>
        </p:nvSpPr>
        <p:spPr>
          <a:xfrm>
            <a:off x="6931114" y="4183205"/>
            <a:ext cx="4366697" cy="990600"/>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Calibri Light" panose="020F0302020204030204" pitchFamily="34" charset="0"/>
                <a:cs typeface="Calibri Light" panose="020F0302020204030204" pitchFamily="34" charset="0"/>
              </a:rPr>
              <a:t>Parmjit Dhugga</a:t>
            </a:r>
          </a:p>
          <a:p>
            <a:r>
              <a:rPr lang="en-US">
                <a:latin typeface="Calibri Light" panose="020F0302020204030204" pitchFamily="34" charset="0"/>
                <a:cs typeface="Calibri Light" panose="020F0302020204030204" pitchFamily="34" charset="0"/>
              </a:rPr>
              <a:t>Warwick Award Manager</a:t>
            </a:r>
          </a:p>
        </p:txBody>
      </p:sp>
      <p:pic>
        <p:nvPicPr>
          <p:cNvPr id="5126" name="Picture 6" descr="A qr code on a white background&#10;&#10;Description automatically generated">
            <a:extLst>
              <a:ext uri="{FF2B5EF4-FFF2-40B4-BE49-F238E27FC236}">
                <a16:creationId xmlns:a16="http://schemas.microsoft.com/office/drawing/2014/main" id="{EC8DE2D4-60C5-68CD-50A4-8A6474C340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5356" y="5568505"/>
            <a:ext cx="1127759" cy="1131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038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8A3AD-CABB-38BE-EBC0-EA3979EE1450}"/>
              </a:ext>
            </a:extLst>
          </p:cNvPr>
          <p:cNvSpPr>
            <a:spLocks noGrp="1"/>
          </p:cNvSpPr>
          <p:nvPr>
            <p:ph type="title"/>
          </p:nvPr>
        </p:nvSpPr>
        <p:spPr/>
        <p:txBody>
          <a:bodyPr/>
          <a:lstStyle/>
          <a:p>
            <a:r>
              <a:rPr lang="en-GB"/>
              <a:t>The Warwick Award</a:t>
            </a:r>
          </a:p>
        </p:txBody>
      </p:sp>
      <p:sp>
        <p:nvSpPr>
          <p:cNvPr id="4" name="Slide Number Placeholder 3">
            <a:extLst>
              <a:ext uri="{FF2B5EF4-FFF2-40B4-BE49-F238E27FC236}">
                <a16:creationId xmlns:a16="http://schemas.microsoft.com/office/drawing/2014/main" id="{5F08D5ED-5CF3-C308-6809-D5C8FCD0E443}"/>
              </a:ext>
            </a:extLst>
          </p:cNvPr>
          <p:cNvSpPr>
            <a:spLocks noGrp="1"/>
          </p:cNvSpPr>
          <p:nvPr>
            <p:ph type="sldNum" sz="quarter" idx="11"/>
          </p:nvPr>
        </p:nvSpPr>
        <p:spPr/>
        <p:txBody>
          <a:bodyPr/>
          <a:lstStyle/>
          <a:p>
            <a:fld id="{E8F1A65C-595C-4736-BF40-F7D31E789466}" type="slidenum">
              <a:rPr lang="en-GB" smtClean="0"/>
              <a:pPr/>
              <a:t>8</a:t>
            </a:fld>
            <a:endParaRPr lang="en-GB"/>
          </a:p>
        </p:txBody>
      </p:sp>
      <p:sp>
        <p:nvSpPr>
          <p:cNvPr id="5" name="Text Placeholder 4">
            <a:extLst>
              <a:ext uri="{FF2B5EF4-FFF2-40B4-BE49-F238E27FC236}">
                <a16:creationId xmlns:a16="http://schemas.microsoft.com/office/drawing/2014/main" id="{161B294C-E9F6-0B6A-6FD8-97E7DF2F46F1}"/>
              </a:ext>
            </a:extLst>
          </p:cNvPr>
          <p:cNvSpPr>
            <a:spLocks noGrp="1"/>
          </p:cNvSpPr>
          <p:nvPr>
            <p:ph type="body" sz="quarter" idx="12"/>
          </p:nvPr>
        </p:nvSpPr>
        <p:spPr>
          <a:xfrm>
            <a:off x="414338" y="944563"/>
            <a:ext cx="8732058" cy="508000"/>
          </a:xfrm>
        </p:spPr>
        <p:txBody>
          <a:bodyPr vert="horz" lIns="91440" tIns="45720" rIns="91440" bIns="45720" rtlCol="0" anchor="t">
            <a:noAutofit/>
          </a:bodyPr>
          <a:lstStyle/>
          <a:p>
            <a:r>
              <a:rPr lang="en-GB" sz="1800" b="0">
                <a:solidFill>
                  <a:srgbClr val="0B0C0C"/>
                </a:solidFill>
                <a:ea typeface="+mn-lt"/>
                <a:cs typeface="+mn-lt"/>
              </a:rPr>
              <a:t>The Warwick Award is based around 12 Core Skills that employers tell us are crucial for the next step in your journey.</a:t>
            </a:r>
            <a:endParaRPr lang="en-US" sz="1800">
              <a:ea typeface="Calibri"/>
              <a:cs typeface="Calibri"/>
            </a:endParaRPr>
          </a:p>
        </p:txBody>
      </p:sp>
      <p:sp>
        <p:nvSpPr>
          <p:cNvPr id="6" name="Content Placeholder 5">
            <a:extLst>
              <a:ext uri="{FF2B5EF4-FFF2-40B4-BE49-F238E27FC236}">
                <a16:creationId xmlns:a16="http://schemas.microsoft.com/office/drawing/2014/main" id="{96284A05-5370-7E6C-D016-649702007580}"/>
              </a:ext>
            </a:extLst>
          </p:cNvPr>
          <p:cNvSpPr>
            <a:spLocks noGrp="1"/>
          </p:cNvSpPr>
          <p:nvPr>
            <p:ph sz="quarter" idx="17"/>
          </p:nvPr>
        </p:nvSpPr>
        <p:spPr/>
        <p:txBody>
          <a:bodyPr vert="horz" lIns="91440" tIns="45720" rIns="91440" bIns="45720" rtlCol="0" anchor="t">
            <a:noAutofit/>
          </a:bodyPr>
          <a:lstStyle/>
          <a:p>
            <a:pPr marL="466725" lvl="1" indent="-285750" algn="l" rtl="0" fontAlgn="base">
              <a:buClr>
                <a:srgbClr val="3C1053"/>
              </a:buClr>
              <a:buFont typeface="Courier New" panose="020B0604020202020204" pitchFamily="34" charset="0"/>
              <a:buChar char="o"/>
            </a:pPr>
            <a:r>
              <a:rPr lang="en-GB" sz="1800" b="0" i="0" u="none" strike="noStrike">
                <a:solidFill>
                  <a:srgbClr val="000000"/>
                </a:solidFill>
                <a:effectLst/>
                <a:latin typeface="Calibri" panose="020F0502020204030204" pitchFamily="34" charset="0"/>
              </a:rPr>
              <a:t>General overview – how it works and what it is intended to do</a:t>
            </a:r>
            <a:r>
              <a:rPr lang="en-US" sz="1800" b="0" i="0">
                <a:solidFill>
                  <a:srgbClr val="808080"/>
                </a:solidFill>
                <a:effectLst/>
                <a:latin typeface="Calibri" panose="020F0502020204030204" pitchFamily="34" charset="0"/>
              </a:rPr>
              <a:t>​</a:t>
            </a:r>
            <a:endParaRPr lang="en-US" b="0" i="0">
              <a:solidFill>
                <a:srgbClr val="000000"/>
              </a:solidFill>
              <a:effectLst/>
              <a:latin typeface="Arial" panose="020B0604020202020204" pitchFamily="34" charset="0"/>
              <a:cs typeface="Arial" panose="020B0604020202020204" pitchFamily="34" charset="0"/>
            </a:endParaRPr>
          </a:p>
          <a:p>
            <a:pPr marL="466725" lvl="1" indent="-285750" algn="l" rtl="0" fontAlgn="base">
              <a:buClr>
                <a:srgbClr val="3C1053"/>
              </a:buClr>
              <a:buFont typeface="Courier New" panose="020B0604020202020204" pitchFamily="34" charset="0"/>
              <a:buChar char="o"/>
            </a:pPr>
            <a:r>
              <a:rPr lang="en-GB" sz="1800" b="0" i="0" u="none" strike="noStrike">
                <a:solidFill>
                  <a:srgbClr val="000000"/>
                </a:solidFill>
                <a:effectLst/>
                <a:latin typeface="Calibri" panose="020F0502020204030204" pitchFamily="34" charset="0"/>
              </a:rPr>
              <a:t>Background – need for this as students struggle to recognise and articulate their skills</a:t>
            </a:r>
            <a:r>
              <a:rPr lang="en-US" sz="1800" b="0" i="0">
                <a:solidFill>
                  <a:srgbClr val="808080"/>
                </a:solidFill>
                <a:effectLst/>
                <a:latin typeface="Calibri" panose="020F0502020204030204" pitchFamily="34" charset="0"/>
              </a:rPr>
              <a:t>​</a:t>
            </a:r>
            <a:endParaRPr lang="en-US" b="0" i="0">
              <a:solidFill>
                <a:srgbClr val="000000"/>
              </a:solidFill>
              <a:effectLst/>
              <a:latin typeface="Arial" panose="020B0604020202020204" pitchFamily="34" charset="0"/>
              <a:cs typeface="Arial" panose="020B0604020202020204" pitchFamily="34" charset="0"/>
            </a:endParaRPr>
          </a:p>
          <a:p>
            <a:pPr marL="466725" lvl="1" indent="-285750" algn="l" rtl="0" fontAlgn="base">
              <a:buClr>
                <a:srgbClr val="3C1053"/>
              </a:buClr>
              <a:buFont typeface="Courier New" panose="020B0604020202020204" pitchFamily="34" charset="0"/>
              <a:buChar char="o"/>
            </a:pPr>
            <a:r>
              <a:rPr lang="en-GB" sz="1800" b="0" i="0" u="none" strike="noStrike">
                <a:solidFill>
                  <a:srgbClr val="000000"/>
                </a:solidFill>
                <a:effectLst/>
                <a:latin typeface="Calibri" panose="020F0502020204030204" pitchFamily="34" charset="0"/>
              </a:rPr>
              <a:t>Recognise a wide range of activities</a:t>
            </a:r>
            <a:r>
              <a:rPr lang="en-US" sz="1800" b="0" i="0">
                <a:solidFill>
                  <a:srgbClr val="808080"/>
                </a:solidFill>
                <a:effectLst/>
                <a:latin typeface="Calibri" panose="020F0502020204030204" pitchFamily="34" charset="0"/>
              </a:rPr>
              <a:t>​</a:t>
            </a:r>
            <a:endParaRPr lang="en-US" b="0" i="0">
              <a:solidFill>
                <a:srgbClr val="000000"/>
              </a:solidFill>
              <a:effectLst/>
              <a:latin typeface="Arial" panose="020B0604020202020204" pitchFamily="34" charset="0"/>
              <a:cs typeface="Arial" panose="020B0604020202020204" pitchFamily="34" charset="0"/>
            </a:endParaRPr>
          </a:p>
          <a:p>
            <a:pPr marL="466725" lvl="1" indent="-285750" algn="l" rtl="0" fontAlgn="base">
              <a:buClr>
                <a:srgbClr val="3C1053"/>
              </a:buClr>
              <a:buFont typeface="Courier New" panose="020B0604020202020204" pitchFamily="34" charset="0"/>
              <a:buChar char="o"/>
            </a:pPr>
            <a:r>
              <a:rPr lang="en-GB" sz="1800" b="0" i="0" u="none" strike="noStrike">
                <a:solidFill>
                  <a:srgbClr val="000000"/>
                </a:solidFill>
                <a:effectLst/>
                <a:latin typeface="Calibri" panose="020F0502020204030204" pitchFamily="34" charset="0"/>
              </a:rPr>
              <a:t>We know students gain valuable transferable skills through caring </a:t>
            </a:r>
            <a:r>
              <a:rPr lang="en-US" sz="1800" b="0" i="0">
                <a:solidFill>
                  <a:srgbClr val="808080"/>
                </a:solidFill>
                <a:effectLst/>
                <a:latin typeface="Calibri" panose="020F0502020204030204" pitchFamily="34" charset="0"/>
              </a:rPr>
              <a:t>​</a:t>
            </a:r>
            <a:endParaRPr lang="en-US" b="0" i="0">
              <a:solidFill>
                <a:srgbClr val="000000"/>
              </a:solidFill>
              <a:effectLst/>
              <a:latin typeface="Arial" panose="020B0604020202020204" pitchFamily="34" charset="0"/>
              <a:cs typeface="Arial" panose="020B0604020202020204" pitchFamily="34" charset="0"/>
            </a:endParaRPr>
          </a:p>
          <a:p>
            <a:endParaRPr lang="en-GB"/>
          </a:p>
        </p:txBody>
      </p:sp>
      <p:pic>
        <p:nvPicPr>
          <p:cNvPr id="8" name="Picture 7" descr="A black background with white text&#10;&#10;Description automatically generated">
            <a:extLst>
              <a:ext uri="{FF2B5EF4-FFF2-40B4-BE49-F238E27FC236}">
                <a16:creationId xmlns:a16="http://schemas.microsoft.com/office/drawing/2014/main" id="{9EFB041F-B52C-DEF1-D68D-C4A48A2ABF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8973" y="5428365"/>
            <a:ext cx="3980696" cy="1097282"/>
          </a:xfrm>
          <a:prstGeom prst="rect">
            <a:avLst/>
          </a:prstGeom>
        </p:spPr>
      </p:pic>
      <p:pic>
        <p:nvPicPr>
          <p:cNvPr id="7" name="Picture 6" descr="Communication icon - three quarter circles and one blue quarter circle">
            <a:extLst>
              <a:ext uri="{FF2B5EF4-FFF2-40B4-BE49-F238E27FC236}">
                <a16:creationId xmlns:a16="http://schemas.microsoft.com/office/drawing/2014/main" id="{C54296BD-1A9B-5735-3091-7B53B72639EB}"/>
              </a:ext>
            </a:extLst>
          </p:cNvPr>
          <p:cNvPicPr>
            <a:picLocks noChangeAspect="1"/>
          </p:cNvPicPr>
          <p:nvPr/>
        </p:nvPicPr>
        <p:blipFill>
          <a:blip r:embed="rId3"/>
          <a:stretch>
            <a:fillRect/>
          </a:stretch>
        </p:blipFill>
        <p:spPr>
          <a:xfrm>
            <a:off x="585787" y="3364365"/>
            <a:ext cx="2627540" cy="564697"/>
          </a:xfrm>
          <a:prstGeom prst="rect">
            <a:avLst/>
          </a:prstGeom>
        </p:spPr>
      </p:pic>
      <p:pic>
        <p:nvPicPr>
          <p:cNvPr id="9" name="Picture 8" descr="Critical Thinking icon - two quater circles and a mustard coloured circle">
            <a:extLst>
              <a:ext uri="{FF2B5EF4-FFF2-40B4-BE49-F238E27FC236}">
                <a16:creationId xmlns:a16="http://schemas.microsoft.com/office/drawing/2014/main" id="{21476B9A-682C-9E12-A6C5-384C4308EDFB}"/>
              </a:ext>
            </a:extLst>
          </p:cNvPr>
          <p:cNvPicPr>
            <a:picLocks noChangeAspect="1"/>
          </p:cNvPicPr>
          <p:nvPr/>
        </p:nvPicPr>
        <p:blipFill>
          <a:blip r:embed="rId4"/>
          <a:stretch>
            <a:fillRect/>
          </a:stretch>
        </p:blipFill>
        <p:spPr>
          <a:xfrm>
            <a:off x="3386818" y="3765096"/>
            <a:ext cx="1662793" cy="601436"/>
          </a:xfrm>
          <a:prstGeom prst="rect">
            <a:avLst/>
          </a:prstGeom>
        </p:spPr>
      </p:pic>
      <p:pic>
        <p:nvPicPr>
          <p:cNvPr id="10" name="Picture 9" descr="Problem Solving icon - two quarter circles one circle and one light red quarter circle">
            <a:extLst>
              <a:ext uri="{FF2B5EF4-FFF2-40B4-BE49-F238E27FC236}">
                <a16:creationId xmlns:a16="http://schemas.microsoft.com/office/drawing/2014/main" id="{33EED77E-B4AB-CEE3-8522-371AD0DA351C}"/>
              </a:ext>
            </a:extLst>
          </p:cNvPr>
          <p:cNvPicPr>
            <a:picLocks noChangeAspect="1"/>
          </p:cNvPicPr>
          <p:nvPr/>
        </p:nvPicPr>
        <p:blipFill>
          <a:blip r:embed="rId5"/>
          <a:stretch>
            <a:fillRect/>
          </a:stretch>
        </p:blipFill>
        <p:spPr>
          <a:xfrm>
            <a:off x="1219880" y="4067856"/>
            <a:ext cx="1783897" cy="714375"/>
          </a:xfrm>
          <a:prstGeom prst="rect">
            <a:avLst/>
          </a:prstGeom>
        </p:spPr>
      </p:pic>
      <p:pic>
        <p:nvPicPr>
          <p:cNvPr id="11" name="Picture 10" descr="Self Awareness icon - three quarter circles and one circle one purple quarter circle">
            <a:extLst>
              <a:ext uri="{FF2B5EF4-FFF2-40B4-BE49-F238E27FC236}">
                <a16:creationId xmlns:a16="http://schemas.microsoft.com/office/drawing/2014/main" id="{A913F4DF-48B6-48CF-5758-7C68AB70CA1E}"/>
              </a:ext>
            </a:extLst>
          </p:cNvPr>
          <p:cNvPicPr>
            <a:picLocks noChangeAspect="1"/>
          </p:cNvPicPr>
          <p:nvPr/>
        </p:nvPicPr>
        <p:blipFill>
          <a:blip r:embed="rId6"/>
          <a:stretch>
            <a:fillRect/>
          </a:stretch>
        </p:blipFill>
        <p:spPr>
          <a:xfrm>
            <a:off x="5395232" y="3354161"/>
            <a:ext cx="2054679" cy="704850"/>
          </a:xfrm>
          <a:prstGeom prst="rect">
            <a:avLst/>
          </a:prstGeom>
        </p:spPr>
      </p:pic>
      <p:pic>
        <p:nvPicPr>
          <p:cNvPr id="12" name="Picture 11" descr="Teamwork icon - three quarter circles and one turquoise quarter circle">
            <a:extLst>
              <a:ext uri="{FF2B5EF4-FFF2-40B4-BE49-F238E27FC236}">
                <a16:creationId xmlns:a16="http://schemas.microsoft.com/office/drawing/2014/main" id="{29A69BA4-0DE8-C9C0-0AA2-C3654D87FD21}"/>
              </a:ext>
            </a:extLst>
          </p:cNvPr>
          <p:cNvPicPr>
            <a:picLocks noChangeAspect="1"/>
          </p:cNvPicPr>
          <p:nvPr/>
        </p:nvPicPr>
        <p:blipFill>
          <a:blip r:embed="rId7"/>
          <a:stretch>
            <a:fillRect/>
          </a:stretch>
        </p:blipFill>
        <p:spPr>
          <a:xfrm>
            <a:off x="520473" y="4888365"/>
            <a:ext cx="2028825" cy="564697"/>
          </a:xfrm>
          <a:prstGeom prst="rect">
            <a:avLst/>
          </a:prstGeom>
        </p:spPr>
      </p:pic>
      <p:pic>
        <p:nvPicPr>
          <p:cNvPr id="13" name="Picture 12" descr="Ethical values icon - two quarter circles two circles and one egg yolk yellow quarter circle">
            <a:extLst>
              <a:ext uri="{FF2B5EF4-FFF2-40B4-BE49-F238E27FC236}">
                <a16:creationId xmlns:a16="http://schemas.microsoft.com/office/drawing/2014/main" id="{7F73997A-EAF3-9CB6-F05B-3E4AE2F7755E}"/>
              </a:ext>
            </a:extLst>
          </p:cNvPr>
          <p:cNvPicPr>
            <a:picLocks noChangeAspect="1"/>
          </p:cNvPicPr>
          <p:nvPr/>
        </p:nvPicPr>
        <p:blipFill>
          <a:blip r:embed="rId8"/>
          <a:stretch>
            <a:fillRect/>
          </a:stretch>
        </p:blipFill>
        <p:spPr>
          <a:xfrm>
            <a:off x="5313590" y="4361770"/>
            <a:ext cx="1662793" cy="714375"/>
          </a:xfrm>
          <a:prstGeom prst="rect">
            <a:avLst/>
          </a:prstGeom>
        </p:spPr>
      </p:pic>
      <p:pic>
        <p:nvPicPr>
          <p:cNvPr id="14" name="Picture 13" descr="Professionalism icon - three quarter circles one circle and one deep red quarter circle">
            <a:extLst>
              <a:ext uri="{FF2B5EF4-FFF2-40B4-BE49-F238E27FC236}">
                <a16:creationId xmlns:a16="http://schemas.microsoft.com/office/drawing/2014/main" id="{625407EE-81A1-1FFA-9315-FDA23870E0E6}"/>
              </a:ext>
            </a:extLst>
          </p:cNvPr>
          <p:cNvPicPr>
            <a:picLocks noChangeAspect="1"/>
          </p:cNvPicPr>
          <p:nvPr/>
        </p:nvPicPr>
        <p:blipFill>
          <a:blip r:embed="rId9"/>
          <a:stretch>
            <a:fillRect/>
          </a:stretch>
        </p:blipFill>
        <p:spPr>
          <a:xfrm>
            <a:off x="3007179" y="4884284"/>
            <a:ext cx="2705100" cy="714375"/>
          </a:xfrm>
          <a:prstGeom prst="rect">
            <a:avLst/>
          </a:prstGeom>
        </p:spPr>
      </p:pic>
      <p:pic>
        <p:nvPicPr>
          <p:cNvPr id="15" name="Picture 14" descr="Organisational Awareness icon - two quarter circles two circles and one egg yolk yellow quarter circle">
            <a:extLst>
              <a:ext uri="{FF2B5EF4-FFF2-40B4-BE49-F238E27FC236}">
                <a16:creationId xmlns:a16="http://schemas.microsoft.com/office/drawing/2014/main" id="{DDEC574A-69C6-407E-02E0-7E8A69E45148}"/>
              </a:ext>
            </a:extLst>
          </p:cNvPr>
          <p:cNvPicPr>
            <a:picLocks noChangeAspect="1"/>
          </p:cNvPicPr>
          <p:nvPr/>
        </p:nvPicPr>
        <p:blipFill>
          <a:blip r:embed="rId10"/>
          <a:stretch>
            <a:fillRect/>
          </a:stretch>
        </p:blipFill>
        <p:spPr>
          <a:xfrm>
            <a:off x="875619" y="5694589"/>
            <a:ext cx="2690133" cy="704850"/>
          </a:xfrm>
          <a:prstGeom prst="rect">
            <a:avLst/>
          </a:prstGeom>
        </p:spPr>
      </p:pic>
    </p:spTree>
    <p:extLst>
      <p:ext uri="{BB962C8B-B14F-4D97-AF65-F5344CB8AC3E}">
        <p14:creationId xmlns:p14="http://schemas.microsoft.com/office/powerpoint/2010/main" val="32871297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BC74A-340F-979A-5454-FD103E32A928}"/>
              </a:ext>
            </a:extLst>
          </p:cNvPr>
          <p:cNvSpPr>
            <a:spLocks noGrp="1"/>
          </p:cNvSpPr>
          <p:nvPr>
            <p:ph type="title"/>
          </p:nvPr>
        </p:nvSpPr>
        <p:spPr/>
        <p:txBody>
          <a:bodyPr/>
          <a:lstStyle/>
          <a:p>
            <a:r>
              <a:rPr lang="en-GB"/>
              <a:t>The Carers’ Pathway</a:t>
            </a:r>
          </a:p>
        </p:txBody>
      </p:sp>
      <p:sp>
        <p:nvSpPr>
          <p:cNvPr id="4" name="Slide Number Placeholder 3">
            <a:extLst>
              <a:ext uri="{FF2B5EF4-FFF2-40B4-BE49-F238E27FC236}">
                <a16:creationId xmlns:a16="http://schemas.microsoft.com/office/drawing/2014/main" id="{19A9ABAC-F767-59F1-55BE-2D6B61BC2C1B}"/>
              </a:ext>
            </a:extLst>
          </p:cNvPr>
          <p:cNvSpPr>
            <a:spLocks noGrp="1"/>
          </p:cNvSpPr>
          <p:nvPr>
            <p:ph type="sldNum" sz="quarter" idx="11"/>
          </p:nvPr>
        </p:nvSpPr>
        <p:spPr/>
        <p:txBody>
          <a:bodyPr/>
          <a:lstStyle/>
          <a:p>
            <a:fld id="{E8F1A65C-595C-4736-BF40-F7D31E789466}" type="slidenum">
              <a:rPr lang="en-GB" smtClean="0"/>
              <a:pPr/>
              <a:t>9</a:t>
            </a:fld>
            <a:endParaRPr lang="en-GB"/>
          </a:p>
        </p:txBody>
      </p:sp>
      <p:sp>
        <p:nvSpPr>
          <p:cNvPr id="5" name="Text Placeholder 4">
            <a:extLst>
              <a:ext uri="{FF2B5EF4-FFF2-40B4-BE49-F238E27FC236}">
                <a16:creationId xmlns:a16="http://schemas.microsoft.com/office/drawing/2014/main" id="{A67DAAD7-75B7-B5FC-8406-E15986F75D1C}"/>
              </a:ext>
            </a:extLst>
          </p:cNvPr>
          <p:cNvSpPr>
            <a:spLocks noGrp="1"/>
          </p:cNvSpPr>
          <p:nvPr>
            <p:ph type="body" sz="quarter" idx="12"/>
          </p:nvPr>
        </p:nvSpPr>
        <p:spPr/>
        <p:txBody>
          <a:bodyPr vert="horz" lIns="91440" tIns="45720" rIns="91440" bIns="45720" rtlCol="0" anchor="t">
            <a:noAutofit/>
          </a:bodyPr>
          <a:lstStyle/>
          <a:p>
            <a:r>
              <a:rPr lang="en-GB">
                <a:solidFill>
                  <a:srgbClr val="333333"/>
                </a:solidFill>
                <a:ea typeface="+mn-lt"/>
                <a:cs typeface="+mn-lt"/>
              </a:rPr>
              <a:t>Students with Caring Responsibilities (Variable CSPs)</a:t>
            </a:r>
            <a:endParaRPr lang="en-US" sz="1400">
              <a:ea typeface="Calibri"/>
              <a:cs typeface="Calibri"/>
            </a:endParaRPr>
          </a:p>
        </p:txBody>
      </p:sp>
      <p:sp>
        <p:nvSpPr>
          <p:cNvPr id="6" name="Content Placeholder 5">
            <a:extLst>
              <a:ext uri="{FF2B5EF4-FFF2-40B4-BE49-F238E27FC236}">
                <a16:creationId xmlns:a16="http://schemas.microsoft.com/office/drawing/2014/main" id="{D983A61B-008D-A2CA-8F84-55541881193D}"/>
              </a:ext>
            </a:extLst>
          </p:cNvPr>
          <p:cNvSpPr>
            <a:spLocks noGrp="1"/>
          </p:cNvSpPr>
          <p:nvPr>
            <p:ph sz="quarter" idx="17"/>
          </p:nvPr>
        </p:nvSpPr>
        <p:spPr>
          <a:xfrm>
            <a:off x="413582" y="1641566"/>
            <a:ext cx="9404267" cy="3455728"/>
          </a:xfrm>
        </p:spPr>
        <p:txBody>
          <a:bodyPr vert="horz" lIns="91440" tIns="45720" rIns="91440" bIns="45720" rtlCol="0" anchor="t">
            <a:noAutofit/>
          </a:bodyPr>
          <a:lstStyle/>
          <a:p>
            <a:r>
              <a:rPr lang="en-GB" sz="1800">
                <a:solidFill>
                  <a:srgbClr val="000000"/>
                </a:solidFill>
                <a:ea typeface="+mn-lt"/>
                <a:cs typeface="+mn-lt"/>
              </a:rPr>
              <a:t>Students with caring responsibilities develop a number of the 12 core skills at the heart of the Warwick Award through their day-to-day activities.  </a:t>
            </a:r>
            <a:endParaRPr lang="en-US">
              <a:solidFill>
                <a:srgbClr val="000000"/>
              </a:solidFill>
              <a:ea typeface="+mn-lt"/>
              <a:cs typeface="+mn-lt"/>
            </a:endParaRPr>
          </a:p>
          <a:p>
            <a:r>
              <a:rPr lang="en-GB" sz="1800">
                <a:solidFill>
                  <a:srgbClr val="000000"/>
                </a:solidFill>
                <a:ea typeface="+mn-lt"/>
                <a:cs typeface="+mn-lt"/>
              </a:rPr>
              <a:t>Completion of this activity allows you to reflect on the skills you have gained through your caring role and how these may be useful in other settings, e.g. in your studies, work experience, job applications and in the workplace. </a:t>
            </a:r>
            <a:endParaRPr lang="en-US">
              <a:ea typeface="Calibri"/>
              <a:cs typeface="Calibri"/>
            </a:endParaRPr>
          </a:p>
          <a:p>
            <a:r>
              <a:rPr lang="en-GB" sz="1800">
                <a:solidFill>
                  <a:srgbClr val="000000"/>
                </a:solidFill>
                <a:ea typeface="+mn-lt"/>
                <a:cs typeface="+mn-lt"/>
              </a:rPr>
              <a:t>You will need to:</a:t>
            </a:r>
            <a:endParaRPr lang="en-GB">
              <a:solidFill>
                <a:srgbClr val="000000"/>
              </a:solidFill>
              <a:ea typeface="+mn-lt"/>
              <a:cs typeface="+mn-lt"/>
            </a:endParaRPr>
          </a:p>
          <a:p>
            <a:pPr marL="342900" indent="-342900">
              <a:buAutoNum type="arabicPeriod"/>
            </a:pPr>
            <a:r>
              <a:rPr lang="en-GB" sz="1800">
                <a:solidFill>
                  <a:srgbClr val="000000"/>
                </a:solidFill>
                <a:ea typeface="+mn-lt"/>
                <a:cs typeface="+mn-lt"/>
              </a:rPr>
              <a:t>Identify an appropriate advocate and ask them to complete the Advocacy Form on your behalf.</a:t>
            </a:r>
            <a:endParaRPr lang="en-GB">
              <a:solidFill>
                <a:srgbClr val="000000"/>
              </a:solidFill>
              <a:ea typeface="+mn-lt"/>
              <a:cs typeface="+mn-lt"/>
            </a:endParaRPr>
          </a:p>
          <a:p>
            <a:pPr marL="342900" indent="-342900">
              <a:buAutoNum type="arabicPeriod"/>
            </a:pPr>
            <a:r>
              <a:rPr lang="en-GB" sz="1800">
                <a:solidFill>
                  <a:srgbClr val="000000"/>
                </a:solidFill>
                <a:ea typeface="+mn-lt"/>
                <a:cs typeface="+mn-lt"/>
              </a:rPr>
              <a:t>Complete the 'Students with Caring Responsibilities' Moodle course.</a:t>
            </a:r>
            <a:endParaRPr lang="en-GB">
              <a:ea typeface="Calibri"/>
              <a:cs typeface="Calibri"/>
            </a:endParaRPr>
          </a:p>
          <a:p>
            <a:pPr marL="342900" indent="-342900">
              <a:buAutoNum type="arabicPeriod"/>
            </a:pPr>
            <a:r>
              <a:rPr lang="en-GB" sz="1800">
                <a:solidFill>
                  <a:srgbClr val="000000"/>
                </a:solidFill>
                <a:ea typeface="+mn-lt"/>
                <a:cs typeface="+mn-lt"/>
              </a:rPr>
              <a:t>Submit your reflection and Advocacy Form for review by the Warwick Award team.</a:t>
            </a:r>
            <a:endParaRPr lang="en-GB">
              <a:ea typeface="Calibri"/>
              <a:cs typeface="Calibri"/>
            </a:endParaRPr>
          </a:p>
          <a:p>
            <a:pPr algn="l" fontAlgn="base">
              <a:buAutoNum type="arabicPeriod"/>
            </a:pPr>
            <a:endParaRPr lang="en-GB"/>
          </a:p>
        </p:txBody>
      </p:sp>
      <p:pic>
        <p:nvPicPr>
          <p:cNvPr id="4102" name="Picture 6" descr="A blue sign with white text&#10;&#10;Description automatically generated">
            <a:extLst>
              <a:ext uri="{FF2B5EF4-FFF2-40B4-BE49-F238E27FC236}">
                <a16:creationId xmlns:a16="http://schemas.microsoft.com/office/drawing/2014/main" id="{1BE21713-36DB-11A4-2694-E83E311D13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582" y="5608636"/>
            <a:ext cx="1866900" cy="9048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black background with white text&#10;&#10;Description automatically generated">
            <a:extLst>
              <a:ext uri="{FF2B5EF4-FFF2-40B4-BE49-F238E27FC236}">
                <a16:creationId xmlns:a16="http://schemas.microsoft.com/office/drawing/2014/main" id="{2ACB7A13-A119-2C96-8C37-AB6433FA28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73" y="5428365"/>
            <a:ext cx="3980696" cy="1097282"/>
          </a:xfrm>
          <a:prstGeom prst="rect">
            <a:avLst/>
          </a:prstGeom>
        </p:spPr>
      </p:pic>
    </p:spTree>
    <p:extLst>
      <p:ext uri="{BB962C8B-B14F-4D97-AF65-F5344CB8AC3E}">
        <p14:creationId xmlns:p14="http://schemas.microsoft.com/office/powerpoint/2010/main" val="10259683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b7bfd259-c2af-41de-be4a-a32dbe46144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858552FAD47A43A817C855932B4E4D" ma:contentTypeVersion="19" ma:contentTypeDescription="Create a new document." ma:contentTypeScope="" ma:versionID="235ddabecfbcb52a815c84481d129c78">
  <xsd:schema xmlns:xsd="http://www.w3.org/2001/XMLSchema" xmlns:xs="http://www.w3.org/2001/XMLSchema" xmlns:p="http://schemas.microsoft.com/office/2006/metadata/properties" xmlns:ns2="b2e243ec-810e-4dca-ab1d-7db4618ccfca" xmlns:ns3="e75b0cfa-54d3-4d0a-8911-6a7167b8b1be" targetNamespace="http://schemas.microsoft.com/office/2006/metadata/properties" ma:root="true" ma:fieldsID="6d49dcabf9c46d69ee01a94e60fcf9a5" ns2:_="" ns3:_="">
    <xsd:import namespace="b2e243ec-810e-4dca-ab1d-7db4618ccfca"/>
    <xsd:import namespace="e75b0cfa-54d3-4d0a-8911-6a7167b8b1b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LengthInSeconds" minOccurs="0"/>
                <xsd:element ref="ns2:MediaServiceOCR" minOccurs="0"/>
                <xsd:element ref="ns2:MediaServiceDateTaken" minOccurs="0"/>
                <xsd:element ref="ns2:Complete"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e243ec-810e-4dca-ab1d-7db4618ccf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Complete" ma:index="20" nillable="true" ma:displayName="Complete" ma:default="2001-01-01T00:00:00Z" ma:format="DateOnly" ma:internalName="Complete">
      <xsd:simpleType>
        <xsd:restriction base="dms:DateTim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Location" ma:index="24" nillable="true" ma:displayName="Location" ma:internalName="MediaServiceLocation" ma:readOnly="true">
      <xsd:simpleType>
        <xsd:restriction base="dms:Text"/>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75b0cfa-54d3-4d0a-8911-6a7167b8b1b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82417c7d-0838-4bd7-91b0-8d84c00007ca}" ma:internalName="TaxCatchAll" ma:showField="CatchAllData" ma:web="e75b0cfa-54d3-4d0a-8911-6a7167b8b1b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mplete xmlns="b2e243ec-810e-4dca-ab1d-7db4618ccfca">2001-01-01T00:00:00+00:00</Complete>
    <TaxCatchAll xmlns="e75b0cfa-54d3-4d0a-8911-6a7167b8b1be" xsi:nil="true"/>
    <lcf76f155ced4ddcb4097134ff3c332f xmlns="b2e243ec-810e-4dca-ab1d-7db4618ccfca">
      <Terms xmlns="http://schemas.microsoft.com/office/infopath/2007/PartnerControls"/>
    </lcf76f155ced4ddcb4097134ff3c332f>
    <SharedWithUsers xmlns="e75b0cfa-54d3-4d0a-8911-6a7167b8b1be">
      <UserInfo>
        <DisplayName>Akhtar, Aqsa</DisplayName>
        <AccountId>466</AccountId>
        <AccountType/>
      </UserInfo>
    </SharedWithUsers>
  </documentManagement>
</p:properties>
</file>

<file path=customXml/itemProps1.xml><?xml version="1.0" encoding="utf-8"?>
<ds:datastoreItem xmlns:ds="http://schemas.openxmlformats.org/officeDocument/2006/customXml" ds:itemID="{75D470B6-1B45-412D-AEF7-F7B9CD103CA4}">
  <ds:schemaRefs>
    <ds:schemaRef ds:uri="b2e243ec-810e-4dca-ab1d-7db4618ccfca"/>
    <ds:schemaRef ds:uri="e75b0cfa-54d3-4d0a-8911-6a7167b8b1b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249A2C5-7FDA-4991-B5FB-C81C60C98BE0}">
  <ds:schemaRefs>
    <ds:schemaRef ds:uri="http://schemas.microsoft.com/sharepoint/v3/contenttype/forms"/>
  </ds:schemaRefs>
</ds:datastoreItem>
</file>

<file path=customXml/itemProps3.xml><?xml version="1.0" encoding="utf-8"?>
<ds:datastoreItem xmlns:ds="http://schemas.openxmlformats.org/officeDocument/2006/customXml" ds:itemID="{507A7343-223F-4C3D-B160-73CB3215EC7E}">
  <ds:schemaRefs>
    <ds:schemaRef ds:uri="811aa1b6-8224-469d-a5ed-282d2de3c8aa"/>
    <ds:schemaRef ds:uri="b2e243ec-810e-4dca-ab1d-7db4618ccfca"/>
    <ds:schemaRef ds:uri="e75b0cfa-54d3-4d0a-8911-6a7167b8b1be"/>
    <ds:schemaRef ds:uri="f565402d-26a2-4c9f-a0b8-e8285aa29b6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1220</Words>
  <Application>Microsoft Office PowerPoint</Application>
  <PresentationFormat>Widescreen</PresentationFormat>
  <Paragraphs>106</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Aptos</vt:lpstr>
      <vt:lpstr>Arial</vt:lpstr>
      <vt:lpstr>Calibri</vt:lpstr>
      <vt:lpstr>Calibri Light</vt:lpstr>
      <vt:lpstr>Courier New</vt:lpstr>
      <vt:lpstr>Wingdings</vt:lpstr>
      <vt:lpstr>University of Warwick</vt:lpstr>
      <vt:lpstr>Developing skills, confidence, agency &amp; resilience for student success</vt:lpstr>
      <vt:lpstr>Thrive personal development programme</vt:lpstr>
      <vt:lpstr>Thrive – the story so far</vt:lpstr>
      <vt:lpstr>Impact of Thrive</vt:lpstr>
      <vt:lpstr>Thrive for Widening Participation students</vt:lpstr>
      <vt:lpstr>Thrive Contact</vt:lpstr>
      <vt:lpstr>The Warwick award carers’ pathway</vt:lpstr>
      <vt:lpstr>The Warwick Award</vt:lpstr>
      <vt:lpstr>The Carers’ Pathway</vt:lpstr>
      <vt:lpstr>Students with Caring Responsibilities</vt:lpstr>
      <vt:lpstr>Data and impact</vt:lpstr>
      <vt:lpstr>Impact</vt:lpstr>
      <vt:lpstr>Carers' Pathway 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Helen</dc:creator>
  <cp:lastModifiedBy>Akhtar, Aqsa</cp:lastModifiedBy>
  <cp:revision>2</cp:revision>
  <cp:lastPrinted>2024-01-19T12:07:13Z</cp:lastPrinted>
  <dcterms:created xsi:type="dcterms:W3CDTF">2024-01-18T10:03:20Z</dcterms:created>
  <dcterms:modified xsi:type="dcterms:W3CDTF">2024-05-16T10:29:09Z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0x010100C2858552FAD47A43A817C855932B4E4D</vt:lpwstr>
  </property>
  <property fmtid="{D5CDD505-2E9C-101B-9397-08002B2CF9AE}" pid="3" name="MediaServiceImageTags">
    <vt:lpwstr/>
  </property>
</Properties>
</file>