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Lst>
  <p:notesMasterIdLst>
    <p:notesMasterId r:id="rId22"/>
  </p:notesMasterIdLst>
  <p:handoutMasterIdLst>
    <p:handoutMasterId r:id="rId23"/>
  </p:handoutMasterIdLst>
  <p:sldIdLst>
    <p:sldId id="296" r:id="rId5"/>
    <p:sldId id="486" r:id="rId6"/>
    <p:sldId id="414" r:id="rId7"/>
    <p:sldId id="510" r:id="rId8"/>
    <p:sldId id="497" r:id="rId9"/>
    <p:sldId id="504" r:id="rId10"/>
    <p:sldId id="498" r:id="rId11"/>
    <p:sldId id="505" r:id="rId12"/>
    <p:sldId id="489" r:id="rId13"/>
    <p:sldId id="503" r:id="rId14"/>
    <p:sldId id="500" r:id="rId15"/>
    <p:sldId id="506" r:id="rId16"/>
    <p:sldId id="507" r:id="rId17"/>
    <p:sldId id="509" r:id="rId18"/>
    <p:sldId id="508" r:id="rId19"/>
    <p:sldId id="488" r:id="rId20"/>
    <p:sldId id="423" r:id="rId21"/>
  </p:sldIdLst>
  <p:sldSz cx="9144000" cy="5143500" type="screen16x9"/>
  <p:notesSz cx="6797675" cy="9926638"/>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5F10"/>
    <a:srgbClr val="00B2DD"/>
    <a:srgbClr val="F3573D"/>
    <a:srgbClr val="BB8975"/>
    <a:srgbClr val="E86741"/>
    <a:srgbClr val="E17420"/>
    <a:srgbClr val="7ECBB6"/>
    <a:srgbClr val="F479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4CE81C-1E8F-4BD3-ABE9-AC98B3BEAD4E}" v="7" dt="2024-03-05T10:12:41.853"/>
    <p1510:client id="{1FEA79ED-80B2-4C84-AC83-09309B0CD164}" v="41" dt="2024-03-05T10:33:14.925"/>
    <p1510:client id="{44B6353B-97FA-4EA1-9EBB-18E01B605DE8}" v="1" dt="2024-03-06T08:17:50.572"/>
    <p1510:client id="{5650C046-E7A3-4789-B78A-C2D8DC7DCE5C}" v="144" dt="2024-03-05T10:03:50.284"/>
    <p1510:client id="{736BADF0-CED5-4E06-BC5F-E87827514465}" v="54" dt="2024-03-06T08:17:03.003"/>
    <p1510:client id="{7BDC7A1D-E3E3-4265-B003-06B6324E5AF6}" v="36" dt="2024-03-05T09:24:43.501"/>
    <p1510:client id="{A0400582-58F4-4AF3-814D-39B3CE2AF89F}" v="4" dt="2024-03-05T10:05:54.047"/>
    <p1510:client id="{B359E1D3-EC32-4900-9406-E289A18D8ADD}" v="66" dt="2024-03-05T10:57:45.651"/>
    <p1510:client id="{B5573EA1-13F0-48B6-889F-8C991DF4A4CA}" v="16" dt="2024-03-05T10:15:10.064"/>
    <p1510:client id="{B9973CA7-3229-48FD-BFF9-46D8226F91B6}" v="4" dt="2024-03-05T10:58:18.359"/>
    <p1510:client id="{C419982E-E4E1-41F3-A9BB-44DDDD68AE68}" v="11" dt="2024-03-06T07:41:37.938"/>
    <p1510:client id="{EFCD9667-5E3E-47E0-9E5B-58F201347832}" v="36" dt="2024-03-06T09:11:24.4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0" d="100"/>
          <a:sy n="80" d="100"/>
        </p:scale>
        <p:origin x="2514" y="1086"/>
      </p:cViewPr>
      <p:guideLst>
        <p:guide orient="horz" pos="305"/>
        <p:guide pos="6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F8F861-FC29-426E-82D6-9AF47D5878B1}"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GB"/>
        </a:p>
      </dgm:t>
    </dgm:pt>
    <dgm:pt modelId="{2788B0E9-E2FF-4DFA-ACFE-708B17E6C338}">
      <dgm:prSet phldrT="[Text]" phldr="0"/>
      <dgm:spPr/>
      <dgm:t>
        <a:bodyPr/>
        <a:lstStyle/>
        <a:p>
          <a:pPr algn="l"/>
          <a:r>
            <a:rPr lang="en-GB">
              <a:latin typeface="Calibri"/>
              <a:cs typeface="Calibri"/>
            </a:rPr>
            <a:t>Relate to own research</a:t>
          </a:r>
          <a:endParaRPr lang="en-GB"/>
        </a:p>
      </dgm:t>
    </dgm:pt>
    <dgm:pt modelId="{FD4321A2-8291-45FC-878F-F670CFEACAFB}" type="parTrans" cxnId="{4385BFB4-923B-44F7-AD3D-18543045B601}">
      <dgm:prSet/>
      <dgm:spPr/>
      <dgm:t>
        <a:bodyPr/>
        <a:lstStyle/>
        <a:p>
          <a:endParaRPr lang="en-GB"/>
        </a:p>
      </dgm:t>
    </dgm:pt>
    <dgm:pt modelId="{7FC4800E-3C5C-4804-98F0-D01AEB13A278}" type="sibTrans" cxnId="{4385BFB4-923B-44F7-AD3D-18543045B601}">
      <dgm:prSet/>
      <dgm:spPr/>
      <dgm:t>
        <a:bodyPr/>
        <a:lstStyle/>
        <a:p>
          <a:endParaRPr lang="en-GB"/>
        </a:p>
      </dgm:t>
    </dgm:pt>
    <dgm:pt modelId="{158C152C-18EE-4C79-9BFD-E8ABEAE471F5}">
      <dgm:prSet phldr="0"/>
      <dgm:spPr/>
      <dgm:t>
        <a:bodyPr/>
        <a:lstStyle/>
        <a:p>
          <a:pPr algn="l"/>
          <a:r>
            <a:rPr lang="en-GB">
              <a:latin typeface="Calibri"/>
              <a:cs typeface="Calibri"/>
            </a:rPr>
            <a:t>Transferable skills</a:t>
          </a:r>
        </a:p>
      </dgm:t>
    </dgm:pt>
    <dgm:pt modelId="{FAC28E31-6CAD-4CBD-B132-F422833BCAB1}" type="parTrans" cxnId="{88281F10-85AB-40F0-9636-8F78A3698A73}">
      <dgm:prSet/>
      <dgm:spPr/>
    </dgm:pt>
    <dgm:pt modelId="{2688C0BB-5126-4E2D-B5CA-89C9DD816007}" type="sibTrans" cxnId="{88281F10-85AB-40F0-9636-8F78A3698A73}">
      <dgm:prSet/>
      <dgm:spPr/>
    </dgm:pt>
    <dgm:pt modelId="{4120AC5D-65A1-45CF-BEE8-0F515EC9ED6D}">
      <dgm:prSet phldr="0"/>
      <dgm:spPr/>
      <dgm:t>
        <a:bodyPr/>
        <a:lstStyle/>
        <a:p>
          <a:pPr algn="l"/>
          <a:r>
            <a:rPr lang="en-GB">
              <a:latin typeface="Calibri"/>
              <a:cs typeface="Calibri"/>
            </a:rPr>
            <a:t>Oversee the project cycle</a:t>
          </a:r>
        </a:p>
      </dgm:t>
    </dgm:pt>
    <dgm:pt modelId="{028DC1D3-B82E-4899-9C9C-270FFDDAB26A}" type="parTrans" cxnId="{8B5CA064-1785-41B7-9DF5-4C7AAACEC746}">
      <dgm:prSet/>
      <dgm:spPr/>
    </dgm:pt>
    <dgm:pt modelId="{21559CFD-F7C6-40AD-99B4-4A2E2540E707}" type="sibTrans" cxnId="{8B5CA064-1785-41B7-9DF5-4C7AAACEC746}">
      <dgm:prSet/>
      <dgm:spPr/>
    </dgm:pt>
    <dgm:pt modelId="{147B7228-7893-4859-BA89-7B8A9C96BA42}" type="pres">
      <dgm:prSet presAssocID="{97F8F861-FC29-426E-82D6-9AF47D5878B1}" presName="linear" presStyleCnt="0">
        <dgm:presLayoutVars>
          <dgm:animLvl val="lvl"/>
          <dgm:resizeHandles val="exact"/>
        </dgm:presLayoutVars>
      </dgm:prSet>
      <dgm:spPr/>
    </dgm:pt>
    <dgm:pt modelId="{E6E7C022-C865-4A22-8768-10811F54FFE9}" type="pres">
      <dgm:prSet presAssocID="{158C152C-18EE-4C79-9BFD-E8ABEAE471F5}" presName="parentText" presStyleLbl="node1" presStyleIdx="0" presStyleCnt="3">
        <dgm:presLayoutVars>
          <dgm:chMax val="0"/>
          <dgm:bulletEnabled val="1"/>
        </dgm:presLayoutVars>
      </dgm:prSet>
      <dgm:spPr/>
    </dgm:pt>
    <dgm:pt modelId="{D24D3F13-E9A3-4B8F-8339-B29C15668885}" type="pres">
      <dgm:prSet presAssocID="{2688C0BB-5126-4E2D-B5CA-89C9DD816007}" presName="spacer" presStyleCnt="0"/>
      <dgm:spPr/>
    </dgm:pt>
    <dgm:pt modelId="{54320B6E-845E-4C84-8309-CB192050D860}" type="pres">
      <dgm:prSet presAssocID="{4120AC5D-65A1-45CF-BEE8-0F515EC9ED6D}" presName="parentText" presStyleLbl="node1" presStyleIdx="1" presStyleCnt="3">
        <dgm:presLayoutVars>
          <dgm:chMax val="0"/>
          <dgm:bulletEnabled val="1"/>
        </dgm:presLayoutVars>
      </dgm:prSet>
      <dgm:spPr/>
    </dgm:pt>
    <dgm:pt modelId="{B6CF6976-3CB0-47B2-91CF-A7DC2AD0EE8B}" type="pres">
      <dgm:prSet presAssocID="{21559CFD-F7C6-40AD-99B4-4A2E2540E707}" presName="spacer" presStyleCnt="0"/>
      <dgm:spPr/>
    </dgm:pt>
    <dgm:pt modelId="{9A1DCFD4-40D8-474B-A4EA-356023D39724}" type="pres">
      <dgm:prSet presAssocID="{2788B0E9-E2FF-4DFA-ACFE-708B17E6C338}" presName="parentText" presStyleLbl="node1" presStyleIdx="2" presStyleCnt="3">
        <dgm:presLayoutVars>
          <dgm:chMax val="0"/>
          <dgm:bulletEnabled val="1"/>
        </dgm:presLayoutVars>
      </dgm:prSet>
      <dgm:spPr/>
    </dgm:pt>
  </dgm:ptLst>
  <dgm:cxnLst>
    <dgm:cxn modelId="{35397F0D-18AD-49DC-A9F5-6EE43B26D038}" type="presOf" srcId="{97F8F861-FC29-426E-82D6-9AF47D5878B1}" destId="{147B7228-7893-4859-BA89-7B8A9C96BA42}" srcOrd="0" destOrd="0" presId="urn:microsoft.com/office/officeart/2005/8/layout/vList2"/>
    <dgm:cxn modelId="{4CE2EC0E-CC90-47CA-8307-172A6B207912}" type="presOf" srcId="{2788B0E9-E2FF-4DFA-ACFE-708B17E6C338}" destId="{9A1DCFD4-40D8-474B-A4EA-356023D39724}" srcOrd="0" destOrd="0" presId="urn:microsoft.com/office/officeart/2005/8/layout/vList2"/>
    <dgm:cxn modelId="{88281F10-85AB-40F0-9636-8F78A3698A73}" srcId="{97F8F861-FC29-426E-82D6-9AF47D5878B1}" destId="{158C152C-18EE-4C79-9BFD-E8ABEAE471F5}" srcOrd="0" destOrd="0" parTransId="{FAC28E31-6CAD-4CBD-B132-F422833BCAB1}" sibTransId="{2688C0BB-5126-4E2D-B5CA-89C9DD816007}"/>
    <dgm:cxn modelId="{436B465B-20D4-4868-AE47-96314CBEA40D}" type="presOf" srcId="{158C152C-18EE-4C79-9BFD-E8ABEAE471F5}" destId="{E6E7C022-C865-4A22-8768-10811F54FFE9}" srcOrd="0" destOrd="0" presId="urn:microsoft.com/office/officeart/2005/8/layout/vList2"/>
    <dgm:cxn modelId="{8B5CA064-1785-41B7-9DF5-4C7AAACEC746}" srcId="{97F8F861-FC29-426E-82D6-9AF47D5878B1}" destId="{4120AC5D-65A1-45CF-BEE8-0F515EC9ED6D}" srcOrd="1" destOrd="0" parTransId="{028DC1D3-B82E-4899-9C9C-270FFDDAB26A}" sibTransId="{21559CFD-F7C6-40AD-99B4-4A2E2540E707}"/>
    <dgm:cxn modelId="{D00EE4A9-BFAA-4492-B7BA-81B543B5938F}" type="presOf" srcId="{4120AC5D-65A1-45CF-BEE8-0F515EC9ED6D}" destId="{54320B6E-845E-4C84-8309-CB192050D860}" srcOrd="0" destOrd="0" presId="urn:microsoft.com/office/officeart/2005/8/layout/vList2"/>
    <dgm:cxn modelId="{4385BFB4-923B-44F7-AD3D-18543045B601}" srcId="{97F8F861-FC29-426E-82D6-9AF47D5878B1}" destId="{2788B0E9-E2FF-4DFA-ACFE-708B17E6C338}" srcOrd="2" destOrd="0" parTransId="{FD4321A2-8291-45FC-878F-F670CFEACAFB}" sibTransId="{7FC4800E-3C5C-4804-98F0-D01AEB13A278}"/>
    <dgm:cxn modelId="{660DC424-E313-43DA-B061-D465C396731B}" type="presParOf" srcId="{147B7228-7893-4859-BA89-7B8A9C96BA42}" destId="{E6E7C022-C865-4A22-8768-10811F54FFE9}" srcOrd="0" destOrd="0" presId="urn:microsoft.com/office/officeart/2005/8/layout/vList2"/>
    <dgm:cxn modelId="{7DBBB6A3-7F51-4D0A-9EE8-3FA575C55D3A}" type="presParOf" srcId="{147B7228-7893-4859-BA89-7B8A9C96BA42}" destId="{D24D3F13-E9A3-4B8F-8339-B29C15668885}" srcOrd="1" destOrd="0" presId="urn:microsoft.com/office/officeart/2005/8/layout/vList2"/>
    <dgm:cxn modelId="{77858929-667F-45B1-BEA4-A53A3081D6A4}" type="presParOf" srcId="{147B7228-7893-4859-BA89-7B8A9C96BA42}" destId="{54320B6E-845E-4C84-8309-CB192050D860}" srcOrd="2" destOrd="0" presId="urn:microsoft.com/office/officeart/2005/8/layout/vList2"/>
    <dgm:cxn modelId="{6AA5DDD1-93F1-490D-8402-756874CF0E81}" type="presParOf" srcId="{147B7228-7893-4859-BA89-7B8A9C96BA42}" destId="{B6CF6976-3CB0-47B2-91CF-A7DC2AD0EE8B}" srcOrd="3" destOrd="0" presId="urn:microsoft.com/office/officeart/2005/8/layout/vList2"/>
    <dgm:cxn modelId="{63621892-F2A3-424D-9265-19BCECC8E23B}" type="presParOf" srcId="{147B7228-7893-4859-BA89-7B8A9C96BA42}" destId="{9A1DCFD4-40D8-474B-A4EA-356023D3972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4736E2-9294-48E1-AB25-75FF15D9174D}"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GB"/>
        </a:p>
      </dgm:t>
    </dgm:pt>
    <dgm:pt modelId="{E7D8ABD6-0B4E-4444-AA44-2CA489C0A124}">
      <dgm:prSet phldrT="[Text]" phldr="0"/>
      <dgm:spPr/>
      <dgm:t>
        <a:bodyPr/>
        <a:lstStyle/>
        <a:p>
          <a:pPr algn="l"/>
          <a:r>
            <a:rPr lang="en-GB">
              <a:latin typeface="Calibri"/>
              <a:cs typeface="Calibri"/>
            </a:rPr>
            <a:t>Social mobility aspects add to WP perspective in my own research</a:t>
          </a:r>
          <a:endParaRPr lang="en-GB"/>
        </a:p>
      </dgm:t>
    </dgm:pt>
    <dgm:pt modelId="{B2EB83C2-757B-4AB5-A566-2C31A9E7F509}" type="parTrans" cxnId="{D5861141-3C7A-49A6-A2C5-795F986CD89E}">
      <dgm:prSet/>
      <dgm:spPr/>
      <dgm:t>
        <a:bodyPr/>
        <a:lstStyle/>
        <a:p>
          <a:endParaRPr lang="en-GB"/>
        </a:p>
      </dgm:t>
    </dgm:pt>
    <dgm:pt modelId="{AA35D6A5-313C-43AC-B22E-469DAD6728F7}" type="sibTrans" cxnId="{D5861141-3C7A-49A6-A2C5-795F986CD89E}">
      <dgm:prSet/>
      <dgm:spPr/>
      <dgm:t>
        <a:bodyPr/>
        <a:lstStyle/>
        <a:p>
          <a:endParaRPr lang="en-GB"/>
        </a:p>
      </dgm:t>
    </dgm:pt>
    <dgm:pt modelId="{D5E478A2-840B-4B56-A398-CD5428E3AE8E}">
      <dgm:prSet phldr="0"/>
      <dgm:spPr/>
      <dgm:t>
        <a:bodyPr/>
        <a:lstStyle/>
        <a:p>
          <a:pPr algn="l" rtl="0"/>
          <a:r>
            <a:rPr lang="en-GB">
              <a:latin typeface="Calibri"/>
              <a:cs typeface="Calibri"/>
            </a:rPr>
            <a:t>Mentees with diverse background brings originality in approaching research</a:t>
          </a:r>
        </a:p>
      </dgm:t>
    </dgm:pt>
    <dgm:pt modelId="{2DF1E500-0599-4B28-9321-8C25812BC75D}" type="parTrans" cxnId="{DF8AA2A2-636F-4A74-9822-E2E8AB1A6E1E}">
      <dgm:prSet/>
      <dgm:spPr/>
    </dgm:pt>
    <dgm:pt modelId="{CD67416E-0833-4FA4-8D54-8C1BFB1742BA}" type="sibTrans" cxnId="{DF8AA2A2-636F-4A74-9822-E2E8AB1A6E1E}">
      <dgm:prSet/>
      <dgm:spPr/>
    </dgm:pt>
    <dgm:pt modelId="{BC5E1F10-0EED-42A4-A658-31693938B968}">
      <dgm:prSet phldr="0"/>
      <dgm:spPr/>
      <dgm:t>
        <a:bodyPr/>
        <a:lstStyle/>
        <a:p>
          <a:pPr algn="l" rtl="0"/>
          <a:r>
            <a:rPr lang="en-GB">
              <a:latin typeface="Calibri"/>
              <a:cs typeface="Calibri"/>
            </a:rPr>
            <a:t>Cycle of sharing information and gaining new perspective through mentees work</a:t>
          </a:r>
        </a:p>
      </dgm:t>
    </dgm:pt>
    <dgm:pt modelId="{79E6300B-4EC2-417E-8344-34563012B23A}" type="parTrans" cxnId="{07F04D7B-3EB3-43EE-9885-216B137BAA87}">
      <dgm:prSet/>
      <dgm:spPr/>
    </dgm:pt>
    <dgm:pt modelId="{F688E9D2-C813-47E3-B678-69B6AC15430A}" type="sibTrans" cxnId="{07F04D7B-3EB3-43EE-9885-216B137BAA87}">
      <dgm:prSet/>
      <dgm:spPr/>
    </dgm:pt>
    <dgm:pt modelId="{41219008-1536-415C-BA62-4DBC573F6665}" type="pres">
      <dgm:prSet presAssocID="{E14736E2-9294-48E1-AB25-75FF15D9174D}" presName="linear" presStyleCnt="0">
        <dgm:presLayoutVars>
          <dgm:animLvl val="lvl"/>
          <dgm:resizeHandles val="exact"/>
        </dgm:presLayoutVars>
      </dgm:prSet>
      <dgm:spPr/>
    </dgm:pt>
    <dgm:pt modelId="{206852CD-CC50-4574-889E-DF2E9CBDAAB3}" type="pres">
      <dgm:prSet presAssocID="{D5E478A2-840B-4B56-A398-CD5428E3AE8E}" presName="parentText" presStyleLbl="node1" presStyleIdx="0" presStyleCnt="3">
        <dgm:presLayoutVars>
          <dgm:chMax val="0"/>
          <dgm:bulletEnabled val="1"/>
        </dgm:presLayoutVars>
      </dgm:prSet>
      <dgm:spPr/>
    </dgm:pt>
    <dgm:pt modelId="{597A33D0-464B-4925-B187-D4B86431D2F0}" type="pres">
      <dgm:prSet presAssocID="{CD67416E-0833-4FA4-8D54-8C1BFB1742BA}" presName="spacer" presStyleCnt="0"/>
      <dgm:spPr/>
    </dgm:pt>
    <dgm:pt modelId="{890CAB52-3DB5-49DE-A07C-10D1F189FD79}" type="pres">
      <dgm:prSet presAssocID="{BC5E1F10-0EED-42A4-A658-31693938B968}" presName="parentText" presStyleLbl="node1" presStyleIdx="1" presStyleCnt="3">
        <dgm:presLayoutVars>
          <dgm:chMax val="0"/>
          <dgm:bulletEnabled val="1"/>
        </dgm:presLayoutVars>
      </dgm:prSet>
      <dgm:spPr/>
    </dgm:pt>
    <dgm:pt modelId="{EF66E1AB-5FC0-40D2-BBF0-484AD47D3655}" type="pres">
      <dgm:prSet presAssocID="{F688E9D2-C813-47E3-B678-69B6AC15430A}" presName="spacer" presStyleCnt="0"/>
      <dgm:spPr/>
    </dgm:pt>
    <dgm:pt modelId="{E51FA554-82A8-413B-9DDC-5FD529924994}" type="pres">
      <dgm:prSet presAssocID="{E7D8ABD6-0B4E-4444-AA44-2CA489C0A124}" presName="parentText" presStyleLbl="node1" presStyleIdx="2" presStyleCnt="3">
        <dgm:presLayoutVars>
          <dgm:chMax val="0"/>
          <dgm:bulletEnabled val="1"/>
        </dgm:presLayoutVars>
      </dgm:prSet>
      <dgm:spPr/>
    </dgm:pt>
  </dgm:ptLst>
  <dgm:cxnLst>
    <dgm:cxn modelId="{D5861141-3C7A-49A6-A2C5-795F986CD89E}" srcId="{E14736E2-9294-48E1-AB25-75FF15D9174D}" destId="{E7D8ABD6-0B4E-4444-AA44-2CA489C0A124}" srcOrd="2" destOrd="0" parTransId="{B2EB83C2-757B-4AB5-A566-2C31A9E7F509}" sibTransId="{AA35D6A5-313C-43AC-B22E-469DAD6728F7}"/>
    <dgm:cxn modelId="{2A58CD55-E228-406F-B72D-5B10D8581D60}" type="presOf" srcId="{E14736E2-9294-48E1-AB25-75FF15D9174D}" destId="{41219008-1536-415C-BA62-4DBC573F6665}" srcOrd="0" destOrd="0" presId="urn:microsoft.com/office/officeart/2005/8/layout/vList2"/>
    <dgm:cxn modelId="{7768255A-7B67-488F-9645-3CD1051ABAE0}" type="presOf" srcId="{E7D8ABD6-0B4E-4444-AA44-2CA489C0A124}" destId="{E51FA554-82A8-413B-9DDC-5FD529924994}" srcOrd="0" destOrd="0" presId="urn:microsoft.com/office/officeart/2005/8/layout/vList2"/>
    <dgm:cxn modelId="{07F04D7B-3EB3-43EE-9885-216B137BAA87}" srcId="{E14736E2-9294-48E1-AB25-75FF15D9174D}" destId="{BC5E1F10-0EED-42A4-A658-31693938B968}" srcOrd="1" destOrd="0" parTransId="{79E6300B-4EC2-417E-8344-34563012B23A}" sibTransId="{F688E9D2-C813-47E3-B678-69B6AC15430A}"/>
    <dgm:cxn modelId="{DF8AA2A2-636F-4A74-9822-E2E8AB1A6E1E}" srcId="{E14736E2-9294-48E1-AB25-75FF15D9174D}" destId="{D5E478A2-840B-4B56-A398-CD5428E3AE8E}" srcOrd="0" destOrd="0" parTransId="{2DF1E500-0599-4B28-9321-8C25812BC75D}" sibTransId="{CD67416E-0833-4FA4-8D54-8C1BFB1742BA}"/>
    <dgm:cxn modelId="{D2A5DCA5-713B-4E18-99CD-76A5DD0CECC1}" type="presOf" srcId="{BC5E1F10-0EED-42A4-A658-31693938B968}" destId="{890CAB52-3DB5-49DE-A07C-10D1F189FD79}" srcOrd="0" destOrd="0" presId="urn:microsoft.com/office/officeart/2005/8/layout/vList2"/>
    <dgm:cxn modelId="{89E0CCEC-01B3-415A-A622-715E67DF5972}" type="presOf" srcId="{D5E478A2-840B-4B56-A398-CD5428E3AE8E}" destId="{206852CD-CC50-4574-889E-DF2E9CBDAAB3}" srcOrd="0" destOrd="0" presId="urn:microsoft.com/office/officeart/2005/8/layout/vList2"/>
    <dgm:cxn modelId="{D276140B-DEBB-4676-87F7-16EC3975E0B0}" type="presParOf" srcId="{41219008-1536-415C-BA62-4DBC573F6665}" destId="{206852CD-CC50-4574-889E-DF2E9CBDAAB3}" srcOrd="0" destOrd="0" presId="urn:microsoft.com/office/officeart/2005/8/layout/vList2"/>
    <dgm:cxn modelId="{77B798E9-A5A8-4C1D-B4F3-FC6EE6F87D2D}" type="presParOf" srcId="{41219008-1536-415C-BA62-4DBC573F6665}" destId="{597A33D0-464B-4925-B187-D4B86431D2F0}" srcOrd="1" destOrd="0" presId="urn:microsoft.com/office/officeart/2005/8/layout/vList2"/>
    <dgm:cxn modelId="{8DE2E8A6-64B9-428B-A1C4-064C84727D9F}" type="presParOf" srcId="{41219008-1536-415C-BA62-4DBC573F6665}" destId="{890CAB52-3DB5-49DE-A07C-10D1F189FD79}" srcOrd="2" destOrd="0" presId="urn:microsoft.com/office/officeart/2005/8/layout/vList2"/>
    <dgm:cxn modelId="{6F0DB93C-7615-44F4-89F7-689E50BD315B}" type="presParOf" srcId="{41219008-1536-415C-BA62-4DBC573F6665}" destId="{EF66E1AB-5FC0-40D2-BBF0-484AD47D3655}" srcOrd="3" destOrd="0" presId="urn:microsoft.com/office/officeart/2005/8/layout/vList2"/>
    <dgm:cxn modelId="{A8366522-E8E3-47FC-89B7-3BFC816BB158}" type="presParOf" srcId="{41219008-1536-415C-BA62-4DBC573F6665}" destId="{E51FA554-82A8-413B-9DDC-5FD529924994}"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7C022-C865-4A22-8768-10811F54FFE9}">
      <dsp:nvSpPr>
        <dsp:cNvPr id="0" name=""/>
        <dsp:cNvSpPr/>
      </dsp:nvSpPr>
      <dsp:spPr>
        <a:xfrm>
          <a:off x="0" y="167435"/>
          <a:ext cx="4819256" cy="81549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GB" sz="3400" kern="1200">
              <a:latin typeface="Calibri"/>
              <a:cs typeface="Calibri"/>
            </a:rPr>
            <a:t>Transferable skills</a:t>
          </a:r>
        </a:p>
      </dsp:txBody>
      <dsp:txXfrm>
        <a:off x="39809" y="207244"/>
        <a:ext cx="4739638" cy="735872"/>
      </dsp:txXfrm>
    </dsp:sp>
    <dsp:sp modelId="{54320B6E-845E-4C84-8309-CB192050D860}">
      <dsp:nvSpPr>
        <dsp:cNvPr id="0" name=""/>
        <dsp:cNvSpPr/>
      </dsp:nvSpPr>
      <dsp:spPr>
        <a:xfrm>
          <a:off x="0" y="1080845"/>
          <a:ext cx="4819256" cy="815490"/>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GB" sz="3400" kern="1200">
              <a:latin typeface="Calibri"/>
              <a:cs typeface="Calibri"/>
            </a:rPr>
            <a:t>Oversee the project cycle</a:t>
          </a:r>
        </a:p>
      </dsp:txBody>
      <dsp:txXfrm>
        <a:off x="39809" y="1120654"/>
        <a:ext cx="4739638" cy="735872"/>
      </dsp:txXfrm>
    </dsp:sp>
    <dsp:sp modelId="{9A1DCFD4-40D8-474B-A4EA-356023D39724}">
      <dsp:nvSpPr>
        <dsp:cNvPr id="0" name=""/>
        <dsp:cNvSpPr/>
      </dsp:nvSpPr>
      <dsp:spPr>
        <a:xfrm>
          <a:off x="0" y="1994255"/>
          <a:ext cx="4819256" cy="81549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GB" sz="3400" kern="1200">
              <a:latin typeface="Calibri"/>
              <a:cs typeface="Calibri"/>
            </a:rPr>
            <a:t>Relate to own research</a:t>
          </a:r>
          <a:endParaRPr lang="en-GB" sz="3400" kern="1200"/>
        </a:p>
      </dsp:txBody>
      <dsp:txXfrm>
        <a:off x="39809" y="2034064"/>
        <a:ext cx="4739638" cy="7358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6852CD-CC50-4574-889E-DF2E9CBDAAB3}">
      <dsp:nvSpPr>
        <dsp:cNvPr id="0" name=""/>
        <dsp:cNvSpPr/>
      </dsp:nvSpPr>
      <dsp:spPr>
        <a:xfrm>
          <a:off x="0" y="43035"/>
          <a:ext cx="6705774" cy="83537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GB" sz="2100" kern="1200">
              <a:latin typeface="Calibri"/>
              <a:cs typeface="Calibri"/>
            </a:rPr>
            <a:t>Mentees with diverse background brings originality in approaching research</a:t>
          </a:r>
        </a:p>
      </dsp:txBody>
      <dsp:txXfrm>
        <a:off x="40780" y="83815"/>
        <a:ext cx="6624214" cy="753819"/>
      </dsp:txXfrm>
    </dsp:sp>
    <dsp:sp modelId="{890CAB52-3DB5-49DE-A07C-10D1F189FD79}">
      <dsp:nvSpPr>
        <dsp:cNvPr id="0" name=""/>
        <dsp:cNvSpPr/>
      </dsp:nvSpPr>
      <dsp:spPr>
        <a:xfrm>
          <a:off x="0" y="938895"/>
          <a:ext cx="6705774" cy="835379"/>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GB" sz="2100" kern="1200">
              <a:latin typeface="Calibri"/>
              <a:cs typeface="Calibri"/>
            </a:rPr>
            <a:t>Cycle of sharing information and gaining new perspective through mentees work</a:t>
          </a:r>
        </a:p>
      </dsp:txBody>
      <dsp:txXfrm>
        <a:off x="40780" y="979675"/>
        <a:ext cx="6624214" cy="753819"/>
      </dsp:txXfrm>
    </dsp:sp>
    <dsp:sp modelId="{E51FA554-82A8-413B-9DDC-5FD529924994}">
      <dsp:nvSpPr>
        <dsp:cNvPr id="0" name=""/>
        <dsp:cNvSpPr/>
      </dsp:nvSpPr>
      <dsp:spPr>
        <a:xfrm>
          <a:off x="0" y="1834755"/>
          <a:ext cx="6705774" cy="835379"/>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a:latin typeface="Calibri"/>
              <a:cs typeface="Calibri"/>
            </a:rPr>
            <a:t>Social mobility aspects add to WP perspective in my own research</a:t>
          </a:r>
          <a:endParaRPr lang="en-GB" sz="2100" kern="1200"/>
        </a:p>
      </dsp:txBody>
      <dsp:txXfrm>
        <a:off x="40780" y="1875535"/>
        <a:ext cx="6624214" cy="75381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27D7BB35-C061-4D33-A4C1-0B6F17891A55}" type="datetimeFigureOut">
              <a:rPr lang="en-GB" smtClean="0"/>
              <a:t>07/03/2024</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C65A84F-CC84-44D6-AD67-A22DE61C7442}" type="slidenum">
              <a:rPr lang="en-GB" smtClean="0"/>
              <a:t>‹#›</a:t>
            </a:fld>
            <a:endParaRPr lang="en-GB"/>
          </a:p>
        </p:txBody>
      </p:sp>
    </p:spTree>
    <p:extLst>
      <p:ext uri="{BB962C8B-B14F-4D97-AF65-F5344CB8AC3E}">
        <p14:creationId xmlns:p14="http://schemas.microsoft.com/office/powerpoint/2010/main" val="2560144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49AD634-B286-CF4C-B608-BAEDD7C846A9}" type="datetimeFigureOut">
              <a:rPr lang="en-US" smtClean="0"/>
              <a:t>3/7/2024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448324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BEFADA-32E5-903D-F817-27B8D08E6A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AD8386-2F91-C96B-ACA8-7D539C641E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379269-077E-F05B-3CCA-C2CB5067883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And the other main theme was that the hub seemed to be a Gateway to future research: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Students had enhanced research expertise, interest, d</a:t>
            </a:r>
            <a:r>
              <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evelop new skills,  knowledge and confidence to explore future research possibilities - which several have since gone on to pursue</a:t>
            </a:r>
            <a:endParaRPr lang="en-US"/>
          </a:p>
          <a:p>
            <a:endParaRPr lang="en-US"/>
          </a:p>
        </p:txBody>
      </p:sp>
      <p:sp>
        <p:nvSpPr>
          <p:cNvPr id="4" name="Slide Number Placeholder 3">
            <a:extLst>
              <a:ext uri="{FF2B5EF4-FFF2-40B4-BE49-F238E27FC236}">
                <a16:creationId xmlns:a16="http://schemas.microsoft.com/office/drawing/2014/main" id="{8A96DCC8-63B4-FF0F-F523-7A2D8349B06F}"/>
              </a:ext>
            </a:extLst>
          </p:cNvPr>
          <p:cNvSpPr>
            <a:spLocks noGrp="1"/>
          </p:cNvSpPr>
          <p:nvPr>
            <p:ph type="sldNum" sz="quarter" idx="5"/>
          </p:nvPr>
        </p:nvSpPr>
        <p:spPr/>
        <p:txBody>
          <a:bodyPr/>
          <a:lstStyle/>
          <a:p>
            <a:fld id="{008B6ED8-9D91-5E4C-8236-27D5494AAD9C}" type="slidenum">
              <a:rPr lang="en-US" smtClean="0"/>
              <a:t>11</a:t>
            </a:fld>
            <a:endParaRPr lang="en-US"/>
          </a:p>
        </p:txBody>
      </p:sp>
    </p:spTree>
    <p:extLst>
      <p:ext uri="{BB962C8B-B14F-4D97-AF65-F5344CB8AC3E}">
        <p14:creationId xmlns:p14="http://schemas.microsoft.com/office/powerpoint/2010/main" val="899705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-SMSRH is an example of outreach within university and a good way of continuing widening participation closer to home (especially on retention which gets less attention than access)</a:t>
            </a:r>
          </a:p>
          <a:p>
            <a:r>
              <a:rPr lang="en-US">
                <a:cs typeface="Calibri"/>
              </a:rPr>
              <a:t>-Mentees from different dept and fields bring originality in approaching research: creative with videos and flexibility to adapt to the project throughout – great to see as a new researcher</a:t>
            </a:r>
          </a:p>
          <a:p>
            <a:pPr marL="171450" indent="-171450">
              <a:buFont typeface="Calibri"/>
              <a:buChar char="-"/>
            </a:pPr>
            <a:r>
              <a:rPr lang="en-US">
                <a:cs typeface="Calibri"/>
              </a:rPr>
              <a:t>Cycle of passing on information through references and getting back a new perspective after mentees write literature review</a:t>
            </a:r>
          </a:p>
          <a:p>
            <a:pPr marL="171450" indent="-171450">
              <a:buFont typeface="Calibri"/>
              <a:buChar char="-"/>
            </a:pPr>
            <a:r>
              <a:rPr lang="en-US">
                <a:cs typeface="Calibri"/>
              </a:rPr>
              <a:t>WP perspective more prominent in my own research since SMSRH</a:t>
            </a:r>
          </a:p>
          <a:p>
            <a:pPr marL="171450" indent="-171450">
              <a:buFont typeface="Calibri"/>
              <a:buChar char="-"/>
            </a:pPr>
            <a:endParaRPr lang="en-US">
              <a:cs typeface="Calibri"/>
            </a:endParaRPr>
          </a:p>
        </p:txBody>
      </p:sp>
      <p:sp>
        <p:nvSpPr>
          <p:cNvPr id="4" name="Slide Number Placeholder 3"/>
          <p:cNvSpPr>
            <a:spLocks noGrp="1"/>
          </p:cNvSpPr>
          <p:nvPr>
            <p:ph type="sldNum" sz="quarter" idx="5"/>
          </p:nvPr>
        </p:nvSpPr>
        <p:spPr/>
        <p:txBody>
          <a:bodyPr/>
          <a:lstStyle/>
          <a:p>
            <a:fld id="{008B6ED8-9D91-5E4C-8236-27D5494AAD9C}" type="slidenum">
              <a:rPr lang="en-US" smtClean="0"/>
              <a:t>15</a:t>
            </a:fld>
            <a:endParaRPr lang="en-US"/>
          </a:p>
        </p:txBody>
      </p:sp>
    </p:spTree>
    <p:extLst>
      <p:ext uri="{BB962C8B-B14F-4D97-AF65-F5344CB8AC3E}">
        <p14:creationId xmlns:p14="http://schemas.microsoft.com/office/powerpoint/2010/main" val="40365043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16</a:t>
            </a:fld>
            <a:endParaRPr lang="en-US"/>
          </a:p>
        </p:txBody>
      </p:sp>
    </p:spTree>
    <p:extLst>
      <p:ext uri="{BB962C8B-B14F-4D97-AF65-F5344CB8AC3E}">
        <p14:creationId xmlns:p14="http://schemas.microsoft.com/office/powerpoint/2010/main" val="582013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ln w="0"/>
                <a:solidFill>
                  <a:schemeClr val="accent1"/>
                </a:solidFill>
                <a:effectLst>
                  <a:outerShdw blurRad="38100" dist="25400" dir="5400000" algn="ctr" rotWithShape="0">
                    <a:srgbClr val="6E747A">
                      <a:alpha val="43000"/>
                    </a:srgbClr>
                  </a:outerShdw>
                </a:effectLst>
              </a:rPr>
              <a:t>Developing research that highlights barriers and challenges students themselves have faced</a:t>
            </a:r>
          </a:p>
          <a:p>
            <a:endParaRPr lang="en-US" sz="1200">
              <a:ln w="0"/>
              <a:solidFill>
                <a:schemeClr val="accent1"/>
              </a:solidFill>
              <a:effectLst>
                <a:outerShdw blurRad="38100" dist="25400" dir="5400000" algn="ctr" rotWithShape="0">
                  <a:srgbClr val="6E747A">
                    <a:alpha val="43000"/>
                  </a:srgbClr>
                </a:outerShdw>
              </a:effectLst>
            </a:endParaRPr>
          </a:p>
          <a:p>
            <a:pPr>
              <a:lnSpc>
                <a:spcPct val="90000"/>
              </a:lnSpc>
            </a:pPr>
            <a:r>
              <a:rPr lang="en-GB" sz="1200"/>
              <a:t>Our aim is to </a:t>
            </a:r>
            <a:r>
              <a:rPr lang="en-GB" sz="1200" b="1"/>
              <a:t>enhance opportunities into and whilst at university </a:t>
            </a:r>
            <a:r>
              <a:rPr lang="en-GB" sz="1200"/>
              <a:t>for all.</a:t>
            </a:r>
          </a:p>
          <a:p>
            <a:pPr>
              <a:lnSpc>
                <a:spcPct val="90000"/>
              </a:lnSpc>
            </a:pPr>
            <a:r>
              <a:rPr lang="en-GB" sz="1200"/>
              <a:t>We want to ensure that the </a:t>
            </a:r>
            <a:r>
              <a:rPr lang="en-GB" sz="1200" b="1"/>
              <a:t>University of Warwick is representative of our local and wider national communities.</a:t>
            </a:r>
          </a:p>
          <a:p>
            <a:pPr>
              <a:lnSpc>
                <a:spcPct val="90000"/>
              </a:lnSpc>
            </a:pPr>
            <a:r>
              <a:rPr lang="en-GB" sz="1200"/>
              <a:t>Ensuring the university is accessible to students </a:t>
            </a:r>
            <a:r>
              <a:rPr lang="en-GB" sz="1200" b="1"/>
              <a:t>from all backgrounds, but also that students are given the same chance to succeed when they arrive, and beyond.</a:t>
            </a:r>
          </a:p>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3429082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a:t>Application process, ethical approval, and mentor recruitment</a:t>
            </a:r>
          </a:p>
          <a:p>
            <a:pPr>
              <a:lnSpc>
                <a:spcPct val="107000"/>
              </a:lnSpc>
              <a:spcAft>
                <a:spcPts val="800"/>
              </a:spcAft>
            </a:pPr>
            <a:endParaRPr lang="en-GB"/>
          </a:p>
          <a:p>
            <a:pPr>
              <a:lnSpc>
                <a:spcPct val="107000"/>
              </a:lnSpc>
              <a:spcAft>
                <a:spcPts val="800"/>
              </a:spcAft>
            </a:pPr>
            <a:r>
              <a:rPr lang="en-GB"/>
              <a:t>Say what has happened so far this year… applications, accepted, officially launched last week</a:t>
            </a:r>
          </a:p>
          <a:p>
            <a:pPr>
              <a:lnSpc>
                <a:spcPct val="107000"/>
              </a:lnSpc>
              <a:spcAft>
                <a:spcPts val="800"/>
              </a:spcAft>
            </a:pPr>
            <a:endParaRPr lang="en-GB"/>
          </a:p>
          <a:p>
            <a:pPr>
              <a:lnSpc>
                <a:spcPct val="107000"/>
              </a:lnSpc>
              <a:spcAft>
                <a:spcPts val="800"/>
              </a:spcAft>
            </a:pPr>
            <a:r>
              <a:rPr lang="en-GB"/>
              <a:t>Conference had guest speaker etc</a:t>
            </a:r>
          </a:p>
        </p:txBody>
      </p:sp>
      <p:sp>
        <p:nvSpPr>
          <p:cNvPr id="4" name="Slide Number Placeholder 3"/>
          <p:cNvSpPr>
            <a:spLocks noGrp="1"/>
          </p:cNvSpPr>
          <p:nvPr>
            <p:ph type="sldNum" sz="quarter" idx="5"/>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3625596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Students have produced an array of outputs… some of which you can see in front of you. </a:t>
            </a:r>
          </a:p>
          <a:p>
            <a:r>
              <a:rPr lang="en-GB"/>
              <a:t>The projects have researched numerous subjects, </a:t>
            </a:r>
          </a:p>
          <a:p>
            <a:endParaRPr lang="en-GB"/>
          </a:p>
          <a:p>
            <a:r>
              <a:rPr lang="en-GB"/>
              <a:t>Around inequality of access, student experience and success, and graduate outcomes. </a:t>
            </a:r>
          </a:p>
          <a:p>
            <a:endParaRPr lang="en-GB"/>
          </a:p>
          <a:p>
            <a:r>
              <a:rPr lang="en-GB"/>
              <a:t>looking into school systems impact on students, imposter syndrome, ethnic disparities, impact of class and socioeconomic status on outcomes, support for SEN student access, impacts of disabilities, impacts of WP programmes, organisation recruitment of WP students</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But I will just highlight one student/study from last year…</a:t>
            </a:r>
          </a:p>
        </p:txBody>
      </p:sp>
      <p:sp>
        <p:nvSpPr>
          <p:cNvPr id="4" name="Slide Number Placeholder 3"/>
          <p:cNvSpPr>
            <a:spLocks noGrp="1"/>
          </p:cNvSpPr>
          <p:nvPr>
            <p:ph type="sldNum" sz="quarter" idx="5"/>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2700330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E8646-B162-1516-1C0E-F088B19BC3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8DA088-245F-EA47-951A-948FA0117E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F5AF2F-BFF0-0AC0-9824-FE57213A1A7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A student named Olivia Collins looked at how university managed accommodation influences student experience at Warwick and UCB (University College Birmingham) and compared the experiences of WP students with non-WP students.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This was Olivia’s second year participating in the SMSRH. She said really enjoyed her experience so see decided to apply again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Warwick offers various hall accommodations all with different costs. The cheapest is </a:t>
            </a:r>
            <a:r>
              <a:rPr lang="en-GB" err="1"/>
              <a:t>Whitefields</a:t>
            </a:r>
            <a:r>
              <a:rPr lang="en-GB"/>
              <a:t> at £91 a month, and the most expensive is Bluebell at £233 a month. However, UCB offers on the most part offers a one-size-fits-all model – all students get the same experience.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She conducted an online survey (with 79 responses from both </a:t>
            </a:r>
            <a:r>
              <a:rPr lang="en-GB" err="1"/>
              <a:t>uni’s</a:t>
            </a:r>
            <a:r>
              <a:rPr lang="en-GB"/>
              <a:t>) AND (4) semi-structured interviews with Warwick students. </a:t>
            </a:r>
          </a:p>
        </p:txBody>
      </p:sp>
      <p:sp>
        <p:nvSpPr>
          <p:cNvPr id="4" name="Slide Number Placeholder 3">
            <a:extLst>
              <a:ext uri="{FF2B5EF4-FFF2-40B4-BE49-F238E27FC236}">
                <a16:creationId xmlns:a16="http://schemas.microsoft.com/office/drawing/2014/main" id="{D95AB810-7797-9625-81DD-CB599C6AD13D}"/>
              </a:ext>
            </a:extLst>
          </p:cNvPr>
          <p:cNvSpPr>
            <a:spLocks noGrp="1"/>
          </p:cNvSpPr>
          <p:nvPr>
            <p:ph type="sldNum" sz="quarter" idx="5"/>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2171850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Surveys revealed that accommodations were mostly rated favourably at both universities (7/10). However, WP students more often gave lower scores than non-WP students.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More Warwick students gave a low rating to the facilities and the experiences of wellbeing, flatmates and support, in comparison to UCB students.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WP students from both </a:t>
            </a:r>
            <a:r>
              <a:rPr lang="en-GB" err="1"/>
              <a:t>uni’s</a:t>
            </a:r>
            <a:r>
              <a:rPr lang="en-GB"/>
              <a:t> gave much more varied ratings of accommodation facilities than non-WP students, with many more negative ratings. </a:t>
            </a:r>
          </a:p>
        </p:txBody>
      </p:sp>
      <p:sp>
        <p:nvSpPr>
          <p:cNvPr id="4" name="Slide Number Placeholder 3"/>
          <p:cNvSpPr>
            <a:spLocks noGrp="1"/>
          </p:cNvSpPr>
          <p:nvPr>
            <p:ph type="sldNum" sz="quarter" idx="5"/>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1151278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B0BA8-C8AD-C715-B9AC-7EE5C75B37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5DD4C3-1F43-C45F-81BB-E0CD4C7B59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129B8C-4932-F3F9-F150-BC19587B643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The interviews revealed strong negative impacts of tiered accommodation system at Warwick – </a:t>
            </a:r>
            <a:r>
              <a:rPr lang="en-GB" err="1"/>
              <a:t>i.e</a:t>
            </a:r>
            <a:r>
              <a:rPr lang="en-GB"/>
              <a:t>, cheap </a:t>
            </a:r>
            <a:r>
              <a:rPr lang="en-GB" err="1"/>
              <a:t>Whitefields</a:t>
            </a:r>
            <a:r>
              <a:rPr lang="en-GB"/>
              <a:t>, Rootes and expensive Bluebell. WP students expressed more emotion about the social stereotypes of accommodation type/community. But all interviewees expressed negative thoughts about the stereotypes of different student communities on campus based on accommodation.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Recommendations: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a:t>Spread awareness of WP</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a:t>Improve flatmate system – matching</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a:t>Accommodation needs to be more affordable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a:t>Accommodation needs to be more equal – unequal investment in accommodations.</a:t>
            </a:r>
          </a:p>
          <a:p>
            <a:endParaRPr lang="en-GB"/>
          </a:p>
        </p:txBody>
      </p:sp>
      <p:sp>
        <p:nvSpPr>
          <p:cNvPr id="4" name="Slide Number Placeholder 3">
            <a:extLst>
              <a:ext uri="{FF2B5EF4-FFF2-40B4-BE49-F238E27FC236}">
                <a16:creationId xmlns:a16="http://schemas.microsoft.com/office/drawing/2014/main" id="{DE6B26E2-3991-F28F-C4A2-3CAEDBC1766B}"/>
              </a:ext>
            </a:extLst>
          </p:cNvPr>
          <p:cNvSpPr>
            <a:spLocks noGrp="1"/>
          </p:cNvSpPr>
          <p:nvPr>
            <p:ph type="sldNum" sz="quarter" idx="5"/>
          </p:nvPr>
        </p:nvSpPr>
        <p:spPr/>
        <p:txBody>
          <a:bodyPr/>
          <a:lstStyle/>
          <a:p>
            <a:fld id="{008B6ED8-9D91-5E4C-8236-27D5494AAD9C}" type="slidenum">
              <a:rPr lang="en-US" smtClean="0"/>
              <a:t>8</a:t>
            </a:fld>
            <a:endParaRPr lang="en-US"/>
          </a:p>
        </p:txBody>
      </p:sp>
    </p:spTree>
    <p:extLst>
      <p:ext uri="{BB962C8B-B14F-4D97-AF65-F5344CB8AC3E}">
        <p14:creationId xmlns:p14="http://schemas.microsoft.com/office/powerpoint/2010/main" val="1865036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Over 30 online surveys, and 12 semi-structured interviews with student researchers have been conducted to evaluate the effectiveness of the Research Hub since 2021-22.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We found their main motivations we their interest in the WP topics, experience of research and to learn new things and about their chosen project</a:t>
            </a:r>
          </a:p>
          <a:p>
            <a:endParaRPr lang="en-GB" sz="1000"/>
          </a:p>
          <a:p>
            <a:r>
              <a:rPr lang="en-GB" sz="1000"/>
              <a:t>Participants felt the funding/stipend was very important, and they wouldn’t be able to do it without it. And the research training/experience and the mentoring was also highlights that enabled them to take part in the programme</a:t>
            </a:r>
          </a:p>
          <a:p>
            <a:endParaRPr lang="en-GB" sz="1000"/>
          </a:p>
          <a:p>
            <a:r>
              <a:rPr lang="en-GB" sz="1000"/>
              <a:t>Participants said SMSRH had a positive impact on their skillset – learning how to do surveys, interviews, reports etc. They also said it increased their confidence and future prospects</a:t>
            </a:r>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9</a:t>
            </a:fld>
            <a:endParaRPr lang="en-US"/>
          </a:p>
        </p:txBody>
      </p:sp>
    </p:spTree>
    <p:extLst>
      <p:ext uri="{BB962C8B-B14F-4D97-AF65-F5344CB8AC3E}">
        <p14:creationId xmlns:p14="http://schemas.microsoft.com/office/powerpoint/2010/main" val="197108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3A500-BA55-75E2-20B7-91FBF4D958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D42959-B7D7-18D3-83E5-86B4F50C1B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C43919-868D-CFF0-7747-655FA757258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One of the overriding themes from the feedback was that the SMSRH provided a Platform for students’ voices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helping to understand and address WP-related challenges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a:extLst>
              <a:ext uri="{FF2B5EF4-FFF2-40B4-BE49-F238E27FC236}">
                <a16:creationId xmlns:a16="http://schemas.microsoft.com/office/drawing/2014/main" id="{3ABACEEF-1F85-C604-0453-75EA20ADAD1A}"/>
              </a:ext>
            </a:extLst>
          </p:cNvPr>
          <p:cNvSpPr>
            <a:spLocks noGrp="1"/>
          </p:cNvSpPr>
          <p:nvPr>
            <p:ph type="sldNum" sz="quarter" idx="5"/>
          </p:nvPr>
        </p:nvSpPr>
        <p:spPr/>
        <p:txBody>
          <a:bodyPr/>
          <a:lstStyle/>
          <a:p>
            <a:fld id="{008B6ED8-9D91-5E4C-8236-27D5494AAD9C}" type="slidenum">
              <a:rPr lang="en-US" smtClean="0"/>
              <a:t>10</a:t>
            </a:fld>
            <a:endParaRPr lang="en-US"/>
          </a:p>
        </p:txBody>
      </p:sp>
    </p:spTree>
    <p:extLst>
      <p:ext uri="{BB962C8B-B14F-4D97-AF65-F5344CB8AC3E}">
        <p14:creationId xmlns:p14="http://schemas.microsoft.com/office/powerpoint/2010/main" val="26018331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22" name="Text Placeholder 21"/>
          <p:cNvSpPr>
            <a:spLocks noGrp="1"/>
          </p:cNvSpPr>
          <p:nvPr>
            <p:ph type="body" sz="quarter" idx="13" hasCustomPrompt="1"/>
          </p:nvPr>
        </p:nvSpPr>
        <p:spPr>
          <a:xfrm>
            <a:off x="884241" y="2324358"/>
            <a:ext cx="7642141"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00B2DD"/>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884242" y="1641014"/>
            <a:ext cx="5030784" cy="380867"/>
          </a:xfrm>
          <a:prstGeom prst="rect">
            <a:avLst/>
          </a:prstGeom>
        </p:spPr>
        <p:txBody>
          <a:bodyPr/>
          <a:lstStyle>
            <a:lvl1pPr marL="0" indent="0">
              <a:buFontTx/>
              <a:buNone/>
              <a:defRPr sz="2000"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926412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5" y="-67296"/>
            <a:ext cx="9364203" cy="1448465"/>
          </a:xfrm>
          <a:prstGeom prst="rect">
            <a:avLst/>
          </a:prstGeom>
        </p:spPr>
      </p:pic>
      <p:sp>
        <p:nvSpPr>
          <p:cNvPr id="17" name="Text Placeholder 3"/>
          <p:cNvSpPr>
            <a:spLocks noGrp="1"/>
          </p:cNvSpPr>
          <p:nvPr>
            <p:ph type="body" sz="quarter" idx="13"/>
          </p:nvPr>
        </p:nvSpPr>
        <p:spPr>
          <a:xfrm>
            <a:off x="884241" y="1763577"/>
            <a:ext cx="6110339" cy="2749156"/>
          </a:xfrm>
          <a:prstGeom prst="rect">
            <a:avLst/>
          </a:prstGeom>
        </p:spPr>
        <p:txBody>
          <a:bodyPr/>
          <a:lstStyle>
            <a:lvl1pPr>
              <a:buClr>
                <a:srgbClr val="00B2DD"/>
              </a:buClr>
              <a:defRPr>
                <a:solidFill>
                  <a:schemeClr val="tx1"/>
                </a:solidFill>
              </a:defRPr>
            </a:lvl1pPr>
          </a:lstStyle>
          <a:p>
            <a:pPr>
              <a:buClr>
                <a:srgbClr val="00B2DD"/>
              </a:buClr>
            </a:pPr>
            <a:r>
              <a:rPr lang="en-US">
                <a:latin typeface="+mn-lt"/>
              </a:rPr>
              <a:t>Important parts of the text can be </a:t>
            </a:r>
            <a:r>
              <a:rPr lang="en-US" b="1">
                <a:latin typeface="+mn-lt"/>
                <a:ea typeface="Avenir Next Demi Bold" charset="0"/>
                <a:cs typeface="Avenir Next Demi Bold" charset="0"/>
              </a:rPr>
              <a:t>highlighted in demi bold weight</a:t>
            </a:r>
            <a:r>
              <a:rPr lang="en-US">
                <a:latin typeface="+mn-lt"/>
              </a:rPr>
              <a:t> for added impact.</a:t>
            </a:r>
          </a:p>
          <a:p>
            <a:pPr>
              <a:buClr>
                <a:srgbClr val="00B2DD"/>
              </a:buClr>
            </a:pPr>
            <a:r>
              <a:rPr lang="en-US" err="1">
                <a:latin typeface="+mn-lt"/>
              </a:rPr>
              <a:t>Nunc</a:t>
            </a:r>
            <a:r>
              <a:rPr lang="en-US">
                <a:latin typeface="+mn-lt"/>
              </a:rPr>
              <a:t> a </a:t>
            </a:r>
            <a:r>
              <a:rPr lang="en-US" err="1">
                <a:latin typeface="+mn-lt"/>
              </a:rPr>
              <a:t>nisl</a:t>
            </a:r>
            <a:r>
              <a:rPr lang="en-US">
                <a:latin typeface="+mn-lt"/>
              </a:rPr>
              <a:t> vitae </a:t>
            </a:r>
            <a:r>
              <a:rPr lang="en-US" b="1" err="1">
                <a:latin typeface="+mn-lt"/>
                <a:ea typeface="Avenir Next Demi Bold" charset="0"/>
                <a:cs typeface="Avenir Next Demi Bold" charset="0"/>
              </a:rPr>
              <a:t>massa</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a:latin typeface="+mn-lt"/>
              </a:rPr>
              <a:t>. </a:t>
            </a:r>
            <a:r>
              <a:rPr lang="en-US" err="1">
                <a:latin typeface="+mn-lt"/>
              </a:rPr>
              <a:t>Sed</a:t>
            </a:r>
            <a:r>
              <a:rPr lang="en-US">
                <a:latin typeface="+mn-lt"/>
              </a:rPr>
              <a:t> </a:t>
            </a:r>
            <a:r>
              <a:rPr lang="en-US" err="1">
                <a:latin typeface="+mn-lt"/>
              </a:rPr>
              <a:t>bibendum</a:t>
            </a:r>
            <a:r>
              <a:rPr lang="en-US">
                <a:latin typeface="+mn-lt"/>
              </a:rPr>
              <a:t> </a:t>
            </a:r>
            <a:r>
              <a:rPr lang="en-US" err="1">
                <a:latin typeface="+mn-lt"/>
              </a:rPr>
              <a:t>mauris</a:t>
            </a:r>
            <a:r>
              <a:rPr lang="en-US">
                <a:latin typeface="+mn-lt"/>
              </a:rPr>
              <a:t> id </a:t>
            </a:r>
            <a:r>
              <a:rPr lang="en-US" err="1">
                <a:latin typeface="+mn-lt"/>
              </a:rPr>
              <a:t>rutrum</a:t>
            </a:r>
            <a:r>
              <a:rPr lang="en-US">
                <a:latin typeface="+mn-lt"/>
              </a:rPr>
              <a:t> </a:t>
            </a:r>
            <a:r>
              <a:rPr lang="en-US" err="1">
                <a:latin typeface="+mn-lt"/>
              </a:rPr>
              <a:t>feugiat</a:t>
            </a:r>
            <a:r>
              <a:rPr lang="en-US">
                <a:latin typeface="+mn-lt"/>
              </a:rPr>
              <a:t>.</a:t>
            </a:r>
          </a:p>
          <a:p>
            <a:pPr>
              <a:buClr>
                <a:srgbClr val="00B2DD"/>
              </a:buClr>
            </a:pPr>
            <a:r>
              <a:rPr lang="en-US" b="1">
                <a:latin typeface="+mn-lt"/>
                <a:ea typeface="Avenir Next Demi Bold" charset="0"/>
                <a:cs typeface="Avenir Next Demi Bold" charset="0"/>
              </a:rPr>
              <a:t>Or every bullet point can be in demi bold</a:t>
            </a:r>
            <a:r>
              <a:rPr lang="en-US">
                <a:latin typeface="+mn-lt"/>
              </a:rPr>
              <a:t>.</a:t>
            </a:r>
          </a:p>
          <a:p>
            <a:r>
              <a:rPr lang="en-US" err="1"/>
              <a:t>Nunc</a:t>
            </a:r>
            <a:r>
              <a:rPr lang="en-US"/>
              <a:t> a </a:t>
            </a:r>
            <a:r>
              <a:rPr lang="en-US" err="1"/>
              <a:t>nisl</a:t>
            </a:r>
            <a:r>
              <a:rPr lang="en-US"/>
              <a:t> vitae </a:t>
            </a:r>
            <a:r>
              <a:rPr lang="en-US" b="1" err="1">
                <a:ea typeface="Avenir Next Demi Bold" charset="0"/>
                <a:cs typeface="Avenir Next Demi Bold" charset="0"/>
              </a:rPr>
              <a:t>massa</a:t>
            </a:r>
            <a:r>
              <a:rPr lang="en-US" b="1">
                <a:ea typeface="Avenir Next Demi Bold" charset="0"/>
                <a:cs typeface="Avenir Next Demi Bold" charset="0"/>
              </a:rPr>
              <a:t> </a:t>
            </a:r>
            <a:r>
              <a:rPr lang="en-US" b="1" err="1">
                <a:ea typeface="Avenir Next Demi Bold" charset="0"/>
                <a:cs typeface="Avenir Next Demi Bold" charset="0"/>
              </a:rPr>
              <a:t>volutpat</a:t>
            </a:r>
            <a:r>
              <a:rPr lang="en-US" b="1">
                <a:ea typeface="Avenir Next Demi Bold" charset="0"/>
                <a:cs typeface="Avenir Next Demi Bold" charset="0"/>
              </a:rPr>
              <a:t> </a:t>
            </a:r>
            <a:r>
              <a:rPr lang="en-US" b="1" err="1">
                <a:ea typeface="Avenir Next Demi Bold" charset="0"/>
                <a:cs typeface="Avenir Next Demi Bold" charset="0"/>
              </a:rPr>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a:p>
            <a:pPr>
              <a:buClr>
                <a:srgbClr val="00B2DD"/>
              </a:buClr>
            </a:pPr>
            <a:endParaRPr lang="en-US">
              <a:latin typeface="+mn-lt"/>
            </a:endParaRPr>
          </a:p>
          <a:p>
            <a:pPr>
              <a:buClr>
                <a:srgbClr val="00B2DD"/>
              </a:buClr>
            </a:pPr>
            <a:endParaRPr lang="en-US">
              <a:latin typeface="+mn-lt"/>
            </a:endParaRPr>
          </a:p>
        </p:txBody>
      </p:sp>
      <p:sp>
        <p:nvSpPr>
          <p:cNvPr id="18" name="Text Placeholder 4"/>
          <p:cNvSpPr>
            <a:spLocks noGrp="1"/>
          </p:cNvSpPr>
          <p:nvPr>
            <p:ph type="body" sz="quarter" idx="14"/>
          </p:nvPr>
        </p:nvSpPr>
        <p:spPr>
          <a:xfrm>
            <a:off x="884242" y="1215700"/>
            <a:ext cx="5373684" cy="380867"/>
          </a:xfrm>
          <a:prstGeom prst="rect">
            <a:avLst/>
          </a:prstGeom>
        </p:spPr>
        <p:txBody>
          <a:bodyPr/>
          <a:lstStyle>
            <a:lvl1pPr marL="0" indent="0">
              <a:buFontTx/>
              <a:buNone/>
              <a:defRPr/>
            </a:lvl1pPr>
          </a:lstStyle>
          <a:p>
            <a:r>
              <a:rPr lang="en-US">
                <a:solidFill>
                  <a:srgbClr val="00B2DD"/>
                </a:solidFill>
                <a:latin typeface="+mn-lt"/>
              </a:rPr>
              <a:t>Page title (more bullet points)</a:t>
            </a:r>
          </a:p>
          <a:p>
            <a:endParaRPr lang="en-US">
              <a:solidFill>
                <a:srgbClr val="00B2DD"/>
              </a:solidFill>
              <a:latin typeface="+mn-lt"/>
            </a:endParaRPr>
          </a:p>
        </p:txBody>
      </p:sp>
    </p:spTree>
    <p:extLst>
      <p:ext uri="{BB962C8B-B14F-4D97-AF65-F5344CB8AC3E}">
        <p14:creationId xmlns:p14="http://schemas.microsoft.com/office/powerpoint/2010/main" val="21214454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1" r:id="rId4"/>
    <p:sldLayoutId id="2147483693"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9.png"/><Relationship Id="rId4" Type="http://schemas.microsoft.com/office/2007/relationships/hdphoto" Target="../media/hdphoto3.wdp"/></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31.png"/><Relationship Id="rId5" Type="http://schemas.microsoft.com/office/2007/relationships/hdphoto" Target="../media/hdphoto4.wdp"/><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hyperlink" Target="mailto:socialmobilityhub@warwick.ac.uk" TargetMode="Externa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8.png"/><Relationship Id="rId5" Type="http://schemas.microsoft.com/office/2007/relationships/hdphoto" Target="../media/hdphoto1.wdp"/><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1.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17.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18.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5.png"/><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8.png"/><Relationship Id="rId5" Type="http://schemas.microsoft.com/office/2007/relationships/hdphoto" Target="../media/hdphoto1.wdp"/><Relationship Id="rId4" Type="http://schemas.openxmlformats.org/officeDocument/2006/relationships/image" Target="../media/image17.png"/><Relationship Id="rId9"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2933"/>
            <a:ext cx="9143659" cy="5143499"/>
          </a:xfrm>
          <a:prstGeom prst="rect">
            <a:avLst/>
          </a:prstGeom>
        </p:spPr>
      </p:pic>
      <p:sp>
        <p:nvSpPr>
          <p:cNvPr id="3" name="Title 1"/>
          <p:cNvSpPr txBox="1">
            <a:spLocks/>
          </p:cNvSpPr>
          <p:nvPr/>
        </p:nvSpPr>
        <p:spPr>
          <a:xfrm>
            <a:off x="729400" y="1185563"/>
            <a:ext cx="5965738" cy="2626509"/>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defRPr/>
            </a:pPr>
            <a:endParaRPr lang="en-US" sz="4800">
              <a:solidFill>
                <a:schemeClr val="accent5">
                  <a:lumMod val="75000"/>
                </a:schemeClr>
              </a:solidFill>
            </a:endParaRPr>
          </a:p>
        </p:txBody>
      </p:sp>
      <p:sp>
        <p:nvSpPr>
          <p:cNvPr id="4" name="Subtitle 2"/>
          <p:cNvSpPr txBox="1">
            <a:spLocks/>
          </p:cNvSpPr>
          <p:nvPr/>
        </p:nvSpPr>
        <p:spPr>
          <a:xfrm>
            <a:off x="603504" y="3655605"/>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a:solidFill>
                <a:srgbClr val="00B2DD"/>
              </a:solidFill>
              <a:latin typeface="+mn-lt"/>
            </a:endParaRPr>
          </a:p>
        </p:txBody>
      </p:sp>
      <p:sp>
        <p:nvSpPr>
          <p:cNvPr id="5" name="Subtitle 2"/>
          <p:cNvSpPr txBox="1">
            <a:spLocks/>
          </p:cNvSpPr>
          <p:nvPr/>
        </p:nvSpPr>
        <p:spPr>
          <a:xfrm>
            <a:off x="420624" y="4576374"/>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sz="1500" b="0" i="0">
              <a:solidFill>
                <a:srgbClr val="00B2DD"/>
              </a:solidFill>
              <a:latin typeface="+mn-lt"/>
              <a:ea typeface="Avenir Next" charset="0"/>
              <a:cs typeface="Avenir Next" charset="0"/>
            </a:endParaRPr>
          </a:p>
        </p:txBody>
      </p:sp>
      <p:cxnSp>
        <p:nvCxnSpPr>
          <p:cNvPr id="6" name="Straight Connector 5"/>
          <p:cNvCxnSpPr/>
          <p:nvPr/>
        </p:nvCxnSpPr>
        <p:spPr>
          <a:xfrm>
            <a:off x="491823" y="4445411"/>
            <a:ext cx="7705817" cy="0"/>
          </a:xfrm>
          <a:prstGeom prst="line">
            <a:avLst/>
          </a:prstGeom>
          <a:ln>
            <a:solidFill>
              <a:srgbClr val="00B2DD"/>
            </a:solidFill>
          </a:ln>
        </p:spPr>
        <p:style>
          <a:lnRef idx="1">
            <a:schemeClr val="accent1"/>
          </a:lnRef>
          <a:fillRef idx="0">
            <a:schemeClr val="accent1"/>
          </a:fillRef>
          <a:effectRef idx="0">
            <a:schemeClr val="accent1"/>
          </a:effectRef>
          <a:fontRef idx="minor">
            <a:schemeClr val="tx1"/>
          </a:fontRef>
        </p:style>
      </p:cxnSp>
      <p:sp>
        <p:nvSpPr>
          <p:cNvPr id="7" name="Subtitle 2"/>
          <p:cNvSpPr txBox="1">
            <a:spLocks/>
          </p:cNvSpPr>
          <p:nvPr/>
        </p:nvSpPr>
        <p:spPr>
          <a:xfrm>
            <a:off x="603504" y="3723375"/>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sz="1800">
              <a:solidFill>
                <a:srgbClr val="00B2DD"/>
              </a:solidFill>
              <a:latin typeface="+mn-lt"/>
            </a:endParaRPr>
          </a:p>
        </p:txBody>
      </p:sp>
      <p:sp>
        <p:nvSpPr>
          <p:cNvPr id="8" name="Rectangle 7"/>
          <p:cNvSpPr/>
          <p:nvPr/>
        </p:nvSpPr>
        <p:spPr>
          <a:xfrm>
            <a:off x="0" y="861227"/>
            <a:ext cx="6759225" cy="584775"/>
          </a:xfrm>
          <a:prstGeom prst="rect">
            <a:avLst/>
          </a:prstGeom>
        </p:spPr>
        <p:txBody>
          <a:bodyPr wrap="square">
            <a:spAutoFit/>
          </a:bodyPr>
          <a:lstStyle/>
          <a:p>
            <a:pPr algn="ctr"/>
            <a:r>
              <a:rPr lang="en-GB" sz="3200" b="1">
                <a:solidFill>
                  <a:srgbClr val="00B2DD"/>
                </a:solidFill>
              </a:rPr>
              <a:t>Social Mobility Student Research Hub</a:t>
            </a:r>
          </a:p>
        </p:txBody>
      </p:sp>
      <p:sp>
        <p:nvSpPr>
          <p:cNvPr id="10" name="Rectangle 9">
            <a:extLst>
              <a:ext uri="{FF2B5EF4-FFF2-40B4-BE49-F238E27FC236}">
                <a16:creationId xmlns:a16="http://schemas.microsoft.com/office/drawing/2014/main" id="{EBE55A05-5CF0-6991-7EBB-0F7E9F6BDAD9}"/>
              </a:ext>
            </a:extLst>
          </p:cNvPr>
          <p:cNvSpPr/>
          <p:nvPr/>
        </p:nvSpPr>
        <p:spPr>
          <a:xfrm>
            <a:off x="-82296" y="4552215"/>
            <a:ext cx="8926751" cy="523220"/>
          </a:xfrm>
          <a:prstGeom prst="rect">
            <a:avLst/>
          </a:prstGeom>
        </p:spPr>
        <p:txBody>
          <a:bodyPr wrap="square" lIns="91440" tIns="45720" rIns="91440" bIns="45720" anchor="t">
            <a:spAutoFit/>
          </a:bodyPr>
          <a:lstStyle/>
          <a:p>
            <a:pPr algn="ctr"/>
            <a:r>
              <a:rPr lang="en-GB" sz="1400" dirty="0"/>
              <a:t>Tammy Thiele, Victoria Hill, Judith </a:t>
            </a:r>
            <a:r>
              <a:rPr lang="en-GB" sz="1400" dirty="0" err="1"/>
              <a:t>Ajebon</a:t>
            </a:r>
            <a:r>
              <a:rPr lang="en-GB" sz="1400" dirty="0"/>
              <a:t>, Daniel Cashmore, Catherine McCarthy, Ellis Ryan (WP Evaluation Team) </a:t>
            </a:r>
          </a:p>
          <a:p>
            <a:pPr algn="ctr"/>
            <a:r>
              <a:rPr lang="en-GB" sz="1400" dirty="0"/>
              <a:t>Youn </a:t>
            </a:r>
            <a:r>
              <a:rPr lang="en-GB" sz="1400" dirty="0" err="1"/>
              <a:t>Affejee</a:t>
            </a:r>
            <a:r>
              <a:rPr lang="en-GB" sz="1400" dirty="0"/>
              <a:t>, A</a:t>
            </a:r>
            <a:r>
              <a:rPr lang="az-Cyrl-AZ" sz="1400"/>
              <a:t>ї</a:t>
            </a:r>
            <a:r>
              <a:rPr lang="en-GB" sz="1400" dirty="0"/>
              <a:t>cha Hadji-Sonni, Bing Lu (SMSRH mentors)</a:t>
            </a:r>
            <a:endParaRPr lang="en-GB" sz="1400" dirty="0">
              <a:cs typeface="Calibri"/>
            </a:endParaRPr>
          </a:p>
        </p:txBody>
      </p:sp>
      <p:pic>
        <p:nvPicPr>
          <p:cNvPr id="11" name="Picture 10">
            <a:extLst>
              <a:ext uri="{FF2B5EF4-FFF2-40B4-BE49-F238E27FC236}">
                <a16:creationId xmlns:a16="http://schemas.microsoft.com/office/drawing/2014/main" id="{42B02E38-F857-4850-DEAB-6AE93C8F30C0}"/>
              </a:ext>
            </a:extLst>
          </p:cNvPr>
          <p:cNvPicPr>
            <a:picLocks noChangeAspect="1"/>
          </p:cNvPicPr>
          <p:nvPr/>
        </p:nvPicPr>
        <p:blipFill>
          <a:blip r:embed="rId4"/>
          <a:stretch>
            <a:fillRect/>
          </a:stretch>
        </p:blipFill>
        <p:spPr>
          <a:xfrm>
            <a:off x="5785181" y="2045302"/>
            <a:ext cx="3070026" cy="1978088"/>
          </a:xfrm>
          <a:prstGeom prst="rect">
            <a:avLst/>
          </a:prstGeom>
          <a:ln>
            <a:solidFill>
              <a:schemeClr val="tx1"/>
            </a:solidFill>
          </a:ln>
        </p:spPr>
      </p:pic>
      <p:pic>
        <p:nvPicPr>
          <p:cNvPr id="14" name="Picture 13" descr="A group of people posing for a photo&#10;&#10;Description automatically generated">
            <a:extLst>
              <a:ext uri="{FF2B5EF4-FFF2-40B4-BE49-F238E27FC236}">
                <a16:creationId xmlns:a16="http://schemas.microsoft.com/office/drawing/2014/main" id="{C317DAC8-08D2-5A39-D477-FD92D1861F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9697" y="2045302"/>
            <a:ext cx="2624522" cy="1968391"/>
          </a:xfrm>
          <a:prstGeom prst="rect">
            <a:avLst/>
          </a:prstGeom>
          <a:ln>
            <a:solidFill>
              <a:schemeClr val="tx1"/>
            </a:solidFill>
          </a:ln>
        </p:spPr>
      </p:pic>
      <p:pic>
        <p:nvPicPr>
          <p:cNvPr id="13" name="Picture 12">
            <a:extLst>
              <a:ext uri="{FF2B5EF4-FFF2-40B4-BE49-F238E27FC236}">
                <a16:creationId xmlns:a16="http://schemas.microsoft.com/office/drawing/2014/main" id="{3958DCFF-864C-4D86-A246-B4418F8DD329}"/>
              </a:ext>
            </a:extLst>
          </p:cNvPr>
          <p:cNvPicPr>
            <a:picLocks noChangeAspect="1"/>
          </p:cNvPicPr>
          <p:nvPr/>
        </p:nvPicPr>
        <p:blipFill rotWithShape="1">
          <a:blip r:embed="rId6"/>
          <a:srcRect l="1116"/>
          <a:stretch/>
        </p:blipFill>
        <p:spPr>
          <a:xfrm>
            <a:off x="2973901" y="2045303"/>
            <a:ext cx="2747193" cy="1978088"/>
          </a:xfrm>
          <a:prstGeom prst="rect">
            <a:avLst/>
          </a:prstGeom>
          <a:ln>
            <a:solidFill>
              <a:schemeClr val="tx1"/>
            </a:solidFill>
          </a:ln>
        </p:spPr>
      </p:pic>
    </p:spTree>
    <p:extLst>
      <p:ext uri="{BB962C8B-B14F-4D97-AF65-F5344CB8AC3E}">
        <p14:creationId xmlns:p14="http://schemas.microsoft.com/office/powerpoint/2010/main" val="1452899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C59CC-5312-C5FC-3245-180DA1CD5B6F}"/>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C6564C94-C31F-962E-DF26-8BD55644F728}"/>
              </a:ext>
            </a:extLst>
          </p:cNvPr>
          <p:cNvGrpSpPr/>
          <p:nvPr/>
        </p:nvGrpSpPr>
        <p:grpSpPr>
          <a:xfrm>
            <a:off x="2645057" y="3005686"/>
            <a:ext cx="2316212" cy="2548227"/>
            <a:chOff x="422038" y="1757099"/>
            <a:chExt cx="3656942" cy="4023258"/>
          </a:xfrm>
        </p:grpSpPr>
        <p:pic>
          <p:nvPicPr>
            <p:cNvPr id="5" name="Picture 10" descr="Download Stage Lighting Red Carpet Free Transparent Image HD Clipart ...">
              <a:extLst>
                <a:ext uri="{FF2B5EF4-FFF2-40B4-BE49-F238E27FC236}">
                  <a16:creationId xmlns:a16="http://schemas.microsoft.com/office/drawing/2014/main" id="{B9A42B89-A075-AAA9-0BA0-A5C2D4D3925B}"/>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22038" y="1757099"/>
              <a:ext cx="3656942" cy="402325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Student Voice Clipart - Full Size Clipart (#437107) - PinClipart">
              <a:extLst>
                <a:ext uri="{FF2B5EF4-FFF2-40B4-BE49-F238E27FC236}">
                  <a16:creationId xmlns:a16="http://schemas.microsoft.com/office/drawing/2014/main" id="{FE1FE5F9-6415-30E9-224A-BAB6B91539C1}"/>
                </a:ext>
              </a:extLst>
            </p:cNvPr>
            <p:cNvPicPr>
              <a:picLocks noChangeAspect="1" noChangeArrowheads="1"/>
            </p:cNvPicPr>
            <p:nvPr/>
          </p:nvPicPr>
          <p:blipFill>
            <a:blip r:embed="rId5">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57215" y="2881197"/>
              <a:ext cx="1449291" cy="1247199"/>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Text Placeholder 2">
            <a:extLst>
              <a:ext uri="{FF2B5EF4-FFF2-40B4-BE49-F238E27FC236}">
                <a16:creationId xmlns:a16="http://schemas.microsoft.com/office/drawing/2014/main" id="{CD12C851-5FA4-9A1B-5A5A-82A6E749E971}"/>
              </a:ext>
            </a:extLst>
          </p:cNvPr>
          <p:cNvSpPr txBox="1">
            <a:spLocks/>
          </p:cNvSpPr>
          <p:nvPr/>
        </p:nvSpPr>
        <p:spPr>
          <a:xfrm>
            <a:off x="77688" y="1034905"/>
            <a:ext cx="2987059" cy="442446"/>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00B2DD"/>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a:t>SMSRH - </a:t>
            </a:r>
            <a:r>
              <a:rPr lang="en-US"/>
              <a:t>Platform for students’ voices: </a:t>
            </a:r>
            <a:endParaRPr lang="en-GB"/>
          </a:p>
        </p:txBody>
      </p:sp>
      <p:grpSp>
        <p:nvGrpSpPr>
          <p:cNvPr id="25" name="Group 24">
            <a:extLst>
              <a:ext uri="{FF2B5EF4-FFF2-40B4-BE49-F238E27FC236}">
                <a16:creationId xmlns:a16="http://schemas.microsoft.com/office/drawing/2014/main" id="{F829B15A-2E6D-51E7-C750-243F78DCF056}"/>
              </a:ext>
            </a:extLst>
          </p:cNvPr>
          <p:cNvGrpSpPr/>
          <p:nvPr/>
        </p:nvGrpSpPr>
        <p:grpSpPr>
          <a:xfrm>
            <a:off x="65253" y="2903244"/>
            <a:ext cx="2508114" cy="2044350"/>
            <a:chOff x="151089" y="1738317"/>
            <a:chExt cx="3537032" cy="2883015"/>
          </a:xfrm>
        </p:grpSpPr>
        <p:pic>
          <p:nvPicPr>
            <p:cNvPr id="3074" name="Picture 2" descr="Speech balloon Bubble - Hand line speech bubble png download - 3894* ...">
              <a:extLst>
                <a:ext uri="{FF2B5EF4-FFF2-40B4-BE49-F238E27FC236}">
                  <a16:creationId xmlns:a16="http://schemas.microsoft.com/office/drawing/2014/main" id="{B55EE556-82A9-B921-D473-40E58F59469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089" y="1738317"/>
              <a:ext cx="3537032" cy="288301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B76C22B8-7275-CE8B-6293-9778A71B2DCE}"/>
                </a:ext>
              </a:extLst>
            </p:cNvPr>
            <p:cNvSpPr txBox="1"/>
            <p:nvPr/>
          </p:nvSpPr>
          <p:spPr>
            <a:xfrm>
              <a:off x="519464" y="2771348"/>
              <a:ext cx="2919167" cy="461665"/>
            </a:xfrm>
            <a:prstGeom prst="rect">
              <a:avLst/>
            </a:prstGeom>
            <a:noFill/>
          </p:spPr>
          <p:txBody>
            <a:bodyPr wrap="square" rtlCol="0">
              <a:spAutoFit/>
            </a:bodyPr>
            <a:lstStyle/>
            <a:p>
              <a:r>
                <a:rPr lang="en-US" sz="12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 wanted to make sure that student voices were informing that University process</a:t>
              </a:r>
              <a:endParaRPr lang="en-GB" sz="1050"/>
            </a:p>
          </p:txBody>
        </p:sp>
      </p:grpSp>
      <p:grpSp>
        <p:nvGrpSpPr>
          <p:cNvPr id="24" name="Group 23">
            <a:extLst>
              <a:ext uri="{FF2B5EF4-FFF2-40B4-BE49-F238E27FC236}">
                <a16:creationId xmlns:a16="http://schemas.microsoft.com/office/drawing/2014/main" id="{F241211D-34FA-AD1A-28BE-A1B8805AE5CF}"/>
              </a:ext>
            </a:extLst>
          </p:cNvPr>
          <p:cNvGrpSpPr/>
          <p:nvPr/>
        </p:nvGrpSpPr>
        <p:grpSpPr>
          <a:xfrm>
            <a:off x="5016332" y="2493753"/>
            <a:ext cx="3992539" cy="2938763"/>
            <a:chOff x="4469542" y="1866556"/>
            <a:chExt cx="4847069" cy="3582156"/>
          </a:xfrm>
        </p:grpSpPr>
        <p:pic>
          <p:nvPicPr>
            <p:cNvPr id="21" name="Picture 2" descr="Speech balloon Bubble - Hand line speech bubble png download - 3894* ...">
              <a:extLst>
                <a:ext uri="{FF2B5EF4-FFF2-40B4-BE49-F238E27FC236}">
                  <a16:creationId xmlns:a16="http://schemas.microsoft.com/office/drawing/2014/main" id="{FAF54AB6-F11E-1492-4913-9268732EEA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1153648">
              <a:off x="4469542" y="1866556"/>
              <a:ext cx="4847069" cy="3582156"/>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C4739B14-8104-DC3C-6742-17887C92391F}"/>
                </a:ext>
              </a:extLst>
            </p:cNvPr>
            <p:cNvSpPr txBox="1"/>
            <p:nvPr/>
          </p:nvSpPr>
          <p:spPr>
            <a:xfrm>
              <a:off x="4995266" y="2814521"/>
              <a:ext cx="3584081" cy="1569660"/>
            </a:xfrm>
            <a:prstGeom prst="rect">
              <a:avLst/>
            </a:prstGeom>
            <a:noFill/>
          </p:spPr>
          <p:txBody>
            <a:bodyPr wrap="square" rtlCol="0">
              <a:spAutoFit/>
            </a:bodyPr>
            <a:lstStyle/>
            <a:p>
              <a:r>
                <a:rPr lang="en-GB" sz="1200" i="1">
                  <a:effectLst/>
                  <a:ea typeface="Calibri" panose="020F0502020204030204" pitchFamily="34" charset="0"/>
                  <a:cs typeface="Calibri" panose="020F0502020204030204" pitchFamily="34" charset="0"/>
                </a:rPr>
                <a:t>I’ve never seen something like this before that gives students from WP groups a voice and an opportunity, a platform as research is so exclusionary, like they’re all middle class. I think this is a gateway to improving access to postgrad and it should be like wider than the university, involve all the universities</a:t>
              </a:r>
              <a:endParaRPr lang="en-GB" sz="1200"/>
            </a:p>
          </p:txBody>
        </p:sp>
      </p:grpSp>
      <p:grpSp>
        <p:nvGrpSpPr>
          <p:cNvPr id="7" name="Group 6">
            <a:extLst>
              <a:ext uri="{FF2B5EF4-FFF2-40B4-BE49-F238E27FC236}">
                <a16:creationId xmlns:a16="http://schemas.microsoft.com/office/drawing/2014/main" id="{592F4A7B-B2B5-21E1-C884-3EEFAD60E5B4}"/>
              </a:ext>
            </a:extLst>
          </p:cNvPr>
          <p:cNvGrpSpPr/>
          <p:nvPr/>
        </p:nvGrpSpPr>
        <p:grpSpPr>
          <a:xfrm>
            <a:off x="2136833" y="810842"/>
            <a:ext cx="1999207" cy="2550831"/>
            <a:chOff x="3932071" y="771530"/>
            <a:chExt cx="1999207" cy="2550831"/>
          </a:xfrm>
        </p:grpSpPr>
        <p:grpSp>
          <p:nvGrpSpPr>
            <p:cNvPr id="57" name="Group 56">
              <a:extLst>
                <a:ext uri="{FF2B5EF4-FFF2-40B4-BE49-F238E27FC236}">
                  <a16:creationId xmlns:a16="http://schemas.microsoft.com/office/drawing/2014/main" id="{1F66841A-E7A0-5EDA-8E23-9DA7113E6E03}"/>
                </a:ext>
              </a:extLst>
            </p:cNvPr>
            <p:cNvGrpSpPr/>
            <p:nvPr/>
          </p:nvGrpSpPr>
          <p:grpSpPr>
            <a:xfrm rot="1776973">
              <a:off x="3932071" y="771530"/>
              <a:ext cx="1999207" cy="2550831"/>
              <a:chOff x="4490408" y="1849489"/>
              <a:chExt cx="2165494" cy="2763000"/>
            </a:xfrm>
          </p:grpSpPr>
          <p:grpSp>
            <p:nvGrpSpPr>
              <p:cNvPr id="55" name="Group 54">
                <a:extLst>
                  <a:ext uri="{FF2B5EF4-FFF2-40B4-BE49-F238E27FC236}">
                    <a16:creationId xmlns:a16="http://schemas.microsoft.com/office/drawing/2014/main" id="{77127743-4150-CE4F-E440-83D7F6DBF0BE}"/>
                  </a:ext>
                </a:extLst>
              </p:cNvPr>
              <p:cNvGrpSpPr/>
              <p:nvPr/>
            </p:nvGrpSpPr>
            <p:grpSpPr>
              <a:xfrm>
                <a:off x="4490408" y="1849489"/>
                <a:ext cx="2165494" cy="2763000"/>
                <a:chOff x="3928690" y="1849489"/>
                <a:chExt cx="2165494" cy="2763000"/>
              </a:xfrm>
            </p:grpSpPr>
            <p:grpSp>
              <p:nvGrpSpPr>
                <p:cNvPr id="32" name="Group 31">
                  <a:extLst>
                    <a:ext uri="{FF2B5EF4-FFF2-40B4-BE49-F238E27FC236}">
                      <a16:creationId xmlns:a16="http://schemas.microsoft.com/office/drawing/2014/main" id="{37A529EA-0757-26FC-3094-D8C3349C1210}"/>
                    </a:ext>
                  </a:extLst>
                </p:cNvPr>
                <p:cNvGrpSpPr/>
                <p:nvPr/>
              </p:nvGrpSpPr>
              <p:grpSpPr>
                <a:xfrm>
                  <a:off x="3928690" y="1849489"/>
                  <a:ext cx="2165494" cy="2763000"/>
                  <a:chOff x="3573050" y="994484"/>
                  <a:chExt cx="2165494" cy="2763000"/>
                </a:xfrm>
              </p:grpSpPr>
              <p:grpSp>
                <p:nvGrpSpPr>
                  <p:cNvPr id="30" name="Group 29">
                    <a:extLst>
                      <a:ext uri="{FF2B5EF4-FFF2-40B4-BE49-F238E27FC236}">
                        <a16:creationId xmlns:a16="http://schemas.microsoft.com/office/drawing/2014/main" id="{0867AF19-86DA-C0A1-83AD-6B2AA7D2C548}"/>
                      </a:ext>
                    </a:extLst>
                  </p:cNvPr>
                  <p:cNvGrpSpPr/>
                  <p:nvPr/>
                </p:nvGrpSpPr>
                <p:grpSpPr>
                  <a:xfrm>
                    <a:off x="3573050" y="994484"/>
                    <a:ext cx="2165494" cy="2763000"/>
                    <a:chOff x="3573050" y="994484"/>
                    <a:chExt cx="2165494" cy="2763000"/>
                  </a:xfrm>
                </p:grpSpPr>
                <p:pic>
                  <p:nvPicPr>
                    <p:cNvPr id="23" name="Picture 2" descr="Speech balloon Bubble - Hand line speech bubble png download - 3894* ...">
                      <a:extLst>
                        <a:ext uri="{FF2B5EF4-FFF2-40B4-BE49-F238E27FC236}">
                          <a16:creationId xmlns:a16="http://schemas.microsoft.com/office/drawing/2014/main" id="{C8137B76-64AC-2FFE-4FD4-737AB4E0801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7579725">
                      <a:off x="3274297" y="1293237"/>
                      <a:ext cx="2763000" cy="2165494"/>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Rounded Corners 28">
                      <a:extLst>
                        <a:ext uri="{FF2B5EF4-FFF2-40B4-BE49-F238E27FC236}">
                          <a16:creationId xmlns:a16="http://schemas.microsoft.com/office/drawing/2014/main" id="{EAFF1275-B7CC-AB9A-96D0-EEBE227C0039}"/>
                        </a:ext>
                      </a:extLst>
                    </p:cNvPr>
                    <p:cNvSpPr/>
                    <p:nvPr/>
                  </p:nvSpPr>
                  <p:spPr>
                    <a:xfrm>
                      <a:off x="3672327" y="2359121"/>
                      <a:ext cx="693336" cy="46497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Rectangle: Rounded Corners 30">
                    <a:extLst>
                      <a:ext uri="{FF2B5EF4-FFF2-40B4-BE49-F238E27FC236}">
                        <a16:creationId xmlns:a16="http://schemas.microsoft.com/office/drawing/2014/main" id="{13A59A9D-C92F-579C-4ED4-FB6797819D27}"/>
                      </a:ext>
                    </a:extLst>
                  </p:cNvPr>
                  <p:cNvSpPr/>
                  <p:nvPr/>
                </p:nvSpPr>
                <p:spPr>
                  <a:xfrm>
                    <a:off x="4955707" y="1938657"/>
                    <a:ext cx="693336" cy="46497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a:extLst>
                    <a:ext uri="{FF2B5EF4-FFF2-40B4-BE49-F238E27FC236}">
                      <a16:creationId xmlns:a16="http://schemas.microsoft.com/office/drawing/2014/main" id="{B787775D-B929-9646-B62C-094408C592C4}"/>
                    </a:ext>
                  </a:extLst>
                </p:cNvPr>
                <p:cNvSpPr txBox="1"/>
                <p:nvPr/>
              </p:nvSpPr>
              <p:spPr>
                <a:xfrm rot="19823027">
                  <a:off x="4079343" y="2868796"/>
                  <a:ext cx="1884176" cy="1100142"/>
                </a:xfrm>
                <a:prstGeom prst="rect">
                  <a:avLst/>
                </a:prstGeom>
                <a:noFill/>
              </p:spPr>
              <p:txBody>
                <a:bodyPr wrap="square" rtlCol="0">
                  <a:spAutoFit/>
                </a:bodyPr>
                <a:lstStyle/>
                <a:p>
                  <a:r>
                    <a:rPr lang="en-GB" sz="1200" i="1">
                      <a:ea typeface="Calibri" panose="020F0502020204030204" pitchFamily="34" charset="0"/>
                    </a:rPr>
                    <a:t>I</a:t>
                  </a:r>
                  <a:r>
                    <a:rPr lang="en-GB" sz="1200" i="1">
                      <a:effectLst/>
                      <a:ea typeface="Calibri" panose="020F0502020204030204" pitchFamily="34" charset="0"/>
                    </a:rPr>
                    <a:t>t’s giving students that platform to really speak on issues that matter to them if that makes sense</a:t>
                  </a:r>
                </a:p>
                <a:p>
                  <a:endParaRPr lang="en-GB" sz="1200"/>
                </a:p>
              </p:txBody>
            </p:sp>
          </p:grpSp>
          <p:pic>
            <p:nvPicPr>
              <p:cNvPr id="56" name="Picture 2" descr="Speech balloon Bubble - Hand line speech bubble png download - 3894* ...">
                <a:extLst>
                  <a:ext uri="{FF2B5EF4-FFF2-40B4-BE49-F238E27FC236}">
                    <a16:creationId xmlns:a16="http://schemas.microsoft.com/office/drawing/2014/main" id="{FEBC445E-5CDB-467B-214B-B83B186B7F2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0195501">
                <a:off x="5604364" y="3467340"/>
                <a:ext cx="681355" cy="334673"/>
              </a:xfrm>
              <a:prstGeom prst="rect">
                <a:avLst/>
              </a:prstGeom>
              <a:noFill/>
              <a:extLst>
                <a:ext uri="{909E8E84-426E-40DD-AFC4-6F175D3DCCD1}">
                  <a14:hiddenFill xmlns:a14="http://schemas.microsoft.com/office/drawing/2010/main">
                    <a:solidFill>
                      <a:srgbClr val="FFFFFF"/>
                    </a:solidFill>
                  </a14:hiddenFill>
                </a:ext>
              </a:extLst>
            </p:spPr>
          </p:pic>
        </p:grpSp>
        <p:pic>
          <p:nvPicPr>
            <p:cNvPr id="33" name="Picture 2" descr="Speech balloon Bubble - Hand line speech bubble png download - 3894* ...">
              <a:extLst>
                <a:ext uri="{FF2B5EF4-FFF2-40B4-BE49-F238E27FC236}">
                  <a16:creationId xmlns:a16="http://schemas.microsoft.com/office/drawing/2014/main" id="{9A18FBE7-11B3-42CE-0A64-848BAD63E10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825083">
              <a:off x="4406602" y="1493243"/>
              <a:ext cx="629034" cy="3089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Group 17">
            <a:extLst>
              <a:ext uri="{FF2B5EF4-FFF2-40B4-BE49-F238E27FC236}">
                <a16:creationId xmlns:a16="http://schemas.microsoft.com/office/drawing/2014/main" id="{C99CC09A-12DA-84A0-F412-CE79A39366F9}"/>
              </a:ext>
            </a:extLst>
          </p:cNvPr>
          <p:cNvGrpSpPr/>
          <p:nvPr/>
        </p:nvGrpSpPr>
        <p:grpSpPr>
          <a:xfrm>
            <a:off x="4550663" y="858894"/>
            <a:ext cx="2131491" cy="1737367"/>
            <a:chOff x="4550663" y="858894"/>
            <a:chExt cx="2131491" cy="1737367"/>
          </a:xfrm>
        </p:grpSpPr>
        <p:grpSp>
          <p:nvGrpSpPr>
            <p:cNvPr id="17" name="Group 16">
              <a:extLst>
                <a:ext uri="{FF2B5EF4-FFF2-40B4-BE49-F238E27FC236}">
                  <a16:creationId xmlns:a16="http://schemas.microsoft.com/office/drawing/2014/main" id="{BDB64421-E485-BBD1-FDFD-1FC443A90270}"/>
                </a:ext>
              </a:extLst>
            </p:cNvPr>
            <p:cNvGrpSpPr/>
            <p:nvPr/>
          </p:nvGrpSpPr>
          <p:grpSpPr>
            <a:xfrm>
              <a:off x="4550663" y="858894"/>
              <a:ext cx="2131491" cy="1737367"/>
              <a:chOff x="4550663" y="858894"/>
              <a:chExt cx="2508114" cy="2044350"/>
            </a:xfrm>
          </p:grpSpPr>
          <p:grpSp>
            <p:nvGrpSpPr>
              <p:cNvPr id="15" name="Group 14">
                <a:extLst>
                  <a:ext uri="{FF2B5EF4-FFF2-40B4-BE49-F238E27FC236}">
                    <a16:creationId xmlns:a16="http://schemas.microsoft.com/office/drawing/2014/main" id="{85BEFD54-206B-719E-F19B-2247381453C4}"/>
                  </a:ext>
                </a:extLst>
              </p:cNvPr>
              <p:cNvGrpSpPr/>
              <p:nvPr/>
            </p:nvGrpSpPr>
            <p:grpSpPr>
              <a:xfrm>
                <a:off x="4550663" y="858894"/>
                <a:ext cx="2508114" cy="2044350"/>
                <a:chOff x="4388253" y="912950"/>
                <a:chExt cx="2508114" cy="2044350"/>
              </a:xfrm>
            </p:grpSpPr>
            <p:pic>
              <p:nvPicPr>
                <p:cNvPr id="9" name="Picture 2" descr="Speech balloon Bubble - Hand line speech bubble png download - 3894* ...">
                  <a:extLst>
                    <a:ext uri="{FF2B5EF4-FFF2-40B4-BE49-F238E27FC236}">
                      <a16:creationId xmlns:a16="http://schemas.microsoft.com/office/drawing/2014/main" id="{510CA392-AD59-D5FC-3774-2A8911B7AA0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V="1">
                  <a:off x="4388253" y="912950"/>
                  <a:ext cx="2508114" cy="204435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Rounded Corners 12">
                  <a:extLst>
                    <a:ext uri="{FF2B5EF4-FFF2-40B4-BE49-F238E27FC236}">
                      <a16:creationId xmlns:a16="http://schemas.microsoft.com/office/drawing/2014/main" id="{932F896D-D410-5340-259B-8B0884D6FE0C}"/>
                    </a:ext>
                  </a:extLst>
                </p:cNvPr>
                <p:cNvSpPr/>
                <p:nvPr/>
              </p:nvSpPr>
              <p:spPr>
                <a:xfrm rot="1776973">
                  <a:off x="5912753" y="1310616"/>
                  <a:ext cx="640095" cy="429270"/>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778E8CD3-6301-D13E-6959-1D8EAA5FB8C8}"/>
                    </a:ext>
                  </a:extLst>
                </p:cNvPr>
                <p:cNvSpPr/>
                <p:nvPr/>
              </p:nvSpPr>
              <p:spPr>
                <a:xfrm rot="1776973">
                  <a:off x="4766235" y="2216379"/>
                  <a:ext cx="640095" cy="429270"/>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1" name="Picture 2" descr="Speech balloon Bubble - Hand line speech bubble png download - 3894* ...">
                <a:extLst>
                  <a:ext uri="{FF2B5EF4-FFF2-40B4-BE49-F238E27FC236}">
                    <a16:creationId xmlns:a16="http://schemas.microsoft.com/office/drawing/2014/main" id="{83A14D17-C1A2-3EE7-E5D0-04CE1C1BEE5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1972474">
                <a:off x="5666555" y="2116870"/>
                <a:ext cx="629034" cy="30897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Speech balloon Bubble - Hand line speech bubble png download - 3894* ...">
                <a:extLst>
                  <a:ext uri="{FF2B5EF4-FFF2-40B4-BE49-F238E27FC236}">
                    <a16:creationId xmlns:a16="http://schemas.microsoft.com/office/drawing/2014/main" id="{5CFDB84F-384A-5EE2-5D5F-2CD4B1BBABB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825083">
                <a:off x="5062726" y="1351275"/>
                <a:ext cx="629034" cy="308974"/>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Box 15">
              <a:extLst>
                <a:ext uri="{FF2B5EF4-FFF2-40B4-BE49-F238E27FC236}">
                  <a16:creationId xmlns:a16="http://schemas.microsoft.com/office/drawing/2014/main" id="{47477276-A9EF-8F0C-0482-C0E65302BCD8}"/>
                </a:ext>
              </a:extLst>
            </p:cNvPr>
            <p:cNvSpPr txBox="1"/>
            <p:nvPr/>
          </p:nvSpPr>
          <p:spPr>
            <a:xfrm>
              <a:off x="4960578" y="1419693"/>
              <a:ext cx="1469539" cy="830997"/>
            </a:xfrm>
            <a:prstGeom prst="rect">
              <a:avLst/>
            </a:prstGeom>
            <a:noFill/>
          </p:spPr>
          <p:txBody>
            <a:bodyPr wrap="square" rtlCol="0">
              <a:spAutoFit/>
            </a:bodyPr>
            <a:lstStyle/>
            <a:p>
              <a:r>
                <a:rPr lang="en-US" sz="12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 wanted to give a glimpse into the world of a disabled person</a:t>
              </a:r>
              <a:endParaRPr lang="en-GB" sz="1050"/>
            </a:p>
          </p:txBody>
        </p:sp>
      </p:grpSp>
    </p:spTree>
    <p:extLst>
      <p:ext uri="{BB962C8B-B14F-4D97-AF65-F5344CB8AC3E}">
        <p14:creationId xmlns:p14="http://schemas.microsoft.com/office/powerpoint/2010/main" val="3246067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2132E-78E7-BA5C-E718-FBC38FA2B753}"/>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AD7EF478-3A29-10A2-B762-C95128D31250}"/>
              </a:ext>
            </a:extLst>
          </p:cNvPr>
          <p:cNvSpPr txBox="1">
            <a:spLocks/>
          </p:cNvSpPr>
          <p:nvPr/>
        </p:nvSpPr>
        <p:spPr>
          <a:xfrm>
            <a:off x="77688" y="1034905"/>
            <a:ext cx="2635367" cy="442446"/>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00B2DD"/>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a:t>SMSRH - G</a:t>
            </a:r>
            <a:r>
              <a:rPr lang="en-US" err="1"/>
              <a:t>ateway</a:t>
            </a:r>
            <a:r>
              <a:rPr lang="en-US"/>
              <a:t> to future research</a:t>
            </a:r>
            <a:endParaRPr lang="en-GB"/>
          </a:p>
        </p:txBody>
      </p:sp>
      <p:grpSp>
        <p:nvGrpSpPr>
          <p:cNvPr id="25" name="Group 24">
            <a:extLst>
              <a:ext uri="{FF2B5EF4-FFF2-40B4-BE49-F238E27FC236}">
                <a16:creationId xmlns:a16="http://schemas.microsoft.com/office/drawing/2014/main" id="{E0B67642-5FA1-5820-4F4C-9705F79DE9C9}"/>
              </a:ext>
            </a:extLst>
          </p:cNvPr>
          <p:cNvGrpSpPr/>
          <p:nvPr/>
        </p:nvGrpSpPr>
        <p:grpSpPr>
          <a:xfrm>
            <a:off x="-76450" y="1876770"/>
            <a:ext cx="3537032" cy="2883015"/>
            <a:chOff x="-60417" y="2167196"/>
            <a:chExt cx="3537032" cy="2883015"/>
          </a:xfrm>
        </p:grpSpPr>
        <p:pic>
          <p:nvPicPr>
            <p:cNvPr id="3074" name="Picture 2" descr="Speech balloon Bubble - Hand line speech bubble png download - 3894* ...">
              <a:extLst>
                <a:ext uri="{FF2B5EF4-FFF2-40B4-BE49-F238E27FC236}">
                  <a16:creationId xmlns:a16="http://schemas.microsoft.com/office/drawing/2014/main" id="{024D49CE-ED75-A1C8-FE10-0BD1468583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17" y="2167196"/>
              <a:ext cx="3537032" cy="288301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CA1A7D28-C5F6-2CEF-0C0E-2E7A672F7F85}"/>
                </a:ext>
              </a:extLst>
            </p:cNvPr>
            <p:cNvSpPr txBox="1"/>
            <p:nvPr/>
          </p:nvSpPr>
          <p:spPr>
            <a:xfrm>
              <a:off x="336498" y="3179962"/>
              <a:ext cx="2919167" cy="1015663"/>
            </a:xfrm>
            <a:prstGeom prst="rect">
              <a:avLst/>
            </a:prstGeom>
            <a:noFill/>
          </p:spPr>
          <p:txBody>
            <a:bodyPr wrap="square" rtlCol="0">
              <a:spAutoFit/>
            </a:bodyPr>
            <a:lstStyle/>
            <a:p>
              <a:r>
                <a:rPr lang="en-US" sz="1200" b="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 feel like it actually unlocked quite a big passion for research that I didn't </a:t>
              </a:r>
              <a:r>
                <a:rPr lang="en-US" sz="1200" b="0" i="1"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realise</a:t>
              </a:r>
              <a:r>
                <a:rPr lang="en-US" sz="1200" b="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that I had. And I mean it got me very interested in looking at things like, you know, master's degrees somewhere down the line</a:t>
              </a:r>
              <a:endParaRPr lang="en-GB"/>
            </a:p>
          </p:txBody>
        </p:sp>
      </p:grpSp>
      <p:grpSp>
        <p:nvGrpSpPr>
          <p:cNvPr id="24" name="Group 23">
            <a:extLst>
              <a:ext uri="{FF2B5EF4-FFF2-40B4-BE49-F238E27FC236}">
                <a16:creationId xmlns:a16="http://schemas.microsoft.com/office/drawing/2014/main" id="{226490C9-58D2-0E01-EE53-1B2EA8A66414}"/>
              </a:ext>
            </a:extLst>
          </p:cNvPr>
          <p:cNvGrpSpPr/>
          <p:nvPr/>
        </p:nvGrpSpPr>
        <p:grpSpPr>
          <a:xfrm>
            <a:off x="5420932" y="2218934"/>
            <a:ext cx="3901051" cy="2883015"/>
            <a:chOff x="5236562" y="2551293"/>
            <a:chExt cx="3901051" cy="2883015"/>
          </a:xfrm>
        </p:grpSpPr>
        <p:pic>
          <p:nvPicPr>
            <p:cNvPr id="21" name="Picture 2" descr="Speech balloon Bubble - Hand line speech bubble png download - 3894* ...">
              <a:extLst>
                <a:ext uri="{FF2B5EF4-FFF2-40B4-BE49-F238E27FC236}">
                  <a16:creationId xmlns:a16="http://schemas.microsoft.com/office/drawing/2014/main" id="{43F7B5C0-29CA-2AEF-33D7-4EA2E57999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153648">
              <a:off x="5236562" y="2551293"/>
              <a:ext cx="3901051" cy="2883015"/>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8428C920-DA65-1399-DC52-082F17DE7CE6}"/>
                </a:ext>
              </a:extLst>
            </p:cNvPr>
            <p:cNvSpPr txBox="1"/>
            <p:nvPr/>
          </p:nvSpPr>
          <p:spPr>
            <a:xfrm>
              <a:off x="5669787" y="3391024"/>
              <a:ext cx="3034600" cy="1408078"/>
            </a:xfrm>
            <a:prstGeom prst="rect">
              <a:avLst/>
            </a:prstGeom>
            <a:noFill/>
          </p:spPr>
          <p:txBody>
            <a:bodyPr wrap="square" rtlCol="0">
              <a:spAutoFit/>
            </a:bodyPr>
            <a:lstStyle/>
            <a:p>
              <a:r>
                <a:rPr lang="en-US" sz="1200" b="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“I'd never done a full research paper before, and I probably wouldn't have done it without the hub…. I felt like I learned a lot with that because that's how I do research now in my job. So, I feel like that's actually been really, really helpful for what I'm doing now.”</a:t>
              </a:r>
              <a:endParaRPr lang="en-US" sz="1100" b="0" i="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grpSp>
      <p:grpSp>
        <p:nvGrpSpPr>
          <p:cNvPr id="60" name="Group 59">
            <a:extLst>
              <a:ext uri="{FF2B5EF4-FFF2-40B4-BE49-F238E27FC236}">
                <a16:creationId xmlns:a16="http://schemas.microsoft.com/office/drawing/2014/main" id="{0A7B49DD-4CF5-D249-71F9-7331AF16FCE9}"/>
              </a:ext>
            </a:extLst>
          </p:cNvPr>
          <p:cNvGrpSpPr/>
          <p:nvPr/>
        </p:nvGrpSpPr>
        <p:grpSpPr>
          <a:xfrm>
            <a:off x="3622416" y="744026"/>
            <a:ext cx="2165494" cy="2930162"/>
            <a:chOff x="4349896" y="1371973"/>
            <a:chExt cx="2165494" cy="2930162"/>
          </a:xfrm>
        </p:grpSpPr>
        <p:pic>
          <p:nvPicPr>
            <p:cNvPr id="33" name="Picture 2" descr="Speech balloon Bubble - Hand line speech bubble png download - 3894* ...">
              <a:extLst>
                <a:ext uri="{FF2B5EF4-FFF2-40B4-BE49-F238E27FC236}">
                  <a16:creationId xmlns:a16="http://schemas.microsoft.com/office/drawing/2014/main" id="{D2D44F71-FDE4-3EE6-2E2C-5B2136CF36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946" t="19519" r="50802" b="61648"/>
            <a:stretch/>
          </p:blipFill>
          <p:spPr bwMode="auto">
            <a:xfrm rot="2037390">
              <a:off x="4802512" y="2311869"/>
              <a:ext cx="681355" cy="334673"/>
            </a:xfrm>
            <a:prstGeom prst="rect">
              <a:avLst/>
            </a:prstGeom>
            <a:noFill/>
            <a:extLst>
              <a:ext uri="{909E8E84-426E-40DD-AFC4-6F175D3DCCD1}">
                <a14:hiddenFill xmlns:a14="http://schemas.microsoft.com/office/drawing/2010/main">
                  <a:solidFill>
                    <a:srgbClr val="FFFFFF"/>
                  </a:solidFill>
                </a14:hiddenFill>
              </a:ext>
            </a:extLst>
          </p:spPr>
        </p:pic>
        <p:grpSp>
          <p:nvGrpSpPr>
            <p:cNvPr id="57" name="Group 56">
              <a:extLst>
                <a:ext uri="{FF2B5EF4-FFF2-40B4-BE49-F238E27FC236}">
                  <a16:creationId xmlns:a16="http://schemas.microsoft.com/office/drawing/2014/main" id="{0A9DA5D1-EF30-00AF-CD2D-13777A85CBA5}"/>
                </a:ext>
              </a:extLst>
            </p:cNvPr>
            <p:cNvGrpSpPr/>
            <p:nvPr/>
          </p:nvGrpSpPr>
          <p:grpSpPr>
            <a:xfrm>
              <a:off x="4349896" y="1371973"/>
              <a:ext cx="2165494" cy="2930162"/>
              <a:chOff x="4539923" y="1698573"/>
              <a:chExt cx="2165494" cy="2930162"/>
            </a:xfrm>
          </p:grpSpPr>
          <p:grpSp>
            <p:nvGrpSpPr>
              <p:cNvPr id="55" name="Group 54">
                <a:extLst>
                  <a:ext uri="{FF2B5EF4-FFF2-40B4-BE49-F238E27FC236}">
                    <a16:creationId xmlns:a16="http://schemas.microsoft.com/office/drawing/2014/main" id="{FF3EE1C1-B8B9-8D72-8AC4-D206B20BB18F}"/>
                  </a:ext>
                </a:extLst>
              </p:cNvPr>
              <p:cNvGrpSpPr/>
              <p:nvPr/>
            </p:nvGrpSpPr>
            <p:grpSpPr>
              <a:xfrm>
                <a:off x="4539923" y="1698573"/>
                <a:ext cx="2165494" cy="2930162"/>
                <a:chOff x="3978205" y="1698573"/>
                <a:chExt cx="2165494" cy="2930162"/>
              </a:xfrm>
            </p:grpSpPr>
            <p:grpSp>
              <p:nvGrpSpPr>
                <p:cNvPr id="32" name="Group 31">
                  <a:extLst>
                    <a:ext uri="{FF2B5EF4-FFF2-40B4-BE49-F238E27FC236}">
                      <a16:creationId xmlns:a16="http://schemas.microsoft.com/office/drawing/2014/main" id="{AAA6A3C7-8362-D072-6A42-EFA8DD8B3348}"/>
                    </a:ext>
                  </a:extLst>
                </p:cNvPr>
                <p:cNvGrpSpPr/>
                <p:nvPr/>
              </p:nvGrpSpPr>
              <p:grpSpPr>
                <a:xfrm>
                  <a:off x="3978205" y="1698573"/>
                  <a:ext cx="2165494" cy="2930162"/>
                  <a:chOff x="3622565" y="843568"/>
                  <a:chExt cx="2165494" cy="2930162"/>
                </a:xfrm>
              </p:grpSpPr>
              <p:grpSp>
                <p:nvGrpSpPr>
                  <p:cNvPr id="30" name="Group 29">
                    <a:extLst>
                      <a:ext uri="{FF2B5EF4-FFF2-40B4-BE49-F238E27FC236}">
                        <a16:creationId xmlns:a16="http://schemas.microsoft.com/office/drawing/2014/main" id="{FD5E1315-E235-543C-8C29-3B2C303F969C}"/>
                      </a:ext>
                    </a:extLst>
                  </p:cNvPr>
                  <p:cNvGrpSpPr/>
                  <p:nvPr/>
                </p:nvGrpSpPr>
                <p:grpSpPr>
                  <a:xfrm>
                    <a:off x="3622565" y="843568"/>
                    <a:ext cx="2165494" cy="2930162"/>
                    <a:chOff x="3622565" y="843568"/>
                    <a:chExt cx="2165494" cy="2930162"/>
                  </a:xfrm>
                </p:grpSpPr>
                <p:pic>
                  <p:nvPicPr>
                    <p:cNvPr id="23" name="Picture 2" descr="Speech balloon Bubble - Hand line speech bubble png download - 3894* ...">
                      <a:extLst>
                        <a:ext uri="{FF2B5EF4-FFF2-40B4-BE49-F238E27FC236}">
                          <a16:creationId xmlns:a16="http://schemas.microsoft.com/office/drawing/2014/main" id="{A9114CB4-4984-0670-F4A4-EBE2A5B1A6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579725">
                      <a:off x="3240231" y="1225902"/>
                      <a:ext cx="2930162" cy="2165494"/>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Rounded Corners 28">
                      <a:extLst>
                        <a:ext uri="{FF2B5EF4-FFF2-40B4-BE49-F238E27FC236}">
                          <a16:creationId xmlns:a16="http://schemas.microsoft.com/office/drawing/2014/main" id="{6D64D766-1E6A-8B0A-8F6E-DA51ACB3F111}"/>
                        </a:ext>
                      </a:extLst>
                    </p:cNvPr>
                    <p:cNvSpPr/>
                    <p:nvPr/>
                  </p:nvSpPr>
                  <p:spPr>
                    <a:xfrm>
                      <a:off x="3727938" y="2293390"/>
                      <a:ext cx="693336" cy="46497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Rectangle: Rounded Corners 30">
                    <a:extLst>
                      <a:ext uri="{FF2B5EF4-FFF2-40B4-BE49-F238E27FC236}">
                        <a16:creationId xmlns:a16="http://schemas.microsoft.com/office/drawing/2014/main" id="{B5E520EE-2169-908C-FCC1-53EC5E6C2952}"/>
                      </a:ext>
                    </a:extLst>
                  </p:cNvPr>
                  <p:cNvSpPr/>
                  <p:nvPr/>
                </p:nvSpPr>
                <p:spPr>
                  <a:xfrm>
                    <a:off x="4998712" y="1797929"/>
                    <a:ext cx="693336" cy="46497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a:extLst>
                    <a:ext uri="{FF2B5EF4-FFF2-40B4-BE49-F238E27FC236}">
                      <a16:creationId xmlns:a16="http://schemas.microsoft.com/office/drawing/2014/main" id="{D2587C1F-1A4A-76CC-FE1D-6E9B255F70D5}"/>
                    </a:ext>
                  </a:extLst>
                </p:cNvPr>
                <p:cNvSpPr txBox="1"/>
                <p:nvPr/>
              </p:nvSpPr>
              <p:spPr>
                <a:xfrm>
                  <a:off x="4146398" y="2876141"/>
                  <a:ext cx="1884175" cy="854080"/>
                </a:xfrm>
                <a:prstGeom prst="rect">
                  <a:avLst/>
                </a:prstGeom>
                <a:noFill/>
              </p:spPr>
              <p:txBody>
                <a:bodyPr wrap="square" rtlCol="0">
                  <a:spAutoFit/>
                </a:bodyPr>
                <a:lstStyle/>
                <a:p>
                  <a:r>
                    <a:rPr lang="en-GB" sz="1200"/>
                    <a:t>I felt like I learned a lot of practical skills, which I didn't necessarily learn throughout my degree</a:t>
                  </a:r>
                </a:p>
              </p:txBody>
            </p:sp>
          </p:grpSp>
          <p:pic>
            <p:nvPicPr>
              <p:cNvPr id="56" name="Picture 2" descr="Speech balloon Bubble - Hand line speech bubble png download - 3894* ...">
                <a:extLst>
                  <a:ext uri="{FF2B5EF4-FFF2-40B4-BE49-F238E27FC236}">
                    <a16:creationId xmlns:a16="http://schemas.microsoft.com/office/drawing/2014/main" id="{6790ED04-CBCB-F8E7-7838-2E08C457C7C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946" t="19519" r="50802" b="61648"/>
              <a:stretch/>
            </p:blipFill>
            <p:spPr bwMode="auto">
              <a:xfrm rot="13381081">
                <a:off x="5387521" y="3631358"/>
                <a:ext cx="681355" cy="33467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077" name="Group 3076">
            <a:extLst>
              <a:ext uri="{FF2B5EF4-FFF2-40B4-BE49-F238E27FC236}">
                <a16:creationId xmlns:a16="http://schemas.microsoft.com/office/drawing/2014/main" id="{3C0F5D86-5C28-C16C-58E6-1ADB30AAD7AA}"/>
              </a:ext>
            </a:extLst>
          </p:cNvPr>
          <p:cNvGrpSpPr/>
          <p:nvPr/>
        </p:nvGrpSpPr>
        <p:grpSpPr>
          <a:xfrm>
            <a:off x="3166943" y="3764748"/>
            <a:ext cx="2294658" cy="1640644"/>
            <a:chOff x="4695434" y="2773004"/>
            <a:chExt cx="3902738" cy="2790396"/>
          </a:xfrm>
        </p:grpSpPr>
        <p:grpSp>
          <p:nvGrpSpPr>
            <p:cNvPr id="3078" name="Group 3077">
              <a:extLst>
                <a:ext uri="{FF2B5EF4-FFF2-40B4-BE49-F238E27FC236}">
                  <a16:creationId xmlns:a16="http://schemas.microsoft.com/office/drawing/2014/main" id="{59162A45-D884-6D18-6845-3D55D1FEAEE2}"/>
                </a:ext>
              </a:extLst>
            </p:cNvPr>
            <p:cNvGrpSpPr/>
            <p:nvPr/>
          </p:nvGrpSpPr>
          <p:grpSpPr>
            <a:xfrm>
              <a:off x="4695434" y="2773004"/>
              <a:ext cx="3902738" cy="2790396"/>
              <a:chOff x="4695434" y="2773004"/>
              <a:chExt cx="3902738" cy="2790396"/>
            </a:xfrm>
          </p:grpSpPr>
          <p:grpSp>
            <p:nvGrpSpPr>
              <p:cNvPr id="3080" name="Group 3079">
                <a:extLst>
                  <a:ext uri="{FF2B5EF4-FFF2-40B4-BE49-F238E27FC236}">
                    <a16:creationId xmlns:a16="http://schemas.microsoft.com/office/drawing/2014/main" id="{960BC73D-4443-37A1-243D-8407990A8AA7}"/>
                  </a:ext>
                </a:extLst>
              </p:cNvPr>
              <p:cNvGrpSpPr/>
              <p:nvPr/>
            </p:nvGrpSpPr>
            <p:grpSpPr>
              <a:xfrm>
                <a:off x="5807776" y="2773004"/>
                <a:ext cx="2790396" cy="2790396"/>
                <a:chOff x="5787850" y="2505491"/>
                <a:chExt cx="2790396" cy="2790396"/>
              </a:xfrm>
            </p:grpSpPr>
            <p:pic>
              <p:nvPicPr>
                <p:cNvPr id="3084" name="Picture 18" descr="Gate clipart entry gate, Picture #1194860 gate clipart entry gate">
                  <a:extLst>
                    <a:ext uri="{FF2B5EF4-FFF2-40B4-BE49-F238E27FC236}">
                      <a16:creationId xmlns:a16="http://schemas.microsoft.com/office/drawing/2014/main" id="{A96DA653-6788-6B06-0543-16F6104B91E7}"/>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787850" y="2505491"/>
                  <a:ext cx="2790396" cy="2790396"/>
                </a:xfrm>
                <a:prstGeom prst="rect">
                  <a:avLst/>
                </a:prstGeom>
                <a:noFill/>
                <a:extLst>
                  <a:ext uri="{909E8E84-426E-40DD-AFC4-6F175D3DCCD1}">
                    <a14:hiddenFill xmlns:a14="http://schemas.microsoft.com/office/drawing/2010/main">
                      <a:solidFill>
                        <a:srgbClr val="FFFFFF"/>
                      </a:solidFill>
                    </a14:hiddenFill>
                  </a:ext>
                </a:extLst>
              </p:spPr>
            </p:pic>
            <p:sp>
              <p:nvSpPr>
                <p:cNvPr id="3085" name="Rectangle 3084">
                  <a:extLst>
                    <a:ext uri="{FF2B5EF4-FFF2-40B4-BE49-F238E27FC236}">
                      <a16:creationId xmlns:a16="http://schemas.microsoft.com/office/drawing/2014/main" id="{BA7C358F-4F21-A389-233E-5A6C04C73536}"/>
                    </a:ext>
                  </a:extLst>
                </p:cNvPr>
                <p:cNvSpPr/>
                <p:nvPr/>
              </p:nvSpPr>
              <p:spPr>
                <a:xfrm>
                  <a:off x="5787850" y="2813538"/>
                  <a:ext cx="1202817" cy="209045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81" name="Group 3080">
                <a:extLst>
                  <a:ext uri="{FF2B5EF4-FFF2-40B4-BE49-F238E27FC236}">
                    <a16:creationId xmlns:a16="http://schemas.microsoft.com/office/drawing/2014/main" id="{E6EB8421-FAA2-A40B-168C-4E30A3CA6693}"/>
                  </a:ext>
                </a:extLst>
              </p:cNvPr>
              <p:cNvGrpSpPr/>
              <p:nvPr/>
            </p:nvGrpSpPr>
            <p:grpSpPr>
              <a:xfrm>
                <a:off x="4695434" y="2773004"/>
                <a:ext cx="2790396" cy="2790396"/>
                <a:chOff x="5787850" y="2505491"/>
                <a:chExt cx="2790396" cy="2790396"/>
              </a:xfrm>
            </p:grpSpPr>
            <p:pic>
              <p:nvPicPr>
                <p:cNvPr id="3082" name="Picture 3081" descr="Gate clipart entry gate, Picture #1194860 gate clipart entry gate">
                  <a:extLst>
                    <a:ext uri="{FF2B5EF4-FFF2-40B4-BE49-F238E27FC236}">
                      <a16:creationId xmlns:a16="http://schemas.microsoft.com/office/drawing/2014/main" id="{8CC51D1A-970F-C94D-E31F-3E3E741F403A}"/>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787850" y="2505491"/>
                  <a:ext cx="2790396" cy="2790396"/>
                </a:xfrm>
                <a:prstGeom prst="rect">
                  <a:avLst/>
                </a:prstGeom>
                <a:noFill/>
                <a:extLst>
                  <a:ext uri="{909E8E84-426E-40DD-AFC4-6F175D3DCCD1}">
                    <a14:hiddenFill xmlns:a14="http://schemas.microsoft.com/office/drawing/2010/main">
                      <a:solidFill>
                        <a:srgbClr val="FFFFFF"/>
                      </a:solidFill>
                    </a14:hiddenFill>
                  </a:ext>
                </a:extLst>
              </p:spPr>
            </p:pic>
            <p:sp>
              <p:nvSpPr>
                <p:cNvPr id="3083" name="Rectangle 3082">
                  <a:extLst>
                    <a:ext uri="{FF2B5EF4-FFF2-40B4-BE49-F238E27FC236}">
                      <a16:creationId xmlns:a16="http://schemas.microsoft.com/office/drawing/2014/main" id="{5E89354C-250C-0F3B-DF3A-61201B6B16D9}"/>
                    </a:ext>
                  </a:extLst>
                </p:cNvPr>
                <p:cNvSpPr/>
                <p:nvPr/>
              </p:nvSpPr>
              <p:spPr>
                <a:xfrm>
                  <a:off x="7335289" y="2813538"/>
                  <a:ext cx="1202817" cy="209045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pic>
          <p:nvPicPr>
            <p:cNvPr id="3079" name="Picture 16" descr="Download Research Clipart (#5451334) - PinClipart">
              <a:extLst>
                <a:ext uri="{FF2B5EF4-FFF2-40B4-BE49-F238E27FC236}">
                  <a16:creationId xmlns:a16="http://schemas.microsoft.com/office/drawing/2014/main" id="{CC80D537-E6B8-B8C0-F401-D6FFA85A8A53}"/>
                </a:ext>
              </a:extLst>
            </p:cNvPr>
            <p:cNvPicPr>
              <a:picLocks noChangeAspect="1" noChangeArrowheads="1"/>
            </p:cNvPicPr>
            <p:nvPr/>
          </p:nvPicPr>
          <p:blipFill>
            <a:blip r:embed="rId6">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5925007" y="3457130"/>
              <a:ext cx="1486850" cy="10805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319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46F5D7-A56A-4E19-F237-5C9E19E594CA}"/>
              </a:ext>
            </a:extLst>
          </p:cNvPr>
          <p:cNvSpPr>
            <a:spLocks noGrp="1"/>
          </p:cNvSpPr>
          <p:nvPr>
            <p:ph type="body" sz="quarter" idx="13"/>
          </p:nvPr>
        </p:nvSpPr>
        <p:spPr/>
        <p:txBody>
          <a:bodyPr lIns="91440" tIns="45720" rIns="91440" bIns="45720" anchor="t"/>
          <a:lstStyle/>
          <a:p>
            <a:pPr marL="0" indent="0">
              <a:buNone/>
            </a:pPr>
            <a:r>
              <a:rPr lang="en-GB" sz="2200">
                <a:latin typeface="Arial"/>
                <a:cs typeface="Arial"/>
              </a:rPr>
              <a:t>•</a:t>
            </a:r>
            <a:r>
              <a:rPr lang="en-GB" sz="2200" b="1">
                <a:ea typeface="+mn-lt"/>
                <a:cs typeface="+mn-lt"/>
              </a:rPr>
              <a:t>Personal development</a:t>
            </a:r>
            <a:r>
              <a:rPr lang="en-GB" sz="2200">
                <a:ea typeface="+mn-lt"/>
                <a:cs typeface="+mn-lt"/>
              </a:rPr>
              <a:t>:</a:t>
            </a:r>
            <a:r>
              <a:rPr lang="en-GB" sz="1900">
                <a:ea typeface="+mn-lt"/>
                <a:cs typeface="+mn-lt"/>
              </a:rPr>
              <a:t> more comfortable, confident, balance research, work, and life </a:t>
            </a:r>
            <a:endParaRPr lang="en-GB">
              <a:latin typeface="Calibri"/>
              <a:cs typeface="Arial"/>
            </a:endParaRPr>
          </a:p>
          <a:p>
            <a:pPr marL="0" indent="0">
              <a:buNone/>
            </a:pPr>
            <a:r>
              <a:rPr lang="en-GB" sz="2200">
                <a:latin typeface="Arial"/>
                <a:cs typeface="Arial"/>
              </a:rPr>
              <a:t>•</a:t>
            </a:r>
            <a:r>
              <a:rPr lang="en-GB" sz="2200" b="1">
                <a:ea typeface="+mn-lt"/>
                <a:cs typeface="+mn-lt"/>
              </a:rPr>
              <a:t>Professional development</a:t>
            </a:r>
            <a:r>
              <a:rPr lang="en-GB" sz="2200">
                <a:ea typeface="+mn-lt"/>
                <a:cs typeface="+mn-lt"/>
              </a:rPr>
              <a:t>:</a:t>
            </a:r>
            <a:r>
              <a:rPr lang="en-GB" sz="2200">
                <a:latin typeface="Calibri"/>
                <a:ea typeface="+mn-lt"/>
                <a:cs typeface="Calibri"/>
              </a:rPr>
              <a:t> </a:t>
            </a:r>
            <a:r>
              <a:rPr lang="en-GB" sz="1900">
                <a:latin typeface="Calibri"/>
                <a:ea typeface="+mn-lt"/>
                <a:cs typeface="Calibri"/>
              </a:rPr>
              <a:t>oral and written communication, team leading, team playing</a:t>
            </a:r>
          </a:p>
          <a:p>
            <a:pPr marL="0" indent="0">
              <a:buNone/>
            </a:pPr>
            <a:r>
              <a:rPr lang="en-GB" sz="2200">
                <a:latin typeface="Arial"/>
                <a:cs typeface="Arial"/>
              </a:rPr>
              <a:t>•</a:t>
            </a:r>
            <a:r>
              <a:rPr lang="en-GB" sz="2200" b="1">
                <a:ea typeface="+mn-lt"/>
                <a:cs typeface="+mn-lt"/>
              </a:rPr>
              <a:t>Academic development</a:t>
            </a:r>
            <a:r>
              <a:rPr lang="en-GB" sz="2200">
                <a:ea typeface="+mn-lt"/>
                <a:cs typeface="+mn-lt"/>
              </a:rPr>
              <a:t>: </a:t>
            </a:r>
            <a:r>
              <a:rPr lang="en-GB" sz="1900">
                <a:ea typeface="+mn-lt"/>
                <a:cs typeface="+mn-lt"/>
              </a:rPr>
              <a:t>co-organisation of the conference, use expertise of research process and education research</a:t>
            </a:r>
            <a:endParaRPr lang="en-GB"/>
          </a:p>
          <a:p>
            <a:endParaRPr lang="en-GB"/>
          </a:p>
        </p:txBody>
      </p:sp>
      <p:sp>
        <p:nvSpPr>
          <p:cNvPr id="3" name="Text Placeholder 2">
            <a:extLst>
              <a:ext uri="{FF2B5EF4-FFF2-40B4-BE49-F238E27FC236}">
                <a16:creationId xmlns:a16="http://schemas.microsoft.com/office/drawing/2014/main" id="{F545CB0C-D1FC-AE4D-7919-2AD3D2B2EEA9}"/>
              </a:ext>
            </a:extLst>
          </p:cNvPr>
          <p:cNvSpPr>
            <a:spLocks noGrp="1"/>
          </p:cNvSpPr>
          <p:nvPr>
            <p:ph type="body" sz="quarter" idx="14"/>
          </p:nvPr>
        </p:nvSpPr>
        <p:spPr>
          <a:xfrm>
            <a:off x="909832" y="1223051"/>
            <a:ext cx="5548368" cy="380867"/>
          </a:xfrm>
        </p:spPr>
        <p:txBody>
          <a:bodyPr lIns="91440" tIns="45720" rIns="91440" bIns="45720" anchor="t"/>
          <a:lstStyle/>
          <a:p>
            <a:r>
              <a:rPr lang="en-GB">
                <a:ea typeface="+mn-lt"/>
                <a:cs typeface="+mn-lt"/>
              </a:rPr>
              <a:t>SMSRH mentors: success stories too</a:t>
            </a:r>
            <a:endParaRPr lang="en-US"/>
          </a:p>
          <a:p>
            <a:r>
              <a:rPr lang="en-GB" b="0">
                <a:ea typeface="+mn-lt"/>
                <a:cs typeface="+mn-lt"/>
              </a:rPr>
              <a:t>Mentor from ethics to conference: </a:t>
            </a:r>
            <a:endParaRPr lang="en-US">
              <a:ea typeface="+mn-lt"/>
              <a:cs typeface="+mn-lt"/>
            </a:endParaRPr>
          </a:p>
          <a:p>
            <a:r>
              <a:rPr lang="en-GB" b="0">
                <a:ea typeface="+mn-lt"/>
                <a:cs typeface="+mn-lt"/>
              </a:rPr>
              <a:t>Mastering the whole research project cycle</a:t>
            </a:r>
            <a:endParaRPr lang="en-US"/>
          </a:p>
        </p:txBody>
      </p:sp>
    </p:spTree>
    <p:extLst>
      <p:ext uri="{BB962C8B-B14F-4D97-AF65-F5344CB8AC3E}">
        <p14:creationId xmlns:p14="http://schemas.microsoft.com/office/powerpoint/2010/main" val="2014487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3CC74F-9713-8CCA-D29B-A60A334EF726}"/>
              </a:ext>
            </a:extLst>
          </p:cNvPr>
          <p:cNvSpPr>
            <a:spLocks noGrp="1"/>
          </p:cNvSpPr>
          <p:nvPr>
            <p:ph type="body" sz="quarter" idx="13"/>
          </p:nvPr>
        </p:nvSpPr>
        <p:spPr/>
        <p:txBody>
          <a:bodyPr lIns="91440" tIns="45720" rIns="91440" bIns="45720" anchor="t"/>
          <a:lstStyle/>
          <a:p>
            <a:pPr marL="0" indent="0">
              <a:buNone/>
            </a:pPr>
            <a:endParaRPr lang="en-GB">
              <a:cs typeface="Calibri"/>
            </a:endParaRPr>
          </a:p>
          <a:p>
            <a:pPr marL="0" indent="0">
              <a:buNone/>
            </a:pPr>
            <a:endParaRPr lang="en-GB"/>
          </a:p>
        </p:txBody>
      </p:sp>
      <p:sp>
        <p:nvSpPr>
          <p:cNvPr id="3" name="Text Placeholder 2">
            <a:extLst>
              <a:ext uri="{FF2B5EF4-FFF2-40B4-BE49-F238E27FC236}">
                <a16:creationId xmlns:a16="http://schemas.microsoft.com/office/drawing/2014/main" id="{A9DCA3D5-402B-B96D-69D0-03D24ECE0B18}"/>
              </a:ext>
            </a:extLst>
          </p:cNvPr>
          <p:cNvSpPr>
            <a:spLocks noGrp="1"/>
          </p:cNvSpPr>
          <p:nvPr>
            <p:ph type="body" sz="quarter" idx="14"/>
          </p:nvPr>
        </p:nvSpPr>
        <p:spPr>
          <a:xfrm>
            <a:off x="532550" y="1098822"/>
            <a:ext cx="6387030" cy="380867"/>
          </a:xfrm>
        </p:spPr>
        <p:txBody>
          <a:bodyPr lIns="91440" tIns="45720" rIns="91440" bIns="45720" anchor="t"/>
          <a:lstStyle/>
          <a:p>
            <a:pPr>
              <a:lnSpc>
                <a:spcPct val="100000"/>
              </a:lnSpc>
              <a:spcBef>
                <a:spcPts val="0"/>
              </a:spcBef>
            </a:pPr>
            <a:r>
              <a:rPr lang="en-GB"/>
              <a:t>Bing - A journey from supervisee to supervisor</a:t>
            </a:r>
            <a:endParaRPr lang="en-US"/>
          </a:p>
          <a:p>
            <a:endParaRPr lang="en-GB"/>
          </a:p>
        </p:txBody>
      </p:sp>
      <p:graphicFrame>
        <p:nvGraphicFramePr>
          <p:cNvPr id="4" name="Diagram 3">
            <a:extLst>
              <a:ext uri="{FF2B5EF4-FFF2-40B4-BE49-F238E27FC236}">
                <a16:creationId xmlns:a16="http://schemas.microsoft.com/office/drawing/2014/main" id="{79F3656B-A75A-4BC3-3DAC-1C625874F48F}"/>
              </a:ext>
            </a:extLst>
          </p:cNvPr>
          <p:cNvGraphicFramePr/>
          <p:nvPr>
            <p:extLst>
              <p:ext uri="{D42A27DB-BD31-4B8C-83A1-F6EECF244321}">
                <p14:modId xmlns:p14="http://schemas.microsoft.com/office/powerpoint/2010/main" val="2073330341"/>
              </p:ext>
            </p:extLst>
          </p:nvPr>
        </p:nvGraphicFramePr>
        <p:xfrm>
          <a:off x="856226" y="1586206"/>
          <a:ext cx="4819256" cy="29771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7144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D434903-72A1-3CCA-6A23-173DE1C05F3E}"/>
              </a:ext>
            </a:extLst>
          </p:cNvPr>
          <p:cNvSpPr>
            <a:spLocks noGrp="1"/>
          </p:cNvSpPr>
          <p:nvPr>
            <p:ph type="body" sz="quarter" idx="14"/>
          </p:nvPr>
        </p:nvSpPr>
        <p:spPr>
          <a:xfrm>
            <a:off x="509195" y="1096303"/>
            <a:ext cx="5030784" cy="380867"/>
          </a:xfrm>
        </p:spPr>
        <p:txBody>
          <a:bodyPr lIns="91440" tIns="45720" rIns="91440" bIns="45720" anchor="t"/>
          <a:lstStyle/>
          <a:p>
            <a:r>
              <a:rPr lang="en-GB"/>
              <a:t>Aicha</a:t>
            </a:r>
          </a:p>
        </p:txBody>
      </p:sp>
      <p:pic>
        <p:nvPicPr>
          <p:cNvPr id="4" name="video-AICHA">
            <a:hlinkClick r:id="" action="ppaction://media"/>
            <a:extLst>
              <a:ext uri="{FF2B5EF4-FFF2-40B4-BE49-F238E27FC236}">
                <a16:creationId xmlns:a16="http://schemas.microsoft.com/office/drawing/2014/main" id="{00EC97F2-8DAB-5DA6-E297-BF6B94F0FD2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667553" y="1965777"/>
            <a:ext cx="5344872" cy="3024152"/>
          </a:xfrm>
          <a:prstGeom prst="rect">
            <a:avLst/>
          </a:prstGeom>
        </p:spPr>
      </p:pic>
    </p:spTree>
    <p:extLst>
      <p:ext uri="{BB962C8B-B14F-4D97-AF65-F5344CB8AC3E}">
        <p14:creationId xmlns:p14="http://schemas.microsoft.com/office/powerpoint/2010/main" val="254536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DAB36F-0304-E331-7EF6-8149BEC7180E}"/>
              </a:ext>
            </a:extLst>
          </p:cNvPr>
          <p:cNvSpPr>
            <a:spLocks noGrp="1"/>
          </p:cNvSpPr>
          <p:nvPr>
            <p:ph type="body" sz="quarter" idx="13"/>
          </p:nvPr>
        </p:nvSpPr>
        <p:spPr/>
        <p:txBody>
          <a:bodyPr lIns="91440" tIns="45720" rIns="91440" bIns="45720" anchor="t"/>
          <a:lstStyle/>
          <a:p>
            <a:pPr marL="0" indent="0">
              <a:buNone/>
            </a:pPr>
            <a:endParaRPr lang="en-GB" sz="1800">
              <a:cs typeface="Calibri"/>
            </a:endParaRPr>
          </a:p>
          <a:p>
            <a:endParaRPr lang="en-GB"/>
          </a:p>
        </p:txBody>
      </p:sp>
      <p:sp>
        <p:nvSpPr>
          <p:cNvPr id="3" name="Text Placeholder 2">
            <a:extLst>
              <a:ext uri="{FF2B5EF4-FFF2-40B4-BE49-F238E27FC236}">
                <a16:creationId xmlns:a16="http://schemas.microsoft.com/office/drawing/2014/main" id="{4D8001F2-66F4-4C96-F6C1-88B91D343DE2}"/>
              </a:ext>
            </a:extLst>
          </p:cNvPr>
          <p:cNvSpPr>
            <a:spLocks noGrp="1"/>
          </p:cNvSpPr>
          <p:nvPr>
            <p:ph type="body" sz="quarter" idx="14"/>
          </p:nvPr>
        </p:nvSpPr>
        <p:spPr>
          <a:xfrm>
            <a:off x="378684" y="1098821"/>
            <a:ext cx="6762343" cy="380867"/>
          </a:xfrm>
        </p:spPr>
        <p:txBody>
          <a:bodyPr lIns="91440" tIns="45720" rIns="91440" bIns="45720" anchor="t"/>
          <a:lstStyle/>
          <a:p>
            <a:pPr>
              <a:lnSpc>
                <a:spcPct val="100000"/>
              </a:lnSpc>
              <a:spcBef>
                <a:spcPts val="0"/>
              </a:spcBef>
            </a:pPr>
            <a:r>
              <a:rPr lang="en-GB"/>
              <a:t>Youn - 'Outreach' within university </a:t>
            </a:r>
          </a:p>
        </p:txBody>
      </p:sp>
      <p:graphicFrame>
        <p:nvGraphicFramePr>
          <p:cNvPr id="15" name="Diagram 14">
            <a:extLst>
              <a:ext uri="{FF2B5EF4-FFF2-40B4-BE49-F238E27FC236}">
                <a16:creationId xmlns:a16="http://schemas.microsoft.com/office/drawing/2014/main" id="{76619F12-EE58-99C8-2E79-C259BDD6A147}"/>
              </a:ext>
            </a:extLst>
          </p:cNvPr>
          <p:cNvGraphicFramePr/>
          <p:nvPr>
            <p:extLst>
              <p:ext uri="{D42A27DB-BD31-4B8C-83A1-F6EECF244321}">
                <p14:modId xmlns:p14="http://schemas.microsoft.com/office/powerpoint/2010/main" val="3444731306"/>
              </p:ext>
            </p:extLst>
          </p:nvPr>
        </p:nvGraphicFramePr>
        <p:xfrm>
          <a:off x="375996" y="1995730"/>
          <a:ext cx="6705774" cy="27131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7170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C8B2511-9A3B-4DE4-9C38-23562E056249}"/>
              </a:ext>
            </a:extLst>
          </p:cNvPr>
          <p:cNvSpPr>
            <a:spLocks noGrp="1"/>
          </p:cNvSpPr>
          <p:nvPr>
            <p:ph type="body" sz="quarter" idx="13"/>
          </p:nvPr>
        </p:nvSpPr>
        <p:spPr>
          <a:xfrm>
            <a:off x="750929" y="2025908"/>
            <a:ext cx="7642141" cy="2462958"/>
          </a:xfrm>
        </p:spPr>
        <p:txBody>
          <a:bodyPr lIns="91440" tIns="45720" rIns="91440" bIns="45720" anchor="t"/>
          <a:lstStyle/>
          <a:p>
            <a:r>
              <a:rPr lang="en-GB"/>
              <a:t>Importance of inclusive research opportunities: amplifying underrepresented voices and highlighting experiences</a:t>
            </a:r>
          </a:p>
          <a:p>
            <a:r>
              <a:rPr lang="en-GB"/>
              <a:t>Future directions: sharing findings and connecting students with decision-making</a:t>
            </a:r>
          </a:p>
          <a:p>
            <a:r>
              <a:rPr lang="en-GB"/>
              <a:t>Research Hub 3.0 has now launched with 12 students </a:t>
            </a:r>
          </a:p>
          <a:p>
            <a:r>
              <a:rPr lang="en-GB"/>
              <a:t>Responding to lessons learned and strengthening our evaluation</a:t>
            </a:r>
          </a:p>
        </p:txBody>
      </p:sp>
      <p:sp>
        <p:nvSpPr>
          <p:cNvPr id="3" name="Text Placeholder 2">
            <a:extLst>
              <a:ext uri="{FF2B5EF4-FFF2-40B4-BE49-F238E27FC236}">
                <a16:creationId xmlns:a16="http://schemas.microsoft.com/office/drawing/2014/main" id="{92C44525-89DC-43BC-BCC2-D2E85D6D5A83}"/>
              </a:ext>
            </a:extLst>
          </p:cNvPr>
          <p:cNvSpPr>
            <a:spLocks noGrp="1"/>
          </p:cNvSpPr>
          <p:nvPr>
            <p:ph type="body" sz="quarter" idx="14"/>
          </p:nvPr>
        </p:nvSpPr>
        <p:spPr>
          <a:xfrm>
            <a:off x="884241" y="1279395"/>
            <a:ext cx="5030784" cy="380867"/>
          </a:xfrm>
        </p:spPr>
        <p:txBody>
          <a:bodyPr/>
          <a:lstStyle/>
          <a:p>
            <a:r>
              <a:rPr lang="en-GB" sz="2400"/>
              <a:t>Conclusion and Next Steps</a:t>
            </a:r>
          </a:p>
        </p:txBody>
      </p:sp>
    </p:spTree>
    <p:extLst>
      <p:ext uri="{BB962C8B-B14F-4D97-AF65-F5344CB8AC3E}">
        <p14:creationId xmlns:p14="http://schemas.microsoft.com/office/powerpoint/2010/main" val="3261622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059F71-A875-429F-BA86-496D3C3DEC05}"/>
              </a:ext>
            </a:extLst>
          </p:cNvPr>
          <p:cNvSpPr>
            <a:spLocks noGrp="1"/>
          </p:cNvSpPr>
          <p:nvPr>
            <p:ph type="body" sz="quarter" idx="13"/>
          </p:nvPr>
        </p:nvSpPr>
        <p:spPr>
          <a:xfrm>
            <a:off x="328707" y="2285558"/>
            <a:ext cx="8447970" cy="2627264"/>
          </a:xfrm>
        </p:spPr>
        <p:txBody>
          <a:bodyPr/>
          <a:lstStyle/>
          <a:p>
            <a:pPr marL="0" indent="0">
              <a:buNone/>
            </a:pPr>
            <a:r>
              <a:rPr lang="en-GB"/>
              <a:t>Feel free to contact us: </a:t>
            </a:r>
            <a:r>
              <a:rPr lang="en-GB">
                <a:solidFill>
                  <a:schemeClr val="accent1">
                    <a:lumMod val="75000"/>
                  </a:schemeClr>
                </a:solidFill>
                <a:hlinkClick r:id="rId2">
                  <a:extLst>
                    <a:ext uri="{A12FA001-AC4F-418D-AE19-62706E023703}">
                      <ahyp:hlinkClr xmlns:ahyp="http://schemas.microsoft.com/office/drawing/2018/hyperlinkcolor" val="tx"/>
                    </a:ext>
                  </a:extLst>
                </a:hlinkClick>
              </a:rPr>
              <a:t>socialmobilityhub@warwick.ac.uk</a:t>
            </a:r>
            <a:r>
              <a:rPr lang="en-GB">
                <a:solidFill>
                  <a:schemeClr val="accent1">
                    <a:lumMod val="75000"/>
                  </a:schemeClr>
                </a:solidFill>
              </a:rPr>
              <a:t> </a:t>
            </a:r>
          </a:p>
          <a:p>
            <a:pPr marL="0" indent="0">
              <a:buNone/>
            </a:pPr>
            <a:r>
              <a:rPr lang="en-GB"/>
              <a:t>Check out our website: </a:t>
            </a:r>
            <a:r>
              <a:rPr lang="en-GB" u="sng">
                <a:solidFill>
                  <a:schemeClr val="accent1">
                    <a:lumMod val="75000"/>
                  </a:schemeClr>
                </a:solidFill>
              </a:rPr>
              <a:t>warwick.ac.uk/study/outreach/</a:t>
            </a:r>
            <a:r>
              <a:rPr lang="en-GB" u="sng" err="1">
                <a:solidFill>
                  <a:schemeClr val="accent1">
                    <a:lumMod val="75000"/>
                  </a:schemeClr>
                </a:solidFill>
              </a:rPr>
              <a:t>studentprojects</a:t>
            </a:r>
            <a:r>
              <a:rPr lang="en-GB" u="sng">
                <a:solidFill>
                  <a:schemeClr val="accent1">
                    <a:lumMod val="75000"/>
                  </a:schemeClr>
                </a:solidFill>
              </a:rPr>
              <a:t>/</a:t>
            </a:r>
          </a:p>
        </p:txBody>
      </p:sp>
      <p:sp>
        <p:nvSpPr>
          <p:cNvPr id="6" name="Text Placeholder 2">
            <a:extLst>
              <a:ext uri="{FF2B5EF4-FFF2-40B4-BE49-F238E27FC236}">
                <a16:creationId xmlns:a16="http://schemas.microsoft.com/office/drawing/2014/main" id="{8C37563F-F5EA-4A30-7004-3E2C42361164}"/>
              </a:ext>
            </a:extLst>
          </p:cNvPr>
          <p:cNvSpPr txBox="1">
            <a:spLocks/>
          </p:cNvSpPr>
          <p:nvPr/>
        </p:nvSpPr>
        <p:spPr>
          <a:xfrm>
            <a:off x="328707" y="1429908"/>
            <a:ext cx="1958017" cy="541644"/>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00B2DD"/>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a:t>Questions?</a:t>
            </a:r>
          </a:p>
          <a:p>
            <a:pPr algn="ctr"/>
            <a:endParaRPr lang="en-US"/>
          </a:p>
        </p:txBody>
      </p:sp>
      <p:grpSp>
        <p:nvGrpSpPr>
          <p:cNvPr id="14" name="Group 13">
            <a:extLst>
              <a:ext uri="{FF2B5EF4-FFF2-40B4-BE49-F238E27FC236}">
                <a16:creationId xmlns:a16="http://schemas.microsoft.com/office/drawing/2014/main" id="{FB1D11F5-A899-7042-56C0-EDB72B611C1A}"/>
              </a:ext>
            </a:extLst>
          </p:cNvPr>
          <p:cNvGrpSpPr/>
          <p:nvPr/>
        </p:nvGrpSpPr>
        <p:grpSpPr>
          <a:xfrm>
            <a:off x="2548119" y="3545386"/>
            <a:ext cx="4048488" cy="1317725"/>
            <a:chOff x="526438" y="2166643"/>
            <a:chExt cx="8127569" cy="2639318"/>
          </a:xfrm>
        </p:grpSpPr>
        <p:pic>
          <p:nvPicPr>
            <p:cNvPr id="4" name="Picture 3">
              <a:extLst>
                <a:ext uri="{FF2B5EF4-FFF2-40B4-BE49-F238E27FC236}">
                  <a16:creationId xmlns:a16="http://schemas.microsoft.com/office/drawing/2014/main" id="{0759C6B9-FBFE-6236-46AE-0B2DD3872293}"/>
                </a:ext>
              </a:extLst>
            </p:cNvPr>
            <p:cNvPicPr>
              <a:picLocks noChangeAspect="1"/>
            </p:cNvPicPr>
            <p:nvPr/>
          </p:nvPicPr>
          <p:blipFill rotWithShape="1">
            <a:blip r:embed="rId3"/>
            <a:srcRect l="10418" t="12568" r="23354" b="3757"/>
            <a:stretch/>
          </p:blipFill>
          <p:spPr>
            <a:xfrm>
              <a:off x="3114449" y="2166643"/>
              <a:ext cx="2915102" cy="2071688"/>
            </a:xfrm>
            <a:prstGeom prst="rect">
              <a:avLst/>
            </a:prstGeom>
            <a:ln>
              <a:solidFill>
                <a:schemeClr val="tx1"/>
              </a:solidFill>
            </a:ln>
          </p:spPr>
        </p:pic>
        <p:pic>
          <p:nvPicPr>
            <p:cNvPr id="7" name="Picture 6">
              <a:extLst>
                <a:ext uri="{FF2B5EF4-FFF2-40B4-BE49-F238E27FC236}">
                  <a16:creationId xmlns:a16="http://schemas.microsoft.com/office/drawing/2014/main" id="{D9E91061-DFF1-3AA9-8B14-1B3A5F085822}"/>
                </a:ext>
              </a:extLst>
            </p:cNvPr>
            <p:cNvPicPr>
              <a:picLocks noChangeAspect="1"/>
            </p:cNvPicPr>
            <p:nvPr/>
          </p:nvPicPr>
          <p:blipFill rotWithShape="1">
            <a:blip r:embed="rId4"/>
            <a:srcRect l="26975" t="12237" r="40469" b="4088"/>
            <a:stretch/>
          </p:blipFill>
          <p:spPr>
            <a:xfrm>
              <a:off x="7080615" y="2271645"/>
              <a:ext cx="1573392" cy="2274675"/>
            </a:xfrm>
            <a:prstGeom prst="rect">
              <a:avLst/>
            </a:prstGeom>
            <a:ln>
              <a:solidFill>
                <a:schemeClr val="tx1"/>
              </a:solidFill>
            </a:ln>
          </p:spPr>
        </p:pic>
        <p:pic>
          <p:nvPicPr>
            <p:cNvPr id="9" name="Picture 8">
              <a:extLst>
                <a:ext uri="{FF2B5EF4-FFF2-40B4-BE49-F238E27FC236}">
                  <a16:creationId xmlns:a16="http://schemas.microsoft.com/office/drawing/2014/main" id="{0A4D86D1-6491-C133-040D-A31B135EDA4B}"/>
                </a:ext>
              </a:extLst>
            </p:cNvPr>
            <p:cNvPicPr>
              <a:picLocks noChangeAspect="1"/>
            </p:cNvPicPr>
            <p:nvPr/>
          </p:nvPicPr>
          <p:blipFill rotWithShape="1">
            <a:blip r:embed="rId5"/>
            <a:srcRect l="11906" t="18330" r="55812" b="7368"/>
            <a:stretch/>
          </p:blipFill>
          <p:spPr>
            <a:xfrm rot="21254842">
              <a:off x="526438" y="2235689"/>
              <a:ext cx="1473543" cy="1907762"/>
            </a:xfrm>
            <a:prstGeom prst="rect">
              <a:avLst/>
            </a:prstGeom>
            <a:ln>
              <a:solidFill>
                <a:schemeClr val="tx1"/>
              </a:solidFill>
            </a:ln>
          </p:spPr>
        </p:pic>
        <p:pic>
          <p:nvPicPr>
            <p:cNvPr id="11" name="Picture 10">
              <a:extLst>
                <a:ext uri="{FF2B5EF4-FFF2-40B4-BE49-F238E27FC236}">
                  <a16:creationId xmlns:a16="http://schemas.microsoft.com/office/drawing/2014/main" id="{05237964-A1BB-AC92-F48F-C7E9D9524C06}"/>
                </a:ext>
              </a:extLst>
            </p:cNvPr>
            <p:cNvPicPr>
              <a:picLocks noChangeAspect="1"/>
            </p:cNvPicPr>
            <p:nvPr/>
          </p:nvPicPr>
          <p:blipFill rotWithShape="1">
            <a:blip r:embed="rId6"/>
            <a:srcRect l="7999" t="19966" r="45685" b="20320"/>
            <a:stretch/>
          </p:blipFill>
          <p:spPr>
            <a:xfrm rot="330530">
              <a:off x="1650579" y="3067166"/>
              <a:ext cx="2397635" cy="1738795"/>
            </a:xfrm>
            <a:prstGeom prst="rect">
              <a:avLst/>
            </a:prstGeom>
            <a:ln>
              <a:solidFill>
                <a:schemeClr val="tx1"/>
              </a:solidFill>
            </a:ln>
          </p:spPr>
        </p:pic>
        <p:pic>
          <p:nvPicPr>
            <p:cNvPr id="13" name="Picture 12">
              <a:extLst>
                <a:ext uri="{FF2B5EF4-FFF2-40B4-BE49-F238E27FC236}">
                  <a16:creationId xmlns:a16="http://schemas.microsoft.com/office/drawing/2014/main" id="{82CED820-2E5C-FFF6-3D5D-2D8E533D67EF}"/>
                </a:ext>
              </a:extLst>
            </p:cNvPr>
            <p:cNvPicPr>
              <a:picLocks noChangeAspect="1"/>
            </p:cNvPicPr>
            <p:nvPr/>
          </p:nvPicPr>
          <p:blipFill>
            <a:blip r:embed="rId7"/>
            <a:stretch>
              <a:fillRect/>
            </a:stretch>
          </p:blipFill>
          <p:spPr>
            <a:xfrm rot="20480610">
              <a:off x="5568706" y="2559331"/>
              <a:ext cx="1576342" cy="2162382"/>
            </a:xfrm>
            <a:prstGeom prst="rect">
              <a:avLst/>
            </a:prstGeom>
            <a:ln>
              <a:solidFill>
                <a:schemeClr val="tx1"/>
              </a:solidFill>
            </a:ln>
          </p:spPr>
        </p:pic>
      </p:grpSp>
    </p:spTree>
    <p:extLst>
      <p:ext uri="{BB962C8B-B14F-4D97-AF65-F5344CB8AC3E}">
        <p14:creationId xmlns:p14="http://schemas.microsoft.com/office/powerpoint/2010/main" val="1406781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6EF245-1950-A04B-583E-EAA961436846}"/>
              </a:ext>
            </a:extLst>
          </p:cNvPr>
          <p:cNvSpPr>
            <a:spLocks noGrp="1"/>
          </p:cNvSpPr>
          <p:nvPr>
            <p:ph type="body" sz="quarter" idx="13"/>
          </p:nvPr>
        </p:nvSpPr>
        <p:spPr>
          <a:xfrm>
            <a:off x="178949" y="1682233"/>
            <a:ext cx="4931768" cy="3331894"/>
          </a:xfrm>
        </p:spPr>
        <p:txBody>
          <a:bodyPr/>
          <a:lstStyle/>
          <a:p>
            <a:r>
              <a:rPr lang="en-GB" sz="1800"/>
              <a:t>Aims to improve access to and participation in research for students from underrepresented groups, including those of low socio-economic status backgrounds</a:t>
            </a:r>
          </a:p>
          <a:p>
            <a:r>
              <a:rPr lang="en-GB" sz="1800"/>
              <a:t>Offers funding, research training, support from PGR mentoring and project team + opportunities for collaboration</a:t>
            </a:r>
          </a:p>
          <a:p>
            <a:r>
              <a:rPr lang="en-GB" sz="1800"/>
              <a:t>Uses co-creation approach that emphasises learner empowerment</a:t>
            </a:r>
          </a:p>
          <a:p>
            <a:r>
              <a:rPr lang="en-GB" sz="1800"/>
              <a:t>Expanded WP research base</a:t>
            </a:r>
          </a:p>
          <a:p>
            <a:endParaRPr lang="en-GB"/>
          </a:p>
        </p:txBody>
      </p:sp>
      <p:sp>
        <p:nvSpPr>
          <p:cNvPr id="3" name="Text Placeholder 2">
            <a:extLst>
              <a:ext uri="{FF2B5EF4-FFF2-40B4-BE49-F238E27FC236}">
                <a16:creationId xmlns:a16="http://schemas.microsoft.com/office/drawing/2014/main" id="{48186F2E-2AA0-6FF7-4341-13F05B11705B}"/>
              </a:ext>
            </a:extLst>
          </p:cNvPr>
          <p:cNvSpPr>
            <a:spLocks noGrp="1"/>
          </p:cNvSpPr>
          <p:nvPr>
            <p:ph type="body" sz="quarter" idx="14"/>
          </p:nvPr>
        </p:nvSpPr>
        <p:spPr>
          <a:xfrm>
            <a:off x="178948" y="1165567"/>
            <a:ext cx="6292189" cy="380867"/>
          </a:xfrm>
        </p:spPr>
        <p:txBody>
          <a:bodyPr/>
          <a:lstStyle/>
          <a:p>
            <a:r>
              <a:rPr lang="en-GB"/>
              <a:t>The Social Mobility Student Research Hub (SMSRH)</a:t>
            </a:r>
          </a:p>
        </p:txBody>
      </p:sp>
      <p:pic>
        <p:nvPicPr>
          <p:cNvPr id="1026" name="Picture 2" descr="Britain's social mobility problem has been misunderstood – education is not  the great leveller">
            <a:extLst>
              <a:ext uri="{FF2B5EF4-FFF2-40B4-BE49-F238E27FC236}">
                <a16:creationId xmlns:a16="http://schemas.microsoft.com/office/drawing/2014/main" id="{79AA1BA8-4CDD-402A-BF58-65B7641EF5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6777" y="2061305"/>
            <a:ext cx="2054206" cy="153867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F2145C5-62FC-B8CA-15DE-402230A8742F}"/>
              </a:ext>
            </a:extLst>
          </p:cNvPr>
          <p:cNvPicPr/>
          <p:nvPr/>
        </p:nvPicPr>
        <p:blipFill rotWithShape="1">
          <a:blip r:embed="rId4"/>
          <a:srcRect l="4967" t="5967" r="5839" b="6537"/>
          <a:stretch/>
        </p:blipFill>
        <p:spPr>
          <a:xfrm>
            <a:off x="5876868" y="3303504"/>
            <a:ext cx="2054207" cy="1538672"/>
          </a:xfrm>
          <a:prstGeom prst="rect">
            <a:avLst/>
          </a:prstGeom>
          <a:ln>
            <a:solidFill>
              <a:schemeClr val="tx1"/>
            </a:solidFill>
          </a:ln>
        </p:spPr>
      </p:pic>
    </p:spTree>
    <p:extLst>
      <p:ext uri="{BB962C8B-B14F-4D97-AF65-F5344CB8AC3E}">
        <p14:creationId xmlns:p14="http://schemas.microsoft.com/office/powerpoint/2010/main" val="264177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11247" y="1474225"/>
            <a:ext cx="5806440" cy="3479232"/>
          </a:xfrm>
        </p:spPr>
        <p:txBody>
          <a:bodyPr lIns="91440" tIns="45720" rIns="91440" bIns="45720" anchor="t"/>
          <a:lstStyle/>
          <a:p>
            <a:pPr marL="285750" indent="-285750"/>
            <a:r>
              <a:rPr lang="en-GB" sz="1600" dirty="0">
                <a:latin typeface="Calibri" panose="020F0502020204030204" pitchFamily="34" charset="0"/>
                <a:cs typeface="Times New Roman" panose="02020603050405020304" pitchFamily="18" charset="0"/>
              </a:rPr>
              <a:t>30 UG and PGT students from various WP backgrounds and departments (English, History, Liberal Arts, History, PPE, Sociology, Politics, Economics, and Law)</a:t>
            </a:r>
            <a:endParaRPr lang="en-US" dirty="0"/>
          </a:p>
          <a:p>
            <a:r>
              <a:rPr lang="en-GB" sz="1600" dirty="0">
                <a:latin typeface="Calibri" panose="020F0502020204030204" pitchFamily="34" charset="0"/>
                <a:ea typeface="Calibri" panose="020F0502020204030204" pitchFamily="34" charset="0"/>
                <a:cs typeface="Times New Roman" panose="02020603050405020304" pitchFamily="18" charset="0"/>
              </a:rPr>
              <a:t>Collaborators included </a:t>
            </a:r>
            <a:r>
              <a:rPr lang="en-GB" sz="1600" dirty="0" err="1">
                <a:latin typeface="Calibri" panose="020F0502020204030204" pitchFamily="34" charset="0"/>
                <a:ea typeface="Calibri" panose="020F0502020204030204" pitchFamily="34" charset="0"/>
                <a:cs typeface="Times New Roman" panose="02020603050405020304" pitchFamily="18" charset="0"/>
              </a:rPr>
              <a:t>UpReach</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err="1">
                <a:latin typeface="Calibri" panose="020F0502020204030204" pitchFamily="34" charset="0"/>
                <a:ea typeface="Calibri" panose="020F0502020204030204" pitchFamily="34" charset="0"/>
                <a:cs typeface="Times New Roman" panose="02020603050405020304" pitchFamily="18" charset="0"/>
              </a:rPr>
              <a:t>IntoUniversity</a:t>
            </a:r>
            <a:r>
              <a:rPr lang="en-GB" sz="1600" dirty="0">
                <a:latin typeface="Calibri" panose="020F0502020204030204" pitchFamily="34" charset="0"/>
                <a:ea typeface="Calibri" panose="020F0502020204030204" pitchFamily="34" charset="0"/>
                <a:cs typeface="Times New Roman" panose="02020603050405020304" pitchFamily="18" charset="0"/>
              </a:rPr>
              <a:t>, The Sutton Trust and other HEIs (BCU, </a:t>
            </a:r>
            <a:r>
              <a:rPr lang="en-GB" sz="1600" dirty="0" err="1">
                <a:latin typeface="Calibri" panose="020F0502020204030204" pitchFamily="34" charset="0"/>
                <a:ea typeface="Calibri" panose="020F0502020204030204" pitchFamily="34" charset="0"/>
                <a:cs typeface="Times New Roman" panose="02020603050405020304" pitchFamily="18" charset="0"/>
              </a:rPr>
              <a:t>UoL</a:t>
            </a:r>
            <a:r>
              <a:rPr lang="en-GB" sz="1600" dirty="0">
                <a:latin typeface="Calibri" panose="020F0502020204030204" pitchFamily="34" charset="0"/>
                <a:ea typeface="Calibri" panose="020F0502020204030204" pitchFamily="34" charset="0"/>
                <a:cs typeface="Times New Roman" panose="02020603050405020304" pitchFamily="18" charset="0"/>
              </a:rPr>
              <a:t>)</a:t>
            </a:r>
          </a:p>
          <a:p>
            <a:r>
              <a:rPr lang="en-GB" sz="1600" dirty="0">
                <a:latin typeface="Calibri" panose="020F0502020204030204" pitchFamily="34" charset="0"/>
                <a:ea typeface="Calibri" panose="020F0502020204030204" pitchFamily="34" charset="0"/>
                <a:cs typeface="Times New Roman" panose="02020603050405020304" pitchFamily="18" charset="0"/>
              </a:rPr>
              <a:t>4x PGR mentors, staff from the WP team, from Wellbeing and Disability Services (WDS), and academics from Education Studies</a:t>
            </a:r>
          </a:p>
          <a:p>
            <a:r>
              <a:rPr lang="en-GB" sz="1600" dirty="0">
                <a:latin typeface="Calibri"/>
                <a:ea typeface="Calibri" panose="020F0502020204030204" pitchFamily="34" charset="0"/>
                <a:cs typeface="Calibri"/>
              </a:rPr>
              <a:t>Application process and Research Ethical approval</a:t>
            </a:r>
            <a:endParaRPr lang="en-GB" sz="1600" dirty="0">
              <a:latin typeface="Calibri"/>
              <a:ea typeface="Calibri" panose="020F0502020204030204" pitchFamily="34" charset="0"/>
              <a:cs typeface="Times New Roman"/>
            </a:endParaRPr>
          </a:p>
          <a:p>
            <a:r>
              <a:rPr lang="en-GB" sz="1600" dirty="0">
                <a:latin typeface="Calibri"/>
                <a:ea typeface="Calibri" panose="020F0502020204030204" pitchFamily="34" charset="0"/>
                <a:cs typeface="Times New Roman"/>
              </a:rPr>
              <a:t>Written reports, Literature reviews, Podcasts, Documentary videos, Posters</a:t>
            </a:r>
            <a:endParaRPr lang="en-GB" dirty="0">
              <a:latin typeface="Calibri"/>
              <a:cs typeface="Times New Roman"/>
            </a:endParaRPr>
          </a:p>
          <a:p>
            <a:r>
              <a:rPr lang="en-GB" sz="1600" dirty="0">
                <a:latin typeface="Calibri" panose="020F0502020204030204" pitchFamily="34" charset="0"/>
                <a:ea typeface="Calibri" panose="020F0502020204030204" pitchFamily="34" charset="0"/>
                <a:cs typeface="Times New Roman" panose="02020603050405020304" pitchFamily="18" charset="0"/>
              </a:rPr>
              <a:t>All invited to conference where students presented outputs </a:t>
            </a:r>
          </a:p>
          <a:p>
            <a:endParaRPr lang="en-GB" sz="1800" dirty="0">
              <a:latin typeface="Calibri" panose="020F0502020204030204" pitchFamily="34" charset="0"/>
              <a:ea typeface="Calibri" panose="020F0502020204030204" pitchFamily="34" charset="0"/>
              <a:cs typeface="Times New Roman" panose="02020603050405020304" pitchFamily="18" charset="0"/>
            </a:endParaRPr>
          </a:p>
          <a:p>
            <a:endParaRPr lang="en-GB"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Placeholder 4">
            <a:extLst>
              <a:ext uri="{FF2B5EF4-FFF2-40B4-BE49-F238E27FC236}">
                <a16:creationId xmlns:a16="http://schemas.microsoft.com/office/drawing/2014/main" id="{026BD3A9-DBAB-4EBF-A6A9-94AFC9C76FAD}"/>
              </a:ext>
            </a:extLst>
          </p:cNvPr>
          <p:cNvSpPr>
            <a:spLocks noGrp="1"/>
          </p:cNvSpPr>
          <p:nvPr>
            <p:ph type="body" sz="quarter" idx="14"/>
          </p:nvPr>
        </p:nvSpPr>
        <p:spPr>
          <a:xfrm>
            <a:off x="111247" y="1093358"/>
            <a:ext cx="6158924" cy="380867"/>
          </a:xfrm>
        </p:spPr>
        <p:txBody>
          <a:bodyPr/>
          <a:lstStyle/>
          <a:p>
            <a:r>
              <a:rPr lang="en-GB"/>
              <a:t>Who and what has the Research Hub involved?</a:t>
            </a:r>
          </a:p>
        </p:txBody>
      </p:sp>
      <p:pic>
        <p:nvPicPr>
          <p:cNvPr id="4" name="Picture 3">
            <a:extLst>
              <a:ext uri="{FF2B5EF4-FFF2-40B4-BE49-F238E27FC236}">
                <a16:creationId xmlns:a16="http://schemas.microsoft.com/office/drawing/2014/main" id="{876DB89C-4461-1C35-4C4E-5B7413393C0C}"/>
              </a:ext>
            </a:extLst>
          </p:cNvPr>
          <p:cNvPicPr>
            <a:picLocks noChangeAspect="1"/>
          </p:cNvPicPr>
          <p:nvPr/>
        </p:nvPicPr>
        <p:blipFill>
          <a:blip r:embed="rId3"/>
          <a:stretch>
            <a:fillRect/>
          </a:stretch>
        </p:blipFill>
        <p:spPr>
          <a:xfrm>
            <a:off x="6488628" y="1908518"/>
            <a:ext cx="1964256" cy="2955737"/>
          </a:xfrm>
          <a:prstGeom prst="rect">
            <a:avLst/>
          </a:prstGeom>
        </p:spPr>
      </p:pic>
      <p:sp>
        <p:nvSpPr>
          <p:cNvPr id="7" name="TextBox 6">
            <a:extLst>
              <a:ext uri="{FF2B5EF4-FFF2-40B4-BE49-F238E27FC236}">
                <a16:creationId xmlns:a16="http://schemas.microsoft.com/office/drawing/2014/main" id="{A7B3E17E-7099-43FE-E779-ED933B7F44C8}"/>
              </a:ext>
            </a:extLst>
          </p:cNvPr>
          <p:cNvSpPr txBox="1"/>
          <p:nvPr/>
        </p:nvSpPr>
        <p:spPr>
          <a:xfrm>
            <a:off x="7630511" y="4804946"/>
            <a:ext cx="1513489" cy="338554"/>
          </a:xfrm>
          <a:prstGeom prst="rect">
            <a:avLst/>
          </a:prstGeom>
          <a:noFill/>
        </p:spPr>
        <p:txBody>
          <a:bodyPr wrap="square" rtlCol="0">
            <a:spAutoFit/>
          </a:bodyPr>
          <a:lstStyle/>
          <a:p>
            <a:r>
              <a:rPr lang="en-GB" sz="800"/>
              <a:t>Project Timeline by Olivia Collins 2024</a:t>
            </a:r>
          </a:p>
        </p:txBody>
      </p:sp>
    </p:spTree>
    <p:extLst>
      <p:ext uri="{BB962C8B-B14F-4D97-AF65-F5344CB8AC3E}">
        <p14:creationId xmlns:p14="http://schemas.microsoft.com/office/powerpoint/2010/main" val="1002209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006674A-1833-5C60-901E-48EE4D18C222}"/>
              </a:ext>
            </a:extLst>
          </p:cNvPr>
          <p:cNvSpPr>
            <a:spLocks noGrp="1"/>
          </p:cNvSpPr>
          <p:nvPr>
            <p:ph type="body" sz="quarter" idx="14"/>
          </p:nvPr>
        </p:nvSpPr>
        <p:spPr>
          <a:xfrm>
            <a:off x="167735" y="1257171"/>
            <a:ext cx="5030784" cy="380867"/>
          </a:xfrm>
        </p:spPr>
        <p:txBody>
          <a:bodyPr/>
          <a:lstStyle/>
          <a:p>
            <a:r>
              <a:rPr lang="en-GB"/>
              <a:t>Project outputs</a:t>
            </a:r>
          </a:p>
        </p:txBody>
      </p:sp>
      <p:pic>
        <p:nvPicPr>
          <p:cNvPr id="7" name="Picture 6" descr="A qr code with a dinosaur&#10;&#10;Description automatically generated">
            <a:extLst>
              <a:ext uri="{FF2B5EF4-FFF2-40B4-BE49-F238E27FC236}">
                <a16:creationId xmlns:a16="http://schemas.microsoft.com/office/drawing/2014/main" id="{5B71B42E-D6C9-3025-C9DE-5D98FE494A46}"/>
              </a:ext>
            </a:extLst>
          </p:cNvPr>
          <p:cNvPicPr>
            <a:picLocks noChangeAspect="1"/>
          </p:cNvPicPr>
          <p:nvPr/>
        </p:nvPicPr>
        <p:blipFill>
          <a:blip r:embed="rId2"/>
          <a:stretch>
            <a:fillRect/>
          </a:stretch>
        </p:blipFill>
        <p:spPr>
          <a:xfrm>
            <a:off x="2916016" y="1641014"/>
            <a:ext cx="3311967" cy="3311967"/>
          </a:xfrm>
          <a:prstGeom prst="rect">
            <a:avLst/>
          </a:prstGeom>
        </p:spPr>
      </p:pic>
    </p:spTree>
    <p:extLst>
      <p:ext uri="{BB962C8B-B14F-4D97-AF65-F5344CB8AC3E}">
        <p14:creationId xmlns:p14="http://schemas.microsoft.com/office/powerpoint/2010/main" val="1875348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090130-8410-2AA3-A1A7-25AFF1BDBA89}"/>
              </a:ext>
            </a:extLst>
          </p:cNvPr>
          <p:cNvSpPr>
            <a:spLocks noGrp="1"/>
          </p:cNvSpPr>
          <p:nvPr>
            <p:ph type="body" sz="quarter" idx="13"/>
          </p:nvPr>
        </p:nvSpPr>
        <p:spPr>
          <a:xfrm>
            <a:off x="91762" y="1530271"/>
            <a:ext cx="5706137" cy="380867"/>
          </a:xfrm>
        </p:spPr>
        <p:txBody>
          <a:bodyPr/>
          <a:lstStyle/>
          <a:p>
            <a:pPr marL="0" indent="0">
              <a:buNone/>
            </a:pPr>
            <a:r>
              <a:rPr lang="en-GB"/>
              <a:t>warwick.ac.uk/study/outreach/studentprojects/</a:t>
            </a:r>
          </a:p>
        </p:txBody>
      </p:sp>
      <p:sp>
        <p:nvSpPr>
          <p:cNvPr id="3" name="Text Placeholder 2">
            <a:extLst>
              <a:ext uri="{FF2B5EF4-FFF2-40B4-BE49-F238E27FC236}">
                <a16:creationId xmlns:a16="http://schemas.microsoft.com/office/drawing/2014/main" id="{1AA2A5D9-2E05-7C7A-60E9-42901D8DD109}"/>
              </a:ext>
            </a:extLst>
          </p:cNvPr>
          <p:cNvSpPr>
            <a:spLocks noGrp="1"/>
          </p:cNvSpPr>
          <p:nvPr>
            <p:ph type="body" sz="quarter" idx="14"/>
          </p:nvPr>
        </p:nvSpPr>
        <p:spPr>
          <a:xfrm>
            <a:off x="91762" y="1116504"/>
            <a:ext cx="5030784" cy="380867"/>
          </a:xfrm>
        </p:spPr>
        <p:txBody>
          <a:bodyPr/>
          <a:lstStyle/>
          <a:p>
            <a:r>
              <a:rPr lang="en-GB"/>
              <a:t>Project outputs</a:t>
            </a:r>
          </a:p>
        </p:txBody>
      </p:sp>
      <p:pic>
        <p:nvPicPr>
          <p:cNvPr id="4" name="Picture 3">
            <a:extLst>
              <a:ext uri="{FF2B5EF4-FFF2-40B4-BE49-F238E27FC236}">
                <a16:creationId xmlns:a16="http://schemas.microsoft.com/office/drawing/2014/main" id="{D9501A5D-9758-ABAD-8F72-F6167E09AC58}"/>
              </a:ext>
            </a:extLst>
          </p:cNvPr>
          <p:cNvPicPr>
            <a:picLocks noChangeAspect="1"/>
          </p:cNvPicPr>
          <p:nvPr/>
        </p:nvPicPr>
        <p:blipFill rotWithShape="1">
          <a:blip r:embed="rId3"/>
          <a:srcRect l="10418" t="12568" r="23354" b="3757"/>
          <a:stretch/>
        </p:blipFill>
        <p:spPr>
          <a:xfrm>
            <a:off x="3114449" y="2166643"/>
            <a:ext cx="2915102" cy="2071688"/>
          </a:xfrm>
          <a:prstGeom prst="rect">
            <a:avLst/>
          </a:prstGeom>
          <a:ln>
            <a:solidFill>
              <a:schemeClr val="tx1"/>
            </a:solidFill>
          </a:ln>
        </p:spPr>
      </p:pic>
      <p:pic>
        <p:nvPicPr>
          <p:cNvPr id="5" name="Picture 4">
            <a:extLst>
              <a:ext uri="{FF2B5EF4-FFF2-40B4-BE49-F238E27FC236}">
                <a16:creationId xmlns:a16="http://schemas.microsoft.com/office/drawing/2014/main" id="{094B2FA2-EB05-1C0A-F6E3-E1FB163DDFE0}"/>
              </a:ext>
            </a:extLst>
          </p:cNvPr>
          <p:cNvPicPr>
            <a:picLocks noChangeAspect="1"/>
          </p:cNvPicPr>
          <p:nvPr/>
        </p:nvPicPr>
        <p:blipFill rotWithShape="1">
          <a:blip r:embed="rId4"/>
          <a:srcRect l="26975" t="12237" r="40469" b="4088"/>
          <a:stretch/>
        </p:blipFill>
        <p:spPr>
          <a:xfrm>
            <a:off x="7080615" y="2271645"/>
            <a:ext cx="1573392" cy="2274675"/>
          </a:xfrm>
          <a:prstGeom prst="rect">
            <a:avLst/>
          </a:prstGeom>
          <a:ln>
            <a:solidFill>
              <a:schemeClr val="tx1"/>
            </a:solidFill>
          </a:ln>
        </p:spPr>
      </p:pic>
      <p:pic>
        <p:nvPicPr>
          <p:cNvPr id="6" name="Picture 5">
            <a:extLst>
              <a:ext uri="{FF2B5EF4-FFF2-40B4-BE49-F238E27FC236}">
                <a16:creationId xmlns:a16="http://schemas.microsoft.com/office/drawing/2014/main" id="{74237760-43A3-E7F9-3551-35C9E39E3DEB}"/>
              </a:ext>
            </a:extLst>
          </p:cNvPr>
          <p:cNvPicPr>
            <a:picLocks noChangeAspect="1"/>
          </p:cNvPicPr>
          <p:nvPr/>
        </p:nvPicPr>
        <p:blipFill rotWithShape="1">
          <a:blip r:embed="rId5"/>
          <a:srcRect l="11906" t="18330" r="55812" b="7368"/>
          <a:stretch/>
        </p:blipFill>
        <p:spPr>
          <a:xfrm rot="21254842">
            <a:off x="526438" y="2235689"/>
            <a:ext cx="1473543" cy="1907762"/>
          </a:xfrm>
          <a:prstGeom prst="rect">
            <a:avLst/>
          </a:prstGeom>
          <a:ln>
            <a:solidFill>
              <a:schemeClr val="tx1"/>
            </a:solidFill>
          </a:ln>
        </p:spPr>
      </p:pic>
      <p:pic>
        <p:nvPicPr>
          <p:cNvPr id="7" name="Picture 6">
            <a:extLst>
              <a:ext uri="{FF2B5EF4-FFF2-40B4-BE49-F238E27FC236}">
                <a16:creationId xmlns:a16="http://schemas.microsoft.com/office/drawing/2014/main" id="{019E053D-12D4-6F48-9CE1-E5F4FECC85B4}"/>
              </a:ext>
            </a:extLst>
          </p:cNvPr>
          <p:cNvPicPr>
            <a:picLocks noChangeAspect="1"/>
          </p:cNvPicPr>
          <p:nvPr/>
        </p:nvPicPr>
        <p:blipFill rotWithShape="1">
          <a:blip r:embed="rId6"/>
          <a:srcRect l="7999" t="19966" r="45685" b="20320"/>
          <a:stretch/>
        </p:blipFill>
        <p:spPr>
          <a:xfrm rot="330530">
            <a:off x="1650579" y="3067166"/>
            <a:ext cx="2397635" cy="1738795"/>
          </a:xfrm>
          <a:prstGeom prst="rect">
            <a:avLst/>
          </a:prstGeom>
          <a:ln>
            <a:solidFill>
              <a:schemeClr val="tx1"/>
            </a:solidFill>
          </a:ln>
        </p:spPr>
      </p:pic>
      <p:pic>
        <p:nvPicPr>
          <p:cNvPr id="8" name="Picture 7">
            <a:extLst>
              <a:ext uri="{FF2B5EF4-FFF2-40B4-BE49-F238E27FC236}">
                <a16:creationId xmlns:a16="http://schemas.microsoft.com/office/drawing/2014/main" id="{AB9A16B8-F700-9467-264B-BAC4F65E0F95}"/>
              </a:ext>
            </a:extLst>
          </p:cNvPr>
          <p:cNvPicPr>
            <a:picLocks noChangeAspect="1"/>
          </p:cNvPicPr>
          <p:nvPr/>
        </p:nvPicPr>
        <p:blipFill>
          <a:blip r:embed="rId7"/>
          <a:stretch>
            <a:fillRect/>
          </a:stretch>
        </p:blipFill>
        <p:spPr>
          <a:xfrm rot="20480610">
            <a:off x="5568706" y="2559331"/>
            <a:ext cx="1576342" cy="2162382"/>
          </a:xfrm>
          <a:prstGeom prst="rect">
            <a:avLst/>
          </a:prstGeom>
          <a:ln>
            <a:solidFill>
              <a:schemeClr val="tx1"/>
            </a:solidFill>
          </a:ln>
        </p:spPr>
      </p:pic>
    </p:spTree>
    <p:extLst>
      <p:ext uri="{BB962C8B-B14F-4D97-AF65-F5344CB8AC3E}">
        <p14:creationId xmlns:p14="http://schemas.microsoft.com/office/powerpoint/2010/main" val="2948171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72F018-A35D-0CCA-398C-42CE3D5E8109}"/>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A3DECE94-8E68-04B0-E27F-21DED5FDBF51}"/>
              </a:ext>
            </a:extLst>
          </p:cNvPr>
          <p:cNvPicPr>
            <a:picLocks noChangeAspect="1"/>
          </p:cNvPicPr>
          <p:nvPr/>
        </p:nvPicPr>
        <p:blipFill>
          <a:blip r:embed="rId3"/>
          <a:stretch>
            <a:fillRect/>
          </a:stretch>
        </p:blipFill>
        <p:spPr>
          <a:xfrm>
            <a:off x="236619" y="1762713"/>
            <a:ext cx="2197971" cy="3098552"/>
          </a:xfrm>
          <a:prstGeom prst="rect">
            <a:avLst/>
          </a:prstGeom>
          <a:ln>
            <a:solidFill>
              <a:schemeClr val="tx1"/>
            </a:solidFill>
          </a:ln>
        </p:spPr>
      </p:pic>
      <p:sp>
        <p:nvSpPr>
          <p:cNvPr id="3" name="Text Placeholder 2">
            <a:extLst>
              <a:ext uri="{FF2B5EF4-FFF2-40B4-BE49-F238E27FC236}">
                <a16:creationId xmlns:a16="http://schemas.microsoft.com/office/drawing/2014/main" id="{D18C40AB-F899-AA2B-5C41-AB12144D2957}"/>
              </a:ext>
            </a:extLst>
          </p:cNvPr>
          <p:cNvSpPr>
            <a:spLocks noGrp="1"/>
          </p:cNvSpPr>
          <p:nvPr>
            <p:ph type="body" sz="quarter" idx="14"/>
          </p:nvPr>
        </p:nvSpPr>
        <p:spPr>
          <a:xfrm>
            <a:off x="94578" y="964953"/>
            <a:ext cx="7988453" cy="380867"/>
          </a:xfrm>
        </p:spPr>
        <p:txBody>
          <a:bodyPr/>
          <a:lstStyle/>
          <a:p>
            <a:r>
              <a:rPr lang="en-GB"/>
              <a:t>Olivia Collins:</a:t>
            </a:r>
          </a:p>
          <a:p>
            <a:r>
              <a:rPr lang="en-GB" sz="1800"/>
              <a:t>‘How does University accommodation affect student experience?’</a:t>
            </a:r>
          </a:p>
        </p:txBody>
      </p:sp>
      <p:pic>
        <p:nvPicPr>
          <p:cNvPr id="29" name="Picture 20" descr="NOTE SEEKER: Questionnaire Design">
            <a:extLst>
              <a:ext uri="{FF2B5EF4-FFF2-40B4-BE49-F238E27FC236}">
                <a16:creationId xmlns:a16="http://schemas.microsoft.com/office/drawing/2014/main" id="{68972376-7CDE-15CD-60D0-0FFDF882946E}"/>
              </a:ext>
            </a:extLst>
          </p:cNvPr>
          <p:cNvPicPr>
            <a:picLocks noChangeAspect="1" noChangeArrowheads="1"/>
          </p:cNvPicPr>
          <p:nvPr/>
        </p:nvPicPr>
        <p:blipFill>
          <a:blip r:embed="rId4">
            <a:duotone>
              <a:srgbClr val="A5A5A5">
                <a:shade val="45000"/>
                <a:satMod val="135000"/>
              </a:srgbClr>
              <a:prstClr val="white"/>
            </a:duoton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4620" y="3246917"/>
            <a:ext cx="826642" cy="82664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4" descr="Interview Clipart | Free download on ClipArtMag">
            <a:extLst>
              <a:ext uri="{FF2B5EF4-FFF2-40B4-BE49-F238E27FC236}">
                <a16:creationId xmlns:a16="http://schemas.microsoft.com/office/drawing/2014/main" id="{E8B1F2D6-9D49-94CA-CB72-F01D78D29556}"/>
              </a:ext>
            </a:extLst>
          </p:cNvPr>
          <p:cNvPicPr>
            <a:picLocks noChangeAspect="1" noChangeArrowheads="1"/>
          </p:cNvPicPr>
          <p:nvPr/>
        </p:nvPicPr>
        <p:blipFill>
          <a:blip r:embed="rId6">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64985" y="4264630"/>
            <a:ext cx="585913" cy="58591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C6838290-CC7D-047E-3DFF-C87F843C19FF}"/>
              </a:ext>
            </a:extLst>
          </p:cNvPr>
          <p:cNvPicPr>
            <a:picLocks noChangeAspect="1"/>
          </p:cNvPicPr>
          <p:nvPr/>
        </p:nvPicPr>
        <p:blipFill>
          <a:blip r:embed="rId7"/>
          <a:stretch>
            <a:fillRect/>
          </a:stretch>
        </p:blipFill>
        <p:spPr>
          <a:xfrm>
            <a:off x="4877546" y="1762713"/>
            <a:ext cx="2133366" cy="3098552"/>
          </a:xfrm>
          <a:prstGeom prst="rect">
            <a:avLst/>
          </a:prstGeom>
          <a:ln>
            <a:solidFill>
              <a:schemeClr val="tx1"/>
            </a:solidFill>
          </a:ln>
        </p:spPr>
      </p:pic>
      <p:pic>
        <p:nvPicPr>
          <p:cNvPr id="16" name="Picture 15">
            <a:extLst>
              <a:ext uri="{FF2B5EF4-FFF2-40B4-BE49-F238E27FC236}">
                <a16:creationId xmlns:a16="http://schemas.microsoft.com/office/drawing/2014/main" id="{26CC7435-12C1-A526-700F-1A6E698DF62E}"/>
              </a:ext>
            </a:extLst>
          </p:cNvPr>
          <p:cNvPicPr>
            <a:picLocks noChangeAspect="1"/>
          </p:cNvPicPr>
          <p:nvPr/>
        </p:nvPicPr>
        <p:blipFill>
          <a:blip r:embed="rId8"/>
          <a:stretch>
            <a:fillRect/>
          </a:stretch>
        </p:blipFill>
        <p:spPr>
          <a:xfrm>
            <a:off x="2574663" y="1762714"/>
            <a:ext cx="2152400" cy="3098552"/>
          </a:xfrm>
          <a:prstGeom prst="rect">
            <a:avLst/>
          </a:prstGeom>
          <a:ln>
            <a:solidFill>
              <a:schemeClr val="tx1"/>
            </a:solidFill>
          </a:ln>
        </p:spPr>
      </p:pic>
    </p:spTree>
    <p:extLst>
      <p:ext uri="{BB962C8B-B14F-4D97-AF65-F5344CB8AC3E}">
        <p14:creationId xmlns:p14="http://schemas.microsoft.com/office/powerpoint/2010/main" val="3871416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5877C1-6F13-94DC-D346-62E5A6A922C3}"/>
              </a:ext>
            </a:extLst>
          </p:cNvPr>
          <p:cNvSpPr>
            <a:spLocks noGrp="1"/>
          </p:cNvSpPr>
          <p:nvPr>
            <p:ph type="body" sz="quarter" idx="14"/>
          </p:nvPr>
        </p:nvSpPr>
        <p:spPr>
          <a:xfrm>
            <a:off x="94578" y="964953"/>
            <a:ext cx="7988453" cy="380867"/>
          </a:xfrm>
        </p:spPr>
        <p:txBody>
          <a:bodyPr/>
          <a:lstStyle/>
          <a:p>
            <a:r>
              <a:rPr lang="en-GB"/>
              <a:t>Olivia Collins:</a:t>
            </a:r>
          </a:p>
          <a:p>
            <a:r>
              <a:rPr lang="en-GB" sz="1800"/>
              <a:t>‘How does University accommodation affect student experience?’</a:t>
            </a:r>
          </a:p>
        </p:txBody>
      </p:sp>
      <p:pic>
        <p:nvPicPr>
          <p:cNvPr id="10" name="Picture 9">
            <a:extLst>
              <a:ext uri="{FF2B5EF4-FFF2-40B4-BE49-F238E27FC236}">
                <a16:creationId xmlns:a16="http://schemas.microsoft.com/office/drawing/2014/main" id="{32BD74B6-4601-AAC9-3A6A-995761D377E7}"/>
              </a:ext>
            </a:extLst>
          </p:cNvPr>
          <p:cNvPicPr>
            <a:picLocks noChangeAspect="1"/>
          </p:cNvPicPr>
          <p:nvPr/>
        </p:nvPicPr>
        <p:blipFill>
          <a:blip r:embed="rId3"/>
          <a:stretch>
            <a:fillRect/>
          </a:stretch>
        </p:blipFill>
        <p:spPr>
          <a:xfrm>
            <a:off x="5634556" y="2186478"/>
            <a:ext cx="2411001" cy="2764956"/>
          </a:xfrm>
          <a:prstGeom prst="rect">
            <a:avLst/>
          </a:prstGeom>
          <a:ln>
            <a:solidFill>
              <a:schemeClr val="tx1"/>
            </a:solidFill>
          </a:ln>
        </p:spPr>
      </p:pic>
      <p:pic>
        <p:nvPicPr>
          <p:cNvPr id="12" name="Picture 11">
            <a:extLst>
              <a:ext uri="{FF2B5EF4-FFF2-40B4-BE49-F238E27FC236}">
                <a16:creationId xmlns:a16="http://schemas.microsoft.com/office/drawing/2014/main" id="{293A0F7B-16E4-A552-01DF-D69BF29B5A33}"/>
              </a:ext>
            </a:extLst>
          </p:cNvPr>
          <p:cNvPicPr>
            <a:picLocks noChangeAspect="1"/>
          </p:cNvPicPr>
          <p:nvPr/>
        </p:nvPicPr>
        <p:blipFill>
          <a:blip r:embed="rId4"/>
          <a:stretch>
            <a:fillRect/>
          </a:stretch>
        </p:blipFill>
        <p:spPr>
          <a:xfrm>
            <a:off x="257519" y="2190883"/>
            <a:ext cx="2512810" cy="2760551"/>
          </a:xfrm>
          <a:prstGeom prst="rect">
            <a:avLst/>
          </a:prstGeom>
          <a:ln>
            <a:solidFill>
              <a:schemeClr val="tx1"/>
            </a:solidFill>
          </a:ln>
        </p:spPr>
      </p:pic>
      <p:pic>
        <p:nvPicPr>
          <p:cNvPr id="29" name="Picture 20" descr="NOTE SEEKER: Questionnaire Design">
            <a:extLst>
              <a:ext uri="{FF2B5EF4-FFF2-40B4-BE49-F238E27FC236}">
                <a16:creationId xmlns:a16="http://schemas.microsoft.com/office/drawing/2014/main" id="{5FB0F0C3-437B-0AED-C049-2ED02EA954AE}"/>
              </a:ext>
            </a:extLst>
          </p:cNvPr>
          <p:cNvPicPr>
            <a:picLocks noChangeAspect="1" noChangeArrowheads="1"/>
          </p:cNvPicPr>
          <p:nvPr/>
        </p:nvPicPr>
        <p:blipFill>
          <a:blip r:embed="rId5">
            <a:duotone>
              <a:srgbClr val="A5A5A5">
                <a:shade val="45000"/>
                <a:satMod val="135000"/>
              </a:srgbClr>
              <a:prstClr val="white"/>
            </a:duotone>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4620" y="3246917"/>
            <a:ext cx="826642" cy="82664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4" descr="Interview Clipart | Free download on ClipArtMag">
            <a:extLst>
              <a:ext uri="{FF2B5EF4-FFF2-40B4-BE49-F238E27FC236}">
                <a16:creationId xmlns:a16="http://schemas.microsoft.com/office/drawing/2014/main" id="{76E34C4D-221E-D120-CDCE-D7BE4B60B1A3}"/>
              </a:ext>
            </a:extLst>
          </p:cNvPr>
          <p:cNvPicPr>
            <a:picLocks noChangeAspect="1" noChangeArrowheads="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64985" y="4264630"/>
            <a:ext cx="585913" cy="5859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3D7E464F-55E6-A389-2322-68652A77CEAF}"/>
              </a:ext>
            </a:extLst>
          </p:cNvPr>
          <p:cNvPicPr>
            <a:picLocks noChangeAspect="1"/>
          </p:cNvPicPr>
          <p:nvPr/>
        </p:nvPicPr>
        <p:blipFill>
          <a:blip r:embed="rId8"/>
          <a:stretch>
            <a:fillRect/>
          </a:stretch>
        </p:blipFill>
        <p:spPr>
          <a:xfrm>
            <a:off x="2969392" y="2186478"/>
            <a:ext cx="2428629" cy="2764956"/>
          </a:xfrm>
          <a:prstGeom prst="rect">
            <a:avLst/>
          </a:prstGeom>
          <a:ln>
            <a:solidFill>
              <a:schemeClr val="tx1"/>
            </a:solidFill>
          </a:ln>
        </p:spPr>
      </p:pic>
    </p:spTree>
    <p:extLst>
      <p:ext uri="{BB962C8B-B14F-4D97-AF65-F5344CB8AC3E}">
        <p14:creationId xmlns:p14="http://schemas.microsoft.com/office/powerpoint/2010/main" val="2668415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A99BA-C491-E7AB-4A1B-A73E6E93D6C3}"/>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DB7CC0D-37FB-59B1-9789-B27464206CF2}"/>
              </a:ext>
            </a:extLst>
          </p:cNvPr>
          <p:cNvSpPr>
            <a:spLocks noGrp="1"/>
          </p:cNvSpPr>
          <p:nvPr>
            <p:ph type="body" sz="quarter" idx="14"/>
          </p:nvPr>
        </p:nvSpPr>
        <p:spPr>
          <a:xfrm>
            <a:off x="94578" y="964953"/>
            <a:ext cx="7988453" cy="380867"/>
          </a:xfrm>
        </p:spPr>
        <p:txBody>
          <a:bodyPr/>
          <a:lstStyle/>
          <a:p>
            <a:r>
              <a:rPr lang="en-GB"/>
              <a:t>Olivia Collins:</a:t>
            </a:r>
          </a:p>
          <a:p>
            <a:r>
              <a:rPr lang="en-GB" sz="1800"/>
              <a:t>‘How does University accommodation affect student experience?’</a:t>
            </a:r>
          </a:p>
        </p:txBody>
      </p:sp>
      <p:pic>
        <p:nvPicPr>
          <p:cNvPr id="29" name="Picture 20" descr="NOTE SEEKER: Questionnaire Design">
            <a:extLst>
              <a:ext uri="{FF2B5EF4-FFF2-40B4-BE49-F238E27FC236}">
                <a16:creationId xmlns:a16="http://schemas.microsoft.com/office/drawing/2014/main" id="{313D216C-B45A-319D-2945-018847A5B8BC}"/>
              </a:ext>
            </a:extLst>
          </p:cNvPr>
          <p:cNvPicPr>
            <a:picLocks noChangeAspect="1" noChangeArrowheads="1"/>
          </p:cNvPicPr>
          <p:nvPr/>
        </p:nvPicPr>
        <p:blipFill>
          <a:blip r:embed="rId3">
            <a:duotone>
              <a:srgbClr val="A5A5A5">
                <a:shade val="45000"/>
                <a:satMod val="135000"/>
              </a:srgbClr>
              <a:prstClr val="white"/>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4620" y="3246917"/>
            <a:ext cx="826642" cy="82664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4" descr="Interview Clipart | Free download on ClipArtMag">
            <a:extLst>
              <a:ext uri="{FF2B5EF4-FFF2-40B4-BE49-F238E27FC236}">
                <a16:creationId xmlns:a16="http://schemas.microsoft.com/office/drawing/2014/main" id="{4D604B04-2556-C301-4FE1-B3F54CBC2E29}"/>
              </a:ext>
            </a:extLst>
          </p:cNvPr>
          <p:cNvPicPr>
            <a:picLocks noChangeAspect="1" noChangeArrowheads="1"/>
          </p:cNvPicPr>
          <p:nvPr/>
        </p:nvPicPr>
        <p:blipFill>
          <a:blip r:embed="rId5">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64985" y="4264630"/>
            <a:ext cx="585913" cy="585913"/>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a:extLst>
              <a:ext uri="{FF2B5EF4-FFF2-40B4-BE49-F238E27FC236}">
                <a16:creationId xmlns:a16="http://schemas.microsoft.com/office/drawing/2014/main" id="{DD7CB8E8-CF15-050B-F1B1-AA73C88B8758}"/>
              </a:ext>
            </a:extLst>
          </p:cNvPr>
          <p:cNvGrpSpPr/>
          <p:nvPr/>
        </p:nvGrpSpPr>
        <p:grpSpPr>
          <a:xfrm>
            <a:off x="-119136" y="1739121"/>
            <a:ext cx="2848173" cy="2321530"/>
            <a:chOff x="151089" y="1738317"/>
            <a:chExt cx="3537032" cy="2883015"/>
          </a:xfrm>
        </p:grpSpPr>
        <p:pic>
          <p:nvPicPr>
            <p:cNvPr id="21" name="Picture 2" descr="Speech balloon Bubble - Hand line speech bubble png download - 3894* ...">
              <a:extLst>
                <a:ext uri="{FF2B5EF4-FFF2-40B4-BE49-F238E27FC236}">
                  <a16:creationId xmlns:a16="http://schemas.microsoft.com/office/drawing/2014/main" id="{DA704172-BB89-EEB8-7376-8A405BE87B9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089" y="1738317"/>
              <a:ext cx="3537032" cy="2883015"/>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F8A32EB8-2AF9-F17D-3180-6A8A791ED26B}"/>
                </a:ext>
              </a:extLst>
            </p:cNvPr>
            <p:cNvSpPr txBox="1"/>
            <p:nvPr/>
          </p:nvSpPr>
          <p:spPr>
            <a:xfrm>
              <a:off x="556420" y="2656310"/>
              <a:ext cx="2701522" cy="1261311"/>
            </a:xfrm>
            <a:prstGeom prst="rect">
              <a:avLst/>
            </a:prstGeom>
            <a:noFill/>
          </p:spPr>
          <p:txBody>
            <a:bodyPr wrap="square" rtlCol="0">
              <a:spAutoFit/>
            </a:bodyPr>
            <a:lstStyle/>
            <a:p>
              <a:r>
                <a:rPr lang="en-GB" sz="1200"/>
                <a:t>Whitefield's you know being for very poor people is one stereotype, Rootes being full of party animals and lunatics [...] [Bluebell] elite of the elite</a:t>
              </a:r>
            </a:p>
          </p:txBody>
        </p:sp>
      </p:grpSp>
      <p:grpSp>
        <p:nvGrpSpPr>
          <p:cNvPr id="24" name="Group 23">
            <a:extLst>
              <a:ext uri="{FF2B5EF4-FFF2-40B4-BE49-F238E27FC236}">
                <a16:creationId xmlns:a16="http://schemas.microsoft.com/office/drawing/2014/main" id="{1DDE7EE7-976B-E9DA-C836-D28C149651DB}"/>
              </a:ext>
            </a:extLst>
          </p:cNvPr>
          <p:cNvGrpSpPr/>
          <p:nvPr/>
        </p:nvGrpSpPr>
        <p:grpSpPr>
          <a:xfrm>
            <a:off x="1814865" y="3533501"/>
            <a:ext cx="2323672" cy="1894012"/>
            <a:chOff x="151089" y="1738317"/>
            <a:chExt cx="3537032" cy="2883015"/>
          </a:xfrm>
        </p:grpSpPr>
        <p:pic>
          <p:nvPicPr>
            <p:cNvPr id="26" name="Picture 2" descr="Speech balloon Bubble - Hand line speech bubble png download - 3894* ...">
              <a:extLst>
                <a:ext uri="{FF2B5EF4-FFF2-40B4-BE49-F238E27FC236}">
                  <a16:creationId xmlns:a16="http://schemas.microsoft.com/office/drawing/2014/main" id="{D0EA6DE9-8DA1-210F-34A3-55C91B0E686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089" y="1738317"/>
              <a:ext cx="3537032" cy="2883015"/>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3F26CC52-1FED-DCC2-A0CA-815E48A8B91C}"/>
                </a:ext>
              </a:extLst>
            </p:cNvPr>
            <p:cNvSpPr txBox="1"/>
            <p:nvPr/>
          </p:nvSpPr>
          <p:spPr>
            <a:xfrm>
              <a:off x="556420" y="2656310"/>
              <a:ext cx="2701522" cy="802653"/>
            </a:xfrm>
            <a:prstGeom prst="rect">
              <a:avLst/>
            </a:prstGeom>
            <a:noFill/>
          </p:spPr>
          <p:txBody>
            <a:bodyPr wrap="square" rtlCol="0">
              <a:spAutoFit/>
            </a:bodyPr>
            <a:lstStyle/>
            <a:p>
              <a:r>
                <a:rPr lang="en-GB" sz="1200" b="0" i="0" u="none" strike="noStrike" baseline="0">
                  <a:solidFill>
                    <a:srgbClr val="000000"/>
                  </a:solidFill>
                </a:rPr>
                <a:t>[the spread of stereotypes and rumours happened] “just like through osmosis</a:t>
              </a:r>
              <a:endParaRPr lang="en-GB" sz="1050"/>
            </a:p>
          </p:txBody>
        </p:sp>
      </p:grpSp>
      <p:grpSp>
        <p:nvGrpSpPr>
          <p:cNvPr id="32" name="Group 31">
            <a:extLst>
              <a:ext uri="{FF2B5EF4-FFF2-40B4-BE49-F238E27FC236}">
                <a16:creationId xmlns:a16="http://schemas.microsoft.com/office/drawing/2014/main" id="{8499CE5E-4FC2-CECF-C8C1-77C8F0C4596C}"/>
              </a:ext>
            </a:extLst>
          </p:cNvPr>
          <p:cNvGrpSpPr/>
          <p:nvPr/>
        </p:nvGrpSpPr>
        <p:grpSpPr>
          <a:xfrm>
            <a:off x="6167501" y="1220695"/>
            <a:ext cx="1999207" cy="2550831"/>
            <a:chOff x="3932071" y="771530"/>
            <a:chExt cx="1999207" cy="2550831"/>
          </a:xfrm>
        </p:grpSpPr>
        <p:grpSp>
          <p:nvGrpSpPr>
            <p:cNvPr id="33" name="Group 32">
              <a:extLst>
                <a:ext uri="{FF2B5EF4-FFF2-40B4-BE49-F238E27FC236}">
                  <a16:creationId xmlns:a16="http://schemas.microsoft.com/office/drawing/2014/main" id="{D2F4E45F-BB76-5FFE-B211-3B6959FFAB2B}"/>
                </a:ext>
              </a:extLst>
            </p:cNvPr>
            <p:cNvGrpSpPr/>
            <p:nvPr/>
          </p:nvGrpSpPr>
          <p:grpSpPr>
            <a:xfrm rot="1776973">
              <a:off x="3932071" y="771530"/>
              <a:ext cx="1999207" cy="2550831"/>
              <a:chOff x="4490408" y="1849489"/>
              <a:chExt cx="2165494" cy="2763000"/>
            </a:xfrm>
          </p:grpSpPr>
          <p:grpSp>
            <p:nvGrpSpPr>
              <p:cNvPr id="35" name="Group 34">
                <a:extLst>
                  <a:ext uri="{FF2B5EF4-FFF2-40B4-BE49-F238E27FC236}">
                    <a16:creationId xmlns:a16="http://schemas.microsoft.com/office/drawing/2014/main" id="{838466C6-924E-7EAB-FAF1-9A92E985B620}"/>
                  </a:ext>
                </a:extLst>
              </p:cNvPr>
              <p:cNvGrpSpPr/>
              <p:nvPr/>
            </p:nvGrpSpPr>
            <p:grpSpPr>
              <a:xfrm>
                <a:off x="4490408" y="1849489"/>
                <a:ext cx="2165494" cy="2763000"/>
                <a:chOff x="3928690" y="1849489"/>
                <a:chExt cx="2165494" cy="2763000"/>
              </a:xfrm>
            </p:grpSpPr>
            <p:grpSp>
              <p:nvGrpSpPr>
                <p:cNvPr id="37" name="Group 36">
                  <a:extLst>
                    <a:ext uri="{FF2B5EF4-FFF2-40B4-BE49-F238E27FC236}">
                      <a16:creationId xmlns:a16="http://schemas.microsoft.com/office/drawing/2014/main" id="{0101E0C1-55FF-405B-C953-EE1C57FDAFC0}"/>
                    </a:ext>
                  </a:extLst>
                </p:cNvPr>
                <p:cNvGrpSpPr/>
                <p:nvPr/>
              </p:nvGrpSpPr>
              <p:grpSpPr>
                <a:xfrm>
                  <a:off x="3928690" y="1849489"/>
                  <a:ext cx="2165494" cy="2763000"/>
                  <a:chOff x="3573050" y="994484"/>
                  <a:chExt cx="2165494" cy="2763000"/>
                </a:xfrm>
              </p:grpSpPr>
              <p:grpSp>
                <p:nvGrpSpPr>
                  <p:cNvPr id="39" name="Group 38">
                    <a:extLst>
                      <a:ext uri="{FF2B5EF4-FFF2-40B4-BE49-F238E27FC236}">
                        <a16:creationId xmlns:a16="http://schemas.microsoft.com/office/drawing/2014/main" id="{8E258AB6-EB5D-466E-0D45-55732A9935BB}"/>
                      </a:ext>
                    </a:extLst>
                  </p:cNvPr>
                  <p:cNvGrpSpPr/>
                  <p:nvPr/>
                </p:nvGrpSpPr>
                <p:grpSpPr>
                  <a:xfrm>
                    <a:off x="3573050" y="994484"/>
                    <a:ext cx="2165494" cy="2763000"/>
                    <a:chOff x="3573050" y="994484"/>
                    <a:chExt cx="2165494" cy="2763000"/>
                  </a:xfrm>
                </p:grpSpPr>
                <p:pic>
                  <p:nvPicPr>
                    <p:cNvPr id="41" name="Picture 2" descr="Speech balloon Bubble - Hand line speech bubble png download - 3894* ...">
                      <a:extLst>
                        <a:ext uri="{FF2B5EF4-FFF2-40B4-BE49-F238E27FC236}">
                          <a16:creationId xmlns:a16="http://schemas.microsoft.com/office/drawing/2014/main" id="{8B4B640D-4478-2CC2-6532-2BECDF39089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7579725">
                      <a:off x="3274297" y="1293237"/>
                      <a:ext cx="2763000" cy="2165494"/>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Rounded Corners 41">
                      <a:extLst>
                        <a:ext uri="{FF2B5EF4-FFF2-40B4-BE49-F238E27FC236}">
                          <a16:creationId xmlns:a16="http://schemas.microsoft.com/office/drawing/2014/main" id="{EB2667D8-6955-8A76-C0FD-DEDDD14A9B74}"/>
                        </a:ext>
                      </a:extLst>
                    </p:cNvPr>
                    <p:cNvSpPr/>
                    <p:nvPr/>
                  </p:nvSpPr>
                  <p:spPr>
                    <a:xfrm>
                      <a:off x="3672327" y="2359121"/>
                      <a:ext cx="693336" cy="46497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0" name="Rectangle: Rounded Corners 39">
                    <a:extLst>
                      <a:ext uri="{FF2B5EF4-FFF2-40B4-BE49-F238E27FC236}">
                        <a16:creationId xmlns:a16="http://schemas.microsoft.com/office/drawing/2014/main" id="{92CB0BDE-8818-96CC-25E3-D2173066459F}"/>
                      </a:ext>
                    </a:extLst>
                  </p:cNvPr>
                  <p:cNvSpPr/>
                  <p:nvPr/>
                </p:nvSpPr>
                <p:spPr>
                  <a:xfrm>
                    <a:off x="4955707" y="1938657"/>
                    <a:ext cx="693336" cy="46497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8" name="TextBox 37">
                  <a:extLst>
                    <a:ext uri="{FF2B5EF4-FFF2-40B4-BE49-F238E27FC236}">
                      <a16:creationId xmlns:a16="http://schemas.microsoft.com/office/drawing/2014/main" id="{0A53BE82-404D-85C1-4C7B-1EF764A25DB2}"/>
                    </a:ext>
                  </a:extLst>
                </p:cNvPr>
                <p:cNvSpPr txBox="1"/>
                <p:nvPr/>
              </p:nvSpPr>
              <p:spPr>
                <a:xfrm rot="19823027">
                  <a:off x="4004254" y="2897545"/>
                  <a:ext cx="1884176" cy="900116"/>
                </a:xfrm>
                <a:prstGeom prst="rect">
                  <a:avLst/>
                </a:prstGeom>
                <a:noFill/>
              </p:spPr>
              <p:txBody>
                <a:bodyPr wrap="square" rtlCol="0">
                  <a:spAutoFit/>
                </a:bodyPr>
                <a:lstStyle/>
                <a:p>
                  <a:r>
                    <a:rPr lang="en-GB" sz="1200" i="1">
                      <a:ea typeface="Calibri" panose="020F0502020204030204" pitchFamily="34" charset="0"/>
                    </a:rPr>
                    <a:t>Party town Rootes”….</a:t>
                  </a:r>
                </a:p>
                <a:p>
                  <a:endParaRPr lang="en-GB" sz="1200" i="1">
                    <a:ea typeface="Calibri" panose="020F0502020204030204" pitchFamily="34" charset="0"/>
                  </a:endParaRPr>
                </a:p>
                <a:p>
                  <a:r>
                    <a:rPr lang="en-GB" sz="1200" i="1">
                      <a:ea typeface="Calibri" panose="020F0502020204030204" pitchFamily="34" charset="0"/>
                    </a:rPr>
                    <a:t> everyone calls it [</a:t>
                  </a:r>
                  <a:r>
                    <a:rPr lang="en-GB" sz="1200" i="1" err="1">
                      <a:ea typeface="Calibri" panose="020F0502020204030204" pitchFamily="34" charset="0"/>
                    </a:rPr>
                    <a:t>Whitefields</a:t>
                  </a:r>
                  <a:r>
                    <a:rPr lang="en-GB" sz="1200" i="1">
                      <a:ea typeface="Calibri" panose="020F0502020204030204" pitchFamily="34" charset="0"/>
                    </a:rPr>
                    <a:t>] </a:t>
                  </a:r>
                  <a:r>
                    <a:rPr lang="en-GB" sz="1200" i="1" err="1">
                      <a:ea typeface="Calibri" panose="020F0502020204030204" pitchFamily="34" charset="0"/>
                    </a:rPr>
                    <a:t>Shitefields</a:t>
                  </a:r>
                  <a:endParaRPr lang="en-GB" sz="1200"/>
                </a:p>
              </p:txBody>
            </p:sp>
          </p:grpSp>
          <p:pic>
            <p:nvPicPr>
              <p:cNvPr id="36" name="Picture 2" descr="Speech balloon Bubble - Hand line speech bubble png download - 3894* ...">
                <a:extLst>
                  <a:ext uri="{FF2B5EF4-FFF2-40B4-BE49-F238E27FC236}">
                    <a16:creationId xmlns:a16="http://schemas.microsoft.com/office/drawing/2014/main" id="{F7C37E8A-C1A7-8AEF-D3F5-927EE588A4C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0195501">
                <a:off x="5604364" y="3467340"/>
                <a:ext cx="681355" cy="334673"/>
              </a:xfrm>
              <a:prstGeom prst="rect">
                <a:avLst/>
              </a:prstGeom>
              <a:noFill/>
              <a:extLst>
                <a:ext uri="{909E8E84-426E-40DD-AFC4-6F175D3DCCD1}">
                  <a14:hiddenFill xmlns:a14="http://schemas.microsoft.com/office/drawing/2010/main">
                    <a:solidFill>
                      <a:srgbClr val="FFFFFF"/>
                    </a:solidFill>
                  </a14:hiddenFill>
                </a:ext>
              </a:extLst>
            </p:spPr>
          </p:pic>
        </p:grpSp>
        <p:pic>
          <p:nvPicPr>
            <p:cNvPr id="34" name="Picture 2" descr="Speech balloon Bubble - Hand line speech bubble png download - 3894* ...">
              <a:extLst>
                <a:ext uri="{FF2B5EF4-FFF2-40B4-BE49-F238E27FC236}">
                  <a16:creationId xmlns:a16="http://schemas.microsoft.com/office/drawing/2014/main" id="{7D327D47-1C11-56B3-1189-D8741C3CE93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825083">
              <a:off x="4406602" y="1493243"/>
              <a:ext cx="629034" cy="3089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4" name="Group 43">
            <a:extLst>
              <a:ext uri="{FF2B5EF4-FFF2-40B4-BE49-F238E27FC236}">
                <a16:creationId xmlns:a16="http://schemas.microsoft.com/office/drawing/2014/main" id="{D710194C-8EFC-7273-BA76-D7C17D39CD23}"/>
              </a:ext>
            </a:extLst>
          </p:cNvPr>
          <p:cNvGrpSpPr/>
          <p:nvPr/>
        </p:nvGrpSpPr>
        <p:grpSpPr>
          <a:xfrm>
            <a:off x="3136657" y="978600"/>
            <a:ext cx="2117280" cy="2701483"/>
            <a:chOff x="3593050" y="848267"/>
            <a:chExt cx="2237075" cy="2854332"/>
          </a:xfrm>
        </p:grpSpPr>
        <p:grpSp>
          <p:nvGrpSpPr>
            <p:cNvPr id="45" name="Group 44">
              <a:extLst>
                <a:ext uri="{FF2B5EF4-FFF2-40B4-BE49-F238E27FC236}">
                  <a16:creationId xmlns:a16="http://schemas.microsoft.com/office/drawing/2014/main" id="{8CDBD922-4E18-6BE8-F2BF-8CF88690413C}"/>
                </a:ext>
              </a:extLst>
            </p:cNvPr>
            <p:cNvGrpSpPr/>
            <p:nvPr/>
          </p:nvGrpSpPr>
          <p:grpSpPr>
            <a:xfrm rot="1776973">
              <a:off x="3593050" y="848267"/>
              <a:ext cx="2237075" cy="2854332"/>
              <a:chOff x="4276641" y="2018085"/>
              <a:chExt cx="2423147" cy="3091745"/>
            </a:xfrm>
          </p:grpSpPr>
          <p:grpSp>
            <p:nvGrpSpPr>
              <p:cNvPr id="47" name="Group 46">
                <a:extLst>
                  <a:ext uri="{FF2B5EF4-FFF2-40B4-BE49-F238E27FC236}">
                    <a16:creationId xmlns:a16="http://schemas.microsoft.com/office/drawing/2014/main" id="{1B2F53DC-8EF6-6474-8820-8DA056242B6B}"/>
                  </a:ext>
                </a:extLst>
              </p:cNvPr>
              <p:cNvGrpSpPr/>
              <p:nvPr/>
            </p:nvGrpSpPr>
            <p:grpSpPr>
              <a:xfrm>
                <a:off x="4276641" y="2018085"/>
                <a:ext cx="2423147" cy="3091745"/>
                <a:chOff x="3714923" y="2018085"/>
                <a:chExt cx="2423147" cy="3091745"/>
              </a:xfrm>
            </p:grpSpPr>
            <p:grpSp>
              <p:nvGrpSpPr>
                <p:cNvPr id="49" name="Group 48">
                  <a:extLst>
                    <a:ext uri="{FF2B5EF4-FFF2-40B4-BE49-F238E27FC236}">
                      <a16:creationId xmlns:a16="http://schemas.microsoft.com/office/drawing/2014/main" id="{778DFB98-3ACE-DFF5-9686-0F1252C981B3}"/>
                    </a:ext>
                  </a:extLst>
                </p:cNvPr>
                <p:cNvGrpSpPr/>
                <p:nvPr/>
              </p:nvGrpSpPr>
              <p:grpSpPr>
                <a:xfrm>
                  <a:off x="3714923" y="2018085"/>
                  <a:ext cx="2423147" cy="3091745"/>
                  <a:chOff x="3359283" y="1163080"/>
                  <a:chExt cx="2423147" cy="3091745"/>
                </a:xfrm>
              </p:grpSpPr>
              <p:grpSp>
                <p:nvGrpSpPr>
                  <p:cNvPr id="51" name="Group 50">
                    <a:extLst>
                      <a:ext uri="{FF2B5EF4-FFF2-40B4-BE49-F238E27FC236}">
                        <a16:creationId xmlns:a16="http://schemas.microsoft.com/office/drawing/2014/main" id="{E37C9390-B043-8018-5FF4-156A6C0A07C9}"/>
                      </a:ext>
                    </a:extLst>
                  </p:cNvPr>
                  <p:cNvGrpSpPr/>
                  <p:nvPr/>
                </p:nvGrpSpPr>
                <p:grpSpPr>
                  <a:xfrm>
                    <a:off x="3359283" y="1163080"/>
                    <a:ext cx="2423147" cy="3091745"/>
                    <a:chOff x="3359283" y="1163080"/>
                    <a:chExt cx="2423147" cy="3091745"/>
                  </a:xfrm>
                </p:grpSpPr>
                <p:pic>
                  <p:nvPicPr>
                    <p:cNvPr id="53" name="Picture 2" descr="Speech balloon Bubble - Hand line speech bubble png download - 3894* ...">
                      <a:extLst>
                        <a:ext uri="{FF2B5EF4-FFF2-40B4-BE49-F238E27FC236}">
                          <a16:creationId xmlns:a16="http://schemas.microsoft.com/office/drawing/2014/main" id="{7F46E3EC-BDF8-CCE8-EE61-6C5D2C2F72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7579725">
                      <a:off x="3024984" y="1497379"/>
                      <a:ext cx="3091745" cy="2423147"/>
                    </a:xfrm>
                    <a:prstGeom prst="rect">
                      <a:avLst/>
                    </a:prstGeom>
                    <a:noFill/>
                    <a:extLst>
                      <a:ext uri="{909E8E84-426E-40DD-AFC4-6F175D3DCCD1}">
                        <a14:hiddenFill xmlns:a14="http://schemas.microsoft.com/office/drawing/2010/main">
                          <a:solidFill>
                            <a:srgbClr val="FFFFFF"/>
                          </a:solidFill>
                        </a14:hiddenFill>
                      </a:ext>
                    </a:extLst>
                  </p:spPr>
                </p:pic>
                <p:sp>
                  <p:nvSpPr>
                    <p:cNvPr id="54" name="Rectangle: Rounded Corners 53">
                      <a:extLst>
                        <a:ext uri="{FF2B5EF4-FFF2-40B4-BE49-F238E27FC236}">
                          <a16:creationId xmlns:a16="http://schemas.microsoft.com/office/drawing/2014/main" id="{66EE2D1F-8869-E7C0-EF7F-F69F7ACE70FB}"/>
                        </a:ext>
                      </a:extLst>
                    </p:cNvPr>
                    <p:cNvSpPr/>
                    <p:nvPr/>
                  </p:nvSpPr>
                  <p:spPr>
                    <a:xfrm>
                      <a:off x="3483583" y="2623809"/>
                      <a:ext cx="693336" cy="46497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2" name="Rectangle: Rounded Corners 51">
                    <a:extLst>
                      <a:ext uri="{FF2B5EF4-FFF2-40B4-BE49-F238E27FC236}">
                        <a16:creationId xmlns:a16="http://schemas.microsoft.com/office/drawing/2014/main" id="{4232CF79-6179-1947-6862-6DF94DB23944}"/>
                      </a:ext>
                    </a:extLst>
                  </p:cNvPr>
                  <p:cNvSpPr/>
                  <p:nvPr/>
                </p:nvSpPr>
                <p:spPr>
                  <a:xfrm>
                    <a:off x="5084572" y="2244173"/>
                    <a:ext cx="693336" cy="46497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0" name="TextBox 49">
                  <a:extLst>
                    <a:ext uri="{FF2B5EF4-FFF2-40B4-BE49-F238E27FC236}">
                      <a16:creationId xmlns:a16="http://schemas.microsoft.com/office/drawing/2014/main" id="{B47125AA-7910-1827-6243-2C4680AE812A}"/>
                    </a:ext>
                  </a:extLst>
                </p:cNvPr>
                <p:cNvSpPr txBox="1"/>
                <p:nvPr/>
              </p:nvSpPr>
              <p:spPr>
                <a:xfrm rot="19823027">
                  <a:off x="3951747" y="2928780"/>
                  <a:ext cx="2111702" cy="1373731"/>
                </a:xfrm>
                <a:prstGeom prst="rect">
                  <a:avLst/>
                </a:prstGeom>
                <a:noFill/>
              </p:spPr>
              <p:txBody>
                <a:bodyPr wrap="square" rtlCol="0">
                  <a:spAutoFit/>
                </a:bodyPr>
                <a:lstStyle/>
                <a:p>
                  <a:r>
                    <a:rPr lang="en-GB" sz="1200" b="0" i="0" u="none" strike="noStrike" baseline="0">
                      <a:solidFill>
                        <a:srgbClr val="000000"/>
                      </a:solidFill>
                    </a:rPr>
                    <a:t>the system that decides which flat you end up in does not work, and that the questions are too absurd and abstract</a:t>
                  </a:r>
                  <a:endParaRPr lang="en-GB" sz="1050"/>
                </a:p>
                <a:p>
                  <a:endParaRPr lang="en-GB" sz="1200"/>
                </a:p>
              </p:txBody>
            </p:sp>
          </p:grpSp>
          <p:pic>
            <p:nvPicPr>
              <p:cNvPr id="48" name="Picture 2" descr="Speech balloon Bubble - Hand line speech bubble png download - 3894* ...">
                <a:extLst>
                  <a:ext uri="{FF2B5EF4-FFF2-40B4-BE49-F238E27FC236}">
                    <a16:creationId xmlns:a16="http://schemas.microsoft.com/office/drawing/2014/main" id="{BE8F5785-F537-467F-B56B-66DA37AFC53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0195501">
                <a:off x="5669681" y="3790208"/>
                <a:ext cx="681355" cy="334673"/>
              </a:xfrm>
              <a:prstGeom prst="rect">
                <a:avLst/>
              </a:prstGeom>
              <a:noFill/>
              <a:extLst>
                <a:ext uri="{909E8E84-426E-40DD-AFC4-6F175D3DCCD1}">
                  <a14:hiddenFill xmlns:a14="http://schemas.microsoft.com/office/drawing/2010/main">
                    <a:solidFill>
                      <a:srgbClr val="FFFFFF"/>
                    </a:solidFill>
                  </a14:hiddenFill>
                </a:ext>
              </a:extLst>
            </p:spPr>
          </p:pic>
        </p:grpSp>
        <p:pic>
          <p:nvPicPr>
            <p:cNvPr id="46" name="Picture 2" descr="Speech balloon Bubble - Hand line speech bubble png download - 3894* ...">
              <a:extLst>
                <a:ext uri="{FF2B5EF4-FFF2-40B4-BE49-F238E27FC236}">
                  <a16:creationId xmlns:a16="http://schemas.microsoft.com/office/drawing/2014/main" id="{11A187DA-2D5B-4FC2-251E-A71866B2C7F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825083">
              <a:off x="4275979" y="1556553"/>
              <a:ext cx="629034" cy="3089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 name="Group 65">
            <a:extLst>
              <a:ext uri="{FF2B5EF4-FFF2-40B4-BE49-F238E27FC236}">
                <a16:creationId xmlns:a16="http://schemas.microsoft.com/office/drawing/2014/main" id="{FCC85CFA-59A3-11B8-C1A6-14C0F04B84B3}"/>
              </a:ext>
            </a:extLst>
          </p:cNvPr>
          <p:cNvGrpSpPr/>
          <p:nvPr/>
        </p:nvGrpSpPr>
        <p:grpSpPr>
          <a:xfrm>
            <a:off x="4287606" y="3140867"/>
            <a:ext cx="2848173" cy="2321530"/>
            <a:chOff x="4388473" y="3105983"/>
            <a:chExt cx="2848173" cy="2321530"/>
          </a:xfrm>
        </p:grpSpPr>
        <p:grpSp>
          <p:nvGrpSpPr>
            <p:cNvPr id="65" name="Group 64">
              <a:extLst>
                <a:ext uri="{FF2B5EF4-FFF2-40B4-BE49-F238E27FC236}">
                  <a16:creationId xmlns:a16="http://schemas.microsoft.com/office/drawing/2014/main" id="{9FBD0010-8CB7-23F3-D3BF-5B84E169EBEA}"/>
                </a:ext>
              </a:extLst>
            </p:cNvPr>
            <p:cNvGrpSpPr/>
            <p:nvPr/>
          </p:nvGrpSpPr>
          <p:grpSpPr>
            <a:xfrm>
              <a:off x="4388473" y="3105983"/>
              <a:ext cx="2848173" cy="2321530"/>
              <a:chOff x="4388473" y="3105983"/>
              <a:chExt cx="2848173" cy="2321530"/>
            </a:xfrm>
          </p:grpSpPr>
          <p:grpSp>
            <p:nvGrpSpPr>
              <p:cNvPr id="60" name="Group 59">
                <a:extLst>
                  <a:ext uri="{FF2B5EF4-FFF2-40B4-BE49-F238E27FC236}">
                    <a16:creationId xmlns:a16="http://schemas.microsoft.com/office/drawing/2014/main" id="{8437FDBA-08EF-0886-0DCF-0DACE85F3505}"/>
                  </a:ext>
                </a:extLst>
              </p:cNvPr>
              <p:cNvGrpSpPr/>
              <p:nvPr/>
            </p:nvGrpSpPr>
            <p:grpSpPr>
              <a:xfrm>
                <a:off x="4388473" y="3105983"/>
                <a:ext cx="2848173" cy="2321530"/>
                <a:chOff x="4388473" y="3105983"/>
                <a:chExt cx="2848173" cy="2321530"/>
              </a:xfrm>
            </p:grpSpPr>
            <p:grpSp>
              <p:nvGrpSpPr>
                <p:cNvPr id="56" name="Group 55">
                  <a:extLst>
                    <a:ext uri="{FF2B5EF4-FFF2-40B4-BE49-F238E27FC236}">
                      <a16:creationId xmlns:a16="http://schemas.microsoft.com/office/drawing/2014/main" id="{D98BB9BC-1C25-0E84-1FC8-8AC5C7747041}"/>
                    </a:ext>
                  </a:extLst>
                </p:cNvPr>
                <p:cNvGrpSpPr/>
                <p:nvPr/>
              </p:nvGrpSpPr>
              <p:grpSpPr>
                <a:xfrm flipH="1">
                  <a:off x="4388473" y="3105983"/>
                  <a:ext cx="2848173" cy="2321530"/>
                  <a:chOff x="151089" y="1738317"/>
                  <a:chExt cx="3537032" cy="2883015"/>
                </a:xfrm>
              </p:grpSpPr>
              <p:pic>
                <p:nvPicPr>
                  <p:cNvPr id="57" name="Picture 2" descr="Speech balloon Bubble - Hand line speech bubble png download - 3894* ...">
                    <a:extLst>
                      <a:ext uri="{FF2B5EF4-FFF2-40B4-BE49-F238E27FC236}">
                        <a16:creationId xmlns:a16="http://schemas.microsoft.com/office/drawing/2014/main" id="{2A356413-CBF7-8E03-DA88-26D6BC2BB05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089" y="1738317"/>
                    <a:ext cx="3537032" cy="2883015"/>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a:extLst>
                      <a:ext uri="{FF2B5EF4-FFF2-40B4-BE49-F238E27FC236}">
                        <a16:creationId xmlns:a16="http://schemas.microsoft.com/office/drawing/2014/main" id="{A171DD90-0AA4-6E24-DE7A-7D9DE58B4822}"/>
                      </a:ext>
                    </a:extLst>
                  </p:cNvPr>
                  <p:cNvSpPr txBox="1"/>
                  <p:nvPr/>
                </p:nvSpPr>
                <p:spPr>
                  <a:xfrm>
                    <a:off x="556420" y="2599532"/>
                    <a:ext cx="2701522" cy="1261311"/>
                  </a:xfrm>
                  <a:prstGeom prst="rect">
                    <a:avLst/>
                  </a:prstGeom>
                  <a:noFill/>
                </p:spPr>
                <p:txBody>
                  <a:bodyPr wrap="square" rtlCol="0">
                    <a:spAutoFit/>
                  </a:bodyPr>
                  <a:lstStyle/>
                  <a:p>
                    <a:r>
                      <a:rPr lang="en-GB" sz="1200"/>
                      <a:t>Because of like the reputations of different accommodations at Warwick People don't expect WP or low-income students to end up in Bluebell</a:t>
                    </a:r>
                  </a:p>
                </p:txBody>
              </p:sp>
            </p:grpSp>
            <p:sp>
              <p:nvSpPr>
                <p:cNvPr id="59" name="Rectangle: Rounded Corners 58">
                  <a:extLst>
                    <a:ext uri="{FF2B5EF4-FFF2-40B4-BE49-F238E27FC236}">
                      <a16:creationId xmlns:a16="http://schemas.microsoft.com/office/drawing/2014/main" id="{8349582C-004A-EE07-E8E2-155AF747B823}"/>
                    </a:ext>
                  </a:extLst>
                </p:cNvPr>
                <p:cNvSpPr/>
                <p:nvPr/>
              </p:nvSpPr>
              <p:spPr>
                <a:xfrm>
                  <a:off x="6149340" y="3566390"/>
                  <a:ext cx="615422" cy="282091"/>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1" name="Rectangle: Rounded Corners 60">
                <a:extLst>
                  <a:ext uri="{FF2B5EF4-FFF2-40B4-BE49-F238E27FC236}">
                    <a16:creationId xmlns:a16="http://schemas.microsoft.com/office/drawing/2014/main" id="{6EADD9A9-AAF2-48FD-75B6-AE11BD2184DE}"/>
                  </a:ext>
                </a:extLst>
              </p:cNvPr>
              <p:cNvSpPr/>
              <p:nvPr/>
            </p:nvSpPr>
            <p:spPr>
              <a:xfrm>
                <a:off x="4977045" y="4748378"/>
                <a:ext cx="615422" cy="282091"/>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62" name="Picture 2" descr="Speech balloon Bubble - Hand line speech bubble png download - 3894* ...">
              <a:extLst>
                <a:ext uri="{FF2B5EF4-FFF2-40B4-BE49-F238E27FC236}">
                  <a16:creationId xmlns:a16="http://schemas.microsoft.com/office/drawing/2014/main" id="{A99222E5-5661-24E6-8A02-ECC55F7E145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1972474">
              <a:off x="5829941" y="4466969"/>
              <a:ext cx="595349" cy="29242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2" descr="Speech balloon Bubble - Hand line speech bubble png download - 3894* ...">
              <a:extLst>
                <a:ext uri="{FF2B5EF4-FFF2-40B4-BE49-F238E27FC236}">
                  <a16:creationId xmlns:a16="http://schemas.microsoft.com/office/drawing/2014/main" id="{F29029C9-0E50-E5E3-A1DF-00FA62F8398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46" t="19519" r="50802" b="61648"/>
            <a:stretch/>
          </p:blipFill>
          <p:spPr bwMode="auto">
            <a:xfrm rot="1825083">
              <a:off x="4826895" y="3621517"/>
              <a:ext cx="595349" cy="29242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49558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FBB0246-3B26-A73E-B96E-91C5298F448C}"/>
              </a:ext>
            </a:extLst>
          </p:cNvPr>
          <p:cNvSpPr>
            <a:spLocks noGrp="1"/>
          </p:cNvSpPr>
          <p:nvPr>
            <p:ph type="body" sz="quarter" idx="14"/>
          </p:nvPr>
        </p:nvSpPr>
        <p:spPr>
          <a:xfrm>
            <a:off x="77689" y="1049279"/>
            <a:ext cx="5222154" cy="380867"/>
          </a:xfrm>
        </p:spPr>
        <p:txBody>
          <a:bodyPr/>
          <a:lstStyle/>
          <a:p>
            <a:r>
              <a:rPr lang="en-GB"/>
              <a:t>SMSRH Evaluation</a:t>
            </a:r>
          </a:p>
        </p:txBody>
      </p:sp>
      <p:grpSp>
        <p:nvGrpSpPr>
          <p:cNvPr id="22" name="Group 21">
            <a:extLst>
              <a:ext uri="{FF2B5EF4-FFF2-40B4-BE49-F238E27FC236}">
                <a16:creationId xmlns:a16="http://schemas.microsoft.com/office/drawing/2014/main" id="{ABD7168E-78BB-4AFA-4E89-A84DFC0E1798}"/>
              </a:ext>
            </a:extLst>
          </p:cNvPr>
          <p:cNvGrpSpPr/>
          <p:nvPr/>
        </p:nvGrpSpPr>
        <p:grpSpPr>
          <a:xfrm>
            <a:off x="2235762" y="4278847"/>
            <a:ext cx="6517706" cy="649142"/>
            <a:chOff x="150726" y="1640542"/>
            <a:chExt cx="6517706" cy="649142"/>
          </a:xfrm>
          <a:solidFill>
            <a:schemeClr val="bg1"/>
          </a:solidFill>
        </p:grpSpPr>
        <p:grpSp>
          <p:nvGrpSpPr>
            <p:cNvPr id="11" name="Group 10">
              <a:extLst>
                <a:ext uri="{FF2B5EF4-FFF2-40B4-BE49-F238E27FC236}">
                  <a16:creationId xmlns:a16="http://schemas.microsoft.com/office/drawing/2014/main" id="{CB06634D-A095-07A5-45ED-E84B7F4E3F68}"/>
                </a:ext>
              </a:extLst>
            </p:cNvPr>
            <p:cNvGrpSpPr/>
            <p:nvPr/>
          </p:nvGrpSpPr>
          <p:grpSpPr>
            <a:xfrm>
              <a:off x="150726" y="1640542"/>
              <a:ext cx="1928957" cy="649142"/>
              <a:chOff x="150726" y="1659045"/>
              <a:chExt cx="1928957" cy="649142"/>
            </a:xfrm>
            <a:grpFill/>
          </p:grpSpPr>
          <p:pic>
            <p:nvPicPr>
              <p:cNvPr id="2050" name="Picture 2" descr="positive, Up, Direction, Trend, Arrow icon">
                <a:extLst>
                  <a:ext uri="{FF2B5EF4-FFF2-40B4-BE49-F238E27FC236}">
                    <a16:creationId xmlns:a16="http://schemas.microsoft.com/office/drawing/2014/main" id="{03D04C4C-6D44-7C83-1BCD-4EAB52B542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726" y="1659045"/>
                <a:ext cx="649142" cy="649142"/>
              </a:xfrm>
              <a:prstGeom prst="rect">
                <a:avLst/>
              </a:prstGeom>
              <a:grpFill/>
            </p:spPr>
          </p:pic>
          <p:sp>
            <p:nvSpPr>
              <p:cNvPr id="4" name="Rectangle: Rounded Corners 3">
                <a:extLst>
                  <a:ext uri="{FF2B5EF4-FFF2-40B4-BE49-F238E27FC236}">
                    <a16:creationId xmlns:a16="http://schemas.microsoft.com/office/drawing/2014/main" id="{BA65527A-D6F6-82D0-1A61-7FEE098568F0}"/>
                  </a:ext>
                </a:extLst>
              </p:cNvPr>
              <p:cNvSpPr/>
              <p:nvPr/>
            </p:nvSpPr>
            <p:spPr>
              <a:xfrm>
                <a:off x="902350" y="1783383"/>
                <a:ext cx="1177333" cy="380867"/>
              </a:xfrm>
              <a:prstGeom prst="roundRect">
                <a:avLst/>
              </a:prstGeom>
              <a:grpFill/>
              <a:ln w="57150">
                <a:solidFill>
                  <a:srgbClr val="00B050"/>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b="1">
                    <a:solidFill>
                      <a:srgbClr val="00B050"/>
                    </a:solidFill>
                  </a:rPr>
                  <a:t>Skills</a:t>
                </a:r>
              </a:p>
            </p:txBody>
          </p:sp>
        </p:grpSp>
        <p:grpSp>
          <p:nvGrpSpPr>
            <p:cNvPr id="10" name="Group 9">
              <a:extLst>
                <a:ext uri="{FF2B5EF4-FFF2-40B4-BE49-F238E27FC236}">
                  <a16:creationId xmlns:a16="http://schemas.microsoft.com/office/drawing/2014/main" id="{65DA2CC9-1270-29A9-6308-D0C14C14C9BC}"/>
                </a:ext>
              </a:extLst>
            </p:cNvPr>
            <p:cNvGrpSpPr/>
            <p:nvPr/>
          </p:nvGrpSpPr>
          <p:grpSpPr>
            <a:xfrm>
              <a:off x="2433377" y="1640542"/>
              <a:ext cx="1930958" cy="649142"/>
              <a:chOff x="2433377" y="1643774"/>
              <a:chExt cx="1930958" cy="649142"/>
            </a:xfrm>
            <a:grpFill/>
          </p:grpSpPr>
          <p:pic>
            <p:nvPicPr>
              <p:cNvPr id="5" name="Picture 2" descr="positive, Up, Direction, Trend, Arrow icon">
                <a:extLst>
                  <a:ext uri="{FF2B5EF4-FFF2-40B4-BE49-F238E27FC236}">
                    <a16:creationId xmlns:a16="http://schemas.microsoft.com/office/drawing/2014/main" id="{43BDB54F-4894-7127-3F4D-E10B7E9AE8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3377" y="1643774"/>
                <a:ext cx="649142" cy="649142"/>
              </a:xfrm>
              <a:prstGeom prst="rect">
                <a:avLst/>
              </a:prstGeom>
              <a:grpFill/>
            </p:spPr>
          </p:pic>
          <p:sp>
            <p:nvSpPr>
              <p:cNvPr id="6" name="Rectangle: Rounded Corners 5">
                <a:extLst>
                  <a:ext uri="{FF2B5EF4-FFF2-40B4-BE49-F238E27FC236}">
                    <a16:creationId xmlns:a16="http://schemas.microsoft.com/office/drawing/2014/main" id="{DD45CFA0-E280-7F21-1022-76A8763214F7}"/>
                  </a:ext>
                </a:extLst>
              </p:cNvPr>
              <p:cNvSpPr/>
              <p:nvPr/>
            </p:nvSpPr>
            <p:spPr>
              <a:xfrm>
                <a:off x="3187002" y="1783383"/>
                <a:ext cx="1177333" cy="380867"/>
              </a:xfrm>
              <a:prstGeom prst="roundRect">
                <a:avLst/>
              </a:prstGeom>
              <a:grpFill/>
              <a:ln w="57150">
                <a:solidFill>
                  <a:srgbClr val="00B050"/>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b="1">
                    <a:solidFill>
                      <a:srgbClr val="00B050"/>
                    </a:solidFill>
                  </a:rPr>
                  <a:t>Confidence</a:t>
                </a:r>
              </a:p>
            </p:txBody>
          </p:sp>
        </p:grpSp>
        <p:grpSp>
          <p:nvGrpSpPr>
            <p:cNvPr id="9" name="Group 8">
              <a:extLst>
                <a:ext uri="{FF2B5EF4-FFF2-40B4-BE49-F238E27FC236}">
                  <a16:creationId xmlns:a16="http://schemas.microsoft.com/office/drawing/2014/main" id="{920776D2-6D74-428D-3AF6-CA9DF23D7B36}"/>
                </a:ext>
              </a:extLst>
            </p:cNvPr>
            <p:cNvGrpSpPr/>
            <p:nvPr/>
          </p:nvGrpSpPr>
          <p:grpSpPr>
            <a:xfrm>
              <a:off x="4737474" y="1640542"/>
              <a:ext cx="1930958" cy="649142"/>
              <a:chOff x="4737474" y="1622040"/>
              <a:chExt cx="1930958" cy="649142"/>
            </a:xfrm>
            <a:grpFill/>
          </p:grpSpPr>
          <p:pic>
            <p:nvPicPr>
              <p:cNvPr id="7" name="Picture 2" descr="positive, Up, Direction, Trend, Arrow icon">
                <a:extLst>
                  <a:ext uri="{FF2B5EF4-FFF2-40B4-BE49-F238E27FC236}">
                    <a16:creationId xmlns:a16="http://schemas.microsoft.com/office/drawing/2014/main" id="{3AB5EB87-D579-648B-FD68-5FF0990B28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7474" y="1622040"/>
                <a:ext cx="649142" cy="649142"/>
              </a:xfrm>
              <a:prstGeom prst="rect">
                <a:avLst/>
              </a:prstGeom>
              <a:grpFill/>
            </p:spPr>
          </p:pic>
          <p:sp>
            <p:nvSpPr>
              <p:cNvPr id="8" name="Rectangle: Rounded Corners 7">
                <a:extLst>
                  <a:ext uri="{FF2B5EF4-FFF2-40B4-BE49-F238E27FC236}">
                    <a16:creationId xmlns:a16="http://schemas.microsoft.com/office/drawing/2014/main" id="{DBEBF306-09D7-5223-19EA-EA1D291CF21B}"/>
                  </a:ext>
                </a:extLst>
              </p:cNvPr>
              <p:cNvSpPr/>
              <p:nvPr/>
            </p:nvSpPr>
            <p:spPr>
              <a:xfrm>
                <a:off x="5491099" y="1761649"/>
                <a:ext cx="1177333" cy="380867"/>
              </a:xfrm>
              <a:prstGeom prst="roundRect">
                <a:avLst/>
              </a:prstGeom>
              <a:grpFill/>
              <a:ln w="57150">
                <a:solidFill>
                  <a:srgbClr val="00B050"/>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b="1">
                    <a:solidFill>
                      <a:srgbClr val="00B050"/>
                    </a:solidFill>
                  </a:rPr>
                  <a:t>Prospects</a:t>
                </a:r>
              </a:p>
            </p:txBody>
          </p:sp>
        </p:grpSp>
      </p:grpSp>
      <p:pic>
        <p:nvPicPr>
          <p:cNvPr id="2068" name="Picture 20" descr="NOTE SEEKER: Questionnaire Design">
            <a:extLst>
              <a:ext uri="{FF2B5EF4-FFF2-40B4-BE49-F238E27FC236}">
                <a16:creationId xmlns:a16="http://schemas.microsoft.com/office/drawing/2014/main" id="{0957E07E-2A08-079B-644C-5117C550740D}"/>
              </a:ext>
            </a:extLst>
          </p:cNvPr>
          <p:cNvPicPr>
            <a:picLocks noChangeAspect="1" noChangeArrowheads="1"/>
          </p:cNvPicPr>
          <p:nvPr/>
        </p:nvPicPr>
        <p:blipFill>
          <a:blip r:embed="rId4">
            <a:duotone>
              <a:srgbClr val="A5A5A5">
                <a:shade val="45000"/>
                <a:satMod val="135000"/>
              </a:srgbClr>
              <a:prstClr val="white"/>
            </a:duoton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338077" y="1055633"/>
            <a:ext cx="826642" cy="826642"/>
          </a:xfrm>
          <a:prstGeom prst="rect">
            <a:avLst/>
          </a:prstGeom>
          <a:noFill/>
          <a:extLst>
            <a:ext uri="{909E8E84-426E-40DD-AFC4-6F175D3DCCD1}">
              <a14:hiddenFill xmlns:a14="http://schemas.microsoft.com/office/drawing/2010/main">
                <a:solidFill>
                  <a:srgbClr val="FFFFFF"/>
                </a:solidFill>
              </a14:hiddenFill>
            </a:ext>
          </a:extLst>
        </p:spPr>
      </p:pic>
      <p:pic>
        <p:nvPicPr>
          <p:cNvPr id="2072" name="Picture 24" descr="Interview Clipart | Free download on ClipArtMag">
            <a:extLst>
              <a:ext uri="{FF2B5EF4-FFF2-40B4-BE49-F238E27FC236}">
                <a16:creationId xmlns:a16="http://schemas.microsoft.com/office/drawing/2014/main" id="{C24490CE-2408-7D28-C4B4-758B50B8C72F}"/>
              </a:ext>
            </a:extLst>
          </p:cNvPr>
          <p:cNvPicPr>
            <a:picLocks noChangeAspect="1" noChangeArrowheads="1"/>
          </p:cNvPicPr>
          <p:nvPr/>
        </p:nvPicPr>
        <p:blipFill>
          <a:blip r:embed="rId6">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89104" y="1091449"/>
            <a:ext cx="787417" cy="787417"/>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Rounded Corners 24">
            <a:extLst>
              <a:ext uri="{FF2B5EF4-FFF2-40B4-BE49-F238E27FC236}">
                <a16:creationId xmlns:a16="http://schemas.microsoft.com/office/drawing/2014/main" id="{9A6D81F5-C2F4-BA78-EF9A-E3EC71849111}"/>
              </a:ext>
            </a:extLst>
          </p:cNvPr>
          <p:cNvSpPr/>
          <p:nvPr/>
        </p:nvSpPr>
        <p:spPr>
          <a:xfrm>
            <a:off x="160774" y="4130085"/>
            <a:ext cx="8792307" cy="934283"/>
          </a:xfrm>
          <a:prstGeom prst="roundRect">
            <a:avLst/>
          </a:prstGeom>
          <a:noFill/>
          <a:ln w="38100">
            <a:solidFill>
              <a:schemeClr val="tx1"/>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r>
              <a:rPr lang="en-GB" sz="2400" b="1">
                <a:solidFill>
                  <a:schemeClr val="tx1"/>
                </a:solidFill>
              </a:rPr>
              <a:t> Impact</a:t>
            </a:r>
          </a:p>
        </p:txBody>
      </p:sp>
      <p:sp>
        <p:nvSpPr>
          <p:cNvPr id="26" name="Rectangle: Rounded Corners 25">
            <a:extLst>
              <a:ext uri="{FF2B5EF4-FFF2-40B4-BE49-F238E27FC236}">
                <a16:creationId xmlns:a16="http://schemas.microsoft.com/office/drawing/2014/main" id="{33730BDC-0487-4008-8966-15EDF2D7271A}"/>
              </a:ext>
            </a:extLst>
          </p:cNvPr>
          <p:cNvSpPr/>
          <p:nvPr/>
        </p:nvSpPr>
        <p:spPr>
          <a:xfrm>
            <a:off x="160774" y="3082595"/>
            <a:ext cx="8792307" cy="934283"/>
          </a:xfrm>
          <a:prstGeom prst="roundRect">
            <a:avLst/>
          </a:prstGeom>
          <a:noFill/>
          <a:ln w="38100">
            <a:solidFill>
              <a:schemeClr val="tx1"/>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r>
              <a:rPr lang="en-GB" sz="2400" b="1">
                <a:solidFill>
                  <a:schemeClr val="tx1"/>
                </a:solidFill>
              </a:rPr>
              <a:t> Facilitation</a:t>
            </a:r>
          </a:p>
        </p:txBody>
      </p:sp>
      <p:sp>
        <p:nvSpPr>
          <p:cNvPr id="37" name="Rectangle: Rounded Corners 36">
            <a:extLst>
              <a:ext uri="{FF2B5EF4-FFF2-40B4-BE49-F238E27FC236}">
                <a16:creationId xmlns:a16="http://schemas.microsoft.com/office/drawing/2014/main" id="{074D2129-7DF6-D306-8C0B-D44F80019116}"/>
              </a:ext>
            </a:extLst>
          </p:cNvPr>
          <p:cNvSpPr/>
          <p:nvPr/>
        </p:nvSpPr>
        <p:spPr>
          <a:xfrm>
            <a:off x="183382" y="2036977"/>
            <a:ext cx="8777235" cy="934283"/>
          </a:xfrm>
          <a:prstGeom prst="roundRect">
            <a:avLst/>
          </a:prstGeom>
          <a:noFill/>
          <a:ln w="38100">
            <a:solidFill>
              <a:schemeClr val="tx1"/>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r>
              <a:rPr lang="en-GB" sz="2400" b="1">
                <a:solidFill>
                  <a:schemeClr val="tx1"/>
                </a:solidFill>
              </a:rPr>
              <a:t>Motivation</a:t>
            </a:r>
          </a:p>
        </p:txBody>
      </p:sp>
      <p:grpSp>
        <p:nvGrpSpPr>
          <p:cNvPr id="48" name="Group 47">
            <a:extLst>
              <a:ext uri="{FF2B5EF4-FFF2-40B4-BE49-F238E27FC236}">
                <a16:creationId xmlns:a16="http://schemas.microsoft.com/office/drawing/2014/main" id="{E4CEC7B0-DB3C-CC4C-E76F-FCBC37AFDF98}"/>
              </a:ext>
            </a:extLst>
          </p:cNvPr>
          <p:cNvGrpSpPr/>
          <p:nvPr/>
        </p:nvGrpSpPr>
        <p:grpSpPr>
          <a:xfrm>
            <a:off x="2235762" y="3227791"/>
            <a:ext cx="6517706" cy="615536"/>
            <a:chOff x="2235762" y="3227791"/>
            <a:chExt cx="6517706" cy="615536"/>
          </a:xfrm>
        </p:grpSpPr>
        <p:grpSp>
          <p:nvGrpSpPr>
            <p:cNvPr id="27" name="Group 26">
              <a:extLst>
                <a:ext uri="{FF2B5EF4-FFF2-40B4-BE49-F238E27FC236}">
                  <a16:creationId xmlns:a16="http://schemas.microsoft.com/office/drawing/2014/main" id="{A2527625-EF02-7659-6A97-0928C5A0C5D3}"/>
                </a:ext>
              </a:extLst>
            </p:cNvPr>
            <p:cNvGrpSpPr/>
            <p:nvPr/>
          </p:nvGrpSpPr>
          <p:grpSpPr>
            <a:xfrm>
              <a:off x="2987386" y="3337490"/>
              <a:ext cx="5766082" cy="396138"/>
              <a:chOff x="902350" y="1764880"/>
              <a:chExt cx="5766082" cy="396138"/>
            </a:xfrm>
            <a:solidFill>
              <a:schemeClr val="bg1"/>
            </a:solidFill>
          </p:grpSpPr>
          <p:sp>
            <p:nvSpPr>
              <p:cNvPr id="36" name="Rectangle: Rounded Corners 35">
                <a:extLst>
                  <a:ext uri="{FF2B5EF4-FFF2-40B4-BE49-F238E27FC236}">
                    <a16:creationId xmlns:a16="http://schemas.microsoft.com/office/drawing/2014/main" id="{544DA2AA-816E-D5BE-1E29-1771163275F5}"/>
                  </a:ext>
                </a:extLst>
              </p:cNvPr>
              <p:cNvSpPr/>
              <p:nvPr/>
            </p:nvSpPr>
            <p:spPr>
              <a:xfrm>
                <a:off x="902350" y="1764880"/>
                <a:ext cx="1177333" cy="380867"/>
              </a:xfrm>
              <a:prstGeom prst="roundRect">
                <a:avLst/>
              </a:prstGeom>
              <a:grpFill/>
              <a:ln w="57150">
                <a:solidFill>
                  <a:schemeClr val="accent4">
                    <a:lumMod val="75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b="1">
                    <a:solidFill>
                      <a:schemeClr val="accent4">
                        <a:lumMod val="75000"/>
                      </a:schemeClr>
                    </a:solidFill>
                  </a:rPr>
                  <a:t>Funding</a:t>
                </a:r>
              </a:p>
            </p:txBody>
          </p:sp>
          <p:sp>
            <p:nvSpPr>
              <p:cNvPr id="34" name="Rectangle: Rounded Corners 33">
                <a:extLst>
                  <a:ext uri="{FF2B5EF4-FFF2-40B4-BE49-F238E27FC236}">
                    <a16:creationId xmlns:a16="http://schemas.microsoft.com/office/drawing/2014/main" id="{B92D2D14-94AE-5DBE-DBA0-38366E84EC5B}"/>
                  </a:ext>
                </a:extLst>
              </p:cNvPr>
              <p:cNvSpPr/>
              <p:nvPr/>
            </p:nvSpPr>
            <p:spPr>
              <a:xfrm>
                <a:off x="3187002" y="1780151"/>
                <a:ext cx="1177333" cy="380867"/>
              </a:xfrm>
              <a:prstGeom prst="roundRect">
                <a:avLst/>
              </a:prstGeom>
              <a:grpFill/>
              <a:ln w="57150">
                <a:solidFill>
                  <a:schemeClr val="accent4">
                    <a:lumMod val="75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b="1">
                    <a:solidFill>
                      <a:schemeClr val="accent4">
                        <a:lumMod val="75000"/>
                      </a:schemeClr>
                    </a:solidFill>
                  </a:rPr>
                  <a:t>Training</a:t>
                </a:r>
              </a:p>
            </p:txBody>
          </p:sp>
          <p:sp>
            <p:nvSpPr>
              <p:cNvPr id="32" name="Rectangle: Rounded Corners 31">
                <a:extLst>
                  <a:ext uri="{FF2B5EF4-FFF2-40B4-BE49-F238E27FC236}">
                    <a16:creationId xmlns:a16="http://schemas.microsoft.com/office/drawing/2014/main" id="{82B9A991-1023-EC7F-39A0-50CD6EB7B979}"/>
                  </a:ext>
                </a:extLst>
              </p:cNvPr>
              <p:cNvSpPr/>
              <p:nvPr/>
            </p:nvSpPr>
            <p:spPr>
              <a:xfrm>
                <a:off x="5491099" y="1780151"/>
                <a:ext cx="1177333" cy="380867"/>
              </a:xfrm>
              <a:prstGeom prst="roundRect">
                <a:avLst/>
              </a:prstGeom>
              <a:grpFill/>
              <a:ln w="57150">
                <a:solidFill>
                  <a:schemeClr val="accent4">
                    <a:lumMod val="75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b="1">
                    <a:solidFill>
                      <a:schemeClr val="accent4">
                        <a:lumMod val="75000"/>
                      </a:schemeClr>
                    </a:solidFill>
                  </a:rPr>
                  <a:t>Mentoring</a:t>
                </a:r>
              </a:p>
            </p:txBody>
          </p:sp>
        </p:grpSp>
        <p:grpSp>
          <p:nvGrpSpPr>
            <p:cNvPr id="41" name="Group 40">
              <a:extLst>
                <a:ext uri="{FF2B5EF4-FFF2-40B4-BE49-F238E27FC236}">
                  <a16:creationId xmlns:a16="http://schemas.microsoft.com/office/drawing/2014/main" id="{163FEE0B-93CC-D3F9-8F6E-664E751E4EA9}"/>
                </a:ext>
              </a:extLst>
            </p:cNvPr>
            <p:cNvGrpSpPr/>
            <p:nvPr/>
          </p:nvGrpSpPr>
          <p:grpSpPr>
            <a:xfrm>
              <a:off x="2235762" y="3227791"/>
              <a:ext cx="603784" cy="615536"/>
              <a:chOff x="-1050456" y="4130085"/>
              <a:chExt cx="767506" cy="782445"/>
            </a:xfrm>
          </p:grpSpPr>
          <p:pic>
            <p:nvPicPr>
              <p:cNvPr id="2074" name="Picture 26" descr="Thumbs Up Png - ClipArt Best">
                <a:extLst>
                  <a:ext uri="{FF2B5EF4-FFF2-40B4-BE49-F238E27FC236}">
                    <a16:creationId xmlns:a16="http://schemas.microsoft.com/office/drawing/2014/main" id="{5B5DA15D-BDCA-1212-AC8D-BFE58596CB94}"/>
                  </a:ext>
                </a:extLst>
              </p:cNvPr>
              <p:cNvPicPr>
                <a:picLocks noChangeAspect="1" noChangeArrowheads="1"/>
              </p:cNvPicPr>
              <p:nvPr/>
            </p:nvPicPr>
            <p:blipFill>
              <a:blip r:embed="rId7">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00090" y="4278847"/>
                <a:ext cx="466774" cy="466774"/>
              </a:xfrm>
              <a:prstGeom prst="rect">
                <a:avLst/>
              </a:prstGeom>
              <a:noFill/>
              <a:extLst>
                <a:ext uri="{909E8E84-426E-40DD-AFC4-6F175D3DCCD1}">
                  <a14:hiddenFill xmlns:a14="http://schemas.microsoft.com/office/drawing/2010/main">
                    <a:solidFill>
                      <a:srgbClr val="FFFFFF"/>
                    </a:solidFill>
                  </a14:hiddenFill>
                </a:ext>
              </a:extLst>
            </p:spPr>
          </p:pic>
          <p:sp>
            <p:nvSpPr>
              <p:cNvPr id="40" name="Oval 39">
                <a:extLst>
                  <a:ext uri="{FF2B5EF4-FFF2-40B4-BE49-F238E27FC236}">
                    <a16:creationId xmlns:a16="http://schemas.microsoft.com/office/drawing/2014/main" id="{7172E52E-2425-2187-B081-B712AC4F16ED}"/>
                  </a:ext>
                </a:extLst>
              </p:cNvPr>
              <p:cNvSpPr/>
              <p:nvPr/>
            </p:nvSpPr>
            <p:spPr>
              <a:xfrm>
                <a:off x="-1050456" y="4130085"/>
                <a:ext cx="767506" cy="782445"/>
              </a:xfrm>
              <a:prstGeom prst="ellipse">
                <a:avLst/>
              </a:prstGeom>
              <a:noFill/>
              <a:ln w="5715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2" name="Group 41">
              <a:extLst>
                <a:ext uri="{FF2B5EF4-FFF2-40B4-BE49-F238E27FC236}">
                  <a16:creationId xmlns:a16="http://schemas.microsoft.com/office/drawing/2014/main" id="{9FDCD146-A2B2-5FD9-2DE2-1CE69B392828}"/>
                </a:ext>
              </a:extLst>
            </p:cNvPr>
            <p:cNvGrpSpPr/>
            <p:nvPr/>
          </p:nvGrpSpPr>
          <p:grpSpPr>
            <a:xfrm>
              <a:off x="4519440" y="3227791"/>
              <a:ext cx="603784" cy="615536"/>
              <a:chOff x="-1050456" y="4130085"/>
              <a:chExt cx="767506" cy="782445"/>
            </a:xfrm>
          </p:grpSpPr>
          <p:pic>
            <p:nvPicPr>
              <p:cNvPr id="43" name="Picture 26" descr="Thumbs Up Png - ClipArt Best">
                <a:extLst>
                  <a:ext uri="{FF2B5EF4-FFF2-40B4-BE49-F238E27FC236}">
                    <a16:creationId xmlns:a16="http://schemas.microsoft.com/office/drawing/2014/main" id="{4D7ECAAB-1FD0-1B10-9498-F15D43E1AF14}"/>
                  </a:ext>
                </a:extLst>
              </p:cNvPr>
              <p:cNvPicPr>
                <a:picLocks noChangeAspect="1" noChangeArrowheads="1"/>
              </p:cNvPicPr>
              <p:nvPr/>
            </p:nvPicPr>
            <p:blipFill>
              <a:blip r:embed="rId7">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00090" y="4278847"/>
                <a:ext cx="466774" cy="466774"/>
              </a:xfrm>
              <a:prstGeom prst="rect">
                <a:avLst/>
              </a:prstGeom>
              <a:noFill/>
              <a:extLst>
                <a:ext uri="{909E8E84-426E-40DD-AFC4-6F175D3DCCD1}">
                  <a14:hiddenFill xmlns:a14="http://schemas.microsoft.com/office/drawing/2010/main">
                    <a:solidFill>
                      <a:srgbClr val="FFFFFF"/>
                    </a:solidFill>
                  </a14:hiddenFill>
                </a:ext>
              </a:extLst>
            </p:spPr>
          </p:pic>
          <p:sp>
            <p:nvSpPr>
              <p:cNvPr id="44" name="Oval 43">
                <a:extLst>
                  <a:ext uri="{FF2B5EF4-FFF2-40B4-BE49-F238E27FC236}">
                    <a16:creationId xmlns:a16="http://schemas.microsoft.com/office/drawing/2014/main" id="{486BAA29-7126-3FF4-15DF-14AC6E47F140}"/>
                  </a:ext>
                </a:extLst>
              </p:cNvPr>
              <p:cNvSpPr/>
              <p:nvPr/>
            </p:nvSpPr>
            <p:spPr>
              <a:xfrm>
                <a:off x="-1050456" y="4130085"/>
                <a:ext cx="767506" cy="782445"/>
              </a:xfrm>
              <a:prstGeom prst="ellipse">
                <a:avLst/>
              </a:prstGeom>
              <a:noFill/>
              <a:ln w="5715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5" name="Group 44">
              <a:extLst>
                <a:ext uri="{FF2B5EF4-FFF2-40B4-BE49-F238E27FC236}">
                  <a16:creationId xmlns:a16="http://schemas.microsoft.com/office/drawing/2014/main" id="{C7EF3C0F-E401-1C17-087A-0D040CECF6EF}"/>
                </a:ext>
              </a:extLst>
            </p:cNvPr>
            <p:cNvGrpSpPr/>
            <p:nvPr/>
          </p:nvGrpSpPr>
          <p:grpSpPr>
            <a:xfrm>
              <a:off x="6820329" y="3227791"/>
              <a:ext cx="603784" cy="615536"/>
              <a:chOff x="-1050456" y="4130085"/>
              <a:chExt cx="767506" cy="782445"/>
            </a:xfrm>
          </p:grpSpPr>
          <p:pic>
            <p:nvPicPr>
              <p:cNvPr id="46" name="Picture 26" descr="Thumbs Up Png - ClipArt Best">
                <a:extLst>
                  <a:ext uri="{FF2B5EF4-FFF2-40B4-BE49-F238E27FC236}">
                    <a16:creationId xmlns:a16="http://schemas.microsoft.com/office/drawing/2014/main" id="{409E21D4-D45E-5477-9CA5-A6F1A21EF93E}"/>
                  </a:ext>
                </a:extLst>
              </p:cNvPr>
              <p:cNvPicPr>
                <a:picLocks noChangeAspect="1" noChangeArrowheads="1"/>
              </p:cNvPicPr>
              <p:nvPr/>
            </p:nvPicPr>
            <p:blipFill>
              <a:blip r:embed="rId7">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00090" y="4278847"/>
                <a:ext cx="466774" cy="466774"/>
              </a:xfrm>
              <a:prstGeom prst="rect">
                <a:avLst/>
              </a:prstGeom>
              <a:noFill/>
              <a:extLst>
                <a:ext uri="{909E8E84-426E-40DD-AFC4-6F175D3DCCD1}">
                  <a14:hiddenFill xmlns:a14="http://schemas.microsoft.com/office/drawing/2010/main">
                    <a:solidFill>
                      <a:srgbClr val="FFFFFF"/>
                    </a:solidFill>
                  </a14:hiddenFill>
                </a:ext>
              </a:extLst>
            </p:spPr>
          </p:pic>
          <p:sp>
            <p:nvSpPr>
              <p:cNvPr id="47" name="Oval 46">
                <a:extLst>
                  <a:ext uri="{FF2B5EF4-FFF2-40B4-BE49-F238E27FC236}">
                    <a16:creationId xmlns:a16="http://schemas.microsoft.com/office/drawing/2014/main" id="{FC298D7D-E1E3-7354-0DCD-B0A122D9D83C}"/>
                  </a:ext>
                </a:extLst>
              </p:cNvPr>
              <p:cNvSpPr/>
              <p:nvPr/>
            </p:nvSpPr>
            <p:spPr>
              <a:xfrm>
                <a:off x="-1050456" y="4130085"/>
                <a:ext cx="767506" cy="782445"/>
              </a:xfrm>
              <a:prstGeom prst="ellipse">
                <a:avLst/>
              </a:prstGeom>
              <a:noFill/>
              <a:ln w="5715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049" name="Group 2048">
            <a:extLst>
              <a:ext uri="{FF2B5EF4-FFF2-40B4-BE49-F238E27FC236}">
                <a16:creationId xmlns:a16="http://schemas.microsoft.com/office/drawing/2014/main" id="{0ADD449E-CE10-6134-22D1-3A770D026A4F}"/>
              </a:ext>
            </a:extLst>
          </p:cNvPr>
          <p:cNvGrpSpPr/>
          <p:nvPr/>
        </p:nvGrpSpPr>
        <p:grpSpPr>
          <a:xfrm>
            <a:off x="2235762" y="2183809"/>
            <a:ext cx="6517706" cy="615536"/>
            <a:chOff x="2235762" y="2183809"/>
            <a:chExt cx="6517706" cy="615536"/>
          </a:xfrm>
        </p:grpSpPr>
        <p:pic>
          <p:nvPicPr>
            <p:cNvPr id="2076" name="Picture 28" descr="Bicep clipart emoji, Bicep emoji Transparent FREE for download on ...">
              <a:extLst>
                <a:ext uri="{FF2B5EF4-FFF2-40B4-BE49-F238E27FC236}">
                  <a16:creationId xmlns:a16="http://schemas.microsoft.com/office/drawing/2014/main" id="{AB9AB5F2-01A4-5BF4-AFCA-BAC14EC47EBC}"/>
                </a:ext>
              </a:extLst>
            </p:cNvPr>
            <p:cNvPicPr>
              <a:picLocks noChangeAspect="1" noChangeArrowheads="1"/>
            </p:cNvPicPr>
            <p:nvPr/>
          </p:nvPicPr>
          <p:blipFill>
            <a:blip r:embed="rId8">
              <a:duotone>
                <a:prstClr val="black"/>
                <a:schemeClr val="accent5">
                  <a:tint val="45000"/>
                  <a:satMod val="400000"/>
                </a:schemeClr>
              </a:duotone>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354052" y="2261400"/>
              <a:ext cx="384125" cy="409734"/>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Group 48">
              <a:extLst>
                <a:ext uri="{FF2B5EF4-FFF2-40B4-BE49-F238E27FC236}">
                  <a16:creationId xmlns:a16="http://schemas.microsoft.com/office/drawing/2014/main" id="{B25A2F9F-441A-9ACC-20C8-941F006E2001}"/>
                </a:ext>
              </a:extLst>
            </p:cNvPr>
            <p:cNvGrpSpPr/>
            <p:nvPr/>
          </p:nvGrpSpPr>
          <p:grpSpPr>
            <a:xfrm>
              <a:off x="2235762" y="2183809"/>
              <a:ext cx="6517706" cy="615536"/>
              <a:chOff x="2235762" y="3227791"/>
              <a:chExt cx="6517706" cy="615536"/>
            </a:xfrm>
          </p:grpSpPr>
          <p:grpSp>
            <p:nvGrpSpPr>
              <p:cNvPr id="50" name="Group 49">
                <a:extLst>
                  <a:ext uri="{FF2B5EF4-FFF2-40B4-BE49-F238E27FC236}">
                    <a16:creationId xmlns:a16="http://schemas.microsoft.com/office/drawing/2014/main" id="{DE752D3F-10F2-B952-5007-E5A34F7CA74B}"/>
                  </a:ext>
                </a:extLst>
              </p:cNvPr>
              <p:cNvGrpSpPr/>
              <p:nvPr/>
            </p:nvGrpSpPr>
            <p:grpSpPr>
              <a:xfrm>
                <a:off x="2987386" y="3337490"/>
                <a:ext cx="5766082" cy="396138"/>
                <a:chOff x="902350" y="1764880"/>
                <a:chExt cx="5766082" cy="396138"/>
              </a:xfrm>
              <a:solidFill>
                <a:schemeClr val="bg1"/>
              </a:solidFill>
            </p:grpSpPr>
            <p:sp>
              <p:nvSpPr>
                <p:cNvPr id="60" name="Rectangle: Rounded Corners 59">
                  <a:extLst>
                    <a:ext uri="{FF2B5EF4-FFF2-40B4-BE49-F238E27FC236}">
                      <a16:creationId xmlns:a16="http://schemas.microsoft.com/office/drawing/2014/main" id="{B8C0A714-A9BD-AA0E-E320-791EF39C6692}"/>
                    </a:ext>
                  </a:extLst>
                </p:cNvPr>
                <p:cNvSpPr/>
                <p:nvPr/>
              </p:nvSpPr>
              <p:spPr>
                <a:xfrm>
                  <a:off x="902350" y="1764880"/>
                  <a:ext cx="1177333" cy="380867"/>
                </a:xfrm>
                <a:prstGeom prst="roundRect">
                  <a:avLst/>
                </a:prstGeom>
                <a:grpFill/>
                <a:ln w="57150">
                  <a:solidFill>
                    <a:schemeClr val="accent5">
                      <a:lumMod val="75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b="1">
                      <a:solidFill>
                        <a:schemeClr val="accent5">
                          <a:lumMod val="75000"/>
                        </a:schemeClr>
                      </a:solidFill>
                    </a:rPr>
                    <a:t>WP topics</a:t>
                  </a:r>
                </a:p>
              </p:txBody>
            </p:sp>
            <p:sp>
              <p:nvSpPr>
                <p:cNvPr id="61" name="Rectangle: Rounded Corners 60">
                  <a:extLst>
                    <a:ext uri="{FF2B5EF4-FFF2-40B4-BE49-F238E27FC236}">
                      <a16:creationId xmlns:a16="http://schemas.microsoft.com/office/drawing/2014/main" id="{3100D04F-8AA7-9C02-4616-8F4E8FE2CDCB}"/>
                    </a:ext>
                  </a:extLst>
                </p:cNvPr>
                <p:cNvSpPr/>
                <p:nvPr/>
              </p:nvSpPr>
              <p:spPr>
                <a:xfrm>
                  <a:off x="3187002" y="1780151"/>
                  <a:ext cx="1177333" cy="380867"/>
                </a:xfrm>
                <a:prstGeom prst="roundRect">
                  <a:avLst/>
                </a:prstGeom>
                <a:grpFill/>
                <a:ln w="57150">
                  <a:solidFill>
                    <a:schemeClr val="accent5">
                      <a:lumMod val="75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b="1">
                      <a:solidFill>
                        <a:schemeClr val="accent5">
                          <a:lumMod val="75000"/>
                        </a:schemeClr>
                      </a:solidFill>
                    </a:rPr>
                    <a:t>Experience</a:t>
                  </a:r>
                </a:p>
              </p:txBody>
            </p:sp>
            <p:sp>
              <p:nvSpPr>
                <p:cNvPr id="62" name="Rectangle: Rounded Corners 61">
                  <a:extLst>
                    <a:ext uri="{FF2B5EF4-FFF2-40B4-BE49-F238E27FC236}">
                      <a16:creationId xmlns:a16="http://schemas.microsoft.com/office/drawing/2014/main" id="{145CF290-ED99-66F8-3DD1-B07D0D0870C2}"/>
                    </a:ext>
                  </a:extLst>
                </p:cNvPr>
                <p:cNvSpPr/>
                <p:nvPr/>
              </p:nvSpPr>
              <p:spPr>
                <a:xfrm>
                  <a:off x="5491099" y="1780151"/>
                  <a:ext cx="1177333" cy="380867"/>
                </a:xfrm>
                <a:prstGeom prst="roundRect">
                  <a:avLst/>
                </a:prstGeom>
                <a:grpFill/>
                <a:ln w="57150">
                  <a:solidFill>
                    <a:schemeClr val="accent5">
                      <a:lumMod val="75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b="1">
                      <a:solidFill>
                        <a:schemeClr val="accent5">
                          <a:lumMod val="75000"/>
                        </a:schemeClr>
                      </a:solidFill>
                    </a:rPr>
                    <a:t>Learning</a:t>
                  </a:r>
                </a:p>
              </p:txBody>
            </p:sp>
          </p:grpSp>
          <p:sp>
            <p:nvSpPr>
              <p:cNvPr id="59" name="Oval 58">
                <a:extLst>
                  <a:ext uri="{FF2B5EF4-FFF2-40B4-BE49-F238E27FC236}">
                    <a16:creationId xmlns:a16="http://schemas.microsoft.com/office/drawing/2014/main" id="{C31A3E1E-034B-C479-DC83-051AE4052E3F}"/>
                  </a:ext>
                </a:extLst>
              </p:cNvPr>
              <p:cNvSpPr/>
              <p:nvPr/>
            </p:nvSpPr>
            <p:spPr>
              <a:xfrm>
                <a:off x="2235762" y="3227791"/>
                <a:ext cx="603784" cy="615536"/>
              </a:xfrm>
              <a:prstGeom prst="ellipse">
                <a:avLst/>
              </a:prstGeom>
              <a:noFill/>
              <a:ln w="571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90A16F1C-9605-52B1-FD58-8FA7E6421E16}"/>
                  </a:ext>
                </a:extLst>
              </p:cNvPr>
              <p:cNvSpPr/>
              <p:nvPr/>
            </p:nvSpPr>
            <p:spPr>
              <a:xfrm>
                <a:off x="4519440" y="3227791"/>
                <a:ext cx="603784" cy="615536"/>
              </a:xfrm>
              <a:prstGeom prst="ellipse">
                <a:avLst/>
              </a:prstGeom>
              <a:noFill/>
              <a:ln w="571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2386AB8A-5279-8D9F-EBDC-F70D43E6EF7B}"/>
                  </a:ext>
                </a:extLst>
              </p:cNvPr>
              <p:cNvSpPr/>
              <p:nvPr/>
            </p:nvSpPr>
            <p:spPr>
              <a:xfrm>
                <a:off x="6820329" y="3227791"/>
                <a:ext cx="603784" cy="615536"/>
              </a:xfrm>
              <a:prstGeom prst="ellipse">
                <a:avLst/>
              </a:prstGeom>
              <a:noFill/>
              <a:ln w="571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63" name="Picture 28" descr="Bicep clipart emoji, Bicep emoji Transparent FREE for download on ...">
              <a:extLst>
                <a:ext uri="{FF2B5EF4-FFF2-40B4-BE49-F238E27FC236}">
                  <a16:creationId xmlns:a16="http://schemas.microsoft.com/office/drawing/2014/main" id="{99C11DA0-8038-32EC-D912-80A2D749605D}"/>
                </a:ext>
              </a:extLst>
            </p:cNvPr>
            <p:cNvPicPr>
              <a:picLocks noChangeAspect="1" noChangeArrowheads="1"/>
            </p:cNvPicPr>
            <p:nvPr/>
          </p:nvPicPr>
          <p:blipFill>
            <a:blip r:embed="rId8">
              <a:duotone>
                <a:prstClr val="black"/>
                <a:schemeClr val="accent5">
                  <a:tint val="45000"/>
                  <a:satMod val="400000"/>
                </a:schemeClr>
              </a:duotone>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637730" y="2261400"/>
              <a:ext cx="384125" cy="409734"/>
            </a:xfrm>
            <a:prstGeom prst="rect">
              <a:avLst/>
            </a:prstGeom>
            <a:noFill/>
            <a:extLst>
              <a:ext uri="{909E8E84-426E-40DD-AFC4-6F175D3DCCD1}">
                <a14:hiddenFill xmlns:a14="http://schemas.microsoft.com/office/drawing/2010/main">
                  <a:solidFill>
                    <a:srgbClr val="FFFFFF"/>
                  </a:solidFill>
                </a14:hiddenFill>
              </a:ext>
            </a:extLst>
          </p:spPr>
        </p:pic>
        <p:pic>
          <p:nvPicPr>
            <p:cNvPr id="2048" name="Picture 28" descr="Bicep clipart emoji, Bicep emoji Transparent FREE for download on ...">
              <a:extLst>
                <a:ext uri="{FF2B5EF4-FFF2-40B4-BE49-F238E27FC236}">
                  <a16:creationId xmlns:a16="http://schemas.microsoft.com/office/drawing/2014/main" id="{9A2D4EE2-DF76-2ECE-2933-0D401D50E705}"/>
                </a:ext>
              </a:extLst>
            </p:cNvPr>
            <p:cNvPicPr>
              <a:picLocks noChangeAspect="1" noChangeArrowheads="1"/>
            </p:cNvPicPr>
            <p:nvPr/>
          </p:nvPicPr>
          <p:blipFill>
            <a:blip r:embed="rId8">
              <a:duotone>
                <a:prstClr val="black"/>
                <a:schemeClr val="accent5">
                  <a:tint val="45000"/>
                  <a:satMod val="400000"/>
                </a:schemeClr>
              </a:duotone>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938619" y="2261400"/>
              <a:ext cx="384125" cy="40973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098927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E90AFCA611F934EA37F12D7C7379D42" ma:contentTypeVersion="8" ma:contentTypeDescription="Create a new document." ma:contentTypeScope="" ma:versionID="c61e25dce0c4e4acf5ccd095407a4d5c">
  <xsd:schema xmlns:xsd="http://www.w3.org/2001/XMLSchema" xmlns:xs="http://www.w3.org/2001/XMLSchema" xmlns:p="http://schemas.microsoft.com/office/2006/metadata/properties" xmlns:ns2="86a0896a-62ea-4964-8474-b760579aed7c" targetNamespace="http://schemas.microsoft.com/office/2006/metadata/properties" ma:root="true" ma:fieldsID="8f75e4074a3d792b12ae5134103a3080" ns2:_="">
    <xsd:import namespace="86a0896a-62ea-4964-8474-b760579aed7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a0896a-62ea-4964-8474-b760579aed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01FD53-3A39-49A2-B9E3-3A4037B2C1E7}">
  <ds:schemaRefs>
    <ds:schemaRef ds:uri="http://schemas.microsoft.com/sharepoint/v3/contenttype/forms"/>
  </ds:schemaRefs>
</ds:datastoreItem>
</file>

<file path=customXml/itemProps2.xml><?xml version="1.0" encoding="utf-8"?>
<ds:datastoreItem xmlns:ds="http://schemas.openxmlformats.org/officeDocument/2006/customXml" ds:itemID="{DA6CFFDB-D1B5-4C5B-AEF0-F7A7378DAE92}">
  <ds:schemaRefs>
    <ds:schemaRef ds:uri="86a0896a-62ea-4964-8474-b760579aed7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8A88A96-6DB5-4699-9668-092723F6E9B9}">
  <ds:schemaRefs>
    <ds:schemaRef ds:uri="86a0896a-62ea-4964-8474-b760579aed7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TotalTime>
  <Words>1612</Words>
  <Application>Microsoft Office PowerPoint</Application>
  <PresentationFormat>On-screen Show (16:9)</PresentationFormat>
  <Paragraphs>143</Paragraphs>
  <Slides>17</Slides>
  <Notes>12</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Avenir Next Demi Bold</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Cashmore, Daniel</cp:lastModifiedBy>
  <cp:revision>15</cp:revision>
  <cp:lastPrinted>2019-09-13T11:59:41Z</cp:lastPrinted>
  <dcterms:created xsi:type="dcterms:W3CDTF">2017-04-05T11:04:35Z</dcterms:created>
  <dcterms:modified xsi:type="dcterms:W3CDTF">2024-03-07T11:14:49Z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0x010100CE90AFCA611F934EA37F12D7C7379D42</vt:lpwstr>
  </property>
  <property fmtid="{D5CDD505-2E9C-101B-9397-08002B2CF9AE}" pid="3" name="MediaServiceImageTags">
    <vt:lpwstr/>
  </property>
</Properties>
</file>