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2"/>
  </p:notesMasterIdLst>
  <p:sldIdLst>
    <p:sldId id="283" r:id="rId4"/>
    <p:sldId id="281" r:id="rId5"/>
    <p:sldId id="289" r:id="rId6"/>
    <p:sldId id="278" r:id="rId7"/>
    <p:sldId id="279" r:id="rId8"/>
    <p:sldId id="285" r:id="rId9"/>
    <p:sldId id="286" r:id="rId10"/>
    <p:sldId id="28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6BFA13-BA64-4268-8878-1FCE56DF05EB}" type="datetimeFigureOut">
              <a:rPr lang="en-GB" smtClean="0"/>
              <a:t>05/03/2024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9F87C7-D07F-41F9-8FA4-0C2752B4334E}" type="slidenum">
              <a:rPr lang="en-GB" smtClean="0"/>
              <a:t>‹#›</a:t>
            </a:fld>
            <a:endParaRPr lang="en-GB"/>
          </a:p>
        </p:txBody>
      </p:sp>
    </p:spTree>
    <p:extLst>
      <p:ext uri="{BB962C8B-B14F-4D97-AF65-F5344CB8AC3E}">
        <p14:creationId xmlns:p14="http://schemas.microsoft.com/office/powerpoint/2010/main" val="31422927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THIS SESSION IS BEING RECORDED and will be available to be watched again at your leisure following today’s session.</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Hello and welcome to the student mobility overview for 2023-24.</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There are opportunities and a list of universities that you can undertake mobility opportunities has been provided to your department.  The past couple of years has taught us that we cannot guarantee that selected placements will go ahead in person.  Europe has imposed more onerous visa requirements that were not present in the past which has made it more expensive to visit Europe. But, we have to plan ahead and we are moving ahead with mobility plans for autumn 2023.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have a wide range of study partnerships with universities across the world, although we have seen this year the increasing popularity of students undertaking self-sourced work placements abroad. Please check with your department whether they permit work placements as part of the year abroad and whether there are any particular requirements for a proposed placement.</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Of course, you may alternatively decide that a short term mobility opportunity is more attractive to you and I would recommend that you sign up to the short term mobility mailing list to receive details of opportunities mainly aimed at the summer break.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information in this short presentation will provide some of the practical details you will need to consider if you are interested in year abroad and then we will talk to you again in the spring term with the next update.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Questions will be addressed at the end. Feel free to use the chat if you think of questions as we go through. </a:t>
            </a:r>
          </a:p>
          <a:p>
            <a:endParaRPr lang="en-GB" dirty="0"/>
          </a:p>
        </p:txBody>
      </p:sp>
      <p:sp>
        <p:nvSpPr>
          <p:cNvPr id="4" name="Slide Number Placeholder 3"/>
          <p:cNvSpPr>
            <a:spLocks noGrp="1"/>
          </p:cNvSpPr>
          <p:nvPr>
            <p:ph type="sldNum" sz="quarter" idx="10"/>
          </p:nvPr>
        </p:nvSpPr>
        <p:spPr/>
        <p:txBody>
          <a:bodyPr/>
          <a:lstStyle/>
          <a:p>
            <a:pPr>
              <a:defRPr/>
            </a:pPr>
            <a:fld id="{3C004E52-3977-485B-ACB7-77152A3C3E41}" type="slidenum">
              <a:rPr lang="en-GB" smtClean="0"/>
              <a:pPr>
                <a:defRPr/>
              </a:pPr>
              <a:t>1</a:t>
            </a:fld>
            <a:endParaRPr lang="en-GB"/>
          </a:p>
        </p:txBody>
      </p:sp>
    </p:spTree>
    <p:extLst>
      <p:ext uri="{BB962C8B-B14F-4D97-AF65-F5344CB8AC3E}">
        <p14:creationId xmlns:p14="http://schemas.microsoft.com/office/powerpoint/2010/main" val="3163625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Maria</a:t>
            </a:r>
          </a:p>
        </p:txBody>
      </p:sp>
      <p:sp>
        <p:nvSpPr>
          <p:cNvPr id="4" name="Slide Number Placeholder 3"/>
          <p:cNvSpPr>
            <a:spLocks noGrp="1"/>
          </p:cNvSpPr>
          <p:nvPr>
            <p:ph type="sldNum" sz="quarter" idx="10"/>
          </p:nvPr>
        </p:nvSpPr>
        <p:spPr/>
        <p:txBody>
          <a:bodyPr/>
          <a:lstStyle/>
          <a:p>
            <a:pPr>
              <a:defRPr/>
            </a:pPr>
            <a:fld id="{3C004E52-3977-485B-ACB7-77152A3C3E41}" type="slidenum">
              <a:rPr lang="en-GB" smtClean="0"/>
              <a:pPr>
                <a:defRPr/>
              </a:pPr>
              <a:t>2</a:t>
            </a:fld>
            <a:endParaRPr lang="en-GB"/>
          </a:p>
        </p:txBody>
      </p:sp>
    </p:spTree>
    <p:extLst>
      <p:ext uri="{BB962C8B-B14F-4D97-AF65-F5344CB8AC3E}">
        <p14:creationId xmlns:p14="http://schemas.microsoft.com/office/powerpoint/2010/main" val="2562236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Madeeha</a:t>
            </a:r>
          </a:p>
        </p:txBody>
      </p:sp>
      <p:sp>
        <p:nvSpPr>
          <p:cNvPr id="4" name="Slide Number Placeholder 3"/>
          <p:cNvSpPr>
            <a:spLocks noGrp="1"/>
          </p:cNvSpPr>
          <p:nvPr>
            <p:ph type="sldNum" sz="quarter" idx="5"/>
          </p:nvPr>
        </p:nvSpPr>
        <p:spPr/>
        <p:txBody>
          <a:bodyPr/>
          <a:lstStyle/>
          <a:p>
            <a:fld id="{289F87C7-D07F-41F9-8FA4-0C2752B4334E}" type="slidenum">
              <a:rPr lang="en-GB" smtClean="0"/>
              <a:t>4</a:t>
            </a:fld>
            <a:endParaRPr lang="en-GB"/>
          </a:p>
        </p:txBody>
      </p:sp>
    </p:spTree>
    <p:extLst>
      <p:ext uri="{BB962C8B-B14F-4D97-AF65-F5344CB8AC3E}">
        <p14:creationId xmlns:p14="http://schemas.microsoft.com/office/powerpoint/2010/main" val="4184611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Madeeha</a:t>
            </a:r>
          </a:p>
        </p:txBody>
      </p:sp>
      <p:sp>
        <p:nvSpPr>
          <p:cNvPr id="4" name="Slide Number Placeholder 3"/>
          <p:cNvSpPr>
            <a:spLocks noGrp="1"/>
          </p:cNvSpPr>
          <p:nvPr>
            <p:ph type="sldNum" sz="quarter" idx="5"/>
          </p:nvPr>
        </p:nvSpPr>
        <p:spPr/>
        <p:txBody>
          <a:bodyPr/>
          <a:lstStyle/>
          <a:p>
            <a:fld id="{289F87C7-D07F-41F9-8FA4-0C2752B4334E}" type="slidenum">
              <a:rPr lang="en-GB" smtClean="0"/>
              <a:t>5</a:t>
            </a:fld>
            <a:endParaRPr lang="en-GB"/>
          </a:p>
        </p:txBody>
      </p:sp>
    </p:spTree>
    <p:extLst>
      <p:ext uri="{BB962C8B-B14F-4D97-AF65-F5344CB8AC3E}">
        <p14:creationId xmlns:p14="http://schemas.microsoft.com/office/powerpoint/2010/main" val="1972424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05/03/2024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745455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05/03/2024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1327692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05/03/2024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1202625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05/03/2024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3576860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6352CB-C636-4E64-B7E0-36E151C92692}" type="datetimeFigureOut">
              <a:rPr lang="en-GB" smtClean="0"/>
              <a:t>05/03/2024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344919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86352CB-C636-4E64-B7E0-36E151C92692}" type="datetimeFigureOut">
              <a:rPr lang="en-GB" smtClean="0"/>
              <a:t>05/03/2024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931081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86352CB-C636-4E64-B7E0-36E151C92692}" type="datetimeFigureOut">
              <a:rPr lang="en-GB" smtClean="0"/>
              <a:t>05/03/2024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1844148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86352CB-C636-4E64-B7E0-36E151C92692}" type="datetimeFigureOut">
              <a:rPr lang="en-GB" smtClean="0"/>
              <a:t>05/03/2024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4291912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6352CB-C636-4E64-B7E0-36E151C92692}" type="datetimeFigureOut">
              <a:rPr lang="en-GB" smtClean="0"/>
              <a:t>05/03/2024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492633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6352CB-C636-4E64-B7E0-36E151C92692}" type="datetimeFigureOut">
              <a:rPr lang="en-GB" smtClean="0"/>
              <a:t>05/03/2024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3155686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6352CB-C636-4E64-B7E0-36E151C92692}" type="datetimeFigureOut">
              <a:rPr lang="en-GB" smtClean="0"/>
              <a:t>05/03/2024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4222640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6352CB-C636-4E64-B7E0-36E151C92692}" type="datetimeFigureOut">
              <a:rPr lang="en-GB" smtClean="0"/>
              <a:t>05/03/2024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F58301-F93D-4F77-9DA6-FEE9AB4804E9}" type="slidenum">
              <a:rPr lang="en-GB" smtClean="0"/>
              <a:t>‹#›</a:t>
            </a:fld>
            <a:endParaRPr lang="en-GB"/>
          </a:p>
        </p:txBody>
      </p:sp>
    </p:spTree>
    <p:extLst>
      <p:ext uri="{BB962C8B-B14F-4D97-AF65-F5344CB8AC3E}">
        <p14:creationId xmlns:p14="http://schemas.microsoft.com/office/powerpoint/2010/main" val="2216272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opportunities/interest/mailinglist" TargetMode="External"/><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www.warwick.ac.uk/shortmobility" TargetMode="External"/><Relationship Id="rId4" Type="http://schemas.openxmlformats.org/officeDocument/2006/relationships/hyperlink" Target="https://warwick.ac.uk/services/studentopportunity/studentmobility/studyabroad/studentstorie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warwick.ac.uk/shortmobility"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2.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f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bwMode="auto">
          <a:xfrm>
            <a:off x="0" y="177647"/>
            <a:ext cx="7559040" cy="1184622"/>
          </a:xfrm>
          <a:prstGeom prst="homePlate">
            <a:avLst/>
          </a:prstGeom>
          <a:solidFill>
            <a:srgbClr val="511C6C"/>
          </a:solidFill>
          <a:ln w="9525" cap="flat" cmpd="sng" algn="ctr">
            <a:solidFill>
              <a:srgbClr val="9A9A0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a:solidFill>
                  <a:schemeClr val="bg1"/>
                </a:solidFill>
                <a:latin typeface="+mj-lt"/>
              </a:rPr>
              <a:t>Student Mobility opportunities</a:t>
            </a:r>
          </a:p>
        </p:txBody>
      </p:sp>
      <p:sp>
        <p:nvSpPr>
          <p:cNvPr id="6" name="TextBox 5"/>
          <p:cNvSpPr txBox="1"/>
          <p:nvPr/>
        </p:nvSpPr>
        <p:spPr>
          <a:xfrm>
            <a:off x="426720" y="1909520"/>
            <a:ext cx="3927565" cy="3754874"/>
          </a:xfrm>
          <a:prstGeom prst="rect">
            <a:avLst/>
          </a:prstGeom>
          <a:noFill/>
          <a:ln>
            <a:solidFill>
              <a:srgbClr val="FF0000"/>
            </a:solidFill>
          </a:ln>
        </p:spPr>
        <p:txBody>
          <a:bodyPr wrap="square" rtlCol="0">
            <a:spAutoFit/>
          </a:bodyPr>
          <a:lstStyle/>
          <a:p>
            <a:r>
              <a:rPr lang="en-GB" sz="2000" b="1" dirty="0"/>
              <a:t>Research show those who undertake international study or work experiences are:</a:t>
            </a:r>
          </a:p>
          <a:p>
            <a:endParaRPr lang="en-GB" sz="2000" dirty="0"/>
          </a:p>
          <a:p>
            <a:pPr marL="285750" indent="-285750">
              <a:buFont typeface="Arial" panose="020B0604020202020204" pitchFamily="34" charset="0"/>
              <a:buChar char="•"/>
            </a:pPr>
            <a:r>
              <a:rPr lang="en-GB" sz="2000" b="1" dirty="0"/>
              <a:t>9% </a:t>
            </a:r>
            <a:r>
              <a:rPr lang="en-GB" sz="2000" dirty="0"/>
              <a:t>more likely to gain a 2:1</a:t>
            </a:r>
          </a:p>
          <a:p>
            <a:pPr marL="285750" indent="-285750">
              <a:buFont typeface="Arial" panose="020B0604020202020204" pitchFamily="34" charset="0"/>
              <a:buChar char="•"/>
            </a:pPr>
            <a:r>
              <a:rPr lang="en-GB" sz="2000" b="1" dirty="0"/>
              <a:t>24% </a:t>
            </a:r>
            <a:r>
              <a:rPr lang="en-GB" sz="2000" dirty="0"/>
              <a:t>less likely to be unemployed</a:t>
            </a:r>
          </a:p>
          <a:p>
            <a:pPr marL="285750" indent="-285750">
              <a:buFont typeface="Arial" panose="020B0604020202020204" pitchFamily="34" charset="0"/>
              <a:buChar char="•"/>
            </a:pPr>
            <a:r>
              <a:rPr lang="en-GB" sz="2000" b="1" dirty="0"/>
              <a:t>9% </a:t>
            </a:r>
            <a:r>
              <a:rPr lang="en-GB" sz="2000" dirty="0"/>
              <a:t>more likely to be in a graduate job six months after graduation</a:t>
            </a:r>
          </a:p>
          <a:p>
            <a:pPr marL="285750" indent="-285750">
              <a:buFont typeface="Arial" panose="020B0604020202020204" pitchFamily="34" charset="0"/>
              <a:buChar char="•"/>
            </a:pPr>
            <a:r>
              <a:rPr lang="en-GB" sz="2000" b="1" dirty="0"/>
              <a:t>5% </a:t>
            </a:r>
            <a:r>
              <a:rPr lang="en-GB" sz="2000" dirty="0"/>
              <a:t>higher earnings after six months of graduation</a:t>
            </a:r>
          </a:p>
          <a:p>
            <a:endParaRPr lang="en-GB" dirty="0"/>
          </a:p>
        </p:txBody>
      </p:sp>
      <p:pic>
        <p:nvPicPr>
          <p:cNvPr id="8" name="Picture 7" descr="A person posing in a hallway&#10;&#10;Description automatically generated with low confidence">
            <a:extLst>
              <a:ext uri="{FF2B5EF4-FFF2-40B4-BE49-F238E27FC236}">
                <a16:creationId xmlns:a16="http://schemas.microsoft.com/office/drawing/2014/main" id="{C866C16E-50C8-4C6B-8C47-E1562E596B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88880" y="1976426"/>
            <a:ext cx="3073270" cy="3827246"/>
          </a:xfrm>
          <a:prstGeom prst="rect">
            <a:avLst/>
          </a:prstGeom>
        </p:spPr>
      </p:pic>
      <p:pic>
        <p:nvPicPr>
          <p:cNvPr id="10" name="Picture 9" descr="A group of women posing on a rock&#10;&#10;Description automatically generated with low confidence">
            <a:extLst>
              <a:ext uri="{FF2B5EF4-FFF2-40B4-BE49-F238E27FC236}">
                <a16:creationId xmlns:a16="http://schemas.microsoft.com/office/drawing/2014/main" id="{2715AF7E-E3FF-4E4A-B6DB-B603E2B74E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8405" y="1976426"/>
            <a:ext cx="3626355" cy="3621061"/>
          </a:xfrm>
          <a:prstGeom prst="rect">
            <a:avLst/>
          </a:prstGeom>
        </p:spPr>
      </p:pic>
    </p:spTree>
    <p:extLst>
      <p:ext uri="{BB962C8B-B14F-4D97-AF65-F5344CB8AC3E}">
        <p14:creationId xmlns:p14="http://schemas.microsoft.com/office/powerpoint/2010/main" val="1509634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a:solidFill>
                  <a:schemeClr val="bg1"/>
                </a:solidFill>
                <a:latin typeface="+mj-lt"/>
              </a:rPr>
              <a:t>Short Term Mobility – Study</a:t>
            </a:r>
          </a:p>
        </p:txBody>
      </p:sp>
      <p:sp>
        <p:nvSpPr>
          <p:cNvPr id="8" name="Rectangle 7"/>
          <p:cNvSpPr/>
          <p:nvPr/>
        </p:nvSpPr>
        <p:spPr>
          <a:xfrm>
            <a:off x="538752" y="4238564"/>
            <a:ext cx="7833230" cy="2031325"/>
          </a:xfrm>
          <a:prstGeom prst="rect">
            <a:avLst/>
          </a:prstGeom>
          <a:ln>
            <a:solidFill>
              <a:srgbClr val="7030A0"/>
            </a:solidFill>
          </a:ln>
        </p:spPr>
        <p:txBody>
          <a:bodyPr wrap="square">
            <a:spAutoFit/>
          </a:bodyPr>
          <a:lstStyle/>
          <a:p>
            <a:r>
              <a:rPr lang="en-GB" b="1" u="sng" dirty="0"/>
              <a:t>HOW TO FIND OUT ABOUT OPPORTUNITIES: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Sign up for the Short Term Mobility </a:t>
            </a:r>
            <a:r>
              <a:rPr lang="en-GB" b="1" dirty="0"/>
              <a:t>Mailing List </a:t>
            </a:r>
            <a:r>
              <a:rPr lang="en-GB" dirty="0"/>
              <a:t>to hear about opportunities and funding </a:t>
            </a:r>
            <a:r>
              <a:rPr lang="en-GB" dirty="0">
                <a:hlinkClick r:id="rId3"/>
              </a:rPr>
              <a:t>here</a:t>
            </a:r>
            <a:endParaRPr lang="en-GB" dirty="0"/>
          </a:p>
          <a:p>
            <a:endParaRPr lang="en-GB" dirty="0"/>
          </a:p>
          <a:p>
            <a:pPr marL="285750" indent="-285750">
              <a:buFont typeface="Arial" panose="020B0604020202020204" pitchFamily="34" charset="0"/>
              <a:buChar char="•"/>
            </a:pPr>
            <a:r>
              <a:rPr lang="en-GB" b="1" dirty="0"/>
              <a:t>Student stories </a:t>
            </a:r>
            <a:r>
              <a:rPr lang="en-GB" dirty="0"/>
              <a:t>from students who have undertaken short term mobility experiences </a:t>
            </a:r>
            <a:r>
              <a:rPr lang="en-GB" dirty="0">
                <a:hlinkClick r:id="rId4"/>
              </a:rPr>
              <a:t>here</a:t>
            </a:r>
            <a:endParaRPr lang="en-GB" dirty="0"/>
          </a:p>
        </p:txBody>
      </p:sp>
      <p:sp>
        <p:nvSpPr>
          <p:cNvPr id="9" name="TextBox 8"/>
          <p:cNvSpPr txBox="1"/>
          <p:nvPr/>
        </p:nvSpPr>
        <p:spPr>
          <a:xfrm>
            <a:off x="9209475" y="2025488"/>
            <a:ext cx="2680139" cy="830997"/>
          </a:xfrm>
          <a:prstGeom prst="rect">
            <a:avLst/>
          </a:prstGeom>
          <a:noFill/>
          <a:ln>
            <a:solidFill>
              <a:schemeClr val="accent5"/>
            </a:solidFill>
          </a:ln>
        </p:spPr>
        <p:txBody>
          <a:bodyPr wrap="square" rtlCol="0">
            <a:spAutoFit/>
          </a:bodyPr>
          <a:lstStyle/>
          <a:p>
            <a:r>
              <a:rPr lang="en-GB" sz="2400" dirty="0">
                <a:hlinkClick r:id="rId5"/>
              </a:rPr>
              <a:t>www.warwick.ac.uk/shortmobility</a:t>
            </a:r>
            <a:r>
              <a:rPr lang="en-GB" sz="2400" dirty="0"/>
              <a:t> </a:t>
            </a:r>
          </a:p>
        </p:txBody>
      </p:sp>
      <p:pic>
        <p:nvPicPr>
          <p:cNvPr id="3" name="Picture 9" descr="Qr code&#10;&#10;Description automatically generated">
            <a:extLst>
              <a:ext uri="{FF2B5EF4-FFF2-40B4-BE49-F238E27FC236}">
                <a16:creationId xmlns:a16="http://schemas.microsoft.com/office/drawing/2014/main" id="{BB03C0A2-B476-3684-BC73-54FB7C926F5E}"/>
              </a:ext>
            </a:extLst>
          </p:cNvPr>
          <p:cNvPicPr>
            <a:picLocks noChangeAspect="1"/>
          </p:cNvPicPr>
          <p:nvPr/>
        </p:nvPicPr>
        <p:blipFill>
          <a:blip r:embed="rId6"/>
          <a:stretch>
            <a:fillRect/>
          </a:stretch>
        </p:blipFill>
        <p:spPr>
          <a:xfrm>
            <a:off x="6827731" y="1307035"/>
            <a:ext cx="1999394" cy="2353746"/>
          </a:xfrm>
          <a:prstGeom prst="rect">
            <a:avLst/>
          </a:prstGeom>
        </p:spPr>
      </p:pic>
      <p:pic>
        <p:nvPicPr>
          <p:cNvPr id="15" name="Picture 14" descr="A group of people standing in front of a building&#10;&#10;Description automatically generated with medium confidence">
            <a:extLst>
              <a:ext uri="{FF2B5EF4-FFF2-40B4-BE49-F238E27FC236}">
                <a16:creationId xmlns:a16="http://schemas.microsoft.com/office/drawing/2014/main" id="{ADCF49CD-7F9B-37E5-1C7A-960475D7FB9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34938" y="4001515"/>
            <a:ext cx="2429214" cy="2505425"/>
          </a:xfrm>
          <a:prstGeom prst="rect">
            <a:avLst/>
          </a:prstGeom>
        </p:spPr>
      </p:pic>
      <p:sp>
        <p:nvSpPr>
          <p:cNvPr id="2" name="TextBox 1">
            <a:extLst>
              <a:ext uri="{FF2B5EF4-FFF2-40B4-BE49-F238E27FC236}">
                <a16:creationId xmlns:a16="http://schemas.microsoft.com/office/drawing/2014/main" id="{E797D182-1E50-94E5-0866-86989F94F6AB}"/>
              </a:ext>
            </a:extLst>
          </p:cNvPr>
          <p:cNvSpPr txBox="1"/>
          <p:nvPr/>
        </p:nvSpPr>
        <p:spPr>
          <a:xfrm>
            <a:off x="538752" y="1307035"/>
            <a:ext cx="5253135" cy="2462213"/>
          </a:xfrm>
          <a:prstGeom prst="rect">
            <a:avLst/>
          </a:prstGeom>
          <a:noFill/>
          <a:ln>
            <a:solidFill>
              <a:schemeClr val="accent5"/>
            </a:solidFill>
          </a:ln>
        </p:spPr>
        <p:txBody>
          <a:bodyPr wrap="square" rtlCol="0">
            <a:spAutoFit/>
          </a:bodyPr>
          <a:lstStyle/>
          <a:p>
            <a:pPr marL="285750" indent="-285750">
              <a:buFont typeface="Arial" panose="020B0604020202020204" pitchFamily="34" charset="0"/>
              <a:buChar char="•"/>
            </a:pPr>
            <a:r>
              <a:rPr lang="en-GB" dirty="0"/>
              <a:t>Warwick International Intensive Study Programme</a:t>
            </a:r>
          </a:p>
          <a:p>
            <a:r>
              <a:rPr lang="en-GB" sz="1400" dirty="0"/>
              <a:t>- last opportunity to apply from 7-19 March 2024</a:t>
            </a:r>
          </a:p>
          <a:p>
            <a:r>
              <a:rPr lang="en-GB" sz="1400" u="sng" dirty="0">
                <a:solidFill>
                  <a:srgbClr val="0070C0"/>
                </a:solidFill>
              </a:rPr>
              <a:t>warwick.ac.uk/</a:t>
            </a:r>
            <a:r>
              <a:rPr lang="en-GB" sz="1400" u="sng" dirty="0" err="1">
                <a:solidFill>
                  <a:srgbClr val="0070C0"/>
                </a:solidFill>
              </a:rPr>
              <a:t>wiispapply</a:t>
            </a:r>
            <a:endParaRPr lang="en-GB" sz="1400" u="sng" dirty="0">
              <a:solidFill>
                <a:srgbClr val="0070C0"/>
              </a:solidFill>
            </a:endParaRP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SJTU Global Challenge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Summer Schools</a:t>
            </a:r>
          </a:p>
          <a:p>
            <a:endParaRPr lang="en-GB" dirty="0"/>
          </a:p>
          <a:p>
            <a:pPr marL="285750" indent="-285750">
              <a:buFont typeface="Arial" panose="020B0604020202020204" pitchFamily="34" charset="0"/>
              <a:buChar char="•"/>
            </a:pPr>
            <a:r>
              <a:rPr lang="en-GB" dirty="0"/>
              <a:t>Language Courses</a:t>
            </a:r>
          </a:p>
        </p:txBody>
      </p:sp>
    </p:spTree>
    <p:extLst>
      <p:ext uri="{BB962C8B-B14F-4D97-AF65-F5344CB8AC3E}">
        <p14:creationId xmlns:p14="http://schemas.microsoft.com/office/powerpoint/2010/main" val="898994585"/>
      </p:ext>
    </p:extLst>
  </p:cSld>
  <p:clrMapOvr>
    <a:masterClrMapping/>
  </p:clrMapOvr>
  <mc:AlternateContent xmlns:mc="http://schemas.openxmlformats.org/markup-compatibility/2006" xmlns:p14="http://schemas.microsoft.com/office/powerpoint/2010/main">
    <mc:Choice Requires="p14">
      <p:transition spd="med" p14:dur="700" advClick="0" advTm="82547">
        <p:fade/>
      </p:transition>
    </mc:Choice>
    <mc:Fallback xmlns="">
      <p:transition spd="med" advClick="0" advTm="82547">
        <p:fade/>
      </p:transition>
    </mc:Fallback>
  </mc:AlternateContent>
  <p:extLst>
    <p:ext uri="{E180D4A7-C9FB-4DFB-919C-405C955672EB}">
      <p14:showEvtLst xmlns:p14="http://schemas.microsoft.com/office/powerpoint/2010/main">
        <p14:playEvt time="14127" objId="2"/>
        <p14:triggerEvt type="onClick" time="14127" objId="2"/>
        <p14:stopEvt time="82547" objId="2"/>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77498-BB1E-425D-2461-CF32091ECD4B}"/>
            </a:ext>
          </a:extLst>
        </p:cNvPr>
        <p:cNvGrpSpPr/>
        <p:nvPr/>
      </p:nvGrpSpPr>
      <p:grpSpPr>
        <a:xfrm>
          <a:off x="0" y="0"/>
          <a:ext cx="0" cy="0"/>
          <a:chOff x="0" y="0"/>
          <a:chExt cx="0" cy="0"/>
        </a:xfrm>
      </p:grpSpPr>
      <p:sp>
        <p:nvSpPr>
          <p:cNvPr id="3" name="Pentagon 1">
            <a:extLst>
              <a:ext uri="{FF2B5EF4-FFF2-40B4-BE49-F238E27FC236}">
                <a16:creationId xmlns:a16="http://schemas.microsoft.com/office/drawing/2014/main" id="{A5694E97-0ED2-537F-393C-1252F3A60B03}"/>
              </a:ext>
            </a:extLst>
          </p:cNvPr>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a:solidFill>
                  <a:schemeClr val="bg1"/>
                </a:solidFill>
                <a:latin typeface="+mj-lt"/>
              </a:rPr>
              <a:t>Short Term Mobility - Volunteering</a:t>
            </a:r>
          </a:p>
        </p:txBody>
      </p:sp>
      <p:sp>
        <p:nvSpPr>
          <p:cNvPr id="2" name="TextBox 1">
            <a:extLst>
              <a:ext uri="{FF2B5EF4-FFF2-40B4-BE49-F238E27FC236}">
                <a16:creationId xmlns:a16="http://schemas.microsoft.com/office/drawing/2014/main" id="{130B0F3B-8FF6-8F22-BD79-C0A81862B6DC}"/>
              </a:ext>
            </a:extLst>
          </p:cNvPr>
          <p:cNvSpPr txBox="1"/>
          <p:nvPr/>
        </p:nvSpPr>
        <p:spPr>
          <a:xfrm>
            <a:off x="9209476" y="195892"/>
            <a:ext cx="2680139" cy="830997"/>
          </a:xfrm>
          <a:prstGeom prst="rect">
            <a:avLst/>
          </a:prstGeom>
          <a:noFill/>
          <a:ln>
            <a:solidFill>
              <a:schemeClr val="accent5"/>
            </a:solidFill>
          </a:ln>
        </p:spPr>
        <p:txBody>
          <a:bodyPr wrap="square" rtlCol="0">
            <a:spAutoFit/>
          </a:bodyPr>
          <a:lstStyle/>
          <a:p>
            <a:r>
              <a:rPr lang="en-GB" sz="2400" dirty="0">
                <a:hlinkClick r:id="rId2"/>
              </a:rPr>
              <a:t>www.warwick.ac.uk/shortmobility</a:t>
            </a:r>
            <a:r>
              <a:rPr lang="en-GB" sz="2400" dirty="0"/>
              <a:t> </a:t>
            </a:r>
          </a:p>
        </p:txBody>
      </p:sp>
      <p:pic>
        <p:nvPicPr>
          <p:cNvPr id="7" name="Picture 6" descr="A suitcase with stickers on it&#10;&#10;Description automatically generated">
            <a:extLst>
              <a:ext uri="{FF2B5EF4-FFF2-40B4-BE49-F238E27FC236}">
                <a16:creationId xmlns:a16="http://schemas.microsoft.com/office/drawing/2014/main" id="{DAC03321-FE8F-1E7B-C5B9-05129C34AF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3093" y="1442760"/>
            <a:ext cx="5083515" cy="4388873"/>
          </a:xfrm>
          <a:prstGeom prst="rect">
            <a:avLst/>
          </a:prstGeom>
        </p:spPr>
      </p:pic>
    </p:spTree>
    <p:extLst>
      <p:ext uri="{BB962C8B-B14F-4D97-AF65-F5344CB8AC3E}">
        <p14:creationId xmlns:p14="http://schemas.microsoft.com/office/powerpoint/2010/main" val="2802947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05200" y="1068532"/>
            <a:ext cx="5181600" cy="3030072"/>
          </a:xfrm>
          <a:ln>
            <a:solidFill>
              <a:srgbClr val="7030A0"/>
            </a:solidFill>
          </a:ln>
        </p:spPr>
        <p:txBody>
          <a:bodyPr vert="horz" lIns="91440" tIns="45720" rIns="91440" bIns="45720" rtlCol="0" anchor="t">
            <a:normAutofit fontScale="77500" lnSpcReduction="20000"/>
          </a:bodyPr>
          <a:lstStyle/>
          <a:p>
            <a:pPr marL="0" indent="0">
              <a:buNone/>
            </a:pPr>
            <a:r>
              <a:rPr lang="en-GB" b="1" dirty="0"/>
              <a:t>All students on mobility for a full year</a:t>
            </a:r>
          </a:p>
          <a:p>
            <a:r>
              <a:rPr lang="en-GB" sz="2600" dirty="0"/>
              <a:t>Students pay a reduced tuition fee to Warwick (normally 15% of normal fee)</a:t>
            </a:r>
          </a:p>
          <a:p>
            <a:r>
              <a:rPr lang="en-GB" sz="2600" dirty="0"/>
              <a:t>Students pay no tuition fee to their host university </a:t>
            </a:r>
          </a:p>
          <a:p>
            <a:r>
              <a:rPr lang="en-GB" sz="2600" dirty="0"/>
              <a:t>Students access their student loan as normal</a:t>
            </a:r>
          </a:p>
          <a:p>
            <a:r>
              <a:rPr lang="en-GB" sz="2600" dirty="0"/>
              <a:t>Bursary eligibility often remains too</a:t>
            </a:r>
          </a:p>
          <a:p>
            <a:r>
              <a:rPr lang="en-GB" sz="2600" dirty="0"/>
              <a:t>Students may be eligible to higher maintenance loan if visiting a country with high cost of living</a:t>
            </a:r>
          </a:p>
        </p:txBody>
      </p:sp>
      <p:sp>
        <p:nvSpPr>
          <p:cNvPr id="5" name="Pentagon 4"/>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a:solidFill>
                  <a:schemeClr val="bg1"/>
                </a:solidFill>
                <a:latin typeface="+mj-lt"/>
              </a:rPr>
              <a:t>Year Abroad – Funding and Finance</a:t>
            </a:r>
          </a:p>
        </p:txBody>
      </p:sp>
      <p:pic>
        <p:nvPicPr>
          <p:cNvPr id="10" name="Picture 9" descr="A picture containing text, sky&#10;&#10;Description automatically generated">
            <a:extLst>
              <a:ext uri="{FF2B5EF4-FFF2-40B4-BE49-F238E27FC236}">
                <a16:creationId xmlns:a16="http://schemas.microsoft.com/office/drawing/2014/main" id="{6F297330-F22F-9A03-59CB-4D8323EF06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20039" y="656902"/>
            <a:ext cx="2286319" cy="2600688"/>
          </a:xfrm>
          <a:prstGeom prst="rect">
            <a:avLst/>
          </a:prstGeom>
        </p:spPr>
      </p:pic>
      <p:pic>
        <p:nvPicPr>
          <p:cNvPr id="12" name="Picture 11" descr="A picture containing sky, outdoor&#10;&#10;Description automatically generated">
            <a:extLst>
              <a:ext uri="{FF2B5EF4-FFF2-40B4-BE49-F238E27FC236}">
                <a16:creationId xmlns:a16="http://schemas.microsoft.com/office/drawing/2014/main" id="{AEDEF28F-35A9-0B91-5AFA-9EFA423204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40859" y="4466903"/>
            <a:ext cx="3412976" cy="2275317"/>
          </a:xfrm>
          <a:prstGeom prst="rect">
            <a:avLst/>
          </a:prstGeom>
        </p:spPr>
      </p:pic>
      <p:pic>
        <p:nvPicPr>
          <p:cNvPr id="16" name="Picture 15" descr="A group of women posing on a rock&#10;&#10;Description automatically generated with low confidence">
            <a:extLst>
              <a:ext uri="{FF2B5EF4-FFF2-40B4-BE49-F238E27FC236}">
                <a16:creationId xmlns:a16="http://schemas.microsoft.com/office/drawing/2014/main" id="{511B4A05-75DC-0C4E-2029-828F210FD6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185" y="1822314"/>
            <a:ext cx="3034501" cy="3030071"/>
          </a:xfrm>
          <a:prstGeom prst="rect">
            <a:avLst/>
          </a:prstGeom>
        </p:spPr>
      </p:pic>
      <p:pic>
        <p:nvPicPr>
          <p:cNvPr id="18" name="Picture 17" descr="A group of people on a car&#10;&#10;Description automatically generated with low confidence">
            <a:extLst>
              <a:ext uri="{FF2B5EF4-FFF2-40B4-BE49-F238E27FC236}">
                <a16:creationId xmlns:a16="http://schemas.microsoft.com/office/drawing/2014/main" id="{E994C24B-ECEA-19EA-C95E-9794AF1E59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71126" y="4076001"/>
            <a:ext cx="3143689" cy="2600688"/>
          </a:xfrm>
          <a:prstGeom prst="rect">
            <a:avLst/>
          </a:prstGeom>
        </p:spPr>
      </p:pic>
    </p:spTree>
    <p:extLst>
      <p:ext uri="{BB962C8B-B14F-4D97-AF65-F5344CB8AC3E}">
        <p14:creationId xmlns:p14="http://schemas.microsoft.com/office/powerpoint/2010/main" val="126862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1"/>
          <p:cNvSpPr/>
          <p:nvPr/>
        </p:nvSpPr>
        <p:spPr bwMode="auto">
          <a:xfrm>
            <a:off x="87923" y="126468"/>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a:solidFill>
                  <a:schemeClr val="bg1"/>
                </a:solidFill>
                <a:latin typeface="+mj-lt"/>
              </a:rPr>
              <a:t>Insurance &amp; Support</a:t>
            </a:r>
          </a:p>
        </p:txBody>
      </p:sp>
      <p:sp>
        <p:nvSpPr>
          <p:cNvPr id="3" name="Rectangle 2"/>
          <p:cNvSpPr/>
          <p:nvPr/>
        </p:nvSpPr>
        <p:spPr>
          <a:xfrm>
            <a:off x="276700" y="916377"/>
            <a:ext cx="3668844" cy="2308324"/>
          </a:xfrm>
          <a:prstGeom prst="rect">
            <a:avLst/>
          </a:prstGeom>
          <a:ln>
            <a:solidFill>
              <a:schemeClr val="accent5"/>
            </a:solidFill>
          </a:ln>
        </p:spPr>
        <p:txBody>
          <a:bodyPr wrap="square">
            <a:spAutoFit/>
          </a:bodyPr>
          <a:lstStyle/>
          <a:p>
            <a:r>
              <a:rPr lang="en-GB" b="1" dirty="0"/>
              <a:t>Business Travel Insurance</a:t>
            </a:r>
          </a:p>
          <a:p>
            <a:r>
              <a:rPr lang="en-GB" dirty="0"/>
              <a:t>The university Business Travel Insurance policy is in place for all students on mobility programmes. </a:t>
            </a:r>
          </a:p>
          <a:p>
            <a:endParaRPr lang="en-GB" dirty="0"/>
          </a:p>
          <a:p>
            <a:r>
              <a:rPr lang="en-GB" dirty="0"/>
              <a:t>Emergency medical cover in place for all registered students.</a:t>
            </a:r>
          </a:p>
          <a:p>
            <a:endParaRPr lang="en-GB" dirty="0"/>
          </a:p>
        </p:txBody>
      </p:sp>
      <p:sp>
        <p:nvSpPr>
          <p:cNvPr id="4" name="Rectangle 3"/>
          <p:cNvSpPr/>
          <p:nvPr/>
        </p:nvSpPr>
        <p:spPr>
          <a:xfrm>
            <a:off x="4386478" y="891601"/>
            <a:ext cx="3159370" cy="2308324"/>
          </a:xfrm>
          <a:prstGeom prst="rect">
            <a:avLst/>
          </a:prstGeom>
          <a:ln>
            <a:solidFill>
              <a:schemeClr val="accent2"/>
            </a:solidFill>
          </a:ln>
        </p:spPr>
        <p:txBody>
          <a:bodyPr wrap="square">
            <a:spAutoFit/>
          </a:bodyPr>
          <a:lstStyle/>
          <a:p>
            <a:r>
              <a:rPr lang="en-GB" b="1" dirty="0"/>
              <a:t>Wellbeing Support</a:t>
            </a:r>
          </a:p>
          <a:p>
            <a:r>
              <a:rPr lang="en-GB" dirty="0"/>
              <a:t>Students are still registered at Warwick, unless an opportunity is taking place after they have graduated.</a:t>
            </a:r>
          </a:p>
          <a:p>
            <a:endParaRPr lang="en-GB" dirty="0"/>
          </a:p>
          <a:p>
            <a:r>
              <a:rPr lang="en-GB" dirty="0"/>
              <a:t>Still able to access all Warwick services whilst away.</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94315" y="1512278"/>
            <a:ext cx="4113720" cy="4113720"/>
          </a:xfrm>
          <a:prstGeom prst="rect">
            <a:avLst/>
          </a:prstGeom>
        </p:spPr>
      </p:pic>
      <p:pic>
        <p:nvPicPr>
          <p:cNvPr id="17" name="Picture 16" descr="A close up of a green and white sign&#10;&#10;Description automatically generated">
            <a:extLst>
              <a:ext uri="{FF2B5EF4-FFF2-40B4-BE49-F238E27FC236}">
                <a16:creationId xmlns:a16="http://schemas.microsoft.com/office/drawing/2014/main" id="{FB3AE743-3B17-E143-B4E7-03AF7ABA96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702" y="3741836"/>
            <a:ext cx="6296904" cy="2305372"/>
          </a:xfrm>
          <a:prstGeom prst="rect">
            <a:avLst/>
          </a:prstGeom>
          <a:ln>
            <a:solidFill>
              <a:schemeClr val="accent6"/>
            </a:solidFill>
          </a:ln>
        </p:spPr>
      </p:pic>
    </p:spTree>
    <p:extLst>
      <p:ext uri="{BB962C8B-B14F-4D97-AF65-F5344CB8AC3E}">
        <p14:creationId xmlns:p14="http://schemas.microsoft.com/office/powerpoint/2010/main" val="1974844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entagon 1">
            <a:extLst>
              <a:ext uri="{FF2B5EF4-FFF2-40B4-BE49-F238E27FC236}">
                <a16:creationId xmlns:a16="http://schemas.microsoft.com/office/drawing/2014/main" id="{0A0E152B-F9B1-790C-6288-2442155F5D60}"/>
              </a:ext>
            </a:extLst>
          </p:cNvPr>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a:solidFill>
                  <a:schemeClr val="bg1"/>
                </a:solidFill>
                <a:latin typeface="+mj-lt"/>
              </a:rPr>
              <a:t>Funding – Turing Scheme</a:t>
            </a:r>
          </a:p>
        </p:txBody>
      </p:sp>
      <p:pic>
        <p:nvPicPr>
          <p:cNvPr id="14" name="Picture 13" descr="A black background with white text and blue arrow&#10;&#10;Description automatically generated">
            <a:extLst>
              <a:ext uri="{FF2B5EF4-FFF2-40B4-BE49-F238E27FC236}">
                <a16:creationId xmlns:a16="http://schemas.microsoft.com/office/drawing/2014/main" id="{777B54A3-5141-600B-8DDC-F2DACE256F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440" y="1657207"/>
            <a:ext cx="5014621" cy="3543586"/>
          </a:xfrm>
          <a:prstGeom prst="rect">
            <a:avLst/>
          </a:prstGeom>
        </p:spPr>
      </p:pic>
      <p:sp>
        <p:nvSpPr>
          <p:cNvPr id="15" name="TextBox 14">
            <a:extLst>
              <a:ext uri="{FF2B5EF4-FFF2-40B4-BE49-F238E27FC236}">
                <a16:creationId xmlns:a16="http://schemas.microsoft.com/office/drawing/2014/main" id="{786EF56B-0CE1-BE08-3695-31F2D6FCE694}"/>
              </a:ext>
            </a:extLst>
          </p:cNvPr>
          <p:cNvSpPr txBox="1"/>
          <p:nvPr/>
        </p:nvSpPr>
        <p:spPr>
          <a:xfrm>
            <a:off x="5863247" y="1128034"/>
            <a:ext cx="5482415" cy="4801314"/>
          </a:xfrm>
          <a:prstGeom prst="rect">
            <a:avLst/>
          </a:prstGeom>
          <a:noFill/>
          <a:ln>
            <a:solidFill>
              <a:srgbClr val="7030A0"/>
            </a:solidFill>
          </a:ln>
        </p:spPr>
        <p:txBody>
          <a:bodyPr wrap="square" rtlCol="0">
            <a:spAutoFit/>
          </a:bodyPr>
          <a:lstStyle/>
          <a:p>
            <a:pPr marL="285750" indent="-285750">
              <a:buFont typeface="Arial" panose="020B0604020202020204" pitchFamily="34" charset="0"/>
              <a:buChar char="•"/>
            </a:pPr>
            <a:r>
              <a:rPr lang="en-GB" b="1" dirty="0">
                <a:solidFill>
                  <a:srgbClr val="7030A0"/>
                </a:solidFill>
              </a:rPr>
              <a:t>Funding for international study, work, volunteering opportunities 4 weeks+</a:t>
            </a:r>
          </a:p>
          <a:p>
            <a:endParaRPr lang="en-GB" dirty="0"/>
          </a:p>
          <a:p>
            <a:r>
              <a:rPr lang="en-GB" b="1" dirty="0"/>
              <a:t>SEMESTER/YEAR ABROAD</a:t>
            </a:r>
          </a:p>
          <a:p>
            <a:r>
              <a:rPr lang="en-GB" dirty="0"/>
              <a:t>Non-WP students</a:t>
            </a:r>
          </a:p>
          <a:p>
            <a:pPr marL="285750" indent="-285750">
              <a:buFont typeface="Arial" panose="020B0604020202020204" pitchFamily="34" charset="0"/>
              <a:buChar char="•"/>
            </a:pPr>
            <a:r>
              <a:rPr lang="en-GB" dirty="0"/>
              <a:t>£1,200 / £2,800 a year funding support</a:t>
            </a:r>
          </a:p>
          <a:p>
            <a:pPr marL="285750" indent="-285750">
              <a:buFont typeface="Arial" panose="020B0604020202020204" pitchFamily="34" charset="0"/>
              <a:buChar char="•"/>
            </a:pPr>
            <a:endParaRPr lang="en-GB" dirty="0"/>
          </a:p>
          <a:p>
            <a:r>
              <a:rPr lang="en-GB" dirty="0"/>
              <a:t>WP students</a:t>
            </a:r>
          </a:p>
          <a:p>
            <a:pPr marL="285750" indent="-285750">
              <a:buFont typeface="Arial" panose="020B0604020202020204" pitchFamily="34" charset="0"/>
              <a:buChar char="•"/>
            </a:pPr>
            <a:r>
              <a:rPr lang="en-GB" dirty="0"/>
              <a:t>Up to £2,900 / £4,900 a year funding support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r>
              <a:rPr lang="en-GB" b="1" dirty="0"/>
              <a:t>4 WEEK EXPERIENCE</a:t>
            </a:r>
          </a:p>
          <a:p>
            <a:r>
              <a:rPr lang="en-GB" dirty="0"/>
              <a:t>Non-WP students</a:t>
            </a:r>
          </a:p>
          <a:p>
            <a:pPr marL="285750" indent="-285750">
              <a:buFont typeface="Arial" panose="020B0604020202020204" pitchFamily="34" charset="0"/>
              <a:buChar char="•"/>
            </a:pPr>
            <a:r>
              <a:rPr lang="en-GB" dirty="0"/>
              <a:t>£480 </a:t>
            </a:r>
          </a:p>
          <a:p>
            <a:pPr marL="285750" indent="-285750">
              <a:buFont typeface="Arial" panose="020B0604020202020204" pitchFamily="34" charset="0"/>
              <a:buChar char="•"/>
            </a:pPr>
            <a:endParaRPr lang="en-GB" dirty="0"/>
          </a:p>
          <a:p>
            <a:r>
              <a:rPr lang="en-GB" dirty="0"/>
              <a:t>WP students</a:t>
            </a:r>
          </a:p>
          <a:p>
            <a:pPr marL="285750" indent="-285750">
              <a:buFont typeface="Arial" panose="020B0604020202020204" pitchFamily="34" charset="0"/>
              <a:buChar char="•"/>
            </a:pPr>
            <a:r>
              <a:rPr lang="en-GB" dirty="0"/>
              <a:t>Up to £1,900</a:t>
            </a:r>
          </a:p>
        </p:txBody>
      </p:sp>
    </p:spTree>
    <p:extLst>
      <p:ext uri="{BB962C8B-B14F-4D97-AF65-F5344CB8AC3E}">
        <p14:creationId xmlns:p14="http://schemas.microsoft.com/office/powerpoint/2010/main" val="3773908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0A88FC-99F1-EBB5-E06E-AD2101A01BCD}"/>
            </a:ext>
          </a:extLst>
        </p:cNvPr>
        <p:cNvGrpSpPr/>
        <p:nvPr/>
      </p:nvGrpSpPr>
      <p:grpSpPr>
        <a:xfrm>
          <a:off x="0" y="0"/>
          <a:ext cx="0" cy="0"/>
          <a:chOff x="0" y="0"/>
          <a:chExt cx="0" cy="0"/>
        </a:xfrm>
      </p:grpSpPr>
      <p:sp>
        <p:nvSpPr>
          <p:cNvPr id="3" name="Pentagon 1">
            <a:extLst>
              <a:ext uri="{FF2B5EF4-FFF2-40B4-BE49-F238E27FC236}">
                <a16:creationId xmlns:a16="http://schemas.microsoft.com/office/drawing/2014/main" id="{EEF432C7-4338-2C5F-3F3D-DC7360081C8B}"/>
              </a:ext>
            </a:extLst>
          </p:cNvPr>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a:solidFill>
                  <a:schemeClr val="bg1"/>
                </a:solidFill>
                <a:latin typeface="+mj-lt"/>
              </a:rPr>
              <a:t>Funding – North America Bursary</a:t>
            </a:r>
          </a:p>
        </p:txBody>
      </p:sp>
      <p:pic>
        <p:nvPicPr>
          <p:cNvPr id="4" name="Picture 3" descr="A screenshot of a computer&#10;&#10;Description automatically generated">
            <a:extLst>
              <a:ext uri="{FF2B5EF4-FFF2-40B4-BE49-F238E27FC236}">
                <a16:creationId xmlns:a16="http://schemas.microsoft.com/office/drawing/2014/main" id="{2695D7AB-0A54-4C78-10B2-495E0537D7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0662" y="1621383"/>
            <a:ext cx="9354856" cy="1790950"/>
          </a:xfrm>
          <a:prstGeom prst="rect">
            <a:avLst/>
          </a:prstGeom>
        </p:spPr>
      </p:pic>
      <p:pic>
        <p:nvPicPr>
          <p:cNvPr id="8" name="Picture 7">
            <a:extLst>
              <a:ext uri="{FF2B5EF4-FFF2-40B4-BE49-F238E27FC236}">
                <a16:creationId xmlns:a16="http://schemas.microsoft.com/office/drawing/2014/main" id="{7DD1CD0A-64F4-6262-3258-34F6FAC3A0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790" y="4243325"/>
            <a:ext cx="11476419" cy="1313068"/>
          </a:xfrm>
          <a:prstGeom prst="rect">
            <a:avLst/>
          </a:prstGeom>
        </p:spPr>
      </p:pic>
    </p:spTree>
    <p:extLst>
      <p:ext uri="{BB962C8B-B14F-4D97-AF65-F5344CB8AC3E}">
        <p14:creationId xmlns:p14="http://schemas.microsoft.com/office/powerpoint/2010/main" val="2474271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12D078-3A8D-9A97-F32E-DBA725C679E8}"/>
            </a:ext>
          </a:extLst>
        </p:cNvPr>
        <p:cNvGrpSpPr/>
        <p:nvPr/>
      </p:nvGrpSpPr>
      <p:grpSpPr>
        <a:xfrm>
          <a:off x="0" y="0"/>
          <a:ext cx="0" cy="0"/>
          <a:chOff x="0" y="0"/>
          <a:chExt cx="0" cy="0"/>
        </a:xfrm>
      </p:grpSpPr>
      <p:sp>
        <p:nvSpPr>
          <p:cNvPr id="3" name="Pentagon 1">
            <a:extLst>
              <a:ext uri="{FF2B5EF4-FFF2-40B4-BE49-F238E27FC236}">
                <a16:creationId xmlns:a16="http://schemas.microsoft.com/office/drawing/2014/main" id="{DFE9F783-9006-91FF-D172-A8D003F6B23D}"/>
              </a:ext>
            </a:extLst>
          </p:cNvPr>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a:solidFill>
                  <a:schemeClr val="bg1"/>
                </a:solidFill>
                <a:latin typeface="+mj-lt"/>
              </a:rPr>
              <a:t>What our students say</a:t>
            </a:r>
          </a:p>
        </p:txBody>
      </p:sp>
      <p:sp>
        <p:nvSpPr>
          <p:cNvPr id="4" name="TextBox 3">
            <a:extLst>
              <a:ext uri="{FF2B5EF4-FFF2-40B4-BE49-F238E27FC236}">
                <a16:creationId xmlns:a16="http://schemas.microsoft.com/office/drawing/2014/main" id="{39D1865B-E465-71CF-7031-2464EA538F3C}"/>
              </a:ext>
            </a:extLst>
          </p:cNvPr>
          <p:cNvSpPr txBox="1"/>
          <p:nvPr/>
        </p:nvSpPr>
        <p:spPr>
          <a:xfrm>
            <a:off x="1162594" y="1386563"/>
            <a:ext cx="6165668" cy="4832092"/>
          </a:xfrm>
          <a:prstGeom prst="rect">
            <a:avLst/>
          </a:prstGeom>
          <a:noFill/>
        </p:spPr>
        <p:txBody>
          <a:bodyPr wrap="square">
            <a:spAutoFit/>
          </a:bodyPr>
          <a:lstStyle/>
          <a:p>
            <a:r>
              <a:rPr lang="en-GB" sz="2800" dirty="0"/>
              <a:t>“For me this entire experience was amazing, and I am so grateful for the opportunity! I was able to widen my international network and develop long lasting connections with friends and aspiring leaders from across the globe from Chile to Russia to Australia.”</a:t>
            </a:r>
          </a:p>
          <a:p>
            <a:endParaRPr lang="en-GB" sz="2800" dirty="0"/>
          </a:p>
          <a:p>
            <a:r>
              <a:rPr lang="en-GB" sz="2800" dirty="0"/>
              <a:t>“The experience has led me to seek a Year Abroad option if possible during my degree.” </a:t>
            </a:r>
          </a:p>
        </p:txBody>
      </p:sp>
      <p:pic>
        <p:nvPicPr>
          <p:cNvPr id="6" name="Picture 5" descr="A city skyline with a large building in the background&#10;&#10;Description automatically generated">
            <a:extLst>
              <a:ext uri="{FF2B5EF4-FFF2-40B4-BE49-F238E27FC236}">
                <a16:creationId xmlns:a16="http://schemas.microsoft.com/office/drawing/2014/main" id="{C3CD1C07-B4C4-C119-2BFD-CCEE4CBB70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9724" y="1386563"/>
            <a:ext cx="3143250" cy="1457325"/>
          </a:xfrm>
          <a:prstGeom prst="rect">
            <a:avLst/>
          </a:prstGeom>
        </p:spPr>
      </p:pic>
      <p:pic>
        <p:nvPicPr>
          <p:cNvPr id="8" name="Picture 7" descr="A boat on the water&#10;&#10;Description automatically generated">
            <a:extLst>
              <a:ext uri="{FF2B5EF4-FFF2-40B4-BE49-F238E27FC236}">
                <a16:creationId xmlns:a16="http://schemas.microsoft.com/office/drawing/2014/main" id="{A3D1FE78-F045-E506-875F-565B7BD93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4931" y="3567527"/>
            <a:ext cx="3553321" cy="2410161"/>
          </a:xfrm>
          <a:prstGeom prst="rect">
            <a:avLst/>
          </a:prstGeom>
        </p:spPr>
      </p:pic>
    </p:spTree>
    <p:extLst>
      <p:ext uri="{BB962C8B-B14F-4D97-AF65-F5344CB8AC3E}">
        <p14:creationId xmlns:p14="http://schemas.microsoft.com/office/powerpoint/2010/main" val="13492008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6009315BE3E1544BA77B7E9573FA42F" ma:contentTypeVersion="13" ma:contentTypeDescription="Create a new document." ma:contentTypeScope="" ma:versionID="8dc47c7d2f58dc6fdb10708ab07017cb">
  <xsd:schema xmlns:xsd="http://www.w3.org/2001/XMLSchema" xmlns:xs="http://www.w3.org/2001/XMLSchema" xmlns:p="http://schemas.microsoft.com/office/2006/metadata/properties" xmlns:ns2="811aa1b6-8224-469d-a5ed-282d2de3c8aa" xmlns:ns3="f565402d-26a2-4c9f-a0b8-e8285aa29b6c" targetNamespace="http://schemas.microsoft.com/office/2006/metadata/properties" ma:root="true" ma:fieldsID="7089348a5eabe959657b37399e0e0778" ns2:_="" ns3:_="">
    <xsd:import namespace="811aa1b6-8224-469d-a5ed-282d2de3c8aa"/>
    <xsd:import namespace="f565402d-26a2-4c9f-a0b8-e8285aa29b6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1aa1b6-8224-469d-a5ed-282d2de3c8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565402d-26a2-4c9f-a0b8-e8285aa29b6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6881bc95-5691-48c2-b950-06e4505b0f60}" ma:internalName="TaxCatchAll" ma:showField="CatchAllData" ma:web="f565402d-26a2-4c9f-a0b8-e8285aa29b6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792A79-6D06-44A4-A92B-7B3E35C8EF48}">
  <ds:schemaRefs>
    <ds:schemaRef ds:uri="http://schemas.microsoft.com/sharepoint/v3/contenttype/forms"/>
  </ds:schemaRefs>
</ds:datastoreItem>
</file>

<file path=customXml/itemProps2.xml><?xml version="1.0" encoding="utf-8"?>
<ds:datastoreItem xmlns:ds="http://schemas.openxmlformats.org/officeDocument/2006/customXml" ds:itemID="{2C76DB32-825F-4971-A18B-B2F03BCC1564}">
  <ds:schemaRefs>
    <ds:schemaRef ds:uri="811aa1b6-8224-469d-a5ed-282d2de3c8aa"/>
    <ds:schemaRef ds:uri="f565402d-26a2-4c9f-a0b8-e8285aa29b6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288</TotalTime>
  <Words>699</Words>
  <Application>Microsoft Office PowerPoint</Application>
  <PresentationFormat>Widescreen</PresentationFormat>
  <Paragraphs>78</Paragraphs>
  <Slides>8</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Osborne, Amanda</dc:creator>
  <cp:lastModifiedBy>Fox, Maria</cp:lastModifiedBy>
  <cp:revision>11</cp:revision>
  <dcterms:created xsi:type="dcterms:W3CDTF">2020-10-07T11:55:16Z</dcterms:created>
  <dcterms:modified xsi:type="dcterms:W3CDTF">2024-03-05T17:55:27Z</dcterms:modified>
</cp:coreProperties>
</file>