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93" r:id="rId2"/>
    <p:sldId id="313" r:id="rId3"/>
    <p:sldId id="300" r:id="rId4"/>
    <p:sldId id="316" r:id="rId5"/>
    <p:sldId id="317" r:id="rId6"/>
    <p:sldId id="318" r:id="rId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44"/>
    <p:restoredTop sz="69905" autoAdjust="0"/>
  </p:normalViewPr>
  <p:slideViewPr>
    <p:cSldViewPr snapToGrid="0" snapToObjects="1">
      <p:cViewPr varScale="1">
        <p:scale>
          <a:sx n="105" d="100"/>
          <a:sy n="105" d="100"/>
        </p:scale>
        <p:origin x="2130" y="78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4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65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69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62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81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964325" y="855200"/>
            <a:ext cx="456205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6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855200"/>
            <a:ext cx="2965864" cy="250977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3000" b="1" i="0" baseline="0">
                <a:solidFill>
                  <a:srgbClr val="7ECBB6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16059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44161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(text heavy 3 column)</a:t>
            </a:r>
          </a:p>
          <a:p>
            <a:pPr lvl="0"/>
            <a:endParaRPr lang="en-US" dirty="0"/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1583686"/>
            <a:ext cx="7441610" cy="2089955"/>
          </a:xfrm>
          <a:prstGeom prst="rect">
            <a:avLst/>
          </a:prstGeom>
        </p:spPr>
        <p:txBody>
          <a:bodyPr numCol="3" spcCol="180000"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884241" y="964856"/>
            <a:ext cx="7441611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2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>
              <a:lnSpc>
                <a:spcPct val="120000"/>
              </a:lnSpc>
            </a:pP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 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 </a:t>
            </a:r>
            <a:endParaRPr lang="en-US" sz="1200" b="1" dirty="0">
              <a:solidFill>
                <a:schemeClr val="tx1"/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236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3" r:id="rId4"/>
    <p:sldLayoutId id="2147483685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.Gill.2@warwick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tudy/outreac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Working with our Priority Groups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03250" y="3166485"/>
            <a:ext cx="7319545" cy="338137"/>
          </a:xfrm>
        </p:spPr>
        <p:txBody>
          <a:bodyPr/>
          <a:lstStyle/>
          <a:p>
            <a:r>
              <a:rPr lang="en-US" sz="1800" dirty="0"/>
              <a:t>Baljit Gill, Widening Participation Manager, </a:t>
            </a:r>
            <a:r>
              <a:rPr lang="en-US" sz="1800" dirty="0">
                <a:hlinkClick r:id="rId3"/>
              </a:rPr>
              <a:t>B.Gill.2@warwick.ac.uk</a:t>
            </a:r>
            <a:endParaRPr lang="en-US" sz="1800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CB8BB9-4F41-6258-B3F6-83D85C406B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3768025"/>
            <a:ext cx="1524132" cy="1493649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E0244E8C-C576-59FE-EEC5-C5FB54A490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038" y="3813874"/>
            <a:ext cx="1447800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02E89EAC-305C-C8D6-4024-901C4F31E2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495" y="3943473"/>
            <a:ext cx="1457325" cy="1142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2165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Who are our students without family support?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884242" y="836018"/>
            <a:ext cx="7441610" cy="3033853"/>
          </a:xfrm>
        </p:spPr>
        <p:txBody>
          <a:bodyPr/>
          <a:lstStyle/>
          <a:p>
            <a:pPr marL="0" lvl="0" indent="0">
              <a:buNone/>
            </a:pPr>
            <a:r>
              <a:rPr lang="en-US" b="1" dirty="0"/>
              <a:t>Care experienced/Care leavers</a:t>
            </a:r>
          </a:p>
          <a:p>
            <a:r>
              <a:rPr lang="en-GB" dirty="0"/>
              <a:t>Care experienced – any time spent in care</a:t>
            </a:r>
          </a:p>
          <a:p>
            <a:r>
              <a:rPr lang="en-GB" dirty="0"/>
              <a:t>Care leaver is defined as a young person aged 16-25 years old who has been ‘looked after’ for at least 13 weeks by a Local Authority at some point since they were 14 years old, and were in care on or after their sixteenth birthday</a:t>
            </a:r>
          </a:p>
          <a:p>
            <a:r>
              <a:rPr lang="en-GB" b="1" dirty="0"/>
              <a:t>Care leavers Covenant</a:t>
            </a:r>
            <a:endParaRPr lang="en-US" b="1" dirty="0"/>
          </a:p>
          <a:p>
            <a:pPr lvl="0"/>
            <a:endParaRPr lang="en-US" dirty="0"/>
          </a:p>
          <a:p>
            <a:pPr marL="0" indent="0">
              <a:buNone/>
            </a:pPr>
            <a:r>
              <a:rPr lang="en-US" b="1" dirty="0"/>
              <a:t>Estranged students</a:t>
            </a:r>
          </a:p>
          <a:p>
            <a:pPr lvl="0"/>
            <a:r>
              <a:rPr lang="en-GB" sz="1200" dirty="0"/>
              <a:t>Students who are estranged are young people studying without the support of a family network, due to a breakdown in those relationships.</a:t>
            </a:r>
          </a:p>
          <a:p>
            <a:pPr lvl="0"/>
            <a:r>
              <a:rPr lang="en-GB" sz="1200" dirty="0"/>
              <a:t>Individuals in this position have no communicative relationship with either of their living biological parents and often their wider family networks as well</a:t>
            </a:r>
          </a:p>
          <a:p>
            <a:pPr lvl="0"/>
            <a:r>
              <a:rPr lang="en-GB" b="1" dirty="0"/>
              <a:t>Stand Alone Pledge</a:t>
            </a:r>
            <a:endParaRPr lang="en-US" b="1" dirty="0"/>
          </a:p>
          <a:p>
            <a:pPr marL="0" lvl="0" indent="0">
              <a:buNone/>
            </a:pPr>
            <a:r>
              <a:rPr lang="en-US" b="1" dirty="0"/>
              <a:t>Asylum seekers</a:t>
            </a:r>
          </a:p>
          <a:p>
            <a:r>
              <a:rPr lang="en-GB" dirty="0"/>
              <a:t>a person who seeks asylum – protection – in a country other than their own</a:t>
            </a:r>
            <a:endParaRPr lang="en-GB" sz="1200" dirty="0"/>
          </a:p>
          <a:p>
            <a:r>
              <a:rPr lang="en-GB" sz="1200" dirty="0"/>
              <a:t>Humanitarian protection</a:t>
            </a:r>
          </a:p>
          <a:p>
            <a:r>
              <a:rPr lang="en-GB" sz="1200" dirty="0"/>
              <a:t>Limited leave to remain</a:t>
            </a:r>
          </a:p>
          <a:p>
            <a:r>
              <a:rPr lang="en-GB" sz="1200" dirty="0"/>
              <a:t>UASC leave</a:t>
            </a:r>
          </a:p>
          <a:p>
            <a:r>
              <a:rPr lang="en-GB" sz="1200" dirty="0"/>
              <a:t>Survivors of trafficking</a:t>
            </a:r>
          </a:p>
          <a:p>
            <a:r>
              <a:rPr lang="en-GB" b="1" dirty="0"/>
              <a:t>University of Sanctuary</a:t>
            </a:r>
            <a:endParaRPr lang="en-GB" sz="12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530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38843" y="767443"/>
            <a:ext cx="7987539" cy="3110593"/>
          </a:xfrm>
        </p:spPr>
        <p:txBody>
          <a:bodyPr/>
          <a:lstStyle/>
          <a:p>
            <a:r>
              <a:rPr lang="en-GB" sz="2000" dirty="0"/>
              <a:t>Guaranteed places on all outreach activity/ programmes</a:t>
            </a:r>
          </a:p>
          <a:p>
            <a:r>
              <a:rPr lang="en-GB" sz="2000" dirty="0"/>
              <a:t>Close partnerships with charities/Local Authorities/schools </a:t>
            </a:r>
          </a:p>
          <a:p>
            <a:r>
              <a:rPr lang="en-GB" sz="2000" dirty="0"/>
              <a:t>Targeted initiatives to enhance attainment </a:t>
            </a:r>
          </a:p>
          <a:p>
            <a:r>
              <a:rPr lang="en-GB" sz="2000" dirty="0"/>
              <a:t>Institutional awareness of the challenges faced </a:t>
            </a:r>
          </a:p>
          <a:p>
            <a:r>
              <a:rPr lang="en-GB" sz="2000" dirty="0"/>
              <a:t>Local Authority/schools support and tailored information at all events </a:t>
            </a:r>
          </a:p>
          <a:p>
            <a:r>
              <a:rPr lang="en-GB" sz="2000" dirty="0"/>
              <a:t>Financial support for University Open Days/OHODs/visits</a:t>
            </a:r>
          </a:p>
          <a:p>
            <a:r>
              <a:rPr lang="en-GB" sz="2000" dirty="0"/>
              <a:t>Sanctuary Scholarship </a:t>
            </a:r>
          </a:p>
          <a:p>
            <a:endParaRPr lang="en-GB" sz="2000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E0751E92-C53B-AA2A-1DAD-3BFA7972D1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7636" y="293914"/>
            <a:ext cx="5237390" cy="400050"/>
          </a:xfrm>
        </p:spPr>
        <p:txBody>
          <a:bodyPr/>
          <a:lstStyle/>
          <a:p>
            <a:r>
              <a:rPr lang="en-US" sz="2000" dirty="0"/>
              <a:t>Outreach</a:t>
            </a:r>
          </a:p>
        </p:txBody>
      </p:sp>
    </p:spTree>
    <p:extLst>
      <p:ext uri="{BB962C8B-B14F-4D97-AF65-F5344CB8AC3E}">
        <p14:creationId xmlns:p14="http://schemas.microsoft.com/office/powerpoint/2010/main" val="1694671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9E323E5-083D-3D65-2EC0-C7AEE1638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3529" y="628650"/>
            <a:ext cx="8052854" cy="3094264"/>
          </a:xfrm>
        </p:spPr>
        <p:txBody>
          <a:bodyPr/>
          <a:lstStyle/>
          <a:p>
            <a:r>
              <a:rPr lang="en-GB" sz="2000" dirty="0"/>
              <a:t>Designated named contact from application to graduation; individualised support and liaison/advocacy with professional services and academics </a:t>
            </a:r>
          </a:p>
          <a:p>
            <a:r>
              <a:rPr lang="en-GB" sz="2000" dirty="0"/>
              <a:t>Institutional understanding in admissions, professional services and academic departments </a:t>
            </a:r>
          </a:p>
          <a:p>
            <a:r>
              <a:rPr lang="en-GB" sz="2000" dirty="0"/>
              <a:t>Enhanced recognition in the admissions process via contextual offers </a:t>
            </a:r>
          </a:p>
          <a:p>
            <a:r>
              <a:rPr lang="en-GB" sz="2000" dirty="0"/>
              <a:t>Guaranteed on-campus 52 week accommodation for the duration of degree</a:t>
            </a:r>
          </a:p>
          <a:p>
            <a:r>
              <a:rPr lang="en-GB" sz="2000" dirty="0"/>
              <a:t>Warwick Care Leavers/Estranged Student bursary</a:t>
            </a:r>
          </a:p>
          <a:p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797B6F4-DD84-19A4-1F19-A698C2AF2E0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617" y="342901"/>
            <a:ext cx="5297409" cy="449035"/>
          </a:xfrm>
        </p:spPr>
        <p:txBody>
          <a:bodyPr/>
          <a:lstStyle/>
          <a:p>
            <a:r>
              <a:rPr lang="en-US" sz="2000" dirty="0"/>
              <a:t>Transition to Warwick</a:t>
            </a:r>
          </a:p>
        </p:txBody>
      </p:sp>
    </p:spTree>
    <p:extLst>
      <p:ext uri="{BB962C8B-B14F-4D97-AF65-F5344CB8AC3E}">
        <p14:creationId xmlns:p14="http://schemas.microsoft.com/office/powerpoint/2010/main" val="3750255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1093B98-CA2C-EEDA-C5CD-F84CBD32E1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7001" y="579664"/>
            <a:ext cx="7848746" cy="3192236"/>
          </a:xfrm>
        </p:spPr>
        <p:txBody>
          <a:bodyPr/>
          <a:lstStyle/>
          <a:p>
            <a:r>
              <a:rPr lang="en-GB" sz="2000" dirty="0"/>
              <a:t>Raising awareness of the barriers these students face, and how these can be mitigated by adapting institutional practice</a:t>
            </a:r>
          </a:p>
          <a:p>
            <a:r>
              <a:rPr lang="en-GB" sz="2000" dirty="0"/>
              <a:t>Eligibility for the Warwick Scholars Programme</a:t>
            </a:r>
          </a:p>
          <a:p>
            <a:r>
              <a:rPr lang="en-GB" sz="2000" dirty="0"/>
              <a:t>Personal tutor guidance </a:t>
            </a:r>
          </a:p>
          <a:p>
            <a:r>
              <a:rPr lang="en-GB" sz="2000" dirty="0"/>
              <a:t>Targeted work experience and career opportunities </a:t>
            </a:r>
          </a:p>
          <a:p>
            <a:r>
              <a:rPr lang="en-GB" sz="2000" dirty="0"/>
              <a:t>Support at graduation </a:t>
            </a:r>
          </a:p>
          <a:p>
            <a:r>
              <a:rPr lang="en-GB" sz="2000" dirty="0"/>
              <a:t>Moving-on support: funds to help with transition out of university into employment/support for progression to postgraduate study (WTMSS)</a:t>
            </a:r>
          </a:p>
          <a:p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A133849-F364-ED25-D52E-0DC6F74E290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0921" y="277586"/>
            <a:ext cx="5074105" cy="506185"/>
          </a:xfrm>
        </p:spPr>
        <p:txBody>
          <a:bodyPr/>
          <a:lstStyle/>
          <a:p>
            <a:r>
              <a:rPr lang="en-GB" sz="2000" dirty="0"/>
              <a:t>On course and transition from University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94118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1A2636-548B-F08B-27D7-5B2D208E39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20507" y="855200"/>
            <a:ext cx="4313206" cy="2462958"/>
          </a:xfrm>
        </p:spPr>
        <p:txBody>
          <a:bodyPr/>
          <a:lstStyle/>
          <a:p>
            <a:pPr marL="0" indent="0" algn="ctr">
              <a:buNone/>
            </a:pPr>
            <a:r>
              <a:rPr lang="en-GB" sz="2000" b="1" dirty="0"/>
              <a:t>Any questions?</a:t>
            </a:r>
          </a:p>
          <a:p>
            <a:pPr marL="0" indent="0" algn="ctr">
              <a:buNone/>
            </a:pPr>
            <a:endParaRPr lang="en-GB" sz="2000" b="1" dirty="0"/>
          </a:p>
          <a:p>
            <a:pPr marL="0" indent="0" algn="ctr">
              <a:buNone/>
            </a:pPr>
            <a:r>
              <a:rPr lang="en-GB" sz="2000" b="1" dirty="0">
                <a:hlinkClick r:id="rId3"/>
              </a:rPr>
              <a:t>https://warwick.ac.uk/study/outreach</a:t>
            </a:r>
            <a:endParaRPr lang="en-GB" sz="2000" b="1" dirty="0"/>
          </a:p>
          <a:p>
            <a:pPr marL="0" indent="0" algn="ctr">
              <a:buNone/>
            </a:pPr>
            <a:endParaRPr lang="en-GB" sz="2000" b="1" dirty="0"/>
          </a:p>
          <a:p>
            <a:pPr marL="0" indent="0" algn="ctr">
              <a:buNone/>
            </a:pPr>
            <a:r>
              <a:rPr lang="en-GB" sz="2000" b="1" dirty="0"/>
              <a:t>B.Gill.2@warwick.ac.uk</a:t>
            </a:r>
          </a:p>
        </p:txBody>
      </p:sp>
    </p:spTree>
    <p:extLst>
      <p:ext uri="{BB962C8B-B14F-4D97-AF65-F5344CB8AC3E}">
        <p14:creationId xmlns:p14="http://schemas.microsoft.com/office/powerpoint/2010/main" val="1584116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2487</TotalTime>
  <Words>383</Words>
  <Application>Microsoft Office PowerPoint</Application>
  <PresentationFormat>On-screen Show (16:9)</PresentationFormat>
  <Paragraphs>49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Avenir Next Demi Bold</vt:lpstr>
      <vt:lpstr>Calibri</vt:lpstr>
      <vt:lpstr>Office Theme</vt:lpstr>
      <vt:lpstr>Working with our Priority Groups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Akhtar, Aqsa</cp:lastModifiedBy>
  <cp:revision>161</cp:revision>
  <dcterms:created xsi:type="dcterms:W3CDTF">2017-04-05T11:04:35Z</dcterms:created>
  <dcterms:modified xsi:type="dcterms:W3CDTF">2023-05-11T08:41:48Z</dcterms:modified>
</cp:coreProperties>
</file>