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281" r:id="rId4"/>
    <p:sldId id="274" r:id="rId5"/>
    <p:sldId id="277" r:id="rId6"/>
    <p:sldId id="282" r:id="rId7"/>
    <p:sldId id="275" r:id="rId8"/>
    <p:sldId id="284" r:id="rId9"/>
    <p:sldId id="295" r:id="rId10"/>
    <p:sldId id="293" r:id="rId11"/>
    <p:sldId id="283" r:id="rId12"/>
    <p:sldId id="276" r:id="rId13"/>
    <p:sldId id="285" r:id="rId14"/>
    <p:sldId id="286" r:id="rId15"/>
    <p:sldId id="278" r:id="rId16"/>
    <p:sldId id="289" r:id="rId17"/>
    <p:sldId id="288" r:id="rId18"/>
    <p:sldId id="290" r:id="rId19"/>
    <p:sldId id="291" r:id="rId20"/>
    <p:sldId id="294" r:id="rId21"/>
    <p:sldId id="29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61A5D-6E4B-79C7-9A8D-E762FF5B8A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34F6158-C1EA-D3A6-791A-44477D801A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8B08DFC-9F13-D470-D528-9F969F2A03F1}"/>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74990555-A468-831A-D3A3-C7D9AC4E07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AAEB50-863D-D22A-8BD9-90148B880A80}"/>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82202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9DB56-A1E8-1862-907D-9922DF1E256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9A62B2B-9BFB-3FD1-EF19-8DAA15A1D14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BE1453-DC7C-6BBD-CA5A-05CDB4CD335F}"/>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F14B318D-90D2-22EF-1A2E-FE1DF77F91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47EFB8-3BE8-8A82-B211-6E298A62375D}"/>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140580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A0159B-ABDF-621D-4D35-160547222F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376605-A6D7-9806-ECBA-9D9703A755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4BCCB5-A0EF-9453-3C61-E0534CA6F4F4}"/>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9EAEAE46-7E41-6055-C236-DA2CD5E964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72C23A-5948-CDB2-874F-F2DBCDC77589}"/>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1011294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BE489-D201-277A-1AAA-BCFC6D7A68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44AA2F0-C9BE-60AB-8E3A-FAE20FE8C7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CD2197-89E8-12B6-25C5-A2A3B3BE05A1}"/>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ED6F8DFD-6DEF-49BF-648A-1F7614FBC8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65463D-B820-486B-17ED-18F0F33309DE}"/>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172790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27CF9-AAC8-8C47-6CA0-759FFAA7B9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D949D9D-2F5D-96B2-F37E-E5884E71EE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11AE8F-6893-CB7B-A3A5-4CF3C239E341}"/>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65CA0676-53C1-7289-D237-0E12640748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76075D-6C2E-F871-37B7-64C538396729}"/>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260275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B383F-0CFE-E10F-A79A-D3099ABC48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579398-F05F-5C88-91FD-6631B3FFC8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80E7687-E1A0-6BB7-37B7-0081B6FAC9A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3A2B7DB-062D-47D2-2F03-DF8D01C5AD32}"/>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6" name="Footer Placeholder 5">
            <a:extLst>
              <a:ext uri="{FF2B5EF4-FFF2-40B4-BE49-F238E27FC236}">
                <a16:creationId xmlns:a16="http://schemas.microsoft.com/office/drawing/2014/main" id="{F646F1EC-E5E4-12E9-B07B-61A9E70786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925FB9-151E-A4A8-C90E-B862452B3C9E}"/>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54518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75D01-9382-5A3D-E409-2E51450AF03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55B7623-D214-CAC8-0DEC-2115725793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6B5CF0-EE97-2C3C-F728-C3207932E8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2D5673E-8BF6-58BC-0EF6-3745E76696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E2688DC-CCA6-9C88-D983-1077D5B172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C84E330-5B1C-6E38-3D85-E22A25F8ED04}"/>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8" name="Footer Placeholder 7">
            <a:extLst>
              <a:ext uri="{FF2B5EF4-FFF2-40B4-BE49-F238E27FC236}">
                <a16:creationId xmlns:a16="http://schemas.microsoft.com/office/drawing/2014/main" id="{8963D618-7546-C1BE-4ED7-6D693B4DE4F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B57CC19-ED45-350D-88A4-938E40E3E797}"/>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3690862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539D2-CE1E-B1AD-385C-769D412AB23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A6A532A-7D43-FF73-BC46-9F415FC44E03}"/>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4" name="Footer Placeholder 3">
            <a:extLst>
              <a:ext uri="{FF2B5EF4-FFF2-40B4-BE49-F238E27FC236}">
                <a16:creationId xmlns:a16="http://schemas.microsoft.com/office/drawing/2014/main" id="{694EB77D-4E4D-A3ED-E69A-9A10B429A4E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2F7CBFC-2EE2-2451-0E37-2BF56C51674F}"/>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158436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457700-077B-260B-92E5-666631482407}"/>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3" name="Footer Placeholder 2">
            <a:extLst>
              <a:ext uri="{FF2B5EF4-FFF2-40B4-BE49-F238E27FC236}">
                <a16:creationId xmlns:a16="http://schemas.microsoft.com/office/drawing/2014/main" id="{DBAFF170-C610-EAE6-968D-2030315419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1C3A4F-DA4B-79E2-8DA9-AA6A37B89DA2}"/>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3513595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42E9F-C54A-9327-219B-5BF0283479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DE36BD-A0BC-7DE0-9323-532FBC6A40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71BA4A6-1A4F-2D04-7FF7-6A28CD26FD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903D7B-F35A-146A-453A-7B5765EA2496}"/>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6" name="Footer Placeholder 5">
            <a:extLst>
              <a:ext uri="{FF2B5EF4-FFF2-40B4-BE49-F238E27FC236}">
                <a16:creationId xmlns:a16="http://schemas.microsoft.com/office/drawing/2014/main" id="{2FA05B7D-F739-2DA2-FAE0-E3964C3A9E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655896-9580-C499-9CD3-8D04A7E1BBCA}"/>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366458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5EDB9-148A-0BF8-644D-D0C2F26999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79AC7E5-AAA9-94B5-6576-1BF3D191B7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46261E7-3715-D463-678E-B264EACCD1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5AE88F-086E-816A-AA4C-E9318843CC1F}"/>
              </a:ext>
            </a:extLst>
          </p:cNvPr>
          <p:cNvSpPr>
            <a:spLocks noGrp="1"/>
          </p:cNvSpPr>
          <p:nvPr>
            <p:ph type="dt" sz="half" idx="10"/>
          </p:nvPr>
        </p:nvSpPr>
        <p:spPr/>
        <p:txBody>
          <a:bodyPr/>
          <a:lstStyle/>
          <a:p>
            <a:fld id="{27BB2438-698F-4274-A0E0-59779C000845}" type="datetimeFigureOut">
              <a:rPr lang="en-GB" smtClean="0"/>
              <a:t>28/03/2023</a:t>
            </a:fld>
            <a:endParaRPr lang="en-GB"/>
          </a:p>
        </p:txBody>
      </p:sp>
      <p:sp>
        <p:nvSpPr>
          <p:cNvPr id="6" name="Footer Placeholder 5">
            <a:extLst>
              <a:ext uri="{FF2B5EF4-FFF2-40B4-BE49-F238E27FC236}">
                <a16:creationId xmlns:a16="http://schemas.microsoft.com/office/drawing/2014/main" id="{CCD7B4FC-A8DE-FCF5-EC99-F727B23099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D059F7-0E10-1F83-9664-746A4FC138C1}"/>
              </a:ext>
            </a:extLst>
          </p:cNvPr>
          <p:cNvSpPr>
            <a:spLocks noGrp="1"/>
          </p:cNvSpPr>
          <p:nvPr>
            <p:ph type="sldNum" sz="quarter" idx="12"/>
          </p:nvPr>
        </p:nvSpPr>
        <p:spPr/>
        <p:txBody>
          <a:bodyPr/>
          <a:lstStyle/>
          <a:p>
            <a:fld id="{DF8EE02C-6CD1-4C04-8F20-ABEDDD8B05E9}" type="slidenum">
              <a:rPr lang="en-GB" smtClean="0"/>
              <a:t>‹#›</a:t>
            </a:fld>
            <a:endParaRPr lang="en-GB"/>
          </a:p>
        </p:txBody>
      </p:sp>
    </p:spTree>
    <p:extLst>
      <p:ext uri="{BB962C8B-B14F-4D97-AF65-F5344CB8AC3E}">
        <p14:creationId xmlns:p14="http://schemas.microsoft.com/office/powerpoint/2010/main" val="1216298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5CCCD0-86E8-6005-78D8-32DDA818C7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900B6F-A97A-F505-C2EE-5DF77C8821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3597AF-DC6A-F612-BEE7-B316825D01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B2438-698F-4274-A0E0-59779C000845}" type="datetimeFigureOut">
              <a:rPr lang="en-GB" smtClean="0"/>
              <a:t>28/03/2023</a:t>
            </a:fld>
            <a:endParaRPr lang="en-GB"/>
          </a:p>
        </p:txBody>
      </p:sp>
      <p:sp>
        <p:nvSpPr>
          <p:cNvPr id="5" name="Footer Placeholder 4">
            <a:extLst>
              <a:ext uri="{FF2B5EF4-FFF2-40B4-BE49-F238E27FC236}">
                <a16:creationId xmlns:a16="http://schemas.microsoft.com/office/drawing/2014/main" id="{3C8C5A32-BE95-2D01-467B-C320FC274D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C5A474-7931-AE5E-8027-44C3F43689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8EE02C-6CD1-4C04-8F20-ABEDDD8B05E9}" type="slidenum">
              <a:rPr lang="en-GB" smtClean="0"/>
              <a:t>‹#›</a:t>
            </a:fld>
            <a:endParaRPr lang="en-GB"/>
          </a:p>
        </p:txBody>
      </p:sp>
    </p:spTree>
    <p:extLst>
      <p:ext uri="{BB962C8B-B14F-4D97-AF65-F5344CB8AC3E}">
        <p14:creationId xmlns:p14="http://schemas.microsoft.com/office/powerpoint/2010/main" val="2333801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5F320-CB07-B98B-D38A-FC7FDF534DA2}"/>
              </a:ext>
            </a:extLst>
          </p:cNvPr>
          <p:cNvSpPr>
            <a:spLocks noGrp="1"/>
          </p:cNvSpPr>
          <p:nvPr>
            <p:ph type="ctrTitle"/>
          </p:nvPr>
        </p:nvSpPr>
        <p:spPr>
          <a:xfrm>
            <a:off x="1524000" y="1168716"/>
            <a:ext cx="9144000" cy="2387600"/>
          </a:xfrm>
        </p:spPr>
        <p:txBody>
          <a:bodyPr>
            <a:normAutofit/>
          </a:bodyPr>
          <a:lstStyle/>
          <a:p>
            <a:pPr algn="l">
              <a:spcBef>
                <a:spcPts val="400"/>
              </a:spcBef>
            </a:pPr>
            <a:r>
              <a:rPr lang="en-GB" sz="4000" b="1" dirty="0">
                <a:latin typeface="Arial" panose="020B0604020202020204" pitchFamily="34" charset="0"/>
                <a:cs typeface="Arial" panose="020B0604020202020204" pitchFamily="34" charset="0"/>
              </a:rPr>
              <a:t>Connecting WP Students and Staff: A Guide </a:t>
            </a:r>
            <a:endParaRPr lang="en-GB" sz="3100" b="1"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D603FF12-C208-5268-C083-5A2E73880C5C}"/>
              </a:ext>
            </a:extLst>
          </p:cNvPr>
          <p:cNvSpPr>
            <a:spLocks noGrp="1"/>
          </p:cNvSpPr>
          <p:nvPr>
            <p:ph type="subTitle" idx="1"/>
          </p:nvPr>
        </p:nvSpPr>
        <p:spPr>
          <a:xfrm>
            <a:off x="1524000" y="4551997"/>
            <a:ext cx="9144000" cy="1655762"/>
          </a:xfrm>
        </p:spPr>
        <p:txBody>
          <a:bodyPr>
            <a:normAutofit/>
          </a:bodyPr>
          <a:lstStyle/>
          <a:p>
            <a:pPr algn="l"/>
            <a:r>
              <a:rPr lang="en-GB" sz="2000" b="1" dirty="0">
                <a:solidFill>
                  <a:srgbClr val="C00000"/>
                </a:solidFill>
              </a:rPr>
              <a:t>Kieran Barry</a:t>
            </a:r>
          </a:p>
          <a:p>
            <a:pPr algn="l"/>
            <a:r>
              <a:rPr lang="en-GB" sz="1800" dirty="0"/>
              <a:t>Widening Participation Officer, Warwick Students’ Union</a:t>
            </a:r>
          </a:p>
          <a:p>
            <a:pPr algn="l"/>
            <a:r>
              <a:rPr lang="en-GB" sz="1800" dirty="0"/>
              <a:t>President, The 93% Club Warwick</a:t>
            </a:r>
          </a:p>
        </p:txBody>
      </p:sp>
      <p:pic>
        <p:nvPicPr>
          <p:cNvPr id="13" name="Picture 12" descr="Logo, company name">
            <a:extLst>
              <a:ext uri="{FF2B5EF4-FFF2-40B4-BE49-F238E27FC236}">
                <a16:creationId xmlns:a16="http://schemas.microsoft.com/office/drawing/2014/main" id="{19BCF237-EE59-DFA7-DDFE-D607245FC5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75700" y="4277677"/>
            <a:ext cx="2865120" cy="1611630"/>
          </a:xfrm>
          <a:prstGeom prst="rect">
            <a:avLst/>
          </a:prstGeom>
        </p:spPr>
      </p:pic>
      <p:pic>
        <p:nvPicPr>
          <p:cNvPr id="1028" name="Picture 4" descr="Warwick Students' Union | Coventry | Facebook">
            <a:extLst>
              <a:ext uri="{FF2B5EF4-FFF2-40B4-BE49-F238E27FC236}">
                <a16:creationId xmlns:a16="http://schemas.microsoft.com/office/drawing/2014/main" id="{8C7E4218-A46F-7C44-CDA2-3032E60F54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1564" y="4362132"/>
            <a:ext cx="1442719" cy="1442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895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824992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Some other relevant SU contacts </a:t>
            </a:r>
          </a:p>
        </p:txBody>
      </p:sp>
      <p:pic>
        <p:nvPicPr>
          <p:cNvPr id="3" name="Picture 2">
            <a:extLst>
              <a:ext uri="{FF2B5EF4-FFF2-40B4-BE49-F238E27FC236}">
                <a16:creationId xmlns:a16="http://schemas.microsoft.com/office/drawing/2014/main" id="{A31B1916-5567-F4AB-8BE4-45306A7A77F0}"/>
              </a:ext>
            </a:extLst>
          </p:cNvPr>
          <p:cNvPicPr>
            <a:picLocks noChangeAspect="1"/>
          </p:cNvPicPr>
          <p:nvPr/>
        </p:nvPicPr>
        <p:blipFill>
          <a:blip r:embed="rId2"/>
          <a:stretch>
            <a:fillRect/>
          </a:stretch>
        </p:blipFill>
        <p:spPr>
          <a:xfrm>
            <a:off x="967662" y="2661853"/>
            <a:ext cx="1511378" cy="2590933"/>
          </a:xfrm>
          <a:prstGeom prst="rect">
            <a:avLst/>
          </a:prstGeom>
        </p:spPr>
      </p:pic>
      <p:pic>
        <p:nvPicPr>
          <p:cNvPr id="4" name="Picture 3">
            <a:extLst>
              <a:ext uri="{FF2B5EF4-FFF2-40B4-BE49-F238E27FC236}">
                <a16:creationId xmlns:a16="http://schemas.microsoft.com/office/drawing/2014/main" id="{3FE71C47-0055-7452-3D76-6568E0A8AB27}"/>
              </a:ext>
            </a:extLst>
          </p:cNvPr>
          <p:cNvPicPr>
            <a:picLocks noChangeAspect="1"/>
          </p:cNvPicPr>
          <p:nvPr/>
        </p:nvPicPr>
        <p:blipFill>
          <a:blip r:embed="rId3"/>
          <a:stretch>
            <a:fillRect/>
          </a:stretch>
        </p:blipFill>
        <p:spPr>
          <a:xfrm>
            <a:off x="3209221" y="2673883"/>
            <a:ext cx="1378021" cy="2457576"/>
          </a:xfrm>
          <a:prstGeom prst="rect">
            <a:avLst/>
          </a:prstGeom>
        </p:spPr>
      </p:pic>
      <p:pic>
        <p:nvPicPr>
          <p:cNvPr id="5" name="Picture 4">
            <a:extLst>
              <a:ext uri="{FF2B5EF4-FFF2-40B4-BE49-F238E27FC236}">
                <a16:creationId xmlns:a16="http://schemas.microsoft.com/office/drawing/2014/main" id="{3C252B64-A861-79BB-3E53-A82209D3FF18}"/>
              </a:ext>
            </a:extLst>
          </p:cNvPr>
          <p:cNvPicPr>
            <a:picLocks noChangeAspect="1"/>
          </p:cNvPicPr>
          <p:nvPr/>
        </p:nvPicPr>
        <p:blipFill>
          <a:blip r:embed="rId4"/>
          <a:stretch>
            <a:fillRect/>
          </a:stretch>
        </p:blipFill>
        <p:spPr>
          <a:xfrm>
            <a:off x="7425625" y="2728498"/>
            <a:ext cx="1397072" cy="2362321"/>
          </a:xfrm>
          <a:prstGeom prst="rect">
            <a:avLst/>
          </a:prstGeom>
        </p:spPr>
      </p:pic>
      <p:pic>
        <p:nvPicPr>
          <p:cNvPr id="6" name="Picture 5">
            <a:extLst>
              <a:ext uri="{FF2B5EF4-FFF2-40B4-BE49-F238E27FC236}">
                <a16:creationId xmlns:a16="http://schemas.microsoft.com/office/drawing/2014/main" id="{E177BB14-7B82-27B3-8786-EEC89ED713D5}"/>
              </a:ext>
            </a:extLst>
          </p:cNvPr>
          <p:cNvPicPr>
            <a:picLocks noChangeAspect="1"/>
          </p:cNvPicPr>
          <p:nvPr/>
        </p:nvPicPr>
        <p:blipFill>
          <a:blip r:embed="rId5"/>
          <a:stretch>
            <a:fillRect/>
          </a:stretch>
        </p:blipFill>
        <p:spPr>
          <a:xfrm>
            <a:off x="5317423" y="2752663"/>
            <a:ext cx="1397072" cy="2368672"/>
          </a:xfrm>
          <a:prstGeom prst="rect">
            <a:avLst/>
          </a:prstGeom>
        </p:spPr>
      </p:pic>
      <p:pic>
        <p:nvPicPr>
          <p:cNvPr id="7" name="Picture 6">
            <a:extLst>
              <a:ext uri="{FF2B5EF4-FFF2-40B4-BE49-F238E27FC236}">
                <a16:creationId xmlns:a16="http://schemas.microsoft.com/office/drawing/2014/main" id="{76DE25C5-5807-B3E8-288F-A7A9DA0C0468}"/>
              </a:ext>
            </a:extLst>
          </p:cNvPr>
          <p:cNvPicPr>
            <a:picLocks noChangeAspect="1"/>
          </p:cNvPicPr>
          <p:nvPr/>
        </p:nvPicPr>
        <p:blipFill>
          <a:blip r:embed="rId6"/>
          <a:stretch>
            <a:fillRect/>
          </a:stretch>
        </p:blipFill>
        <p:spPr>
          <a:xfrm>
            <a:off x="9533827" y="2785643"/>
            <a:ext cx="1435174" cy="2476627"/>
          </a:xfrm>
          <a:prstGeom prst="rect">
            <a:avLst/>
          </a:prstGeom>
        </p:spPr>
      </p:pic>
    </p:spTree>
    <p:extLst>
      <p:ext uri="{BB962C8B-B14F-4D97-AF65-F5344CB8AC3E}">
        <p14:creationId xmlns:p14="http://schemas.microsoft.com/office/powerpoint/2010/main" val="2038296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Over to you</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2767280"/>
            <a:ext cx="9779802" cy="1323439"/>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How can staff support and amplify WP student voices?</a:t>
            </a:r>
          </a:p>
        </p:txBody>
      </p:sp>
    </p:spTree>
    <p:extLst>
      <p:ext uri="{BB962C8B-B14F-4D97-AF65-F5344CB8AC3E}">
        <p14:creationId xmlns:p14="http://schemas.microsoft.com/office/powerpoint/2010/main" val="3143778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209040" y="475896"/>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Some of my suggestions</a:t>
            </a:r>
          </a:p>
        </p:txBody>
      </p:sp>
      <p:sp>
        <p:nvSpPr>
          <p:cNvPr id="2" name="Rectangle 1">
            <a:extLst>
              <a:ext uri="{FF2B5EF4-FFF2-40B4-BE49-F238E27FC236}">
                <a16:creationId xmlns:a16="http://schemas.microsoft.com/office/drawing/2014/main" id="{DE731D18-8B8C-199C-62A1-ED1007EE4952}"/>
              </a:ext>
            </a:extLst>
          </p:cNvPr>
          <p:cNvSpPr/>
          <p:nvPr/>
        </p:nvSpPr>
        <p:spPr>
          <a:xfrm>
            <a:off x="1209040" y="1604229"/>
            <a:ext cx="2845501" cy="10871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Effective representation</a:t>
            </a:r>
          </a:p>
        </p:txBody>
      </p:sp>
      <p:sp>
        <p:nvSpPr>
          <p:cNvPr id="4" name="Rectangle 3">
            <a:extLst>
              <a:ext uri="{FF2B5EF4-FFF2-40B4-BE49-F238E27FC236}">
                <a16:creationId xmlns:a16="http://schemas.microsoft.com/office/drawing/2014/main" id="{0054489E-115E-F0DA-AF32-0E461DF673F3}"/>
              </a:ext>
            </a:extLst>
          </p:cNvPr>
          <p:cNvSpPr/>
          <p:nvPr/>
        </p:nvSpPr>
        <p:spPr>
          <a:xfrm>
            <a:off x="1209390" y="2691345"/>
            <a:ext cx="2845501" cy="35728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As a WP staff member, being an effective representative of student concerns in the university.</a:t>
            </a:r>
          </a:p>
          <a:p>
            <a:pPr marL="285750" indent="-285750">
              <a:buFont typeface="Arial" panose="020B0604020202020204" pitchFamily="34" charset="0"/>
              <a:buChar char="•"/>
            </a:pPr>
            <a:endParaRPr lang="en-GB"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Being approachable and knowledgeable about WP concerns. </a:t>
            </a:r>
          </a:p>
        </p:txBody>
      </p:sp>
      <p:sp>
        <p:nvSpPr>
          <p:cNvPr id="5" name="Rectangle 4">
            <a:extLst>
              <a:ext uri="{FF2B5EF4-FFF2-40B4-BE49-F238E27FC236}">
                <a16:creationId xmlns:a16="http://schemas.microsoft.com/office/drawing/2014/main" id="{95A16982-EF34-3C8F-9B34-C1FF55320C30}"/>
              </a:ext>
            </a:extLst>
          </p:cNvPr>
          <p:cNvSpPr/>
          <p:nvPr/>
        </p:nvSpPr>
        <p:spPr>
          <a:xfrm>
            <a:off x="4683760" y="1604229"/>
            <a:ext cx="2845501" cy="10871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Utilising knowledge</a:t>
            </a:r>
          </a:p>
        </p:txBody>
      </p:sp>
      <p:sp>
        <p:nvSpPr>
          <p:cNvPr id="6" name="Rectangle 5">
            <a:extLst>
              <a:ext uri="{FF2B5EF4-FFF2-40B4-BE49-F238E27FC236}">
                <a16:creationId xmlns:a16="http://schemas.microsoft.com/office/drawing/2014/main" id="{D3A16E43-195C-E1C2-4283-A209D7D32233}"/>
              </a:ext>
            </a:extLst>
          </p:cNvPr>
          <p:cNvSpPr/>
          <p:nvPr/>
        </p:nvSpPr>
        <p:spPr>
          <a:xfrm>
            <a:off x="4684110" y="2691345"/>
            <a:ext cx="2845501" cy="35728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dirty="0">
                <a:solidFill>
                  <a:sysClr val="windowText" lastClr="000000"/>
                </a:solidFill>
                <a:latin typeface="Arial" panose="020B0604020202020204" pitchFamily="34" charset="0"/>
                <a:cs typeface="Arial" panose="020B0604020202020204" pitchFamily="34" charset="0"/>
              </a:rPr>
              <a:t>Connecting your knowledge with students, especially on WP issues and experiences.</a:t>
            </a:r>
          </a:p>
          <a:p>
            <a:pPr marL="285750" indent="-285750">
              <a:buFont typeface="Arial" panose="020B0604020202020204" pitchFamily="34" charset="0"/>
              <a:buChar char="•"/>
            </a:pPr>
            <a:endParaRPr lang="en-GB" dirty="0">
              <a:solidFill>
                <a:sysClr val="windowText" lastClr="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ysClr val="windowText" lastClr="000000"/>
                </a:solidFill>
                <a:latin typeface="Arial" panose="020B0604020202020204" pitchFamily="34" charset="0"/>
                <a:cs typeface="Arial" panose="020B0604020202020204" pitchFamily="34" charset="0"/>
              </a:rPr>
              <a:t>Using knowledge in WP-specific spaces, such as speaker panels for societies.</a:t>
            </a:r>
          </a:p>
        </p:txBody>
      </p:sp>
      <p:sp>
        <p:nvSpPr>
          <p:cNvPr id="11" name="Rectangle 10">
            <a:extLst>
              <a:ext uri="{FF2B5EF4-FFF2-40B4-BE49-F238E27FC236}">
                <a16:creationId xmlns:a16="http://schemas.microsoft.com/office/drawing/2014/main" id="{4E5A5061-7433-98E1-3563-8130DF18D9DE}"/>
              </a:ext>
            </a:extLst>
          </p:cNvPr>
          <p:cNvSpPr/>
          <p:nvPr/>
        </p:nvSpPr>
        <p:spPr>
          <a:xfrm>
            <a:off x="8159181" y="1604229"/>
            <a:ext cx="2845501" cy="10871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Being active</a:t>
            </a:r>
          </a:p>
        </p:txBody>
      </p:sp>
      <p:sp>
        <p:nvSpPr>
          <p:cNvPr id="13" name="Rectangle 12">
            <a:extLst>
              <a:ext uri="{FF2B5EF4-FFF2-40B4-BE49-F238E27FC236}">
                <a16:creationId xmlns:a16="http://schemas.microsoft.com/office/drawing/2014/main" id="{474BE1DF-E79E-DC77-A1BE-7CECD740EE9B}"/>
              </a:ext>
            </a:extLst>
          </p:cNvPr>
          <p:cNvSpPr/>
          <p:nvPr/>
        </p:nvSpPr>
        <p:spPr>
          <a:xfrm>
            <a:off x="8159531" y="2691345"/>
            <a:ext cx="2845501" cy="35728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For non-WP students and staff, being an effective ally and raising concerns.</a:t>
            </a:r>
          </a:p>
          <a:p>
            <a:pPr marL="285750" indent="-285750">
              <a:buFont typeface="Arial" panose="020B0604020202020204" pitchFamily="34" charset="0"/>
              <a:buChar char="•"/>
            </a:pPr>
            <a:endParaRPr lang="en-GB"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chemeClr val="tx1"/>
                </a:solidFill>
                <a:latin typeface="Arial" panose="020B0604020202020204" pitchFamily="34" charset="0"/>
                <a:cs typeface="Arial" panose="020B0604020202020204" pitchFamily="34" charset="0"/>
              </a:rPr>
              <a:t>Hosting events for WP students to seek out their voices; looking at student research in the area.</a:t>
            </a:r>
          </a:p>
        </p:txBody>
      </p:sp>
    </p:spTree>
    <p:extLst>
      <p:ext uri="{BB962C8B-B14F-4D97-AF65-F5344CB8AC3E}">
        <p14:creationId xmlns:p14="http://schemas.microsoft.com/office/powerpoint/2010/main" val="880994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A question…</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2767280"/>
            <a:ext cx="9779802" cy="1938992"/>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How can students and bodies like the SU effectively support WP members of staff in return?</a:t>
            </a:r>
          </a:p>
        </p:txBody>
      </p:sp>
      <p:sp>
        <p:nvSpPr>
          <p:cNvPr id="2" name="TextBox 1">
            <a:extLst>
              <a:ext uri="{FF2B5EF4-FFF2-40B4-BE49-F238E27FC236}">
                <a16:creationId xmlns:a16="http://schemas.microsoft.com/office/drawing/2014/main" id="{C74ED24C-0C77-7302-BBBE-2C8C59E7350E}"/>
              </a:ext>
            </a:extLst>
          </p:cNvPr>
          <p:cNvSpPr txBox="1"/>
          <p:nvPr/>
        </p:nvSpPr>
        <p:spPr>
          <a:xfrm>
            <a:off x="1320800" y="5323840"/>
            <a:ext cx="9668042" cy="369332"/>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It’s an area we’d like to know more about!</a:t>
            </a:r>
          </a:p>
        </p:txBody>
      </p:sp>
    </p:spTree>
    <p:extLst>
      <p:ext uri="{BB962C8B-B14F-4D97-AF65-F5344CB8AC3E}">
        <p14:creationId xmlns:p14="http://schemas.microsoft.com/office/powerpoint/2010/main" val="1415678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A final question to address</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2767280"/>
            <a:ext cx="9779802" cy="1323439"/>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How can WP-specific concerns be addressed where they are raised?</a:t>
            </a:r>
          </a:p>
        </p:txBody>
      </p:sp>
      <p:sp>
        <p:nvSpPr>
          <p:cNvPr id="3" name="TextBox 2">
            <a:extLst>
              <a:ext uri="{FF2B5EF4-FFF2-40B4-BE49-F238E27FC236}">
                <a16:creationId xmlns:a16="http://schemas.microsoft.com/office/drawing/2014/main" id="{F0153996-DFAC-1B70-6951-10AA424D5739}"/>
              </a:ext>
            </a:extLst>
          </p:cNvPr>
          <p:cNvSpPr txBox="1"/>
          <p:nvPr/>
        </p:nvSpPr>
        <p:spPr>
          <a:xfrm>
            <a:off x="1463040" y="5080000"/>
            <a:ext cx="9652000"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Note: The following section will include some scenarios and quotations which are emotionally sensitive or triggering, based on financial difficulties and fitting into university.</a:t>
            </a:r>
          </a:p>
        </p:txBody>
      </p:sp>
    </p:spTree>
    <p:extLst>
      <p:ext uri="{BB962C8B-B14F-4D97-AF65-F5344CB8AC3E}">
        <p14:creationId xmlns:p14="http://schemas.microsoft.com/office/powerpoint/2010/main" val="3756245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843280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The problem: Some (anonymous) quotes</a:t>
            </a:r>
          </a:p>
        </p:txBody>
      </p:sp>
      <p:sp>
        <p:nvSpPr>
          <p:cNvPr id="2" name="TextBox 1">
            <a:extLst>
              <a:ext uri="{FF2B5EF4-FFF2-40B4-BE49-F238E27FC236}">
                <a16:creationId xmlns:a16="http://schemas.microsoft.com/office/drawing/2014/main" id="{1E94970F-57EF-74D2-B059-C00954842D21}"/>
              </a:ext>
            </a:extLst>
          </p:cNvPr>
          <p:cNvSpPr txBox="1"/>
          <p:nvPr/>
        </p:nvSpPr>
        <p:spPr>
          <a:xfrm>
            <a:off x="1442720" y="2097691"/>
            <a:ext cx="4064000" cy="147732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“Some student in my seminar said to everyone that he thought that accent discrimination was perfectly ok in job applications. As someone with a strong accent, I felt uncomfortable”</a:t>
            </a:r>
          </a:p>
        </p:txBody>
      </p:sp>
      <p:sp>
        <p:nvSpPr>
          <p:cNvPr id="3" name="TextBox 2">
            <a:extLst>
              <a:ext uri="{FF2B5EF4-FFF2-40B4-BE49-F238E27FC236}">
                <a16:creationId xmlns:a16="http://schemas.microsoft.com/office/drawing/2014/main" id="{F7120871-4ABB-A01C-1760-E9621F666DF4}"/>
              </a:ext>
            </a:extLst>
          </p:cNvPr>
          <p:cNvSpPr txBox="1"/>
          <p:nvPr/>
        </p:nvSpPr>
        <p:spPr>
          <a:xfrm>
            <a:off x="6583684" y="1954776"/>
            <a:ext cx="3576320" cy="120032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“A private school student told me that I would probably be unemployed after university because of my background”</a:t>
            </a:r>
          </a:p>
        </p:txBody>
      </p:sp>
      <p:sp>
        <p:nvSpPr>
          <p:cNvPr id="4" name="TextBox 3">
            <a:extLst>
              <a:ext uri="{FF2B5EF4-FFF2-40B4-BE49-F238E27FC236}">
                <a16:creationId xmlns:a16="http://schemas.microsoft.com/office/drawing/2014/main" id="{525686E3-605B-0D7D-D1F0-EE503DF854A7}"/>
              </a:ext>
            </a:extLst>
          </p:cNvPr>
          <p:cNvSpPr txBox="1"/>
          <p:nvPr/>
        </p:nvSpPr>
        <p:spPr>
          <a:xfrm>
            <a:off x="2519680" y="4090761"/>
            <a:ext cx="3352800" cy="1754326"/>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“Nothing is affordable. I was rejected from hardship funding because I had some savings for after university, so I can’t survive now without working more hours a week”</a:t>
            </a:r>
          </a:p>
        </p:txBody>
      </p:sp>
      <p:sp>
        <p:nvSpPr>
          <p:cNvPr id="6" name="TextBox 5">
            <a:extLst>
              <a:ext uri="{FF2B5EF4-FFF2-40B4-BE49-F238E27FC236}">
                <a16:creationId xmlns:a16="http://schemas.microsoft.com/office/drawing/2014/main" id="{327F192F-4A25-61ED-A22A-E4D16A9509F2}"/>
              </a:ext>
            </a:extLst>
          </p:cNvPr>
          <p:cNvSpPr txBox="1"/>
          <p:nvPr/>
        </p:nvSpPr>
        <p:spPr>
          <a:xfrm>
            <a:off x="7198360" y="4313219"/>
            <a:ext cx="2682240" cy="120032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“Honestly, I feel like this university doesn’t care about me at all beyond my money”</a:t>
            </a:r>
          </a:p>
        </p:txBody>
      </p:sp>
    </p:spTree>
    <p:extLst>
      <p:ext uri="{BB962C8B-B14F-4D97-AF65-F5344CB8AC3E}">
        <p14:creationId xmlns:p14="http://schemas.microsoft.com/office/powerpoint/2010/main" val="1178429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751840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Some common scenarios</a:t>
            </a:r>
          </a:p>
        </p:txBody>
      </p:sp>
      <p:graphicFrame>
        <p:nvGraphicFramePr>
          <p:cNvPr id="3" name="Table 3">
            <a:extLst>
              <a:ext uri="{FF2B5EF4-FFF2-40B4-BE49-F238E27FC236}">
                <a16:creationId xmlns:a16="http://schemas.microsoft.com/office/drawing/2014/main" id="{16EC2607-DA13-AD24-E399-9BEAA9FFAF71}"/>
              </a:ext>
            </a:extLst>
          </p:cNvPr>
          <p:cNvGraphicFramePr>
            <a:graphicFrameLocks noGrp="1"/>
          </p:cNvGraphicFramePr>
          <p:nvPr>
            <p:extLst>
              <p:ext uri="{D42A27DB-BD31-4B8C-83A1-F6EECF244321}">
                <p14:modId xmlns:p14="http://schemas.microsoft.com/office/powerpoint/2010/main" val="3130395727"/>
              </p:ext>
            </p:extLst>
          </p:nvPr>
        </p:nvGraphicFramePr>
        <p:xfrm>
          <a:off x="1209040" y="1718523"/>
          <a:ext cx="10119360" cy="4710505"/>
        </p:xfrm>
        <a:graphic>
          <a:graphicData uri="http://schemas.openxmlformats.org/drawingml/2006/table">
            <a:tbl>
              <a:tblPr firstRow="1" bandRow="1">
                <a:tableStyleId>{2D5ABB26-0587-4C30-8999-92F81FD0307C}</a:tableStyleId>
              </a:tblPr>
              <a:tblGrid>
                <a:gridCol w="10119360">
                  <a:extLst>
                    <a:ext uri="{9D8B030D-6E8A-4147-A177-3AD203B41FA5}">
                      <a16:colId xmlns:a16="http://schemas.microsoft.com/office/drawing/2014/main" val="3131710052"/>
                    </a:ext>
                  </a:extLst>
                </a:gridCol>
              </a:tblGrid>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Financial difficulties, cannot afford rent and food on campus</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Difficulties with finding people from similar backgrounds they feel comfortable with</a:t>
                      </a:r>
                      <a:endParaRPr lang="en-GB" sz="1800" b="0" dirty="0">
                        <a:solidFill>
                          <a:schemeClr val="tx1"/>
                        </a:solidFill>
                        <a:latin typeface="Arial" panose="020B0604020202020204" pitchFamily="34" charset="0"/>
                        <a:cs typeface="Arial" panose="020B0604020202020204" pitchFamily="34" charset="0"/>
                      </a:endParaRP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r h="942101">
                <a:tc>
                  <a:txBody>
                    <a:bodyPr/>
                    <a:lstStyle/>
                    <a:p>
                      <a:pPr algn="ctr"/>
                      <a:r>
                        <a:rPr lang="en-GB" b="1" dirty="0">
                          <a:latin typeface="Arial" panose="020B0604020202020204" pitchFamily="34" charset="0"/>
                          <a:cs typeface="Arial" panose="020B0604020202020204" pitchFamily="34" charset="0"/>
                        </a:rPr>
                        <a:t>Life outside of university is difficult and affecting studies</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02110006"/>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Are receiving discrimination from other students based on socioeconomic background, accent, personal circumstances, disability, etc.</a:t>
                      </a:r>
                      <a:endParaRPr lang="en-GB" sz="1800" b="0" dirty="0">
                        <a:solidFill>
                          <a:schemeClr val="tx1"/>
                        </a:solidFill>
                        <a:latin typeface="Arial" panose="020B0604020202020204" pitchFamily="34" charset="0"/>
                        <a:cs typeface="Arial" panose="020B0604020202020204" pitchFamily="34" charset="0"/>
                      </a:endParaRP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78894628"/>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Don’t feel comfortable talking about these issues; they do not feel understood or represented</a:t>
                      </a:r>
                      <a:endParaRPr lang="en-GB" sz="1800" b="0" dirty="0">
                        <a:solidFill>
                          <a:schemeClr val="tx1"/>
                        </a:solidFill>
                        <a:latin typeface="Arial" panose="020B0604020202020204" pitchFamily="34" charset="0"/>
                        <a:cs typeface="Arial" panose="020B0604020202020204" pitchFamily="34" charset="0"/>
                      </a:endParaRP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71045194"/>
                  </a:ext>
                </a:extLst>
              </a:tr>
            </a:tbl>
          </a:graphicData>
        </a:graphic>
      </p:graphicFrame>
    </p:spTree>
    <p:extLst>
      <p:ext uri="{BB962C8B-B14F-4D97-AF65-F5344CB8AC3E}">
        <p14:creationId xmlns:p14="http://schemas.microsoft.com/office/powerpoint/2010/main" val="3316726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Case Study 1</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1955641"/>
            <a:ext cx="9779802" cy="4247317"/>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Student A is having a hard time adjusting to university.</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the first in their family to go to university, so had no idea what to expect beforehand and are struggling.</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finding it difficult to find a community of people like them, as a student from a working-class background. They cannot afford to attend events which societies are hosting.</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also have mentioned that they are receiving indirect discrimination because of their accent, and “unfairness” around them receiving the Warwick Bursary.</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struggling with their essays, because they have had no guidance on essay writing and do not know where to go for help. </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have came to you because they are thinking of dropping out of university.</a:t>
            </a:r>
          </a:p>
        </p:txBody>
      </p:sp>
    </p:spTree>
    <p:extLst>
      <p:ext uri="{BB962C8B-B14F-4D97-AF65-F5344CB8AC3E}">
        <p14:creationId xmlns:p14="http://schemas.microsoft.com/office/powerpoint/2010/main" val="488554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Case Study 2</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1955641"/>
            <a:ext cx="9779802" cy="3970318"/>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Student B is having financial difficulties.</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financially estranged from their parents, so do not receive any funding from their parents to help with university costs.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Their household income in the past year was £35,500, so they do not receive any of the bursaries. Their usual household income is £33,000, but their parents worked overtime to pay off debts that they had.</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were rejected from hardship funding because they have not completely used their overdraft, but have an overdue rent payment and their laptop has broken.</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working an average of 20-30 hours a week now to get money that they need for maintenance, and have came to you because they are struggling to balance everything.</a:t>
            </a:r>
          </a:p>
        </p:txBody>
      </p:sp>
    </p:spTree>
    <p:extLst>
      <p:ext uri="{BB962C8B-B14F-4D97-AF65-F5344CB8AC3E}">
        <p14:creationId xmlns:p14="http://schemas.microsoft.com/office/powerpoint/2010/main" val="3615452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Case Study 3</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1955641"/>
            <a:ext cx="9779802" cy="3970318"/>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Student C is having caring difficulties.</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are a mature student, and have two children to take care of while studying full-time. </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have to drop and pick up their children from school at designated times, so do not have total flexibility to attend lectures and seminars. They also find it difficult to complete assignments when there are multiple due at the same time, so rely on self-certifications.</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have come to you as their Personal Tutor as their mandatory workshop has been scheduled at the same time as when they would pick up their child from school.</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They also have expressed a concern about three essays which are due on the same day, and are worried about completing all of these on time.</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7462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Contents</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1955641"/>
            <a:ext cx="9779802" cy="3693319"/>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Questions to be answered:</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What is ‘Widening Participation’?</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How can different kinds of WP students be supported?</a:t>
            </a:r>
          </a:p>
          <a:p>
            <a:pPr marL="742950" lvl="1"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How can the voice of WP students be identified?</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What networks are available?</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How can staff amplify and support these voices?</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How can WP staff be supported and identified?</a:t>
            </a:r>
          </a:p>
          <a:p>
            <a:pPr marL="742950" lvl="1"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How can WP-specific concerns be addressed?</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What is meaningful support and representation?</a:t>
            </a:r>
          </a:p>
        </p:txBody>
      </p:sp>
    </p:spTree>
    <p:extLst>
      <p:ext uri="{BB962C8B-B14F-4D97-AF65-F5344CB8AC3E}">
        <p14:creationId xmlns:p14="http://schemas.microsoft.com/office/powerpoint/2010/main" val="2590727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Reflection: Taking it forward</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3075057"/>
            <a:ext cx="9779802" cy="707886"/>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What will you take forward from this?</a:t>
            </a:r>
          </a:p>
        </p:txBody>
      </p:sp>
    </p:spTree>
    <p:extLst>
      <p:ext uri="{BB962C8B-B14F-4D97-AF65-F5344CB8AC3E}">
        <p14:creationId xmlns:p14="http://schemas.microsoft.com/office/powerpoint/2010/main" val="1701232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Any questions?</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3075057"/>
            <a:ext cx="9779802" cy="707886"/>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Thanks for listening!</a:t>
            </a:r>
          </a:p>
        </p:txBody>
      </p:sp>
    </p:spTree>
    <p:extLst>
      <p:ext uri="{BB962C8B-B14F-4D97-AF65-F5344CB8AC3E}">
        <p14:creationId xmlns:p14="http://schemas.microsoft.com/office/powerpoint/2010/main" val="1073079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Over to you</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2767280"/>
            <a:ext cx="9779802" cy="1323439"/>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What do you understand Widening Participation to be?</a:t>
            </a:r>
          </a:p>
        </p:txBody>
      </p:sp>
    </p:spTree>
    <p:extLst>
      <p:ext uri="{BB962C8B-B14F-4D97-AF65-F5344CB8AC3E}">
        <p14:creationId xmlns:p14="http://schemas.microsoft.com/office/powerpoint/2010/main" val="1075724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81178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The Warwick Students’ Union Definition</a:t>
            </a:r>
          </a:p>
        </p:txBody>
      </p:sp>
      <p:graphicFrame>
        <p:nvGraphicFramePr>
          <p:cNvPr id="3" name="Table 3">
            <a:extLst>
              <a:ext uri="{FF2B5EF4-FFF2-40B4-BE49-F238E27FC236}">
                <a16:creationId xmlns:a16="http://schemas.microsoft.com/office/drawing/2014/main" id="{11E1A4F9-788B-D68A-573A-8A79F5AE481B}"/>
              </a:ext>
            </a:extLst>
          </p:cNvPr>
          <p:cNvGraphicFramePr>
            <a:graphicFrameLocks noGrp="1"/>
          </p:cNvGraphicFramePr>
          <p:nvPr>
            <p:extLst>
              <p:ext uri="{D42A27DB-BD31-4B8C-83A1-F6EECF244321}">
                <p14:modId xmlns:p14="http://schemas.microsoft.com/office/powerpoint/2010/main" val="934836707"/>
              </p:ext>
            </p:extLst>
          </p:nvPr>
        </p:nvGraphicFramePr>
        <p:xfrm>
          <a:off x="1226686" y="1853447"/>
          <a:ext cx="9738628" cy="4090704"/>
        </p:xfrm>
        <a:graphic>
          <a:graphicData uri="http://schemas.openxmlformats.org/drawingml/2006/table">
            <a:tbl>
              <a:tblPr firstRow="1" bandRow="1">
                <a:tableStyleId>{2D5ABB26-0587-4C30-8999-92F81FD0307C}</a:tableStyleId>
              </a:tblPr>
              <a:tblGrid>
                <a:gridCol w="4869314">
                  <a:extLst>
                    <a:ext uri="{9D8B030D-6E8A-4147-A177-3AD203B41FA5}">
                      <a16:colId xmlns:a16="http://schemas.microsoft.com/office/drawing/2014/main" val="3131710052"/>
                    </a:ext>
                  </a:extLst>
                </a:gridCol>
                <a:gridCol w="4869314">
                  <a:extLst>
                    <a:ext uri="{9D8B030D-6E8A-4147-A177-3AD203B41FA5}">
                      <a16:colId xmlns:a16="http://schemas.microsoft.com/office/drawing/2014/main" val="3217015702"/>
                    </a:ext>
                  </a:extLst>
                </a:gridCol>
              </a:tblGrid>
              <a:tr h="1363568">
                <a:tc>
                  <a:txBody>
                    <a:bodyPr/>
                    <a:lstStyle/>
                    <a:p>
                      <a:pPr algn="ctr"/>
                      <a:r>
                        <a:rPr lang="en-GB" b="0" dirty="0"/>
                        <a:t>From an area where progression to Higher Education is low</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GB" b="0" dirty="0"/>
                        <a:t>From a low socioeconomic background</a:t>
                      </a:r>
                    </a:p>
                  </a:txBody>
                  <a:tcPr anchor="ctr">
                    <a:lnL w="76200" cap="flat" cmpd="sng" algn="ctr">
                      <a:solidFill>
                        <a:schemeClr val="bg1"/>
                      </a:solidFill>
                      <a:prstDash val="solid"/>
                      <a:round/>
                      <a:headEnd type="none" w="med" len="med"/>
                      <a:tailEnd type="none" w="med" len="med"/>
                    </a:lnL>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1363568">
                <a:tc>
                  <a:txBody>
                    <a:bodyPr/>
                    <a:lstStyle/>
                    <a:p>
                      <a:pPr algn="ctr"/>
                      <a:r>
                        <a:rPr lang="en-GB" b="0" dirty="0"/>
                        <a:t>First generation of your family to go to university</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GB" b="0" dirty="0"/>
                        <a:t>A care leaver/estranged student</a:t>
                      </a:r>
                    </a:p>
                  </a:txBody>
                  <a:tcPr anchor="ct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r h="1363568">
                <a:tc>
                  <a:txBody>
                    <a:bodyPr/>
                    <a:lstStyle/>
                    <a:p>
                      <a:pPr algn="ctr"/>
                      <a:r>
                        <a:rPr lang="en-GB" b="0" dirty="0"/>
                        <a:t>A Young Carer</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solidFill>
                      <a:schemeClr val="bg1">
                        <a:lumMod val="95000"/>
                      </a:schemeClr>
                    </a:solidFill>
                  </a:tcPr>
                </a:tc>
                <a:tc>
                  <a:txBody>
                    <a:bodyPr/>
                    <a:lstStyle/>
                    <a:p>
                      <a:pPr algn="ctr"/>
                      <a:r>
                        <a:rPr lang="en-GB" b="1" dirty="0"/>
                        <a:t>Do these represent everyone?</a:t>
                      </a:r>
                    </a:p>
                    <a:p>
                      <a:pPr algn="ctr"/>
                      <a:r>
                        <a:rPr lang="en-GB" b="1" dirty="0"/>
                        <a:t>Is a WP label helpful?</a:t>
                      </a:r>
                    </a:p>
                    <a:p>
                      <a:pPr algn="ctr"/>
                      <a:r>
                        <a:rPr lang="en-GB" b="1" dirty="0"/>
                        <a:t>Can we really define it?</a:t>
                      </a:r>
                    </a:p>
                  </a:txBody>
                  <a:tcPr anchor="ct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702110006"/>
                  </a:ext>
                </a:extLst>
              </a:tr>
            </a:tbl>
          </a:graphicData>
        </a:graphic>
      </p:graphicFrame>
    </p:spTree>
    <p:extLst>
      <p:ext uri="{BB962C8B-B14F-4D97-AF65-F5344CB8AC3E}">
        <p14:creationId xmlns:p14="http://schemas.microsoft.com/office/powerpoint/2010/main" val="384696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751840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Specific support for different groups</a:t>
            </a:r>
          </a:p>
        </p:txBody>
      </p:sp>
      <p:graphicFrame>
        <p:nvGraphicFramePr>
          <p:cNvPr id="3" name="Table 3">
            <a:extLst>
              <a:ext uri="{FF2B5EF4-FFF2-40B4-BE49-F238E27FC236}">
                <a16:creationId xmlns:a16="http://schemas.microsoft.com/office/drawing/2014/main" id="{16EC2607-DA13-AD24-E399-9BEAA9FFAF71}"/>
              </a:ext>
            </a:extLst>
          </p:cNvPr>
          <p:cNvGraphicFramePr>
            <a:graphicFrameLocks noGrp="1"/>
          </p:cNvGraphicFramePr>
          <p:nvPr>
            <p:extLst>
              <p:ext uri="{D42A27DB-BD31-4B8C-83A1-F6EECF244321}">
                <p14:modId xmlns:p14="http://schemas.microsoft.com/office/powerpoint/2010/main" val="3753944597"/>
              </p:ext>
            </p:extLst>
          </p:nvPr>
        </p:nvGraphicFramePr>
        <p:xfrm>
          <a:off x="1209040" y="1718523"/>
          <a:ext cx="10119360" cy="4710505"/>
        </p:xfrm>
        <a:graphic>
          <a:graphicData uri="http://schemas.openxmlformats.org/drawingml/2006/table">
            <a:tbl>
              <a:tblPr firstRow="1" bandRow="1">
                <a:tableStyleId>{2D5ABB26-0587-4C30-8999-92F81FD0307C}</a:tableStyleId>
              </a:tblPr>
              <a:tblGrid>
                <a:gridCol w="10119360">
                  <a:extLst>
                    <a:ext uri="{9D8B030D-6E8A-4147-A177-3AD203B41FA5}">
                      <a16:colId xmlns:a16="http://schemas.microsoft.com/office/drawing/2014/main" val="3131710052"/>
                    </a:ext>
                  </a:extLst>
                </a:gridCol>
              </a:tblGrid>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From an area where progression to HE is low</a:t>
                      </a:r>
                    </a:p>
                    <a:p>
                      <a:pPr marL="0" indent="0" algn="ctr">
                        <a:buFont typeface="Arial" panose="020B0604020202020204" pitchFamily="34" charset="0"/>
                        <a:buNone/>
                      </a:pPr>
                      <a:r>
                        <a:rPr lang="en-GB" sz="1800" dirty="0">
                          <a:solidFill>
                            <a:schemeClr val="tx1"/>
                          </a:solidFill>
                          <a:latin typeface="Arial" panose="020B0604020202020204" pitchFamily="34" charset="0"/>
                          <a:cs typeface="Arial" panose="020B0604020202020204" pitchFamily="34" charset="0"/>
                        </a:rPr>
                        <a:t>Support with effective transition, strong Outreach into communities to encourage applications?</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From a low socioeconomic background</a:t>
                      </a:r>
                    </a:p>
                    <a:p>
                      <a:pPr marL="0" indent="0" algn="ctr">
                        <a:buFont typeface="Arial" panose="020B0604020202020204" pitchFamily="34" charset="0"/>
                        <a:buNone/>
                      </a:pPr>
                      <a:r>
                        <a:rPr lang="en-GB" sz="1800" b="0" dirty="0">
                          <a:solidFill>
                            <a:schemeClr val="tx1"/>
                          </a:solidFill>
                          <a:latin typeface="Arial" panose="020B0604020202020204" pitchFamily="34" charset="0"/>
                          <a:cs typeface="Arial" panose="020B0604020202020204" pitchFamily="34" charset="0"/>
                        </a:rPr>
                        <a:t>Removal of financial barriers, social mobility prospects?</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r h="942101">
                <a:tc>
                  <a:txBody>
                    <a:bodyPr/>
                    <a:lstStyle/>
                    <a:p>
                      <a:pPr algn="ctr"/>
                      <a:r>
                        <a:rPr lang="en-GB" b="1" dirty="0">
                          <a:latin typeface="Arial" panose="020B0604020202020204" pitchFamily="34" charset="0"/>
                          <a:cs typeface="Arial" panose="020B0604020202020204" pitchFamily="34" charset="0"/>
                        </a:rPr>
                        <a:t>First generation of your family to go to university</a:t>
                      </a:r>
                    </a:p>
                    <a:p>
                      <a:pPr algn="ctr"/>
                      <a:r>
                        <a:rPr lang="en-GB" b="0" dirty="0">
                          <a:latin typeface="Arial" panose="020B0604020202020204" pitchFamily="34" charset="0"/>
                          <a:cs typeface="Arial" panose="020B0604020202020204" pitchFamily="34" charset="0"/>
                        </a:rPr>
                        <a:t>Specific tailored advice during transitional period on university life and academics?</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02110006"/>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A Care Leaver or Estranged Student</a:t>
                      </a:r>
                    </a:p>
                    <a:p>
                      <a:pPr marL="0" indent="0" algn="ctr">
                        <a:buFont typeface="Arial" panose="020B0604020202020204" pitchFamily="34" charset="0"/>
                        <a:buNone/>
                      </a:pPr>
                      <a:r>
                        <a:rPr lang="en-GB" sz="1800" b="0" dirty="0">
                          <a:solidFill>
                            <a:schemeClr val="tx1"/>
                          </a:solidFill>
                          <a:latin typeface="Arial" panose="020B0604020202020204" pitchFamily="34" charset="0"/>
                          <a:cs typeface="Arial" panose="020B0604020202020204" pitchFamily="34" charset="0"/>
                        </a:rPr>
                        <a:t>Enhanced financial support, understanding of individual experiences?</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78894628"/>
                  </a:ext>
                </a:extLst>
              </a:tr>
              <a:tr h="942101">
                <a:tc>
                  <a:txBody>
                    <a:bodyPr/>
                    <a:lstStyle/>
                    <a:p>
                      <a:pPr marL="0" indent="0" algn="ctr">
                        <a:buFont typeface="Arial" panose="020B0604020202020204" pitchFamily="34" charset="0"/>
                        <a:buNone/>
                      </a:pPr>
                      <a:r>
                        <a:rPr lang="en-GB" sz="1800" b="1" dirty="0">
                          <a:solidFill>
                            <a:schemeClr val="tx1"/>
                          </a:solidFill>
                          <a:latin typeface="Arial" panose="020B0604020202020204" pitchFamily="34" charset="0"/>
                          <a:cs typeface="Arial" panose="020B0604020202020204" pitchFamily="34" charset="0"/>
                        </a:rPr>
                        <a:t>A Young Carer</a:t>
                      </a:r>
                    </a:p>
                    <a:p>
                      <a:pPr marL="0" indent="0" algn="ctr">
                        <a:buFont typeface="Arial" panose="020B0604020202020204" pitchFamily="34" charset="0"/>
                        <a:buNone/>
                      </a:pPr>
                      <a:r>
                        <a:rPr lang="en-GB" sz="1800" b="0" dirty="0">
                          <a:solidFill>
                            <a:schemeClr val="tx1"/>
                          </a:solidFill>
                          <a:latin typeface="Arial" panose="020B0604020202020204" pitchFamily="34" charset="0"/>
                          <a:cs typeface="Arial" panose="020B0604020202020204" pitchFamily="34" charset="0"/>
                        </a:rPr>
                        <a:t>Flexibility around availabilities, financial support for caring?</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71045194"/>
                  </a:ext>
                </a:extLst>
              </a:tr>
            </a:tbl>
          </a:graphicData>
        </a:graphic>
      </p:graphicFrame>
    </p:spTree>
    <p:extLst>
      <p:ext uri="{BB962C8B-B14F-4D97-AF65-F5344CB8AC3E}">
        <p14:creationId xmlns:p14="http://schemas.microsoft.com/office/powerpoint/2010/main" val="148585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13664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The question to address</a:t>
            </a:r>
          </a:p>
        </p:txBody>
      </p:sp>
      <p:sp>
        <p:nvSpPr>
          <p:cNvPr id="12" name="TextBox 11">
            <a:extLst>
              <a:ext uri="{FF2B5EF4-FFF2-40B4-BE49-F238E27FC236}">
                <a16:creationId xmlns:a16="http://schemas.microsoft.com/office/drawing/2014/main" id="{696E5E2D-6481-901A-5353-DBE163976905}"/>
              </a:ext>
            </a:extLst>
          </p:cNvPr>
          <p:cNvSpPr txBox="1"/>
          <p:nvPr/>
        </p:nvSpPr>
        <p:spPr>
          <a:xfrm>
            <a:off x="1209040" y="2767280"/>
            <a:ext cx="9779802" cy="1323439"/>
          </a:xfrm>
          <a:prstGeom prst="rect">
            <a:avLst/>
          </a:prstGeom>
          <a:noFill/>
        </p:spPr>
        <p:txBody>
          <a:bodyPr wrap="square" rtlCol="0">
            <a:spAutoFit/>
          </a:bodyPr>
          <a:lstStyle/>
          <a:p>
            <a:pPr algn="ctr"/>
            <a:r>
              <a:rPr lang="en-GB" sz="4000" dirty="0">
                <a:latin typeface="Arial" panose="020B0604020202020204" pitchFamily="34" charset="0"/>
                <a:cs typeface="Arial" panose="020B0604020202020204" pitchFamily="34" charset="0"/>
              </a:rPr>
              <a:t>How can you identify (other) WP people and support their voices effectively?</a:t>
            </a:r>
          </a:p>
        </p:txBody>
      </p:sp>
    </p:spTree>
    <p:extLst>
      <p:ext uri="{BB962C8B-B14F-4D97-AF65-F5344CB8AC3E}">
        <p14:creationId xmlns:p14="http://schemas.microsoft.com/office/powerpoint/2010/main" val="2472583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695960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Available networks</a:t>
            </a:r>
          </a:p>
        </p:txBody>
      </p:sp>
      <p:graphicFrame>
        <p:nvGraphicFramePr>
          <p:cNvPr id="2" name="Table 3">
            <a:extLst>
              <a:ext uri="{FF2B5EF4-FFF2-40B4-BE49-F238E27FC236}">
                <a16:creationId xmlns:a16="http://schemas.microsoft.com/office/drawing/2014/main" id="{984F5F49-49B8-062D-B39C-C22BBBB05851}"/>
              </a:ext>
            </a:extLst>
          </p:cNvPr>
          <p:cNvGraphicFramePr>
            <a:graphicFrameLocks noGrp="1"/>
          </p:cNvGraphicFramePr>
          <p:nvPr>
            <p:extLst>
              <p:ext uri="{D42A27DB-BD31-4B8C-83A1-F6EECF244321}">
                <p14:modId xmlns:p14="http://schemas.microsoft.com/office/powerpoint/2010/main" val="670478297"/>
              </p:ext>
            </p:extLst>
          </p:nvPr>
        </p:nvGraphicFramePr>
        <p:xfrm>
          <a:off x="1209040" y="1951262"/>
          <a:ext cx="9738628" cy="2727136"/>
        </p:xfrm>
        <a:graphic>
          <a:graphicData uri="http://schemas.openxmlformats.org/drawingml/2006/table">
            <a:tbl>
              <a:tblPr firstRow="1" bandRow="1">
                <a:tableStyleId>{2D5ABB26-0587-4C30-8999-92F81FD0307C}</a:tableStyleId>
              </a:tblPr>
              <a:tblGrid>
                <a:gridCol w="4869314">
                  <a:extLst>
                    <a:ext uri="{9D8B030D-6E8A-4147-A177-3AD203B41FA5}">
                      <a16:colId xmlns:a16="http://schemas.microsoft.com/office/drawing/2014/main" val="3131710052"/>
                    </a:ext>
                  </a:extLst>
                </a:gridCol>
                <a:gridCol w="4869314">
                  <a:extLst>
                    <a:ext uri="{9D8B030D-6E8A-4147-A177-3AD203B41FA5}">
                      <a16:colId xmlns:a16="http://schemas.microsoft.com/office/drawing/2014/main" val="3217015702"/>
                    </a:ext>
                  </a:extLst>
                </a:gridCol>
              </a:tblGrid>
              <a:tr h="1363568">
                <a:tc>
                  <a:txBody>
                    <a:bodyPr/>
                    <a:lstStyle/>
                    <a:p>
                      <a:pPr algn="ctr"/>
                      <a:r>
                        <a:rPr lang="en-GB" b="0" dirty="0"/>
                        <a:t>Student Societies</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GB" b="0" dirty="0"/>
                        <a:t>WP Student and Staff Networks (all of us!)</a:t>
                      </a:r>
                    </a:p>
                  </a:txBody>
                  <a:tcPr anchor="ctr">
                    <a:lnL w="76200" cap="flat" cmpd="sng" algn="ctr">
                      <a:solidFill>
                        <a:schemeClr val="bg1"/>
                      </a:solidFill>
                      <a:prstDash val="solid"/>
                      <a:round/>
                      <a:headEnd type="none" w="med" len="med"/>
                      <a:tailEnd type="none" w="med" len="med"/>
                    </a:lnL>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1363568">
                <a:tc>
                  <a:txBody>
                    <a:bodyPr/>
                    <a:lstStyle/>
                    <a:p>
                      <a:pPr algn="ctr"/>
                      <a:r>
                        <a:rPr lang="en-GB" b="0" dirty="0"/>
                        <a:t>Individual departmental networks</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tc>
                  <a:txBody>
                    <a:bodyPr/>
                    <a:lstStyle/>
                    <a:p>
                      <a:pPr algn="ctr"/>
                      <a:r>
                        <a:rPr lang="en-GB" b="0" dirty="0"/>
                        <a:t>The Widening Participation Team</a:t>
                      </a:r>
                    </a:p>
                  </a:txBody>
                  <a:tcPr anchor="ct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bl>
          </a:graphicData>
        </a:graphic>
      </p:graphicFrame>
      <p:sp>
        <p:nvSpPr>
          <p:cNvPr id="3" name="TextBox 2">
            <a:extLst>
              <a:ext uri="{FF2B5EF4-FFF2-40B4-BE49-F238E27FC236}">
                <a16:creationId xmlns:a16="http://schemas.microsoft.com/office/drawing/2014/main" id="{E16EAF9A-A3E3-1BEB-74C8-5D1D15E18349}"/>
              </a:ext>
            </a:extLst>
          </p:cNvPr>
          <p:cNvSpPr txBox="1"/>
          <p:nvPr/>
        </p:nvSpPr>
        <p:spPr>
          <a:xfrm>
            <a:off x="1209040" y="5181600"/>
            <a:ext cx="9738628" cy="646331"/>
          </a:xfrm>
          <a:prstGeom prst="rect">
            <a:avLst/>
          </a:prstGeom>
          <a:noFill/>
        </p:spPr>
        <p:txBody>
          <a:bodyPr wrap="square" rtlCol="0">
            <a:spAutoFit/>
          </a:bodyPr>
          <a:lstStyle/>
          <a:p>
            <a:pPr algn="ctr"/>
            <a:r>
              <a:rPr lang="en-GB" b="1" dirty="0"/>
              <a:t>If in doubt, email the SU’s Widening Participation Officer (currently me, next year is Mya Kaur) on wpo@warwicksu.com</a:t>
            </a:r>
          </a:p>
        </p:txBody>
      </p:sp>
    </p:spTree>
    <p:extLst>
      <p:ext uri="{BB962C8B-B14F-4D97-AF65-F5344CB8AC3E}">
        <p14:creationId xmlns:p14="http://schemas.microsoft.com/office/powerpoint/2010/main" val="3378622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824992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Which of these is not a student society?</a:t>
            </a:r>
          </a:p>
        </p:txBody>
      </p:sp>
      <p:graphicFrame>
        <p:nvGraphicFramePr>
          <p:cNvPr id="2" name="Table 3">
            <a:extLst>
              <a:ext uri="{FF2B5EF4-FFF2-40B4-BE49-F238E27FC236}">
                <a16:creationId xmlns:a16="http://schemas.microsoft.com/office/drawing/2014/main" id="{984F5F49-49B8-062D-B39C-C22BBBB05851}"/>
              </a:ext>
            </a:extLst>
          </p:cNvPr>
          <p:cNvGraphicFramePr>
            <a:graphicFrameLocks noGrp="1"/>
          </p:cNvGraphicFramePr>
          <p:nvPr>
            <p:extLst>
              <p:ext uri="{D42A27DB-BD31-4B8C-83A1-F6EECF244321}">
                <p14:modId xmlns:p14="http://schemas.microsoft.com/office/powerpoint/2010/main" val="1076608298"/>
              </p:ext>
            </p:extLst>
          </p:nvPr>
        </p:nvGraphicFramePr>
        <p:xfrm>
          <a:off x="1226686" y="2449102"/>
          <a:ext cx="9738628" cy="2727136"/>
        </p:xfrm>
        <a:graphic>
          <a:graphicData uri="http://schemas.openxmlformats.org/drawingml/2006/table">
            <a:tbl>
              <a:tblPr firstRow="1" bandRow="1">
                <a:tableStyleId>{2D5ABB26-0587-4C30-8999-92F81FD0307C}</a:tableStyleId>
              </a:tblPr>
              <a:tblGrid>
                <a:gridCol w="4869314">
                  <a:extLst>
                    <a:ext uri="{9D8B030D-6E8A-4147-A177-3AD203B41FA5}">
                      <a16:colId xmlns:a16="http://schemas.microsoft.com/office/drawing/2014/main" val="3131710052"/>
                    </a:ext>
                  </a:extLst>
                </a:gridCol>
                <a:gridCol w="4869314">
                  <a:extLst>
                    <a:ext uri="{9D8B030D-6E8A-4147-A177-3AD203B41FA5}">
                      <a16:colId xmlns:a16="http://schemas.microsoft.com/office/drawing/2014/main" val="3217015702"/>
                    </a:ext>
                  </a:extLst>
                </a:gridCol>
              </a:tblGrid>
              <a:tr h="1363568">
                <a:tc>
                  <a:txBody>
                    <a:bodyPr/>
                    <a:lstStyle/>
                    <a:p>
                      <a:pPr algn="ctr"/>
                      <a:r>
                        <a:rPr lang="en-GB" b="0" dirty="0"/>
                        <a:t>93% Club Warwick</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GB" b="0" dirty="0"/>
                        <a:t>Warwick Inspire</a:t>
                      </a:r>
                    </a:p>
                  </a:txBody>
                  <a:tcPr anchor="ctr">
                    <a:lnL w="76200" cap="flat" cmpd="sng" algn="ctr">
                      <a:solidFill>
                        <a:schemeClr val="bg1"/>
                      </a:solidFill>
                      <a:prstDash val="solid"/>
                      <a:round/>
                      <a:headEnd type="none" w="med" len="med"/>
                      <a:tailEnd type="none" w="med" len="med"/>
                    </a:lnL>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1363568">
                <a:tc>
                  <a:txBody>
                    <a:bodyPr/>
                    <a:lstStyle/>
                    <a:p>
                      <a:pPr algn="ctr"/>
                      <a:r>
                        <a:rPr lang="en-GB" b="0" dirty="0"/>
                        <a:t>Warwick Inclusion in Finance</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tc>
                  <a:txBody>
                    <a:bodyPr/>
                    <a:lstStyle/>
                    <a:p>
                      <a:pPr algn="ctr"/>
                      <a:r>
                        <a:rPr lang="en-GB" b="0" dirty="0"/>
                        <a:t>BASE (Black and/or State Educated) Law</a:t>
                      </a:r>
                    </a:p>
                  </a:txBody>
                  <a:tcPr anchor="ct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bl>
          </a:graphicData>
        </a:graphic>
      </p:graphicFrame>
    </p:spTree>
    <p:extLst>
      <p:ext uri="{BB962C8B-B14F-4D97-AF65-F5344CB8AC3E}">
        <p14:creationId xmlns:p14="http://schemas.microsoft.com/office/powerpoint/2010/main" val="838757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A7EE833B-8455-4848-03C7-A516BF07B237}"/>
              </a:ext>
            </a:extLst>
          </p:cNvPr>
          <p:cNvCxnSpPr/>
          <p:nvPr/>
        </p:nvCxnSpPr>
        <p:spPr>
          <a:xfrm>
            <a:off x="1209040" y="1209040"/>
            <a:ext cx="1270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5395E1D-7B2F-5049-62FA-C5477D62E660}"/>
              </a:ext>
            </a:extLst>
          </p:cNvPr>
          <p:cNvSpPr txBox="1"/>
          <p:nvPr/>
        </p:nvSpPr>
        <p:spPr>
          <a:xfrm>
            <a:off x="1137920" y="428972"/>
            <a:ext cx="8249920" cy="584775"/>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Which of these is not a student society?</a:t>
            </a:r>
          </a:p>
        </p:txBody>
      </p:sp>
      <p:graphicFrame>
        <p:nvGraphicFramePr>
          <p:cNvPr id="2" name="Table 3">
            <a:extLst>
              <a:ext uri="{FF2B5EF4-FFF2-40B4-BE49-F238E27FC236}">
                <a16:creationId xmlns:a16="http://schemas.microsoft.com/office/drawing/2014/main" id="{984F5F49-49B8-062D-B39C-C22BBBB05851}"/>
              </a:ext>
            </a:extLst>
          </p:cNvPr>
          <p:cNvGraphicFramePr>
            <a:graphicFrameLocks noGrp="1"/>
          </p:cNvGraphicFramePr>
          <p:nvPr>
            <p:extLst>
              <p:ext uri="{D42A27DB-BD31-4B8C-83A1-F6EECF244321}">
                <p14:modId xmlns:p14="http://schemas.microsoft.com/office/powerpoint/2010/main" val="1167132253"/>
              </p:ext>
            </p:extLst>
          </p:nvPr>
        </p:nvGraphicFramePr>
        <p:xfrm>
          <a:off x="1226686" y="2449102"/>
          <a:ext cx="9738628" cy="2727136"/>
        </p:xfrm>
        <a:graphic>
          <a:graphicData uri="http://schemas.openxmlformats.org/drawingml/2006/table">
            <a:tbl>
              <a:tblPr firstRow="1" bandRow="1">
                <a:tableStyleId>{2D5ABB26-0587-4C30-8999-92F81FD0307C}</a:tableStyleId>
              </a:tblPr>
              <a:tblGrid>
                <a:gridCol w="4869314">
                  <a:extLst>
                    <a:ext uri="{9D8B030D-6E8A-4147-A177-3AD203B41FA5}">
                      <a16:colId xmlns:a16="http://schemas.microsoft.com/office/drawing/2014/main" val="3131710052"/>
                    </a:ext>
                  </a:extLst>
                </a:gridCol>
                <a:gridCol w="4869314">
                  <a:extLst>
                    <a:ext uri="{9D8B030D-6E8A-4147-A177-3AD203B41FA5}">
                      <a16:colId xmlns:a16="http://schemas.microsoft.com/office/drawing/2014/main" val="3217015702"/>
                    </a:ext>
                  </a:extLst>
                </a:gridCol>
              </a:tblGrid>
              <a:tr h="1363568">
                <a:tc>
                  <a:txBody>
                    <a:bodyPr/>
                    <a:lstStyle/>
                    <a:p>
                      <a:pPr algn="ctr"/>
                      <a:r>
                        <a:rPr lang="en-GB" b="0" dirty="0"/>
                        <a:t>93% Club Warwick</a:t>
                      </a:r>
                    </a:p>
                  </a:txBody>
                  <a:tcPr anchor="ctr">
                    <a:lnR w="76200" cap="flat" cmpd="sng" algn="ctr">
                      <a:solidFill>
                        <a:schemeClr val="bg1"/>
                      </a:solidFill>
                      <a:prstDash val="solid"/>
                      <a:round/>
                      <a:headEnd type="none" w="med" len="med"/>
                      <a:tailEnd type="none" w="med" len="med"/>
                    </a:lnR>
                    <a:lnB w="762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GB" b="0" dirty="0"/>
                        <a:t>Warwick Inspire</a:t>
                      </a:r>
                    </a:p>
                  </a:txBody>
                  <a:tcPr anchor="ctr">
                    <a:lnL w="76200" cap="flat" cmpd="sng" algn="ctr">
                      <a:solidFill>
                        <a:schemeClr val="bg1"/>
                      </a:solidFill>
                      <a:prstDash val="solid"/>
                      <a:round/>
                      <a:headEnd type="none" w="med" len="med"/>
                      <a:tailEnd type="none" w="med" len="med"/>
                    </a:lnL>
                    <a:lnB w="762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921207"/>
                  </a:ext>
                </a:extLst>
              </a:tr>
              <a:tr h="1363568">
                <a:tc>
                  <a:txBody>
                    <a:bodyPr/>
                    <a:lstStyle/>
                    <a:p>
                      <a:pPr algn="ctr"/>
                      <a:r>
                        <a:rPr lang="en-GB" b="1" dirty="0"/>
                        <a:t>Warwick Inclusion in Finance</a:t>
                      </a:r>
                    </a:p>
                  </a:txBody>
                  <a:tcPr anchor="ctr">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tc>
                  <a:txBody>
                    <a:bodyPr/>
                    <a:lstStyle/>
                    <a:p>
                      <a:pPr algn="ctr"/>
                      <a:r>
                        <a:rPr lang="en-GB" b="0" dirty="0"/>
                        <a:t>BASE (Black and/or State Educated) Law</a:t>
                      </a:r>
                    </a:p>
                  </a:txBody>
                  <a:tcPr anchor="ctr">
                    <a:lnL w="76200" cap="flat" cmpd="sng" algn="ctr">
                      <a:solidFill>
                        <a:schemeClr val="bg1"/>
                      </a:solidFill>
                      <a:prstDash val="solid"/>
                      <a:round/>
                      <a:headEnd type="none" w="med" len="med"/>
                      <a:tailEnd type="none" w="med" len="med"/>
                    </a:lnL>
                    <a:lnT w="762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02089066"/>
                  </a:ext>
                </a:extLst>
              </a:tr>
            </a:tbl>
          </a:graphicData>
        </a:graphic>
      </p:graphicFrame>
    </p:spTree>
    <p:extLst>
      <p:ext uri="{BB962C8B-B14F-4D97-AF65-F5344CB8AC3E}">
        <p14:creationId xmlns:p14="http://schemas.microsoft.com/office/powerpoint/2010/main" val="3750375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1169</Words>
  <Application>Microsoft Office PowerPoint</Application>
  <PresentationFormat>Widescreen</PresentationFormat>
  <Paragraphs>127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Connecting WP Students and Staff: A Guide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Connecting WP Students and Staff: A Guide</dc:title>
  <dc:creator>BARRY, KIERAN (UG)</dc:creator>
  <cp:lastModifiedBy>Bishop, Amanda</cp:lastModifiedBy>
  <cp:revision>2</cp:revision>
  <dcterms:created xsi:type="dcterms:W3CDTF">2023-03-08T06:22:24Z</dcterms:created>
  <dcterms:modified xsi:type="dcterms:W3CDTF">2023-03-28T10:50:53Z</dcterms:modified>
</cp:coreProperties>
</file>