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9" r:id="rId2"/>
    <p:sldMasterId id="2147483697" r:id="rId3"/>
  </p:sldMasterIdLst>
  <p:notesMasterIdLst>
    <p:notesMasterId r:id="rId20"/>
  </p:notesMasterIdLst>
  <p:handoutMasterIdLst>
    <p:handoutMasterId r:id="rId21"/>
  </p:handoutMasterIdLst>
  <p:sldIdLst>
    <p:sldId id="508" r:id="rId4"/>
    <p:sldId id="507" r:id="rId5"/>
    <p:sldId id="509" r:id="rId6"/>
    <p:sldId id="531" r:id="rId7"/>
    <p:sldId id="510" r:id="rId8"/>
    <p:sldId id="504" r:id="rId9"/>
    <p:sldId id="497" r:id="rId10"/>
    <p:sldId id="516" r:id="rId11"/>
    <p:sldId id="517" r:id="rId12"/>
    <p:sldId id="489" r:id="rId13"/>
    <p:sldId id="490" r:id="rId14"/>
    <p:sldId id="495" r:id="rId15"/>
    <p:sldId id="513" r:id="rId16"/>
    <p:sldId id="494" r:id="rId17"/>
    <p:sldId id="533" r:id="rId18"/>
    <p:sldId id="532" r:id="rId19"/>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7420"/>
    <a:srgbClr val="F47920"/>
    <a:srgbClr val="E867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86" autoAdjust="0"/>
    <p:restoredTop sz="82197" autoAdjust="0"/>
  </p:normalViewPr>
  <p:slideViewPr>
    <p:cSldViewPr snapToGrid="0" snapToObjects="1">
      <p:cViewPr varScale="1">
        <p:scale>
          <a:sx n="77" d="100"/>
          <a:sy n="77" d="100"/>
        </p:scale>
        <p:origin x="52" y="6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ED3F223-2A58-4F8D-8A6D-24E13776A8A3}" type="datetimeFigureOut">
              <a:rPr lang="en-GB" smtClean="0"/>
              <a:pPr/>
              <a:t>17/11/2020</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544572D-DC8D-4DBB-8E86-3302F149C404}" type="slidenum">
              <a:rPr lang="en-GB" smtClean="0"/>
              <a:pPr/>
              <a:t>‹#›</a:t>
            </a:fld>
            <a:endParaRPr lang="en-GB"/>
          </a:p>
        </p:txBody>
      </p:sp>
    </p:spTree>
    <p:extLst>
      <p:ext uri="{BB962C8B-B14F-4D97-AF65-F5344CB8AC3E}">
        <p14:creationId xmlns:p14="http://schemas.microsoft.com/office/powerpoint/2010/main" val="2589308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49AD634-B286-CF4C-B608-BAEDD7C846A9}" type="datetimeFigureOut">
              <a:rPr lang="en-US" smtClean="0"/>
              <a:pPr/>
              <a:t>11/17/2020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08B6ED8-9D91-5E4C-8236-27D5494AAD9C}" type="slidenum">
              <a:rPr lang="en-US" smtClean="0"/>
              <a:pPr/>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here to speak to you about Access</a:t>
            </a:r>
            <a:r>
              <a:rPr lang="en-US" baseline="0" dirty="0"/>
              <a:t> </a:t>
            </a:r>
            <a:r>
              <a:rPr lang="en-US" baseline="0" dirty="0" err="1"/>
              <a:t>programmes</a:t>
            </a:r>
            <a:r>
              <a:rPr lang="en-US" baseline="0" dirty="0"/>
              <a:t> on offer at Warwick which are designed specifically to support you on your journey to university. </a:t>
            </a:r>
            <a:endParaRPr lang="en-US" dirty="0"/>
          </a:p>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a:t>
            </a:fld>
            <a:endParaRPr lang="en-US"/>
          </a:p>
        </p:txBody>
      </p:sp>
    </p:spTree>
    <p:extLst>
      <p:ext uri="{BB962C8B-B14F-4D97-AF65-F5344CB8AC3E}">
        <p14:creationId xmlns:p14="http://schemas.microsoft.com/office/powerpoint/2010/main" val="726066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10</a:t>
            </a:fld>
            <a:endParaRPr lang="en-US"/>
          </a:p>
        </p:txBody>
      </p:sp>
    </p:spTree>
    <p:extLst>
      <p:ext uri="{BB962C8B-B14F-4D97-AF65-F5344CB8AC3E}">
        <p14:creationId xmlns:p14="http://schemas.microsoft.com/office/powerpoint/2010/main" val="889533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At Warwick, we believe that access to a world-leading university should be open to people from all backgrounds. We are committed to supporting you, our local students, to reach your academic potential and join us at a university that offers a strong academic challenge through teaching and research excellence. A place that encourages you to search out what inspires and excites you.</a:t>
            </a:r>
          </a:p>
          <a:p>
            <a:r>
              <a:rPr lang="en-GB" sz="1200" b="0" i="0" kern="1200" dirty="0">
                <a:solidFill>
                  <a:schemeClr val="tx1"/>
                </a:solidFill>
                <a:effectLst/>
                <a:latin typeface="+mn-lt"/>
                <a:ea typeface="+mn-ea"/>
                <a:cs typeface="+mn-cs"/>
              </a:rPr>
              <a:t>Warwick Scholars is designed to help you to gain a place at Warwick by maximising your academic potential, developing skills that will help you to succeed here and providing insight and experience of what it will be like to study here.</a:t>
            </a:r>
          </a:p>
          <a:p>
            <a:r>
              <a:rPr lang="en-GB" sz="1200" b="0" i="0" kern="1200" dirty="0">
                <a:solidFill>
                  <a:schemeClr val="tx1"/>
                </a:solidFill>
                <a:effectLst/>
                <a:latin typeface="+mn-lt"/>
                <a:ea typeface="+mn-ea"/>
                <a:cs typeface="+mn-cs"/>
              </a:rPr>
              <a:t>Support doesn't stop once you enrol at Warwick - you will continue to be a Warwick Scholar throughout your studies and even after you graduate, giving you enhanced access to a wide range of additional opportunities.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Aims of</a:t>
            </a:r>
            <a:r>
              <a:rPr lang="en-GB" sz="1200" b="0" i="0" kern="1200" baseline="0" dirty="0">
                <a:solidFill>
                  <a:schemeClr val="tx1"/>
                </a:solidFill>
                <a:effectLst/>
                <a:latin typeface="+mn-lt"/>
                <a:ea typeface="+mn-ea"/>
                <a:cs typeface="+mn-cs"/>
              </a:rPr>
              <a:t> the programme: </a:t>
            </a:r>
            <a:r>
              <a:rPr lang="en-US" dirty="0">
                <a:solidFill>
                  <a:schemeClr val="bg1"/>
                </a:solidFill>
              </a:rPr>
              <a:t>Widening Access to Warwick </a:t>
            </a:r>
          </a:p>
          <a:p>
            <a:r>
              <a:rPr lang="en-US" dirty="0">
                <a:solidFill>
                  <a:schemeClr val="bg1"/>
                </a:solidFill>
              </a:rPr>
              <a:t>Supporting students to reach their full academic potential</a:t>
            </a:r>
          </a:p>
          <a:p>
            <a:r>
              <a:rPr lang="en-US" dirty="0">
                <a:solidFill>
                  <a:schemeClr val="bg1"/>
                </a:solidFill>
                <a:latin typeface="+mn-lt"/>
              </a:rPr>
              <a:t>Providing insight </a:t>
            </a:r>
            <a:r>
              <a:rPr lang="en-US" dirty="0">
                <a:solidFill>
                  <a:schemeClr val="bg1"/>
                </a:solidFill>
              </a:rPr>
              <a:t>and experience of studying at Warwick</a:t>
            </a:r>
          </a:p>
          <a:p>
            <a:r>
              <a:rPr lang="en-US" dirty="0">
                <a:solidFill>
                  <a:schemeClr val="bg1"/>
                </a:solidFill>
                <a:latin typeface="+mn-lt"/>
              </a:rPr>
              <a:t>Developing skills that will help students to succeed at Warwick</a:t>
            </a:r>
          </a:p>
          <a:p>
            <a:r>
              <a:rPr lang="en-US" dirty="0">
                <a:solidFill>
                  <a:schemeClr val="bg1"/>
                </a:solidFill>
              </a:rPr>
              <a:t>Continued support throughout the degree </a:t>
            </a:r>
            <a:r>
              <a:rPr lang="en-US" dirty="0" err="1">
                <a:solidFill>
                  <a:schemeClr val="bg1"/>
                </a:solidFill>
              </a:rPr>
              <a:t>programme</a:t>
            </a:r>
            <a:endParaRPr lang="en-US" dirty="0">
              <a:solidFill>
                <a:schemeClr val="bg1"/>
              </a:solidFill>
            </a:endParaRPr>
          </a:p>
          <a:p>
            <a:r>
              <a:rPr lang="en-US" dirty="0">
                <a:solidFill>
                  <a:schemeClr val="bg1"/>
                </a:solidFill>
              </a:rPr>
              <a:t>Membership of a community of Warwick Scholars</a:t>
            </a:r>
          </a:p>
          <a:p>
            <a:r>
              <a:rPr lang="en-US" dirty="0">
                <a:solidFill>
                  <a:schemeClr val="bg1"/>
                </a:solidFill>
              </a:rPr>
              <a:t>Investment in our local community </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pPr/>
              <a:t>11</a:t>
            </a:fld>
            <a:endParaRPr lang="en-US"/>
          </a:p>
        </p:txBody>
      </p:sp>
    </p:spTree>
    <p:extLst>
      <p:ext uri="{BB962C8B-B14F-4D97-AF65-F5344CB8AC3E}">
        <p14:creationId xmlns:p14="http://schemas.microsoft.com/office/powerpoint/2010/main" val="2335787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1"/>
                </a:solidFill>
              </a:rPr>
              <a:t>New friends:</a:t>
            </a:r>
            <a:r>
              <a:rPr lang="en-US" baseline="0" dirty="0">
                <a:solidFill>
                  <a:schemeClr val="bg1"/>
                </a:solidFill>
              </a:rPr>
              <a:t> </a:t>
            </a:r>
            <a:r>
              <a:rPr lang="en-US" dirty="0">
                <a:solidFill>
                  <a:schemeClr val="bg1"/>
                </a:solidFill>
              </a:rPr>
              <a:t>Becoming part of the University of Warwick community in year 12</a:t>
            </a:r>
          </a:p>
          <a:p>
            <a:r>
              <a:rPr lang="en-US" dirty="0">
                <a:solidFill>
                  <a:schemeClr val="bg1"/>
                </a:solidFill>
              </a:rPr>
              <a:t>4 years </a:t>
            </a:r>
            <a:r>
              <a:rPr lang="en-US" dirty="0" err="1">
                <a:solidFill>
                  <a:schemeClr val="bg1"/>
                </a:solidFill>
              </a:rPr>
              <a:t>programme</a:t>
            </a:r>
            <a:r>
              <a:rPr lang="en-US" dirty="0">
                <a:solidFill>
                  <a:schemeClr val="bg1"/>
                </a:solidFill>
              </a:rPr>
              <a:t>:</a:t>
            </a:r>
            <a:r>
              <a:rPr lang="en-US" baseline="0" dirty="0">
                <a:solidFill>
                  <a:schemeClr val="bg1"/>
                </a:solidFill>
              </a:rPr>
              <a:t> </a:t>
            </a:r>
            <a:r>
              <a:rPr lang="en-US" dirty="0">
                <a:solidFill>
                  <a:schemeClr val="bg1"/>
                </a:solidFill>
              </a:rPr>
              <a:t>Ongoing support – from arrival to graduation</a:t>
            </a:r>
          </a:p>
          <a:p>
            <a:r>
              <a:rPr lang="en-US" dirty="0">
                <a:solidFill>
                  <a:schemeClr val="bg1"/>
                </a:solidFill>
              </a:rPr>
              <a:t>Support to complement your post 16 studies</a:t>
            </a:r>
          </a:p>
          <a:p>
            <a:r>
              <a:rPr lang="en-US" dirty="0">
                <a:solidFill>
                  <a:schemeClr val="bg1"/>
                </a:solidFill>
              </a:rPr>
              <a:t>Year 12</a:t>
            </a:r>
          </a:p>
          <a:p>
            <a:pPr lvl="1"/>
            <a:r>
              <a:rPr lang="en-US" sz="1000" b="0" dirty="0">
                <a:solidFill>
                  <a:schemeClr val="bg1"/>
                </a:solidFill>
                <a:latin typeface="+mn-lt"/>
              </a:rPr>
              <a:t>Advice and guidance</a:t>
            </a:r>
          </a:p>
          <a:p>
            <a:pPr lvl="1"/>
            <a:r>
              <a:rPr lang="en-US" sz="1000" b="0" dirty="0">
                <a:solidFill>
                  <a:schemeClr val="bg1"/>
                </a:solidFill>
                <a:latin typeface="+mn-lt"/>
              </a:rPr>
              <a:t>UCAS support</a:t>
            </a:r>
          </a:p>
          <a:p>
            <a:pPr lvl="1"/>
            <a:r>
              <a:rPr lang="en-US" sz="1000" b="0" dirty="0">
                <a:solidFill>
                  <a:schemeClr val="bg1"/>
                </a:solidFill>
                <a:latin typeface="+mn-lt"/>
              </a:rPr>
              <a:t>Academic insight</a:t>
            </a:r>
          </a:p>
          <a:p>
            <a:pPr lvl="1"/>
            <a:r>
              <a:rPr lang="en-US" sz="1000" b="0" dirty="0">
                <a:solidFill>
                  <a:schemeClr val="bg1"/>
                </a:solidFill>
                <a:latin typeface="+mn-lt"/>
              </a:rPr>
              <a:t>Study skills</a:t>
            </a:r>
          </a:p>
          <a:p>
            <a:pPr marL="342900" lvl="1" indent="0">
              <a:buNone/>
            </a:pPr>
            <a:endParaRPr lang="en-US" sz="1200" b="0" dirty="0">
              <a:solidFill>
                <a:schemeClr val="bg1"/>
              </a:solidFill>
              <a:latin typeface="+mn-lt"/>
            </a:endParaRPr>
          </a:p>
          <a:p>
            <a:r>
              <a:rPr lang="en-US" dirty="0">
                <a:solidFill>
                  <a:schemeClr val="bg1"/>
                </a:solidFill>
              </a:rPr>
              <a:t>Year 13</a:t>
            </a:r>
          </a:p>
          <a:p>
            <a:pPr lvl="1"/>
            <a:r>
              <a:rPr lang="en-US" sz="1000" b="0" dirty="0">
                <a:solidFill>
                  <a:schemeClr val="bg1"/>
                </a:solidFill>
                <a:latin typeface="+mn-lt"/>
              </a:rPr>
              <a:t>1:1 online tuition</a:t>
            </a:r>
          </a:p>
          <a:p>
            <a:pPr lvl="1"/>
            <a:r>
              <a:rPr lang="en-US" sz="1000" b="0" dirty="0">
                <a:solidFill>
                  <a:schemeClr val="bg1"/>
                </a:solidFill>
                <a:latin typeface="+mn-lt"/>
              </a:rPr>
              <a:t>Revision support</a:t>
            </a: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12</a:t>
            </a:fld>
            <a:endParaRPr lang="en-US"/>
          </a:p>
        </p:txBody>
      </p:sp>
    </p:spTree>
    <p:extLst>
      <p:ext uri="{BB962C8B-B14F-4D97-AF65-F5344CB8AC3E}">
        <p14:creationId xmlns:p14="http://schemas.microsoft.com/office/powerpoint/2010/main" val="2017379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bg1"/>
              </a:solidFill>
            </a:endParaRPr>
          </a:p>
          <a:p>
            <a:r>
              <a:rPr lang="en-US" dirty="0">
                <a:solidFill>
                  <a:schemeClr val="bg1"/>
                </a:solidFill>
              </a:rPr>
              <a:t>Successful applicants who complete all elements of Warwick Scholars will receive</a:t>
            </a:r>
          </a:p>
          <a:p>
            <a:pPr lvl="1"/>
            <a:r>
              <a:rPr lang="en-US" sz="1200" b="0" dirty="0">
                <a:solidFill>
                  <a:schemeClr val="bg1"/>
                </a:solidFill>
                <a:latin typeface="+mn-lt"/>
              </a:rPr>
              <a:t>A guaranteed offer of 2-4 grades below the standard admissions offer</a:t>
            </a:r>
          </a:p>
          <a:p>
            <a:pPr lvl="1"/>
            <a:r>
              <a:rPr lang="en-US" sz="1200" b="0" dirty="0">
                <a:solidFill>
                  <a:schemeClr val="bg1"/>
                </a:solidFill>
                <a:latin typeface="+mn-lt"/>
              </a:rPr>
              <a:t>50% tuition fee discount per year</a:t>
            </a:r>
          </a:p>
          <a:p>
            <a:pPr lvl="1"/>
            <a:r>
              <a:rPr lang="en-US" sz="1200" b="0" dirty="0">
                <a:solidFill>
                  <a:schemeClr val="bg1"/>
                </a:solidFill>
                <a:latin typeface="+mn-lt"/>
              </a:rPr>
              <a:t>Access to a means-tested bursary of £2,000 per year</a:t>
            </a: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13</a:t>
            </a:fld>
            <a:endParaRPr lang="en-US"/>
          </a:p>
        </p:txBody>
      </p:sp>
    </p:spTree>
    <p:extLst>
      <p:ext uri="{BB962C8B-B14F-4D97-AF65-F5344CB8AC3E}">
        <p14:creationId xmlns:p14="http://schemas.microsoft.com/office/powerpoint/2010/main" val="2177966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14</a:t>
            </a:fld>
            <a:endParaRPr lang="en-US"/>
          </a:p>
        </p:txBody>
      </p:sp>
    </p:spTree>
    <p:extLst>
      <p:ext uri="{BB962C8B-B14F-4D97-AF65-F5344CB8AC3E}">
        <p14:creationId xmlns:p14="http://schemas.microsoft.com/office/powerpoint/2010/main" val="2339033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Find out more on our website, in our brochures or in the online tool that your teacher will send you following this talk. </a:t>
            </a: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15</a:t>
            </a:fld>
            <a:endParaRPr lang="en-US"/>
          </a:p>
        </p:txBody>
      </p:sp>
    </p:spTree>
    <p:extLst>
      <p:ext uri="{BB962C8B-B14F-4D97-AF65-F5344CB8AC3E}">
        <p14:creationId xmlns:p14="http://schemas.microsoft.com/office/powerpoint/2010/main" val="1975597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16</a:t>
            </a:fld>
            <a:endParaRPr lang="en-US"/>
          </a:p>
        </p:txBody>
      </p:sp>
    </p:spTree>
    <p:extLst>
      <p:ext uri="{BB962C8B-B14F-4D97-AF65-F5344CB8AC3E}">
        <p14:creationId xmlns:p14="http://schemas.microsoft.com/office/powerpoint/2010/main" val="216882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2</a:t>
            </a:fld>
            <a:endParaRPr lang="en-US"/>
          </a:p>
        </p:txBody>
      </p:sp>
    </p:spTree>
    <p:extLst>
      <p:ext uri="{BB962C8B-B14F-4D97-AF65-F5344CB8AC3E}">
        <p14:creationId xmlns:p14="http://schemas.microsoft.com/office/powerpoint/2010/main" val="1135104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3</a:t>
            </a:fld>
            <a:endParaRPr lang="en-US"/>
          </a:p>
        </p:txBody>
      </p:sp>
    </p:spTree>
    <p:extLst>
      <p:ext uri="{BB962C8B-B14F-4D97-AF65-F5344CB8AC3E}">
        <p14:creationId xmlns:p14="http://schemas.microsoft.com/office/powerpoint/2010/main" val="4238740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4</a:t>
            </a:fld>
            <a:endParaRPr lang="en-US"/>
          </a:p>
        </p:txBody>
      </p:sp>
    </p:spTree>
    <p:extLst>
      <p:ext uri="{BB962C8B-B14F-4D97-AF65-F5344CB8AC3E}">
        <p14:creationId xmlns:p14="http://schemas.microsoft.com/office/powerpoint/2010/main" val="1607087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5</a:t>
            </a:fld>
            <a:endParaRPr lang="en-US"/>
          </a:p>
        </p:txBody>
      </p:sp>
    </p:spTree>
    <p:extLst>
      <p:ext uri="{BB962C8B-B14F-4D97-AF65-F5344CB8AC3E}">
        <p14:creationId xmlns:p14="http://schemas.microsoft.com/office/powerpoint/2010/main" val="4188437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6</a:t>
            </a:fld>
            <a:endParaRPr lang="en-US"/>
          </a:p>
        </p:txBody>
      </p:sp>
    </p:spTree>
    <p:extLst>
      <p:ext uri="{BB962C8B-B14F-4D97-AF65-F5344CB8AC3E}">
        <p14:creationId xmlns:p14="http://schemas.microsoft.com/office/powerpoint/2010/main" val="4117665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1313">
              <a:spcBef>
                <a:spcPct val="0"/>
              </a:spcBef>
              <a:spcAft>
                <a:spcPts val="600"/>
              </a:spcAft>
              <a:buClr>
                <a:srgbClr val="00BBE4"/>
              </a:buClr>
              <a:buFont typeface="Arial" panose="020B0604020202020204" pitchFamily="34" charset="0"/>
              <a:buChar char="•"/>
              <a:tabLst>
                <a:tab pos="1336675" algn="l"/>
              </a:tabLst>
              <a:defRPr/>
            </a:pPr>
            <a:r>
              <a:rPr lang="en-GB" dirty="0"/>
              <a:t>Explain that the aim is to encourage them to go study at the best university</a:t>
            </a:r>
            <a:r>
              <a:rPr lang="en-GB" baseline="0" dirty="0"/>
              <a:t> suited to them. </a:t>
            </a:r>
          </a:p>
          <a:p>
            <a:pPr marL="341313">
              <a:spcBef>
                <a:spcPct val="0"/>
              </a:spcBef>
              <a:spcAft>
                <a:spcPts val="600"/>
              </a:spcAft>
              <a:buClr>
                <a:srgbClr val="00BBE4"/>
              </a:buClr>
              <a:buFont typeface="Arial" panose="020B0604020202020204" pitchFamily="34" charset="0"/>
              <a:buChar char="•"/>
              <a:tabLst>
                <a:tab pos="1336675" algn="l"/>
              </a:tabLst>
              <a:defRPr/>
            </a:pPr>
            <a:r>
              <a:rPr lang="en-GB" baseline="0" dirty="0">
                <a:ea typeface="ＭＳ Ｐゴシック" pitchFamily="34" charset="-128"/>
              </a:rPr>
              <a:t>Explain the benefits of studying at a research intensive university: </a:t>
            </a:r>
            <a:r>
              <a:rPr lang="en-GB" dirty="0">
                <a:ea typeface="ＭＳ Ｐゴシック" pitchFamily="34" charset="-128"/>
              </a:rPr>
              <a:t>Experts with cutting edge facilities in a learning environment where teaching is research led</a:t>
            </a:r>
            <a:r>
              <a:rPr lang="en-GB" baseline="0" dirty="0">
                <a:ea typeface="ＭＳ Ｐゴシック" pitchFamily="34" charset="-128"/>
              </a:rPr>
              <a:t> with</a:t>
            </a:r>
            <a:r>
              <a:rPr lang="en-GB" dirty="0">
                <a:ea typeface="ＭＳ Ｐゴシック" pitchFamily="34" charset="-128"/>
              </a:rPr>
              <a:t> research carried out to solve problems in the wider world, or improve things! Students graduating from these universities</a:t>
            </a:r>
            <a:r>
              <a:rPr lang="en-GB" baseline="0" dirty="0">
                <a:ea typeface="ＭＳ Ｐゴシック" pitchFamily="34" charset="-128"/>
              </a:rPr>
              <a:t> are highly employable and sought by big companies like Microsoft, Google, Amazon, MI5…</a:t>
            </a:r>
          </a:p>
          <a:p>
            <a:pPr marL="341313">
              <a:spcBef>
                <a:spcPct val="0"/>
              </a:spcBef>
              <a:spcAft>
                <a:spcPts val="600"/>
              </a:spcAft>
              <a:buClr>
                <a:srgbClr val="00BBE4"/>
              </a:buClr>
              <a:buFont typeface="Arial" panose="020B0604020202020204" pitchFamily="34" charset="0"/>
              <a:buNone/>
              <a:tabLst>
                <a:tab pos="1336675" algn="l"/>
              </a:tabLst>
              <a:defRPr/>
            </a:pPr>
            <a:endParaRPr lang="en-GB" dirty="0">
              <a:ea typeface="ＭＳ Ｐゴシック" pitchFamily="34" charset="-128"/>
            </a:endParaRP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pPr/>
              <a:t>7</a:t>
            </a:fld>
            <a:endParaRPr lang="en-US"/>
          </a:p>
        </p:txBody>
      </p:sp>
    </p:spTree>
    <p:extLst>
      <p:ext uri="{BB962C8B-B14F-4D97-AF65-F5344CB8AC3E}">
        <p14:creationId xmlns:p14="http://schemas.microsoft.com/office/powerpoint/2010/main" val="1607764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8</a:t>
            </a:fld>
            <a:endParaRPr lang="en-US"/>
          </a:p>
        </p:txBody>
      </p:sp>
    </p:spTree>
    <p:extLst>
      <p:ext uri="{BB962C8B-B14F-4D97-AF65-F5344CB8AC3E}">
        <p14:creationId xmlns:p14="http://schemas.microsoft.com/office/powerpoint/2010/main" val="1285458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8B6ED8-9D91-5E4C-8236-27D5494AAD9C}" type="slidenum">
              <a:rPr lang="en-US" smtClean="0"/>
              <a:pPr/>
              <a:t>9</a:t>
            </a:fld>
            <a:endParaRPr lang="en-US"/>
          </a:p>
        </p:txBody>
      </p:sp>
    </p:spTree>
    <p:extLst>
      <p:ext uri="{BB962C8B-B14F-4D97-AF65-F5344CB8AC3E}">
        <p14:creationId xmlns:p14="http://schemas.microsoft.com/office/powerpoint/2010/main" val="37622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0" hasCustomPrompt="1"/>
          </p:nvPr>
        </p:nvSpPr>
        <p:spPr>
          <a:xfrm>
            <a:off x="395487" y="3273828"/>
            <a:ext cx="6480770"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7" name="Text Placeholder 2"/>
          <p:cNvSpPr>
            <a:spLocks noGrp="1"/>
          </p:cNvSpPr>
          <p:nvPr>
            <p:ph type="body" sz="quarter" idx="11" hasCustomPrompt="1"/>
          </p:nvPr>
        </p:nvSpPr>
        <p:spPr>
          <a:xfrm>
            <a:off x="395536" y="3651870"/>
            <a:ext cx="8424936" cy="486054"/>
          </a:xfrm>
          <a:prstGeom prst="rect">
            <a:avLst/>
          </a:prstGeom>
        </p:spPr>
        <p:txBody>
          <a:bodyPr vert="horz"/>
          <a:lstStyle>
            <a:lvl1pPr marL="0" indent="0">
              <a:buNone/>
              <a:defRPr sz="1800" b="0" i="0">
                <a:solidFill>
                  <a:srgbClr val="303236"/>
                </a:solidFill>
                <a:latin typeface="Calibri"/>
                <a:cs typeface="Calibri"/>
              </a:defRPr>
            </a:lvl1pPr>
          </a:lstStyle>
          <a:p>
            <a:pPr lvl="0"/>
            <a:r>
              <a:rPr lang="en-GB" dirty="0"/>
              <a:t>Sub Title Text Here</a:t>
            </a:r>
          </a:p>
        </p:txBody>
      </p:sp>
      <p:sp>
        <p:nvSpPr>
          <p:cNvPr id="8" name="Text Placeholder 2"/>
          <p:cNvSpPr>
            <a:spLocks noGrp="1"/>
          </p:cNvSpPr>
          <p:nvPr>
            <p:ph type="body" sz="quarter" idx="12" hasCustomPrompt="1"/>
          </p:nvPr>
        </p:nvSpPr>
        <p:spPr>
          <a:xfrm>
            <a:off x="395486" y="4479962"/>
            <a:ext cx="8424936"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Department name</a:t>
            </a:r>
          </a:p>
        </p:txBody>
      </p:sp>
      <p:sp>
        <p:nvSpPr>
          <p:cNvPr id="9" name="Text Placeholder 2"/>
          <p:cNvSpPr>
            <a:spLocks noGrp="1"/>
          </p:cNvSpPr>
          <p:nvPr>
            <p:ph type="body" sz="quarter" idx="13" hasCustomPrompt="1"/>
          </p:nvPr>
        </p:nvSpPr>
        <p:spPr>
          <a:xfrm>
            <a:off x="395486" y="4695986"/>
            <a:ext cx="8424936"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670914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7" y="3273828"/>
            <a:ext cx="6120680"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4" name="Text Placeholder 2"/>
          <p:cNvSpPr>
            <a:spLocks noGrp="1"/>
          </p:cNvSpPr>
          <p:nvPr>
            <p:ph type="body" sz="quarter" idx="11" hasCustomPrompt="1"/>
          </p:nvPr>
        </p:nvSpPr>
        <p:spPr>
          <a:xfrm>
            <a:off x="395536" y="3651870"/>
            <a:ext cx="6120680" cy="486054"/>
          </a:xfrm>
          <a:prstGeom prst="rect">
            <a:avLst/>
          </a:prstGeom>
        </p:spPr>
        <p:txBody>
          <a:bodyPr vert="horz"/>
          <a:lstStyle>
            <a:lvl1pPr marL="0" indent="0">
              <a:buNone/>
              <a:defRPr sz="18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395487" y="4479962"/>
            <a:ext cx="6120680"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395487" y="4695986"/>
            <a:ext cx="6120680"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Date</a:t>
            </a:r>
          </a:p>
        </p:txBody>
      </p:sp>
      <p:sp>
        <p:nvSpPr>
          <p:cNvPr id="8" name="Picture Placeholder 5"/>
          <p:cNvSpPr>
            <a:spLocks noGrp="1"/>
          </p:cNvSpPr>
          <p:nvPr>
            <p:ph type="pic" sz="quarter" idx="15" hasCustomPrompt="1"/>
          </p:nvPr>
        </p:nvSpPr>
        <p:spPr>
          <a:xfrm>
            <a:off x="6828226" y="3489853"/>
            <a:ext cx="1992025" cy="1458162"/>
          </a:xfrm>
          <a:prstGeom prst="rect">
            <a:avLst/>
          </a:prstGeom>
          <a:solidFill>
            <a:schemeClr val="bg1">
              <a:lumMod val="85000"/>
            </a:schemeClr>
          </a:solidFill>
        </p:spPr>
        <p:txBody>
          <a:bodyPr vert="horz"/>
          <a:lstStyle>
            <a:lvl1pPr marL="0" indent="0">
              <a:buNone/>
              <a:defRPr sz="1500"/>
            </a:lvl1pPr>
          </a:lstStyle>
          <a:p>
            <a:r>
              <a:rPr lang="en-US" dirty="0"/>
              <a:t>Insert picture</a:t>
            </a:r>
          </a:p>
        </p:txBody>
      </p:sp>
    </p:spTree>
    <p:extLst>
      <p:ext uri="{BB962C8B-B14F-4D97-AF65-F5344CB8AC3E}">
        <p14:creationId xmlns:p14="http://schemas.microsoft.com/office/powerpoint/2010/main" val="1582341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8001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85800" y="1028700"/>
            <a:ext cx="7772400" cy="30861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152400" y="4171950"/>
            <a:ext cx="1905000" cy="342900"/>
          </a:xfrm>
          <a:prstGeom prst="rect">
            <a:avLst/>
          </a:prstGeom>
          <a:ln/>
        </p:spPr>
        <p:txBody>
          <a:bodyPr/>
          <a:lstStyle>
            <a:lvl1pPr>
              <a:defRPr/>
            </a:lvl1pPr>
          </a:lstStyle>
          <a:p>
            <a:fld id="{77183262-268D-4D1D-BDF8-6D553EBF7E34}" type="datetimeFigureOut">
              <a:rPr lang="en-GB" smtClean="0"/>
              <a:pPr/>
              <a:t>17/11/2020</a:t>
            </a:fld>
            <a:endParaRPr lang="en-GB"/>
          </a:p>
        </p:txBody>
      </p:sp>
      <p:sp>
        <p:nvSpPr>
          <p:cNvPr id="5" name="Rectangle 5"/>
          <p:cNvSpPr>
            <a:spLocks noGrp="1" noChangeArrowheads="1"/>
          </p:cNvSpPr>
          <p:nvPr>
            <p:ph type="ftr" sz="quarter" idx="11"/>
          </p:nvPr>
        </p:nvSpPr>
        <p:spPr>
          <a:xfrm>
            <a:off x="3276600" y="4171950"/>
            <a:ext cx="2895600" cy="342900"/>
          </a:xfrm>
          <a:prstGeom prst="rect">
            <a:avLst/>
          </a:prstGeom>
          <a:ln/>
        </p:spPr>
        <p:txBody>
          <a:bodyPr/>
          <a:lstStyle>
            <a:lvl1pPr>
              <a:defRPr/>
            </a:lvl1pPr>
          </a:lstStyle>
          <a:p>
            <a:endParaRPr lang="en-GB"/>
          </a:p>
        </p:txBody>
      </p:sp>
      <p:sp>
        <p:nvSpPr>
          <p:cNvPr id="6" name="Rectangle 6"/>
          <p:cNvSpPr>
            <a:spLocks noGrp="1" noChangeArrowheads="1"/>
          </p:cNvSpPr>
          <p:nvPr>
            <p:ph type="sldNum" sz="quarter" idx="12"/>
          </p:nvPr>
        </p:nvSpPr>
        <p:spPr>
          <a:xfrm>
            <a:off x="7010400" y="4171950"/>
            <a:ext cx="1905000" cy="342900"/>
          </a:xfrm>
          <a:prstGeom prst="rect">
            <a:avLst/>
          </a:prstGeom>
          <a:ln/>
        </p:spPr>
        <p:txBody>
          <a:bodyPr/>
          <a:lstStyle>
            <a:lvl1pPr>
              <a:defRPr/>
            </a:lvl1pPr>
          </a:lstStyle>
          <a:p>
            <a:fld id="{EFE83967-948D-4A48-AFE9-6AC5729B65E4}" type="slidenum">
              <a:rPr lang="en-GB" smtClean="0"/>
              <a:pPr/>
              <a:t>‹#›</a:t>
            </a:fld>
            <a:endParaRPr lang="en-GB"/>
          </a:p>
        </p:txBody>
      </p:sp>
    </p:spTree>
    <p:extLst>
      <p:ext uri="{BB962C8B-B14F-4D97-AF65-F5344CB8AC3E}">
        <p14:creationId xmlns:p14="http://schemas.microsoft.com/office/powerpoint/2010/main" val="2983303967"/>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8001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152400" y="4171950"/>
            <a:ext cx="1905000" cy="342900"/>
          </a:xfrm>
          <a:prstGeom prst="rect">
            <a:avLst/>
          </a:prstGeom>
          <a:ln/>
        </p:spPr>
        <p:txBody>
          <a:bodyPr/>
          <a:lstStyle>
            <a:lvl1pPr>
              <a:defRPr/>
            </a:lvl1pPr>
          </a:lstStyle>
          <a:p>
            <a:fld id="{77183262-268D-4D1D-BDF8-6D553EBF7E34}" type="datetimeFigureOut">
              <a:rPr lang="en-GB" smtClean="0"/>
              <a:pPr/>
              <a:t>17/11/2020</a:t>
            </a:fld>
            <a:endParaRPr lang="en-GB"/>
          </a:p>
        </p:txBody>
      </p:sp>
      <p:sp>
        <p:nvSpPr>
          <p:cNvPr id="6" name="Footer Placeholder 5"/>
          <p:cNvSpPr>
            <a:spLocks noGrp="1" noChangeArrowheads="1"/>
          </p:cNvSpPr>
          <p:nvPr>
            <p:ph type="ftr" sz="quarter" idx="11"/>
          </p:nvPr>
        </p:nvSpPr>
        <p:spPr>
          <a:xfrm>
            <a:off x="3276600" y="4171950"/>
            <a:ext cx="2895600" cy="342900"/>
          </a:xfrm>
          <a:prstGeom prst="rect">
            <a:avLst/>
          </a:prstGeom>
          <a:ln/>
        </p:spPr>
        <p:txBody>
          <a:bodyPr/>
          <a:lstStyle>
            <a:lvl1pPr>
              <a:defRPr/>
            </a:lvl1pPr>
          </a:lstStyle>
          <a:p>
            <a:endParaRPr lang="en-GB"/>
          </a:p>
        </p:txBody>
      </p:sp>
      <p:sp>
        <p:nvSpPr>
          <p:cNvPr id="7" name="Slide Number Placeholder 6"/>
          <p:cNvSpPr>
            <a:spLocks noGrp="1" noChangeArrowheads="1"/>
          </p:cNvSpPr>
          <p:nvPr>
            <p:ph type="sldNum" sz="quarter" idx="12"/>
          </p:nvPr>
        </p:nvSpPr>
        <p:spPr>
          <a:xfrm>
            <a:off x="7010400" y="4171950"/>
            <a:ext cx="1905000" cy="342900"/>
          </a:xfrm>
          <a:prstGeom prst="rect">
            <a:avLst/>
          </a:prstGeom>
          <a:ln/>
        </p:spPr>
        <p:txBody>
          <a:bodyPr/>
          <a:lstStyle>
            <a:lvl1pPr>
              <a:defRPr/>
            </a:lvl1pPr>
          </a:lstStyle>
          <a:p>
            <a:fld id="{EFE83967-948D-4A48-AFE9-6AC5729B65E4}" type="slidenum">
              <a:rPr lang="en-GB" smtClean="0"/>
              <a:pPr/>
              <a:t>‹#›</a:t>
            </a:fld>
            <a:endParaRPr lang="en-GB"/>
          </a:p>
        </p:txBody>
      </p:sp>
    </p:spTree>
    <p:extLst>
      <p:ext uri="{BB962C8B-B14F-4D97-AF65-F5344CB8AC3E}">
        <p14:creationId xmlns:p14="http://schemas.microsoft.com/office/powerpoint/2010/main" val="3417778051"/>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800100"/>
          </a:xfrm>
          <a:prstGeom prst="rect">
            <a:avLst/>
          </a:prstGeom>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152400" y="4171950"/>
            <a:ext cx="1905000" cy="342900"/>
          </a:xfrm>
          <a:prstGeom prst="rect">
            <a:avLst/>
          </a:prstGeom>
          <a:ln/>
        </p:spPr>
        <p:txBody>
          <a:bodyPr/>
          <a:lstStyle>
            <a:lvl1pPr>
              <a:defRPr/>
            </a:lvl1pPr>
          </a:lstStyle>
          <a:p>
            <a:fld id="{77183262-268D-4D1D-BDF8-6D553EBF7E34}" type="datetimeFigureOut">
              <a:rPr lang="en-GB" smtClean="0"/>
              <a:pPr/>
              <a:t>17/11/2020</a:t>
            </a:fld>
            <a:endParaRPr lang="en-GB"/>
          </a:p>
        </p:txBody>
      </p:sp>
      <p:sp>
        <p:nvSpPr>
          <p:cNvPr id="4" name="Rectangle 5"/>
          <p:cNvSpPr>
            <a:spLocks noGrp="1" noChangeArrowheads="1"/>
          </p:cNvSpPr>
          <p:nvPr>
            <p:ph type="ftr" sz="quarter" idx="11"/>
          </p:nvPr>
        </p:nvSpPr>
        <p:spPr>
          <a:xfrm>
            <a:off x="3276600" y="4171950"/>
            <a:ext cx="2895600" cy="342900"/>
          </a:xfrm>
          <a:prstGeom prst="rect">
            <a:avLst/>
          </a:prstGeom>
          <a:ln/>
        </p:spPr>
        <p:txBody>
          <a:bodyPr/>
          <a:lstStyle>
            <a:lvl1pPr>
              <a:defRPr/>
            </a:lvl1pPr>
          </a:lstStyle>
          <a:p>
            <a:endParaRPr lang="en-GB"/>
          </a:p>
        </p:txBody>
      </p:sp>
      <p:sp>
        <p:nvSpPr>
          <p:cNvPr id="5" name="Rectangle 6"/>
          <p:cNvSpPr>
            <a:spLocks noGrp="1" noChangeArrowheads="1"/>
          </p:cNvSpPr>
          <p:nvPr>
            <p:ph type="sldNum" sz="quarter" idx="12"/>
          </p:nvPr>
        </p:nvSpPr>
        <p:spPr>
          <a:xfrm>
            <a:off x="7010400" y="4171950"/>
            <a:ext cx="1905000" cy="342900"/>
          </a:xfrm>
          <a:prstGeom prst="rect">
            <a:avLst/>
          </a:prstGeom>
          <a:ln/>
        </p:spPr>
        <p:txBody>
          <a:bodyPr/>
          <a:lstStyle>
            <a:lvl1pPr>
              <a:defRPr/>
            </a:lvl1pPr>
          </a:lstStyle>
          <a:p>
            <a:fld id="{EFE83967-948D-4A48-AFE9-6AC5729B65E4}" type="slidenum">
              <a:rPr lang="en-GB" smtClean="0"/>
              <a:pPr/>
              <a:t>‹#›</a:t>
            </a:fld>
            <a:endParaRPr lang="en-GB"/>
          </a:p>
        </p:txBody>
      </p:sp>
    </p:spTree>
    <p:extLst>
      <p:ext uri="{BB962C8B-B14F-4D97-AF65-F5344CB8AC3E}">
        <p14:creationId xmlns:p14="http://schemas.microsoft.com/office/powerpoint/2010/main" val="3087157960"/>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815667"/>
            <a:ext cx="8424936" cy="3078342"/>
          </a:xfrm>
          <a:prstGeom prst="rect">
            <a:avLst/>
          </a:prstGeom>
        </p:spPr>
        <p:txBody>
          <a:bodyPr vert="horz"/>
          <a:lstStyle>
            <a:lvl1pPr marL="0" indent="0">
              <a:buNone/>
              <a:defRPr sz="1125"/>
            </a:lvl1pPr>
          </a:lstStyle>
          <a:p>
            <a:pPr lvl="0"/>
            <a:r>
              <a:rPr lang="en-US" dirty="0"/>
              <a:t>Text here….</a:t>
            </a:r>
          </a:p>
        </p:txBody>
      </p:sp>
      <p:sp>
        <p:nvSpPr>
          <p:cNvPr id="3" name="Text Placeholder 2"/>
          <p:cNvSpPr>
            <a:spLocks noGrp="1"/>
          </p:cNvSpPr>
          <p:nvPr>
            <p:ph type="body" sz="quarter" idx="10" hasCustomPrompt="1"/>
          </p:nvPr>
        </p:nvSpPr>
        <p:spPr>
          <a:xfrm>
            <a:off x="395465" y="1167594"/>
            <a:ext cx="6480793"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Tree>
    <p:extLst>
      <p:ext uri="{BB962C8B-B14F-4D97-AF65-F5344CB8AC3E}">
        <p14:creationId xmlns:p14="http://schemas.microsoft.com/office/powerpoint/2010/main" val="3660495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2787774"/>
            <a:ext cx="7056784" cy="972108"/>
          </a:xfrm>
          <a:prstGeom prst="rect">
            <a:avLst/>
          </a:prstGeo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3759883"/>
            <a:ext cx="6400800" cy="995474"/>
          </a:xfrm>
          <a:prstGeom prst="rect">
            <a:avLst/>
          </a:prstGeo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741286064"/>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815667"/>
            <a:ext cx="8424936" cy="3078342"/>
          </a:xfrm>
          <a:prstGeom prst="rect">
            <a:avLst/>
          </a:prstGeom>
        </p:spPr>
        <p:txBody>
          <a:bodyPr vert="horz"/>
          <a:lstStyle>
            <a:lvl1pPr marL="0" indent="0">
              <a:buNone/>
              <a:defRPr sz="1125"/>
            </a:lvl1pPr>
          </a:lstStyle>
          <a:p>
            <a:pPr lvl="0"/>
            <a:r>
              <a:rPr lang="en-US" dirty="0"/>
              <a:t>Text here….</a:t>
            </a:r>
          </a:p>
        </p:txBody>
      </p:sp>
      <p:sp>
        <p:nvSpPr>
          <p:cNvPr id="3" name="Text Placeholder 2"/>
          <p:cNvSpPr>
            <a:spLocks noGrp="1"/>
          </p:cNvSpPr>
          <p:nvPr>
            <p:ph type="body" sz="quarter" idx="10" hasCustomPrompt="1"/>
          </p:nvPr>
        </p:nvSpPr>
        <p:spPr>
          <a:xfrm>
            <a:off x="395465" y="1167594"/>
            <a:ext cx="6480793"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Tree>
    <p:extLst>
      <p:ext uri="{BB962C8B-B14F-4D97-AF65-F5344CB8AC3E}">
        <p14:creationId xmlns:p14="http://schemas.microsoft.com/office/powerpoint/2010/main" val="3254180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2 University layout 2">
    <p:spTree>
      <p:nvGrpSpPr>
        <p:cNvPr id="1" name=""/>
        <p:cNvGrpSpPr/>
        <p:nvPr/>
      </p:nvGrpSpPr>
      <p:grpSpPr>
        <a:xfrm>
          <a:off x="0" y="0"/>
          <a:ext cx="0" cy="0"/>
          <a:chOff x="0" y="0"/>
          <a:chExt cx="0" cy="0"/>
        </a:xfrm>
      </p:grpSpPr>
      <p:sp>
        <p:nvSpPr>
          <p:cNvPr id="4" name="Text Placeholder 8"/>
          <p:cNvSpPr>
            <a:spLocks noGrp="1"/>
          </p:cNvSpPr>
          <p:nvPr>
            <p:ph type="body" sz="quarter" idx="14" hasCustomPrompt="1"/>
          </p:nvPr>
        </p:nvSpPr>
        <p:spPr>
          <a:xfrm>
            <a:off x="395536" y="1815667"/>
            <a:ext cx="6120680" cy="3078342"/>
          </a:xfrm>
          <a:prstGeom prst="rect">
            <a:avLst/>
          </a:prstGeom>
        </p:spPr>
        <p:txBody>
          <a:bodyPr vert="horz"/>
          <a:lstStyle>
            <a:lvl1pPr marL="0" indent="0">
              <a:buNone/>
              <a:defRPr sz="1125"/>
            </a:lvl1pPr>
          </a:lstStyle>
          <a:p>
            <a:pPr lvl="0"/>
            <a:r>
              <a:rPr lang="en-US" dirty="0"/>
              <a:t>Text here….</a:t>
            </a:r>
          </a:p>
        </p:txBody>
      </p:sp>
      <p:sp>
        <p:nvSpPr>
          <p:cNvPr id="5" name="Text Placeholder 2"/>
          <p:cNvSpPr>
            <a:spLocks noGrp="1"/>
          </p:cNvSpPr>
          <p:nvPr>
            <p:ph type="body" sz="quarter" idx="10" hasCustomPrompt="1"/>
          </p:nvPr>
        </p:nvSpPr>
        <p:spPr>
          <a:xfrm>
            <a:off x="395466" y="1167594"/>
            <a:ext cx="6120755"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6" name="Picture Placeholder 5"/>
          <p:cNvSpPr>
            <a:spLocks noGrp="1"/>
          </p:cNvSpPr>
          <p:nvPr>
            <p:ph type="pic" sz="quarter" idx="15" hasCustomPrompt="1"/>
          </p:nvPr>
        </p:nvSpPr>
        <p:spPr>
          <a:xfrm>
            <a:off x="6828226" y="3435846"/>
            <a:ext cx="1992025" cy="1458162"/>
          </a:xfrm>
          <a:prstGeom prst="rect">
            <a:avLst/>
          </a:prstGeom>
          <a:solidFill>
            <a:schemeClr val="bg1">
              <a:lumMod val="85000"/>
            </a:schemeClr>
          </a:solidFill>
        </p:spPr>
        <p:txBody>
          <a:bodyPr vert="horz"/>
          <a:lstStyle>
            <a:lvl1pPr marL="0" indent="0">
              <a:buNone/>
              <a:defRPr sz="1500"/>
            </a:lvl1pPr>
          </a:lstStyle>
          <a:p>
            <a:r>
              <a:rPr lang="en-US" dirty="0"/>
              <a:t>Insert picture</a:t>
            </a:r>
          </a:p>
        </p:txBody>
      </p:sp>
    </p:spTree>
    <p:extLst>
      <p:ext uri="{BB962C8B-B14F-4D97-AF65-F5344CB8AC3E}">
        <p14:creationId xmlns:p14="http://schemas.microsoft.com/office/powerpoint/2010/main" val="4250284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0" hasCustomPrompt="1"/>
          </p:nvPr>
        </p:nvSpPr>
        <p:spPr>
          <a:xfrm>
            <a:off x="395487" y="3273828"/>
            <a:ext cx="6480770"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7" name="Text Placeholder 2"/>
          <p:cNvSpPr>
            <a:spLocks noGrp="1"/>
          </p:cNvSpPr>
          <p:nvPr>
            <p:ph type="body" sz="quarter" idx="11" hasCustomPrompt="1"/>
          </p:nvPr>
        </p:nvSpPr>
        <p:spPr>
          <a:xfrm>
            <a:off x="395536" y="3651870"/>
            <a:ext cx="8424936" cy="486054"/>
          </a:xfrm>
          <a:prstGeom prst="rect">
            <a:avLst/>
          </a:prstGeom>
        </p:spPr>
        <p:txBody>
          <a:bodyPr vert="horz"/>
          <a:lstStyle>
            <a:lvl1pPr marL="0" indent="0">
              <a:buNone/>
              <a:defRPr sz="1800" b="0" i="0">
                <a:solidFill>
                  <a:srgbClr val="303236"/>
                </a:solidFill>
                <a:latin typeface="Calibri"/>
                <a:cs typeface="Calibri"/>
              </a:defRPr>
            </a:lvl1pPr>
          </a:lstStyle>
          <a:p>
            <a:pPr lvl="0"/>
            <a:r>
              <a:rPr lang="en-GB" dirty="0"/>
              <a:t>Sub Title Text Here</a:t>
            </a:r>
          </a:p>
        </p:txBody>
      </p:sp>
      <p:sp>
        <p:nvSpPr>
          <p:cNvPr id="8" name="Text Placeholder 2"/>
          <p:cNvSpPr>
            <a:spLocks noGrp="1"/>
          </p:cNvSpPr>
          <p:nvPr>
            <p:ph type="body" sz="quarter" idx="12" hasCustomPrompt="1"/>
          </p:nvPr>
        </p:nvSpPr>
        <p:spPr>
          <a:xfrm>
            <a:off x="395486" y="4479962"/>
            <a:ext cx="8424936"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Department name</a:t>
            </a:r>
          </a:p>
        </p:txBody>
      </p:sp>
      <p:sp>
        <p:nvSpPr>
          <p:cNvPr id="9" name="Text Placeholder 2"/>
          <p:cNvSpPr>
            <a:spLocks noGrp="1"/>
          </p:cNvSpPr>
          <p:nvPr>
            <p:ph type="body" sz="quarter" idx="13" hasCustomPrompt="1"/>
          </p:nvPr>
        </p:nvSpPr>
        <p:spPr>
          <a:xfrm>
            <a:off x="395486" y="4695986"/>
            <a:ext cx="8424936"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267122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23531" y="3561860"/>
            <a:ext cx="6640469" cy="486612"/>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3" name="Text Placeholder 2"/>
          <p:cNvSpPr>
            <a:spLocks noGrp="1"/>
          </p:cNvSpPr>
          <p:nvPr>
            <p:ph type="body" sz="quarter" idx="11" hasCustomPrompt="1"/>
          </p:nvPr>
        </p:nvSpPr>
        <p:spPr>
          <a:xfrm>
            <a:off x="323581" y="3957904"/>
            <a:ext cx="6640469" cy="486054"/>
          </a:xfrm>
          <a:prstGeom prst="rect">
            <a:avLst/>
          </a:prstGeom>
        </p:spPr>
        <p:txBody>
          <a:bodyPr vert="horz"/>
          <a:lstStyle>
            <a:lvl1pPr marL="0" indent="0">
              <a:buNone/>
              <a:defRPr sz="18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23529" y="4479962"/>
            <a:ext cx="8496944"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23529" y="4695986"/>
            <a:ext cx="8496944" cy="324036"/>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4210185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71450"/>
            <a:ext cx="7772400" cy="8001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152400" y="4171950"/>
            <a:ext cx="1905000" cy="342900"/>
          </a:xfrm>
          <a:prstGeom prst="rect">
            <a:avLst/>
          </a:prstGeom>
          <a:ln/>
        </p:spPr>
        <p:txBody>
          <a:bodyPr/>
          <a:lstStyle>
            <a:lvl1pPr>
              <a:defRPr/>
            </a:lvl1pPr>
          </a:lstStyle>
          <a:p>
            <a:pPr>
              <a:defRPr/>
            </a:pPr>
            <a:endParaRPr lang="en-GB" altLang="en-US"/>
          </a:p>
        </p:txBody>
      </p:sp>
      <p:sp>
        <p:nvSpPr>
          <p:cNvPr id="6" name="Footer Placeholder 5"/>
          <p:cNvSpPr>
            <a:spLocks noGrp="1" noChangeArrowheads="1"/>
          </p:cNvSpPr>
          <p:nvPr>
            <p:ph type="ftr" sz="quarter" idx="11"/>
          </p:nvPr>
        </p:nvSpPr>
        <p:spPr>
          <a:xfrm>
            <a:off x="3276600" y="4171950"/>
            <a:ext cx="2895600" cy="342900"/>
          </a:xfrm>
          <a:prstGeom prst="rect">
            <a:avLst/>
          </a:prstGeom>
          <a:ln/>
        </p:spPr>
        <p:txBody>
          <a:bodyPr/>
          <a:lstStyle>
            <a:lvl1pPr>
              <a:defRPr/>
            </a:lvl1pPr>
          </a:lstStyle>
          <a:p>
            <a:pPr>
              <a:defRPr/>
            </a:pPr>
            <a:endParaRPr lang="en-GB" altLang="en-US"/>
          </a:p>
        </p:txBody>
      </p:sp>
      <p:sp>
        <p:nvSpPr>
          <p:cNvPr id="7" name="Slide Number Placeholder 6"/>
          <p:cNvSpPr>
            <a:spLocks noGrp="1" noChangeArrowheads="1"/>
          </p:cNvSpPr>
          <p:nvPr>
            <p:ph type="sldNum" sz="quarter" idx="12"/>
          </p:nvPr>
        </p:nvSpPr>
        <p:spPr>
          <a:xfrm>
            <a:off x="7010400" y="4171950"/>
            <a:ext cx="1905000" cy="342900"/>
          </a:xfrm>
          <a:prstGeom prst="rect">
            <a:avLst/>
          </a:prstGeom>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2823128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92641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5" name="Text Placeholder 21"/>
          <p:cNvSpPr>
            <a:spLocks noGrp="1"/>
          </p:cNvSpPr>
          <p:nvPr>
            <p:ph type="body" sz="quarter" idx="13" hasCustomPrompt="1"/>
          </p:nvPr>
        </p:nvSpPr>
        <p:spPr>
          <a:xfrm>
            <a:off x="884242" y="996439"/>
            <a:ext cx="3519316" cy="2652015"/>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00B2DD"/>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6" name="Text Placeholder 21"/>
          <p:cNvSpPr>
            <a:spLocks noGrp="1"/>
          </p:cNvSpPr>
          <p:nvPr>
            <p:ph type="body" sz="quarter" idx="14" hasCustomPrompt="1"/>
          </p:nvPr>
        </p:nvSpPr>
        <p:spPr>
          <a:xfrm>
            <a:off x="884241" y="455151"/>
            <a:ext cx="3519317" cy="380867"/>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(picture grid)</a:t>
            </a:r>
          </a:p>
          <a:p>
            <a:pPr lvl="0"/>
            <a:endParaRPr lang="en-US" dirty="0"/>
          </a:p>
        </p:txBody>
      </p:sp>
      <p:sp>
        <p:nvSpPr>
          <p:cNvPr id="8" name="Picture Placeholder 7"/>
          <p:cNvSpPr>
            <a:spLocks noGrp="1"/>
          </p:cNvSpPr>
          <p:nvPr>
            <p:ph type="pic" sz="quarter" idx="10"/>
          </p:nvPr>
        </p:nvSpPr>
        <p:spPr>
          <a:xfrm>
            <a:off x="4699670" y="455152"/>
            <a:ext cx="2198435" cy="1550112"/>
          </a:xfrm>
          <a:prstGeom prst="rect">
            <a:avLst/>
          </a:prstGeom>
        </p:spPr>
        <p:txBody>
          <a:bodyPr/>
          <a:lstStyle/>
          <a:p>
            <a:endParaRPr lang="en-US"/>
          </a:p>
        </p:txBody>
      </p:sp>
      <p:sp>
        <p:nvSpPr>
          <p:cNvPr id="9" name="Picture Placeholder 7"/>
          <p:cNvSpPr>
            <a:spLocks noGrp="1"/>
          </p:cNvSpPr>
          <p:nvPr>
            <p:ph type="pic" sz="quarter" idx="16"/>
          </p:nvPr>
        </p:nvSpPr>
        <p:spPr>
          <a:xfrm>
            <a:off x="6215649" y="2098342"/>
            <a:ext cx="2198435" cy="1550112"/>
          </a:xfrm>
          <a:prstGeom prst="rect">
            <a:avLst/>
          </a:prstGeom>
        </p:spPr>
        <p:txBody>
          <a:bodyPr/>
          <a:lstStyle/>
          <a:p>
            <a:endParaRPr lang="en-US" dirty="0"/>
          </a:p>
        </p:txBody>
      </p:sp>
      <p:sp>
        <p:nvSpPr>
          <p:cNvPr id="10" name="Picture Placeholder 7"/>
          <p:cNvSpPr>
            <a:spLocks noGrp="1"/>
          </p:cNvSpPr>
          <p:nvPr>
            <p:ph type="pic" sz="quarter" idx="17"/>
          </p:nvPr>
        </p:nvSpPr>
        <p:spPr>
          <a:xfrm>
            <a:off x="4699670" y="2098342"/>
            <a:ext cx="1396330" cy="1550112"/>
          </a:xfrm>
          <a:prstGeom prst="rect">
            <a:avLst/>
          </a:prstGeom>
        </p:spPr>
        <p:txBody>
          <a:bodyPr/>
          <a:lstStyle/>
          <a:p>
            <a:endParaRPr lang="en-US"/>
          </a:p>
        </p:txBody>
      </p:sp>
      <p:sp>
        <p:nvSpPr>
          <p:cNvPr id="11" name="Picture Placeholder 7"/>
          <p:cNvSpPr>
            <a:spLocks noGrp="1"/>
          </p:cNvSpPr>
          <p:nvPr>
            <p:ph type="pic" sz="quarter" idx="18"/>
          </p:nvPr>
        </p:nvSpPr>
        <p:spPr>
          <a:xfrm>
            <a:off x="7017753" y="455151"/>
            <a:ext cx="1396331" cy="1550112"/>
          </a:xfrm>
          <a:prstGeom prst="rect">
            <a:avLst/>
          </a:prstGeom>
        </p:spPr>
        <p:txBody>
          <a:bodyPr/>
          <a:lstStyle/>
          <a:p>
            <a:endParaRPr lang="en-US"/>
          </a:p>
        </p:txBody>
      </p:sp>
    </p:spTree>
    <p:extLst>
      <p:ext uri="{BB962C8B-B14F-4D97-AF65-F5344CB8AC3E}">
        <p14:creationId xmlns:p14="http://schemas.microsoft.com/office/powerpoint/2010/main" val="53076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22" name="Text Placeholder 21"/>
          <p:cNvSpPr>
            <a:spLocks noGrp="1"/>
          </p:cNvSpPr>
          <p:nvPr>
            <p:ph type="body" sz="quarter" idx="13" hasCustomPrompt="1"/>
          </p:nvPr>
        </p:nvSpPr>
        <p:spPr>
          <a:xfrm>
            <a:off x="3408380" y="1010158"/>
            <a:ext cx="4724967"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79" y="455151"/>
            <a:ext cx="4933515" cy="523417"/>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4" y="455151"/>
            <a:ext cx="2462463" cy="3017965"/>
          </a:xfrm>
          <a:prstGeom prst="rect">
            <a:avLst/>
          </a:prstGeom>
          <a:ln w="34925">
            <a:solidFill>
              <a:srgbClr val="00B2DD"/>
            </a:solidFill>
          </a:ln>
          <a:effectLst/>
        </p:spPr>
        <p:txBody>
          <a:bodyPr/>
          <a:lstStyle/>
          <a:p>
            <a:endParaRPr lang="en-US" dirty="0"/>
          </a:p>
        </p:txBody>
      </p:sp>
    </p:spTree>
    <p:extLst>
      <p:ext uri="{BB962C8B-B14F-4D97-AF65-F5344CB8AC3E}">
        <p14:creationId xmlns:p14="http://schemas.microsoft.com/office/powerpoint/2010/main" val="334605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22" name="Text Placeholder 21"/>
          <p:cNvSpPr>
            <a:spLocks noGrp="1"/>
          </p:cNvSpPr>
          <p:nvPr>
            <p:ph type="body" sz="quarter" idx="13" hasCustomPrompt="1"/>
          </p:nvPr>
        </p:nvSpPr>
        <p:spPr>
          <a:xfrm>
            <a:off x="4034589" y="1242206"/>
            <a:ext cx="4355433"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4034588" y="455151"/>
            <a:ext cx="4355433" cy="683344"/>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landscape)</a:t>
            </a:r>
          </a:p>
          <a:p>
            <a:pPr lvl="0"/>
            <a:endParaRPr lang="en-US" dirty="0"/>
          </a:p>
        </p:txBody>
      </p:sp>
      <p:sp>
        <p:nvSpPr>
          <p:cNvPr id="6" name="Picture Placeholder 7"/>
          <p:cNvSpPr>
            <a:spLocks noGrp="1"/>
          </p:cNvSpPr>
          <p:nvPr>
            <p:ph type="pic" sz="quarter" idx="10"/>
          </p:nvPr>
        </p:nvSpPr>
        <p:spPr>
          <a:xfrm>
            <a:off x="739861" y="323333"/>
            <a:ext cx="2829507" cy="1630323"/>
          </a:xfrm>
          <a:prstGeom prst="rect">
            <a:avLst/>
          </a:prstGeom>
          <a:ln w="34925">
            <a:solidFill>
              <a:srgbClr val="00B2DD"/>
            </a:solidFill>
          </a:ln>
          <a:effectLst/>
        </p:spPr>
        <p:txBody>
          <a:bodyPr/>
          <a:lstStyle/>
          <a:p>
            <a:endParaRPr lang="en-US" dirty="0"/>
          </a:p>
        </p:txBody>
      </p:sp>
      <p:sp>
        <p:nvSpPr>
          <p:cNvPr id="8" name="Picture Placeholder 7"/>
          <p:cNvSpPr>
            <a:spLocks noGrp="1"/>
          </p:cNvSpPr>
          <p:nvPr>
            <p:ph type="pic" sz="quarter" idx="15"/>
          </p:nvPr>
        </p:nvSpPr>
        <p:spPr>
          <a:xfrm>
            <a:off x="739861" y="2130272"/>
            <a:ext cx="2829507" cy="1630323"/>
          </a:xfrm>
          <a:prstGeom prst="rect">
            <a:avLst/>
          </a:prstGeom>
          <a:ln w="34925">
            <a:solidFill>
              <a:srgbClr val="00B2DD"/>
            </a:solidFill>
          </a:ln>
          <a:effectLst/>
        </p:spPr>
        <p:txBody>
          <a:bodyPr/>
          <a:lstStyle/>
          <a:p>
            <a:endParaRPr lang="en-US" dirty="0"/>
          </a:p>
        </p:txBody>
      </p:sp>
    </p:spTree>
    <p:extLst>
      <p:ext uri="{BB962C8B-B14F-4D97-AF65-F5344CB8AC3E}">
        <p14:creationId xmlns:p14="http://schemas.microsoft.com/office/powerpoint/2010/main" val="2505160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9143655" cy="5143497"/>
          </a:xfrm>
          <a:prstGeom prst="rect">
            <a:avLst/>
          </a:prstGeom>
        </p:spPr>
      </p:pic>
      <p:sp>
        <p:nvSpPr>
          <p:cNvPr id="23" name="Text Placeholder 21"/>
          <p:cNvSpPr>
            <a:spLocks noGrp="1"/>
          </p:cNvSpPr>
          <p:nvPr>
            <p:ph type="body" sz="quarter" idx="14" hasCustomPrompt="1"/>
          </p:nvPr>
        </p:nvSpPr>
        <p:spPr>
          <a:xfrm>
            <a:off x="884241" y="455151"/>
            <a:ext cx="7441611"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(text heavy 3 column)</a:t>
            </a:r>
          </a:p>
          <a:p>
            <a:pPr lvl="0"/>
            <a:endParaRPr lang="en-US" dirty="0"/>
          </a:p>
        </p:txBody>
      </p:sp>
      <p:sp>
        <p:nvSpPr>
          <p:cNvPr id="8" name="Text Placeholder 21"/>
          <p:cNvSpPr>
            <a:spLocks noGrp="1"/>
          </p:cNvSpPr>
          <p:nvPr>
            <p:ph type="body" sz="quarter" idx="15" hasCustomPrompt="1"/>
          </p:nvPr>
        </p:nvSpPr>
        <p:spPr>
          <a:xfrm>
            <a:off x="884242" y="1583686"/>
            <a:ext cx="7441610" cy="2089955"/>
          </a:xfrm>
          <a:prstGeom prst="rect">
            <a:avLst/>
          </a:prstGeom>
        </p:spPr>
        <p:txBody>
          <a:bodyPr numCol="3" spcCol="180000"/>
          <a:lstStyle>
            <a:lvl1pPr marL="171450" marR="0" indent="-171450" algn="l" defTabSz="685800" rtl="0" eaLnBrk="1" fontAlgn="auto" latinLnBrk="0" hangingPunct="1">
              <a:lnSpc>
                <a:spcPct val="120000"/>
              </a:lnSpc>
              <a:spcBef>
                <a:spcPts val="0"/>
              </a:spcBef>
              <a:spcAft>
                <a:spcPts val="6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endParaRPr lang="en-US" dirty="0"/>
          </a:p>
          <a:p>
            <a:pPr lvl="0"/>
            <a:endParaRPr lang="en-US" dirty="0"/>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a:t>
            </a:r>
            <a:r>
              <a:rPr lang="en-US" dirty="0"/>
              <a:t>.</a:t>
            </a:r>
          </a:p>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endParaRPr lang="en-US" dirty="0"/>
          </a:p>
          <a:p>
            <a:pPr lvl="0"/>
            <a:endParaRPr lang="en-US" dirty="0"/>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 </a:t>
            </a:r>
            <a:r>
              <a:rPr lang="en-US" dirty="0" err="1"/>
              <a:t>ullamcorper</a:t>
            </a:r>
            <a:r>
              <a:rPr lang="en-US" dirty="0"/>
              <a:t>.</a:t>
            </a:r>
          </a:p>
        </p:txBody>
      </p:sp>
      <p:sp>
        <p:nvSpPr>
          <p:cNvPr id="9" name="Text Placeholder 21"/>
          <p:cNvSpPr>
            <a:spLocks noGrp="1"/>
          </p:cNvSpPr>
          <p:nvPr>
            <p:ph type="body" sz="quarter" idx="16" hasCustomPrompt="1"/>
          </p:nvPr>
        </p:nvSpPr>
        <p:spPr>
          <a:xfrm>
            <a:off x="884241" y="964856"/>
            <a:ext cx="7441611"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 </a:t>
            </a:r>
            <a:endParaRPr lang="en-US" sz="12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1788681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9143655" cy="5143497"/>
          </a:xfrm>
          <a:prstGeom prst="rect">
            <a:avLst/>
          </a:prstGeom>
        </p:spPr>
      </p:pic>
      <p:sp>
        <p:nvSpPr>
          <p:cNvPr id="13" name="Text Placeholder 21"/>
          <p:cNvSpPr>
            <a:spLocks noGrp="1"/>
          </p:cNvSpPr>
          <p:nvPr>
            <p:ph type="body" sz="quarter" idx="16" hasCustomPrompt="1"/>
          </p:nvPr>
        </p:nvSpPr>
        <p:spPr>
          <a:xfrm>
            <a:off x="5295255" y="964856"/>
            <a:ext cx="3351440"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8" name="Picture Placeholder 7"/>
          <p:cNvSpPr>
            <a:spLocks noGrp="1"/>
          </p:cNvSpPr>
          <p:nvPr>
            <p:ph type="pic" sz="quarter" idx="10"/>
          </p:nvPr>
        </p:nvSpPr>
        <p:spPr>
          <a:xfrm>
            <a:off x="-104674" y="-505326"/>
            <a:ext cx="5125853" cy="4391526"/>
          </a:xfrm>
          <a:prstGeom prst="rect">
            <a:avLst/>
          </a:prstGeom>
        </p:spPr>
        <p:txBody>
          <a:bodyPr/>
          <a:lstStyle/>
          <a:p>
            <a:endParaRPr lang="en-US" dirty="0"/>
          </a:p>
        </p:txBody>
      </p:sp>
      <p:sp>
        <p:nvSpPr>
          <p:cNvPr id="6" name="Text Placeholder 21"/>
          <p:cNvSpPr>
            <a:spLocks noGrp="1"/>
          </p:cNvSpPr>
          <p:nvPr>
            <p:ph type="body" sz="quarter" idx="14" hasCustomPrompt="1"/>
          </p:nvPr>
        </p:nvSpPr>
        <p:spPr>
          <a:xfrm>
            <a:off x="5295254" y="455151"/>
            <a:ext cx="3351441"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(single picture)</a:t>
            </a:r>
          </a:p>
          <a:p>
            <a:pPr lvl="0"/>
            <a:endParaRPr lang="en-US" dirty="0"/>
          </a:p>
        </p:txBody>
      </p:sp>
      <p:sp>
        <p:nvSpPr>
          <p:cNvPr id="12" name="Text Placeholder 21"/>
          <p:cNvSpPr>
            <a:spLocks noGrp="1"/>
          </p:cNvSpPr>
          <p:nvPr>
            <p:ph type="body" sz="quarter" idx="15" hasCustomPrompt="1"/>
          </p:nvPr>
        </p:nvSpPr>
        <p:spPr>
          <a:xfrm>
            <a:off x="5295255" y="1583687"/>
            <a:ext cx="3351440" cy="1516473"/>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p:txBody>
      </p:sp>
    </p:spTree>
    <p:extLst>
      <p:ext uri="{BB962C8B-B14F-4D97-AF65-F5344CB8AC3E}">
        <p14:creationId xmlns:p14="http://schemas.microsoft.com/office/powerpoint/2010/main" val="4243305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Layout" Target="../slideLayouts/slideLayout19.xml"/><Relationship Id="rId7" Type="http://schemas.openxmlformats.org/officeDocument/2006/relationships/image" Target="../media/image6.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dk1" tx1="lt1" bg2="dk2" tx2="lt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 id="2147483682" r:id="rId5"/>
    <p:sldLayoutId id="2147483684" r:id="rId6"/>
    <p:sldLayoutId id="2147483685" r:id="rId7"/>
    <p:sldLayoutId id="2147483686" r:id="rId8"/>
    <p:sldLayoutId id="2147483687"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1072628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 name="Picture 1" descr="16-9_split_1-12_with_descripter_UG.jp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1917746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1" r:id="rId3"/>
    <p:sldLayoutId id="2147483702" r:id="rId4"/>
    <p:sldLayoutId id="2147483703" r:id="rId5"/>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study/outreach/whatweoffer/warwickscholars/"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www.realisingopportunities.ac.uk/" TargetMode="External"/><Relationship Id="rId5" Type="http://schemas.openxmlformats.org/officeDocument/2006/relationships/hyperlink" Target="https://warwick.co1.qualtrics.com/jfe/form/SV_57qxPCV1JOx1F7n" TargetMode="Externa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9.jpeg"/><Relationship Id="rId4" Type="http://schemas.openxmlformats.org/officeDocument/2006/relationships/image" Target="../media/image28.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video" Target="https://player.vimeo.com/video/358740210" TargetMode="External"/><Relationship Id="rId6" Type="http://schemas.openxmlformats.org/officeDocument/2006/relationships/hyperlink" Target="http://www.realisingopportunities.ac.uk/prospective" TargetMode="External"/><Relationship Id="rId5" Type="http://schemas.openxmlformats.org/officeDocument/2006/relationships/image" Target="../media/image31.png"/><Relationship Id="rId4" Type="http://schemas.openxmlformats.org/officeDocument/2006/relationships/image" Target="../media/image30.jpeg"/></Relationships>
</file>

<file path=ppt/slides/_rels/slide8.xml.rels><?xml version="1.0" encoding="UTF-8" standalone="yes"?>
<Relationships xmlns="http://schemas.openxmlformats.org/package/2006/relationships"><Relationship Id="rId3" Type="http://schemas.openxmlformats.org/officeDocument/2006/relationships/hyperlink" Target="mailto:ROWarwick@Warwick.ac.uk"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3" name="Title 1"/>
          <p:cNvSpPr txBox="1">
            <a:spLocks/>
          </p:cNvSpPr>
          <p:nvPr/>
        </p:nvSpPr>
        <p:spPr>
          <a:xfrm>
            <a:off x="603504" y="2304338"/>
            <a:ext cx="5965738"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F47920"/>
                </a:solidFill>
                <a:latin typeface="+mn-lt"/>
              </a:rPr>
              <a:t>WARWICK ACCESS PROGRAMMES</a:t>
            </a:r>
          </a:p>
        </p:txBody>
      </p:sp>
      <p:sp>
        <p:nvSpPr>
          <p:cNvPr id="4" name="Subtitle 2"/>
          <p:cNvSpPr txBox="1">
            <a:spLocks/>
          </p:cNvSpPr>
          <p:nvPr/>
        </p:nvSpPr>
        <p:spPr>
          <a:xfrm>
            <a:off x="603504" y="3655605"/>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rgbClr val="F47920"/>
                </a:solidFill>
                <a:latin typeface="+mn-lt"/>
              </a:rPr>
              <a:t>YOUR CHOICE, YOUR JOURNEY</a:t>
            </a:r>
          </a:p>
        </p:txBody>
      </p:sp>
      <p:cxnSp>
        <p:nvCxnSpPr>
          <p:cNvPr id="6" name="Straight Connector 5"/>
          <p:cNvCxnSpPr/>
          <p:nvPr/>
        </p:nvCxnSpPr>
        <p:spPr>
          <a:xfrm>
            <a:off x="674703" y="4123366"/>
            <a:ext cx="7705817" cy="0"/>
          </a:xfrm>
          <a:prstGeom prst="line">
            <a:avLst/>
          </a:prstGeom>
          <a:ln>
            <a:solidFill>
              <a:srgbClr val="E174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921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3" name="Title 1"/>
          <p:cNvSpPr txBox="1">
            <a:spLocks/>
          </p:cNvSpPr>
          <p:nvPr/>
        </p:nvSpPr>
        <p:spPr>
          <a:xfrm>
            <a:off x="603504" y="2304338"/>
            <a:ext cx="5965738"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00B2DD"/>
                </a:solidFill>
                <a:latin typeface="+mn-lt"/>
              </a:rPr>
              <a:t>Warwick Scholars</a:t>
            </a:r>
          </a:p>
        </p:txBody>
      </p:sp>
      <p:sp>
        <p:nvSpPr>
          <p:cNvPr id="4" name="Subtitle 2"/>
          <p:cNvSpPr txBox="1">
            <a:spLocks/>
          </p:cNvSpPr>
          <p:nvPr/>
        </p:nvSpPr>
        <p:spPr>
          <a:xfrm>
            <a:off x="603504" y="3655605"/>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rgbClr val="00B2DD"/>
                </a:solidFill>
                <a:latin typeface="+mn-lt"/>
              </a:rPr>
              <a:t>Be part of something</a:t>
            </a:r>
          </a:p>
        </p:txBody>
      </p:sp>
      <p:cxnSp>
        <p:nvCxnSpPr>
          <p:cNvPr id="6" name="Straight Connector 5"/>
          <p:cNvCxnSpPr/>
          <p:nvPr/>
        </p:nvCxnSpPr>
        <p:spPr>
          <a:xfrm>
            <a:off x="674703" y="4123366"/>
            <a:ext cx="7705817" cy="0"/>
          </a:xfrm>
          <a:prstGeom prst="line">
            <a:avLst/>
          </a:prstGeom>
          <a:ln>
            <a:solidFill>
              <a:srgbClr val="00B2DD"/>
            </a:solidFill>
          </a:ln>
        </p:spPr>
        <p:style>
          <a:lnRef idx="1">
            <a:schemeClr val="accent1"/>
          </a:lnRef>
          <a:fillRef idx="0">
            <a:schemeClr val="accent1"/>
          </a:fillRef>
          <a:effectRef idx="0">
            <a:schemeClr val="accent1"/>
          </a:effectRef>
          <a:fontRef idx="minor">
            <a:schemeClr val="tx1"/>
          </a:fontRef>
        </p:style>
      </p:cxn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5770598" y="2502899"/>
            <a:ext cx="2072476" cy="2078073"/>
          </a:xfrm>
          <a:prstGeom prst="rect">
            <a:avLst/>
          </a:prstGeom>
        </p:spPr>
      </p:pic>
    </p:spTree>
    <p:extLst>
      <p:ext uri="{BB962C8B-B14F-4D97-AF65-F5344CB8AC3E}">
        <p14:creationId xmlns:p14="http://schemas.microsoft.com/office/powerpoint/2010/main" val="2427523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632451" y="1736919"/>
            <a:ext cx="3947570" cy="1486268"/>
          </a:xfrm>
        </p:spPr>
        <p:txBody>
          <a:bodyPr/>
          <a:lstStyle/>
          <a:p>
            <a:r>
              <a:rPr lang="en-US" sz="2400" dirty="0">
                <a:solidFill>
                  <a:schemeClr val="bg1"/>
                </a:solidFill>
              </a:rPr>
              <a:t>Want to study at Warwick?</a:t>
            </a:r>
          </a:p>
          <a:p>
            <a:r>
              <a:rPr lang="en-US" sz="2400" dirty="0">
                <a:solidFill>
                  <a:schemeClr val="bg1"/>
                </a:solidFill>
              </a:rPr>
              <a:t>Would like to explore if Warwick is the place for you? </a:t>
            </a:r>
          </a:p>
        </p:txBody>
      </p:sp>
      <p:sp>
        <p:nvSpPr>
          <p:cNvPr id="3" name="Text Placeholder 2"/>
          <p:cNvSpPr>
            <a:spLocks noGrp="1"/>
          </p:cNvSpPr>
          <p:nvPr>
            <p:ph type="body" sz="quarter" idx="14"/>
          </p:nvPr>
        </p:nvSpPr>
        <p:spPr>
          <a:xfrm>
            <a:off x="632450" y="836018"/>
            <a:ext cx="3519317" cy="380867"/>
          </a:xfrm>
        </p:spPr>
        <p:txBody>
          <a:bodyPr/>
          <a:lstStyle/>
          <a:p>
            <a:r>
              <a:rPr lang="en-US" sz="3200" dirty="0">
                <a:latin typeface="+mn-lt"/>
              </a:rPr>
              <a:t>Should I apply? </a:t>
            </a:r>
          </a:p>
        </p:txBody>
      </p:sp>
      <p:pic>
        <p:nvPicPr>
          <p:cNvPr id="12" name="Picture Placeholder 1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088" r="10088"/>
          <a:stretch>
            <a:fillRect/>
          </a:stretch>
        </p:blipFill>
        <p:spPr/>
      </p:pic>
      <p:pic>
        <p:nvPicPr>
          <p:cNvPr id="8" name="Picture Placeholder 7"/>
          <p:cNvPicPr>
            <a:picLocks noGrp="1" noChangeAspect="1"/>
          </p:cNvPicPr>
          <p:nvPr>
            <p:ph type="pic" sz="quarter" idx="17"/>
          </p:nvPr>
        </p:nvPicPr>
        <p:blipFill>
          <a:blip r:embed="rId4">
            <a:extLst>
              <a:ext uri="{28A0092B-C50C-407E-A947-70E740481C1C}">
                <a14:useLocalDpi xmlns:a14="http://schemas.microsoft.com/office/drawing/2010/main" val="0"/>
              </a:ext>
            </a:extLst>
          </a:blip>
          <a:srcRect l="19945" r="19945"/>
          <a:stretch>
            <a:fillRect/>
          </a:stretch>
        </p:blipFill>
        <p:spPr/>
      </p:pic>
      <p:pic>
        <p:nvPicPr>
          <p:cNvPr id="7" name="Picture Placeholder 6"/>
          <p:cNvPicPr>
            <a:picLocks noGrp="1" noChangeAspect="1"/>
          </p:cNvPicPr>
          <p:nvPr>
            <p:ph type="pic" sz="quarter" idx="18"/>
          </p:nvPr>
        </p:nvPicPr>
        <p:blipFill>
          <a:blip r:embed="rId5">
            <a:extLst>
              <a:ext uri="{28A0092B-C50C-407E-A947-70E740481C1C}">
                <a14:useLocalDpi xmlns:a14="http://schemas.microsoft.com/office/drawing/2010/main" val="0"/>
              </a:ext>
            </a:extLst>
          </a:blip>
          <a:srcRect t="12975" b="12975"/>
          <a:stretch>
            <a:fillRect/>
          </a:stretch>
        </p:blipFill>
        <p:spPr/>
      </p:pic>
      <p:pic>
        <p:nvPicPr>
          <p:cNvPr id="15" name="Picture Placeholder 14"/>
          <p:cNvPicPr>
            <a:picLocks noGrp="1" noChangeAspect="1"/>
          </p:cNvPicPr>
          <p:nvPr>
            <p:ph type="pic" sz="quarter" idx="16"/>
          </p:nvPr>
        </p:nvPicPr>
        <p:blipFill>
          <a:blip r:embed="rId6">
            <a:extLst>
              <a:ext uri="{28A0092B-C50C-407E-A947-70E740481C1C}">
                <a14:useLocalDpi xmlns:a14="http://schemas.microsoft.com/office/drawing/2010/main" val="0"/>
              </a:ext>
            </a:extLst>
          </a:blip>
          <a:srcRect l="2698" r="2698"/>
          <a:stretch>
            <a:fillRect/>
          </a:stretch>
        </p:blipFill>
        <p:spPr/>
      </p:pic>
    </p:spTree>
    <p:extLst>
      <p:ext uri="{BB962C8B-B14F-4D97-AF65-F5344CB8AC3E}">
        <p14:creationId xmlns:p14="http://schemas.microsoft.com/office/powerpoint/2010/main" val="318406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66458" y="206973"/>
            <a:ext cx="5450114" cy="768578"/>
          </a:xfrm>
        </p:spPr>
        <p:txBody>
          <a:bodyPr/>
          <a:lstStyle/>
          <a:p>
            <a:r>
              <a:rPr lang="en-US" sz="2800" dirty="0"/>
              <a:t>What does Warwick Scholars offer</a:t>
            </a:r>
          </a:p>
        </p:txBody>
      </p:sp>
      <p:pic>
        <p:nvPicPr>
          <p:cNvPr id="8" name="Picture Placeholder 7"/>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1197" r="1197"/>
          <a:stretch>
            <a:fillRect/>
          </a:stretch>
        </p:blipFill>
        <p:spPr/>
      </p:pic>
      <p:pic>
        <p:nvPicPr>
          <p:cNvPr id="5" name="Picture Placeholder 4"/>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6776" b="6776"/>
          <a:stretch>
            <a:fillRect/>
          </a:stretch>
        </p:blipFill>
        <p:spPr/>
      </p:pic>
      <p:sp>
        <p:nvSpPr>
          <p:cNvPr id="7" name="Text Placeholder 3"/>
          <p:cNvSpPr txBox="1">
            <a:spLocks/>
          </p:cNvSpPr>
          <p:nvPr/>
        </p:nvSpPr>
        <p:spPr>
          <a:xfrm>
            <a:off x="5021297" y="803916"/>
            <a:ext cx="3796131" cy="2030981"/>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000" b="1" dirty="0">
                <a:solidFill>
                  <a:schemeClr val="bg1"/>
                </a:solidFill>
              </a:rPr>
              <a:t>Ongoing support from sixth form all the way to graduation</a:t>
            </a:r>
          </a:p>
          <a:p>
            <a:r>
              <a:rPr lang="en-GB" sz="2000" b="1" dirty="0">
                <a:solidFill>
                  <a:schemeClr val="bg1"/>
                </a:solidFill>
              </a:rPr>
              <a:t>Specific subject support</a:t>
            </a:r>
          </a:p>
          <a:p>
            <a:r>
              <a:rPr lang="en-GB" sz="2000" b="1" dirty="0">
                <a:solidFill>
                  <a:schemeClr val="bg1"/>
                </a:solidFill>
              </a:rPr>
              <a:t>Join the Warwick community from year 12</a:t>
            </a:r>
          </a:p>
          <a:p>
            <a:endParaRPr lang="en-GB" sz="2000" b="1" dirty="0">
              <a:solidFill>
                <a:schemeClr val="bg1"/>
              </a:solidFill>
            </a:endParaRPr>
          </a:p>
        </p:txBody>
      </p:sp>
      <p:graphicFrame>
        <p:nvGraphicFramePr>
          <p:cNvPr id="2" name="Table 3">
            <a:extLst>
              <a:ext uri="{FF2B5EF4-FFF2-40B4-BE49-F238E27FC236}">
                <a16:creationId xmlns:a16="http://schemas.microsoft.com/office/drawing/2014/main" id="{7A32C3D6-C0B5-4ACF-B578-722DDD4D87CA}"/>
              </a:ext>
            </a:extLst>
          </p:cNvPr>
          <p:cNvGraphicFramePr>
            <a:graphicFrameLocks noGrp="1"/>
          </p:cNvGraphicFramePr>
          <p:nvPr>
            <p:extLst>
              <p:ext uri="{D42A27DB-BD31-4B8C-83A1-F6EECF244321}">
                <p14:modId xmlns:p14="http://schemas.microsoft.com/office/powerpoint/2010/main" val="121196277"/>
              </p:ext>
            </p:extLst>
          </p:nvPr>
        </p:nvGraphicFramePr>
        <p:xfrm>
          <a:off x="3882452" y="2807969"/>
          <a:ext cx="5109148" cy="2194560"/>
        </p:xfrm>
        <a:graphic>
          <a:graphicData uri="http://schemas.openxmlformats.org/drawingml/2006/table">
            <a:tbl>
              <a:tblPr firstRow="1" bandRow="1">
                <a:tableStyleId>{21E4AEA4-8DFA-4A89-87EB-49C32662AFE0}</a:tableStyleId>
              </a:tblPr>
              <a:tblGrid>
                <a:gridCol w="2554574">
                  <a:extLst>
                    <a:ext uri="{9D8B030D-6E8A-4147-A177-3AD203B41FA5}">
                      <a16:colId xmlns:a16="http://schemas.microsoft.com/office/drawing/2014/main" val="1101525491"/>
                    </a:ext>
                  </a:extLst>
                </a:gridCol>
                <a:gridCol w="2554574">
                  <a:extLst>
                    <a:ext uri="{9D8B030D-6E8A-4147-A177-3AD203B41FA5}">
                      <a16:colId xmlns:a16="http://schemas.microsoft.com/office/drawing/2014/main" val="411821235"/>
                    </a:ext>
                  </a:extLst>
                </a:gridCol>
              </a:tblGrid>
              <a:tr h="205641">
                <a:tc>
                  <a:txBody>
                    <a:bodyPr/>
                    <a:lstStyle/>
                    <a:p>
                      <a:r>
                        <a:rPr lang="en-GB" sz="1100" dirty="0"/>
                        <a:t>A typical Year 12 Programme</a:t>
                      </a:r>
                    </a:p>
                  </a:txBody>
                  <a:tcPr/>
                </a:tc>
                <a:tc>
                  <a:txBody>
                    <a:bodyPr/>
                    <a:lstStyle/>
                    <a:p>
                      <a:r>
                        <a:rPr lang="en-GB" sz="1100" dirty="0"/>
                        <a:t>A typical Year 13 programme</a:t>
                      </a:r>
                    </a:p>
                  </a:txBody>
                  <a:tcPr/>
                </a:tc>
                <a:extLst>
                  <a:ext uri="{0D108BD9-81ED-4DB2-BD59-A6C34878D82A}">
                    <a16:rowId xmlns:a16="http://schemas.microsoft.com/office/drawing/2014/main" val="1862897400"/>
                  </a:ext>
                </a:extLst>
              </a:tr>
              <a:tr h="1305680">
                <a:tc>
                  <a:txBody>
                    <a:bodyPr/>
                    <a:lstStyle/>
                    <a:p>
                      <a:r>
                        <a:rPr lang="en-GB" sz="1100" b="1" dirty="0"/>
                        <a:t>Spring Term</a:t>
                      </a:r>
                    </a:p>
                    <a:p>
                      <a:pPr marL="285750" indent="-285750">
                        <a:buFont typeface="Arial" panose="020B0604020202020204" pitchFamily="34" charset="0"/>
                        <a:buChar char="•"/>
                      </a:pPr>
                      <a:r>
                        <a:rPr lang="en-GB" sz="1100" b="0" dirty="0"/>
                        <a:t>Subject taster day</a:t>
                      </a:r>
                    </a:p>
                    <a:p>
                      <a:pPr marL="285750" indent="-285750">
                        <a:buFont typeface="Arial" panose="020B0604020202020204" pitchFamily="34" charset="0"/>
                        <a:buChar char="•"/>
                      </a:pPr>
                      <a:r>
                        <a:rPr lang="en-GB" sz="1100" b="0" dirty="0"/>
                        <a:t>Applications open</a:t>
                      </a:r>
                    </a:p>
                    <a:p>
                      <a:pPr marL="285750" indent="-285750">
                        <a:buFont typeface="Arial" panose="020B0604020202020204" pitchFamily="34" charset="0"/>
                        <a:buChar char="•"/>
                      </a:pPr>
                      <a:endParaRPr lang="en-GB" sz="1100" b="0" dirty="0"/>
                    </a:p>
                    <a:p>
                      <a:pPr marL="0" indent="0">
                        <a:buFont typeface="Arial" panose="020B0604020202020204" pitchFamily="34" charset="0"/>
                        <a:buNone/>
                      </a:pPr>
                      <a:r>
                        <a:rPr lang="en-GB" sz="1100" b="1" dirty="0"/>
                        <a:t>Summer Term</a:t>
                      </a:r>
                    </a:p>
                    <a:p>
                      <a:pPr marL="285750" indent="-285750">
                        <a:buFont typeface="Arial" panose="020B0604020202020204" pitchFamily="34" charset="0"/>
                        <a:buChar char="•"/>
                      </a:pPr>
                      <a:r>
                        <a:rPr lang="en-GB" sz="1100" b="0" dirty="0"/>
                        <a:t>UCAS workshop</a:t>
                      </a:r>
                    </a:p>
                  </a:txBody>
                  <a:tcPr/>
                </a:tc>
                <a:tc>
                  <a:txBody>
                    <a:bodyPr/>
                    <a:lstStyle/>
                    <a:p>
                      <a:r>
                        <a:rPr lang="en-GB" sz="1100" b="1" dirty="0"/>
                        <a:t>Autumn Term</a:t>
                      </a:r>
                      <a:endParaRPr lang="en-GB" sz="1100" b="0" dirty="0"/>
                    </a:p>
                    <a:p>
                      <a:pPr marL="285750" indent="-285750">
                        <a:buFont typeface="Arial" panose="020B0604020202020204" pitchFamily="34" charset="0"/>
                        <a:buChar char="•"/>
                      </a:pPr>
                      <a:r>
                        <a:rPr lang="en-GB" sz="1100" b="0" dirty="0"/>
                        <a:t>Year 13 Residential Launch </a:t>
                      </a:r>
                    </a:p>
                    <a:p>
                      <a:pPr marL="285750" indent="-285750">
                        <a:buFont typeface="Arial" panose="020B0604020202020204" pitchFamily="34" charset="0"/>
                        <a:buChar char="•"/>
                      </a:pPr>
                      <a:r>
                        <a:rPr lang="en-GB" sz="1100" b="0" dirty="0"/>
                        <a:t>UCAS applications support</a:t>
                      </a:r>
                    </a:p>
                    <a:p>
                      <a:pPr marL="285750" indent="-285750">
                        <a:buFont typeface="Arial" panose="020B0604020202020204" pitchFamily="34" charset="0"/>
                        <a:buChar char="•"/>
                      </a:pPr>
                      <a:r>
                        <a:rPr lang="en-GB" sz="1100" b="0" dirty="0"/>
                        <a:t>Online mentoring</a:t>
                      </a:r>
                    </a:p>
                    <a:p>
                      <a:pPr marL="285750" indent="-285750">
                        <a:buFont typeface="Arial" panose="020B0604020202020204" pitchFamily="34" charset="0"/>
                        <a:buChar char="•"/>
                      </a:pPr>
                      <a:r>
                        <a:rPr lang="en-GB" sz="1100" b="0" dirty="0"/>
                        <a:t>Open Day support</a:t>
                      </a:r>
                    </a:p>
                    <a:p>
                      <a:pPr marL="285750" indent="-285750">
                        <a:buFont typeface="Arial" panose="020B0604020202020204" pitchFamily="34" charset="0"/>
                        <a:buChar char="•"/>
                      </a:pPr>
                      <a:endParaRPr lang="en-GB" sz="1100" b="0" dirty="0"/>
                    </a:p>
                    <a:p>
                      <a:pPr marL="0" indent="0">
                        <a:buFont typeface="Arial" panose="020B0604020202020204" pitchFamily="34" charset="0"/>
                        <a:buNone/>
                      </a:pPr>
                      <a:r>
                        <a:rPr lang="en-GB" sz="1100" b="1" dirty="0"/>
                        <a:t>Spring Term</a:t>
                      </a:r>
                      <a:endParaRPr lang="en-GB" sz="1100" b="0" dirty="0"/>
                    </a:p>
                    <a:p>
                      <a:pPr marL="285750" indent="-285750">
                        <a:buFont typeface="Arial" panose="020B0604020202020204" pitchFamily="34" charset="0"/>
                        <a:buChar char="•"/>
                      </a:pPr>
                      <a:r>
                        <a:rPr lang="en-GB" sz="1100" b="0" dirty="0"/>
                        <a:t>Academic enrichment in your department</a:t>
                      </a:r>
                    </a:p>
                    <a:p>
                      <a:pPr marL="285750" indent="-285750">
                        <a:buFont typeface="Arial" panose="020B0604020202020204" pitchFamily="34" charset="0"/>
                        <a:buChar char="•"/>
                      </a:pPr>
                      <a:r>
                        <a:rPr lang="en-GB" sz="1100" b="0" dirty="0"/>
                        <a:t>1:1 online A level tutoring</a:t>
                      </a:r>
                    </a:p>
                    <a:p>
                      <a:pPr marL="285750" indent="-285750">
                        <a:buFont typeface="Arial" panose="020B0604020202020204" pitchFamily="34" charset="0"/>
                        <a:buChar char="•"/>
                      </a:pPr>
                      <a:r>
                        <a:rPr lang="en-GB" sz="1100" b="0" dirty="0"/>
                        <a:t>A level revision bootcamp</a:t>
                      </a:r>
                      <a:endParaRPr lang="en-GB" sz="1100" b="1" dirty="0"/>
                    </a:p>
                  </a:txBody>
                  <a:tcPr/>
                </a:tc>
                <a:extLst>
                  <a:ext uri="{0D108BD9-81ED-4DB2-BD59-A6C34878D82A}">
                    <a16:rowId xmlns:a16="http://schemas.microsoft.com/office/drawing/2014/main" val="603790864"/>
                  </a:ext>
                </a:extLst>
              </a:tr>
            </a:tbl>
          </a:graphicData>
        </a:graphic>
      </p:graphicFrame>
    </p:spTree>
    <p:extLst>
      <p:ext uri="{BB962C8B-B14F-4D97-AF65-F5344CB8AC3E}">
        <p14:creationId xmlns:p14="http://schemas.microsoft.com/office/powerpoint/2010/main" val="3478828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67657" y="364619"/>
            <a:ext cx="7736114" cy="768578"/>
          </a:xfrm>
        </p:spPr>
        <p:txBody>
          <a:bodyPr/>
          <a:lstStyle/>
          <a:p>
            <a:r>
              <a:rPr lang="en-US" sz="2800" dirty="0"/>
              <a:t>Specific benefits to Warwick Scholars: </a:t>
            </a:r>
          </a:p>
        </p:txBody>
      </p:sp>
      <p:sp>
        <p:nvSpPr>
          <p:cNvPr id="9" name="Text Placeholder 1"/>
          <p:cNvSpPr>
            <a:spLocks noGrp="1"/>
          </p:cNvSpPr>
          <p:nvPr>
            <p:ph type="body" sz="quarter" idx="13"/>
          </p:nvPr>
        </p:nvSpPr>
        <p:spPr>
          <a:xfrm>
            <a:off x="833441" y="1294880"/>
            <a:ext cx="7642141" cy="2333692"/>
          </a:xfrm>
        </p:spPr>
        <p:txBody>
          <a:bodyPr/>
          <a:lstStyle/>
          <a:p>
            <a:pPr>
              <a:buFont typeface="Wingdings" panose="05000000000000000000" pitchFamily="2" charset="2"/>
              <a:buChar char="ü"/>
            </a:pPr>
            <a:r>
              <a:rPr lang="en-US" sz="2000" b="1" dirty="0">
                <a:solidFill>
                  <a:schemeClr val="bg1"/>
                </a:solidFill>
              </a:rPr>
              <a:t>A real </a:t>
            </a:r>
            <a:r>
              <a:rPr lang="en-US" sz="2000" b="1" dirty="0" err="1">
                <a:solidFill>
                  <a:schemeClr val="bg1"/>
                </a:solidFill>
              </a:rPr>
              <a:t>flavour</a:t>
            </a:r>
            <a:r>
              <a:rPr lang="en-US" sz="2000" b="1" dirty="0">
                <a:solidFill>
                  <a:schemeClr val="bg1"/>
                </a:solidFill>
              </a:rPr>
              <a:t> of what it is like to be a student at Warwick</a:t>
            </a:r>
          </a:p>
          <a:p>
            <a:pPr>
              <a:buFont typeface="Wingdings" panose="05000000000000000000" pitchFamily="2" charset="2"/>
              <a:buChar char="ü"/>
            </a:pPr>
            <a:r>
              <a:rPr lang="en-US" sz="2000" b="1" dirty="0">
                <a:solidFill>
                  <a:schemeClr val="bg1"/>
                </a:solidFill>
              </a:rPr>
              <a:t>Meeting with Warwick students</a:t>
            </a:r>
          </a:p>
          <a:p>
            <a:pPr>
              <a:buFont typeface="Wingdings" panose="05000000000000000000" pitchFamily="2" charset="2"/>
              <a:buChar char="ü"/>
            </a:pPr>
            <a:r>
              <a:rPr lang="en-US" sz="2000" b="1" dirty="0">
                <a:solidFill>
                  <a:schemeClr val="bg1"/>
                </a:solidFill>
              </a:rPr>
              <a:t>If you fully engage with the </a:t>
            </a:r>
            <a:r>
              <a:rPr lang="en-US" sz="2000" b="1" dirty="0" err="1">
                <a:solidFill>
                  <a:schemeClr val="bg1"/>
                </a:solidFill>
              </a:rPr>
              <a:t>programme</a:t>
            </a:r>
            <a:r>
              <a:rPr lang="en-US" sz="2000" b="1" dirty="0">
                <a:solidFill>
                  <a:schemeClr val="bg1"/>
                </a:solidFill>
              </a:rPr>
              <a:t>, you will be guaranteed an offer from Warwick which will include a grade reduction of between 2 to 4 A-level grades, alongside a 50% tuition fee discount. </a:t>
            </a:r>
          </a:p>
          <a:p>
            <a:pPr marL="0" indent="0">
              <a:buNone/>
            </a:pPr>
            <a:endParaRPr lang="en-GB" dirty="0"/>
          </a:p>
        </p:txBody>
      </p:sp>
    </p:spTree>
    <p:extLst>
      <p:ext uri="{BB962C8B-B14F-4D97-AF65-F5344CB8AC3E}">
        <p14:creationId xmlns:p14="http://schemas.microsoft.com/office/powerpoint/2010/main" val="175025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408380" y="796575"/>
            <a:ext cx="4724967" cy="2907746"/>
          </a:xfrm>
        </p:spPr>
        <p:txBody>
          <a:bodyPr/>
          <a:lstStyle/>
          <a:p>
            <a:r>
              <a:rPr lang="en-US" sz="2000" dirty="0">
                <a:solidFill>
                  <a:schemeClr val="bg1"/>
                </a:solidFill>
              </a:rPr>
              <a:t>Applications will open in </a:t>
            </a:r>
            <a:r>
              <a:rPr lang="en-US" sz="2000" b="1" dirty="0">
                <a:solidFill>
                  <a:schemeClr val="bg1"/>
                </a:solidFill>
              </a:rPr>
              <a:t>April.</a:t>
            </a:r>
          </a:p>
          <a:p>
            <a:r>
              <a:rPr lang="en-US" sz="2000" dirty="0">
                <a:solidFill>
                  <a:schemeClr val="bg1"/>
                </a:solidFill>
              </a:rPr>
              <a:t>You will need to nominate </a:t>
            </a:r>
            <a:r>
              <a:rPr lang="en-US" sz="2000" b="1" dirty="0">
                <a:solidFill>
                  <a:schemeClr val="bg1"/>
                </a:solidFill>
              </a:rPr>
              <a:t>a teacher </a:t>
            </a:r>
            <a:r>
              <a:rPr lang="en-US" sz="2000" dirty="0">
                <a:solidFill>
                  <a:schemeClr val="bg1"/>
                </a:solidFill>
              </a:rPr>
              <a:t>to support your application</a:t>
            </a:r>
          </a:p>
          <a:p>
            <a:r>
              <a:rPr lang="en-US" sz="2000" dirty="0">
                <a:solidFill>
                  <a:schemeClr val="bg1"/>
                </a:solidFill>
              </a:rPr>
              <a:t>You will also need to write a short </a:t>
            </a:r>
            <a:r>
              <a:rPr lang="en-US" sz="2000" b="1" dirty="0">
                <a:solidFill>
                  <a:schemeClr val="bg1"/>
                </a:solidFill>
              </a:rPr>
              <a:t>personal statement</a:t>
            </a:r>
            <a:r>
              <a:rPr lang="en-US" sz="2000" dirty="0">
                <a:solidFill>
                  <a:schemeClr val="bg1"/>
                </a:solidFill>
              </a:rPr>
              <a:t>. </a:t>
            </a:r>
          </a:p>
          <a:p>
            <a:r>
              <a:rPr lang="en-US" sz="2000" dirty="0">
                <a:solidFill>
                  <a:schemeClr val="bg1"/>
                </a:solidFill>
              </a:rPr>
              <a:t>It will be an </a:t>
            </a:r>
            <a:r>
              <a:rPr lang="en-US" sz="2000" b="1" dirty="0">
                <a:solidFill>
                  <a:schemeClr val="bg1"/>
                </a:solidFill>
              </a:rPr>
              <a:t>online form </a:t>
            </a:r>
            <a:r>
              <a:rPr lang="en-US" sz="2000" dirty="0">
                <a:solidFill>
                  <a:schemeClr val="bg1"/>
                </a:solidFill>
              </a:rPr>
              <a:t>and you will need to provide us with your </a:t>
            </a:r>
            <a:r>
              <a:rPr lang="en-US" sz="2000" b="1" dirty="0">
                <a:solidFill>
                  <a:schemeClr val="bg1"/>
                </a:solidFill>
              </a:rPr>
              <a:t>GCSE results and A-level predictions</a:t>
            </a:r>
          </a:p>
          <a:p>
            <a:endParaRPr lang="en-US" dirty="0">
              <a:solidFill>
                <a:schemeClr val="bg1"/>
              </a:solidFill>
            </a:endParaRPr>
          </a:p>
        </p:txBody>
      </p:sp>
      <p:sp>
        <p:nvSpPr>
          <p:cNvPr id="3" name="Text Placeholder 2"/>
          <p:cNvSpPr>
            <a:spLocks noGrp="1"/>
          </p:cNvSpPr>
          <p:nvPr>
            <p:ph type="body" sz="quarter" idx="14"/>
          </p:nvPr>
        </p:nvSpPr>
        <p:spPr/>
        <p:txBody>
          <a:bodyPr/>
          <a:lstStyle/>
          <a:p>
            <a:r>
              <a:rPr lang="en-US" dirty="0"/>
              <a:t>How to apply</a:t>
            </a:r>
          </a:p>
          <a:p>
            <a:endParaRPr lang="en-US" dirty="0"/>
          </a:p>
        </p:txBody>
      </p:sp>
      <p:pic>
        <p:nvPicPr>
          <p:cNvPr id="5" name="Picture Placeholder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7052" r="27052"/>
          <a:stretch>
            <a:fillRect/>
          </a:stretch>
        </p:blipFill>
        <p:spPr/>
      </p:pic>
    </p:spTree>
    <p:extLst>
      <p:ext uri="{BB962C8B-B14F-4D97-AF65-F5344CB8AC3E}">
        <p14:creationId xmlns:p14="http://schemas.microsoft.com/office/powerpoint/2010/main" val="447429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54904" y="1091016"/>
            <a:ext cx="7102239" cy="380867"/>
          </a:xfrm>
        </p:spPr>
        <p:txBody>
          <a:bodyPr/>
          <a:lstStyle/>
          <a:p>
            <a:r>
              <a:rPr lang="en-GB" sz="3600" dirty="0"/>
              <a:t>How can I find out </a:t>
            </a:r>
            <a:r>
              <a:rPr lang="en-GB" sz="3600" dirty="0" smtClean="0"/>
              <a:t>more?</a:t>
            </a:r>
            <a:endParaRPr lang="en-GB" sz="3600" dirty="0"/>
          </a:p>
        </p:txBody>
      </p:sp>
      <p:sp>
        <p:nvSpPr>
          <p:cNvPr id="5" name="Rectangle 4"/>
          <p:cNvSpPr/>
          <p:nvPr/>
        </p:nvSpPr>
        <p:spPr>
          <a:xfrm>
            <a:off x="361271" y="4411810"/>
            <a:ext cx="4068116" cy="646331"/>
          </a:xfrm>
          <a:prstGeom prst="rect">
            <a:avLst/>
          </a:prstGeom>
        </p:spPr>
        <p:txBody>
          <a:bodyPr wrap="square">
            <a:spAutoFit/>
          </a:bodyPr>
          <a:lstStyle/>
          <a:p>
            <a:r>
              <a:rPr lang="en-GB" sz="1800" dirty="0">
                <a:solidFill>
                  <a:schemeClr val="bg1"/>
                </a:solidFill>
                <a:hlinkClick r:id="rId3"/>
              </a:rPr>
              <a:t>https://warwick.ac.uk/study/outreach/whatweoffer/warwickscholars</a:t>
            </a:r>
            <a:r>
              <a:rPr lang="en-GB" sz="1800" dirty="0" smtClean="0">
                <a:solidFill>
                  <a:schemeClr val="bg1"/>
                </a:solidFill>
                <a:hlinkClick r:id="rId3"/>
              </a:rPr>
              <a:t>/</a:t>
            </a:r>
            <a:r>
              <a:rPr lang="en-GB" sz="1800" dirty="0" smtClean="0">
                <a:solidFill>
                  <a:schemeClr val="bg1"/>
                </a:solidFill>
              </a:rPr>
              <a:t> </a:t>
            </a:r>
            <a:endParaRPr lang="en-GB" sz="1800" dirty="0">
              <a:solidFill>
                <a:schemeClr val="bg1"/>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741" y="2166338"/>
            <a:ext cx="1666052" cy="1666052"/>
          </a:xfrm>
          <a:prstGeom prst="rect">
            <a:avLst/>
          </a:prstGeom>
        </p:spPr>
      </p:pic>
      <p:sp>
        <p:nvSpPr>
          <p:cNvPr id="7" name="Rectangle 6"/>
          <p:cNvSpPr/>
          <p:nvPr/>
        </p:nvSpPr>
        <p:spPr>
          <a:xfrm>
            <a:off x="2219673" y="2399199"/>
            <a:ext cx="3048614" cy="1200329"/>
          </a:xfrm>
          <a:prstGeom prst="rect">
            <a:avLst/>
          </a:prstGeom>
        </p:spPr>
        <p:txBody>
          <a:bodyPr wrap="square">
            <a:spAutoFit/>
          </a:bodyPr>
          <a:lstStyle/>
          <a:p>
            <a:r>
              <a:rPr lang="en-GB" sz="2400" dirty="0">
                <a:solidFill>
                  <a:schemeClr val="bg1"/>
                </a:solidFill>
                <a:hlinkClick r:id="rId5"/>
              </a:rPr>
              <a:t>https://</a:t>
            </a:r>
            <a:r>
              <a:rPr lang="en-GB" sz="2400" dirty="0" smtClean="0">
                <a:solidFill>
                  <a:schemeClr val="bg1"/>
                </a:solidFill>
                <a:hlinkClick r:id="rId5"/>
              </a:rPr>
              <a:t>warwick.co1.qualtrics.com/jfe/form/SV_57qxPCV1JOx1F7n</a:t>
            </a:r>
            <a:r>
              <a:rPr lang="en-GB" sz="2400" dirty="0" smtClean="0">
                <a:solidFill>
                  <a:schemeClr val="bg1"/>
                </a:solidFill>
              </a:rPr>
              <a:t> </a:t>
            </a:r>
            <a:endParaRPr lang="en-GB" sz="2400" dirty="0">
              <a:solidFill>
                <a:schemeClr val="bg1"/>
              </a:solidFill>
            </a:endParaRPr>
          </a:p>
        </p:txBody>
      </p:sp>
      <p:sp>
        <p:nvSpPr>
          <p:cNvPr id="8" name="Rectangle 7"/>
          <p:cNvSpPr/>
          <p:nvPr/>
        </p:nvSpPr>
        <p:spPr>
          <a:xfrm>
            <a:off x="273282" y="3960510"/>
            <a:ext cx="8989096" cy="523220"/>
          </a:xfrm>
          <a:prstGeom prst="rect">
            <a:avLst/>
          </a:prstGeom>
        </p:spPr>
        <p:txBody>
          <a:bodyPr wrap="square">
            <a:spAutoFit/>
          </a:bodyPr>
          <a:lstStyle/>
          <a:p>
            <a:r>
              <a:rPr lang="en-GB" sz="2800" b="1" dirty="0" smtClean="0">
                <a:solidFill>
                  <a:schemeClr val="bg1"/>
                </a:solidFill>
              </a:rPr>
              <a:t>Visit our website</a:t>
            </a:r>
            <a:endParaRPr lang="en-GB" sz="2800" b="1" dirty="0">
              <a:solidFill>
                <a:schemeClr val="bg1"/>
              </a:solidFill>
            </a:endParaRPr>
          </a:p>
        </p:txBody>
      </p:sp>
      <p:sp>
        <p:nvSpPr>
          <p:cNvPr id="9" name="Rectangle 8"/>
          <p:cNvSpPr/>
          <p:nvPr/>
        </p:nvSpPr>
        <p:spPr>
          <a:xfrm>
            <a:off x="154904" y="1676802"/>
            <a:ext cx="8989096" cy="523220"/>
          </a:xfrm>
          <a:prstGeom prst="rect">
            <a:avLst/>
          </a:prstGeom>
        </p:spPr>
        <p:txBody>
          <a:bodyPr wrap="square">
            <a:spAutoFit/>
          </a:bodyPr>
          <a:lstStyle/>
          <a:p>
            <a:r>
              <a:rPr lang="en-GB" sz="2800" b="1" dirty="0" smtClean="0">
                <a:solidFill>
                  <a:schemeClr val="bg1"/>
                </a:solidFill>
              </a:rPr>
              <a:t>Compare our programmes: </a:t>
            </a:r>
            <a:endParaRPr lang="en-GB" sz="2800" b="1" dirty="0">
              <a:solidFill>
                <a:schemeClr val="bg1"/>
              </a:solidFill>
            </a:endParaRPr>
          </a:p>
        </p:txBody>
      </p:sp>
      <p:sp>
        <p:nvSpPr>
          <p:cNvPr id="10" name="Rectangle 9"/>
          <p:cNvSpPr/>
          <p:nvPr/>
        </p:nvSpPr>
        <p:spPr>
          <a:xfrm>
            <a:off x="4959651" y="3857840"/>
            <a:ext cx="8989096" cy="523220"/>
          </a:xfrm>
          <a:prstGeom prst="rect">
            <a:avLst/>
          </a:prstGeom>
        </p:spPr>
        <p:txBody>
          <a:bodyPr wrap="square">
            <a:spAutoFit/>
          </a:bodyPr>
          <a:lstStyle/>
          <a:p>
            <a:r>
              <a:rPr lang="en-GB" sz="2800" b="1" dirty="0" smtClean="0">
                <a:solidFill>
                  <a:schemeClr val="bg1"/>
                </a:solidFill>
              </a:rPr>
              <a:t>Visit the RO website</a:t>
            </a:r>
            <a:endParaRPr lang="en-GB" sz="2800" b="1" dirty="0">
              <a:solidFill>
                <a:schemeClr val="bg1"/>
              </a:solidFill>
            </a:endParaRPr>
          </a:p>
        </p:txBody>
      </p:sp>
      <p:sp>
        <p:nvSpPr>
          <p:cNvPr id="4" name="Rectangle 3"/>
          <p:cNvSpPr/>
          <p:nvPr/>
        </p:nvSpPr>
        <p:spPr>
          <a:xfrm>
            <a:off x="4959651" y="4450546"/>
            <a:ext cx="4055406" cy="646331"/>
          </a:xfrm>
          <a:prstGeom prst="rect">
            <a:avLst/>
          </a:prstGeom>
        </p:spPr>
        <p:txBody>
          <a:bodyPr wrap="none">
            <a:spAutoFit/>
          </a:bodyPr>
          <a:lstStyle/>
          <a:p>
            <a:r>
              <a:rPr lang="en-GB" sz="1800" dirty="0">
                <a:solidFill>
                  <a:schemeClr val="bg1"/>
                </a:solidFill>
                <a:hlinkClick r:id="rId6"/>
              </a:rPr>
              <a:t>http://www.realisingopportunities.ac.uk</a:t>
            </a:r>
            <a:r>
              <a:rPr lang="en-GB" sz="1800" dirty="0" smtClean="0">
                <a:solidFill>
                  <a:schemeClr val="bg1"/>
                </a:solidFill>
                <a:hlinkClick r:id="rId6"/>
              </a:rPr>
              <a:t>/</a:t>
            </a:r>
            <a:endParaRPr lang="en-GB" sz="1800" dirty="0" smtClean="0">
              <a:solidFill>
                <a:schemeClr val="bg1"/>
              </a:solidFill>
            </a:endParaRPr>
          </a:p>
          <a:p>
            <a:endParaRPr lang="en-GB" sz="1800" dirty="0">
              <a:solidFill>
                <a:schemeClr val="bg1"/>
              </a:solidFill>
            </a:endParaRPr>
          </a:p>
        </p:txBody>
      </p:sp>
    </p:spTree>
    <p:extLst>
      <p:ext uri="{BB962C8B-B14F-4D97-AF65-F5344CB8AC3E}">
        <p14:creationId xmlns:p14="http://schemas.microsoft.com/office/powerpoint/2010/main" val="3167727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41420" y="3673200"/>
            <a:ext cx="5082540" cy="1077218"/>
          </a:xfrm>
          <a:prstGeom prst="rect">
            <a:avLst/>
          </a:prstGeom>
          <a:noFill/>
        </p:spPr>
        <p:txBody>
          <a:bodyPr wrap="square" rtlCol="0">
            <a:spAutoFit/>
          </a:bodyPr>
          <a:lstStyle/>
          <a:p>
            <a:r>
              <a:rPr lang="en-GB" sz="3200" dirty="0">
                <a:solidFill>
                  <a:schemeClr val="bg1"/>
                </a:solidFill>
              </a:rPr>
              <a:t>Any questions email us at </a:t>
            </a:r>
          </a:p>
          <a:p>
            <a:r>
              <a:rPr lang="en-GB" sz="3200" b="1" u="sng" dirty="0" smtClean="0">
                <a:solidFill>
                  <a:schemeClr val="accent1">
                    <a:lumMod val="50000"/>
                  </a:schemeClr>
                </a:solidFill>
              </a:rPr>
              <a:t>post16@warwick.ac.uk</a:t>
            </a:r>
            <a:endParaRPr lang="en-GB" sz="3200" b="1" u="sng" dirty="0">
              <a:solidFill>
                <a:schemeClr val="accent1">
                  <a:lumMod val="50000"/>
                </a:schemeClr>
              </a:solidFill>
            </a:endParaRPr>
          </a:p>
        </p:txBody>
      </p:sp>
      <p:sp>
        <p:nvSpPr>
          <p:cNvPr id="4" name="Rectangle 3"/>
          <p:cNvSpPr/>
          <p:nvPr/>
        </p:nvSpPr>
        <p:spPr>
          <a:xfrm>
            <a:off x="508173" y="1562207"/>
            <a:ext cx="8989096" cy="1384995"/>
          </a:xfrm>
          <a:prstGeom prst="rect">
            <a:avLst/>
          </a:prstGeom>
        </p:spPr>
        <p:txBody>
          <a:bodyPr wrap="square">
            <a:spAutoFit/>
          </a:bodyPr>
          <a:lstStyle/>
          <a:p>
            <a:r>
              <a:rPr lang="en-GB" sz="2800" b="1" dirty="0" smtClean="0">
                <a:solidFill>
                  <a:schemeClr val="bg1"/>
                </a:solidFill>
              </a:rPr>
              <a:t>Applications will open: </a:t>
            </a:r>
          </a:p>
          <a:p>
            <a:r>
              <a:rPr lang="en-GB" sz="2800" b="1" dirty="0" smtClean="0">
                <a:solidFill>
                  <a:schemeClr val="bg1"/>
                </a:solidFill>
              </a:rPr>
              <a:t>Realising Opportunities January </a:t>
            </a:r>
            <a:r>
              <a:rPr lang="en-GB" sz="2800" b="1" dirty="0">
                <a:solidFill>
                  <a:schemeClr val="bg1"/>
                </a:solidFill>
              </a:rPr>
              <a:t>5</a:t>
            </a:r>
            <a:r>
              <a:rPr lang="en-GB" sz="2800" b="1" baseline="30000" dirty="0">
                <a:solidFill>
                  <a:schemeClr val="bg1"/>
                </a:solidFill>
              </a:rPr>
              <a:t>th</a:t>
            </a:r>
            <a:r>
              <a:rPr lang="en-GB" sz="2800" b="1" dirty="0">
                <a:solidFill>
                  <a:schemeClr val="bg1"/>
                </a:solidFill>
              </a:rPr>
              <a:t> </a:t>
            </a:r>
            <a:r>
              <a:rPr lang="en-GB" sz="2800" b="1" dirty="0" smtClean="0">
                <a:solidFill>
                  <a:schemeClr val="bg1"/>
                </a:solidFill>
              </a:rPr>
              <a:t>2021 </a:t>
            </a:r>
          </a:p>
          <a:p>
            <a:r>
              <a:rPr lang="en-GB" sz="2800" b="1" dirty="0" smtClean="0">
                <a:solidFill>
                  <a:schemeClr val="bg1"/>
                </a:solidFill>
              </a:rPr>
              <a:t>Warwick Scholars in April 2021</a:t>
            </a:r>
            <a:endParaRPr lang="en-GB" sz="2800" b="1" dirty="0">
              <a:solidFill>
                <a:schemeClr val="bg1"/>
              </a:solidFill>
            </a:endParaRPr>
          </a:p>
        </p:txBody>
      </p:sp>
    </p:spTree>
    <p:extLst>
      <p:ext uri="{BB962C8B-B14F-4D97-AF65-F5344CB8AC3E}">
        <p14:creationId xmlns:p14="http://schemas.microsoft.com/office/powerpoint/2010/main" val="2041429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838542" y="1257891"/>
            <a:ext cx="5030784" cy="380867"/>
          </a:xfrm>
        </p:spPr>
        <p:txBody>
          <a:bodyPr/>
          <a:lstStyle/>
          <a:p>
            <a:r>
              <a:rPr lang="en-GB" dirty="0"/>
              <a:t>We are here to help – Our team</a:t>
            </a:r>
          </a:p>
        </p:txBody>
      </p:sp>
      <p:pic>
        <p:nvPicPr>
          <p:cNvPr id="4" name="Picture 2" descr="https://warwick.ac.uk/study/outreach/whatweoffer/pathwaystobanking/hp-contents/paul_websiz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1075" y="1891350"/>
            <a:ext cx="1120913" cy="12893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Laurapic1">
            <a:extLst>
              <a:ext uri="{FF2B5EF4-FFF2-40B4-BE49-F238E27FC236}">
                <a16:creationId xmlns:a16="http://schemas.microsoft.com/office/drawing/2014/main" id="{46A37E73-3E9A-411D-8DC6-9625D721A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256" y="1891350"/>
            <a:ext cx="1032850" cy="12893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Marie2">
            <a:extLst>
              <a:ext uri="{FF2B5EF4-FFF2-40B4-BE49-F238E27FC236}">
                <a16:creationId xmlns:a16="http://schemas.microsoft.com/office/drawing/2014/main" id="{D6C5A6D2-E720-4EBA-9DA4-B6E163603B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5714" y="1904012"/>
            <a:ext cx="1031500" cy="12893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Jo Bowers">
            <a:extLst>
              <a:ext uri="{FF2B5EF4-FFF2-40B4-BE49-F238E27FC236}">
                <a16:creationId xmlns:a16="http://schemas.microsoft.com/office/drawing/2014/main" id="{1C83584F-5557-45BB-8D22-93C88E592E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7187" y="1894213"/>
            <a:ext cx="955931" cy="127671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76122FDC-7916-4D82-BC80-F6D4B5C12430}"/>
              </a:ext>
            </a:extLst>
          </p:cNvPr>
          <p:cNvSpPr/>
          <p:nvPr/>
        </p:nvSpPr>
        <p:spPr>
          <a:xfrm>
            <a:off x="6297664" y="3193387"/>
            <a:ext cx="335348" cy="300082"/>
          </a:xfrm>
          <a:prstGeom prst="rect">
            <a:avLst/>
          </a:prstGeom>
        </p:spPr>
        <p:txBody>
          <a:bodyPr wrap="square">
            <a:spAutoFit/>
          </a:bodyPr>
          <a:lstStyle/>
          <a:p>
            <a:r>
              <a:rPr lang="en-GB" b="1" dirty="0">
                <a:solidFill>
                  <a:schemeClr val="bg1"/>
                </a:solidFill>
              </a:rPr>
              <a:t>Jo</a:t>
            </a:r>
          </a:p>
        </p:txBody>
      </p:sp>
      <p:sp>
        <p:nvSpPr>
          <p:cNvPr id="9" name="Rectangle 8">
            <a:extLst>
              <a:ext uri="{FF2B5EF4-FFF2-40B4-BE49-F238E27FC236}">
                <a16:creationId xmlns:a16="http://schemas.microsoft.com/office/drawing/2014/main" id="{76122FDC-7916-4D82-BC80-F6D4B5C12430}"/>
              </a:ext>
            </a:extLst>
          </p:cNvPr>
          <p:cNvSpPr/>
          <p:nvPr/>
        </p:nvSpPr>
        <p:spPr>
          <a:xfrm>
            <a:off x="4145931" y="3234853"/>
            <a:ext cx="611065" cy="300082"/>
          </a:xfrm>
          <a:prstGeom prst="rect">
            <a:avLst/>
          </a:prstGeom>
        </p:spPr>
        <p:txBody>
          <a:bodyPr wrap="none">
            <a:spAutoFit/>
          </a:bodyPr>
          <a:lstStyle/>
          <a:p>
            <a:r>
              <a:rPr lang="en-GB" b="1" dirty="0">
                <a:solidFill>
                  <a:schemeClr val="bg1"/>
                </a:solidFill>
              </a:rPr>
              <a:t>Marie</a:t>
            </a:r>
          </a:p>
        </p:txBody>
      </p:sp>
      <p:sp>
        <p:nvSpPr>
          <p:cNvPr id="10" name="Rectangle 9">
            <a:extLst>
              <a:ext uri="{FF2B5EF4-FFF2-40B4-BE49-F238E27FC236}">
                <a16:creationId xmlns:a16="http://schemas.microsoft.com/office/drawing/2014/main" id="{76122FDC-7916-4D82-BC80-F6D4B5C12430}"/>
              </a:ext>
            </a:extLst>
          </p:cNvPr>
          <p:cNvSpPr/>
          <p:nvPr/>
        </p:nvSpPr>
        <p:spPr>
          <a:xfrm>
            <a:off x="683940" y="3230452"/>
            <a:ext cx="578428" cy="300082"/>
          </a:xfrm>
          <a:prstGeom prst="rect">
            <a:avLst/>
          </a:prstGeom>
        </p:spPr>
        <p:txBody>
          <a:bodyPr wrap="none">
            <a:spAutoFit/>
          </a:bodyPr>
          <a:lstStyle/>
          <a:p>
            <a:r>
              <a:rPr lang="en-GB" b="1" dirty="0">
                <a:solidFill>
                  <a:schemeClr val="bg1"/>
                </a:solidFill>
              </a:rPr>
              <a:t>Laura</a:t>
            </a:r>
          </a:p>
        </p:txBody>
      </p:sp>
      <p:sp>
        <p:nvSpPr>
          <p:cNvPr id="11" name="Rectangle 10">
            <a:extLst>
              <a:ext uri="{FF2B5EF4-FFF2-40B4-BE49-F238E27FC236}">
                <a16:creationId xmlns:a16="http://schemas.microsoft.com/office/drawing/2014/main" id="{76122FDC-7916-4D82-BC80-F6D4B5C12430}"/>
              </a:ext>
            </a:extLst>
          </p:cNvPr>
          <p:cNvSpPr/>
          <p:nvPr/>
        </p:nvSpPr>
        <p:spPr>
          <a:xfrm>
            <a:off x="2516783" y="3234853"/>
            <a:ext cx="493853" cy="300082"/>
          </a:xfrm>
          <a:prstGeom prst="rect">
            <a:avLst/>
          </a:prstGeom>
        </p:spPr>
        <p:txBody>
          <a:bodyPr wrap="none">
            <a:spAutoFit/>
          </a:bodyPr>
          <a:lstStyle/>
          <a:p>
            <a:r>
              <a:rPr lang="en-GB" b="1" dirty="0">
                <a:solidFill>
                  <a:schemeClr val="bg1"/>
                </a:solidFill>
              </a:rPr>
              <a:t>Paul</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24873" y="3546011"/>
            <a:ext cx="1044984" cy="1044984"/>
          </a:xfrm>
          <a:prstGeom prst="rect">
            <a:avLst/>
          </a:prstGeom>
        </p:spPr>
      </p:pic>
      <p:pic>
        <p:nvPicPr>
          <p:cNvPr id="14" name="Picture 13"/>
          <p:cNvPicPr>
            <a:picLocks noChangeAspect="1"/>
          </p:cNvPicPr>
          <p:nvPr/>
        </p:nvPicPr>
        <p:blipFill>
          <a:blip r:embed="rId8"/>
          <a:stretch>
            <a:fillRect/>
          </a:stretch>
        </p:blipFill>
        <p:spPr>
          <a:xfrm>
            <a:off x="3983373" y="3638665"/>
            <a:ext cx="1163025" cy="986665"/>
          </a:xfrm>
          <a:prstGeom prst="rect">
            <a:avLst/>
          </a:prstGeom>
        </p:spPr>
      </p:pic>
      <p:pic>
        <p:nvPicPr>
          <p:cNvPr id="15" name="Picture 14"/>
          <p:cNvPicPr/>
          <p:nvPr/>
        </p:nvPicPr>
        <p:blipFill>
          <a:blip r:embed="rId9" cstate="print">
            <a:extLst>
              <a:ext uri="{28A0092B-C50C-407E-A947-70E740481C1C}">
                <a14:useLocalDpi xmlns:a14="http://schemas.microsoft.com/office/drawing/2010/main" val="0"/>
              </a:ext>
            </a:extLst>
          </a:blip>
          <a:stretch>
            <a:fillRect/>
          </a:stretch>
        </p:blipFill>
        <p:spPr>
          <a:xfrm>
            <a:off x="5932008" y="3556560"/>
            <a:ext cx="1086291" cy="1034435"/>
          </a:xfrm>
          <a:prstGeom prst="rect">
            <a:avLst/>
          </a:prstGeom>
        </p:spPr>
      </p:pic>
      <p:sp>
        <p:nvSpPr>
          <p:cNvPr id="16" name="Text Placeholder 2"/>
          <p:cNvSpPr>
            <a:spLocks noGrp="1"/>
          </p:cNvSpPr>
          <p:nvPr>
            <p:ph type="body" sz="quarter" idx="14"/>
          </p:nvPr>
        </p:nvSpPr>
        <p:spPr>
          <a:xfrm>
            <a:off x="754568" y="4694725"/>
            <a:ext cx="5030784" cy="380867"/>
          </a:xfrm>
        </p:spPr>
        <p:txBody>
          <a:bodyPr/>
          <a:lstStyle/>
          <a:p>
            <a:r>
              <a:rPr lang="en-GB" dirty="0"/>
              <a:t>And our programmes</a:t>
            </a:r>
          </a:p>
        </p:txBody>
      </p:sp>
      <p:pic>
        <p:nvPicPr>
          <p:cNvPr id="1026" name="Picture 2"/>
          <p:cNvPicPr>
            <a:picLocks noChangeAspect="1" noChangeArrowheads="1"/>
          </p:cNvPicPr>
          <p:nvPr/>
        </p:nvPicPr>
        <p:blipFill>
          <a:blip r:embed="rId10"/>
          <a:srcRect/>
          <a:stretch>
            <a:fillRect/>
          </a:stretch>
        </p:blipFill>
        <p:spPr bwMode="auto">
          <a:xfrm>
            <a:off x="2269857" y="3546011"/>
            <a:ext cx="1001738" cy="1001738"/>
          </a:xfrm>
          <a:prstGeom prst="rect">
            <a:avLst/>
          </a:prstGeom>
          <a:noFill/>
          <a:ln w="9525">
            <a:noFill/>
            <a:miter lim="800000"/>
            <a:headEnd/>
            <a:tailEnd/>
          </a:ln>
        </p:spPr>
      </p:pic>
      <p:pic>
        <p:nvPicPr>
          <p:cNvPr id="1027" name="Picture 3" descr="Z:\M-Drive\AO\SARO\WP\Pathways\Pathways to Law\Marketing\2017-18\Pathways to Law badge.png"/>
          <p:cNvPicPr>
            <a:picLocks noChangeAspect="1" noChangeArrowheads="1"/>
          </p:cNvPicPr>
          <p:nvPr/>
        </p:nvPicPr>
        <p:blipFill>
          <a:blip r:embed="rId11"/>
          <a:srcRect/>
          <a:stretch>
            <a:fillRect/>
          </a:stretch>
        </p:blipFill>
        <p:spPr bwMode="auto">
          <a:xfrm>
            <a:off x="240983" y="3530535"/>
            <a:ext cx="1025786" cy="1025786"/>
          </a:xfrm>
          <a:prstGeom prst="rect">
            <a:avLst/>
          </a:prstGeom>
          <a:noFill/>
        </p:spPr>
      </p:pic>
    </p:spTree>
    <p:extLst>
      <p:ext uri="{BB962C8B-B14F-4D97-AF65-F5344CB8AC3E}">
        <p14:creationId xmlns:p14="http://schemas.microsoft.com/office/powerpoint/2010/main" val="3647524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884241" y="1169300"/>
            <a:ext cx="6002788" cy="380867"/>
          </a:xfrm>
        </p:spPr>
        <p:txBody>
          <a:bodyPr/>
          <a:lstStyle/>
          <a:p>
            <a:r>
              <a:rPr lang="en-GB" sz="2800" dirty="0"/>
              <a:t>All of our programmes will give you…</a:t>
            </a:r>
          </a:p>
        </p:txBody>
      </p:sp>
      <p:pic>
        <p:nvPicPr>
          <p:cNvPr id="5" name="Picture Placeholder 11"/>
          <p:cNvPicPr>
            <a:picLocks noChangeAspect="1"/>
          </p:cNvPicPr>
          <p:nvPr/>
        </p:nvPicPr>
        <p:blipFill>
          <a:blip r:embed="rId3">
            <a:extLst>
              <a:ext uri="{28A0092B-C50C-407E-A947-70E740481C1C}">
                <a14:useLocalDpi xmlns:a14="http://schemas.microsoft.com/office/drawing/2010/main" val="0"/>
              </a:ext>
            </a:extLst>
          </a:blip>
          <a:srcRect l="10088" r="10088"/>
          <a:stretch>
            <a:fillRect/>
          </a:stretch>
        </p:blipFill>
        <p:spPr>
          <a:xfrm>
            <a:off x="2798299" y="1739667"/>
            <a:ext cx="2198435" cy="1550112"/>
          </a:xfrm>
          <a:prstGeom prst="rect">
            <a:avLst/>
          </a:prstGeom>
        </p:spPr>
      </p:pic>
      <p:pic>
        <p:nvPicPr>
          <p:cNvPr id="6" name="Picture Placeholder 7"/>
          <p:cNvPicPr>
            <a:picLocks noChangeAspect="1"/>
          </p:cNvPicPr>
          <p:nvPr/>
        </p:nvPicPr>
        <p:blipFill>
          <a:blip r:embed="rId4">
            <a:extLst>
              <a:ext uri="{28A0092B-C50C-407E-A947-70E740481C1C}">
                <a14:useLocalDpi xmlns:a14="http://schemas.microsoft.com/office/drawing/2010/main" val="0"/>
              </a:ext>
            </a:extLst>
          </a:blip>
          <a:srcRect l="19945" r="19945"/>
          <a:stretch>
            <a:fillRect/>
          </a:stretch>
        </p:blipFill>
        <p:spPr>
          <a:xfrm>
            <a:off x="2798299" y="3382857"/>
            <a:ext cx="1396330" cy="1550112"/>
          </a:xfrm>
          <a:prstGeom prst="rect">
            <a:avLst/>
          </a:prstGeom>
        </p:spPr>
      </p:pic>
      <p:pic>
        <p:nvPicPr>
          <p:cNvPr id="7" name="Picture Placeholder 6"/>
          <p:cNvPicPr>
            <a:picLocks noChangeAspect="1"/>
          </p:cNvPicPr>
          <p:nvPr/>
        </p:nvPicPr>
        <p:blipFill>
          <a:blip r:embed="rId5">
            <a:extLst>
              <a:ext uri="{28A0092B-C50C-407E-A947-70E740481C1C}">
                <a14:useLocalDpi xmlns:a14="http://schemas.microsoft.com/office/drawing/2010/main" val="0"/>
              </a:ext>
            </a:extLst>
          </a:blip>
          <a:srcRect t="12975" b="12975"/>
          <a:stretch>
            <a:fillRect/>
          </a:stretch>
        </p:blipFill>
        <p:spPr>
          <a:xfrm>
            <a:off x="5116382" y="1739666"/>
            <a:ext cx="1396331" cy="1550112"/>
          </a:xfrm>
          <a:prstGeom prst="rect">
            <a:avLst/>
          </a:prstGeom>
        </p:spPr>
      </p:pic>
      <p:pic>
        <p:nvPicPr>
          <p:cNvPr id="8" name="Picture Placeholder 14"/>
          <p:cNvPicPr>
            <a:picLocks noChangeAspect="1"/>
          </p:cNvPicPr>
          <p:nvPr/>
        </p:nvPicPr>
        <p:blipFill>
          <a:blip r:embed="rId6">
            <a:extLst>
              <a:ext uri="{28A0092B-C50C-407E-A947-70E740481C1C}">
                <a14:useLocalDpi xmlns:a14="http://schemas.microsoft.com/office/drawing/2010/main" val="0"/>
              </a:ext>
            </a:extLst>
          </a:blip>
          <a:srcRect l="2698" r="2698"/>
          <a:stretch>
            <a:fillRect/>
          </a:stretch>
        </p:blipFill>
        <p:spPr>
          <a:xfrm>
            <a:off x="4314278" y="3382857"/>
            <a:ext cx="2198435" cy="1550112"/>
          </a:xfrm>
          <a:prstGeom prst="rect">
            <a:avLst/>
          </a:prstGeom>
        </p:spPr>
      </p:pic>
      <p:sp>
        <p:nvSpPr>
          <p:cNvPr id="9" name="TextBox 8"/>
          <p:cNvSpPr txBox="1"/>
          <p:nvPr/>
        </p:nvSpPr>
        <p:spPr>
          <a:xfrm>
            <a:off x="6637241" y="2054541"/>
            <a:ext cx="2349169" cy="523220"/>
          </a:xfrm>
          <a:prstGeom prst="rect">
            <a:avLst/>
          </a:prstGeom>
          <a:noFill/>
        </p:spPr>
        <p:txBody>
          <a:bodyPr wrap="none" rtlCol="0">
            <a:spAutoFit/>
          </a:bodyPr>
          <a:lstStyle/>
          <a:p>
            <a:r>
              <a:rPr lang="en-GB" sz="2800" b="1" dirty="0">
                <a:solidFill>
                  <a:schemeClr val="bg1"/>
                </a:solidFill>
              </a:rPr>
              <a:t>Taster lectures</a:t>
            </a:r>
          </a:p>
        </p:txBody>
      </p:sp>
      <p:sp>
        <p:nvSpPr>
          <p:cNvPr id="10" name="TextBox 9"/>
          <p:cNvSpPr txBox="1"/>
          <p:nvPr/>
        </p:nvSpPr>
        <p:spPr>
          <a:xfrm>
            <a:off x="6701482" y="2809863"/>
            <a:ext cx="2220685" cy="2246769"/>
          </a:xfrm>
          <a:prstGeom prst="rect">
            <a:avLst/>
          </a:prstGeom>
          <a:noFill/>
        </p:spPr>
        <p:txBody>
          <a:bodyPr wrap="square" rtlCol="0">
            <a:spAutoFit/>
          </a:bodyPr>
          <a:lstStyle/>
          <a:p>
            <a:r>
              <a:rPr lang="en-GB" sz="2800" b="1" dirty="0">
                <a:solidFill>
                  <a:schemeClr val="bg1"/>
                </a:solidFill>
              </a:rPr>
              <a:t>A feel for what it is like to be a student at university</a:t>
            </a:r>
          </a:p>
        </p:txBody>
      </p:sp>
      <p:sp>
        <p:nvSpPr>
          <p:cNvPr id="11" name="TextBox 10"/>
          <p:cNvSpPr txBox="1"/>
          <p:nvPr/>
        </p:nvSpPr>
        <p:spPr>
          <a:xfrm>
            <a:off x="367068" y="1993061"/>
            <a:ext cx="1742381" cy="954107"/>
          </a:xfrm>
          <a:prstGeom prst="rect">
            <a:avLst/>
          </a:prstGeom>
          <a:noFill/>
        </p:spPr>
        <p:txBody>
          <a:bodyPr wrap="square" rtlCol="0">
            <a:spAutoFit/>
          </a:bodyPr>
          <a:lstStyle/>
          <a:p>
            <a:r>
              <a:rPr lang="en-GB" sz="2800" b="1" dirty="0">
                <a:solidFill>
                  <a:schemeClr val="bg1"/>
                </a:solidFill>
              </a:rPr>
              <a:t>Support with UCAS</a:t>
            </a:r>
          </a:p>
        </p:txBody>
      </p:sp>
      <p:sp>
        <p:nvSpPr>
          <p:cNvPr id="12" name="TextBox 11"/>
          <p:cNvSpPr txBox="1"/>
          <p:nvPr/>
        </p:nvSpPr>
        <p:spPr>
          <a:xfrm>
            <a:off x="213423" y="4129404"/>
            <a:ext cx="2465227" cy="523220"/>
          </a:xfrm>
          <a:prstGeom prst="rect">
            <a:avLst/>
          </a:prstGeom>
          <a:noFill/>
        </p:spPr>
        <p:txBody>
          <a:bodyPr wrap="none" rtlCol="0">
            <a:spAutoFit/>
          </a:bodyPr>
          <a:lstStyle/>
          <a:p>
            <a:r>
              <a:rPr lang="en-GB" sz="2800" b="1" dirty="0">
                <a:solidFill>
                  <a:schemeClr val="bg1"/>
                </a:solidFill>
              </a:rPr>
              <a:t>Academic Skills</a:t>
            </a:r>
          </a:p>
        </p:txBody>
      </p:sp>
      <p:sp>
        <p:nvSpPr>
          <p:cNvPr id="13" name="TextBox 12"/>
          <p:cNvSpPr txBox="1"/>
          <p:nvPr/>
        </p:nvSpPr>
        <p:spPr>
          <a:xfrm>
            <a:off x="243500" y="3261172"/>
            <a:ext cx="1989519" cy="523220"/>
          </a:xfrm>
          <a:prstGeom prst="rect">
            <a:avLst/>
          </a:prstGeom>
          <a:noFill/>
        </p:spPr>
        <p:txBody>
          <a:bodyPr wrap="none" rtlCol="0">
            <a:spAutoFit/>
          </a:bodyPr>
          <a:lstStyle/>
          <a:p>
            <a:r>
              <a:rPr lang="en-GB" sz="2800" b="1" dirty="0">
                <a:solidFill>
                  <a:schemeClr val="bg1"/>
                </a:solidFill>
              </a:rPr>
              <a:t>New friends</a:t>
            </a:r>
          </a:p>
        </p:txBody>
      </p:sp>
    </p:spTree>
    <p:extLst>
      <p:ext uri="{BB962C8B-B14F-4D97-AF65-F5344CB8AC3E}">
        <p14:creationId xmlns:p14="http://schemas.microsoft.com/office/powerpoint/2010/main" val="1576889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l="31186" t="20469" r="10922" b="21223"/>
          <a:stretch>
            <a:fillRect/>
          </a:stretch>
        </p:blipFill>
        <p:spPr bwMode="auto">
          <a:xfrm>
            <a:off x="1344057" y="976136"/>
            <a:ext cx="7359267" cy="4167364"/>
          </a:xfrm>
          <a:prstGeom prst="rect">
            <a:avLst/>
          </a:prstGeom>
          <a:noFill/>
          <a:ln w="9525">
            <a:noFill/>
            <a:miter lim="800000"/>
            <a:headEnd/>
            <a:tailEnd/>
          </a:ln>
        </p:spPr>
      </p:pic>
    </p:spTree>
    <p:extLst>
      <p:ext uri="{BB962C8B-B14F-4D97-AF65-F5344CB8AC3E}">
        <p14:creationId xmlns:p14="http://schemas.microsoft.com/office/powerpoint/2010/main" val="28453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884241" y="1169300"/>
            <a:ext cx="6002788" cy="380867"/>
          </a:xfrm>
        </p:spPr>
        <p:txBody>
          <a:bodyPr/>
          <a:lstStyle/>
          <a:p>
            <a:r>
              <a:rPr lang="en-GB" sz="2800" dirty="0"/>
              <a:t>And on successful completion even more…</a:t>
            </a:r>
          </a:p>
        </p:txBody>
      </p:sp>
      <p:sp>
        <p:nvSpPr>
          <p:cNvPr id="10" name="TextBox 9"/>
          <p:cNvSpPr txBox="1"/>
          <p:nvPr/>
        </p:nvSpPr>
        <p:spPr>
          <a:xfrm>
            <a:off x="6717695" y="2056993"/>
            <a:ext cx="2220685" cy="2985433"/>
          </a:xfrm>
          <a:prstGeom prst="rect">
            <a:avLst/>
          </a:prstGeom>
          <a:noFill/>
        </p:spPr>
        <p:txBody>
          <a:bodyPr wrap="square" rtlCol="0">
            <a:spAutoFit/>
          </a:bodyPr>
          <a:lstStyle/>
          <a:p>
            <a:r>
              <a:rPr lang="en-GB" sz="2800" b="1" dirty="0">
                <a:solidFill>
                  <a:schemeClr val="bg1"/>
                </a:solidFill>
              </a:rPr>
              <a:t>Special consideration</a:t>
            </a:r>
          </a:p>
          <a:p>
            <a:endParaRPr lang="en-GB" sz="1600" b="1" dirty="0">
              <a:solidFill>
                <a:schemeClr val="bg1"/>
              </a:solidFill>
            </a:endParaRPr>
          </a:p>
          <a:p>
            <a:r>
              <a:rPr lang="en-GB" sz="2800" b="1" dirty="0">
                <a:solidFill>
                  <a:schemeClr val="bg1"/>
                </a:solidFill>
              </a:rPr>
              <a:t>Enabling you to make informed choices</a:t>
            </a:r>
          </a:p>
        </p:txBody>
      </p:sp>
      <p:sp>
        <p:nvSpPr>
          <p:cNvPr id="11" name="TextBox 10"/>
          <p:cNvSpPr txBox="1"/>
          <p:nvPr/>
        </p:nvSpPr>
        <p:spPr>
          <a:xfrm>
            <a:off x="367070" y="2197969"/>
            <a:ext cx="1742381" cy="954107"/>
          </a:xfrm>
          <a:prstGeom prst="rect">
            <a:avLst/>
          </a:prstGeom>
          <a:noFill/>
        </p:spPr>
        <p:txBody>
          <a:bodyPr wrap="square" rtlCol="0">
            <a:spAutoFit/>
          </a:bodyPr>
          <a:lstStyle/>
          <a:p>
            <a:r>
              <a:rPr lang="en-GB" sz="2800" b="1" dirty="0">
                <a:solidFill>
                  <a:schemeClr val="bg1"/>
                </a:solidFill>
              </a:rPr>
              <a:t>A reduced offer</a:t>
            </a:r>
          </a:p>
        </p:txBody>
      </p:sp>
      <p:sp>
        <p:nvSpPr>
          <p:cNvPr id="12" name="TextBox 11"/>
          <p:cNvSpPr txBox="1"/>
          <p:nvPr/>
        </p:nvSpPr>
        <p:spPr>
          <a:xfrm>
            <a:off x="367070" y="3443643"/>
            <a:ext cx="2311580" cy="1384995"/>
          </a:xfrm>
          <a:prstGeom prst="rect">
            <a:avLst/>
          </a:prstGeom>
          <a:noFill/>
        </p:spPr>
        <p:txBody>
          <a:bodyPr wrap="square" rtlCol="0">
            <a:spAutoFit/>
          </a:bodyPr>
          <a:lstStyle/>
          <a:p>
            <a:r>
              <a:rPr lang="en-GB" sz="2800" b="1" dirty="0">
                <a:solidFill>
                  <a:schemeClr val="bg1"/>
                </a:solidFill>
              </a:rPr>
              <a:t>The ability to apply for a £2000 bursary</a:t>
            </a:r>
          </a:p>
        </p:txBody>
      </p:sp>
      <p:pic>
        <p:nvPicPr>
          <p:cNvPr id="14" name="Picture Placeholder 10"/>
          <p:cNvPicPr>
            <a:picLocks noChangeAspect="1"/>
          </p:cNvPicPr>
          <p:nvPr/>
        </p:nvPicPr>
        <p:blipFill>
          <a:blip r:embed="rId3">
            <a:extLst>
              <a:ext uri="{28A0092B-C50C-407E-A947-70E740481C1C}">
                <a14:useLocalDpi xmlns:a14="http://schemas.microsoft.com/office/drawing/2010/main" val="0"/>
              </a:ext>
            </a:extLst>
          </a:blip>
          <a:srcRect l="24669" r="24669"/>
          <a:stretch>
            <a:fillRect/>
          </a:stretch>
        </p:blipFill>
        <p:spPr>
          <a:xfrm>
            <a:off x="5150942" y="1717894"/>
            <a:ext cx="1396331" cy="1550112"/>
          </a:xfrm>
          <a:prstGeom prst="rect">
            <a:avLst/>
          </a:prstGeom>
        </p:spPr>
      </p:pic>
      <p:pic>
        <p:nvPicPr>
          <p:cNvPr id="15" name="Picture Placeholder 12"/>
          <p:cNvPicPr>
            <a:picLocks noChangeAspect="1"/>
          </p:cNvPicPr>
          <p:nvPr/>
        </p:nvPicPr>
        <p:blipFill>
          <a:blip r:embed="rId4">
            <a:extLst>
              <a:ext uri="{28A0092B-C50C-407E-A947-70E740481C1C}">
                <a14:useLocalDpi xmlns:a14="http://schemas.microsoft.com/office/drawing/2010/main" val="0"/>
              </a:ext>
            </a:extLst>
          </a:blip>
          <a:srcRect l="24640" r="24640"/>
          <a:stretch>
            <a:fillRect/>
          </a:stretch>
        </p:blipFill>
        <p:spPr>
          <a:xfrm>
            <a:off x="2832859" y="3361085"/>
            <a:ext cx="1396330" cy="1550112"/>
          </a:xfrm>
          <a:prstGeom prst="rect">
            <a:avLst/>
          </a:prstGeom>
        </p:spPr>
      </p:pic>
      <p:pic>
        <p:nvPicPr>
          <p:cNvPr id="16" name="Picture Placeholder 9"/>
          <p:cNvPicPr>
            <a:picLocks noChangeAspect="1"/>
          </p:cNvPicPr>
          <p:nvPr/>
        </p:nvPicPr>
        <p:blipFill>
          <a:blip r:embed="rId5">
            <a:extLst>
              <a:ext uri="{28A0092B-C50C-407E-A947-70E740481C1C}">
                <a14:useLocalDpi xmlns:a14="http://schemas.microsoft.com/office/drawing/2010/main" val="0"/>
              </a:ext>
            </a:extLst>
          </a:blip>
          <a:srcRect l="10088" r="10088"/>
          <a:stretch>
            <a:fillRect/>
          </a:stretch>
        </p:blipFill>
        <p:spPr>
          <a:xfrm>
            <a:off x="4348838" y="3361085"/>
            <a:ext cx="2198435" cy="1550112"/>
          </a:xfrm>
          <a:prstGeom prst="rect">
            <a:avLst/>
          </a:prstGeom>
        </p:spPr>
      </p:pic>
      <p:pic>
        <p:nvPicPr>
          <p:cNvPr id="17" name="Picture Placeholder 4"/>
          <p:cNvPicPr>
            <a:picLocks noChangeAspect="1"/>
          </p:cNvPicPr>
          <p:nvPr/>
        </p:nvPicPr>
        <p:blipFill>
          <a:blip r:embed="rId6">
            <a:extLst>
              <a:ext uri="{28A0092B-C50C-407E-A947-70E740481C1C}">
                <a14:useLocalDpi xmlns:a14="http://schemas.microsoft.com/office/drawing/2010/main" val="0"/>
              </a:ext>
            </a:extLst>
          </a:blip>
          <a:srcRect l="9564" r="9564"/>
          <a:stretch>
            <a:fillRect/>
          </a:stretch>
        </p:blipFill>
        <p:spPr>
          <a:xfrm>
            <a:off x="2832858" y="1717894"/>
            <a:ext cx="2228115" cy="1549613"/>
          </a:xfrm>
          <a:prstGeom prst="rect">
            <a:avLst/>
          </a:prstGeom>
        </p:spPr>
      </p:pic>
    </p:spTree>
    <p:extLst>
      <p:ext uri="{BB962C8B-B14F-4D97-AF65-F5344CB8AC3E}">
        <p14:creationId xmlns:p14="http://schemas.microsoft.com/office/powerpoint/2010/main" val="351365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9883" y="-13791"/>
            <a:ext cx="7718087" cy="5143497"/>
          </a:xfrm>
          <a:prstGeom prst="rect">
            <a:avLst/>
          </a:prstGeom>
          <a:solidFill>
            <a:schemeClr val="tx1"/>
          </a:solidFill>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6703" y="3798550"/>
            <a:ext cx="9372513" cy="1449750"/>
          </a:xfrm>
          <a:prstGeom prst="rect">
            <a:avLst/>
          </a:prstGeom>
        </p:spPr>
      </p:pic>
      <p:sp>
        <p:nvSpPr>
          <p:cNvPr id="3" name="Freeform 2"/>
          <p:cNvSpPr/>
          <p:nvPr/>
        </p:nvSpPr>
        <p:spPr>
          <a:xfrm flipV="1">
            <a:off x="-3164391" y="-23648"/>
            <a:ext cx="8150773" cy="5218386"/>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511C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661253" y="3916074"/>
            <a:ext cx="19080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2077375" y="-1154097"/>
            <a:ext cx="3506679" cy="650733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929277" y="867060"/>
            <a:ext cx="3825940" cy="1642497"/>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err="1">
                <a:solidFill>
                  <a:schemeClr val="tx1"/>
                </a:solidFill>
                <a:latin typeface="+mn-lt"/>
              </a:rPr>
              <a:t>Realising</a:t>
            </a:r>
            <a:r>
              <a:rPr lang="en-US" sz="4800" dirty="0">
                <a:solidFill>
                  <a:schemeClr val="tx1"/>
                </a:solidFill>
                <a:latin typeface="+mn-lt"/>
              </a:rPr>
              <a:t> Opportunities</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4718" y="902550"/>
            <a:ext cx="4375332" cy="2917135"/>
          </a:xfrm>
          <a:prstGeom prst="rect">
            <a:avLst/>
          </a:prstGeom>
        </p:spPr>
      </p:pic>
    </p:spTree>
    <p:extLst>
      <p:ext uri="{BB962C8B-B14F-4D97-AF65-F5344CB8AC3E}">
        <p14:creationId xmlns:p14="http://schemas.microsoft.com/office/powerpoint/2010/main" val="1024941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926153" y="290286"/>
            <a:ext cx="2926075" cy="449943"/>
          </a:xfrm>
        </p:spPr>
        <p:txBody>
          <a:bodyPr/>
          <a:lstStyle/>
          <a:p>
            <a:r>
              <a:rPr lang="en-US" sz="3200" dirty="0">
                <a:solidFill>
                  <a:schemeClr val="tx1"/>
                </a:solidFill>
              </a:rPr>
              <a:t>Should I apply? </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742" y="375179"/>
            <a:ext cx="3538566" cy="3001980"/>
          </a:xfrm>
          <a:prstGeom prst="rect">
            <a:avLst/>
          </a:prstGeom>
        </p:spPr>
      </p:pic>
      <p:pic>
        <p:nvPicPr>
          <p:cNvPr id="6" name="358740210"/>
          <p:cNvPicPr>
            <a:picLocks noRot="1" noChangeAspect="1"/>
          </p:cNvPicPr>
          <p:nvPr>
            <a:videoFile r:link="rId1"/>
          </p:nvPr>
        </p:nvPicPr>
        <p:blipFill>
          <a:blip r:embed="rId5"/>
          <a:stretch>
            <a:fillRect/>
          </a:stretch>
        </p:blipFill>
        <p:spPr>
          <a:xfrm>
            <a:off x="3972154" y="515257"/>
            <a:ext cx="4076520" cy="2293043"/>
          </a:xfrm>
          <a:prstGeom prst="rect">
            <a:avLst/>
          </a:prstGeom>
        </p:spPr>
      </p:pic>
      <p:sp>
        <p:nvSpPr>
          <p:cNvPr id="9" name="Rectangle 8"/>
          <p:cNvSpPr/>
          <p:nvPr/>
        </p:nvSpPr>
        <p:spPr>
          <a:xfrm>
            <a:off x="4656731" y="3227118"/>
            <a:ext cx="3912418" cy="300082"/>
          </a:xfrm>
          <a:prstGeom prst="rect">
            <a:avLst/>
          </a:prstGeom>
        </p:spPr>
        <p:txBody>
          <a:bodyPr wrap="none">
            <a:spAutoFit/>
          </a:bodyPr>
          <a:lstStyle/>
          <a:p>
            <a:r>
              <a:rPr lang="en-GB" dirty="0">
                <a:hlinkClick r:id="rId6"/>
              </a:rPr>
              <a:t>http://www.realisingopportunities.ac.uk/prospective</a:t>
            </a:r>
            <a:endParaRPr lang="en-GB" dirty="0"/>
          </a:p>
        </p:txBody>
      </p:sp>
    </p:spTree>
    <p:extLst>
      <p:ext uri="{BB962C8B-B14F-4D97-AF65-F5344CB8AC3E}">
        <p14:creationId xmlns:p14="http://schemas.microsoft.com/office/powerpoint/2010/main" val="1376847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187712" y="534979"/>
            <a:ext cx="7458983" cy="380867"/>
          </a:xfrm>
        </p:spPr>
        <p:txBody>
          <a:bodyPr/>
          <a:lstStyle/>
          <a:p>
            <a:r>
              <a:rPr lang="en-GB" sz="3200" dirty="0">
                <a:solidFill>
                  <a:schemeClr val="bg1"/>
                </a:solidFill>
              </a:rPr>
              <a:t>How to apply? </a:t>
            </a:r>
            <a:endParaRPr lang="en-US" sz="3200" dirty="0">
              <a:solidFill>
                <a:schemeClr val="bg1"/>
              </a:solidFill>
            </a:endParaRPr>
          </a:p>
        </p:txBody>
      </p:sp>
      <p:sp>
        <p:nvSpPr>
          <p:cNvPr id="9" name="Text Placeholder 1"/>
          <p:cNvSpPr>
            <a:spLocks noGrp="1"/>
          </p:cNvSpPr>
          <p:nvPr>
            <p:ph type="body" sz="quarter" idx="4294967295"/>
          </p:nvPr>
        </p:nvSpPr>
        <p:spPr>
          <a:xfrm>
            <a:off x="833441" y="1294880"/>
            <a:ext cx="7642141" cy="2333692"/>
          </a:xfrm>
          <a:prstGeom prst="rect">
            <a:avLst/>
          </a:prstGeom>
        </p:spPr>
        <p:txBody>
          <a:bodyPr/>
          <a:lstStyle/>
          <a:p>
            <a:pPr>
              <a:buClr>
                <a:srgbClr val="5DB4DF"/>
              </a:buClr>
            </a:pPr>
            <a:r>
              <a:rPr lang="en-GB" sz="2000" b="1" dirty="0">
                <a:solidFill>
                  <a:schemeClr val="bg1"/>
                </a:solidFill>
              </a:rPr>
              <a:t>www.realisingopportunities.co.uk/apply </a:t>
            </a:r>
          </a:p>
          <a:p>
            <a:pPr>
              <a:buClr>
                <a:srgbClr val="5DB4DF"/>
              </a:buClr>
            </a:pPr>
            <a:r>
              <a:rPr lang="en-US" sz="2000" dirty="0">
                <a:solidFill>
                  <a:schemeClr val="bg1"/>
                </a:solidFill>
              </a:rPr>
              <a:t>Applications will open on </a:t>
            </a:r>
            <a:r>
              <a:rPr lang="en-US" sz="2000" dirty="0" smtClean="0">
                <a:solidFill>
                  <a:schemeClr val="bg1"/>
                </a:solidFill>
              </a:rPr>
              <a:t>5</a:t>
            </a:r>
            <a:r>
              <a:rPr lang="en-US" sz="2000" baseline="30000" dirty="0" smtClean="0">
                <a:solidFill>
                  <a:schemeClr val="bg1"/>
                </a:solidFill>
              </a:rPr>
              <a:t>th</a:t>
            </a:r>
            <a:r>
              <a:rPr lang="en-US" sz="2000" dirty="0" smtClean="0">
                <a:solidFill>
                  <a:schemeClr val="bg1"/>
                </a:solidFill>
              </a:rPr>
              <a:t> January 2021. </a:t>
            </a:r>
            <a:endParaRPr lang="en-US" sz="2000" dirty="0">
              <a:solidFill>
                <a:schemeClr val="bg1"/>
              </a:solidFill>
            </a:endParaRPr>
          </a:p>
          <a:p>
            <a:pPr>
              <a:buClr>
                <a:srgbClr val="5DB4DF"/>
              </a:buClr>
            </a:pPr>
            <a:r>
              <a:rPr lang="en-US" sz="2000" dirty="0">
                <a:solidFill>
                  <a:schemeClr val="bg1"/>
                </a:solidFill>
              </a:rPr>
              <a:t>Let your head of sixth form know that you would like to apply and send us an email at </a:t>
            </a:r>
            <a:r>
              <a:rPr lang="en-US" sz="2000" dirty="0">
                <a:solidFill>
                  <a:schemeClr val="bg1"/>
                </a:solidFill>
                <a:hlinkClick r:id="rId3"/>
              </a:rPr>
              <a:t>ROWarwick@Warwick.ac.uk</a:t>
            </a:r>
            <a:r>
              <a:rPr lang="en-US" sz="2000" dirty="0">
                <a:solidFill>
                  <a:schemeClr val="bg1"/>
                </a:solidFill>
              </a:rPr>
              <a:t> </a:t>
            </a:r>
          </a:p>
          <a:p>
            <a:pPr>
              <a:buClr>
                <a:srgbClr val="5DB4DF"/>
              </a:buClr>
            </a:pPr>
            <a:r>
              <a:rPr lang="en-US" sz="2000" dirty="0">
                <a:solidFill>
                  <a:schemeClr val="bg1"/>
                </a:solidFill>
              </a:rPr>
              <a:t>We will send your school an application pack for you </a:t>
            </a:r>
            <a:r>
              <a:rPr lang="en-US" sz="2000" dirty="0" smtClean="0">
                <a:solidFill>
                  <a:schemeClr val="bg1"/>
                </a:solidFill>
              </a:rPr>
              <a:t>in early December</a:t>
            </a:r>
            <a:r>
              <a:rPr lang="en-US" sz="2000" dirty="0">
                <a:solidFill>
                  <a:schemeClr val="bg1"/>
                </a:solidFill>
              </a:rPr>
              <a:t/>
            </a:r>
            <a:br>
              <a:rPr lang="en-US" sz="2000" dirty="0">
                <a:solidFill>
                  <a:schemeClr val="bg1"/>
                </a:solidFill>
              </a:rPr>
            </a:br>
            <a:endParaRPr lang="en-US" sz="2000" dirty="0">
              <a:solidFill>
                <a:schemeClr val="bg1"/>
              </a:solidFill>
            </a:endParaRPr>
          </a:p>
          <a:p>
            <a:endParaRPr lang="en-US" sz="1200" dirty="0">
              <a:solidFill>
                <a:schemeClr val="bg1"/>
              </a:solidFill>
            </a:endParaRPr>
          </a:p>
          <a:p>
            <a:pPr>
              <a:buFont typeface="Wingdings" panose="05000000000000000000" pitchFamily="2" charset="2"/>
              <a:buChar char="ü"/>
            </a:pPr>
            <a:endParaRPr lang="en-US" sz="2000" b="1" dirty="0">
              <a:solidFill>
                <a:schemeClr val="bg1"/>
              </a:solidFill>
            </a:endParaRPr>
          </a:p>
          <a:p>
            <a:pPr marL="0" indent="0">
              <a:buNone/>
            </a:pPr>
            <a:endParaRPr lang="en-GB" dirty="0">
              <a:solidFill>
                <a:schemeClr val="bg1"/>
              </a:solidFill>
            </a:endParaRPr>
          </a:p>
        </p:txBody>
      </p:sp>
    </p:spTree>
    <p:extLst>
      <p:ext uri="{BB962C8B-B14F-4D97-AF65-F5344CB8AC3E}">
        <p14:creationId xmlns:p14="http://schemas.microsoft.com/office/powerpoint/2010/main" val="3605164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27950" t="65060" r="50000" b="8420"/>
          <a:stretch/>
        </p:blipFill>
        <p:spPr>
          <a:xfrm>
            <a:off x="5586310" y="1392701"/>
            <a:ext cx="3081174" cy="2316120"/>
          </a:xfrm>
          <a:prstGeom prst="rect">
            <a:avLst/>
          </a:prstGeom>
        </p:spPr>
      </p:pic>
      <p:sp>
        <p:nvSpPr>
          <p:cNvPr id="8" name="Text Placeholder 2"/>
          <p:cNvSpPr>
            <a:spLocks noGrp="1"/>
          </p:cNvSpPr>
          <p:nvPr>
            <p:ph type="body" sz="quarter" idx="14"/>
          </p:nvPr>
        </p:nvSpPr>
        <p:spPr>
          <a:xfrm>
            <a:off x="1187712" y="411607"/>
            <a:ext cx="7458983" cy="380867"/>
          </a:xfrm>
        </p:spPr>
        <p:txBody>
          <a:bodyPr/>
          <a:lstStyle/>
          <a:p>
            <a:r>
              <a:rPr lang="en-GB" sz="3200" dirty="0">
                <a:solidFill>
                  <a:schemeClr val="bg1"/>
                </a:solidFill>
              </a:rPr>
              <a:t>What RO students have to say…</a:t>
            </a:r>
            <a:endParaRPr lang="en-US" sz="3200" dirty="0">
              <a:solidFill>
                <a:schemeClr val="bg1"/>
              </a:solidFill>
            </a:endParaRPr>
          </a:p>
        </p:txBody>
      </p:sp>
      <p:pic>
        <p:nvPicPr>
          <p:cNvPr id="9" name="Picture 8"/>
          <p:cNvPicPr>
            <a:picLocks noChangeAspect="1"/>
          </p:cNvPicPr>
          <p:nvPr/>
        </p:nvPicPr>
        <p:blipFill>
          <a:blip r:embed="rId4"/>
          <a:stretch>
            <a:fillRect/>
          </a:stretch>
        </p:blipFill>
        <p:spPr>
          <a:xfrm>
            <a:off x="2787482" y="2735797"/>
            <a:ext cx="2920898" cy="1946048"/>
          </a:xfrm>
          <a:prstGeom prst="rect">
            <a:avLst/>
          </a:prstGeom>
        </p:spPr>
      </p:pic>
      <p:pic>
        <p:nvPicPr>
          <p:cNvPr id="6" name="Picture 5"/>
          <p:cNvPicPr>
            <a:picLocks noChangeAspect="1"/>
          </p:cNvPicPr>
          <p:nvPr/>
        </p:nvPicPr>
        <p:blipFill rotWithShape="1">
          <a:blip r:embed="rId3"/>
          <a:srcRect l="27950" t="23540" r="50000" b="39920"/>
          <a:stretch/>
        </p:blipFill>
        <p:spPr>
          <a:xfrm>
            <a:off x="317264" y="1085299"/>
            <a:ext cx="2592288" cy="2684869"/>
          </a:xfrm>
          <a:prstGeom prst="rect">
            <a:avLst/>
          </a:prstGeom>
        </p:spPr>
      </p:pic>
    </p:spTree>
    <p:extLst>
      <p:ext uri="{BB962C8B-B14F-4D97-AF65-F5344CB8AC3E}">
        <p14:creationId xmlns:p14="http://schemas.microsoft.com/office/powerpoint/2010/main" val="27981473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3740</TotalTime>
  <Words>850</Words>
  <Application>Microsoft Office PowerPoint</Application>
  <PresentationFormat>On-screen Show (16:9)</PresentationFormat>
  <Paragraphs>126</Paragraphs>
  <Slides>16</Slides>
  <Notes>16</Notes>
  <HiddenSlides>0</HiddenSlides>
  <MMClips>1</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16</vt:i4>
      </vt:variant>
    </vt:vector>
  </HeadingPairs>
  <TitlesOfParts>
    <vt:vector size="26" baseType="lpstr">
      <vt:lpstr>ＭＳ Ｐゴシック</vt:lpstr>
      <vt:lpstr>Arial</vt:lpstr>
      <vt:lpstr>Avenir Next</vt:lpstr>
      <vt:lpstr>Avenir Next Demi Bold</vt:lpstr>
      <vt:lpstr>Avenir Next Medium</vt:lpstr>
      <vt:lpstr>Calibri</vt:lpstr>
      <vt:lpstr>Wingdings</vt:lpstr>
      <vt:lpstr>Office Theme</vt:lpstr>
      <vt:lpstr>6/12 University lockup</vt:lpstr>
      <vt:lpstr>1/12 University lockup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Diebolt, Marie</cp:lastModifiedBy>
  <cp:revision>263</cp:revision>
  <cp:lastPrinted>2019-09-23T07:26:26Z</cp:lastPrinted>
  <dcterms:created xsi:type="dcterms:W3CDTF">2017-04-05T11:04:35Z</dcterms:created>
  <dcterms:modified xsi:type="dcterms:W3CDTF">2020-11-18T12:41:54Z</dcterms:modified>
</cp:coreProperties>
</file>