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63" r:id="rId6"/>
    <p:sldId id="261" r:id="rId7"/>
    <p:sldId id="26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89" autoAdjust="0"/>
    <p:restoredTop sz="94660"/>
  </p:normalViewPr>
  <p:slideViewPr>
    <p:cSldViewPr snapToGrid="0">
      <p:cViewPr varScale="1">
        <p:scale>
          <a:sx n="77" d="100"/>
          <a:sy n="77" d="100"/>
        </p:scale>
        <p:origin x="58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F438F07-419F-460D-BDFB-2CE7604E55A8}"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F72677-277C-4B3C-AA75-CF9A8DAA57E2}"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824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438F07-419F-460D-BDFB-2CE7604E55A8}"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F72677-277C-4B3C-AA75-CF9A8DAA57E2}" type="slidenum">
              <a:rPr lang="en-GB" smtClean="0"/>
              <a:t>‹#›</a:t>
            </a:fld>
            <a:endParaRPr lang="en-GB"/>
          </a:p>
        </p:txBody>
      </p:sp>
    </p:spTree>
    <p:extLst>
      <p:ext uri="{BB962C8B-B14F-4D97-AF65-F5344CB8AC3E}">
        <p14:creationId xmlns:p14="http://schemas.microsoft.com/office/powerpoint/2010/main" val="2501917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438F07-419F-460D-BDFB-2CE7604E55A8}"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F72677-277C-4B3C-AA75-CF9A8DAA57E2}" type="slidenum">
              <a:rPr lang="en-GB" smtClean="0"/>
              <a:t>‹#›</a:t>
            </a:fld>
            <a:endParaRPr lang="en-GB"/>
          </a:p>
        </p:txBody>
      </p:sp>
    </p:spTree>
    <p:extLst>
      <p:ext uri="{BB962C8B-B14F-4D97-AF65-F5344CB8AC3E}">
        <p14:creationId xmlns:p14="http://schemas.microsoft.com/office/powerpoint/2010/main" val="973825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438F07-419F-460D-BDFB-2CE7604E55A8}"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F72677-277C-4B3C-AA75-CF9A8DAA57E2}" type="slidenum">
              <a:rPr lang="en-GB" smtClean="0"/>
              <a:t>‹#›</a:t>
            </a:fld>
            <a:endParaRPr lang="en-GB"/>
          </a:p>
        </p:txBody>
      </p:sp>
    </p:spTree>
    <p:extLst>
      <p:ext uri="{BB962C8B-B14F-4D97-AF65-F5344CB8AC3E}">
        <p14:creationId xmlns:p14="http://schemas.microsoft.com/office/powerpoint/2010/main" val="2451055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438F07-419F-460D-BDFB-2CE7604E55A8}"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F72677-277C-4B3C-AA75-CF9A8DAA57E2}"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2912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F438F07-419F-460D-BDFB-2CE7604E55A8}"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8F72677-277C-4B3C-AA75-CF9A8DAA57E2}" type="slidenum">
              <a:rPr lang="en-GB" smtClean="0"/>
              <a:t>‹#›</a:t>
            </a:fld>
            <a:endParaRPr lang="en-GB"/>
          </a:p>
        </p:txBody>
      </p:sp>
    </p:spTree>
    <p:extLst>
      <p:ext uri="{BB962C8B-B14F-4D97-AF65-F5344CB8AC3E}">
        <p14:creationId xmlns:p14="http://schemas.microsoft.com/office/powerpoint/2010/main" val="1266526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F438F07-419F-460D-BDFB-2CE7604E55A8}" type="datetimeFigureOut">
              <a:rPr lang="en-GB" smtClean="0"/>
              <a:t>21/02/2019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8F72677-277C-4B3C-AA75-CF9A8DAA57E2}" type="slidenum">
              <a:rPr lang="en-GB" smtClean="0"/>
              <a:t>‹#›</a:t>
            </a:fld>
            <a:endParaRPr lang="en-GB"/>
          </a:p>
        </p:txBody>
      </p:sp>
    </p:spTree>
    <p:extLst>
      <p:ext uri="{BB962C8B-B14F-4D97-AF65-F5344CB8AC3E}">
        <p14:creationId xmlns:p14="http://schemas.microsoft.com/office/powerpoint/2010/main" val="929792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F438F07-419F-460D-BDFB-2CE7604E55A8}" type="datetimeFigureOut">
              <a:rPr lang="en-GB" smtClean="0"/>
              <a:t>21/02/2019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8F72677-277C-4B3C-AA75-CF9A8DAA57E2}" type="slidenum">
              <a:rPr lang="en-GB" smtClean="0"/>
              <a:t>‹#›</a:t>
            </a:fld>
            <a:endParaRPr lang="en-GB"/>
          </a:p>
        </p:txBody>
      </p:sp>
    </p:spTree>
    <p:extLst>
      <p:ext uri="{BB962C8B-B14F-4D97-AF65-F5344CB8AC3E}">
        <p14:creationId xmlns:p14="http://schemas.microsoft.com/office/powerpoint/2010/main" val="2952543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F438F07-419F-460D-BDFB-2CE7604E55A8}" type="datetimeFigureOut">
              <a:rPr lang="en-GB" smtClean="0"/>
              <a:t>21/02/2019</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GB"/>
          </a:p>
        </p:txBody>
      </p:sp>
      <p:sp>
        <p:nvSpPr>
          <p:cNvPr id="9" name="Slide Number Placeholder 8"/>
          <p:cNvSpPr>
            <a:spLocks noGrp="1"/>
          </p:cNvSpPr>
          <p:nvPr>
            <p:ph type="sldNum" sz="quarter" idx="12"/>
          </p:nvPr>
        </p:nvSpPr>
        <p:spPr/>
        <p:txBody>
          <a:bodyPr/>
          <a:lstStyle/>
          <a:p>
            <a:fld id="{48F72677-277C-4B3C-AA75-CF9A8DAA57E2}" type="slidenum">
              <a:rPr lang="en-GB" smtClean="0"/>
              <a:t>‹#›</a:t>
            </a:fld>
            <a:endParaRPr lang="en-GB"/>
          </a:p>
        </p:txBody>
      </p:sp>
    </p:spTree>
    <p:extLst>
      <p:ext uri="{BB962C8B-B14F-4D97-AF65-F5344CB8AC3E}">
        <p14:creationId xmlns:p14="http://schemas.microsoft.com/office/powerpoint/2010/main" val="895090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F438F07-419F-460D-BDFB-2CE7604E55A8}" type="datetimeFigureOut">
              <a:rPr lang="en-GB" smtClean="0"/>
              <a:t>21/02/2019</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8F72677-277C-4B3C-AA75-CF9A8DAA57E2}" type="slidenum">
              <a:rPr lang="en-GB" smtClean="0"/>
              <a:t>‹#›</a:t>
            </a:fld>
            <a:endParaRPr lang="en-GB"/>
          </a:p>
        </p:txBody>
      </p:sp>
    </p:spTree>
    <p:extLst>
      <p:ext uri="{BB962C8B-B14F-4D97-AF65-F5344CB8AC3E}">
        <p14:creationId xmlns:p14="http://schemas.microsoft.com/office/powerpoint/2010/main" val="3033084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438F07-419F-460D-BDFB-2CE7604E55A8}"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8F72677-277C-4B3C-AA75-CF9A8DAA57E2}" type="slidenum">
              <a:rPr lang="en-GB" smtClean="0"/>
              <a:t>‹#›</a:t>
            </a:fld>
            <a:endParaRPr lang="en-GB"/>
          </a:p>
        </p:txBody>
      </p:sp>
    </p:spTree>
    <p:extLst>
      <p:ext uri="{BB962C8B-B14F-4D97-AF65-F5344CB8AC3E}">
        <p14:creationId xmlns:p14="http://schemas.microsoft.com/office/powerpoint/2010/main" val="3899619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F438F07-419F-460D-BDFB-2CE7604E55A8}" type="datetimeFigureOut">
              <a:rPr lang="en-GB" smtClean="0"/>
              <a:t>21/02/2019</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8F72677-277C-4B3C-AA75-CF9A8DAA57E2}"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0183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When is an aircraft safe and defect free?</a:t>
            </a:r>
            <a:endParaRPr lang="en-GB" dirty="0"/>
          </a:p>
        </p:txBody>
      </p:sp>
      <p:sp>
        <p:nvSpPr>
          <p:cNvPr id="3" name="Subtitle 2"/>
          <p:cNvSpPr>
            <a:spLocks noGrp="1"/>
          </p:cNvSpPr>
          <p:nvPr>
            <p:ph type="subTitle" idx="1"/>
          </p:nvPr>
        </p:nvSpPr>
        <p:spPr/>
        <p:txBody>
          <a:bodyPr/>
          <a:lstStyle/>
          <a:p>
            <a:r>
              <a:rPr lang="en-GB" dirty="0" smtClean="0"/>
              <a:t>Researchers: ADI, KOMALPREET, FORTINA</a:t>
            </a:r>
            <a:endParaRPr lang="en-GB" dirty="0"/>
          </a:p>
        </p:txBody>
      </p:sp>
    </p:spTree>
    <p:extLst>
      <p:ext uri="{BB962C8B-B14F-4D97-AF65-F5344CB8AC3E}">
        <p14:creationId xmlns:p14="http://schemas.microsoft.com/office/powerpoint/2010/main" val="21201737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normAutofit/>
          </a:bodyPr>
          <a:lstStyle/>
          <a:p>
            <a:endParaRPr lang="en-GB" sz="1600" dirty="0" smtClean="0"/>
          </a:p>
          <a:p>
            <a:r>
              <a:rPr lang="en-GB" sz="1600" dirty="0" smtClean="0"/>
              <a:t>The definition of defect </a:t>
            </a:r>
            <a:r>
              <a:rPr lang="en-GB" sz="1600" dirty="0" smtClean="0"/>
              <a:t>according to Non-Destructive Testing, written by R. </a:t>
            </a:r>
            <a:r>
              <a:rPr lang="en-GB" sz="1600" dirty="0" err="1" smtClean="0"/>
              <a:t>Halmshaw</a:t>
            </a:r>
            <a:r>
              <a:rPr lang="en-GB" sz="1600" dirty="0" smtClean="0"/>
              <a:t> is “the term ‘defect’ signifies that the material… is defective or unserviceable</a:t>
            </a:r>
            <a:r>
              <a:rPr lang="en-GB" sz="1600" dirty="0" smtClean="0"/>
              <a:t>”</a:t>
            </a:r>
          </a:p>
          <a:p>
            <a:pPr marL="0" indent="0">
              <a:buNone/>
            </a:pPr>
            <a:r>
              <a:rPr lang="en-GB" sz="1600" dirty="0" smtClean="0"/>
              <a:t>  Aircrafts are safety critical and this testing can determine whether they are allowed to fly.</a:t>
            </a:r>
          </a:p>
          <a:p>
            <a:endParaRPr lang="en-GB" sz="1600" dirty="0" smtClean="0"/>
          </a:p>
        </p:txBody>
      </p:sp>
    </p:spTree>
    <p:extLst>
      <p:ext uri="{BB962C8B-B14F-4D97-AF65-F5344CB8AC3E}">
        <p14:creationId xmlns:p14="http://schemas.microsoft.com/office/powerpoint/2010/main" val="2121335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Proof Testing</a:t>
            </a:r>
            <a:endParaRPr lang="en-GB" dirty="0"/>
          </a:p>
        </p:txBody>
      </p:sp>
      <p:sp>
        <p:nvSpPr>
          <p:cNvPr id="3" name="Content Placeholder 2"/>
          <p:cNvSpPr>
            <a:spLocks noGrp="1"/>
          </p:cNvSpPr>
          <p:nvPr>
            <p:ph idx="1"/>
          </p:nvPr>
        </p:nvSpPr>
        <p:spPr/>
        <p:txBody>
          <a:bodyPr>
            <a:noAutofit/>
          </a:bodyPr>
          <a:lstStyle/>
          <a:p>
            <a:pPr>
              <a:buFont typeface="Arial" panose="020B0604020202020204" pitchFamily="34" charset="0"/>
              <a:buChar char="•"/>
            </a:pPr>
            <a:r>
              <a:rPr lang="en-GB" sz="1600" dirty="0" smtClean="0"/>
              <a:t>The first type of testing is proof testing (destructive).</a:t>
            </a:r>
          </a:p>
          <a:p>
            <a:pPr>
              <a:buFont typeface="Arial" panose="020B0604020202020204" pitchFamily="34" charset="0"/>
              <a:buChar char="•"/>
            </a:pPr>
            <a:r>
              <a:rPr lang="en-GB" sz="1600" dirty="0"/>
              <a:t>T</a:t>
            </a:r>
            <a:r>
              <a:rPr lang="en-GB" sz="1600" dirty="0" smtClean="0"/>
              <a:t>he material can be tested to its limits, allowing for the introduction of defects, this can give the manufactures an insight of the amount of load/stress a particular material can handle. </a:t>
            </a:r>
          </a:p>
          <a:p>
            <a:pPr>
              <a:buFont typeface="Arial" panose="020B0604020202020204" pitchFamily="34" charset="0"/>
              <a:buChar char="•"/>
            </a:pPr>
            <a:r>
              <a:rPr lang="en-GB" sz="1600" dirty="0" smtClean="0"/>
              <a:t>Often the worst case scenario is considered</a:t>
            </a:r>
          </a:p>
          <a:p>
            <a:pPr>
              <a:buFont typeface="Arial" panose="020B0604020202020204" pitchFamily="34" charset="0"/>
              <a:buChar char="•"/>
            </a:pPr>
            <a:r>
              <a:rPr lang="en-GB" sz="1600" dirty="0" smtClean="0"/>
              <a:t>Examples: </a:t>
            </a:r>
            <a:r>
              <a:rPr lang="en-GB" sz="1600" dirty="0"/>
              <a:t>Bending </a:t>
            </a:r>
            <a:r>
              <a:rPr lang="en-GB" sz="1600" dirty="0" smtClean="0"/>
              <a:t>wings, </a:t>
            </a:r>
            <a:r>
              <a:rPr lang="en-GB" sz="1600" dirty="0"/>
              <a:t>Ingestion tests: birds and </a:t>
            </a:r>
            <a:r>
              <a:rPr lang="en-GB" sz="1600" dirty="0" smtClean="0"/>
              <a:t>water </a:t>
            </a:r>
            <a:r>
              <a:rPr lang="en-GB" sz="1600" dirty="0" err="1" smtClean="0"/>
              <a:t>etc</a:t>
            </a:r>
            <a:r>
              <a:rPr lang="en-GB" sz="1600" dirty="0" smtClean="0"/>
              <a:t>,  (K </a:t>
            </a:r>
            <a:r>
              <a:rPr lang="en-GB" sz="1600" b="1" dirty="0"/>
              <a:t> </a:t>
            </a:r>
            <a:r>
              <a:rPr lang="en-GB" sz="1600" dirty="0" err="1" smtClean="0"/>
              <a:t>Moskvitch</a:t>
            </a:r>
            <a:r>
              <a:rPr lang="en-GB" sz="1600" dirty="0" smtClean="0"/>
              <a:t>, 2014)</a:t>
            </a:r>
            <a:endParaRPr lang="en-GB" sz="1600" dirty="0"/>
          </a:p>
          <a:p>
            <a:pPr>
              <a:buFont typeface="Arial" panose="020B0604020202020204" pitchFamily="34" charset="0"/>
              <a:buChar char="•"/>
            </a:pPr>
            <a:r>
              <a:rPr lang="en-GB" sz="1600" dirty="0" smtClean="0"/>
              <a:t>However this is not the only the only type of testing.</a:t>
            </a:r>
          </a:p>
          <a:p>
            <a:endParaRPr lang="en-GB" sz="1600" dirty="0" smtClean="0"/>
          </a:p>
          <a:p>
            <a:endParaRPr lang="en-GB" sz="1600" dirty="0"/>
          </a:p>
        </p:txBody>
      </p:sp>
      <p:pic>
        <p:nvPicPr>
          <p:cNvPr id="1026" name="Picture 2" descr="Image result for ingestion tests bird and plan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84919" y="3539349"/>
            <a:ext cx="3774431" cy="2123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81902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Non-Destructive Testing </a:t>
            </a:r>
            <a:endParaRPr lang="en-GB" dirty="0"/>
          </a:p>
        </p:txBody>
      </p:sp>
      <p:sp>
        <p:nvSpPr>
          <p:cNvPr id="3" name="Content Placeholder 2"/>
          <p:cNvSpPr>
            <a:spLocks noGrp="1"/>
          </p:cNvSpPr>
          <p:nvPr>
            <p:ph idx="1"/>
          </p:nvPr>
        </p:nvSpPr>
        <p:spPr/>
        <p:txBody>
          <a:bodyPr>
            <a:normAutofit lnSpcReduction="10000"/>
          </a:bodyPr>
          <a:lstStyle/>
          <a:p>
            <a:r>
              <a:rPr lang="en-GB" sz="1600" dirty="0"/>
              <a:t>Non destructive testing is a method of testing used pre and post flights to check the upkeep of the structural integrity of the aircraft</a:t>
            </a:r>
          </a:p>
          <a:p>
            <a:r>
              <a:rPr lang="en-GB" sz="1600" dirty="0"/>
              <a:t>This testing, as is said in its name, is not destructive, the components tested are available for continued use after: the test itself does not affect the component as a proof test would</a:t>
            </a:r>
          </a:p>
          <a:p>
            <a:r>
              <a:rPr lang="en-GB" sz="1600" dirty="0"/>
              <a:t>Examples of NDT are, radiography, </a:t>
            </a:r>
            <a:r>
              <a:rPr lang="en-GB" sz="1600" dirty="0" err="1"/>
              <a:t>ultrasonics</a:t>
            </a:r>
            <a:r>
              <a:rPr lang="en-GB" sz="1600" dirty="0"/>
              <a:t>, eddy current, and visual tests.</a:t>
            </a:r>
          </a:p>
          <a:p>
            <a:r>
              <a:rPr lang="en-GB" sz="1600" dirty="0"/>
              <a:t>These tests, unlike proof testing, no longer check the tolerances of stress in components, but now check for defects within components.</a:t>
            </a:r>
          </a:p>
          <a:p>
            <a:r>
              <a:rPr lang="en-GB" sz="1600" dirty="0" smtClean="0"/>
              <a:t>However, NDT is not fool proof, it can have errors and therefore the reliability of the tests must also be checked.</a:t>
            </a:r>
          </a:p>
          <a:p>
            <a:endParaRPr lang="en-GB" sz="1600" dirty="0"/>
          </a:p>
          <a:p>
            <a:endParaRPr lang="en-GB" sz="1600" dirty="0" smtClean="0"/>
          </a:p>
          <a:p>
            <a:endParaRPr lang="en-GB" sz="1600" dirty="0"/>
          </a:p>
          <a:p>
            <a:r>
              <a:rPr lang="en-GB" sz="1600" dirty="0" smtClean="0"/>
              <a:t>(ASNT News)</a:t>
            </a:r>
            <a:endParaRPr lang="en-GB" sz="1600" dirty="0"/>
          </a:p>
        </p:txBody>
      </p:sp>
      <p:pic>
        <p:nvPicPr>
          <p:cNvPr id="2050" name="Picture 2" descr="Image result for ndt aircraf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08629" y="4329601"/>
            <a:ext cx="2063923" cy="140722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019309" y="5735782"/>
            <a:ext cx="2053244" cy="461665"/>
          </a:xfrm>
          <a:prstGeom prst="rect">
            <a:avLst/>
          </a:prstGeom>
          <a:noFill/>
        </p:spPr>
        <p:txBody>
          <a:bodyPr wrap="square" rtlCol="0">
            <a:spAutoFit/>
          </a:bodyPr>
          <a:lstStyle/>
          <a:p>
            <a:r>
              <a:rPr lang="en-GB" sz="1200" dirty="0" smtClean="0"/>
              <a:t>An example of a visual test from ‘Aviation Week’</a:t>
            </a:r>
            <a:endParaRPr lang="en-GB" sz="1200" dirty="0"/>
          </a:p>
        </p:txBody>
      </p:sp>
    </p:spTree>
    <p:extLst>
      <p:ext uri="{BB962C8B-B14F-4D97-AF65-F5344CB8AC3E}">
        <p14:creationId xmlns:p14="http://schemas.microsoft.com/office/powerpoint/2010/main" val="18795331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Reliability</a:t>
            </a:r>
            <a:endParaRPr lang="en-GB" dirty="0"/>
          </a:p>
        </p:txBody>
      </p:sp>
      <p:sp>
        <p:nvSpPr>
          <p:cNvPr id="3" name="Content Placeholder 2"/>
          <p:cNvSpPr>
            <a:spLocks noGrp="1"/>
          </p:cNvSpPr>
          <p:nvPr>
            <p:ph idx="1"/>
          </p:nvPr>
        </p:nvSpPr>
        <p:spPr/>
        <p:txBody>
          <a:bodyPr>
            <a:normAutofit/>
          </a:bodyPr>
          <a:lstStyle/>
          <a:p>
            <a:r>
              <a:rPr lang="en-GB" sz="1600" dirty="0" smtClean="0"/>
              <a:t>Reliability </a:t>
            </a:r>
            <a:r>
              <a:rPr lang="en-GB" sz="1600" dirty="0" smtClean="0">
                <a:sym typeface="Wingdings" panose="05000000000000000000" pitchFamily="2" charset="2"/>
              </a:rPr>
              <a:t> describes the overall level of achievement of a particular inspection measured against the aims of the inspection. (R.W.Nichols,1992)</a:t>
            </a:r>
            <a:endParaRPr lang="en-GB" sz="1600" dirty="0" smtClean="0"/>
          </a:p>
          <a:p>
            <a:pPr>
              <a:buFont typeface="Arial" panose="020B0604020202020204" pitchFamily="34" charset="0"/>
              <a:buChar char="•"/>
            </a:pPr>
            <a:r>
              <a:rPr lang="en-GB" sz="1600" dirty="0" smtClean="0"/>
              <a:t> Even though non destructive testing  techniques can be used to detect a majority of the flaws in certain materials , there is also the possibility that a given flaw will not always be detected </a:t>
            </a:r>
          </a:p>
          <a:p>
            <a:pPr>
              <a:buFont typeface="Arial" panose="020B0604020202020204" pitchFamily="34" charset="0"/>
              <a:buChar char="•"/>
            </a:pPr>
            <a:r>
              <a:rPr lang="en-GB" sz="1600" dirty="0" smtClean="0"/>
              <a:t>Therefore it is equally as important that there are studies on probabilities and reliabilities of certain testing methods  </a:t>
            </a:r>
            <a:r>
              <a:rPr lang="en-GB" sz="1600" dirty="0"/>
              <a:t>(R.Halmshaw,1987</a:t>
            </a:r>
            <a:r>
              <a:rPr lang="en-GB" sz="1600" dirty="0" smtClean="0"/>
              <a:t>)</a:t>
            </a:r>
          </a:p>
          <a:p>
            <a:pPr>
              <a:buFont typeface="Arial" panose="020B0604020202020204" pitchFamily="34" charset="0"/>
              <a:buChar char="•"/>
            </a:pPr>
            <a:r>
              <a:rPr lang="en-GB" sz="1600" dirty="0" smtClean="0"/>
              <a:t>For example there could </a:t>
            </a:r>
            <a:r>
              <a:rPr lang="en-GB" sz="1600" dirty="0"/>
              <a:t>b</a:t>
            </a:r>
            <a:r>
              <a:rPr lang="en-GB" sz="1600" dirty="0" smtClean="0"/>
              <a:t>e wrongly detected flaws for materials that aren’t really flawed at all or flaws that are not detected at all.</a:t>
            </a:r>
          </a:p>
          <a:p>
            <a:pPr marL="0" indent="0">
              <a:buNone/>
            </a:pPr>
            <a:endParaRPr lang="en-GB" sz="1600" dirty="0" smtClean="0"/>
          </a:p>
        </p:txBody>
      </p:sp>
    </p:spTree>
    <p:extLst>
      <p:ext uri="{BB962C8B-B14F-4D97-AF65-F5344CB8AC3E}">
        <p14:creationId xmlns:p14="http://schemas.microsoft.com/office/powerpoint/2010/main" val="552554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 When is ‘good’ good enough?</a:t>
            </a:r>
            <a:endParaRPr lang="en-GB" dirty="0"/>
          </a:p>
        </p:txBody>
      </p:sp>
      <p:sp>
        <p:nvSpPr>
          <p:cNvPr id="3" name="Content Placeholder 2"/>
          <p:cNvSpPr>
            <a:spLocks noGrp="1"/>
          </p:cNvSpPr>
          <p:nvPr>
            <p:ph idx="1"/>
          </p:nvPr>
        </p:nvSpPr>
        <p:spPr/>
        <p:txBody>
          <a:bodyPr>
            <a:normAutofit lnSpcReduction="10000"/>
          </a:bodyPr>
          <a:lstStyle/>
          <a:p>
            <a:r>
              <a:rPr lang="en-GB" sz="1600" dirty="0"/>
              <a:t>We have discussed multiple methods of testing in this presentation, but when is it safe to use? </a:t>
            </a:r>
            <a:endParaRPr lang="en-GB" sz="1600" dirty="0" smtClean="0"/>
          </a:p>
          <a:p>
            <a:pPr>
              <a:buFont typeface="Arial" panose="020B0604020202020204" pitchFamily="34" charset="0"/>
              <a:buChar char="•"/>
            </a:pPr>
            <a:r>
              <a:rPr lang="en-GB" sz="1600" dirty="0" smtClean="0"/>
              <a:t>This </a:t>
            </a:r>
            <a:r>
              <a:rPr lang="en-GB" sz="1600" dirty="0"/>
              <a:t>is a broad and subjective topic but a general answer can be given. Within our research we have learned of the extensive testing methods that aircraft manufacturers employ to test the materials and components within their aircraft</a:t>
            </a:r>
            <a:r>
              <a:rPr lang="en-GB" sz="1600" dirty="0" smtClean="0"/>
              <a:t>.</a:t>
            </a:r>
          </a:p>
          <a:p>
            <a:pPr>
              <a:buFont typeface="Arial" panose="020B0604020202020204" pitchFamily="34" charset="0"/>
              <a:buChar char="•"/>
            </a:pPr>
            <a:r>
              <a:rPr lang="en-GB" sz="1600" dirty="0" smtClean="0"/>
              <a:t> </a:t>
            </a:r>
            <a:r>
              <a:rPr lang="en-GB" sz="1600" dirty="0"/>
              <a:t>However we have also discussed the fact that no test is 100% reliable and so the tests can lead to false positives and danger, but only rarely. </a:t>
            </a:r>
            <a:endParaRPr lang="en-GB" sz="1600" dirty="0" smtClean="0"/>
          </a:p>
          <a:p>
            <a:pPr>
              <a:buFont typeface="Arial" panose="020B0604020202020204" pitchFamily="34" charset="0"/>
              <a:buChar char="•"/>
            </a:pPr>
            <a:r>
              <a:rPr lang="en-GB" sz="1600" dirty="0" smtClean="0"/>
              <a:t>A </a:t>
            </a:r>
            <a:r>
              <a:rPr lang="en-GB" sz="1600" dirty="0"/>
              <a:t>bigger issue is the fact that aircraft manufacturers do not use a concept of no expense spared and they look to make a profit. </a:t>
            </a:r>
            <a:endParaRPr lang="en-GB" sz="1600" dirty="0" smtClean="0"/>
          </a:p>
          <a:p>
            <a:pPr>
              <a:buFont typeface="Arial" panose="020B0604020202020204" pitchFamily="34" charset="0"/>
              <a:buChar char="•"/>
            </a:pPr>
            <a:r>
              <a:rPr lang="en-GB" sz="1600" dirty="0" smtClean="0"/>
              <a:t>The </a:t>
            </a:r>
            <a:r>
              <a:rPr lang="en-GB" sz="1600" dirty="0"/>
              <a:t>larger companies have their reputation on the line and must employ the cheapest but most effective method of testing for flaws. They will not spend as much money as possible using every test available, and as the most marketable test is radiography</a:t>
            </a:r>
            <a:r>
              <a:rPr lang="en-GB" sz="1600" dirty="0" smtClean="0"/>
              <a:t>, (Non-Destructive Testing-current capabilities and future directions by P </a:t>
            </a:r>
            <a:r>
              <a:rPr lang="en-GB" sz="1600" dirty="0" err="1" smtClean="0"/>
              <a:t>Cawley</a:t>
            </a:r>
            <a:r>
              <a:rPr lang="en-GB" sz="1600" dirty="0" smtClean="0"/>
              <a:t>) </a:t>
            </a:r>
            <a:r>
              <a:rPr lang="en-GB" sz="1600" dirty="0"/>
              <a:t>and most aircrafts do not regularly fall out the sky, we believe it may be said that modern safety standards are enough to determine when an aircraft is </a:t>
            </a:r>
            <a:r>
              <a:rPr lang="en-GB" sz="1600" dirty="0" smtClean="0"/>
              <a:t>safe.</a:t>
            </a:r>
          </a:p>
          <a:p>
            <a:pPr>
              <a:buFont typeface="Arial" panose="020B0604020202020204" pitchFamily="34" charset="0"/>
              <a:buChar char="•"/>
            </a:pPr>
            <a:r>
              <a:rPr lang="en-GB" sz="1600" dirty="0" smtClean="0"/>
              <a:t>In the future efforts could be made to find more efficient, reliable, and cheap methods of testing than those which are employed today, such as recent developments that ultrasonic are actually safer, and possibly cheaper. </a:t>
            </a:r>
            <a:r>
              <a:rPr lang="en-GB" sz="1600" dirty="0"/>
              <a:t>(Non-Destructive Testing-current capabilities and future directions by P </a:t>
            </a:r>
            <a:r>
              <a:rPr lang="en-GB" sz="1600" dirty="0" err="1"/>
              <a:t>Cawley</a:t>
            </a:r>
            <a:r>
              <a:rPr lang="en-GB" sz="1600" dirty="0"/>
              <a:t>)</a:t>
            </a:r>
          </a:p>
        </p:txBody>
      </p:sp>
    </p:spTree>
    <p:extLst>
      <p:ext uri="{BB962C8B-B14F-4D97-AF65-F5344CB8AC3E}">
        <p14:creationId xmlns:p14="http://schemas.microsoft.com/office/powerpoint/2010/main" val="3006978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normAutofit/>
          </a:bodyPr>
          <a:lstStyle/>
          <a:p>
            <a:pPr marL="0" indent="0">
              <a:buNone/>
            </a:pPr>
            <a:r>
              <a:rPr lang="en-GB" sz="1600" dirty="0"/>
              <a:t>Non-Destructive Testing, written by R. </a:t>
            </a:r>
            <a:r>
              <a:rPr lang="en-GB" sz="1600" dirty="0" err="1" smtClean="0"/>
              <a:t>Halmshaw</a:t>
            </a:r>
            <a:endParaRPr lang="en-GB" sz="1600" dirty="0" smtClean="0"/>
          </a:p>
          <a:p>
            <a:pPr marL="0" indent="0">
              <a:buNone/>
            </a:pPr>
            <a:r>
              <a:rPr lang="en-GB" sz="1600" dirty="0"/>
              <a:t>(K </a:t>
            </a:r>
            <a:r>
              <a:rPr lang="en-GB" sz="1600" b="1" dirty="0"/>
              <a:t> </a:t>
            </a:r>
            <a:r>
              <a:rPr lang="en-GB" sz="1600" dirty="0" err="1"/>
              <a:t>Moskvitch</a:t>
            </a:r>
            <a:r>
              <a:rPr lang="en-GB" sz="1600" dirty="0"/>
              <a:t>, 2014</a:t>
            </a:r>
            <a:r>
              <a:rPr lang="en-GB" sz="1600" dirty="0" smtClean="0"/>
              <a:t>)</a:t>
            </a:r>
          </a:p>
          <a:p>
            <a:pPr marL="0" indent="0">
              <a:buNone/>
            </a:pPr>
            <a:r>
              <a:rPr lang="en-GB" sz="1600" dirty="0"/>
              <a:t>(ASNT News)</a:t>
            </a:r>
          </a:p>
          <a:p>
            <a:pPr marL="0" indent="0">
              <a:buNone/>
            </a:pPr>
            <a:r>
              <a:rPr lang="en-GB" sz="1600" dirty="0">
                <a:sym typeface="Wingdings" panose="05000000000000000000" pitchFamily="2" charset="2"/>
              </a:rPr>
              <a:t>(R.W.Nichols,1992</a:t>
            </a:r>
            <a:r>
              <a:rPr lang="en-GB" sz="1600" dirty="0" smtClean="0">
                <a:sym typeface="Wingdings" panose="05000000000000000000" pitchFamily="2" charset="2"/>
              </a:rPr>
              <a:t>)</a:t>
            </a:r>
          </a:p>
          <a:p>
            <a:pPr marL="0" indent="0">
              <a:buNone/>
            </a:pPr>
            <a:r>
              <a:rPr lang="en-GB" sz="1600" dirty="0"/>
              <a:t>(R.Halmshaw,1987</a:t>
            </a:r>
            <a:r>
              <a:rPr lang="en-GB" sz="1600" dirty="0" smtClean="0"/>
              <a:t>)</a:t>
            </a:r>
          </a:p>
          <a:p>
            <a:pPr marL="0" indent="0">
              <a:buNone/>
            </a:pPr>
            <a:r>
              <a:rPr lang="en-GB" sz="1600" dirty="0"/>
              <a:t>(Non-Destructive Testing-current capabilities and future directions by P </a:t>
            </a:r>
            <a:r>
              <a:rPr lang="en-GB" sz="1600" dirty="0" err="1"/>
              <a:t>Cawley</a:t>
            </a:r>
            <a:r>
              <a:rPr lang="en-GB" sz="1600" dirty="0"/>
              <a:t>)</a:t>
            </a:r>
          </a:p>
          <a:p>
            <a:pPr marL="0" indent="0">
              <a:buNone/>
            </a:pPr>
            <a:endParaRPr lang="en-GB" sz="1600" dirty="0"/>
          </a:p>
          <a:p>
            <a:pPr marL="0" indent="0">
              <a:buNone/>
            </a:pPr>
            <a:endParaRPr lang="en-GB" sz="1600" dirty="0"/>
          </a:p>
          <a:p>
            <a:pPr marL="0" indent="0">
              <a:buNone/>
            </a:pPr>
            <a:endParaRPr lang="en-GB" sz="1600" dirty="0"/>
          </a:p>
          <a:p>
            <a:pPr marL="0" indent="0">
              <a:buNone/>
            </a:pPr>
            <a:endParaRPr lang="en-US" sz="1600" dirty="0" smtClean="0"/>
          </a:p>
          <a:p>
            <a:pPr>
              <a:buFont typeface="Arial" panose="020B0604020202020204" pitchFamily="34" charset="0"/>
              <a:buChar char="•"/>
            </a:pPr>
            <a:endParaRPr lang="en-GB" sz="1600" dirty="0"/>
          </a:p>
        </p:txBody>
      </p:sp>
    </p:spTree>
    <p:extLst>
      <p:ext uri="{BB962C8B-B14F-4D97-AF65-F5344CB8AC3E}">
        <p14:creationId xmlns:p14="http://schemas.microsoft.com/office/powerpoint/2010/main" val="2004846355"/>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295</TotalTime>
  <Words>659</Words>
  <Application>Microsoft Office PowerPoint</Application>
  <PresentationFormat>Widescreen</PresentationFormat>
  <Paragraphs>45</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Retrospect</vt:lpstr>
      <vt:lpstr>When is an aircraft safe and defect free?</vt:lpstr>
      <vt:lpstr>Introduction</vt:lpstr>
      <vt:lpstr>Proof Testing</vt:lpstr>
      <vt:lpstr>Non-Destructive Testing </vt:lpstr>
      <vt:lpstr>Reliability</vt:lpstr>
      <vt:lpstr>Conclusion: When is ‘good’ good enough?</vt:lpstr>
      <vt:lpstr>References: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Wage Gap</dc:title>
  <dc:creator>Harry, Molly-Rose</dc:creator>
  <cp:lastModifiedBy>Diebolt, Marie</cp:lastModifiedBy>
  <cp:revision>26</cp:revision>
  <dcterms:created xsi:type="dcterms:W3CDTF">2018-02-23T10:07:35Z</dcterms:created>
  <dcterms:modified xsi:type="dcterms:W3CDTF">2019-02-21T13:54:01Z</dcterms:modified>
</cp:coreProperties>
</file>