
<file path=[Content_Types].xml><?xml version="1.0" encoding="utf-8"?>
<Types xmlns="http://schemas.openxmlformats.org/package/2006/content-types">
  <Default Extension="fntdata" ContentType="application/x-fontdata"/>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6.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7.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4"/>
    <p:sldMasterId id="2147483798" r:id="rId5"/>
    <p:sldMasterId id="2147483813" r:id="rId6"/>
    <p:sldMasterId id="2147483828" r:id="rId7"/>
    <p:sldMasterId id="2147483843" r:id="rId8"/>
    <p:sldMasterId id="2147483858" r:id="rId9"/>
    <p:sldMasterId id="2147483873" r:id="rId10"/>
    <p:sldMasterId id="2147483888" r:id="rId11"/>
  </p:sldMasterIdLst>
  <p:notesMasterIdLst>
    <p:notesMasterId r:id="rId43"/>
  </p:notesMasterIdLst>
  <p:handoutMasterIdLst>
    <p:handoutMasterId r:id="rId44"/>
  </p:handoutMasterIdLst>
  <p:sldIdLst>
    <p:sldId id="256" r:id="rId12"/>
    <p:sldId id="397" r:id="rId13"/>
    <p:sldId id="272" r:id="rId14"/>
    <p:sldId id="386" r:id="rId15"/>
    <p:sldId id="399" r:id="rId16"/>
    <p:sldId id="400" r:id="rId17"/>
    <p:sldId id="401" r:id="rId18"/>
    <p:sldId id="402" r:id="rId19"/>
    <p:sldId id="403" r:id="rId20"/>
    <p:sldId id="404" r:id="rId21"/>
    <p:sldId id="408" r:id="rId22"/>
    <p:sldId id="406" r:id="rId23"/>
    <p:sldId id="407" r:id="rId24"/>
    <p:sldId id="405" r:id="rId25"/>
    <p:sldId id="409" r:id="rId26"/>
    <p:sldId id="410" r:id="rId27"/>
    <p:sldId id="412" r:id="rId28"/>
    <p:sldId id="419" r:id="rId29"/>
    <p:sldId id="413" r:id="rId30"/>
    <p:sldId id="415" r:id="rId31"/>
    <p:sldId id="417" r:id="rId32"/>
    <p:sldId id="418" r:id="rId33"/>
    <p:sldId id="420" r:id="rId34"/>
    <p:sldId id="421" r:id="rId35"/>
    <p:sldId id="422" r:id="rId36"/>
    <p:sldId id="423" r:id="rId37"/>
    <p:sldId id="424" r:id="rId38"/>
    <p:sldId id="425" r:id="rId39"/>
    <p:sldId id="426" r:id="rId40"/>
    <p:sldId id="427" r:id="rId41"/>
    <p:sldId id="377" r:id="rId42"/>
  </p:sldIdLst>
  <p:sldSz cx="12192000" cy="6858000"/>
  <p:notesSz cx="6858000" cy="9144000"/>
  <p:embeddedFontLst>
    <p:embeddedFont>
      <p:font typeface="Tahoma" panose="020B0604030504040204" pitchFamily="34" charset="0"/>
      <p:regular r:id="rId45"/>
      <p:bold r:id="rId46"/>
    </p:embeddedFont>
  </p:embeddedFontLst>
  <p:custDataLst>
    <p:tags r:id="rId4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hite" id="{6DB83866-5AAC-FC4C-94F2-B98DE37EED89}">
          <p14:sldIdLst>
            <p14:sldId id="256"/>
            <p14:sldId id="397"/>
            <p14:sldId id="272"/>
            <p14:sldId id="386"/>
            <p14:sldId id="399"/>
            <p14:sldId id="400"/>
            <p14:sldId id="401"/>
            <p14:sldId id="402"/>
            <p14:sldId id="403"/>
            <p14:sldId id="404"/>
            <p14:sldId id="408"/>
            <p14:sldId id="406"/>
            <p14:sldId id="407"/>
            <p14:sldId id="405"/>
            <p14:sldId id="409"/>
            <p14:sldId id="410"/>
            <p14:sldId id="412"/>
            <p14:sldId id="419"/>
            <p14:sldId id="413"/>
            <p14:sldId id="415"/>
            <p14:sldId id="417"/>
            <p14:sldId id="418"/>
            <p14:sldId id="420"/>
            <p14:sldId id="421"/>
            <p14:sldId id="422"/>
            <p14:sldId id="423"/>
            <p14:sldId id="424"/>
            <p14:sldId id="425"/>
            <p14:sldId id="426"/>
            <p14:sldId id="427"/>
            <p14:sldId id="37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42B6F1D-ED99-5349-7F51-0CB9D3AA4303}" name="Kelleher, Lucy" initials="KL" userId="S::u1774172@live.warwick.ac.uk::a7d460b6-a904-4b89-9e64-58119e2e7618" providerId="AD"/>
  <p188:author id="{FC9FCF26-F0F8-4972-3715-BDE043EC4023}" name="Lawson, Holly" initials="LH" userId="S::u2271473@live.warwick.ac.uk::0de7dddd-20ce-43a4-8d85-02704f67e7b2" providerId="AD"/>
  <p188:author id="{F73A01AF-3AAF-8A96-B34A-4ECD0F6DD2D2}" name="Bodely, Ana" initials="BA" userId="S::u2172734@live.warwick.ac.uk::08ec00ae-aea7-4bf9-9869-9b75fae083f6"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DFCFC"/>
    <a:srgbClr val="FFFFFF"/>
    <a:srgbClr val="000000"/>
    <a:srgbClr val="0C0C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D085B3-7ECA-2F30-8B9F-231C217D9A10}" v="3" dt="2025-09-08T13:25:46.303"/>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04"/>
    <p:restoredTop sz="94719"/>
  </p:normalViewPr>
  <p:slideViewPr>
    <p:cSldViewPr snapToGrid="0">
      <p:cViewPr varScale="1">
        <p:scale>
          <a:sx n="60" d="100"/>
          <a:sy n="60" d="100"/>
        </p:scale>
        <p:origin x="888"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font" Target="fonts/font1.fntdata"/><Relationship Id="rId53" Type="http://schemas.microsoft.com/office/2015/10/relationships/revisionInfo" Target="revisionInfo.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handoutMaster" Target="handoutMasters/handoutMaster1.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notesMaster" Target="notesMasters/notesMaster1.xml"/><Relationship Id="rId48"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font" Target="fonts/font2.fntdata"/><Relationship Id="rId20" Type="http://schemas.openxmlformats.org/officeDocument/2006/relationships/slide" Target="slides/slide9.xml"/><Relationship Id="rId41" Type="http://schemas.openxmlformats.org/officeDocument/2006/relationships/slide" Target="slides/slide30.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orringham, Olivia" userId="S::u2171266@live.warwick.ac.uk::987c7394-f59f-4b23-aa62-8e3f0daef95b" providerId="AD" clId="Web-{28D085B3-7ECA-2F30-8B9F-231C217D9A10}"/>
    <pc:docChg chg="modSld">
      <pc:chgData name="Worringham, Olivia" userId="S::u2171266@live.warwick.ac.uk::987c7394-f59f-4b23-aa62-8e3f0daef95b" providerId="AD" clId="Web-{28D085B3-7ECA-2F30-8B9F-231C217D9A10}" dt="2025-09-08T13:25:42.974" v="1" actId="20577"/>
      <pc:docMkLst>
        <pc:docMk/>
      </pc:docMkLst>
      <pc:sldChg chg="modSp">
        <pc:chgData name="Worringham, Olivia" userId="S::u2171266@live.warwick.ac.uk::987c7394-f59f-4b23-aa62-8e3f0daef95b" providerId="AD" clId="Web-{28D085B3-7ECA-2F30-8B9F-231C217D9A10}" dt="2025-09-08T13:25:42.974" v="1" actId="20577"/>
        <pc:sldMkLst>
          <pc:docMk/>
          <pc:sldMk cId="2043367610" sldId="409"/>
        </pc:sldMkLst>
        <pc:spChg chg="mod">
          <ac:chgData name="Worringham, Olivia" userId="S::u2171266@live.warwick.ac.uk::987c7394-f59f-4b23-aa62-8e3f0daef95b" providerId="AD" clId="Web-{28D085B3-7ECA-2F30-8B9F-231C217D9A10}" dt="2025-09-08T13:25:42.974" v="1" actId="20577"/>
          <ac:spMkLst>
            <pc:docMk/>
            <pc:sldMk cId="2043367610" sldId="409"/>
            <ac:spMk id="4" creationId="{1B65B875-3C58-45CA-42A2-6821340BE474}"/>
          </ac:spMkLst>
        </pc:spChg>
      </pc:sldChg>
    </pc:docChg>
  </pc:docChgLst>
  <pc:docChgLst>
    <pc:chgData name="Worringham, Olivia" userId="S::u2171266@live.warwick.ac.uk::987c7394-f59f-4b23-aa62-8e3f0daef95b" providerId="AD" clId="Web-{97114997-DAE5-9451-7B70-51556B06D1E1}"/>
    <pc:docChg chg="modSld">
      <pc:chgData name="Worringham, Olivia" userId="S::u2171266@live.warwick.ac.uk::987c7394-f59f-4b23-aa62-8e3f0daef95b" providerId="AD" clId="Web-{97114997-DAE5-9451-7B70-51556B06D1E1}" dt="2025-09-03T15:17:08.371" v="117"/>
      <pc:docMkLst>
        <pc:docMk/>
      </pc:docMkLst>
      <pc:sldChg chg="modNotes">
        <pc:chgData name="Worringham, Olivia" userId="S::u2171266@live.warwick.ac.uk::987c7394-f59f-4b23-aa62-8e3f0daef95b" providerId="AD" clId="Web-{97114997-DAE5-9451-7B70-51556B06D1E1}" dt="2025-09-03T15:17:08.371" v="117"/>
        <pc:sldMkLst>
          <pc:docMk/>
          <pc:sldMk cId="2146170820" sldId="38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1662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8182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latin typeface="Calibri"/>
                <a:ea typeface="Calibri"/>
                <a:cs typeface="Calibri"/>
              </a:rPr>
              <a:t>All </a:t>
            </a:r>
            <a:r>
              <a:rPr lang="en-US" dirty="0" err="1">
                <a:latin typeface="Calibri"/>
                <a:ea typeface="Calibri"/>
                <a:cs typeface="Calibri"/>
              </a:rPr>
              <a:t>programmes</a:t>
            </a:r>
            <a:r>
              <a:rPr lang="en-US" dirty="0">
                <a:latin typeface="Calibri"/>
                <a:ea typeface="Calibri"/>
                <a:cs typeface="Calibri"/>
              </a:rPr>
              <a:t> begin in Year 12 and finish in year 13</a:t>
            </a:r>
          </a:p>
          <a:p>
            <a:r>
              <a:rPr lang="en-US" dirty="0">
                <a:latin typeface="Calibri"/>
                <a:ea typeface="Calibri"/>
                <a:cs typeface="Calibri"/>
              </a:rPr>
              <a:t>RO and Pathways recruit begin early in year 12</a:t>
            </a:r>
          </a:p>
          <a:p>
            <a:r>
              <a:rPr lang="en-US" dirty="0">
                <a:latin typeface="Calibri"/>
                <a:ea typeface="Calibri"/>
                <a:cs typeface="Calibri"/>
              </a:rPr>
              <a:t>Warwick Scholars begins summer of Year 12</a:t>
            </a:r>
          </a:p>
          <a:p>
            <a:endParaRPr lang="en-US" dirty="0">
              <a:latin typeface="Calibri"/>
              <a:ea typeface="Calibri"/>
              <a:cs typeface="Calibri"/>
            </a:endParaRPr>
          </a:p>
        </p:txBody>
      </p:sp>
    </p:spTree>
    <p:extLst>
      <p:ext uri="{BB962C8B-B14F-4D97-AF65-F5344CB8AC3E}">
        <p14:creationId xmlns:p14="http://schemas.microsoft.com/office/powerpoint/2010/main" val="40943645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1.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9DA70695-2501-E77B-EFCA-F8982C3AF85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5" name="Graphic 4">
            <a:extLst>
              <a:ext uri="{FF2B5EF4-FFF2-40B4-BE49-F238E27FC236}">
                <a16:creationId xmlns:a16="http://schemas.microsoft.com/office/drawing/2014/main" id="{0573EA90-025A-92E5-9459-5C7BEE7EA5E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1443610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3B91A3E3-F049-5B54-8336-88231750EE46}"/>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54069823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0856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95D323A-2B78-EEBC-DA85-0E4EEC46D49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37E3B281-6DA1-3BF1-68F7-E4CBC8D2924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650907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AE35719-FA44-A163-BB88-1B8A4A44537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CC09AF1F-D92E-6A9B-3F0C-EFF7A5E317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74394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00B8516D-47D9-14C7-8A37-4D8EBA2DA1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5" name="Graphic 4">
            <a:extLst>
              <a:ext uri="{FF2B5EF4-FFF2-40B4-BE49-F238E27FC236}">
                <a16:creationId xmlns:a16="http://schemas.microsoft.com/office/drawing/2014/main" id="{6CD01A2E-B837-A6F6-D4AB-D9E7B471108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413167088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EEA4A-9A60-48E7-C783-1DF04B063848}"/>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CF2F90A-D115-B139-91F8-349D3090A69A}"/>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EF2C6D58-B907-2304-3A73-FE43477E1871}"/>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73939499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26B6548-23BD-98E4-9CD2-2878F478E76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927592-F46C-B92A-942C-96C668B8F3D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8950752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0"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0"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2C96D373-250A-B2CA-1130-B203D8FB427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93A7372-2C15-57D9-2B2B-79BD2F7740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7330053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65F8172A-3973-112E-D77F-1638E34FBE7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8A971DC-1654-C4EA-4403-B24156FCC37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41724071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A7F04A8-0659-0BC0-1F60-0CA4207222E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112AB3F-B3C5-4D72-D499-17479169CD8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5624113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CC283C8-455F-B22C-BEA9-755168596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0A80B36-076B-4AA7-3AB4-F70EB30729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6655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nd text v1">
    <p:bg>
      <p:bgPr>
        <a:solidFill>
          <a:schemeClr val="bg1"/>
        </a:solidFill>
        <a:effectLst/>
      </p:bgPr>
    </p:bg>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2CACF877-98EB-C504-2170-B2D84E90BF7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3" name="Graphic 2">
            <a:extLst>
              <a:ext uri="{FF2B5EF4-FFF2-40B4-BE49-F238E27FC236}">
                <a16:creationId xmlns:a16="http://schemas.microsoft.com/office/drawing/2014/main" id="{6B27849B-CB10-F1E0-A5A8-5B05A3F3F9E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F4178E48-5E26-7133-CEE5-105663E56BA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7" name="Title Placeholder 1">
            <a:extLst>
              <a:ext uri="{FF2B5EF4-FFF2-40B4-BE49-F238E27FC236}">
                <a16:creationId xmlns:a16="http://schemas.microsoft.com/office/drawing/2014/main" id="{59933AFB-C5B9-05B3-AA63-1283AF192037}"/>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BE189048-A4DC-8194-6856-2E45B35726CC}"/>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C0D125F2-CF42-C81F-11C5-AAA95CDA9FA9}"/>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2" name="Footer Placeholder 4">
            <a:extLst>
              <a:ext uri="{FF2B5EF4-FFF2-40B4-BE49-F238E27FC236}">
                <a16:creationId xmlns:a16="http://schemas.microsoft.com/office/drawing/2014/main" id="{10375886-2AF5-4107-AE31-D263FB07CDD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3" name="Slide Number Placeholder 5">
            <a:extLst>
              <a:ext uri="{FF2B5EF4-FFF2-40B4-BE49-F238E27FC236}">
                <a16:creationId xmlns:a16="http://schemas.microsoft.com/office/drawing/2014/main" id="{32CB9AFF-7FE6-A460-A0CB-BB991494894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8713144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8AAB078F-C61F-F400-75D1-C0E650759B7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04748025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7D8562E8-8EE1-F707-0B55-391E672885F3}"/>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ADBE6469-5230-F5E7-5350-4413AD46255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0FCAD50C-5473-7D00-E9F5-402EEA37672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19888C3B-D4C0-FCF9-B65B-9548EC0BCB7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1283586-8F79-3E56-6709-FA9D1E6159B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2D49DF9A-7E25-18BB-6501-FA58CEF9F928}"/>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101B4DAC-4FDE-E171-9C79-FF47ACD4B76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93C7CB9D-FF0F-140C-45B7-E43A53DB6C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71778950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DF92AAE4-E1DF-DFF2-3A75-00998EF265CE}"/>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A977D85-B4DF-47E5-6C71-68A171043B93}"/>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AA1373D1-1158-3D20-DC3D-0FA72752B9E2}"/>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E908BB2D-E9C9-5813-EBA4-18F79E8EB06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62E33571-634F-C20F-9F05-D717F78D32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5511362B-B5AD-3EE7-533E-A4F1F576E2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77B9D4EA-0328-4677-CC9B-EAD14819EB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26430A9F-7417-2F65-0374-C906EBF00F4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7825614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2AD944FB-0179-DD12-A466-F07875F378A2}"/>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B9A33BE5-B184-D376-8DF7-2B1964933F7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DF793601-8B4C-CFE5-553C-99E510782D8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549315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EE8C31F9-4188-ABD5-E59C-BFECC762CDEB}"/>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B6D199E5-97A7-BECE-B5FB-AA0E589FBF3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10623F9-0289-6176-39D6-A10C7311DA4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457621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C4C8669-4406-D169-EC0D-D6A27A2F23C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A0E0C231-FE73-E51A-3F12-69B193BBFE4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DCE1066-E500-2767-8998-5A150A7EC35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541296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D03EE39-10B2-73D2-1393-27923655DBD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88D327CD-3202-365A-43EA-E7A1F8E96B3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08E20F9-2E66-AE56-346F-E4B145573C26}"/>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CEEA7794-4B4F-F598-A175-44B2B16E0EE9}"/>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2977DE28-957E-B147-E156-648406ABC738}"/>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83765525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DABEBCFA-51F6-E69F-BE22-155AFF9542B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29AB000-5357-40B7-095A-4090EA2B73B7}"/>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F0A8F6F1-9EB1-1E30-5F3D-4D45417E41A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74570594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6564238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932510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nd text v2">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7040CE-A94D-AA9F-2647-AFA5B8425771}"/>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3" name="Text Placeholder 12">
            <a:extLst>
              <a:ext uri="{FF2B5EF4-FFF2-40B4-BE49-F238E27FC236}">
                <a16:creationId xmlns:a16="http://schemas.microsoft.com/office/drawing/2014/main" id="{20F49C91-0553-D74D-2497-E699C5393217}"/>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4" name="Content Placeholder 15">
            <a:extLst>
              <a:ext uri="{FF2B5EF4-FFF2-40B4-BE49-F238E27FC236}">
                <a16:creationId xmlns:a16="http://schemas.microsoft.com/office/drawing/2014/main" id="{D63F3000-138E-2A82-B6ED-0E923DAF35BA}"/>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6" name="Picture Placeholder 11">
            <a:extLst>
              <a:ext uri="{FF2B5EF4-FFF2-40B4-BE49-F238E27FC236}">
                <a16:creationId xmlns:a16="http://schemas.microsoft.com/office/drawing/2014/main" id="{2230340E-87C8-BAF7-89D1-25433C9E30B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E02E724E-A288-EFC3-E3BB-BE3CABCA3AC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1" name="Graphic 10">
            <a:extLst>
              <a:ext uri="{FF2B5EF4-FFF2-40B4-BE49-F238E27FC236}">
                <a16:creationId xmlns:a16="http://schemas.microsoft.com/office/drawing/2014/main" id="{C2BB48BA-E4D7-01A5-235A-B675AB14142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Footer Placeholder 4">
            <a:extLst>
              <a:ext uri="{FF2B5EF4-FFF2-40B4-BE49-F238E27FC236}">
                <a16:creationId xmlns:a16="http://schemas.microsoft.com/office/drawing/2014/main" id="{EDC605D0-8A67-116B-F38D-738685542D77}"/>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4" name="Slide Number Placeholder 5">
            <a:extLst>
              <a:ext uri="{FF2B5EF4-FFF2-40B4-BE49-F238E27FC236}">
                <a16:creationId xmlns:a16="http://schemas.microsoft.com/office/drawing/2014/main" id="{79C74E85-CCD9-756F-E57A-188000714F0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9741752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476755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48D9EEB7-B7AB-1C64-A605-EF36D3FFBBF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98ACCD27-71CC-F356-2FBD-08588D559CB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93426466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917D1B03-4E4C-6186-9FF9-B3CE964321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4E928B4F-3265-2263-5059-1418E9ED8E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61962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effectLst/>
              </a:defRPr>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effectLst/>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B91F82F2-0A6F-6A9F-373C-171253D5E9A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7668504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57C52-1CB5-33E3-B149-EAB12729175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9784F17C-6E19-B547-2E5A-436DE8D943B1}"/>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7DEB4A28-AC6D-EC48-BC79-45434858BABC}"/>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86883805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AFD773E-2150-96AA-393D-A238DD62DBD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DB4E834-52E2-2CB9-48D2-3F87AFD2BE3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90149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DF77387A-CEA4-C08B-EBCD-990ADDEEAEE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F00FB76A-7C7D-A6E7-84B4-B4D0176FE5F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602168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1FE00DE-C468-A7DC-57DA-3D7B609B9F2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9E836C09-33F0-7683-FC8A-7E3AA4F1094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4825036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68BB6DF-82DA-20B1-861B-A213B26A056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D5341A7-FDFF-1392-D929-D43A7017E5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6378052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67CA6640-69D1-E70A-2655-F0B4DAED05F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20949-F19A-616C-68AF-17C31119633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1609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mage and text 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1" name="Picture Placeholder 11">
            <a:extLst>
              <a:ext uri="{FF2B5EF4-FFF2-40B4-BE49-F238E27FC236}">
                <a16:creationId xmlns:a16="http://schemas.microsoft.com/office/drawing/2014/main" id="{2CB57F59-3C57-C85A-4795-3FD9AD5D848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D0BE81EC-17A2-AF37-8B15-8B6D9CEC691B}"/>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7D633C40-011D-9E95-0EE5-FEDBCC39FE1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02672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9F8F3E0F-50EB-D7D9-1094-CBFCDE3AA38F}"/>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466298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6FD188F-21FA-C8C6-3224-86E0C1A098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CC7FA05C-26C0-ABC7-F829-9277AFCB4F5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D9449682-B281-CE89-4793-ABF5A537F33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16841A6-ADBE-FF46-5903-3F2515996B6A}"/>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500C2E1B-96D9-6987-FD2D-4DD6C85E6B7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1FE950B5-7673-85AA-4B5D-328A2464DAFE}"/>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9ABC8A8A-E3E4-EAE3-E338-CA0EC14D710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74A7B0C-79A2-5881-24CD-81CB8D23A52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3849828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2A2BBA4F-C36D-F323-4D63-166E891C695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3EF9C6BA-D1C2-C4AA-F310-A6CF2F03783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F4A69417-9EB9-4AB5-1760-4866F51D6699}"/>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349A9E11-872C-1A48-5919-42AD1003B991}"/>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8527B8A-DFCB-809E-5EF8-489A4F74AF6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578ED61-F222-E36E-4434-172A03EA82D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E7AE6D1-96FE-506D-672C-C342A426D8D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30AF7C1B-AF7C-0268-014E-B3408A95802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709528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Picture Placeholder 11">
            <a:extLst>
              <a:ext uri="{FF2B5EF4-FFF2-40B4-BE49-F238E27FC236}">
                <a16:creationId xmlns:a16="http://schemas.microsoft.com/office/drawing/2014/main" id="{234864E0-2D0C-04DE-49AD-1E08E6C2807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Footer Placeholder 4">
            <a:extLst>
              <a:ext uri="{FF2B5EF4-FFF2-40B4-BE49-F238E27FC236}">
                <a16:creationId xmlns:a16="http://schemas.microsoft.com/office/drawing/2014/main" id="{86C77142-FD44-791C-459E-0233791EEC0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A412CDE-5708-F6B5-F4F8-FE0BC50FCA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07948467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2AFA8F0D-AE72-0FE4-8BB8-4E4CE972E7E1}"/>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ABF7C28-6C88-F213-D23A-E4C9BF929CB3}"/>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3F81DB3-B63A-FF1F-74C0-2D30FDEDAA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6888772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94AA410-AD0C-3427-D1EA-96A87F50BB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37502F48-F88D-F6C0-5AB1-ADAC63DAAB94}"/>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BDB20B8-FE68-934B-C748-AC5CD51698E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19232995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F5D07C09-A3CF-199A-4C35-C21D40729DC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2B023360-2D40-9E30-AF64-F725792B25F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42A38A2A-5040-F852-AAFD-179D3B4A07A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1B567259-CC7A-9907-9C5C-ED340D7F1A12}"/>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1846CAEF-979B-73A3-E5AC-BA314E4CDD7D}"/>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123665714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5B82023-1872-0B29-989D-7CBF191A9A6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8DFA1E0-4D75-34F7-6C42-F43C7C3062E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70A74EAE-B58D-D189-4BBA-8A2F041A7919}"/>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263076403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014965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061216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and text 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4" name="Picture Placeholder 11">
            <a:extLst>
              <a:ext uri="{FF2B5EF4-FFF2-40B4-BE49-F238E27FC236}">
                <a16:creationId xmlns:a16="http://schemas.microsoft.com/office/drawing/2014/main" id="{BC30E919-61CD-A0E3-FBE6-8B10FDC911E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5" name="Content Placeholder 15">
            <a:extLst>
              <a:ext uri="{FF2B5EF4-FFF2-40B4-BE49-F238E27FC236}">
                <a16:creationId xmlns:a16="http://schemas.microsoft.com/office/drawing/2014/main" id="{FB6437F4-92A5-139A-A9C4-A697581FC02F}"/>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2" name="Footer Placeholder 4">
            <a:extLst>
              <a:ext uri="{FF2B5EF4-FFF2-40B4-BE49-F238E27FC236}">
                <a16:creationId xmlns:a16="http://schemas.microsoft.com/office/drawing/2014/main" id="{F2B071D6-2E80-5842-B9C1-E84C09937430}"/>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66678E-B6BC-A6EA-D020-113EF97B10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96369369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470179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BAE741EF-635A-4E59-4403-5B55187D38B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79706292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8EE6A203-953B-F765-6783-29C1BD92380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8445A163-7644-9D8A-EB2E-28984EDD30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2684328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E0CCC095-955B-D9F3-283A-32753ECE893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58489760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D4781-1C8C-B937-E1C2-FCEDE435CA4B}"/>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1ACB45A-9CCC-6722-54ED-52BA6BABC369}"/>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B9572808-1082-6FB6-DCD6-6F1E6E85F4C3}"/>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397079059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4D2B6D9E-78DC-4BD7-99DC-AC97577D227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7F3B840-7876-ED52-62F7-51A72E3AEBC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3983683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05619290-7131-DE45-ABC9-63620DD2597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ADA537A-A761-3202-0BBF-1042C373A6E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62167028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DC61929-8F81-8E3F-5B37-AC1E2370DBB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6D62D4CB-7A56-0826-7F76-884D72498E5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16197557"/>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D3BE9F83-B8A7-9BDA-17F7-6020B97831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77B933CD-FD5A-4ADC-D6B5-2E70E11D8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62938822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5BF1CF5D-732D-66D4-7289-6849D80691F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42FBA9-DFD7-6B49-A916-BF71EF1E5BC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71952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3FFC4DE-4136-486C-252C-5AD4A808106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45C2996C-6DB5-A199-8218-F2160223F17B}"/>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8B3A5009-B28B-F2B8-8E32-188E9E05E15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5500532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66DFE02-3922-DB47-CDA2-397BECDB411A}"/>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65659395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C5DD64-2FBA-3D50-B525-3B0F9FF669ED}"/>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96BFD3AA-01A6-8D07-F391-FBD97C3FD6E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D53D977-2176-6777-0E68-DE82DCCB0E7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E76CF5E8-FCC3-3384-753F-AE1743390CE2}"/>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3387FE47-5CE4-76C2-401E-9B38A759E2FB}"/>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415A27B3-E04F-BBBE-E564-AB652B3A073D}"/>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F3C17ED6-A7B8-C6F3-C41A-0AD1A338ECA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CF8E3EF6-8E6B-A779-2C5C-A1D5FD4950D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703479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A3A1727-81A1-4552-4F24-80C1424945A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D83D3F35-FEC2-3BA5-3DC1-38337AD035EA}"/>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197604C7-F06F-849B-20BD-46B562A01EB8}"/>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5AA07DC2-5304-16B2-0B9E-0BB6EB66843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0BFA2E6-1EE5-77CD-0CD7-CA9E98BD503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9D09C5-D351-4D31-17CE-13FBB135322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21EC6865-AD23-AEFF-4546-213FA1851B96}"/>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EBBC4821-2989-7761-E9AF-7EA0D1F3444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7052339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42CD5777-D403-D912-494B-0905096EF3F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DFD9431A-7D7E-AFBA-5505-9993405578D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52577F9C-FD22-6936-3105-12AA090002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20774545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53796BA5-A70C-F0B3-9FE1-8681A2A2324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32AB0CF0-82F4-B496-9D61-A56C93B073B9}"/>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CA416B78-0B43-E22D-66BD-0B6774CEACC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8884535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
        <p:nvSpPr>
          <p:cNvPr id="2" name="Footer Placeholder 4">
            <a:extLst>
              <a:ext uri="{FF2B5EF4-FFF2-40B4-BE49-F238E27FC236}">
                <a16:creationId xmlns:a16="http://schemas.microsoft.com/office/drawing/2014/main" id="{59F9C20D-FEBF-C9AE-EA3D-C0B6DE6CE25A}"/>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B515C16E-2237-3D9A-42B4-89AFD6A64B8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1720398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66D3F15A-7755-86DE-90BB-0D71CDB936F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EC20356-2F46-1123-55FF-DFD2EB2FF30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44EC55B-D7E4-4053-92B8-FB66A47B932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6E17B8E3-039A-9E03-CDB5-5927B8818E27}"/>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CBC1056B-5EA8-4877-62BF-4137149AD9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60520788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2705060B-5843-BB4A-6A03-62247147D95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5523E454-FB1D-0609-FC56-53FA95543E9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57C9E13D-98B4-1488-C4A7-99C32395D8AA}"/>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65615071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99961803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9942830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9A4667DD-C338-BED4-997B-55E10BCF384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39976" y="503550"/>
            <a:ext cx="651959" cy="936000"/>
          </a:xfrm>
          <a:prstGeom prst="rect">
            <a:avLst/>
          </a:prstGeom>
        </p:spPr>
      </p:pic>
    </p:spTree>
    <p:extLst>
      <p:ext uri="{BB962C8B-B14F-4D97-AF65-F5344CB8AC3E}">
        <p14:creationId xmlns:p14="http://schemas.microsoft.com/office/powerpoint/2010/main" val="213401911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502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84AF844-7532-EA26-6DF9-7821D6DAAA2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FF3443A7-ED34-25B2-4D80-A6F4038F79F9}"/>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CE34DAB9-73AF-CCFF-D154-A20EF66F3E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122571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8194210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
        <p:nvSpPr>
          <p:cNvPr id="11" name="Title Placeholder 1">
            <a:extLst>
              <a:ext uri="{FF2B5EF4-FFF2-40B4-BE49-F238E27FC236}">
                <a16:creationId xmlns:a16="http://schemas.microsoft.com/office/drawing/2014/main" id="{10B7C26A-DD06-48F4-6F84-2D4126BA4271}"/>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Tree>
    <p:extLst>
      <p:ext uri="{BB962C8B-B14F-4D97-AF65-F5344CB8AC3E}">
        <p14:creationId xmlns:p14="http://schemas.microsoft.com/office/powerpoint/2010/main" val="1003467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337AF688-F2F4-5A61-7DEC-E4536AC7662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BA0E0DF3-0C51-3B21-3B96-9D21D6373794}"/>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816583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3577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C7892703-6721-2E42-D1D5-E3F3D9E6E70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2" name="Graphic 1">
            <a:extLst>
              <a:ext uri="{FF2B5EF4-FFF2-40B4-BE49-F238E27FC236}">
                <a16:creationId xmlns:a16="http://schemas.microsoft.com/office/drawing/2014/main" id="{12D959CA-205F-61E0-E849-0515F946BCD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26984148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bg1"/>
        </a:solidFill>
        <a:effectLst/>
      </p:bgPr>
    </p:bg>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242DDC41-069C-6569-FD8D-DA3442F2A3D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3FDC7C16-2B7D-58D4-01ED-D324386376C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87870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3732565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878F-115A-2E4B-2DD5-883A8478AE7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0DEBCBA2-980E-EB6A-96D1-DA26D706785D}"/>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AD2D7A4D-2DF2-9658-F124-D3258C09825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665081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DC57794E-F310-4D49-6A04-DB1BE6A40DA3}"/>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B6B6C7A-ABDE-E96E-4925-133771EC299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440058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5" name="Footer Placeholder 4">
            <a:extLst>
              <a:ext uri="{FF2B5EF4-FFF2-40B4-BE49-F238E27FC236}">
                <a16:creationId xmlns:a16="http://schemas.microsoft.com/office/drawing/2014/main" id="{0171C24B-12B7-0554-7338-E5606F2B75A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3817862-307E-AF7C-BB5A-27151186CE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8925227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06106CB4-AC58-14FD-F861-6D4E32A9704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27F24AA-293B-0768-DE23-1F5E04F4E9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933723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81823BB-39B4-3DFB-5031-B13325159E1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29EF935-4943-31DC-7AAC-7C1DB03F83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76692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445808C7-E9C2-576C-1081-FCC08E0452E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5605128-C4BA-81A1-674F-E6C5A486384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934497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slide">
    <p:bg>
      <p:bgPr>
        <a:solidFill>
          <a:schemeClr val="bg1"/>
        </a:solidFill>
        <a:effectLst/>
      </p:bgPr>
    </p:bg>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38215868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image or video">
    <p:bg>
      <p:bgPr>
        <a:solidFill>
          <a:schemeClr val="bg1"/>
        </a:solidFill>
        <a:effectLst/>
      </p:bgPr>
    </p:bg>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2BF3D1E0-7FC9-4E89-DFE7-5165B59500DE}"/>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13275351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nd text_v1">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D467372-F32E-DE9A-90D5-43011C637B4E}"/>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9AF3E014-79B3-303B-9C48-044DCEB17D24}"/>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11" name="Graphic 10">
            <a:extLst>
              <a:ext uri="{FF2B5EF4-FFF2-40B4-BE49-F238E27FC236}">
                <a16:creationId xmlns:a16="http://schemas.microsoft.com/office/drawing/2014/main" id="{A628D210-0C84-971E-A26F-3B2FE440CD8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2" name="Graphic 11">
            <a:extLst>
              <a:ext uri="{FF2B5EF4-FFF2-40B4-BE49-F238E27FC236}">
                <a16:creationId xmlns:a16="http://schemas.microsoft.com/office/drawing/2014/main" id="{40909806-D6C8-D851-C1D5-EB899EC0915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3" name="Content Placeholder 15">
            <a:extLst>
              <a:ext uri="{FF2B5EF4-FFF2-40B4-BE49-F238E27FC236}">
                <a16:creationId xmlns:a16="http://schemas.microsoft.com/office/drawing/2014/main" id="{D4F384C1-07C3-D90A-BDA7-8B66B59C618A}"/>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4" name="Text Placeholder 13">
            <a:extLst>
              <a:ext uri="{FF2B5EF4-FFF2-40B4-BE49-F238E27FC236}">
                <a16:creationId xmlns:a16="http://schemas.microsoft.com/office/drawing/2014/main" id="{235E5D7F-8A7C-6EE9-409A-E74DEE1CEBD0}"/>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7" name="Footer Placeholder 4">
            <a:extLst>
              <a:ext uri="{FF2B5EF4-FFF2-40B4-BE49-F238E27FC236}">
                <a16:creationId xmlns:a16="http://schemas.microsoft.com/office/drawing/2014/main" id="{4CC3C885-19BC-3E17-8A93-2B1A7E5C25BA}"/>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8" name="Slide Number Placeholder 5">
            <a:extLst>
              <a:ext uri="{FF2B5EF4-FFF2-40B4-BE49-F238E27FC236}">
                <a16:creationId xmlns:a16="http://schemas.microsoft.com/office/drawing/2014/main" id="{5BD7BD88-0848-5288-8AA9-8D97F76E2B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110475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mage and text_v2">
    <p:bg>
      <p:bgPr>
        <a:solidFill>
          <a:schemeClr val="bg1"/>
        </a:solidFill>
        <a:effectLst/>
      </p:bgPr>
    </p:bg>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43764D63-5C2F-1B66-30E7-13032CD0152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Title Placeholder 1">
            <a:extLst>
              <a:ext uri="{FF2B5EF4-FFF2-40B4-BE49-F238E27FC236}">
                <a16:creationId xmlns:a16="http://schemas.microsoft.com/office/drawing/2014/main" id="{CEDADC40-EB9F-9244-18DC-21FE7EA2B7F6}"/>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945CD228-5C19-1634-812F-0C8358B850A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7FDB7BE5-FC74-185C-85FC-5BDDD3CA02D6}"/>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14" name="Graphic 13">
            <a:extLst>
              <a:ext uri="{FF2B5EF4-FFF2-40B4-BE49-F238E27FC236}">
                <a16:creationId xmlns:a16="http://schemas.microsoft.com/office/drawing/2014/main" id="{F5562BB3-0997-BC2D-7EBE-6E4EA273BB0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5" name="Graphic 14">
            <a:extLst>
              <a:ext uri="{FF2B5EF4-FFF2-40B4-BE49-F238E27FC236}">
                <a16:creationId xmlns:a16="http://schemas.microsoft.com/office/drawing/2014/main" id="{9EDA59FE-8335-3268-B2CF-917AF8947C3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C2BA5C64-269D-2E74-1B77-B48FA5234BA4}"/>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18F90CE-BCFD-6C99-EE37-9DA7FA4698A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524311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image and text_v1">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E24D8582-267A-62B0-6375-52FBB6A95F0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30A0D45-92CE-4AA7-0114-549FDCB72176}"/>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F042A49D-B936-0FB8-BC5C-EBB1B67D30C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540559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image and text_v2">
    <p:bg>
      <p:bgPr>
        <a:solidFill>
          <a:schemeClr val="bg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B2A602F-B51D-0A59-07FD-1AC1CD15187D}"/>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132C6EBF-FD95-51E3-4F10-A159FCE953E5}"/>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A5E30C0-4484-78A3-EDD5-F263669F8069}"/>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00815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tement or quote slide">
    <p:bg>
      <p:bgPr>
        <a:solidFill>
          <a:schemeClr val="bg1"/>
        </a:solidFill>
        <a:effectLst/>
      </p:bgPr>
    </p:bg>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79347"/>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74D56FB0-D78B-9032-79F0-56E6DDE956EE}"/>
              </a:ext>
            </a:extLst>
          </p:cNvPr>
          <p:cNvSpPr>
            <a:spLocks noGrp="1"/>
          </p:cNvSpPr>
          <p:nvPr>
            <p:ph type="ftr" sz="quarter" idx="3"/>
          </p:nvPr>
        </p:nvSpPr>
        <p:spPr>
          <a:xfrm>
            <a:off x="1039733" y="5994450"/>
            <a:ext cx="431999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5A2079FD-87C4-04AC-B43C-4BEE080B3A5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05499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artner Logo v1">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6A951A39-DA62-980B-B3A2-7EF27E6214A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80A355D-9A11-0C00-0302-0D717A40C84F}"/>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A2A98AE3-E1CB-23AE-7F02-F930EFE89880}"/>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436258FE-C9AE-8A0E-063C-420B921D82DA}"/>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E759C60-4DB6-D24A-3C87-CC2390CF4D97}"/>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pic>
        <p:nvPicPr>
          <p:cNvPr id="8" name="Graphic 7">
            <a:extLst>
              <a:ext uri="{FF2B5EF4-FFF2-40B4-BE49-F238E27FC236}">
                <a16:creationId xmlns:a16="http://schemas.microsoft.com/office/drawing/2014/main" id="{5E3B0B68-0551-E511-1F5F-B2343E9FDFA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01815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artner Logo v2">
    <p:bg>
      <p:bgPr>
        <a:solidFill>
          <a:schemeClr val="bg1"/>
        </a:solidFill>
        <a:effectLst/>
      </p:bgPr>
    </p:bg>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7D918510-412A-5F29-812E-B643D993E17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EB9C3BC3-4C83-7298-19AB-051EAF348661}"/>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49DFEBA-8C45-97E6-528F-BBB76271D6E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5B81EFBC-5DDF-0E56-4D9D-6E91752BE44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4136375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v1">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38868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ank you v2">
    <p:bg>
      <p:bgPr>
        <a:solidFill>
          <a:schemeClr val="bg1"/>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299040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F9BD1-A4DD-6A62-9BB5-F304498F64C0}"/>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BB37A09F-609D-6141-5F28-1FE05BC4218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516419A-B37A-74F5-E24E-782EAA1AB77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7009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617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BF418D34-AA8E-4C99-3102-43E12059DF8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10" name="Graphic 9">
            <a:extLst>
              <a:ext uri="{FF2B5EF4-FFF2-40B4-BE49-F238E27FC236}">
                <a16:creationId xmlns:a16="http://schemas.microsoft.com/office/drawing/2014/main" id="{2D7BF2ED-E99A-D2EF-2890-A53F927BF121}"/>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42655" cy="936000"/>
          </a:xfrm>
          <a:prstGeom prst="rect">
            <a:avLst/>
          </a:prstGeom>
        </p:spPr>
      </p:pic>
    </p:spTree>
    <p:extLst>
      <p:ext uri="{BB962C8B-B14F-4D97-AF65-F5344CB8AC3E}">
        <p14:creationId xmlns:p14="http://schemas.microsoft.com/office/powerpoint/2010/main" val="16163581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2" name="Footer Placeholder 4">
            <a:extLst>
              <a:ext uri="{FF2B5EF4-FFF2-40B4-BE49-F238E27FC236}">
                <a16:creationId xmlns:a16="http://schemas.microsoft.com/office/drawing/2014/main" id="{FA911AAD-4208-8246-6AB8-9DCDFD5BEB2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3" name="Slide Number Placeholder 5">
            <a:extLst>
              <a:ext uri="{FF2B5EF4-FFF2-40B4-BE49-F238E27FC236}">
                <a16:creationId xmlns:a16="http://schemas.microsoft.com/office/drawing/2014/main" id="{20EDB3FE-29B0-955B-6F8E-FE051344F0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7401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89" name="Graphic 88">
            <a:extLst>
              <a:ext uri="{FF2B5EF4-FFF2-40B4-BE49-F238E27FC236}">
                <a16:creationId xmlns:a16="http://schemas.microsoft.com/office/drawing/2014/main" id="{FEA88B7B-40B5-F7ED-7A03-0B1D9E89BC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60EBCC2F-EDD1-E408-9592-63B405EF41C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4717" y="5421625"/>
            <a:ext cx="642655" cy="936000"/>
          </a:xfrm>
          <a:prstGeom prst="rect">
            <a:avLst/>
          </a:prstGeom>
        </p:spPr>
      </p:pic>
    </p:spTree>
    <p:extLst>
      <p:ext uri="{BB962C8B-B14F-4D97-AF65-F5344CB8AC3E}">
        <p14:creationId xmlns:p14="http://schemas.microsoft.com/office/powerpoint/2010/main" val="18765656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1DC5-77ED-1128-2382-8A5E015C8637}"/>
              </a:ext>
            </a:extLst>
          </p:cNvPr>
          <p:cNvSpPr>
            <a:spLocks noGrp="1"/>
          </p:cNvSpPr>
          <p:nvPr>
            <p:ph type="title" hasCustomPrompt="1"/>
          </p:nvPr>
        </p:nvSpPr>
        <p:spPr/>
        <p:txBody>
          <a:bodyPr/>
          <a:lstStyle/>
          <a:p>
            <a:r>
              <a:rPr lang="en-GB"/>
              <a:t>Click here to insert title</a:t>
            </a:r>
          </a:p>
        </p:txBody>
      </p:sp>
      <p:sp>
        <p:nvSpPr>
          <p:cNvPr id="5" name="Footer Placeholder 4">
            <a:extLst>
              <a:ext uri="{FF2B5EF4-FFF2-40B4-BE49-F238E27FC236}">
                <a16:creationId xmlns:a16="http://schemas.microsoft.com/office/drawing/2014/main" id="{76F1B0A0-49FC-C371-5B5A-33B1F5347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7C1DBD9-EBBE-9171-3AA4-352B52A45B8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097194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2" name="Footer Placeholder 4">
            <a:extLst>
              <a:ext uri="{FF2B5EF4-FFF2-40B4-BE49-F238E27FC236}">
                <a16:creationId xmlns:a16="http://schemas.microsoft.com/office/drawing/2014/main" id="{27BCE634-ACEE-FFB5-E0D7-9D56B011133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65CBC7E4-9C3A-0FAB-A51A-2ADF61DE12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7401341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43" name="Text Placeholder 12">
            <a:extLst>
              <a:ext uri="{FF2B5EF4-FFF2-40B4-BE49-F238E27FC236}">
                <a16:creationId xmlns:a16="http://schemas.microsoft.com/office/drawing/2014/main" id="{FF3406A1-E679-26F8-D6B5-C912C21F8C24}"/>
              </a:ext>
            </a:extLst>
          </p:cNvPr>
          <p:cNvSpPr>
            <a:spLocks noGrp="1"/>
          </p:cNvSpPr>
          <p:nvPr>
            <p:ph type="body" sz="quarter" idx="20"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 name="Footer Placeholder 4">
            <a:extLst>
              <a:ext uri="{FF2B5EF4-FFF2-40B4-BE49-F238E27FC236}">
                <a16:creationId xmlns:a16="http://schemas.microsoft.com/office/drawing/2014/main" id="{09E7A86D-8F1D-D88D-2E13-791D64D8412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BA476C45-3BB1-C759-2CEC-03705A4A796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8596454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D183A231-C99C-C6FF-B4C9-43E5D4A90FA7}"/>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D387C9CD-7603-D725-4916-6660C84EEF6E}"/>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3456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58D36ED-B780-0F62-B431-99977879332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45DD79F2-69A0-AD15-9D88-B2A99ECF659A}"/>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14077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0931139F-D5F0-415D-9896-0DE665299A68}"/>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5E6DFEA-229D-07AD-37AC-67FD7E36043F}"/>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8865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slide">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1" name="Content Placeholder 15">
            <a:extLst>
              <a:ext uri="{FF2B5EF4-FFF2-40B4-BE49-F238E27FC236}">
                <a16:creationId xmlns:a16="http://schemas.microsoft.com/office/drawing/2014/main" id="{A3BBA274-D5FA-81FC-EF2A-782133FFBF8D}"/>
              </a:ext>
            </a:extLst>
          </p:cNvPr>
          <p:cNvSpPr>
            <a:spLocks noGrp="1"/>
          </p:cNvSpPr>
          <p:nvPr>
            <p:ph sz="quarter" idx="19"/>
          </p:nvPr>
        </p:nvSpPr>
        <p:spPr>
          <a:xfrm>
            <a:off x="499732" y="1888476"/>
            <a:ext cx="11192533" cy="3567600"/>
          </a:xfrm>
          <a:prstGeom prst="rect">
            <a:avLst/>
          </a:prstGeom>
        </p:spPr>
        <p:txBody>
          <a:bodyPr/>
          <a:lstStyle>
            <a:lvl1pPr>
              <a:lnSpc>
                <a:spcPct val="104000"/>
              </a:lnSpc>
              <a:defRPr sz="1400" b="0" i="0"/>
            </a:lvl1pPr>
          </a:lstStyle>
          <a:p>
            <a:endParaRPr lang="en-GB"/>
          </a:p>
        </p:txBody>
      </p:sp>
      <p:sp>
        <p:nvSpPr>
          <p:cNvPr id="5" name="Footer Placeholder 4">
            <a:extLst>
              <a:ext uri="{FF2B5EF4-FFF2-40B4-BE49-F238E27FC236}">
                <a16:creationId xmlns:a16="http://schemas.microsoft.com/office/drawing/2014/main" id="{889B92C1-F22F-9E51-6976-3986B0F6A52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940EE97-C53A-24F1-7226-4B77D930213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58153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AD42AABE-4FE9-A141-624D-E44E67F8FBA9}"/>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39721183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4" name="Picture Placeholder 11">
            <a:extLst>
              <a:ext uri="{FF2B5EF4-FFF2-40B4-BE49-F238E27FC236}">
                <a16:creationId xmlns:a16="http://schemas.microsoft.com/office/drawing/2014/main" id="{BF02B868-6115-47A1-7D39-F1E61DEA8B5B}"/>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6" name="Title Placeholder 1">
            <a:extLst>
              <a:ext uri="{FF2B5EF4-FFF2-40B4-BE49-F238E27FC236}">
                <a16:creationId xmlns:a16="http://schemas.microsoft.com/office/drawing/2014/main" id="{151DD6D0-860D-BE7D-BC4C-E2263723168C}"/>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pic>
        <p:nvPicPr>
          <p:cNvPr id="8" name="Graphic 7">
            <a:extLst>
              <a:ext uri="{FF2B5EF4-FFF2-40B4-BE49-F238E27FC236}">
                <a16:creationId xmlns:a16="http://schemas.microsoft.com/office/drawing/2014/main" id="{3F82DC80-0538-92AF-341F-E870691B8A5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11" name="Graphic 10">
            <a:extLst>
              <a:ext uri="{FF2B5EF4-FFF2-40B4-BE49-F238E27FC236}">
                <a16:creationId xmlns:a16="http://schemas.microsoft.com/office/drawing/2014/main" id="{266CEB78-2398-0144-603C-0ED8A1954824}"/>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2" name="Content Placeholder 15">
            <a:extLst>
              <a:ext uri="{FF2B5EF4-FFF2-40B4-BE49-F238E27FC236}">
                <a16:creationId xmlns:a16="http://schemas.microsoft.com/office/drawing/2014/main" id="{1C2299EA-FCE7-AFFC-5759-F01FE04B3731}"/>
              </a:ext>
            </a:extLst>
          </p:cNvPr>
          <p:cNvSpPr>
            <a:spLocks noGrp="1"/>
          </p:cNvSpPr>
          <p:nvPr>
            <p:ph sz="quarter" idx="19"/>
          </p:nvPr>
        </p:nvSpPr>
        <p:spPr>
          <a:xfrm>
            <a:off x="499734" y="2138376"/>
            <a:ext cx="4860000"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75C4D8C3-25AF-36F5-6AF6-C76ABC3F06CA}"/>
              </a:ext>
            </a:extLst>
          </p:cNvPr>
          <p:cNvSpPr>
            <a:spLocks noGrp="1"/>
          </p:cNvSpPr>
          <p:nvPr>
            <p:ph type="body" sz="quarter" idx="20" hasCustomPrompt="1"/>
          </p:nvPr>
        </p:nvSpPr>
        <p:spPr>
          <a:xfrm>
            <a:off x="499732" y="1408771"/>
            <a:ext cx="4860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0C647F01-51C1-2272-A03F-6C86EA881C53}"/>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A907D16D-B8EC-A815-8846-CC790C3379B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980209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17" name="Picture Placeholder 11">
            <a:extLst>
              <a:ext uri="{FF2B5EF4-FFF2-40B4-BE49-F238E27FC236}">
                <a16:creationId xmlns:a16="http://schemas.microsoft.com/office/drawing/2014/main" id="{B8984DF6-A1FE-D622-A441-CCD458F0F2D4}"/>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8" name="Title Placeholder 1">
            <a:extLst>
              <a:ext uri="{FF2B5EF4-FFF2-40B4-BE49-F238E27FC236}">
                <a16:creationId xmlns:a16="http://schemas.microsoft.com/office/drawing/2014/main" id="{32D5F7EE-2D6F-F20E-5AFD-7C470CE8D0D0}"/>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Text Placeholder 12">
            <a:extLst>
              <a:ext uri="{FF2B5EF4-FFF2-40B4-BE49-F238E27FC236}">
                <a16:creationId xmlns:a16="http://schemas.microsoft.com/office/drawing/2014/main" id="{0B76B560-08A6-15E4-4527-FACBE903768B}"/>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21" name="Content Placeholder 15">
            <a:extLst>
              <a:ext uri="{FF2B5EF4-FFF2-40B4-BE49-F238E27FC236}">
                <a16:creationId xmlns:a16="http://schemas.microsoft.com/office/drawing/2014/main" id="{58695BCB-0C2C-A89C-C87D-F43A9F01BBA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2BDD9912-76FB-0977-3EEB-9319478B9AB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23" name="Graphic 22">
            <a:extLst>
              <a:ext uri="{FF2B5EF4-FFF2-40B4-BE49-F238E27FC236}">
                <a16:creationId xmlns:a16="http://schemas.microsoft.com/office/drawing/2014/main" id="{04FBA892-4AE7-3C6D-35F6-6D8734858E8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24" name="Footer Placeholder 4">
            <a:extLst>
              <a:ext uri="{FF2B5EF4-FFF2-40B4-BE49-F238E27FC236}">
                <a16:creationId xmlns:a16="http://schemas.microsoft.com/office/drawing/2014/main" id="{F3E0872F-75AF-C5BB-C052-616FD84881A9}"/>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25" name="Slide Number Placeholder 5">
            <a:extLst>
              <a:ext uri="{FF2B5EF4-FFF2-40B4-BE49-F238E27FC236}">
                <a16:creationId xmlns:a16="http://schemas.microsoft.com/office/drawing/2014/main" id="{B6749FB4-179F-027F-9BE9-9ADEC4B6645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0696623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hree image and text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1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9EAFD1C-F405-88E0-28B0-8071B952232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C548BCE1-1E88-B057-3BAE-860FB0678230}"/>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BB7D6261-77FB-2E09-A67C-E9CC3B14C98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733680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image and text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C45C280B-4D32-AF2A-95A4-738B32B4B9B6}"/>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9D157653-8164-6DEC-E9BE-54DA0FF9E1EE}"/>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BDAD766-B795-CEA0-17D5-CFF0AC875A3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2017307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5" name="Graphic 4">
            <a:extLst>
              <a:ext uri="{FF2B5EF4-FFF2-40B4-BE49-F238E27FC236}">
                <a16:creationId xmlns:a16="http://schemas.microsoft.com/office/drawing/2014/main" id="{E67B28CA-92CE-A2BE-6C8F-BE33A84BE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685867"/>
            <a:ext cx="2047718" cy="540991"/>
          </a:xfrm>
          <a:prstGeom prst="rect">
            <a:avLst/>
          </a:prstGeom>
        </p:spPr>
      </p:pic>
      <p:pic>
        <p:nvPicPr>
          <p:cNvPr id="2" name="Graphic 1">
            <a:extLst>
              <a:ext uri="{FF2B5EF4-FFF2-40B4-BE49-F238E27FC236}">
                <a16:creationId xmlns:a16="http://schemas.microsoft.com/office/drawing/2014/main" id="{4E8E6A1D-E8C8-8F6E-F5FB-34C455458D78}"/>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
        <p:nvSpPr>
          <p:cNvPr id="6" name="Footer Placeholder 4">
            <a:extLst>
              <a:ext uri="{FF2B5EF4-FFF2-40B4-BE49-F238E27FC236}">
                <a16:creationId xmlns:a16="http://schemas.microsoft.com/office/drawing/2014/main" id="{EAAE0ECF-7FD0-796A-2323-5E7937849917}"/>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2266F893-DB8C-2932-E98A-E860C127B1A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7743543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326FD46-2E55-87FF-F0B3-A17A0C3DF6F8}"/>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Picture Placeholder 11">
            <a:extLst>
              <a:ext uri="{FF2B5EF4-FFF2-40B4-BE49-F238E27FC236}">
                <a16:creationId xmlns:a16="http://schemas.microsoft.com/office/drawing/2014/main" id="{D282104C-1BBA-3D79-5319-A46C88E85C5C}"/>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15" name="Straight Connector 14">
            <a:extLst>
              <a:ext uri="{FF2B5EF4-FFF2-40B4-BE49-F238E27FC236}">
                <a16:creationId xmlns:a16="http://schemas.microsoft.com/office/drawing/2014/main" id="{CE8D4A99-E1E1-3139-1236-6EA3B7C13551}"/>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Picture Placeholder 11">
            <a:extLst>
              <a:ext uri="{FF2B5EF4-FFF2-40B4-BE49-F238E27FC236}">
                <a16:creationId xmlns:a16="http://schemas.microsoft.com/office/drawing/2014/main" id="{B52B6039-B8A2-14D4-A5B5-B1C6596497BC}"/>
              </a:ext>
            </a:extLst>
          </p:cNvPr>
          <p:cNvSpPr>
            <a:spLocks noGrp="1"/>
          </p:cNvSpPr>
          <p:nvPr>
            <p:ph type="pic" sz="quarter" idx="13" hasCustomPrompt="1"/>
          </p:nvPr>
        </p:nvSpPr>
        <p:spPr>
          <a:xfrm>
            <a:off x="4678830" y="5813459"/>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 name="Graphic 1">
            <a:extLst>
              <a:ext uri="{FF2B5EF4-FFF2-40B4-BE49-F238E27FC236}">
                <a16:creationId xmlns:a16="http://schemas.microsoft.com/office/drawing/2014/main" id="{A8769719-C365-1034-77ED-D3B1ACDC10D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3" name="Graphic 2">
            <a:extLst>
              <a:ext uri="{FF2B5EF4-FFF2-40B4-BE49-F238E27FC236}">
                <a16:creationId xmlns:a16="http://schemas.microsoft.com/office/drawing/2014/main" id="{E1E67D21-2834-FB76-C441-0440A6334F8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1044628" y="503550"/>
            <a:ext cx="642655" cy="936000"/>
          </a:xfrm>
          <a:prstGeom prst="rect">
            <a:avLst/>
          </a:prstGeom>
        </p:spPr>
      </p:pic>
    </p:spTree>
    <p:extLst>
      <p:ext uri="{BB962C8B-B14F-4D97-AF65-F5344CB8AC3E}">
        <p14:creationId xmlns:p14="http://schemas.microsoft.com/office/powerpoint/2010/main" val="37572431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3" name="Graphic 2">
            <a:extLst>
              <a:ext uri="{FF2B5EF4-FFF2-40B4-BE49-F238E27FC236}">
                <a16:creationId xmlns:a16="http://schemas.microsoft.com/office/drawing/2014/main" id="{5CA75AEC-C41C-BFAB-96B1-80581DDF1AB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cxnSp>
        <p:nvCxnSpPr>
          <p:cNvPr id="4" name="Straight Connector 3">
            <a:extLst>
              <a:ext uri="{FF2B5EF4-FFF2-40B4-BE49-F238E27FC236}">
                <a16:creationId xmlns:a16="http://schemas.microsoft.com/office/drawing/2014/main" id="{BE57B473-A786-0A68-6A97-AA566502DD6D}"/>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D6ED615C-BA52-DE54-6E80-D65CEA344F11}"/>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pic>
        <p:nvPicPr>
          <p:cNvPr id="8" name="Graphic 7">
            <a:extLst>
              <a:ext uri="{FF2B5EF4-FFF2-40B4-BE49-F238E27FC236}">
                <a16:creationId xmlns:a16="http://schemas.microsoft.com/office/drawing/2014/main" id="{D5B01B66-5EB2-C395-D920-6AC9A14F9B4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160569507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5" name="Graphic 4">
            <a:extLst>
              <a:ext uri="{FF2B5EF4-FFF2-40B4-BE49-F238E27FC236}">
                <a16:creationId xmlns:a16="http://schemas.microsoft.com/office/drawing/2014/main" id="{E55314F0-9808-2548-F057-2B3A1CFD9F8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6" name="Graphic 5">
            <a:extLst>
              <a:ext uri="{FF2B5EF4-FFF2-40B4-BE49-F238E27FC236}">
                <a16:creationId xmlns:a16="http://schemas.microsoft.com/office/drawing/2014/main" id="{9DA2CA7B-3CFB-2C3D-D34E-29B53D95918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184478223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ctr">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17B367A6-FAF4-214D-CA11-8B215D07A4A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4628" y="503550"/>
            <a:ext cx="642655" cy="936000"/>
          </a:xfrm>
          <a:prstGeom prst="rect">
            <a:avLst/>
          </a:prstGeom>
        </p:spPr>
      </p:pic>
      <p:pic>
        <p:nvPicPr>
          <p:cNvPr id="4" name="Graphic 3">
            <a:extLst>
              <a:ext uri="{FF2B5EF4-FFF2-40B4-BE49-F238E27FC236}">
                <a16:creationId xmlns:a16="http://schemas.microsoft.com/office/drawing/2014/main" id="{15B64E19-E5B3-A125-02DF-AA25578ADB8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952862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 name="Footer Placeholder 4">
            <a:extLst>
              <a:ext uri="{FF2B5EF4-FFF2-40B4-BE49-F238E27FC236}">
                <a16:creationId xmlns:a16="http://schemas.microsoft.com/office/drawing/2014/main" id="{586F01CE-863C-2545-F359-8EA7DA242B3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4" name="Slide Number Placeholder 5">
            <a:extLst>
              <a:ext uri="{FF2B5EF4-FFF2-40B4-BE49-F238E27FC236}">
                <a16:creationId xmlns:a16="http://schemas.microsoft.com/office/drawing/2014/main" id="{D4300F38-9E19-2837-5541-00EE5F9E99F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461192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16884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BD1BE230-6420-FFF5-6758-C7F9655713BB}"/>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7AAE7977-1BF5-F218-8311-ED7BFCFB29B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337164159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06D98896-83DF-6A21-1A43-C2633EAB2E44}"/>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A147CB46-A89C-F1F7-F942-979B4D697F7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2465251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3" name="Graphic 2">
            <a:extLst>
              <a:ext uri="{FF2B5EF4-FFF2-40B4-BE49-F238E27FC236}">
                <a16:creationId xmlns:a16="http://schemas.microsoft.com/office/drawing/2014/main" id="{6684A845-46C3-33DA-CA23-5D8B7F1FD21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rot="16200000">
            <a:off x="10397913" y="5057790"/>
            <a:ext cx="2047718" cy="540991"/>
          </a:xfrm>
          <a:prstGeom prst="rect">
            <a:avLst/>
          </a:prstGeom>
        </p:spPr>
      </p:pic>
      <p:pic>
        <p:nvPicPr>
          <p:cNvPr id="4" name="Graphic 3">
            <a:extLst>
              <a:ext uri="{FF2B5EF4-FFF2-40B4-BE49-F238E27FC236}">
                <a16:creationId xmlns:a16="http://schemas.microsoft.com/office/drawing/2014/main" id="{7E9D5C80-43CB-B93C-AFEF-243C2D123E9E}"/>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0065" y="5418450"/>
            <a:ext cx="651959" cy="936000"/>
          </a:xfrm>
          <a:prstGeom prst="rect">
            <a:avLst/>
          </a:prstGeom>
        </p:spPr>
      </p:pic>
    </p:spTree>
    <p:extLst>
      <p:ext uri="{BB962C8B-B14F-4D97-AF65-F5344CB8AC3E}">
        <p14:creationId xmlns:p14="http://schemas.microsoft.com/office/powerpoint/2010/main" val="56939162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DB55-15B8-121C-9A95-E50F7B5D84F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3F09629B-2E3D-8D47-E492-E4A5A92D99C2}"/>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6CDA95B-F761-5DAE-DA12-BB84C3475489}"/>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296241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5" name="Footer Placeholder 4">
            <a:extLst>
              <a:ext uri="{FF2B5EF4-FFF2-40B4-BE49-F238E27FC236}">
                <a16:creationId xmlns:a16="http://schemas.microsoft.com/office/drawing/2014/main" id="{6AEC56F5-70C7-6B90-D9C5-30B098A22CD6}"/>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82A2F16-8026-9430-DFC0-2804BED2C56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738242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65A8CE34-40F0-EC27-F6DC-A9DFD33FD8D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2A8FA899-6463-CF85-2673-DC139035FF9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6140321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595D91D9-CCA9-A9B9-5586-20666977E2F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35EABDC7-BB7A-5EDA-21BA-97E1A0205AB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7842266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73A34389-1F12-66E3-6C69-B610591E5469}"/>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E4017DD-C813-3043-7FB0-A35D3B5C7A2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57079621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43B0015-6C6D-3EC4-6761-F5A070AC6D4C}"/>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2DC7190-6158-888C-B0C7-CDFA1C4B2C8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5825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bg1"/>
        </a:solidFill>
        <a:effectLst/>
      </p:bgPr>
    </p:bg>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963F4D0E-28C6-7F57-EE08-455ACB20895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4D892581-57BF-3501-A81B-FE662EA3EA18}"/>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403357071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ull page image and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D2BE15D2-428D-7220-9547-DA01AED31FB5}"/>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420259419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9BE374B3-9BB3-3993-5205-DACD8521FF6A}"/>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5ADBAF59-55AD-BB20-0854-4F00E3D183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37F7BC55-3BC8-B89D-7919-0E86A543B572}"/>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B247D0FD-6198-AED6-8BFB-68FF711B434D}"/>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EF2CC0D-E565-F017-AE91-CB0C2E441F2F}"/>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C84566B0-775F-522F-5694-0E110C51522C}"/>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864856EA-8ADC-3DB3-F2A2-2F26B84865D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F27F0CE-9DAF-4D31-CA8F-A32C049CAE8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22545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9190BE7-B3D0-2484-8498-7AA5209EAFC8}"/>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B58EF5B5-50B6-097D-254A-DC0302C1E750}"/>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E07138AA-8105-84D9-677F-DAC3332DE7D3}"/>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8391AE21-6050-0226-6F85-476E9AF6A406}"/>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154CAD70-D10E-930A-16EA-FD228228C9D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6D2A1544-8B5E-1EBA-9577-83CE7B0EADA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B05C08EB-46CF-FA11-3595-6C3BEAF443DD}"/>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9796065-C488-2296-40DE-B6F40F6B325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29256400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6A6F6C75-D2A5-E05B-2BCE-798B8F09BB83}"/>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00CAFEC1-AE66-D8B4-E6D2-27C8EB892EBC}"/>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1F426AEF-67DB-0719-C906-7D7AB50263C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1978369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F8CEB787-490E-53D2-9EBC-81E529CEA450}"/>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C9B4DFF7-D728-A0BD-BB56-56B0DBF62266}"/>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87779431-194F-E6E0-3EF3-3906DCBCA3A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4399694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4E82D668-9298-B429-8245-1BC16281F68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5" name="Footer Placeholder 4">
            <a:extLst>
              <a:ext uri="{FF2B5EF4-FFF2-40B4-BE49-F238E27FC236}">
                <a16:creationId xmlns:a16="http://schemas.microsoft.com/office/drawing/2014/main" id="{B7DABA17-7B7D-899F-84F8-292CA7682798}"/>
              </a:ext>
            </a:extLst>
          </p:cNvPr>
          <p:cNvSpPr>
            <a:spLocks noGrp="1"/>
          </p:cNvSpPr>
          <p:nvPr>
            <p:ph type="ftr" sz="quarter" idx="3"/>
          </p:nvPr>
        </p:nvSpPr>
        <p:spPr>
          <a:xfrm>
            <a:off x="1039733" y="5994450"/>
            <a:ext cx="4326989"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03884091-69C6-4322-83B8-C2BD56341AB1}"/>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31310266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5CDA39D1-C067-433E-BEEB-1E5A3359C1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65889796-979E-8AF1-9D58-7D0FDF3D416A}"/>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DFDF015-8CB2-7AE0-CC71-02DC2C8A9DE5}"/>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AC9CE45D-5663-1B62-E264-FE43A462B86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FC196A81-C5EF-AD47-CDBF-98F74EE14AF2}"/>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411389495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B5ED1A46-D6DD-5265-ACD4-B99C67E04B6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0B27340E-4B53-CC7A-7B58-E4712BCE07C0}"/>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06FCE97C-D04A-21AE-E2D4-C31176C5CEBF}"/>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188276188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8753877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2057375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graph slide">
    <p:bg>
      <p:bgPr>
        <a:solidFill>
          <a:schemeClr val="bg1"/>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EB511903-CB70-1128-6EEE-9FF21DD8977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E3EB83CE-0CDC-FE94-D907-C47260ACA78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58552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10447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p:nvPr>
        </p:nvSpPr>
        <p:spPr>
          <a:xfrm>
            <a:off x="499733" y="3779224"/>
            <a:ext cx="6541200" cy="855299"/>
          </a:xfrm>
          <a:prstGeom prst="rect">
            <a:avLst/>
          </a:prstGeom>
        </p:spPr>
        <p:txBody>
          <a:bodyPr wrap="square">
            <a:noAutofit/>
          </a:bodyPr>
          <a:lstStyle>
            <a:lvl1pPr>
              <a:lnSpc>
                <a:spcPct val="104000"/>
              </a:lnSpc>
              <a:defRPr sz="1800" b="0" i="0" kern="1800" spc="-30" baseline="0"/>
            </a:lvl1pPr>
            <a:lvl2pPr>
              <a:defRPr sz="2000"/>
            </a:lvl2pPr>
            <a:lvl3pPr>
              <a:defRPr sz="2000"/>
            </a:lvl3pPr>
            <a:lvl4pPr>
              <a:defRPr sz="2000"/>
            </a:lvl4pPr>
            <a:lvl5pPr>
              <a:defRPr sz="2000"/>
            </a:lvl5pPr>
          </a:lstStyle>
          <a:p>
            <a:pPr lvl="0"/>
            <a:endParaRPr lang="en-US"/>
          </a:p>
        </p:txBody>
      </p:sp>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1889950"/>
            <a:ext cx="6542513" cy="1806905"/>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7678168" y="0"/>
            <a:ext cx="4014099" cy="635445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2" name="Graphic 1">
            <a:extLst>
              <a:ext uri="{FF2B5EF4-FFF2-40B4-BE49-F238E27FC236}">
                <a16:creationId xmlns:a16="http://schemas.microsoft.com/office/drawing/2014/main" id="{0A6F234A-02BD-CEA1-53B6-A3CBD82D9D9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2038" y="5813459"/>
            <a:ext cx="2047718" cy="540991"/>
          </a:xfrm>
          <a:prstGeom prst="rect">
            <a:avLst/>
          </a:prstGeom>
        </p:spPr>
      </p:pic>
      <p:pic>
        <p:nvPicPr>
          <p:cNvPr id="4" name="Graphic 3">
            <a:extLst>
              <a:ext uri="{FF2B5EF4-FFF2-40B4-BE49-F238E27FC236}">
                <a16:creationId xmlns:a16="http://schemas.microsoft.com/office/drawing/2014/main" id="{D4FD2369-CA15-45D0-6135-4B67E4FCCD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32" y="503550"/>
            <a:ext cx="651959" cy="936000"/>
          </a:xfrm>
          <a:prstGeom prst="rect">
            <a:avLst/>
          </a:prstGeom>
        </p:spPr>
      </p:pic>
    </p:spTree>
    <p:extLst>
      <p:ext uri="{BB962C8B-B14F-4D97-AF65-F5344CB8AC3E}">
        <p14:creationId xmlns:p14="http://schemas.microsoft.com/office/powerpoint/2010/main" val="209325543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4" name="Text Placeholder 19">
            <a:extLst>
              <a:ext uri="{FF2B5EF4-FFF2-40B4-BE49-F238E27FC236}">
                <a16:creationId xmlns:a16="http://schemas.microsoft.com/office/drawing/2014/main" id="{079E73F8-37B5-57EE-3B98-2EA71E263B1A}"/>
              </a:ext>
            </a:extLst>
          </p:cNvPr>
          <p:cNvSpPr>
            <a:spLocks noGrp="1"/>
          </p:cNvSpPr>
          <p:nvPr>
            <p:ph type="body" sz="quarter" idx="13" hasCustomPrompt="1"/>
          </p:nvPr>
        </p:nvSpPr>
        <p:spPr>
          <a:xfrm>
            <a:off x="499733" y="1408773"/>
            <a:ext cx="496800" cy="493200"/>
          </a:xfrm>
          <a:prstGeom prst="rect">
            <a:avLst/>
          </a:prstGeom>
        </p:spPr>
        <p:txBody>
          <a:bodyPr>
            <a:noAutofit/>
          </a:bodyPr>
          <a:lstStyle>
            <a:lvl1pPr>
              <a:lnSpc>
                <a:spcPct val="104000"/>
              </a:lnSpc>
              <a:defRPr sz="1800" b="1" i="0"/>
            </a:lvl1pPr>
          </a:lstStyle>
          <a:p>
            <a:r>
              <a:rPr lang="en-GB"/>
              <a:t>01</a:t>
            </a:r>
          </a:p>
        </p:txBody>
      </p:sp>
      <p:sp>
        <p:nvSpPr>
          <p:cNvPr id="5" name="Text Placeholder 20">
            <a:extLst>
              <a:ext uri="{FF2B5EF4-FFF2-40B4-BE49-F238E27FC236}">
                <a16:creationId xmlns:a16="http://schemas.microsoft.com/office/drawing/2014/main" id="{C4E74264-E44F-0797-6D9B-9719118A5B4E}"/>
              </a:ext>
            </a:extLst>
          </p:cNvPr>
          <p:cNvSpPr>
            <a:spLocks noGrp="1"/>
          </p:cNvSpPr>
          <p:nvPr>
            <p:ph type="body" sz="quarter" idx="14" hasCustomPrompt="1"/>
          </p:nvPr>
        </p:nvSpPr>
        <p:spPr>
          <a:xfrm>
            <a:off x="1337481" y="140877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6" name="Text Placeholder 21">
            <a:extLst>
              <a:ext uri="{FF2B5EF4-FFF2-40B4-BE49-F238E27FC236}">
                <a16:creationId xmlns:a16="http://schemas.microsoft.com/office/drawing/2014/main" id="{474BFACF-A065-5599-4DA5-5613F6DC25E2}"/>
              </a:ext>
            </a:extLst>
          </p:cNvPr>
          <p:cNvSpPr>
            <a:spLocks noGrp="1"/>
          </p:cNvSpPr>
          <p:nvPr>
            <p:ph type="body" sz="quarter" idx="15" hasCustomPrompt="1"/>
          </p:nvPr>
        </p:nvSpPr>
        <p:spPr>
          <a:xfrm>
            <a:off x="499733" y="2113799"/>
            <a:ext cx="496800" cy="493200"/>
          </a:xfrm>
          <a:prstGeom prst="rect">
            <a:avLst/>
          </a:prstGeom>
        </p:spPr>
        <p:txBody>
          <a:bodyPr>
            <a:noAutofit/>
          </a:bodyPr>
          <a:lstStyle>
            <a:lvl1pPr>
              <a:defRPr sz="1800" b="1" i="0"/>
            </a:lvl1pPr>
          </a:lstStyle>
          <a:p>
            <a:r>
              <a:rPr lang="en-GB"/>
              <a:t>02</a:t>
            </a:r>
          </a:p>
        </p:txBody>
      </p:sp>
      <p:sp>
        <p:nvSpPr>
          <p:cNvPr id="9" name="Text Placeholder 23">
            <a:extLst>
              <a:ext uri="{FF2B5EF4-FFF2-40B4-BE49-F238E27FC236}">
                <a16:creationId xmlns:a16="http://schemas.microsoft.com/office/drawing/2014/main" id="{5691CC70-8DF2-EE6F-C40B-B6A831DFB18D}"/>
              </a:ext>
            </a:extLst>
          </p:cNvPr>
          <p:cNvSpPr>
            <a:spLocks noGrp="1"/>
          </p:cNvSpPr>
          <p:nvPr>
            <p:ph type="body" sz="quarter" idx="17" hasCustomPrompt="1"/>
          </p:nvPr>
        </p:nvSpPr>
        <p:spPr>
          <a:xfrm>
            <a:off x="499733" y="2818825"/>
            <a:ext cx="496800" cy="493200"/>
          </a:xfrm>
          <a:prstGeom prst="rect">
            <a:avLst/>
          </a:prstGeom>
        </p:spPr>
        <p:txBody>
          <a:bodyPr>
            <a:noAutofit/>
          </a:bodyPr>
          <a:lstStyle>
            <a:lvl1pPr>
              <a:lnSpc>
                <a:spcPct val="104000"/>
              </a:lnSpc>
              <a:defRPr sz="1800" b="1" i="0"/>
            </a:lvl1pPr>
          </a:lstStyle>
          <a:p>
            <a:r>
              <a:rPr lang="en-GB"/>
              <a:t>03</a:t>
            </a:r>
          </a:p>
        </p:txBody>
      </p:sp>
      <p:sp>
        <p:nvSpPr>
          <p:cNvPr id="11" name="Text Placeholder 25">
            <a:extLst>
              <a:ext uri="{FF2B5EF4-FFF2-40B4-BE49-F238E27FC236}">
                <a16:creationId xmlns:a16="http://schemas.microsoft.com/office/drawing/2014/main" id="{81241517-A93B-C884-00F7-1D76B026E7DE}"/>
              </a:ext>
            </a:extLst>
          </p:cNvPr>
          <p:cNvSpPr>
            <a:spLocks noGrp="1"/>
          </p:cNvSpPr>
          <p:nvPr>
            <p:ph type="body" sz="quarter" idx="19" hasCustomPrompt="1"/>
          </p:nvPr>
        </p:nvSpPr>
        <p:spPr>
          <a:xfrm>
            <a:off x="499733" y="3523851"/>
            <a:ext cx="496800" cy="493200"/>
          </a:xfrm>
          <a:prstGeom prst="rect">
            <a:avLst/>
          </a:prstGeom>
        </p:spPr>
        <p:txBody>
          <a:bodyPr>
            <a:noAutofit/>
          </a:bodyPr>
          <a:lstStyle>
            <a:lvl1pPr>
              <a:lnSpc>
                <a:spcPct val="104000"/>
              </a:lnSpc>
              <a:defRPr sz="1800" b="1" i="0"/>
            </a:lvl1pPr>
          </a:lstStyle>
          <a:p>
            <a:r>
              <a:rPr lang="en-GB"/>
              <a:t>04</a:t>
            </a:r>
          </a:p>
        </p:txBody>
      </p:sp>
      <p:sp>
        <p:nvSpPr>
          <p:cNvPr id="14" name="Text Placeholder 27">
            <a:extLst>
              <a:ext uri="{FF2B5EF4-FFF2-40B4-BE49-F238E27FC236}">
                <a16:creationId xmlns:a16="http://schemas.microsoft.com/office/drawing/2014/main" id="{623F1BAB-65D9-A5B4-E25B-18ED21C1E939}"/>
              </a:ext>
            </a:extLst>
          </p:cNvPr>
          <p:cNvSpPr>
            <a:spLocks noGrp="1"/>
          </p:cNvSpPr>
          <p:nvPr>
            <p:ph type="body" sz="quarter" idx="21" hasCustomPrompt="1"/>
          </p:nvPr>
        </p:nvSpPr>
        <p:spPr>
          <a:xfrm>
            <a:off x="499733" y="4228877"/>
            <a:ext cx="496800" cy="493200"/>
          </a:xfrm>
          <a:prstGeom prst="rect">
            <a:avLst/>
          </a:prstGeom>
        </p:spPr>
        <p:txBody>
          <a:bodyPr>
            <a:noAutofit/>
          </a:bodyPr>
          <a:lstStyle>
            <a:lvl1pPr>
              <a:lnSpc>
                <a:spcPct val="104000"/>
              </a:lnSpc>
              <a:defRPr sz="1800" b="1" i="0"/>
            </a:lvl1pPr>
          </a:lstStyle>
          <a:p>
            <a:r>
              <a:rPr lang="en-GB"/>
              <a:t>05</a:t>
            </a:r>
          </a:p>
        </p:txBody>
      </p:sp>
      <p:cxnSp>
        <p:nvCxnSpPr>
          <p:cNvPr id="24" name="Straight Connector 23">
            <a:extLst>
              <a:ext uri="{FF2B5EF4-FFF2-40B4-BE49-F238E27FC236}">
                <a16:creationId xmlns:a16="http://schemas.microsoft.com/office/drawing/2014/main" id="{9A622FF6-9443-30AD-C876-90BBC09B5850}"/>
              </a:ext>
            </a:extLst>
          </p:cNvPr>
          <p:cNvCxnSpPr>
            <a:cxnSpLocks/>
          </p:cNvCxnSpPr>
          <p:nvPr userDrawn="1"/>
        </p:nvCxnSpPr>
        <p:spPr>
          <a:xfrm>
            <a:off x="1139588" y="1431102"/>
            <a:ext cx="0" cy="399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Placeholder 1">
            <a:extLst>
              <a:ext uri="{FF2B5EF4-FFF2-40B4-BE49-F238E27FC236}">
                <a16:creationId xmlns:a16="http://schemas.microsoft.com/office/drawing/2014/main" id="{D325DC9D-2AA9-80B0-59CB-EB2A231584D3}"/>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Agenda slide</a:t>
            </a:r>
          </a:p>
        </p:txBody>
      </p:sp>
      <p:sp>
        <p:nvSpPr>
          <p:cNvPr id="38" name="Text Placeholder 20">
            <a:extLst>
              <a:ext uri="{FF2B5EF4-FFF2-40B4-BE49-F238E27FC236}">
                <a16:creationId xmlns:a16="http://schemas.microsoft.com/office/drawing/2014/main" id="{94FB1512-536B-3C06-8758-3BF64A3DF587}"/>
              </a:ext>
            </a:extLst>
          </p:cNvPr>
          <p:cNvSpPr>
            <a:spLocks noGrp="1"/>
          </p:cNvSpPr>
          <p:nvPr>
            <p:ph type="body" sz="quarter" idx="24" hasCustomPrompt="1"/>
          </p:nvPr>
        </p:nvSpPr>
        <p:spPr>
          <a:xfrm>
            <a:off x="1337481" y="2113798"/>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39" name="Text Placeholder 20">
            <a:extLst>
              <a:ext uri="{FF2B5EF4-FFF2-40B4-BE49-F238E27FC236}">
                <a16:creationId xmlns:a16="http://schemas.microsoft.com/office/drawing/2014/main" id="{E73858A2-79B0-D494-4400-BA3171AC2533}"/>
              </a:ext>
            </a:extLst>
          </p:cNvPr>
          <p:cNvSpPr>
            <a:spLocks noGrp="1"/>
          </p:cNvSpPr>
          <p:nvPr>
            <p:ph type="body" sz="quarter" idx="25" hasCustomPrompt="1"/>
          </p:nvPr>
        </p:nvSpPr>
        <p:spPr>
          <a:xfrm>
            <a:off x="1337481" y="2818824"/>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0" name="Text Placeholder 20">
            <a:extLst>
              <a:ext uri="{FF2B5EF4-FFF2-40B4-BE49-F238E27FC236}">
                <a16:creationId xmlns:a16="http://schemas.microsoft.com/office/drawing/2014/main" id="{316DF11A-F375-2621-E425-D254C2BFBDC2}"/>
              </a:ext>
            </a:extLst>
          </p:cNvPr>
          <p:cNvSpPr>
            <a:spLocks noGrp="1"/>
          </p:cNvSpPr>
          <p:nvPr>
            <p:ph type="body" sz="quarter" idx="26" hasCustomPrompt="1"/>
          </p:nvPr>
        </p:nvSpPr>
        <p:spPr>
          <a:xfrm>
            <a:off x="1337481" y="3523850"/>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1" name="Text Placeholder 20">
            <a:extLst>
              <a:ext uri="{FF2B5EF4-FFF2-40B4-BE49-F238E27FC236}">
                <a16:creationId xmlns:a16="http://schemas.microsoft.com/office/drawing/2014/main" id="{FB045E71-4D6C-C476-D364-81DB443EDF23}"/>
              </a:ext>
            </a:extLst>
          </p:cNvPr>
          <p:cNvSpPr>
            <a:spLocks noGrp="1"/>
          </p:cNvSpPr>
          <p:nvPr>
            <p:ph type="body" sz="quarter" idx="27" hasCustomPrompt="1"/>
          </p:nvPr>
        </p:nvSpPr>
        <p:spPr>
          <a:xfrm>
            <a:off x="1337481" y="4228876"/>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4" name="Text Placeholder 20">
            <a:extLst>
              <a:ext uri="{FF2B5EF4-FFF2-40B4-BE49-F238E27FC236}">
                <a16:creationId xmlns:a16="http://schemas.microsoft.com/office/drawing/2014/main" id="{6ACC28C5-8646-3B2E-4FDA-90CAAD6437E9}"/>
              </a:ext>
            </a:extLst>
          </p:cNvPr>
          <p:cNvSpPr>
            <a:spLocks noGrp="1"/>
          </p:cNvSpPr>
          <p:nvPr>
            <p:ph type="body" sz="quarter" idx="30" hasCustomPrompt="1"/>
          </p:nvPr>
        </p:nvSpPr>
        <p:spPr>
          <a:xfrm>
            <a:off x="1337481" y="4933902"/>
            <a:ext cx="10354781" cy="493200"/>
          </a:xfrm>
          <a:prstGeom prst="rect">
            <a:avLst/>
          </a:prstGeom>
        </p:spPr>
        <p:txBody>
          <a:bodyPr>
            <a:noAutofit/>
          </a:bodyPr>
          <a:lstStyle>
            <a:lvl1pPr>
              <a:lnSpc>
                <a:spcPct val="104000"/>
              </a:lnSpc>
              <a:defRPr sz="1800" b="0" i="0"/>
            </a:lvl1pPr>
          </a:lstStyle>
          <a:p>
            <a:r>
              <a:rPr lang="en-GB"/>
              <a:t>Add section title</a:t>
            </a:r>
          </a:p>
        </p:txBody>
      </p:sp>
      <p:sp>
        <p:nvSpPr>
          <p:cNvPr id="49" name="Text Placeholder 29">
            <a:extLst>
              <a:ext uri="{FF2B5EF4-FFF2-40B4-BE49-F238E27FC236}">
                <a16:creationId xmlns:a16="http://schemas.microsoft.com/office/drawing/2014/main" id="{CE07A932-8579-47D4-C90C-297D44DE4342}"/>
              </a:ext>
            </a:extLst>
          </p:cNvPr>
          <p:cNvSpPr>
            <a:spLocks noGrp="1"/>
          </p:cNvSpPr>
          <p:nvPr>
            <p:ph type="body" sz="quarter" idx="32" hasCustomPrompt="1"/>
          </p:nvPr>
        </p:nvSpPr>
        <p:spPr>
          <a:xfrm>
            <a:off x="499733" y="4933903"/>
            <a:ext cx="496800" cy="493200"/>
          </a:xfrm>
          <a:prstGeom prst="rect">
            <a:avLst/>
          </a:prstGeom>
        </p:spPr>
        <p:txBody>
          <a:bodyPr>
            <a:noAutofit/>
          </a:bodyPr>
          <a:lstStyle>
            <a:lvl1pPr>
              <a:defRPr sz="1800" b="1" i="0"/>
            </a:lvl1pPr>
          </a:lstStyle>
          <a:p>
            <a:r>
              <a:rPr lang="en-GB"/>
              <a:t>06</a:t>
            </a:r>
          </a:p>
        </p:txBody>
      </p:sp>
      <p:sp>
        <p:nvSpPr>
          <p:cNvPr id="7" name="Footer Placeholder 4">
            <a:extLst>
              <a:ext uri="{FF2B5EF4-FFF2-40B4-BE49-F238E27FC236}">
                <a16:creationId xmlns:a16="http://schemas.microsoft.com/office/drawing/2014/main" id="{92FAD600-88E4-8EA1-EA4A-51A35A21FC2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8" name="Slide Number Placeholder 5">
            <a:extLst>
              <a:ext uri="{FF2B5EF4-FFF2-40B4-BE49-F238E27FC236}">
                <a16:creationId xmlns:a16="http://schemas.microsoft.com/office/drawing/2014/main" id="{F0AF68AB-F850-E589-CE1A-0CA73952472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1835780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9D3A070-4BD2-ECCB-D736-EBBF239055BC}"/>
              </a:ext>
            </a:extLst>
          </p:cNvPr>
          <p:cNvSpPr>
            <a:spLocks noGrp="1"/>
          </p:cNvSpPr>
          <p:nvPr>
            <p:ph type="pic" sz="quarter" idx="12" hasCustomPrompt="1"/>
          </p:nvPr>
        </p:nvSpPr>
        <p:spPr>
          <a:xfrm>
            <a:off x="0" y="0"/>
            <a:ext cx="12192000" cy="3445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8" name="Text Placeholder 12">
            <a:extLst>
              <a:ext uri="{FF2B5EF4-FFF2-40B4-BE49-F238E27FC236}">
                <a16:creationId xmlns:a16="http://schemas.microsoft.com/office/drawing/2014/main" id="{4F440B6D-D8EA-328C-0E0A-0927EB44B7DC}"/>
              </a:ext>
            </a:extLst>
          </p:cNvPr>
          <p:cNvSpPr>
            <a:spLocks noGrp="1"/>
          </p:cNvSpPr>
          <p:nvPr>
            <p:ph type="body" sz="quarter" idx="13" hasCustomPrompt="1"/>
          </p:nvPr>
        </p:nvSpPr>
        <p:spPr>
          <a:xfrm>
            <a:off x="499733" y="1580118"/>
            <a:ext cx="8208000" cy="855299"/>
          </a:xfrm>
          <a:prstGeom prst="rect">
            <a:avLst/>
          </a:prstGeom>
        </p:spPr>
        <p:txBody>
          <a:bodyPr wrap="square">
            <a:noAutofit/>
          </a:bodyPr>
          <a:lstStyle>
            <a:lvl1pPr>
              <a:lnSpc>
                <a:spcPct val="105000"/>
              </a:lnSpc>
              <a:defRPr sz="6000" b="1" i="0" kern="1800" spc="-30" baseline="0"/>
            </a:lvl1pPr>
            <a:lvl2pPr>
              <a:defRPr sz="2000"/>
            </a:lvl2pPr>
            <a:lvl3pPr>
              <a:defRPr sz="2000"/>
            </a:lvl3pPr>
            <a:lvl4pPr>
              <a:defRPr sz="2000"/>
            </a:lvl4pPr>
            <a:lvl5pPr>
              <a:defRPr sz="2000"/>
            </a:lvl5pPr>
          </a:lstStyle>
          <a:p>
            <a:pPr lvl="0"/>
            <a:r>
              <a:rPr lang="en-US"/>
              <a:t>Chapter #</a:t>
            </a:r>
          </a:p>
        </p:txBody>
      </p:sp>
      <p:sp>
        <p:nvSpPr>
          <p:cNvPr id="2" name="Title Placeholder 1">
            <a:extLst>
              <a:ext uri="{FF2B5EF4-FFF2-40B4-BE49-F238E27FC236}">
                <a16:creationId xmlns:a16="http://schemas.microsoft.com/office/drawing/2014/main" id="{48FCD2B1-D684-AD84-2649-CD4B7D8A9D75}"/>
              </a:ext>
            </a:extLst>
          </p:cNvPr>
          <p:cNvSpPr>
            <a:spLocks noGrp="1"/>
          </p:cNvSpPr>
          <p:nvPr>
            <p:ph type="title" hasCustomPrompt="1"/>
          </p:nvPr>
        </p:nvSpPr>
        <p:spPr>
          <a:xfrm>
            <a:off x="499733" y="2791790"/>
            <a:ext cx="8208000" cy="1743682"/>
          </a:xfrm>
          <a:prstGeom prst="rect">
            <a:avLst/>
          </a:prstGeom>
        </p:spPr>
        <p:txBody>
          <a:bodyPr vert="horz" wrap="square" lIns="0" tIns="0" rIns="0" bIns="0" rtlCol="0" anchor="t">
            <a:noAutofit/>
          </a:bodyPr>
          <a:lstStyle>
            <a:lvl1pPr>
              <a:lnSpc>
                <a:spcPct val="80000"/>
              </a:lnSpc>
              <a:defRPr sz="7200" b="1" i="0">
                <a:solidFill>
                  <a:schemeClr val="tx1"/>
                </a:solidFill>
                <a:latin typeface="Aptos" panose="020B0004020202020204" pitchFamily="34" charset="0"/>
              </a:defRPr>
            </a:lvl1pPr>
          </a:lstStyle>
          <a:p>
            <a:r>
              <a:rPr lang="en-GB"/>
              <a:t>Click here </a:t>
            </a:r>
            <a:br>
              <a:rPr lang="en-GB"/>
            </a:br>
            <a:r>
              <a:rPr lang="en-GB"/>
              <a:t>to insert title</a:t>
            </a:r>
          </a:p>
        </p:txBody>
      </p:sp>
      <p:pic>
        <p:nvPicPr>
          <p:cNvPr id="90" name="Graphic 89">
            <a:extLst>
              <a:ext uri="{FF2B5EF4-FFF2-40B4-BE49-F238E27FC236}">
                <a16:creationId xmlns:a16="http://schemas.microsoft.com/office/drawing/2014/main" id="{DEABD41F-F2D1-68DD-A891-4162D21E5E5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00065" y="5418450"/>
            <a:ext cx="651959" cy="936000"/>
          </a:xfrm>
          <a:prstGeom prst="rect">
            <a:avLst/>
          </a:prstGeom>
        </p:spPr>
      </p:pic>
      <p:pic>
        <p:nvPicPr>
          <p:cNvPr id="3" name="Graphic 2">
            <a:extLst>
              <a:ext uri="{FF2B5EF4-FFF2-40B4-BE49-F238E27FC236}">
                <a16:creationId xmlns:a16="http://schemas.microsoft.com/office/drawing/2014/main" id="{1AF0B37E-1851-C4C9-6600-DBA2A6B5C6D9}"/>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31626972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BBE98-0E22-15AB-65C2-C9AE1F66A1E6}"/>
              </a:ext>
            </a:extLst>
          </p:cNvPr>
          <p:cNvSpPr>
            <a:spLocks noGrp="1"/>
          </p:cNvSpPr>
          <p:nvPr>
            <p:ph type="title" hasCustomPrompt="1"/>
          </p:nvPr>
        </p:nvSpPr>
        <p:spPr/>
        <p:txBody>
          <a:bodyPr/>
          <a:lstStyle/>
          <a:p>
            <a:r>
              <a:rPr lang="en-GB"/>
              <a:t>Click here to insert title</a:t>
            </a:r>
          </a:p>
        </p:txBody>
      </p:sp>
      <p:sp>
        <p:nvSpPr>
          <p:cNvPr id="3" name="Slide Number Placeholder 2">
            <a:extLst>
              <a:ext uri="{FF2B5EF4-FFF2-40B4-BE49-F238E27FC236}">
                <a16:creationId xmlns:a16="http://schemas.microsoft.com/office/drawing/2014/main" id="{EA051A74-FD7C-83D5-AE8A-B170E2565F6B}"/>
              </a:ext>
            </a:extLst>
          </p:cNvPr>
          <p:cNvSpPr>
            <a:spLocks noGrp="1"/>
          </p:cNvSpPr>
          <p:nvPr>
            <p:ph type="sldNum" sz="quarter" idx="10"/>
          </p:nvPr>
        </p:nvSpPr>
        <p:spPr>
          <a:xfrm>
            <a:off x="499733" y="5994450"/>
            <a:ext cx="360000" cy="360000"/>
          </a:xfrm>
          <a:prstGeom prst="rect">
            <a:avLst/>
          </a:prstGeom>
        </p:spPr>
        <p:txBody>
          <a:bodyPr/>
          <a:lstStyle/>
          <a:p>
            <a:fld id="{E8F1A65C-595C-4736-BF40-F7D31E789466}" type="slidenum">
              <a:rPr lang="en-GB" smtClean="0"/>
              <a:pPr/>
              <a:t>‹#›</a:t>
            </a:fld>
            <a:endParaRPr lang="en-GB"/>
          </a:p>
        </p:txBody>
      </p:sp>
      <p:sp>
        <p:nvSpPr>
          <p:cNvPr id="4" name="Footer Placeholder 3">
            <a:extLst>
              <a:ext uri="{FF2B5EF4-FFF2-40B4-BE49-F238E27FC236}">
                <a16:creationId xmlns:a16="http://schemas.microsoft.com/office/drawing/2014/main" id="{AFEBCF1B-F604-B3B2-27A6-880F400878A2}"/>
              </a:ext>
            </a:extLst>
          </p:cNvPr>
          <p:cNvSpPr>
            <a:spLocks noGrp="1"/>
          </p:cNvSpPr>
          <p:nvPr>
            <p:ph type="ftr" sz="quarter" idx="11"/>
          </p:nvPr>
        </p:nvSpPr>
        <p:spPr>
          <a:xfrm>
            <a:off x="1039733" y="5994450"/>
            <a:ext cx="10652534" cy="360000"/>
          </a:xfrm>
          <a:prstGeom prst="rect">
            <a:avLst/>
          </a:prstGeom>
        </p:spPr>
        <p:txBody>
          <a:bodyPr/>
          <a:lstStyle/>
          <a:p>
            <a:endParaRPr lang="en-GB"/>
          </a:p>
        </p:txBody>
      </p:sp>
    </p:spTree>
    <p:extLst>
      <p:ext uri="{BB962C8B-B14F-4D97-AF65-F5344CB8AC3E}">
        <p14:creationId xmlns:p14="http://schemas.microsoft.com/office/powerpoint/2010/main" val="98932115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slide">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766BFCA1-3D8D-4284-C24E-E3DA1F699571}"/>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itle Placeholder 1">
            <a:extLst>
              <a:ext uri="{FF2B5EF4-FFF2-40B4-BE49-F238E27FC236}">
                <a16:creationId xmlns:a16="http://schemas.microsoft.com/office/drawing/2014/main" id="{310189C7-0533-C5A5-2053-64B64A4AE60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4" name="Text Placeholder 2">
            <a:extLst>
              <a:ext uri="{FF2B5EF4-FFF2-40B4-BE49-F238E27FC236}">
                <a16:creationId xmlns:a16="http://schemas.microsoft.com/office/drawing/2014/main" id="{AFBC0A28-AEB8-D9B8-A0EC-71E62E27106D}"/>
              </a:ext>
            </a:extLst>
          </p:cNvPr>
          <p:cNvSpPr>
            <a:spLocks noGrp="1"/>
          </p:cNvSpPr>
          <p:nvPr>
            <p:ph idx="1"/>
          </p:nvPr>
        </p:nvSpPr>
        <p:spPr>
          <a:xfrm>
            <a:off x="499733" y="1888476"/>
            <a:ext cx="11192534" cy="3567600"/>
          </a:xfrm>
          <a:prstGeom prst="rect">
            <a:avLst/>
          </a:prstGeom>
        </p:spPr>
        <p:txBody>
          <a:bodyPr vert="horz" lIns="0" tIns="0" rIns="0" bIns="0" rtlCol="0">
            <a:noAutofit/>
          </a:bodyPr>
          <a:lstStyle>
            <a:lvl1pPr>
              <a:defRPr sz="1600" b="0" i="0"/>
            </a:lvl1pPr>
          </a:lstStyle>
          <a:p>
            <a:pPr lvl="0"/>
            <a:endParaRPr lang="en-GB"/>
          </a:p>
        </p:txBody>
      </p:sp>
      <p:sp>
        <p:nvSpPr>
          <p:cNvPr id="6" name="Footer Placeholder 4">
            <a:extLst>
              <a:ext uri="{FF2B5EF4-FFF2-40B4-BE49-F238E27FC236}">
                <a16:creationId xmlns:a16="http://schemas.microsoft.com/office/drawing/2014/main" id="{72F0805D-7AC6-DB66-3B58-C718207890EB}"/>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7" name="Slide Number Placeholder 5">
            <a:extLst>
              <a:ext uri="{FF2B5EF4-FFF2-40B4-BE49-F238E27FC236}">
                <a16:creationId xmlns:a16="http://schemas.microsoft.com/office/drawing/2014/main" id="{11ED5DF8-DAFE-B042-8CE9-DF893AC6240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59048206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slide">
    <p:spTree>
      <p:nvGrpSpPr>
        <p:cNvPr id="1" name=""/>
        <p:cNvGrpSpPr/>
        <p:nvPr/>
      </p:nvGrpSpPr>
      <p:grpSpPr>
        <a:xfrm>
          <a:off x="0" y="0"/>
          <a:ext cx="0" cy="0"/>
          <a:chOff x="0" y="0"/>
          <a:chExt cx="0" cy="0"/>
        </a:xfrm>
      </p:grpSpPr>
      <p:sp>
        <p:nvSpPr>
          <p:cNvPr id="3" name="Text Placeholder 12">
            <a:extLst>
              <a:ext uri="{FF2B5EF4-FFF2-40B4-BE49-F238E27FC236}">
                <a16:creationId xmlns:a16="http://schemas.microsoft.com/office/drawing/2014/main" id="{8901B2BF-B146-18AA-D1AC-C11BF13456D3}"/>
              </a:ext>
            </a:extLst>
          </p:cNvPr>
          <p:cNvSpPr>
            <a:spLocks noGrp="1"/>
          </p:cNvSpPr>
          <p:nvPr>
            <p:ph type="body" sz="quarter" idx="12" hasCustomPrompt="1"/>
          </p:nvPr>
        </p:nvSpPr>
        <p:spPr>
          <a:xfrm>
            <a:off x="499733" y="1077065"/>
            <a:ext cx="11192534"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8" name="Content Placeholder 15">
            <a:extLst>
              <a:ext uri="{FF2B5EF4-FFF2-40B4-BE49-F238E27FC236}">
                <a16:creationId xmlns:a16="http://schemas.microsoft.com/office/drawing/2014/main" id="{36F623F4-4EF9-C441-6445-BE83736EA377}"/>
              </a:ext>
            </a:extLst>
          </p:cNvPr>
          <p:cNvSpPr>
            <a:spLocks noGrp="1"/>
          </p:cNvSpPr>
          <p:nvPr>
            <p:ph sz="quarter" idx="17"/>
          </p:nvPr>
        </p:nvSpPr>
        <p:spPr>
          <a:xfrm>
            <a:off x="499733" y="2589800"/>
            <a:ext cx="5076000" cy="2866276"/>
          </a:xfrm>
          <a:prstGeom prst="rect">
            <a:avLst/>
          </a:prstGeom>
        </p:spPr>
        <p:txBody>
          <a:bodyPr/>
          <a:lstStyle>
            <a:lvl1pPr>
              <a:lnSpc>
                <a:spcPct val="104000"/>
              </a:lnSpc>
              <a:defRPr sz="1400" b="0" i="0"/>
            </a:lvl1pPr>
          </a:lstStyle>
          <a:p>
            <a:endParaRPr lang="en-GB"/>
          </a:p>
        </p:txBody>
      </p:sp>
      <p:sp>
        <p:nvSpPr>
          <p:cNvPr id="12" name="Text Placeholder 13">
            <a:extLst>
              <a:ext uri="{FF2B5EF4-FFF2-40B4-BE49-F238E27FC236}">
                <a16:creationId xmlns:a16="http://schemas.microsoft.com/office/drawing/2014/main" id="{A80B7B62-049F-CC9E-9B73-4108CEF5DEFB}"/>
              </a:ext>
            </a:extLst>
          </p:cNvPr>
          <p:cNvSpPr>
            <a:spLocks noGrp="1"/>
          </p:cNvSpPr>
          <p:nvPr>
            <p:ph type="body" sz="quarter" idx="14" hasCustomPrompt="1"/>
          </p:nvPr>
        </p:nvSpPr>
        <p:spPr>
          <a:xfrm>
            <a:off x="499731" y="1888476"/>
            <a:ext cx="507600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26" name="Content Placeholder 15">
            <a:extLst>
              <a:ext uri="{FF2B5EF4-FFF2-40B4-BE49-F238E27FC236}">
                <a16:creationId xmlns:a16="http://schemas.microsoft.com/office/drawing/2014/main" id="{1E648676-8FD7-02E8-7716-297A4F374120}"/>
              </a:ext>
            </a:extLst>
          </p:cNvPr>
          <p:cNvSpPr>
            <a:spLocks noGrp="1"/>
          </p:cNvSpPr>
          <p:nvPr>
            <p:ph sz="quarter" idx="18"/>
          </p:nvPr>
        </p:nvSpPr>
        <p:spPr>
          <a:xfrm>
            <a:off x="6619166" y="2589800"/>
            <a:ext cx="5073091" cy="2866276"/>
          </a:xfrm>
          <a:prstGeom prst="rect">
            <a:avLst/>
          </a:prstGeom>
        </p:spPr>
        <p:txBody>
          <a:bodyPr/>
          <a:lstStyle>
            <a:lvl1pPr>
              <a:lnSpc>
                <a:spcPct val="104000"/>
              </a:lnSpc>
              <a:defRPr sz="1400" b="0" i="0"/>
            </a:lvl1pPr>
          </a:lstStyle>
          <a:p>
            <a:endParaRPr lang="en-GB"/>
          </a:p>
        </p:txBody>
      </p:sp>
      <p:sp>
        <p:nvSpPr>
          <p:cNvPr id="27" name="Text Placeholder 13">
            <a:extLst>
              <a:ext uri="{FF2B5EF4-FFF2-40B4-BE49-F238E27FC236}">
                <a16:creationId xmlns:a16="http://schemas.microsoft.com/office/drawing/2014/main" id="{5854E95A-9CE6-D1AA-8A64-A9F487ACB88F}"/>
              </a:ext>
            </a:extLst>
          </p:cNvPr>
          <p:cNvSpPr>
            <a:spLocks noGrp="1"/>
          </p:cNvSpPr>
          <p:nvPr>
            <p:ph type="body" sz="quarter" idx="19" hasCustomPrompt="1"/>
          </p:nvPr>
        </p:nvSpPr>
        <p:spPr>
          <a:xfrm>
            <a:off x="6619167" y="1888476"/>
            <a:ext cx="5073099" cy="564450"/>
          </a:xfrm>
          <a:prstGeom prst="rect">
            <a:avLst/>
          </a:prstGeom>
        </p:spPr>
        <p:txBody>
          <a:bodyPr anchor="t">
            <a:noAutofit/>
          </a:bodyPr>
          <a:lstStyle>
            <a:lvl1pPr>
              <a:lnSpc>
                <a:spcPct val="104000"/>
              </a:lnSpc>
              <a:defRPr sz="1600" b="1" i="0"/>
            </a:lvl1pPr>
          </a:lstStyle>
          <a:p>
            <a:r>
              <a:rPr lang="en-GB"/>
              <a:t>Add heading(two lines max)</a:t>
            </a:r>
          </a:p>
        </p:txBody>
      </p:sp>
      <p:cxnSp>
        <p:nvCxnSpPr>
          <p:cNvPr id="28" name="Straight Connector 27">
            <a:extLst>
              <a:ext uri="{FF2B5EF4-FFF2-40B4-BE49-F238E27FC236}">
                <a16:creationId xmlns:a16="http://schemas.microsoft.com/office/drawing/2014/main" id="{C2664B76-E093-0A2A-B5BC-50B49610644F}"/>
              </a:ext>
            </a:extLst>
          </p:cNvPr>
          <p:cNvCxnSpPr>
            <a:cxnSpLocks/>
          </p:cNvCxnSpPr>
          <p:nvPr userDrawn="1"/>
        </p:nvCxnSpPr>
        <p:spPr>
          <a:xfrm>
            <a:off x="6096000" y="1830466"/>
            <a:ext cx="0" cy="363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itle Placeholder 1">
            <a:extLst>
              <a:ext uri="{FF2B5EF4-FFF2-40B4-BE49-F238E27FC236}">
                <a16:creationId xmlns:a16="http://schemas.microsoft.com/office/drawing/2014/main" id="{1E67C38B-51DC-8901-ABF7-E4536FB08110}"/>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5" name="Footer Placeholder 4">
            <a:extLst>
              <a:ext uri="{FF2B5EF4-FFF2-40B4-BE49-F238E27FC236}">
                <a16:creationId xmlns:a16="http://schemas.microsoft.com/office/drawing/2014/main" id="{80F4A198-F735-E4E3-DC6D-10CE25D6354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71D71E6F-1396-52E5-82BD-6506E1A990B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599687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ext and chart slide">
    <p:spTree>
      <p:nvGrpSpPr>
        <p:cNvPr id="1" name=""/>
        <p:cNvGrpSpPr/>
        <p:nvPr/>
      </p:nvGrpSpPr>
      <p:grpSpPr>
        <a:xfrm>
          <a:off x="0" y="0"/>
          <a:ext cx="0" cy="0"/>
          <a:chOff x="0" y="0"/>
          <a:chExt cx="0" cy="0"/>
        </a:xfrm>
      </p:grpSpPr>
      <p:sp>
        <p:nvSpPr>
          <p:cNvPr id="15" name="Content Placeholder 15">
            <a:extLst>
              <a:ext uri="{FF2B5EF4-FFF2-40B4-BE49-F238E27FC236}">
                <a16:creationId xmlns:a16="http://schemas.microsoft.com/office/drawing/2014/main" id="{6B843F2C-A45A-02E0-0AFF-23B4732E852F}"/>
              </a:ext>
            </a:extLst>
          </p:cNvPr>
          <p:cNvSpPr>
            <a:spLocks noGrp="1"/>
          </p:cNvSpPr>
          <p:nvPr>
            <p:ph sz="quarter" idx="18"/>
          </p:nvPr>
        </p:nvSpPr>
        <p:spPr>
          <a:xfrm>
            <a:off x="7667466" y="1408770"/>
            <a:ext cx="4024801" cy="4047306"/>
          </a:xfrm>
          <a:prstGeom prst="rect">
            <a:avLst/>
          </a:prstGeom>
        </p:spPr>
        <p:txBody>
          <a:bodyPr/>
          <a:lstStyle>
            <a:lvl1pPr>
              <a:defRPr sz="1400" b="0" i="0"/>
            </a:lvl1pPr>
          </a:lstStyle>
          <a:p>
            <a:endParaRPr lang="en-GB"/>
          </a:p>
        </p:txBody>
      </p:sp>
      <p:sp>
        <p:nvSpPr>
          <p:cNvPr id="2" name="Title Placeholder 1">
            <a:extLst>
              <a:ext uri="{FF2B5EF4-FFF2-40B4-BE49-F238E27FC236}">
                <a16:creationId xmlns:a16="http://schemas.microsoft.com/office/drawing/2014/main" id="{7064F26B-8803-9659-C0F8-9ABB6BA873C7}"/>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8" name="Content Placeholder 15">
            <a:extLst>
              <a:ext uri="{FF2B5EF4-FFF2-40B4-BE49-F238E27FC236}">
                <a16:creationId xmlns:a16="http://schemas.microsoft.com/office/drawing/2014/main" id="{6F560808-D843-CD45-7AB0-37D202E7B9F2}"/>
              </a:ext>
            </a:extLst>
          </p:cNvPr>
          <p:cNvSpPr>
            <a:spLocks noGrp="1"/>
          </p:cNvSpPr>
          <p:nvPr>
            <p:ph sz="quarter" idx="19"/>
          </p:nvPr>
        </p:nvSpPr>
        <p:spPr>
          <a:xfrm>
            <a:off x="499733" y="2138376"/>
            <a:ext cx="6542090" cy="3317700"/>
          </a:xfrm>
          <a:prstGeom prst="rect">
            <a:avLst/>
          </a:prstGeom>
        </p:spPr>
        <p:txBody>
          <a:bodyPr/>
          <a:lstStyle>
            <a:lvl1pPr>
              <a:lnSpc>
                <a:spcPct val="104000"/>
              </a:lnSpc>
              <a:defRPr sz="1400" b="0" i="0"/>
            </a:lvl1pPr>
          </a:lstStyle>
          <a:p>
            <a:endParaRPr lang="en-GB"/>
          </a:p>
        </p:txBody>
      </p:sp>
      <p:sp>
        <p:nvSpPr>
          <p:cNvPr id="9" name="Text Placeholder 13">
            <a:extLst>
              <a:ext uri="{FF2B5EF4-FFF2-40B4-BE49-F238E27FC236}">
                <a16:creationId xmlns:a16="http://schemas.microsoft.com/office/drawing/2014/main" id="{B75E58B9-86FE-9082-F516-B5221DE85A4E}"/>
              </a:ext>
            </a:extLst>
          </p:cNvPr>
          <p:cNvSpPr>
            <a:spLocks noGrp="1"/>
          </p:cNvSpPr>
          <p:nvPr>
            <p:ph type="body" sz="quarter" idx="20" hasCustomPrompt="1"/>
          </p:nvPr>
        </p:nvSpPr>
        <p:spPr>
          <a:xfrm>
            <a:off x="499731" y="1408771"/>
            <a:ext cx="654209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5" name="Footer Placeholder 4">
            <a:extLst>
              <a:ext uri="{FF2B5EF4-FFF2-40B4-BE49-F238E27FC236}">
                <a16:creationId xmlns:a16="http://schemas.microsoft.com/office/drawing/2014/main" id="{EEB2ED21-5FF2-403A-ACD9-35D71678F4A2}"/>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5EDC77FA-076F-357B-040E-A4496664F1E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9417354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and graph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AE7A2C40-535F-5F7E-F1C3-491FC3950458}"/>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9" name="Content Placeholder 15">
            <a:extLst>
              <a:ext uri="{FF2B5EF4-FFF2-40B4-BE49-F238E27FC236}">
                <a16:creationId xmlns:a16="http://schemas.microsoft.com/office/drawing/2014/main" id="{761E740E-CE5D-3F96-EF1B-74C269D86486}"/>
              </a:ext>
            </a:extLst>
          </p:cNvPr>
          <p:cNvSpPr>
            <a:spLocks noGrp="1"/>
          </p:cNvSpPr>
          <p:nvPr>
            <p:ph sz="quarter" idx="19"/>
          </p:nvPr>
        </p:nvSpPr>
        <p:spPr>
          <a:xfrm>
            <a:off x="499733" y="2138376"/>
            <a:ext cx="5269471" cy="3317700"/>
          </a:xfrm>
          <a:prstGeom prst="rect">
            <a:avLst/>
          </a:prstGeom>
        </p:spPr>
        <p:txBody>
          <a:bodyPr/>
          <a:lstStyle>
            <a:lvl1pPr>
              <a:lnSpc>
                <a:spcPct val="104000"/>
              </a:lnSpc>
              <a:defRPr sz="1400" b="0" i="0"/>
            </a:lvl1pPr>
          </a:lstStyle>
          <a:p>
            <a:endParaRPr lang="en-GB"/>
          </a:p>
        </p:txBody>
      </p:sp>
      <p:sp>
        <p:nvSpPr>
          <p:cNvPr id="10" name="Text Placeholder 13">
            <a:extLst>
              <a:ext uri="{FF2B5EF4-FFF2-40B4-BE49-F238E27FC236}">
                <a16:creationId xmlns:a16="http://schemas.microsoft.com/office/drawing/2014/main" id="{6EE7FA59-16CE-C00E-EC88-A43E3E27FD7B}"/>
              </a:ext>
            </a:extLst>
          </p:cNvPr>
          <p:cNvSpPr>
            <a:spLocks noGrp="1"/>
          </p:cNvSpPr>
          <p:nvPr>
            <p:ph type="body" sz="quarter" idx="20" hasCustomPrompt="1"/>
          </p:nvPr>
        </p:nvSpPr>
        <p:spPr>
          <a:xfrm>
            <a:off x="499731" y="1408771"/>
            <a:ext cx="5269470"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6" name="Content Placeholder 15">
            <a:extLst>
              <a:ext uri="{FF2B5EF4-FFF2-40B4-BE49-F238E27FC236}">
                <a16:creationId xmlns:a16="http://schemas.microsoft.com/office/drawing/2014/main" id="{D4650F6D-1E8E-4387-3E83-A43623850CE6}"/>
              </a:ext>
            </a:extLst>
          </p:cNvPr>
          <p:cNvSpPr>
            <a:spLocks noGrp="1"/>
          </p:cNvSpPr>
          <p:nvPr>
            <p:ph sz="quarter" idx="18"/>
          </p:nvPr>
        </p:nvSpPr>
        <p:spPr>
          <a:xfrm>
            <a:off x="6422796" y="1408770"/>
            <a:ext cx="5269471"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305625F-7166-08D0-823D-AE6132CE76C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F45DE84D-61FF-419F-38A2-5DF443C1E3E5}"/>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5264158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ext and tab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BEB4DE8A-BD61-46DB-0E87-D7E804731B6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3EF06EEC-BB4E-2CDD-13A7-E2E50244880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33243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slide">
    <p:bg>
      <p:bgPr>
        <a:solidFill>
          <a:schemeClr val="bg1"/>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FE7F2E16-67F1-F1D0-06B5-F587DD51CE6D}"/>
              </a:ext>
            </a:extLst>
          </p:cNvPr>
          <p:cNvSpPr>
            <a:spLocks noGrp="1"/>
          </p:cNvSpPr>
          <p:nvPr>
            <p:ph type="title" hasCustomPrompt="1"/>
          </p:nvPr>
        </p:nvSpPr>
        <p:spPr>
          <a:xfrm>
            <a:off x="499733" y="538538"/>
            <a:ext cx="11192534"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Content Placeholder 15">
            <a:extLst>
              <a:ext uri="{FF2B5EF4-FFF2-40B4-BE49-F238E27FC236}">
                <a16:creationId xmlns:a16="http://schemas.microsoft.com/office/drawing/2014/main" id="{56ECBFE5-B633-02D4-A1CC-32F1A77792C4}"/>
              </a:ext>
            </a:extLst>
          </p:cNvPr>
          <p:cNvSpPr>
            <a:spLocks noGrp="1"/>
          </p:cNvSpPr>
          <p:nvPr>
            <p:ph sz="quarter" idx="19"/>
          </p:nvPr>
        </p:nvSpPr>
        <p:spPr>
          <a:xfrm>
            <a:off x="499733" y="2138376"/>
            <a:ext cx="2950477" cy="3317700"/>
          </a:xfrm>
          <a:prstGeom prst="rect">
            <a:avLst/>
          </a:prstGeom>
        </p:spPr>
        <p:txBody>
          <a:bodyPr/>
          <a:lstStyle>
            <a:lvl1pPr>
              <a:lnSpc>
                <a:spcPct val="104000"/>
              </a:lnSpc>
              <a:defRPr sz="1400" b="0" i="0"/>
            </a:lvl1pPr>
          </a:lstStyle>
          <a:p>
            <a:endParaRPr lang="en-GB"/>
          </a:p>
        </p:txBody>
      </p:sp>
      <p:sp>
        <p:nvSpPr>
          <p:cNvPr id="11" name="Text Placeholder 13">
            <a:extLst>
              <a:ext uri="{FF2B5EF4-FFF2-40B4-BE49-F238E27FC236}">
                <a16:creationId xmlns:a16="http://schemas.microsoft.com/office/drawing/2014/main" id="{B3A3145E-319C-A021-10D8-F9A8ADC5ED1B}"/>
              </a:ext>
            </a:extLst>
          </p:cNvPr>
          <p:cNvSpPr>
            <a:spLocks noGrp="1"/>
          </p:cNvSpPr>
          <p:nvPr>
            <p:ph type="body" sz="quarter" idx="20" hasCustomPrompt="1"/>
          </p:nvPr>
        </p:nvSpPr>
        <p:spPr>
          <a:xfrm>
            <a:off x="499731" y="1408771"/>
            <a:ext cx="2950477"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5" name="Content Placeholder 15">
            <a:extLst>
              <a:ext uri="{FF2B5EF4-FFF2-40B4-BE49-F238E27FC236}">
                <a16:creationId xmlns:a16="http://schemas.microsoft.com/office/drawing/2014/main" id="{C6BED69E-9C6C-0FCA-B691-851E4ECE40E4}"/>
              </a:ext>
            </a:extLst>
          </p:cNvPr>
          <p:cNvSpPr>
            <a:spLocks noGrp="1"/>
          </p:cNvSpPr>
          <p:nvPr>
            <p:ph sz="quarter" idx="18"/>
          </p:nvPr>
        </p:nvSpPr>
        <p:spPr>
          <a:xfrm>
            <a:off x="4091234" y="1408770"/>
            <a:ext cx="7601034" cy="4047306"/>
          </a:xfrm>
          <a:prstGeom prst="rect">
            <a:avLst/>
          </a:prstGeom>
        </p:spPr>
        <p:txBody>
          <a:bodyPr/>
          <a:lstStyle>
            <a:lvl1pPr>
              <a:defRPr sz="1400" b="0" i="0"/>
            </a:lvl1pPr>
          </a:lstStyle>
          <a:p>
            <a:endParaRPr lang="en-GB"/>
          </a:p>
        </p:txBody>
      </p:sp>
      <p:sp>
        <p:nvSpPr>
          <p:cNvPr id="4" name="Footer Placeholder 4">
            <a:extLst>
              <a:ext uri="{FF2B5EF4-FFF2-40B4-BE49-F238E27FC236}">
                <a16:creationId xmlns:a16="http://schemas.microsoft.com/office/drawing/2014/main" id="{C0483C78-BC28-1830-F13E-92BD8D4DB62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2E5F5AA-B1A2-E9D6-D14D-2F3AD3C5145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45388234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ull page image or video">
    <p:spTree>
      <p:nvGrpSpPr>
        <p:cNvPr id="1" name=""/>
        <p:cNvGrpSpPr/>
        <p:nvPr/>
      </p:nvGrpSpPr>
      <p:grpSpPr>
        <a:xfrm>
          <a:off x="0" y="0"/>
          <a:ext cx="0" cy="0"/>
          <a:chOff x="0" y="0"/>
          <a:chExt cx="0" cy="0"/>
        </a:xfrm>
      </p:grpSpPr>
      <p:sp>
        <p:nvSpPr>
          <p:cNvPr id="2" name="Content Placeholder 15">
            <a:extLst>
              <a:ext uri="{FF2B5EF4-FFF2-40B4-BE49-F238E27FC236}">
                <a16:creationId xmlns:a16="http://schemas.microsoft.com/office/drawing/2014/main" id="{F55ED7E7-6451-3D92-ECF5-AFFF791A07CC}"/>
              </a:ext>
            </a:extLst>
          </p:cNvPr>
          <p:cNvSpPr>
            <a:spLocks noGrp="1"/>
          </p:cNvSpPr>
          <p:nvPr>
            <p:ph sz="quarter" idx="19"/>
          </p:nvPr>
        </p:nvSpPr>
        <p:spPr>
          <a:xfrm>
            <a:off x="0" y="0"/>
            <a:ext cx="12192000" cy="6858000"/>
          </a:xfrm>
          <a:prstGeom prst="rect">
            <a:avLst/>
          </a:prstGeom>
        </p:spPr>
        <p:txBody>
          <a:bodyPr anchor="ctr"/>
          <a:lstStyle>
            <a:lvl1pPr algn="ctr">
              <a:lnSpc>
                <a:spcPct val="104000"/>
              </a:lnSpc>
              <a:defRPr sz="1400" b="0" i="0">
                <a:noFill/>
              </a:defRPr>
            </a:lvl1pPr>
          </a:lstStyle>
          <a:p>
            <a:endParaRPr lang="en-GB"/>
          </a:p>
        </p:txBody>
      </p:sp>
    </p:spTree>
    <p:extLst>
      <p:ext uri="{BB962C8B-B14F-4D97-AF65-F5344CB8AC3E}">
        <p14:creationId xmlns:p14="http://schemas.microsoft.com/office/powerpoint/2010/main" val="290274530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Image and text v1">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AE7036E6-159B-AB30-471E-A525D94FE308}"/>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7" name="Graphic 6">
            <a:extLst>
              <a:ext uri="{FF2B5EF4-FFF2-40B4-BE49-F238E27FC236}">
                <a16:creationId xmlns:a16="http://schemas.microsoft.com/office/drawing/2014/main" id="{0384444D-D7CD-F3A0-868D-95881EA5F7A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8" name="Graphic 7">
            <a:extLst>
              <a:ext uri="{FF2B5EF4-FFF2-40B4-BE49-F238E27FC236}">
                <a16:creationId xmlns:a16="http://schemas.microsoft.com/office/drawing/2014/main" id="{5E218285-2698-5C06-A51E-A0FFE918152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1" name="Title Placeholder 1">
            <a:extLst>
              <a:ext uri="{FF2B5EF4-FFF2-40B4-BE49-F238E27FC236}">
                <a16:creationId xmlns:a16="http://schemas.microsoft.com/office/drawing/2014/main" id="{230773AF-350E-9246-0106-1674358DA5DB}"/>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2" name="Content Placeholder 15">
            <a:extLst>
              <a:ext uri="{FF2B5EF4-FFF2-40B4-BE49-F238E27FC236}">
                <a16:creationId xmlns:a16="http://schemas.microsoft.com/office/drawing/2014/main" id="{D68010EB-8939-A926-E01E-C52CAC459C58}"/>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13" name="Text Placeholder 13">
            <a:extLst>
              <a:ext uri="{FF2B5EF4-FFF2-40B4-BE49-F238E27FC236}">
                <a16:creationId xmlns:a16="http://schemas.microsoft.com/office/drawing/2014/main" id="{F5F358D9-5074-CF75-C0F2-7287DD66EA57}"/>
              </a:ext>
            </a:extLst>
          </p:cNvPr>
          <p:cNvSpPr>
            <a:spLocks noGrp="1"/>
          </p:cNvSpPr>
          <p:nvPr>
            <p:ph type="body" sz="quarter" idx="22"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14" name="Footer Placeholder 4">
            <a:extLst>
              <a:ext uri="{FF2B5EF4-FFF2-40B4-BE49-F238E27FC236}">
                <a16:creationId xmlns:a16="http://schemas.microsoft.com/office/drawing/2014/main" id="{B4B1EFBF-74E2-F771-E37B-D73A4D75D14A}"/>
              </a:ext>
            </a:extLst>
          </p:cNvPr>
          <p:cNvSpPr>
            <a:spLocks noGrp="1"/>
          </p:cNvSpPr>
          <p:nvPr>
            <p:ph type="ftr" sz="quarter" idx="3"/>
          </p:nvPr>
        </p:nvSpPr>
        <p:spPr>
          <a:xfrm>
            <a:off x="1039733" y="5994450"/>
            <a:ext cx="4320001"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586AFB09-C3AE-5C6D-3811-9837472DBF4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4215386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Image and text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C37681FC-CB57-A783-CC7B-A0690E432F52}"/>
              </a:ext>
            </a:extLst>
          </p:cNvPr>
          <p:cNvSpPr>
            <a:spLocks noGrp="1"/>
          </p:cNvSpPr>
          <p:nvPr>
            <p:ph type="title" hasCustomPrompt="1"/>
          </p:nvPr>
        </p:nvSpPr>
        <p:spPr>
          <a:xfrm>
            <a:off x="499734"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Text Placeholder 12">
            <a:extLst>
              <a:ext uri="{FF2B5EF4-FFF2-40B4-BE49-F238E27FC236}">
                <a16:creationId xmlns:a16="http://schemas.microsoft.com/office/drawing/2014/main" id="{60EF9FEF-9FC7-2805-A3DA-842211415901}"/>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2" name="Content Placeholder 15">
            <a:extLst>
              <a:ext uri="{FF2B5EF4-FFF2-40B4-BE49-F238E27FC236}">
                <a16:creationId xmlns:a16="http://schemas.microsoft.com/office/drawing/2014/main" id="{27B3970F-CF32-6E7B-7127-270E1D57E145}"/>
              </a:ext>
            </a:extLst>
          </p:cNvPr>
          <p:cNvSpPr>
            <a:spLocks noGrp="1"/>
          </p:cNvSpPr>
          <p:nvPr>
            <p:ph sz="quarter" idx="20"/>
          </p:nvPr>
        </p:nvSpPr>
        <p:spPr>
          <a:xfrm>
            <a:off x="499733" y="1888476"/>
            <a:ext cx="4860000" cy="3567600"/>
          </a:xfrm>
          <a:prstGeom prst="rect">
            <a:avLst/>
          </a:prstGeom>
        </p:spPr>
        <p:txBody>
          <a:bodyPr/>
          <a:lstStyle>
            <a:lvl1pPr>
              <a:lnSpc>
                <a:spcPct val="104000"/>
              </a:lnSpc>
              <a:defRPr sz="1400" b="0" i="0"/>
            </a:lvl1pPr>
          </a:lstStyle>
          <a:p>
            <a:endParaRPr lang="en-GB"/>
          </a:p>
        </p:txBody>
      </p:sp>
      <p:sp>
        <p:nvSpPr>
          <p:cNvPr id="13" name="Picture Placeholder 11">
            <a:extLst>
              <a:ext uri="{FF2B5EF4-FFF2-40B4-BE49-F238E27FC236}">
                <a16:creationId xmlns:a16="http://schemas.microsoft.com/office/drawing/2014/main" id="{FC002011-9DF8-0527-2C13-C31990238C02}"/>
              </a:ext>
            </a:extLst>
          </p:cNvPr>
          <p:cNvSpPr>
            <a:spLocks noGrp="1"/>
          </p:cNvSpPr>
          <p:nvPr>
            <p:ph type="pic" sz="quarter" idx="12" hasCustomPrompt="1"/>
          </p:nvPr>
        </p:nvSpPr>
        <p:spPr>
          <a:xfrm>
            <a:off x="5981999" y="0"/>
            <a:ext cx="4554000"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14" name="Graphic 13">
            <a:extLst>
              <a:ext uri="{FF2B5EF4-FFF2-40B4-BE49-F238E27FC236}">
                <a16:creationId xmlns:a16="http://schemas.microsoft.com/office/drawing/2014/main" id="{8C967279-7395-2E12-0B5F-67B8B30A581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15" name="Graphic 14">
            <a:extLst>
              <a:ext uri="{FF2B5EF4-FFF2-40B4-BE49-F238E27FC236}">
                <a16:creationId xmlns:a16="http://schemas.microsoft.com/office/drawing/2014/main" id="{B717DBAC-3492-825A-FA55-FE65E816A27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
        <p:nvSpPr>
          <p:cNvPr id="16" name="Footer Placeholder 4">
            <a:extLst>
              <a:ext uri="{FF2B5EF4-FFF2-40B4-BE49-F238E27FC236}">
                <a16:creationId xmlns:a16="http://schemas.microsoft.com/office/drawing/2014/main" id="{44D852ED-6CD1-D7AB-F875-B6E3F846BC5F}"/>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7" name="Slide Number Placeholder 5">
            <a:extLst>
              <a:ext uri="{FF2B5EF4-FFF2-40B4-BE49-F238E27FC236}">
                <a16:creationId xmlns:a16="http://schemas.microsoft.com/office/drawing/2014/main" id="{0BF4FFC7-C85D-E46B-91C8-33DF6F266E6D}"/>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0929642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hree image and text slide v1">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52A05B-734C-023B-C15D-942D9867BAB4}"/>
              </a:ext>
            </a:extLst>
          </p:cNvPr>
          <p:cNvSpPr>
            <a:spLocks noGrp="1"/>
          </p:cNvSpPr>
          <p:nvPr>
            <p:ph type="title" hasCustomPrompt="1"/>
          </p:nvPr>
        </p:nvSpPr>
        <p:spPr>
          <a:xfrm>
            <a:off x="499733" y="538538"/>
            <a:ext cx="4860001"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7" name="Content Placeholder 15">
            <a:extLst>
              <a:ext uri="{FF2B5EF4-FFF2-40B4-BE49-F238E27FC236}">
                <a16:creationId xmlns:a16="http://schemas.microsoft.com/office/drawing/2014/main" id="{67BD0C26-0FB8-E001-81BA-5EA844A0C914}"/>
              </a:ext>
            </a:extLst>
          </p:cNvPr>
          <p:cNvSpPr>
            <a:spLocks noGrp="1"/>
          </p:cNvSpPr>
          <p:nvPr>
            <p:ph sz="quarter" idx="20"/>
          </p:nvPr>
        </p:nvSpPr>
        <p:spPr>
          <a:xfrm>
            <a:off x="499733" y="2138376"/>
            <a:ext cx="4860001" cy="3317700"/>
          </a:xfrm>
          <a:prstGeom prst="rect">
            <a:avLst/>
          </a:prstGeom>
        </p:spPr>
        <p:txBody>
          <a:bodyPr/>
          <a:lstStyle>
            <a:lvl1pPr>
              <a:lnSpc>
                <a:spcPct val="104000"/>
              </a:lnSpc>
              <a:defRPr sz="1400" b="0" i="0"/>
            </a:lvl1pPr>
          </a:lstStyle>
          <a:p>
            <a:endParaRPr lang="en-GB"/>
          </a:p>
        </p:txBody>
      </p:sp>
      <p:sp>
        <p:nvSpPr>
          <p:cNvPr id="8" name="Text Placeholder 13">
            <a:extLst>
              <a:ext uri="{FF2B5EF4-FFF2-40B4-BE49-F238E27FC236}">
                <a16:creationId xmlns:a16="http://schemas.microsoft.com/office/drawing/2014/main" id="{548710A7-36AA-7701-8CF8-E2BC3CD3543E}"/>
              </a:ext>
            </a:extLst>
          </p:cNvPr>
          <p:cNvSpPr>
            <a:spLocks noGrp="1"/>
          </p:cNvSpPr>
          <p:nvPr>
            <p:ph type="body" sz="quarter" idx="21" hasCustomPrompt="1"/>
          </p:nvPr>
        </p:nvSpPr>
        <p:spPr>
          <a:xfrm>
            <a:off x="499732" y="1408771"/>
            <a:ext cx="4860002" cy="564450"/>
          </a:xfrm>
          <a:prstGeom prst="rect">
            <a:avLst/>
          </a:prstGeom>
        </p:spPr>
        <p:txBody>
          <a:bodyPr anchor="t">
            <a:noAutofit/>
          </a:bodyPr>
          <a:lstStyle>
            <a:lvl1pPr>
              <a:lnSpc>
                <a:spcPct val="104000"/>
              </a:lnSpc>
              <a:defRPr sz="1600" b="1" i="0"/>
            </a:lvl1pPr>
          </a:lstStyle>
          <a:p>
            <a:r>
              <a:rPr lang="en-GB"/>
              <a:t>Add heading (two lines max)</a:t>
            </a:r>
          </a:p>
        </p:txBody>
      </p:sp>
      <p:sp>
        <p:nvSpPr>
          <p:cNvPr id="9" name="Picture Placeholder 11">
            <a:extLst>
              <a:ext uri="{FF2B5EF4-FFF2-40B4-BE49-F238E27FC236}">
                <a16:creationId xmlns:a16="http://schemas.microsoft.com/office/drawing/2014/main" id="{A79BFDA6-F32E-B996-4892-27B8AF51E8DB}"/>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10" name="Picture Placeholder 11">
            <a:extLst>
              <a:ext uri="{FF2B5EF4-FFF2-40B4-BE49-F238E27FC236}">
                <a16:creationId xmlns:a16="http://schemas.microsoft.com/office/drawing/2014/main" id="{4D64FC78-7634-6352-7B43-68A85F785653}"/>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Picture Placeholder 11">
            <a:extLst>
              <a:ext uri="{FF2B5EF4-FFF2-40B4-BE49-F238E27FC236}">
                <a16:creationId xmlns:a16="http://schemas.microsoft.com/office/drawing/2014/main" id="{B3FE2586-8C93-CEE4-B087-8FC1B211DE17}"/>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4" name="Footer Placeholder 4">
            <a:extLst>
              <a:ext uri="{FF2B5EF4-FFF2-40B4-BE49-F238E27FC236}">
                <a16:creationId xmlns:a16="http://schemas.microsoft.com/office/drawing/2014/main" id="{4F67E19A-5C25-CFA7-A2BC-1883830A111E}"/>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1" name="Slide Number Placeholder 5">
            <a:extLst>
              <a:ext uri="{FF2B5EF4-FFF2-40B4-BE49-F238E27FC236}">
                <a16:creationId xmlns:a16="http://schemas.microsoft.com/office/drawing/2014/main" id="{25DBAF6C-E7A5-A1E8-93F9-5D3F6723BFA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58571756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hree image and text slide v2">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219DC3A-1FF1-7859-D599-6F9DCD54E592}"/>
              </a:ext>
            </a:extLst>
          </p:cNvPr>
          <p:cNvSpPr>
            <a:spLocks noGrp="1"/>
          </p:cNvSpPr>
          <p:nvPr>
            <p:ph type="pic" sz="quarter" idx="12" hasCustomPrompt="1"/>
          </p:nvPr>
        </p:nvSpPr>
        <p:spPr>
          <a:xfrm>
            <a:off x="9144000" y="0"/>
            <a:ext cx="2548267" cy="6858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3" name="Picture Placeholder 11">
            <a:extLst>
              <a:ext uri="{FF2B5EF4-FFF2-40B4-BE49-F238E27FC236}">
                <a16:creationId xmlns:a16="http://schemas.microsoft.com/office/drawing/2014/main" id="{34A33B83-0498-6D8B-C355-16BE0BBD49C8}"/>
              </a:ext>
            </a:extLst>
          </p:cNvPr>
          <p:cNvSpPr>
            <a:spLocks noGrp="1"/>
          </p:cNvSpPr>
          <p:nvPr>
            <p:ph type="pic" sz="quarter" idx="18" hasCustomPrompt="1"/>
          </p:nvPr>
        </p:nvSpPr>
        <p:spPr>
          <a:xfrm>
            <a:off x="5986020" y="1895900"/>
            <a:ext cx="3157977" cy="4962099"/>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3" name="Title Placeholder 1">
            <a:extLst>
              <a:ext uri="{FF2B5EF4-FFF2-40B4-BE49-F238E27FC236}">
                <a16:creationId xmlns:a16="http://schemas.microsoft.com/office/drawing/2014/main" id="{D7993DE8-5ABE-40D9-B897-DAF1B332870F}"/>
              </a:ext>
            </a:extLst>
          </p:cNvPr>
          <p:cNvSpPr>
            <a:spLocks noGrp="1"/>
          </p:cNvSpPr>
          <p:nvPr>
            <p:ph type="title" hasCustomPrompt="1"/>
          </p:nvPr>
        </p:nvSpPr>
        <p:spPr>
          <a:xfrm>
            <a:off x="499733" y="538538"/>
            <a:ext cx="4860000"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10" name="Text Placeholder 12">
            <a:extLst>
              <a:ext uri="{FF2B5EF4-FFF2-40B4-BE49-F238E27FC236}">
                <a16:creationId xmlns:a16="http://schemas.microsoft.com/office/drawing/2014/main" id="{1F382238-B715-064C-9E79-D94A425E35B6}"/>
              </a:ext>
            </a:extLst>
          </p:cNvPr>
          <p:cNvSpPr>
            <a:spLocks noGrp="1"/>
          </p:cNvSpPr>
          <p:nvPr>
            <p:ph type="body" sz="quarter" idx="13" hasCustomPrompt="1"/>
          </p:nvPr>
        </p:nvSpPr>
        <p:spPr>
          <a:xfrm>
            <a:off x="499733" y="1077065"/>
            <a:ext cx="4860000" cy="564450"/>
          </a:xfrm>
          <a:prstGeom prst="rect">
            <a:avLst/>
          </a:prstGeom>
        </p:spPr>
        <p:txBody>
          <a:bodyPr wrap="square">
            <a:noAutofit/>
          </a:bodyPr>
          <a:lstStyle>
            <a:lvl1pPr>
              <a:lnSpc>
                <a:spcPct val="104000"/>
              </a:lnSpc>
              <a:defRPr sz="18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subheading</a:t>
            </a:r>
          </a:p>
        </p:txBody>
      </p:sp>
      <p:sp>
        <p:nvSpPr>
          <p:cNvPr id="11" name="Text Placeholder 2">
            <a:extLst>
              <a:ext uri="{FF2B5EF4-FFF2-40B4-BE49-F238E27FC236}">
                <a16:creationId xmlns:a16="http://schemas.microsoft.com/office/drawing/2014/main" id="{78D2F36A-F968-C38D-8923-0F341E76FAD7}"/>
              </a:ext>
            </a:extLst>
          </p:cNvPr>
          <p:cNvSpPr>
            <a:spLocks noGrp="1"/>
          </p:cNvSpPr>
          <p:nvPr>
            <p:ph idx="1"/>
          </p:nvPr>
        </p:nvSpPr>
        <p:spPr>
          <a:xfrm>
            <a:off x="499734" y="1888476"/>
            <a:ext cx="4860000" cy="3567600"/>
          </a:xfrm>
          <a:prstGeom prst="rect">
            <a:avLst/>
          </a:prstGeom>
        </p:spPr>
        <p:txBody>
          <a:bodyPr vert="horz" lIns="0" tIns="0" rIns="0" bIns="0" rtlCol="0">
            <a:noAutofit/>
          </a:bodyPr>
          <a:lstStyle>
            <a:lvl1pPr>
              <a:defRPr sz="1600" b="0" i="0"/>
            </a:lvl1pPr>
          </a:lstStyle>
          <a:p>
            <a:pPr lvl="0"/>
            <a:endParaRPr lang="en-GB"/>
          </a:p>
        </p:txBody>
      </p:sp>
      <p:sp>
        <p:nvSpPr>
          <p:cNvPr id="2" name="Picture Placeholder 11">
            <a:extLst>
              <a:ext uri="{FF2B5EF4-FFF2-40B4-BE49-F238E27FC236}">
                <a16:creationId xmlns:a16="http://schemas.microsoft.com/office/drawing/2014/main" id="{1F506A8E-EC3A-3A31-6F7F-FF188F7AFBCA}"/>
              </a:ext>
            </a:extLst>
          </p:cNvPr>
          <p:cNvSpPr>
            <a:spLocks noGrp="1"/>
          </p:cNvSpPr>
          <p:nvPr>
            <p:ph type="pic" sz="quarter" idx="19" hasCustomPrompt="1"/>
          </p:nvPr>
        </p:nvSpPr>
        <p:spPr>
          <a:xfrm>
            <a:off x="5986016" y="0"/>
            <a:ext cx="3157977" cy="18972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5" name="Footer Placeholder 4">
            <a:extLst>
              <a:ext uri="{FF2B5EF4-FFF2-40B4-BE49-F238E27FC236}">
                <a16:creationId xmlns:a16="http://schemas.microsoft.com/office/drawing/2014/main" id="{70765E1D-62B0-8AAB-F8E3-5B928309E815}"/>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6" name="Slide Number Placeholder 5">
            <a:extLst>
              <a:ext uri="{FF2B5EF4-FFF2-40B4-BE49-F238E27FC236}">
                <a16:creationId xmlns:a16="http://schemas.microsoft.com/office/drawing/2014/main" id="{14982DA3-A500-C2F7-C489-D1DEB5D98AF7}"/>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1051192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ement or quote slide">
    <p:spTree>
      <p:nvGrpSpPr>
        <p:cNvPr id="1" name=""/>
        <p:cNvGrpSpPr/>
        <p:nvPr/>
      </p:nvGrpSpPr>
      <p:grpSpPr>
        <a:xfrm>
          <a:off x="0" y="0"/>
          <a:ext cx="0" cy="0"/>
          <a:chOff x="0" y="0"/>
          <a:chExt cx="0" cy="0"/>
        </a:xfrm>
      </p:grpSpPr>
      <p:sp>
        <p:nvSpPr>
          <p:cNvPr id="22" name="Title Placeholder 1">
            <a:extLst>
              <a:ext uri="{FF2B5EF4-FFF2-40B4-BE49-F238E27FC236}">
                <a16:creationId xmlns:a16="http://schemas.microsoft.com/office/drawing/2014/main" id="{06DF862D-15E0-ACDB-80CE-697EB1AC1CE0}"/>
              </a:ext>
            </a:extLst>
          </p:cNvPr>
          <p:cNvSpPr>
            <a:spLocks noGrp="1"/>
          </p:cNvSpPr>
          <p:nvPr>
            <p:ph type="title" hasCustomPrompt="1"/>
          </p:nvPr>
        </p:nvSpPr>
        <p:spPr>
          <a:xfrm>
            <a:off x="499734" y="2539978"/>
            <a:ext cx="4860000" cy="2235622"/>
          </a:xfrm>
          <a:prstGeom prst="rect">
            <a:avLst/>
          </a:prstGeom>
        </p:spPr>
        <p:txBody>
          <a:bodyPr vert="horz" wrap="square" lIns="0" tIns="0" rIns="0" bIns="0" rtlCol="0" anchor="t">
            <a:noAutofit/>
          </a:bodyPr>
          <a:lstStyle>
            <a:lvl1pPr>
              <a:defRPr sz="2400" b="0" i="0"/>
            </a:lvl1pPr>
          </a:lstStyle>
          <a:p>
            <a:r>
              <a:rPr lang="en-GB"/>
              <a:t>Add quote</a:t>
            </a:r>
          </a:p>
        </p:txBody>
      </p:sp>
      <p:sp>
        <p:nvSpPr>
          <p:cNvPr id="23" name="Text Placeholder 12">
            <a:extLst>
              <a:ext uri="{FF2B5EF4-FFF2-40B4-BE49-F238E27FC236}">
                <a16:creationId xmlns:a16="http://schemas.microsoft.com/office/drawing/2014/main" id="{A9898A81-6C3F-17C9-B449-3FE9B4C929FF}"/>
              </a:ext>
            </a:extLst>
          </p:cNvPr>
          <p:cNvSpPr>
            <a:spLocks noGrp="1"/>
          </p:cNvSpPr>
          <p:nvPr>
            <p:ph type="body" sz="quarter" idx="14" hasCustomPrompt="1"/>
          </p:nvPr>
        </p:nvSpPr>
        <p:spPr>
          <a:xfrm>
            <a:off x="499734" y="4866805"/>
            <a:ext cx="4859999" cy="501740"/>
          </a:xfrm>
          <a:prstGeom prst="rect">
            <a:avLst/>
          </a:prstGeom>
        </p:spPr>
        <p:txBody>
          <a:bodyPr wrap="square">
            <a:noAutofit/>
          </a:bodyPr>
          <a:lstStyle>
            <a:lvl1pPr>
              <a:defRPr sz="1200" b="0" i="0"/>
            </a:lvl1pPr>
          </a:lstStyle>
          <a:p>
            <a:pPr marL="0" marR="0" lvl="0" indent="0" algn="l" defTabSz="914400" rtl="0" eaLnBrk="1" fontAlgn="auto" latinLnBrk="0" hangingPunct="1">
              <a:lnSpc>
                <a:spcPct val="105000"/>
              </a:lnSpc>
              <a:spcBef>
                <a:spcPts val="0"/>
              </a:spcBef>
              <a:spcAft>
                <a:spcPts val="0"/>
              </a:spcAft>
              <a:buClrTx/>
              <a:buSzTx/>
              <a:buFont typeface="Arial" panose="020B0604020202020204" pitchFamily="34" charset="0"/>
              <a:buNone/>
              <a:tabLst/>
              <a:defRPr/>
            </a:pPr>
            <a:r>
              <a:rPr lang="en-GB"/>
              <a:t>Add source</a:t>
            </a:r>
          </a:p>
        </p:txBody>
      </p:sp>
      <p:sp>
        <p:nvSpPr>
          <p:cNvPr id="24" name="Picture Placeholder 11">
            <a:extLst>
              <a:ext uri="{FF2B5EF4-FFF2-40B4-BE49-F238E27FC236}">
                <a16:creationId xmlns:a16="http://schemas.microsoft.com/office/drawing/2014/main" id="{1E8A19FE-64F8-6DAE-5D3D-84BA47F15825}"/>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5" name="Picture Placeholder 11">
            <a:extLst>
              <a:ext uri="{FF2B5EF4-FFF2-40B4-BE49-F238E27FC236}">
                <a16:creationId xmlns:a16="http://schemas.microsoft.com/office/drawing/2014/main" id="{2630A848-805F-B52C-DAB6-56E569C2CAE6}"/>
              </a:ext>
            </a:extLst>
          </p:cNvPr>
          <p:cNvSpPr>
            <a:spLocks noGrp="1"/>
          </p:cNvSpPr>
          <p:nvPr>
            <p:ph type="pic" sz="quarter" idx="15" hasCustomPrompt="1"/>
          </p:nvPr>
        </p:nvSpPr>
        <p:spPr>
          <a:xfrm>
            <a:off x="10536000" y="1897275"/>
            <a:ext cx="1656000" cy="4978653"/>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sp>
        <p:nvSpPr>
          <p:cNvPr id="26" name="Title Placeholder 1">
            <a:extLst>
              <a:ext uri="{FF2B5EF4-FFF2-40B4-BE49-F238E27FC236}">
                <a16:creationId xmlns:a16="http://schemas.microsoft.com/office/drawing/2014/main" id="{A522FB30-D98F-CA6D-A898-E533909FFF18}"/>
              </a:ext>
            </a:extLst>
          </p:cNvPr>
          <p:cNvSpPr txBox="1">
            <a:spLocks/>
          </p:cNvSpPr>
          <p:nvPr userDrawn="1"/>
        </p:nvSpPr>
        <p:spPr>
          <a:xfrm>
            <a:off x="448797" y="1882098"/>
            <a:ext cx="562655" cy="1221488"/>
          </a:xfrm>
          <a:prstGeom prst="rect">
            <a:avLst/>
          </a:prstGeom>
        </p:spPr>
        <p:txBody>
          <a:bodyPr vert="horz" wrap="none" lIns="0" tIns="0" rIns="0" bIns="0" rtlCol="0" anchor="t">
            <a:noAutofit/>
          </a:bodyPr>
          <a:lstStyle>
            <a:lvl1pPr algn="l" defTabSz="914400" rtl="0" eaLnBrk="1" latinLnBrk="0" hangingPunct="1">
              <a:lnSpc>
                <a:spcPct val="78000"/>
              </a:lnSpc>
              <a:spcBef>
                <a:spcPct val="0"/>
              </a:spcBef>
              <a:buNone/>
              <a:defRPr sz="2400" b="1" kern="1200">
                <a:solidFill>
                  <a:schemeClr val="tx1"/>
                </a:solidFill>
                <a:latin typeface="Neue Haas Grotesk Text Pro" panose="020B0504020202020204" pitchFamily="34" charset="77"/>
                <a:ea typeface="+mj-ea"/>
                <a:cs typeface="Calibri" panose="020F0502020204030204" pitchFamily="34" charset="0"/>
              </a:defRPr>
            </a:lvl1pPr>
          </a:lstStyle>
          <a:p>
            <a:r>
              <a:rPr lang="en-GB" sz="10000" b="0" i="0">
                <a:latin typeface="Aptos" panose="020B0004020202020204" pitchFamily="34" charset="0"/>
              </a:rPr>
              <a:t>“</a:t>
            </a:r>
          </a:p>
        </p:txBody>
      </p:sp>
      <p:pic>
        <p:nvPicPr>
          <p:cNvPr id="6" name="Graphic 5">
            <a:extLst>
              <a:ext uri="{FF2B5EF4-FFF2-40B4-BE49-F238E27FC236}">
                <a16:creationId xmlns:a16="http://schemas.microsoft.com/office/drawing/2014/main" id="{F15CC809-C0C6-1AEE-518D-145A35C3DF6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7" name="Graphic 6">
            <a:extLst>
              <a:ext uri="{FF2B5EF4-FFF2-40B4-BE49-F238E27FC236}">
                <a16:creationId xmlns:a16="http://schemas.microsoft.com/office/drawing/2014/main" id="{A42FACE8-73C3-8FB5-2BE9-8642456AFD15}"/>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685867"/>
            <a:ext cx="2047718" cy="540991"/>
          </a:xfrm>
          <a:prstGeom prst="rect">
            <a:avLst/>
          </a:prstGeom>
        </p:spPr>
      </p:pic>
      <p:sp>
        <p:nvSpPr>
          <p:cNvPr id="2" name="Footer Placeholder 4">
            <a:extLst>
              <a:ext uri="{FF2B5EF4-FFF2-40B4-BE49-F238E27FC236}">
                <a16:creationId xmlns:a16="http://schemas.microsoft.com/office/drawing/2014/main" id="{45E892E4-0A73-1495-1FA7-86BF8EFB3A68}"/>
              </a:ext>
            </a:extLst>
          </p:cNvPr>
          <p:cNvSpPr>
            <a:spLocks noGrp="1"/>
          </p:cNvSpPr>
          <p:nvPr>
            <p:ph type="ftr" sz="quarter" idx="3"/>
          </p:nvPr>
        </p:nvSpPr>
        <p:spPr>
          <a:xfrm>
            <a:off x="1039733" y="5994450"/>
            <a:ext cx="432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2B5F3E8F-51DF-36FC-E0BE-ECE629064C0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10593728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artner Logo v1">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AA8BF768-3ABC-598A-48EA-3A5080732E9D}"/>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069B04C-11B0-5E65-D8D1-75CB7E249202}"/>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E07AB48F-2309-4BCF-D6E7-CB2C561E7687}"/>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cxnSp>
        <p:nvCxnSpPr>
          <p:cNvPr id="6" name="Straight Connector 5">
            <a:extLst>
              <a:ext uri="{FF2B5EF4-FFF2-40B4-BE49-F238E27FC236}">
                <a16:creationId xmlns:a16="http://schemas.microsoft.com/office/drawing/2014/main" id="{7106EB4F-26D7-0089-2D17-9DD0A7C9DD55}"/>
              </a:ext>
            </a:extLst>
          </p:cNvPr>
          <p:cNvCxnSpPr>
            <a:cxnSpLocks/>
          </p:cNvCxnSpPr>
          <p:nvPr userDrawn="1"/>
        </p:nvCxnSpPr>
        <p:spPr>
          <a:xfrm>
            <a:off x="4479196"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7" name="Picture Placeholder 11">
            <a:extLst>
              <a:ext uri="{FF2B5EF4-FFF2-40B4-BE49-F238E27FC236}">
                <a16:creationId xmlns:a16="http://schemas.microsoft.com/office/drawing/2014/main" id="{76C3E90E-924C-F377-FA80-136D95D735B6}"/>
              </a:ext>
            </a:extLst>
          </p:cNvPr>
          <p:cNvSpPr>
            <a:spLocks noGrp="1"/>
          </p:cNvSpPr>
          <p:nvPr>
            <p:ph type="pic" sz="quarter" idx="13" hasCustomPrompt="1"/>
          </p:nvPr>
        </p:nvSpPr>
        <p:spPr>
          <a:xfrm>
            <a:off x="4678830" y="5813493"/>
            <a:ext cx="54000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logo</a:t>
            </a:r>
          </a:p>
        </p:txBody>
      </p:sp>
    </p:spTree>
    <p:extLst>
      <p:ext uri="{BB962C8B-B14F-4D97-AF65-F5344CB8AC3E}">
        <p14:creationId xmlns:p14="http://schemas.microsoft.com/office/powerpoint/2010/main" val="7678119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artner Logo v2">
    <p:spTree>
      <p:nvGrpSpPr>
        <p:cNvPr id="1" name=""/>
        <p:cNvGrpSpPr/>
        <p:nvPr/>
      </p:nvGrpSpPr>
      <p:grpSpPr>
        <a:xfrm>
          <a:off x="0" y="0"/>
          <a:ext cx="0" cy="0"/>
          <a:chOff x="0" y="0"/>
          <a:chExt cx="0" cy="0"/>
        </a:xfrm>
      </p:grpSpPr>
      <p:sp>
        <p:nvSpPr>
          <p:cNvPr id="19" name="Title Placeholder 1">
            <a:extLst>
              <a:ext uri="{FF2B5EF4-FFF2-40B4-BE49-F238E27FC236}">
                <a16:creationId xmlns:a16="http://schemas.microsoft.com/office/drawing/2014/main" id="{02E7F36C-378D-28CD-894C-549E0127F787}"/>
              </a:ext>
            </a:extLst>
          </p:cNvPr>
          <p:cNvSpPr>
            <a:spLocks noGrp="1"/>
          </p:cNvSpPr>
          <p:nvPr>
            <p:ph type="title" hasCustomPrompt="1"/>
          </p:nvPr>
        </p:nvSpPr>
        <p:spPr>
          <a:xfrm>
            <a:off x="499733" y="538538"/>
            <a:ext cx="10036266" cy="383567"/>
          </a:xfrm>
          <a:prstGeom prst="rect">
            <a:avLst/>
          </a:prstGeom>
        </p:spPr>
        <p:txBody>
          <a:bodyPr vert="horz" wrap="square" lIns="0" tIns="0" rIns="0" bIns="0" rtlCol="0" anchor="t">
            <a:spAutoFit/>
          </a:bodyPr>
          <a:lstStyle>
            <a:lvl1pPr>
              <a:defRPr b="1" i="0"/>
            </a:lvl1pPr>
          </a:lstStyle>
          <a:p>
            <a:r>
              <a:rPr lang="en-GB"/>
              <a:t>Click here to insert title</a:t>
            </a:r>
          </a:p>
        </p:txBody>
      </p:sp>
      <p:sp>
        <p:nvSpPr>
          <p:cNvPr id="20" name="Content Placeholder 15">
            <a:extLst>
              <a:ext uri="{FF2B5EF4-FFF2-40B4-BE49-F238E27FC236}">
                <a16:creationId xmlns:a16="http://schemas.microsoft.com/office/drawing/2014/main" id="{E725A32E-8D8E-B948-82F0-8289130EB220}"/>
              </a:ext>
            </a:extLst>
          </p:cNvPr>
          <p:cNvSpPr>
            <a:spLocks noGrp="1"/>
          </p:cNvSpPr>
          <p:nvPr>
            <p:ph sz="quarter" idx="19"/>
          </p:nvPr>
        </p:nvSpPr>
        <p:spPr>
          <a:xfrm>
            <a:off x="499733" y="1077065"/>
            <a:ext cx="10036266" cy="4379011"/>
          </a:xfrm>
          <a:prstGeom prst="rect">
            <a:avLst/>
          </a:prstGeom>
        </p:spPr>
        <p:txBody>
          <a:bodyPr/>
          <a:lstStyle>
            <a:lvl1pPr>
              <a:lnSpc>
                <a:spcPct val="104000"/>
              </a:lnSpc>
              <a:defRPr sz="1400" b="0" i="0"/>
            </a:lvl1pPr>
          </a:lstStyle>
          <a:p>
            <a:endParaRPr lang="en-GB"/>
          </a:p>
        </p:txBody>
      </p:sp>
      <p:pic>
        <p:nvPicPr>
          <p:cNvPr id="22" name="Graphic 21">
            <a:extLst>
              <a:ext uri="{FF2B5EF4-FFF2-40B4-BE49-F238E27FC236}">
                <a16:creationId xmlns:a16="http://schemas.microsoft.com/office/drawing/2014/main" id="{8C1D5C26-8787-7A59-105B-0F375A09A3E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2" name="Graphic 1">
            <a:extLst>
              <a:ext uri="{FF2B5EF4-FFF2-40B4-BE49-F238E27FC236}">
                <a16:creationId xmlns:a16="http://schemas.microsoft.com/office/drawing/2014/main" id="{1BCB37D1-2523-762E-6DC4-DB31CB58073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cxnSp>
        <p:nvCxnSpPr>
          <p:cNvPr id="3" name="Straight Connector 2">
            <a:extLst>
              <a:ext uri="{FF2B5EF4-FFF2-40B4-BE49-F238E27FC236}">
                <a16:creationId xmlns:a16="http://schemas.microsoft.com/office/drawing/2014/main" id="{BCC4DA4C-74B7-CB10-4D45-A09EBDA21DE6}"/>
              </a:ext>
            </a:extLst>
          </p:cNvPr>
          <p:cNvCxnSpPr>
            <a:cxnSpLocks/>
          </p:cNvCxnSpPr>
          <p:nvPr userDrawn="1"/>
        </p:nvCxnSpPr>
        <p:spPr>
          <a:xfrm>
            <a:off x="2749389" y="5814450"/>
            <a:ext cx="0" cy="54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5" name="Picture Placeholder 11">
            <a:extLst>
              <a:ext uri="{FF2B5EF4-FFF2-40B4-BE49-F238E27FC236}">
                <a16:creationId xmlns:a16="http://schemas.microsoft.com/office/drawing/2014/main" id="{9D0A2580-0001-9F70-6612-E3C46B31FBD8}"/>
              </a:ext>
            </a:extLst>
          </p:cNvPr>
          <p:cNvSpPr>
            <a:spLocks noGrp="1"/>
          </p:cNvSpPr>
          <p:nvPr>
            <p:ph type="pic" sz="quarter" idx="12" hasCustomPrompt="1"/>
          </p:nvPr>
        </p:nvSpPr>
        <p:spPr>
          <a:xfrm>
            <a:off x="2949023" y="5813459"/>
            <a:ext cx="1330540" cy="540000"/>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a:noFill/>
        </p:spPr>
        <p:txBody>
          <a:bodyPr wrap="square" bIns="0" anchor="ctr">
            <a:noAutofit/>
          </a:bodyPr>
          <a:lstStyle>
            <a:lvl1pPr algn="ctr">
              <a:defRPr sz="900" b="0" i="0"/>
            </a:lvl1pPr>
          </a:lstStyle>
          <a:p>
            <a:r>
              <a:rPr lang="en-GB"/>
              <a:t>Partner </a:t>
            </a:r>
            <a:br>
              <a:rPr lang="en-GB"/>
            </a:br>
            <a:r>
              <a:rPr lang="en-GB"/>
              <a:t>logo</a:t>
            </a:r>
          </a:p>
        </p:txBody>
      </p:sp>
    </p:spTree>
    <p:extLst>
      <p:ext uri="{BB962C8B-B14F-4D97-AF65-F5344CB8AC3E}">
        <p14:creationId xmlns:p14="http://schemas.microsoft.com/office/powerpoint/2010/main" val="307632268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v1">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968746"/>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pic>
        <p:nvPicPr>
          <p:cNvPr id="2" name="Graphic 1">
            <a:extLst>
              <a:ext uri="{FF2B5EF4-FFF2-40B4-BE49-F238E27FC236}">
                <a16:creationId xmlns:a16="http://schemas.microsoft.com/office/drawing/2014/main" id="{D51D06E0-59F9-89D6-ACF8-6C5311E802C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40309" y="503550"/>
            <a:ext cx="651959" cy="936000"/>
          </a:xfrm>
          <a:prstGeom prst="rect">
            <a:avLst/>
          </a:prstGeom>
        </p:spPr>
      </p:pic>
      <p:pic>
        <p:nvPicPr>
          <p:cNvPr id="4" name="Graphic 3">
            <a:extLst>
              <a:ext uri="{FF2B5EF4-FFF2-40B4-BE49-F238E27FC236}">
                <a16:creationId xmlns:a16="http://schemas.microsoft.com/office/drawing/2014/main" id="{21D1B6CD-BEBA-A389-2AF7-B83C17ED8B1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rot="16200000">
            <a:off x="10397913" y="5057790"/>
            <a:ext cx="2047718" cy="540991"/>
          </a:xfrm>
          <a:prstGeom prst="rect">
            <a:avLst/>
          </a:prstGeom>
        </p:spPr>
      </p:pic>
    </p:spTree>
    <p:extLst>
      <p:ext uri="{BB962C8B-B14F-4D97-AF65-F5344CB8AC3E}">
        <p14:creationId xmlns:p14="http://schemas.microsoft.com/office/powerpoint/2010/main" val="2797241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hank you v2">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A2B6932-246C-2F4B-B897-29B44C1D882B}"/>
              </a:ext>
            </a:extLst>
          </p:cNvPr>
          <p:cNvSpPr>
            <a:spLocks noGrp="1"/>
          </p:cNvSpPr>
          <p:nvPr>
            <p:ph type="title" hasCustomPrompt="1"/>
          </p:nvPr>
        </p:nvSpPr>
        <p:spPr>
          <a:xfrm>
            <a:off x="499732" y="2716971"/>
            <a:ext cx="4860000" cy="920508"/>
          </a:xfrm>
          <a:prstGeom prst="rect">
            <a:avLst/>
          </a:prstGeom>
        </p:spPr>
        <p:txBody>
          <a:bodyPr vert="horz" wrap="square" lIns="0" tIns="0" rIns="0" bIns="0" rtlCol="0" anchor="t">
            <a:spAutoFit/>
          </a:bodyPr>
          <a:lstStyle>
            <a:lvl1pPr>
              <a:lnSpc>
                <a:spcPct val="80000"/>
              </a:lnSpc>
              <a:defRPr sz="7200" b="1" i="0">
                <a:solidFill>
                  <a:schemeClr val="tx1"/>
                </a:solidFill>
                <a:latin typeface="Aptos" panose="020B0004020202020204" pitchFamily="34" charset="0"/>
              </a:defRPr>
            </a:lvl1pPr>
          </a:lstStyle>
          <a:p>
            <a:r>
              <a:rPr lang="en-GB"/>
              <a:t>Thank you</a:t>
            </a:r>
          </a:p>
        </p:txBody>
      </p:sp>
      <p:sp>
        <p:nvSpPr>
          <p:cNvPr id="7" name="Picture Placeholder 11">
            <a:extLst>
              <a:ext uri="{FF2B5EF4-FFF2-40B4-BE49-F238E27FC236}">
                <a16:creationId xmlns:a16="http://schemas.microsoft.com/office/drawing/2014/main" id="{1CE9F832-37B0-8AE8-FEAB-E13F26BE46BF}"/>
              </a:ext>
            </a:extLst>
          </p:cNvPr>
          <p:cNvSpPr>
            <a:spLocks noGrp="1"/>
          </p:cNvSpPr>
          <p:nvPr>
            <p:ph type="pic" sz="quarter" idx="12" hasCustomPrompt="1"/>
          </p:nvPr>
        </p:nvSpPr>
        <p:spPr>
          <a:xfrm>
            <a:off x="5986021" y="-1"/>
            <a:ext cx="4549978" cy="5368546"/>
          </a:xfrm>
          <a:custGeom>
            <a:avLst/>
            <a:gdLst>
              <a:gd name="connsiteX0" fmla="*/ 0 w 3959504"/>
              <a:gd name="connsiteY0" fmla="*/ 0 h 6289040"/>
              <a:gd name="connsiteX1" fmla="*/ 3959504 w 3959504"/>
              <a:gd name="connsiteY1" fmla="*/ 0 h 6289040"/>
              <a:gd name="connsiteX2" fmla="*/ 3959504 w 3959504"/>
              <a:gd name="connsiteY2" fmla="*/ 6289040 h 6289040"/>
              <a:gd name="connsiteX3" fmla="*/ 0 w 3959504"/>
              <a:gd name="connsiteY3" fmla="*/ 6289040 h 6289040"/>
            </a:gdLst>
            <a:ahLst/>
            <a:cxnLst>
              <a:cxn ang="0">
                <a:pos x="connsiteX0" y="connsiteY0"/>
              </a:cxn>
              <a:cxn ang="0">
                <a:pos x="connsiteX1" y="connsiteY1"/>
              </a:cxn>
              <a:cxn ang="0">
                <a:pos x="connsiteX2" y="connsiteY2"/>
              </a:cxn>
              <a:cxn ang="0">
                <a:pos x="connsiteX3" y="connsiteY3"/>
              </a:cxn>
            </a:cxnLst>
            <a:rect l="l" t="t" r="r" b="b"/>
            <a:pathLst>
              <a:path w="3959504" h="6289040">
                <a:moveTo>
                  <a:pt x="0" y="0"/>
                </a:moveTo>
                <a:lnTo>
                  <a:pt x="3959504" y="0"/>
                </a:lnTo>
                <a:lnTo>
                  <a:pt x="3959504" y="6289040"/>
                </a:lnTo>
                <a:lnTo>
                  <a:pt x="0" y="6289040"/>
                </a:lnTo>
                <a:close/>
              </a:path>
            </a:pathLst>
          </a:custGeom>
        </p:spPr>
        <p:txBody>
          <a:bodyPr wrap="square" bIns="648000" anchor="ctr">
            <a:noAutofit/>
          </a:bodyPr>
          <a:lstStyle>
            <a:lvl1pPr algn="ctr">
              <a:defRPr sz="1200" b="0" i="0"/>
            </a:lvl1pPr>
          </a:lstStyle>
          <a:p>
            <a:r>
              <a:rPr lang="en-GB"/>
              <a:t>Click icon to insert image</a:t>
            </a:r>
          </a:p>
        </p:txBody>
      </p:sp>
      <p:pic>
        <p:nvPicPr>
          <p:cNvPr id="9" name="Graphic 8">
            <a:extLst>
              <a:ext uri="{FF2B5EF4-FFF2-40B4-BE49-F238E27FC236}">
                <a16:creationId xmlns:a16="http://schemas.microsoft.com/office/drawing/2014/main" id="{61AC94D6-81C3-78DC-5AFA-1BD3B5E45F8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039976" y="503550"/>
            <a:ext cx="651959" cy="936000"/>
          </a:xfrm>
          <a:prstGeom prst="rect">
            <a:avLst/>
          </a:prstGeom>
        </p:spPr>
      </p:pic>
      <p:pic>
        <p:nvPicPr>
          <p:cNvPr id="10" name="Graphic 9">
            <a:extLst>
              <a:ext uri="{FF2B5EF4-FFF2-40B4-BE49-F238E27FC236}">
                <a16:creationId xmlns:a16="http://schemas.microsoft.com/office/drawing/2014/main" id="{BFD63378-1B60-1C80-BEA9-4CEFF7D16C97}"/>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2038" y="5813459"/>
            <a:ext cx="2047718" cy="540991"/>
          </a:xfrm>
          <a:prstGeom prst="rect">
            <a:avLst/>
          </a:prstGeom>
        </p:spPr>
      </p:pic>
    </p:spTree>
    <p:extLst>
      <p:ext uri="{BB962C8B-B14F-4D97-AF65-F5344CB8AC3E}">
        <p14:creationId xmlns:p14="http://schemas.microsoft.com/office/powerpoint/2010/main" val="367610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theme" Target="../theme/theme6.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slideLayout" Target="../slideLayouts/slideLayout138.xml"/><Relationship Id="rId3" Type="http://schemas.openxmlformats.org/officeDocument/2006/relationships/slideLayout" Target="../slideLayouts/slideLayout123.xml"/><Relationship Id="rId21" Type="http://schemas.openxmlformats.org/officeDocument/2006/relationships/theme" Target="../theme/theme7.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slideLayout" Target="../slideLayouts/slideLayout137.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20" Type="http://schemas.openxmlformats.org/officeDocument/2006/relationships/slideLayout" Target="../slideLayouts/slideLayout140.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10" Type="http://schemas.openxmlformats.org/officeDocument/2006/relationships/slideLayout" Target="../slideLayouts/slideLayout130.xml"/><Relationship Id="rId19" Type="http://schemas.openxmlformats.org/officeDocument/2006/relationships/slideLayout" Target="../slideLayouts/slideLayout139.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3" Type="http://schemas.openxmlformats.org/officeDocument/2006/relationships/slideLayout" Target="../slideLayouts/slideLayout143.xml"/><Relationship Id="rId21" Type="http://schemas.openxmlformats.org/officeDocument/2006/relationships/theme" Target="../theme/theme8.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slideLayout" Target="../slideLayouts/slideLayout160.xml"/><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10" Type="http://schemas.openxmlformats.org/officeDocument/2006/relationships/slideLayout" Target="../slideLayouts/slideLayout150.xml"/><Relationship Id="rId19" Type="http://schemas.openxmlformats.org/officeDocument/2006/relationships/slideLayout" Target="../slideLayouts/slideLayout159.xml"/><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3595367553"/>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94" r:id="rId3"/>
    <p:sldLayoutId id="2147483934" r:id="rId4"/>
    <p:sldLayoutId id="2147483780" r:id="rId5"/>
    <p:sldLayoutId id="2147483702" r:id="rId6"/>
    <p:sldLayoutId id="2147483741" r:id="rId7"/>
    <p:sldLayoutId id="2147483742" r:id="rId8"/>
    <p:sldLayoutId id="2147483743" r:id="rId9"/>
    <p:sldLayoutId id="2147483710" r:id="rId10"/>
    <p:sldLayoutId id="2147483762" r:id="rId11"/>
    <p:sldLayoutId id="2147483796" r:id="rId12"/>
    <p:sldLayoutId id="2147483772" r:id="rId13"/>
    <p:sldLayoutId id="2147483797" r:id="rId14"/>
    <p:sldLayoutId id="2147483788" r:id="rId15"/>
    <p:sldLayoutId id="2147483943" r:id="rId16"/>
    <p:sldLayoutId id="2147483944" r:id="rId17"/>
    <p:sldLayoutId id="2147483945" r:id="rId18"/>
    <p:sldLayoutId id="2147483935" r:id="rId19"/>
    <p:sldLayoutId id="2147483950"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28AB54D8-D7B1-2203-B766-9409401D3FA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0FFB335F-FA44-36C1-190E-822346021E80}"/>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603432824"/>
      </p:ext>
    </p:extLst>
  </p:cSld>
  <p:clrMap bg1="dk1" tx1="lt1" bg2="dk2" tx2="lt2" accent1="accent1" accent2="accent2" accent3="accent3" accent4="accent4" accent5="accent5" accent6="accent6" hlink="hlink" folHlink="folHlink"/>
  <p:sldLayoutIdLst>
    <p:sldLayoutId id="2147483799" r:id="rId1"/>
    <p:sldLayoutId id="2147483800" r:id="rId2"/>
    <p:sldLayoutId id="2147483801" r:id="rId3"/>
    <p:sldLayoutId id="2147483933" r:id="rId4"/>
    <p:sldLayoutId id="2147483803" r:id="rId5"/>
    <p:sldLayoutId id="2147483802" r:id="rId6"/>
    <p:sldLayoutId id="2147483903" r:id="rId7"/>
    <p:sldLayoutId id="2147483904" r:id="rId8"/>
    <p:sldLayoutId id="2147483905" r:id="rId9"/>
    <p:sldLayoutId id="2147483812" r:id="rId10"/>
    <p:sldLayoutId id="2147483807" r:id="rId11"/>
    <p:sldLayoutId id="2147483808" r:id="rId12"/>
    <p:sldLayoutId id="2147483809" r:id="rId13"/>
    <p:sldLayoutId id="2147483810" r:id="rId14"/>
    <p:sldLayoutId id="2147483811" r:id="rId15"/>
    <p:sldLayoutId id="2147483948" r:id="rId16"/>
    <p:sldLayoutId id="2147483949" r:id="rId17"/>
    <p:sldLayoutId id="2147483947" r:id="rId18"/>
    <p:sldLayoutId id="2147483936" r:id="rId19"/>
    <p:sldLayoutId id="214748395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8" name="Footer Placeholder 4">
            <a:extLst>
              <a:ext uri="{FF2B5EF4-FFF2-40B4-BE49-F238E27FC236}">
                <a16:creationId xmlns:a16="http://schemas.microsoft.com/office/drawing/2014/main" id="{8C4D7240-D232-95F4-C21B-298DDD2BE5CF}"/>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900" b="0" i="0">
                <a:solidFill>
                  <a:schemeClr val="tx1"/>
                </a:solidFill>
                <a:latin typeface="Aptos" panose="020B0004020202020204" pitchFamily="34" charset="0"/>
                <a:cs typeface="Calibri" panose="020F0502020204030204" pitchFamily="34" charset="0"/>
              </a:defRPr>
            </a:lvl1pPr>
          </a:lstStyle>
          <a:p>
            <a:endParaRPr lang="en-GB"/>
          </a:p>
        </p:txBody>
      </p:sp>
      <p:sp>
        <p:nvSpPr>
          <p:cNvPr id="19" name="Slide Number Placeholder 5">
            <a:extLst>
              <a:ext uri="{FF2B5EF4-FFF2-40B4-BE49-F238E27FC236}">
                <a16:creationId xmlns:a16="http://schemas.microsoft.com/office/drawing/2014/main" id="{1DC63404-594E-BCA7-9102-08E61E3F9D5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Tree>
    <p:extLst>
      <p:ext uri="{BB962C8B-B14F-4D97-AF65-F5344CB8AC3E}">
        <p14:creationId xmlns:p14="http://schemas.microsoft.com/office/powerpoint/2010/main" val="4251766028"/>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932" r:id="rId4"/>
    <p:sldLayoutId id="2147483818" r:id="rId5"/>
    <p:sldLayoutId id="2147483817" r:id="rId6"/>
    <p:sldLayoutId id="2147483906" r:id="rId7"/>
    <p:sldLayoutId id="2147483907" r:id="rId8"/>
    <p:sldLayoutId id="2147483908" r:id="rId9"/>
    <p:sldLayoutId id="2147483827" r:id="rId10"/>
    <p:sldLayoutId id="2147483822" r:id="rId11"/>
    <p:sldLayoutId id="2147483823" r:id="rId12"/>
    <p:sldLayoutId id="2147483824" r:id="rId13"/>
    <p:sldLayoutId id="2147483825" r:id="rId14"/>
    <p:sldLayoutId id="2147483826" r:id="rId15"/>
    <p:sldLayoutId id="2147483952" r:id="rId16"/>
    <p:sldLayoutId id="2147483953" r:id="rId17"/>
    <p:sldLayoutId id="2147483954" r:id="rId18"/>
    <p:sldLayoutId id="2147483937" r:id="rId19"/>
    <p:sldLayoutId id="214748395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8DBD2B0-55F3-A63B-D200-9AE2F14584CA}"/>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6B1CF57D-73B6-439E-2ADE-A41FA70DCFCB}"/>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83063114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931" r:id="rId4"/>
    <p:sldLayoutId id="2147483833" r:id="rId5"/>
    <p:sldLayoutId id="2147483832" r:id="rId6"/>
    <p:sldLayoutId id="2147483909" r:id="rId7"/>
    <p:sldLayoutId id="2147483910" r:id="rId8"/>
    <p:sldLayoutId id="2147483911" r:id="rId9"/>
    <p:sldLayoutId id="2147483842" r:id="rId10"/>
    <p:sldLayoutId id="2147483837" r:id="rId11"/>
    <p:sldLayoutId id="2147483838" r:id="rId12"/>
    <p:sldLayoutId id="2147483839" r:id="rId13"/>
    <p:sldLayoutId id="2147483840" r:id="rId14"/>
    <p:sldLayoutId id="2147483841" r:id="rId15"/>
    <p:sldLayoutId id="2147483957" r:id="rId16"/>
    <p:sldLayoutId id="2147483958" r:id="rId17"/>
    <p:sldLayoutId id="2147483959" r:id="rId18"/>
    <p:sldLayoutId id="2147483938" r:id="rId19"/>
    <p:sldLayoutId id="214748396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3"/>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5C93378A-6677-05CC-756F-EFA23F9CBC95}"/>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A29DDE8-8C80-2680-ADC4-5D69C5A89F63}"/>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85715043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930" r:id="rId4"/>
    <p:sldLayoutId id="2147483848" r:id="rId5"/>
    <p:sldLayoutId id="2147483847" r:id="rId6"/>
    <p:sldLayoutId id="2147483912" r:id="rId7"/>
    <p:sldLayoutId id="2147483913" r:id="rId8"/>
    <p:sldLayoutId id="2147483914" r:id="rId9"/>
    <p:sldLayoutId id="2147483857" r:id="rId10"/>
    <p:sldLayoutId id="2147483852" r:id="rId11"/>
    <p:sldLayoutId id="2147483853" r:id="rId12"/>
    <p:sldLayoutId id="2147483854" r:id="rId13"/>
    <p:sldLayoutId id="2147483855" r:id="rId14"/>
    <p:sldLayoutId id="2147483856" r:id="rId15"/>
    <p:sldLayoutId id="2147483977" r:id="rId16"/>
    <p:sldLayoutId id="2147483978" r:id="rId17"/>
    <p:sldLayoutId id="2147483979" r:id="rId18"/>
    <p:sldLayoutId id="2147483939" r:id="rId19"/>
    <p:sldLayoutId id="214748398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4"/>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FEC4EDBF-2CB8-82EC-24AE-78509B283CD1}"/>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D7BE6DE3-225D-4767-1F5E-38B5898EDDC2}"/>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1443831479"/>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929" r:id="rId4"/>
    <p:sldLayoutId id="2147483863" r:id="rId5"/>
    <p:sldLayoutId id="2147483862" r:id="rId6"/>
    <p:sldLayoutId id="2147483915" r:id="rId7"/>
    <p:sldLayoutId id="2147483916" r:id="rId8"/>
    <p:sldLayoutId id="2147483917" r:id="rId9"/>
    <p:sldLayoutId id="2147483872" r:id="rId10"/>
    <p:sldLayoutId id="2147483867" r:id="rId11"/>
    <p:sldLayoutId id="2147483868" r:id="rId12"/>
    <p:sldLayoutId id="2147483869" r:id="rId13"/>
    <p:sldLayoutId id="2147483870" r:id="rId14"/>
    <p:sldLayoutId id="2147483871" r:id="rId15"/>
    <p:sldLayoutId id="2147483972" r:id="rId16"/>
    <p:sldLayoutId id="2147483973" r:id="rId17"/>
    <p:sldLayoutId id="2147483974" r:id="rId18"/>
    <p:sldLayoutId id="2147483940" r:id="rId19"/>
    <p:sldLayoutId id="214748397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ED25403A-F43E-EF34-8303-65CBD3B66C7E}"/>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154643D9-7BD4-18F8-5DA6-C51216EA2446}"/>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3369691242"/>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928" r:id="rId4"/>
    <p:sldLayoutId id="2147483878" r:id="rId5"/>
    <p:sldLayoutId id="2147483877" r:id="rId6"/>
    <p:sldLayoutId id="2147483918" r:id="rId7"/>
    <p:sldLayoutId id="2147483919" r:id="rId8"/>
    <p:sldLayoutId id="2147483920" r:id="rId9"/>
    <p:sldLayoutId id="2147483887" r:id="rId10"/>
    <p:sldLayoutId id="2147483882" r:id="rId11"/>
    <p:sldLayoutId id="2147483883" r:id="rId12"/>
    <p:sldLayoutId id="2147483884" r:id="rId13"/>
    <p:sldLayoutId id="2147483885" r:id="rId14"/>
    <p:sldLayoutId id="2147483886" r:id="rId15"/>
    <p:sldLayoutId id="2147483967" r:id="rId16"/>
    <p:sldLayoutId id="2147483968" r:id="rId17"/>
    <p:sldLayoutId id="2147483969" r:id="rId18"/>
    <p:sldLayoutId id="2147483941" r:id="rId19"/>
    <p:sldLayoutId id="2147483971"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sp>
        <p:nvSpPr>
          <p:cNvPr id="22" name="Text Placeholder 2">
            <a:extLst>
              <a:ext uri="{FF2B5EF4-FFF2-40B4-BE49-F238E27FC236}">
                <a16:creationId xmlns:a16="http://schemas.microsoft.com/office/drawing/2014/main" id="{D95AF3EB-775F-932F-2D2D-9A560FCE7D12}"/>
              </a:ext>
            </a:extLst>
          </p:cNvPr>
          <p:cNvSpPr>
            <a:spLocks noGrp="1"/>
          </p:cNvSpPr>
          <p:nvPr>
            <p:ph type="body" idx="1"/>
          </p:nvPr>
        </p:nvSpPr>
        <p:spPr>
          <a:xfrm>
            <a:off x="499733" y="1888476"/>
            <a:ext cx="11192534" cy="3567600"/>
          </a:xfrm>
          <a:prstGeom prst="rect">
            <a:avLst/>
          </a:prstGeom>
        </p:spPr>
        <p:txBody>
          <a:bodyPr vert="horz" lIns="0" tIns="0" rIns="0" bIns="0" rtlCol="0">
            <a:noAutofit/>
          </a:bodyPr>
          <a:lstStyle/>
          <a:p>
            <a:pPr lvl="0"/>
            <a:endParaRPr lang="en-GB"/>
          </a:p>
        </p:txBody>
      </p:sp>
      <p:sp>
        <p:nvSpPr>
          <p:cNvPr id="23" name="Title Placeholder 1">
            <a:extLst>
              <a:ext uri="{FF2B5EF4-FFF2-40B4-BE49-F238E27FC236}">
                <a16:creationId xmlns:a16="http://schemas.microsoft.com/office/drawing/2014/main" id="{C22E8A12-9DC3-A20F-90E1-730B1B8288CD}"/>
              </a:ext>
            </a:extLst>
          </p:cNvPr>
          <p:cNvSpPr>
            <a:spLocks noGrp="1"/>
          </p:cNvSpPr>
          <p:nvPr>
            <p:ph type="title"/>
          </p:nvPr>
        </p:nvSpPr>
        <p:spPr>
          <a:xfrm>
            <a:off x="499733" y="538538"/>
            <a:ext cx="11192534" cy="383567"/>
          </a:xfrm>
          <a:prstGeom prst="rect">
            <a:avLst/>
          </a:prstGeom>
        </p:spPr>
        <p:txBody>
          <a:bodyPr vert="horz" wrap="square" lIns="0" tIns="0" rIns="0" bIns="0" rtlCol="0" anchor="t">
            <a:spAutoFit/>
          </a:bodyPr>
          <a:lstStyle/>
          <a:p>
            <a:r>
              <a:rPr lang="en-GB"/>
              <a:t>Click here to insert title</a:t>
            </a:r>
          </a:p>
        </p:txBody>
      </p:sp>
      <p:sp>
        <p:nvSpPr>
          <p:cNvPr id="4" name="Footer Placeholder 4">
            <a:extLst>
              <a:ext uri="{FF2B5EF4-FFF2-40B4-BE49-F238E27FC236}">
                <a16:creationId xmlns:a16="http://schemas.microsoft.com/office/drawing/2014/main" id="{425FC056-23FE-5B0B-86D3-91AB6CA75BE0}"/>
              </a:ext>
            </a:extLst>
          </p:cNvPr>
          <p:cNvSpPr>
            <a:spLocks noGrp="1"/>
          </p:cNvSpPr>
          <p:nvPr>
            <p:ph type="ftr" sz="quarter" idx="3"/>
          </p:nvPr>
        </p:nvSpPr>
        <p:spPr>
          <a:xfrm>
            <a:off x="1039733" y="5994450"/>
            <a:ext cx="10652534"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100" b="0" i="0">
                <a:solidFill>
                  <a:schemeClr val="tx1"/>
                </a:solidFill>
                <a:latin typeface="Aptos" panose="020B0004020202020204" pitchFamily="34" charset="0"/>
                <a:cs typeface="Calibri" panose="020F0502020204030204" pitchFamily="34" charset="0"/>
              </a:defRPr>
            </a:lvl1pPr>
          </a:lstStyle>
          <a:p>
            <a:endParaRPr lang="en-GB"/>
          </a:p>
        </p:txBody>
      </p:sp>
      <p:sp>
        <p:nvSpPr>
          <p:cNvPr id="5" name="Slide Number Placeholder 5">
            <a:extLst>
              <a:ext uri="{FF2B5EF4-FFF2-40B4-BE49-F238E27FC236}">
                <a16:creationId xmlns:a16="http://schemas.microsoft.com/office/drawing/2014/main" id="{5066C055-7738-F2B2-5C9C-0C5840A7D5FC}"/>
              </a:ext>
            </a:extLst>
          </p:cNvPr>
          <p:cNvSpPr>
            <a:spLocks noGrp="1"/>
          </p:cNvSpPr>
          <p:nvPr>
            <p:ph type="sldNum" sz="quarter" idx="4"/>
          </p:nvPr>
        </p:nvSpPr>
        <p:spPr>
          <a:xfrm>
            <a:off x="499733" y="5994450"/>
            <a:ext cx="360000" cy="360000"/>
          </a:xfrm>
          <a:prstGeom prst="rect">
            <a:avLst/>
          </a:prstGeom>
        </p:spPr>
        <p:txBody>
          <a:bodyPr vert="horz" wrap="square" lIns="0" tIns="0" rIns="0" bIns="0" rtlCol="0" anchor="b">
            <a:noAutofit/>
          </a:bodyPr>
          <a:lstStyle>
            <a:lvl1pPr algn="l">
              <a:lnSpc>
                <a:spcPct val="100000"/>
              </a:lnSpc>
              <a:spcBef>
                <a:spcPts val="0"/>
              </a:spcBef>
              <a:spcAft>
                <a:spcPts val="800"/>
              </a:spcAft>
              <a:defRPr sz="1200" b="1" i="0">
                <a:solidFill>
                  <a:schemeClr val="tx1"/>
                </a:solidFill>
                <a:latin typeface="Aptos" panose="020B0004020202020204" pitchFamily="34" charset="0"/>
                <a:cs typeface="Calibri" panose="020F0502020204030204" pitchFamily="34" charset="0"/>
              </a:defRPr>
            </a:lvl1pPr>
          </a:lstStyle>
          <a:p>
            <a:fld id="{E8F1A65C-595C-4736-BF40-F7D31E789466}" type="slidenum">
              <a:rPr lang="en-GB" smtClean="0"/>
              <a:pPr/>
              <a:t>‹#›</a:t>
            </a:fld>
            <a:endParaRPr lang="en-GB"/>
          </a:p>
        </p:txBody>
      </p:sp>
    </p:spTree>
    <p:extLst>
      <p:ext uri="{BB962C8B-B14F-4D97-AF65-F5344CB8AC3E}">
        <p14:creationId xmlns:p14="http://schemas.microsoft.com/office/powerpoint/2010/main" val="2330832898"/>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924" r:id="rId4"/>
    <p:sldLayoutId id="2147483893" r:id="rId5"/>
    <p:sldLayoutId id="2147483892" r:id="rId6"/>
    <p:sldLayoutId id="2147483921" r:id="rId7"/>
    <p:sldLayoutId id="2147483922" r:id="rId8"/>
    <p:sldLayoutId id="2147483923" r:id="rId9"/>
    <p:sldLayoutId id="2147483902" r:id="rId10"/>
    <p:sldLayoutId id="2147483897" r:id="rId11"/>
    <p:sldLayoutId id="2147483898" r:id="rId12"/>
    <p:sldLayoutId id="2147483899" r:id="rId13"/>
    <p:sldLayoutId id="2147483900" r:id="rId14"/>
    <p:sldLayoutId id="2147483901" r:id="rId15"/>
    <p:sldLayoutId id="2147483962" r:id="rId16"/>
    <p:sldLayoutId id="2147483963" r:id="rId17"/>
    <p:sldLayoutId id="2147483964" r:id="rId18"/>
    <p:sldLayoutId id="2147483942" r:id="rId19"/>
    <p:sldLayoutId id="2147483966" r:id="rId20"/>
  </p:sldLayoutIdLst>
  <p:hf hdr="0" dt="0"/>
  <p:txStyles>
    <p:title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p:titleStyle>
    <p:body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16.xm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hyperlink" Target="https://warwick.ac.uk/study/outreach/whatweoffer/post-16-programmes/wap/" TargetMode="External"/><Relationship Id="rId2" Type="http://schemas.openxmlformats.org/officeDocument/2006/relationships/image" Target="../media/image31.jpg"/><Relationship Id="rId1" Type="http://schemas.openxmlformats.org/officeDocument/2006/relationships/slideLayout" Target="../slideLayouts/slideLayout11.xml"/><Relationship Id="rId4" Type="http://schemas.openxmlformats.org/officeDocument/2006/relationships/hyperlink" Target="https://pathways.suttontrust.co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9.jfif"/><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8" Type="http://schemas.openxmlformats.org/officeDocument/2006/relationships/image" Target="../media/image39.jpg"/><Relationship Id="rId3" Type="http://schemas.openxmlformats.org/officeDocument/2006/relationships/image" Target="../media/image34.jpg"/><Relationship Id="rId7" Type="http://schemas.openxmlformats.org/officeDocument/2006/relationships/image" Target="../media/image38.jpg"/><Relationship Id="rId2" Type="http://schemas.openxmlformats.org/officeDocument/2006/relationships/image" Target="../media/image33.jpg"/><Relationship Id="rId1" Type="http://schemas.openxmlformats.org/officeDocument/2006/relationships/slideLayout" Target="../slideLayouts/slideLayout4.xml"/><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image" Target="../media/image35.jpg"/><Relationship Id="rId9" Type="http://schemas.openxmlformats.org/officeDocument/2006/relationships/image" Target="../media/image4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hyperlink" Target="http://www.realisingopportunities.ac.uk/" TargetMode="External"/><Relationship Id="rId2" Type="http://schemas.openxmlformats.org/officeDocument/2006/relationships/image" Target="../media/image42.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image" Target="../media/image20.png"/><Relationship Id="rId5" Type="http://schemas.openxmlformats.org/officeDocument/2006/relationships/image" Target="../media/image19.jfif"/><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13.xml"/><Relationship Id="rId4" Type="http://schemas.openxmlformats.org/officeDocument/2006/relationships/image" Target="../media/image27.jpg"/></Relationships>
</file>

<file path=ppt/slides/_rels/slide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
            <a:extLst>
              <a:ext uri="{FF2B5EF4-FFF2-40B4-BE49-F238E27FC236}">
                <a16:creationId xmlns:a16="http://schemas.microsoft.com/office/drawing/2014/main" id="{303F4157-55B0-FE86-3580-E331778EFA54}"/>
              </a:ext>
            </a:extLst>
          </p:cNvPr>
          <p:cNvSpPr>
            <a:spLocks noGrp="1"/>
          </p:cNvSpPr>
          <p:nvPr>
            <p:ph type="body" sz="quarter" idx="13"/>
          </p:nvPr>
        </p:nvSpPr>
        <p:spPr>
          <a:xfrm>
            <a:off x="499733" y="4583250"/>
            <a:ext cx="6540500" cy="902535"/>
          </a:xfrm>
        </p:spPr>
        <p:txBody>
          <a:bodyPr/>
          <a:lstStyle/>
          <a:p>
            <a:endParaRPr lang="en-US"/>
          </a:p>
        </p:txBody>
      </p:sp>
      <p:sp>
        <p:nvSpPr>
          <p:cNvPr id="14" name="Title 2">
            <a:extLst>
              <a:ext uri="{FF2B5EF4-FFF2-40B4-BE49-F238E27FC236}">
                <a16:creationId xmlns:a16="http://schemas.microsoft.com/office/drawing/2014/main" id="{974AB4BE-A300-D67C-1EEE-23535A37FE5E}"/>
              </a:ext>
            </a:extLst>
          </p:cNvPr>
          <p:cNvSpPr>
            <a:spLocks noGrp="1"/>
          </p:cNvSpPr>
          <p:nvPr>
            <p:ph type="title"/>
          </p:nvPr>
        </p:nvSpPr>
        <p:spPr>
          <a:xfrm>
            <a:off x="499732" y="1889950"/>
            <a:ext cx="6542513" cy="2693301"/>
          </a:xfrm>
        </p:spPr>
        <p:txBody>
          <a:bodyPr/>
          <a:lstStyle/>
          <a:p>
            <a:r>
              <a:rPr lang="en-US" dirty="0"/>
              <a:t>Warwick Access </a:t>
            </a:r>
            <a:r>
              <a:rPr lang="en-US" dirty="0" err="1"/>
              <a:t>Programmes</a:t>
            </a:r>
            <a:endParaRPr lang="en-US" dirty="0"/>
          </a:p>
        </p:txBody>
      </p:sp>
      <p:pic>
        <p:nvPicPr>
          <p:cNvPr id="7" name="Picture Placeholder 6" descr="A person wearing virtual reality goggles&#10;&#10;AI-generated content may be incorrect.">
            <a:extLst>
              <a:ext uri="{FF2B5EF4-FFF2-40B4-BE49-F238E27FC236}">
                <a16:creationId xmlns:a16="http://schemas.microsoft.com/office/drawing/2014/main" id="{ADC764F6-F36E-503A-3587-2353F2655A0B}"/>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b="-1"/>
          <a:stretch>
            <a:fillRect/>
          </a:stretch>
        </p:blipFill>
        <p:spPr>
          <a:xfrm>
            <a:off x="7678168" y="10"/>
            <a:ext cx="4014099" cy="6354440"/>
          </a:xfrm>
          <a:noFill/>
        </p:spPr>
      </p:pic>
    </p:spTree>
    <p:extLst>
      <p:ext uri="{BB962C8B-B14F-4D97-AF65-F5344CB8AC3E}">
        <p14:creationId xmlns:p14="http://schemas.microsoft.com/office/powerpoint/2010/main" val="1269315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CC68E-BFC3-E270-23C6-3D02CA443319}"/>
            </a:ext>
          </a:extLst>
        </p:cNvPr>
        <p:cNvGrpSpPr/>
        <p:nvPr/>
      </p:nvGrpSpPr>
      <p:grpSpPr>
        <a:xfrm>
          <a:off x="0" y="0"/>
          <a:ext cx="0" cy="0"/>
          <a:chOff x="0" y="0"/>
          <a:chExt cx="0" cy="0"/>
        </a:xfrm>
      </p:grpSpPr>
      <p:pic>
        <p:nvPicPr>
          <p:cNvPr id="10" name="Picture Placeholder 9" descr="A person sitting in a library&#10;&#10;AI-generated content may be incorrect.">
            <a:extLst>
              <a:ext uri="{FF2B5EF4-FFF2-40B4-BE49-F238E27FC236}">
                <a16:creationId xmlns:a16="http://schemas.microsoft.com/office/drawing/2014/main" id="{D1195702-6BD3-049D-6491-99DD7CD403F4}"/>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20" y="10"/>
            <a:ext cx="12191980" cy="3445190"/>
          </a:xfrm>
          <a:noFill/>
        </p:spPr>
      </p:pic>
      <p:sp>
        <p:nvSpPr>
          <p:cNvPr id="3" name="Text Placeholder 2">
            <a:extLst>
              <a:ext uri="{FF2B5EF4-FFF2-40B4-BE49-F238E27FC236}">
                <a16:creationId xmlns:a16="http://schemas.microsoft.com/office/drawing/2014/main" id="{059048EE-86C1-1911-6CBC-D700E25EF8C3}"/>
              </a:ext>
            </a:extLst>
          </p:cNvPr>
          <p:cNvSpPr>
            <a:spLocks noGrp="1"/>
          </p:cNvSpPr>
          <p:nvPr>
            <p:ph type="body" sz="quarter" idx="13"/>
          </p:nvPr>
        </p:nvSpPr>
        <p:spPr>
          <a:xfrm>
            <a:off x="499733" y="1580118"/>
            <a:ext cx="8208000" cy="855299"/>
          </a:xfrm>
        </p:spPr>
        <p:txBody>
          <a:bodyPr vert="horz" wrap="square" lIns="0" tIns="0" rIns="0" bIns="0" rtlCol="0" anchor="t">
            <a:normAutofit/>
          </a:bodyPr>
          <a:lstStyle/>
          <a:p>
            <a:pPr>
              <a:lnSpc>
                <a:spcPct val="95000"/>
              </a:lnSpc>
              <a:spcAft>
                <a:spcPts val="600"/>
              </a:spcAft>
            </a:pPr>
            <a:r>
              <a:rPr lang="en-GB" sz="5600" dirty="0">
                <a:solidFill>
                  <a:schemeClr val="bg1"/>
                </a:solidFill>
                <a:latin typeface="Aptos"/>
                <a:cs typeface="Calibri"/>
              </a:rPr>
              <a:t>03</a:t>
            </a:r>
          </a:p>
        </p:txBody>
      </p:sp>
      <p:sp>
        <p:nvSpPr>
          <p:cNvPr id="22" name="Title 21">
            <a:extLst>
              <a:ext uri="{FF2B5EF4-FFF2-40B4-BE49-F238E27FC236}">
                <a16:creationId xmlns:a16="http://schemas.microsoft.com/office/drawing/2014/main" id="{2CAB9044-400C-49BF-29E3-1BB62410E842}"/>
              </a:ext>
            </a:extLst>
          </p:cNvPr>
          <p:cNvSpPr>
            <a:spLocks noGrp="1"/>
          </p:cNvSpPr>
          <p:nvPr>
            <p:ph type="title"/>
          </p:nvPr>
        </p:nvSpPr>
        <p:spPr>
          <a:xfrm>
            <a:off x="499732" y="2791790"/>
            <a:ext cx="10003167" cy="1743682"/>
          </a:xfrm>
        </p:spPr>
        <p:txBody>
          <a:bodyPr wrap="square" anchor="t">
            <a:normAutofit fontScale="90000"/>
          </a:bodyPr>
          <a:lstStyle/>
          <a:p>
            <a:r>
              <a:rPr lang="en-GB" sz="6700" dirty="0">
                <a:solidFill>
                  <a:schemeClr val="bg1"/>
                </a:solidFill>
                <a:latin typeface="Aptos"/>
                <a:cs typeface="Calibri"/>
              </a:rPr>
              <a:t>Pathways to the Professions</a:t>
            </a:r>
            <a:br>
              <a:rPr lang="en-GB" sz="6700" dirty="0">
                <a:solidFill>
                  <a:schemeClr val="bg1"/>
                </a:solidFill>
                <a:latin typeface="Aptos"/>
                <a:cs typeface="Calibri"/>
              </a:rPr>
            </a:br>
            <a:r>
              <a:rPr lang="en-GB" sz="4400" dirty="0">
                <a:latin typeface="Aptos"/>
                <a:cs typeface="Calibri"/>
              </a:rPr>
              <a:t>Pathways to Banking &amp; Finance</a:t>
            </a:r>
            <a:br>
              <a:rPr lang="en-GB" sz="4400" dirty="0">
                <a:latin typeface="Aptos"/>
                <a:cs typeface="Calibri"/>
              </a:rPr>
            </a:br>
            <a:r>
              <a:rPr lang="en-GB" sz="4400" dirty="0">
                <a:latin typeface="Aptos"/>
                <a:cs typeface="Calibri"/>
              </a:rPr>
              <a:t>Pathways to Engineering</a:t>
            </a:r>
            <a:br>
              <a:rPr lang="en-GB" sz="4400" dirty="0">
                <a:latin typeface="Aptos"/>
                <a:cs typeface="Calibri"/>
              </a:rPr>
            </a:br>
            <a:r>
              <a:rPr lang="en-GB" sz="4400" dirty="0">
                <a:latin typeface="Aptos"/>
                <a:cs typeface="Calibri"/>
              </a:rPr>
              <a:t>Pathways to Law</a:t>
            </a:r>
            <a:endParaRPr lang="en-GB" sz="6700" dirty="0">
              <a:latin typeface="Aptos"/>
              <a:cs typeface="Calibri"/>
            </a:endParaRPr>
          </a:p>
        </p:txBody>
      </p:sp>
    </p:spTree>
    <p:extLst>
      <p:ext uri="{BB962C8B-B14F-4D97-AF65-F5344CB8AC3E}">
        <p14:creationId xmlns:p14="http://schemas.microsoft.com/office/powerpoint/2010/main" val="3370938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2C7931-6C98-5AD7-5306-ECE212D7C1C4}"/>
              </a:ext>
            </a:extLst>
          </p:cNvPr>
          <p:cNvSpPr>
            <a:spLocks noGrp="1"/>
          </p:cNvSpPr>
          <p:nvPr>
            <p:ph type="title"/>
          </p:nvPr>
        </p:nvSpPr>
        <p:spPr>
          <a:xfrm>
            <a:off x="499732" y="2968746"/>
            <a:ext cx="4860000" cy="2225481"/>
          </a:xfrm>
        </p:spPr>
        <p:txBody>
          <a:bodyPr/>
          <a:lstStyle/>
          <a:p>
            <a:r>
              <a:rPr lang="en-GB" sz="2000" dirty="0"/>
              <a:t>Are you interested in studying Business, Economics, Law or Engineering?</a:t>
            </a:r>
            <a:br>
              <a:rPr lang="en-GB" sz="2000" dirty="0"/>
            </a:br>
            <a:br>
              <a:rPr lang="en-GB" sz="2000" dirty="0"/>
            </a:br>
            <a:r>
              <a:rPr lang="en-GB" sz="2000" dirty="0"/>
              <a:t>Are you interested in a career in the financial, legal or engineering sectors?</a:t>
            </a:r>
            <a:br>
              <a:rPr lang="en-GB" sz="2000" dirty="0"/>
            </a:br>
            <a:br>
              <a:rPr lang="en-GB" sz="2000" dirty="0"/>
            </a:br>
            <a:r>
              <a:rPr lang="en-GB" sz="2000" dirty="0"/>
              <a:t>If so, Pathways to the Professions is the programme for you.</a:t>
            </a:r>
            <a:br>
              <a:rPr lang="en-GB" sz="2000" dirty="0"/>
            </a:br>
            <a:endParaRPr lang="en-GB" sz="2000" dirty="0"/>
          </a:p>
        </p:txBody>
      </p:sp>
      <p:pic>
        <p:nvPicPr>
          <p:cNvPr id="9" name="Picture Placeholder 8" descr="A person standing in front of a whiteboard&#10;&#10;AI-generated content may be incorrect.">
            <a:extLst>
              <a:ext uri="{FF2B5EF4-FFF2-40B4-BE49-F238E27FC236}">
                <a16:creationId xmlns:a16="http://schemas.microsoft.com/office/drawing/2014/main" id="{7264BD9F-66B0-9051-0141-8AC6AC26BD93}"/>
              </a:ext>
            </a:extLst>
          </p:cNvPr>
          <p:cNvPicPr>
            <a:picLocks noGrp="1" noChangeAspect="1"/>
          </p:cNvPicPr>
          <p:nvPr>
            <p:ph type="pic" sz="quarter" idx="12"/>
          </p:nvPr>
        </p:nvPicPr>
        <p:blipFill>
          <a:blip r:embed="rId2"/>
          <a:srcRect l="21752" r="21752"/>
          <a:stretch>
            <a:fillRect/>
          </a:stretch>
        </p:blipFill>
        <p:spPr/>
      </p:pic>
    </p:spTree>
    <p:extLst>
      <p:ext uri="{BB962C8B-B14F-4D97-AF65-F5344CB8AC3E}">
        <p14:creationId xmlns:p14="http://schemas.microsoft.com/office/powerpoint/2010/main" val="1763579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853DA-5FCD-F5EE-01CF-82766F0B1341}"/>
              </a:ext>
            </a:extLst>
          </p:cNvPr>
          <p:cNvSpPr>
            <a:spLocks noGrp="1"/>
          </p:cNvSpPr>
          <p:nvPr>
            <p:ph type="title"/>
          </p:nvPr>
        </p:nvSpPr>
        <p:spPr>
          <a:xfrm>
            <a:off x="499734" y="538538"/>
            <a:ext cx="4860000" cy="752835"/>
          </a:xfrm>
        </p:spPr>
        <p:txBody>
          <a:bodyPr/>
          <a:lstStyle/>
          <a:p>
            <a:r>
              <a:rPr lang="en-GB" dirty="0"/>
              <a:t>What are the Pathways programmes?</a:t>
            </a:r>
          </a:p>
        </p:txBody>
      </p:sp>
      <p:sp>
        <p:nvSpPr>
          <p:cNvPr id="3" name="Text Placeholder 2">
            <a:extLst>
              <a:ext uri="{FF2B5EF4-FFF2-40B4-BE49-F238E27FC236}">
                <a16:creationId xmlns:a16="http://schemas.microsoft.com/office/drawing/2014/main" id="{5F46C0C2-ABCE-3F77-B68B-2474CDD910A8}"/>
              </a:ext>
            </a:extLst>
          </p:cNvPr>
          <p:cNvSpPr>
            <a:spLocks noGrp="1"/>
          </p:cNvSpPr>
          <p:nvPr>
            <p:ph type="body" sz="quarter" idx="13"/>
          </p:nvPr>
        </p:nvSpPr>
        <p:spPr>
          <a:xfrm>
            <a:off x="499733" y="1350101"/>
            <a:ext cx="4860000" cy="479646"/>
          </a:xfrm>
        </p:spPr>
        <p:txBody>
          <a:bodyPr/>
          <a:lstStyle/>
          <a:p>
            <a:r>
              <a:rPr lang="en-GB" dirty="0"/>
              <a:t>A 2-year programme working in partnership with the Sutton Trust, other universities and employers to offer you…</a:t>
            </a:r>
          </a:p>
        </p:txBody>
      </p:sp>
      <p:sp>
        <p:nvSpPr>
          <p:cNvPr id="4" name="Content Placeholder 3">
            <a:extLst>
              <a:ext uri="{FF2B5EF4-FFF2-40B4-BE49-F238E27FC236}">
                <a16:creationId xmlns:a16="http://schemas.microsoft.com/office/drawing/2014/main" id="{76E15762-BEDA-4B27-E514-F809635C4E5B}"/>
              </a:ext>
            </a:extLst>
          </p:cNvPr>
          <p:cNvSpPr>
            <a:spLocks noGrp="1"/>
          </p:cNvSpPr>
          <p:nvPr>
            <p:ph sz="quarter" idx="20"/>
          </p:nvPr>
        </p:nvSpPr>
        <p:spPr>
          <a:xfrm>
            <a:off x="499733" y="2376997"/>
            <a:ext cx="4860000" cy="3567600"/>
          </a:xfrm>
        </p:spPr>
        <p:txBody>
          <a:bodyPr/>
          <a:lstStyle/>
          <a:p>
            <a:pPr marL="285750" indent="-285750">
              <a:buFont typeface="Arial" panose="020B0604020202020204" pitchFamily="34" charset="0"/>
              <a:buChar char="•"/>
            </a:pPr>
            <a:r>
              <a:rPr lang="en-GB" dirty="0"/>
              <a:t>On and off-campus events</a:t>
            </a:r>
          </a:p>
          <a:p>
            <a:pPr marL="285750" indent="-285750">
              <a:buFont typeface="Arial" panose="020B0604020202020204" pitchFamily="34" charset="0"/>
              <a:buChar char="•"/>
            </a:pPr>
            <a:r>
              <a:rPr lang="en-GB" dirty="0"/>
              <a:t>Work experience placements</a:t>
            </a:r>
          </a:p>
          <a:p>
            <a:pPr marL="285750" indent="-285750">
              <a:buFont typeface="Arial" panose="020B0604020202020204" pitchFamily="34" charset="0"/>
              <a:buChar char="•"/>
            </a:pPr>
            <a:r>
              <a:rPr lang="en-GB" dirty="0"/>
              <a:t>Insight days and trips to employers</a:t>
            </a:r>
          </a:p>
          <a:p>
            <a:pPr marL="285750" indent="-285750">
              <a:buFont typeface="Arial" panose="020B0604020202020204" pitchFamily="34" charset="0"/>
              <a:buChar char="•"/>
            </a:pPr>
            <a:r>
              <a:rPr lang="en-GB" dirty="0"/>
              <a:t>CV and personal statement support</a:t>
            </a:r>
          </a:p>
          <a:p>
            <a:pPr marL="285750" indent="-285750">
              <a:buFont typeface="Arial" panose="020B0604020202020204" pitchFamily="34" charset="0"/>
              <a:buChar char="•"/>
            </a:pPr>
            <a:r>
              <a:rPr lang="en-GB" dirty="0"/>
              <a:t>Networking with employers</a:t>
            </a:r>
          </a:p>
          <a:p>
            <a:pPr marL="285750" indent="-285750">
              <a:buFont typeface="Arial" panose="020B0604020202020204" pitchFamily="34" charset="0"/>
              <a:buChar char="•"/>
            </a:pPr>
            <a:r>
              <a:rPr lang="en-GB" dirty="0"/>
              <a:t>Mentoring </a:t>
            </a:r>
          </a:p>
          <a:p>
            <a:pPr marL="285750" indent="-285750">
              <a:buFont typeface="Arial" panose="020B0604020202020204" pitchFamily="34" charset="0"/>
              <a:buChar char="•"/>
            </a:pPr>
            <a:r>
              <a:rPr lang="en-GB" dirty="0"/>
              <a:t>A 2-night residential event with students on Pathways programmes nationally</a:t>
            </a:r>
          </a:p>
          <a:p>
            <a:pPr marL="285750" indent="-285750">
              <a:buFont typeface="Arial" panose="020B0604020202020204" pitchFamily="34" charset="0"/>
              <a:buChar char="•"/>
            </a:pPr>
            <a:r>
              <a:rPr lang="en-GB" dirty="0"/>
              <a:t>Access to Sutton Trust Online</a:t>
            </a:r>
          </a:p>
          <a:p>
            <a:pPr marL="285750" indent="-285750">
              <a:buFont typeface="Arial" panose="020B0604020202020204" pitchFamily="34" charset="0"/>
              <a:buChar char="•"/>
            </a:pPr>
            <a:r>
              <a:rPr lang="en-US" dirty="0"/>
              <a:t>On successful completion of the </a:t>
            </a:r>
            <a:r>
              <a:rPr lang="en-US" dirty="0" err="1"/>
              <a:t>programme</a:t>
            </a:r>
            <a:r>
              <a:rPr lang="en-US" dirty="0"/>
              <a:t> you may be eligible for a reduced offer of up to 2 A-level grades lower when applying to Warwick, along with other alternative offers at other Pathways universities. </a:t>
            </a:r>
          </a:p>
          <a:p>
            <a:pPr marL="285750" indent="-285750">
              <a:buFont typeface="Arial" panose="020B0604020202020204" pitchFamily="34" charset="0"/>
              <a:buChar char="•"/>
            </a:pPr>
            <a:endParaRPr lang="en-GB" dirty="0"/>
          </a:p>
        </p:txBody>
      </p:sp>
      <p:sp>
        <p:nvSpPr>
          <p:cNvPr id="6" name="Footer Placeholder 5">
            <a:extLst>
              <a:ext uri="{FF2B5EF4-FFF2-40B4-BE49-F238E27FC236}">
                <a16:creationId xmlns:a16="http://schemas.microsoft.com/office/drawing/2014/main" id="{E8EB0F5E-78C5-9387-73A8-85E7612A8798}"/>
              </a:ext>
            </a:extLst>
          </p:cNvPr>
          <p:cNvSpPr>
            <a:spLocks noGrp="1"/>
          </p:cNvSpPr>
          <p:nvPr>
            <p:ph type="ftr" sz="quarter" idx="3"/>
          </p:nvPr>
        </p:nvSpPr>
        <p:spPr/>
        <p:txBody>
          <a:bodyPr/>
          <a:lstStyle/>
          <a:p>
            <a:endParaRPr lang="en-GB" dirty="0"/>
          </a:p>
        </p:txBody>
      </p:sp>
      <p:sp>
        <p:nvSpPr>
          <p:cNvPr id="7" name="Slide Number Placeholder 6">
            <a:extLst>
              <a:ext uri="{FF2B5EF4-FFF2-40B4-BE49-F238E27FC236}">
                <a16:creationId xmlns:a16="http://schemas.microsoft.com/office/drawing/2014/main" id="{30040BE3-6F91-8415-3E1A-714266879B73}"/>
              </a:ext>
            </a:extLst>
          </p:cNvPr>
          <p:cNvSpPr>
            <a:spLocks noGrp="1"/>
          </p:cNvSpPr>
          <p:nvPr>
            <p:ph type="sldNum" sz="quarter" idx="4"/>
          </p:nvPr>
        </p:nvSpPr>
        <p:spPr/>
        <p:txBody>
          <a:bodyPr/>
          <a:lstStyle/>
          <a:p>
            <a:fld id="{E8F1A65C-595C-4736-BF40-F7D31E789466}" type="slidenum">
              <a:rPr lang="en-GB" smtClean="0"/>
              <a:pPr/>
              <a:t>12</a:t>
            </a:fld>
            <a:endParaRPr lang="en-GB"/>
          </a:p>
        </p:txBody>
      </p:sp>
      <p:pic>
        <p:nvPicPr>
          <p:cNvPr id="13" name="Picture Placeholder 12" descr="A group of people standing in a room&#10;&#10;AI-generated content may be incorrect.">
            <a:extLst>
              <a:ext uri="{FF2B5EF4-FFF2-40B4-BE49-F238E27FC236}">
                <a16:creationId xmlns:a16="http://schemas.microsoft.com/office/drawing/2014/main" id="{17DBE4AD-E038-3C23-E8BF-486BEB298E02}"/>
              </a:ext>
            </a:extLst>
          </p:cNvPr>
          <p:cNvPicPr>
            <a:picLocks noGrp="1" noChangeAspect="1"/>
          </p:cNvPicPr>
          <p:nvPr>
            <p:ph type="pic" sz="quarter" idx="12"/>
          </p:nvPr>
        </p:nvPicPr>
        <p:blipFill>
          <a:blip r:embed="rId2"/>
          <a:srcRect l="27863" r="27863"/>
          <a:stretch>
            <a:fillRect/>
          </a:stretch>
        </p:blipFill>
        <p:spPr/>
      </p:pic>
    </p:spTree>
    <p:extLst>
      <p:ext uri="{BB962C8B-B14F-4D97-AF65-F5344CB8AC3E}">
        <p14:creationId xmlns:p14="http://schemas.microsoft.com/office/powerpoint/2010/main" val="43177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3E70679-AA35-DD35-E6F2-1570740BF584}"/>
              </a:ext>
            </a:extLst>
          </p:cNvPr>
          <p:cNvSpPr>
            <a:spLocks noGrp="1"/>
          </p:cNvSpPr>
          <p:nvPr>
            <p:ph type="body" sz="quarter" idx="12"/>
          </p:nvPr>
        </p:nvSpPr>
        <p:spPr/>
        <p:txBody>
          <a:bodyPr/>
          <a:lstStyle/>
          <a:p>
            <a:endParaRPr lang="en-GB" dirty="0"/>
          </a:p>
        </p:txBody>
      </p:sp>
      <p:sp>
        <p:nvSpPr>
          <p:cNvPr id="3" name="Content Placeholder 2">
            <a:extLst>
              <a:ext uri="{FF2B5EF4-FFF2-40B4-BE49-F238E27FC236}">
                <a16:creationId xmlns:a16="http://schemas.microsoft.com/office/drawing/2014/main" id="{BD3229CF-3496-C8ED-302A-8D837D7F3083}"/>
              </a:ext>
            </a:extLst>
          </p:cNvPr>
          <p:cNvSpPr>
            <a:spLocks noGrp="1"/>
          </p:cNvSpPr>
          <p:nvPr>
            <p:ph sz="quarter" idx="17"/>
          </p:nvPr>
        </p:nvSpPr>
        <p:spPr>
          <a:xfrm>
            <a:off x="496834" y="2452926"/>
            <a:ext cx="5076000" cy="2866276"/>
          </a:xfrm>
        </p:spPr>
        <p:txBody>
          <a:bodyPr/>
          <a:lstStyle/>
          <a:p>
            <a:r>
              <a:rPr lang="en-GB" b="1" dirty="0"/>
              <a:t>Autumn Term</a:t>
            </a:r>
          </a:p>
          <a:p>
            <a:pPr marL="285750" indent="-285750">
              <a:buFont typeface="Arial" panose="020B0604020202020204" pitchFamily="34" charset="0"/>
              <a:buChar char="•"/>
            </a:pPr>
            <a:r>
              <a:rPr lang="en-GB" dirty="0"/>
              <a:t>Launch event</a:t>
            </a:r>
          </a:p>
          <a:p>
            <a:endParaRPr lang="en-GB" dirty="0"/>
          </a:p>
          <a:p>
            <a:r>
              <a:rPr lang="en-GB" b="1" dirty="0"/>
              <a:t>Spring Term</a:t>
            </a:r>
          </a:p>
          <a:p>
            <a:pPr marL="285750" indent="-285750">
              <a:buFont typeface="Arial" panose="020B0604020202020204" pitchFamily="34" charset="0"/>
              <a:buChar char="•"/>
            </a:pPr>
            <a:r>
              <a:rPr lang="en-GB" dirty="0"/>
              <a:t>CV support mentoring</a:t>
            </a:r>
          </a:p>
          <a:p>
            <a:pPr marL="285750" indent="-285750">
              <a:buFont typeface="Arial" panose="020B0604020202020204" pitchFamily="34" charset="0"/>
              <a:buChar char="•"/>
            </a:pPr>
            <a:r>
              <a:rPr lang="en-GB" dirty="0"/>
              <a:t>Sector Day</a:t>
            </a:r>
          </a:p>
          <a:p>
            <a:pPr marL="285750" indent="-285750">
              <a:buFont typeface="Arial" panose="020B0604020202020204" pitchFamily="34" charset="0"/>
              <a:buChar char="•"/>
            </a:pPr>
            <a:r>
              <a:rPr lang="en-GB" dirty="0"/>
              <a:t>Work experience placements</a:t>
            </a:r>
          </a:p>
          <a:p>
            <a:pPr marL="285750" indent="-285750">
              <a:buFont typeface="Arial" panose="020B0604020202020204" pitchFamily="34" charset="0"/>
              <a:buChar char="•"/>
            </a:pPr>
            <a:r>
              <a:rPr lang="en-GB" dirty="0"/>
              <a:t>Academic Taster Day</a:t>
            </a:r>
          </a:p>
          <a:p>
            <a:pPr marL="285750" indent="-285750">
              <a:buFont typeface="Arial" panose="020B0604020202020204" pitchFamily="34" charset="0"/>
              <a:buChar char="•"/>
            </a:pPr>
            <a:endParaRPr lang="en-GB" dirty="0"/>
          </a:p>
          <a:p>
            <a:r>
              <a:rPr lang="en-GB" b="1" dirty="0"/>
              <a:t>Summer Term</a:t>
            </a:r>
          </a:p>
          <a:p>
            <a:pPr marL="285750" indent="-285750">
              <a:buFont typeface="Arial" panose="020B0604020202020204" pitchFamily="34" charset="0"/>
              <a:buChar char="•"/>
            </a:pPr>
            <a:r>
              <a:rPr lang="en-GB" dirty="0"/>
              <a:t>Mentoring</a:t>
            </a:r>
          </a:p>
          <a:p>
            <a:pPr marL="285750" indent="-285750">
              <a:buFont typeface="Arial" panose="020B0604020202020204" pitchFamily="34" charset="0"/>
              <a:buChar char="•"/>
            </a:pPr>
            <a:r>
              <a:rPr lang="en-GB" dirty="0"/>
              <a:t>Work experience placements</a:t>
            </a:r>
          </a:p>
          <a:p>
            <a:pPr marL="285750" indent="-285750">
              <a:buFont typeface="Arial" panose="020B0604020202020204" pitchFamily="34" charset="0"/>
              <a:buChar char="•"/>
            </a:pPr>
            <a:r>
              <a:rPr lang="en-GB" dirty="0"/>
              <a:t>Personal statement and LNAT events</a:t>
            </a:r>
          </a:p>
          <a:p>
            <a:pPr marL="285750" indent="-285750">
              <a:buFont typeface="Arial" panose="020B0604020202020204" pitchFamily="34" charset="0"/>
              <a:buChar char="•"/>
            </a:pPr>
            <a:r>
              <a:rPr lang="en-GB" dirty="0"/>
              <a:t>National Conference (Residential)</a:t>
            </a:r>
          </a:p>
          <a:p>
            <a:pPr marL="285750" indent="-285750">
              <a:buFont typeface="Arial" panose="020B0604020202020204" pitchFamily="34" charset="0"/>
              <a:buChar char="•"/>
            </a:pPr>
            <a:r>
              <a:rPr lang="en-GB" dirty="0"/>
              <a:t>Insight Days and trips</a:t>
            </a:r>
          </a:p>
          <a:p>
            <a:pPr marL="285750" indent="-285750">
              <a:buFont typeface="Arial" panose="020B0604020202020204" pitchFamily="34" charset="0"/>
              <a:buChar char="•"/>
            </a:pPr>
            <a:r>
              <a:rPr lang="en-GB" dirty="0"/>
              <a:t>Webinars</a:t>
            </a:r>
          </a:p>
        </p:txBody>
      </p:sp>
      <p:sp>
        <p:nvSpPr>
          <p:cNvPr id="4" name="Text Placeholder 3">
            <a:extLst>
              <a:ext uri="{FF2B5EF4-FFF2-40B4-BE49-F238E27FC236}">
                <a16:creationId xmlns:a16="http://schemas.microsoft.com/office/drawing/2014/main" id="{6C65CCDF-C65F-686A-10B0-8E0BE3265F3C}"/>
              </a:ext>
            </a:extLst>
          </p:cNvPr>
          <p:cNvSpPr>
            <a:spLocks noGrp="1"/>
          </p:cNvSpPr>
          <p:nvPr>
            <p:ph type="body" sz="quarter" idx="14"/>
          </p:nvPr>
        </p:nvSpPr>
        <p:spPr/>
        <p:txBody>
          <a:bodyPr/>
          <a:lstStyle/>
          <a:p>
            <a:r>
              <a:rPr lang="en-GB" dirty="0"/>
              <a:t>Year 12 </a:t>
            </a:r>
          </a:p>
        </p:txBody>
      </p:sp>
      <p:sp>
        <p:nvSpPr>
          <p:cNvPr id="5" name="Content Placeholder 4">
            <a:extLst>
              <a:ext uri="{FF2B5EF4-FFF2-40B4-BE49-F238E27FC236}">
                <a16:creationId xmlns:a16="http://schemas.microsoft.com/office/drawing/2014/main" id="{41878786-0759-51B8-1C44-B76A965C5A38}"/>
              </a:ext>
            </a:extLst>
          </p:cNvPr>
          <p:cNvSpPr>
            <a:spLocks noGrp="1"/>
          </p:cNvSpPr>
          <p:nvPr>
            <p:ph sz="quarter" idx="18"/>
          </p:nvPr>
        </p:nvSpPr>
        <p:spPr>
          <a:xfrm>
            <a:off x="6616270" y="2452926"/>
            <a:ext cx="5073091" cy="2866276"/>
          </a:xfrm>
        </p:spPr>
        <p:txBody>
          <a:bodyPr/>
          <a:lstStyle/>
          <a:p>
            <a:r>
              <a:rPr lang="en-GB" b="1" dirty="0"/>
              <a:t>Autumn Term</a:t>
            </a:r>
          </a:p>
          <a:p>
            <a:pPr marL="285750" indent="-285750">
              <a:buFont typeface="Arial" panose="020B0604020202020204" pitchFamily="34" charset="0"/>
              <a:buChar char="•"/>
            </a:pPr>
            <a:r>
              <a:rPr lang="en-GB" dirty="0"/>
              <a:t>Relaunch event – Mock assessment centre</a:t>
            </a:r>
          </a:p>
          <a:p>
            <a:pPr marL="285750" indent="-285750">
              <a:buFont typeface="Arial" panose="020B0604020202020204" pitchFamily="34" charset="0"/>
              <a:buChar char="•"/>
            </a:pPr>
            <a:endParaRPr lang="en-GB" dirty="0"/>
          </a:p>
          <a:p>
            <a:r>
              <a:rPr lang="en-GB" b="1" dirty="0"/>
              <a:t>Spring Term</a:t>
            </a:r>
          </a:p>
          <a:p>
            <a:pPr marL="285750" indent="-285750">
              <a:buFont typeface="Arial" panose="020B0604020202020204" pitchFamily="34" charset="0"/>
              <a:buChar char="•"/>
            </a:pPr>
            <a:r>
              <a:rPr lang="en-GB" dirty="0"/>
              <a:t>External events</a:t>
            </a:r>
          </a:p>
          <a:p>
            <a:pPr marL="285750" indent="-285750">
              <a:buFont typeface="Arial" panose="020B0604020202020204" pitchFamily="34" charset="0"/>
              <a:buChar char="•"/>
            </a:pPr>
            <a:r>
              <a:rPr lang="en-GB" dirty="0"/>
              <a:t>A-level Bootcamp</a:t>
            </a:r>
          </a:p>
          <a:p>
            <a:pPr marL="285750" indent="-285750">
              <a:buFont typeface="Arial" panose="020B0604020202020204" pitchFamily="34" charset="0"/>
              <a:buChar char="•"/>
            </a:pPr>
            <a:r>
              <a:rPr lang="en-GB" dirty="0"/>
              <a:t>Programme graduation</a:t>
            </a:r>
          </a:p>
          <a:p>
            <a:pPr marL="285750" indent="-285750">
              <a:buFont typeface="Arial" panose="020B0604020202020204" pitchFamily="34" charset="0"/>
              <a:buChar char="•"/>
            </a:pPr>
            <a:endParaRPr lang="en-GB" dirty="0"/>
          </a:p>
          <a:p>
            <a:endParaRPr lang="en-GB" dirty="0"/>
          </a:p>
        </p:txBody>
      </p:sp>
      <p:sp>
        <p:nvSpPr>
          <p:cNvPr id="6" name="Text Placeholder 5">
            <a:extLst>
              <a:ext uri="{FF2B5EF4-FFF2-40B4-BE49-F238E27FC236}">
                <a16:creationId xmlns:a16="http://schemas.microsoft.com/office/drawing/2014/main" id="{0F55BC97-0795-A45C-9D6E-0205DB186D37}"/>
              </a:ext>
            </a:extLst>
          </p:cNvPr>
          <p:cNvSpPr>
            <a:spLocks noGrp="1"/>
          </p:cNvSpPr>
          <p:nvPr>
            <p:ph type="body" sz="quarter" idx="19"/>
          </p:nvPr>
        </p:nvSpPr>
        <p:spPr/>
        <p:txBody>
          <a:bodyPr/>
          <a:lstStyle/>
          <a:p>
            <a:r>
              <a:rPr lang="en-GB" dirty="0"/>
              <a:t>Year 13</a:t>
            </a:r>
          </a:p>
        </p:txBody>
      </p:sp>
      <p:sp>
        <p:nvSpPr>
          <p:cNvPr id="7" name="Title 6">
            <a:extLst>
              <a:ext uri="{FF2B5EF4-FFF2-40B4-BE49-F238E27FC236}">
                <a16:creationId xmlns:a16="http://schemas.microsoft.com/office/drawing/2014/main" id="{4E29152B-0FBF-100F-A5AD-A246FADFD3CA}"/>
              </a:ext>
            </a:extLst>
          </p:cNvPr>
          <p:cNvSpPr>
            <a:spLocks noGrp="1"/>
          </p:cNvSpPr>
          <p:nvPr>
            <p:ph type="title"/>
          </p:nvPr>
        </p:nvSpPr>
        <p:spPr/>
        <p:txBody>
          <a:bodyPr/>
          <a:lstStyle/>
          <a:p>
            <a:r>
              <a:rPr lang="en-GB" dirty="0"/>
              <a:t>The Pathways Programme</a:t>
            </a:r>
          </a:p>
        </p:txBody>
      </p:sp>
      <p:sp>
        <p:nvSpPr>
          <p:cNvPr id="8" name="Footer Placeholder 7">
            <a:extLst>
              <a:ext uri="{FF2B5EF4-FFF2-40B4-BE49-F238E27FC236}">
                <a16:creationId xmlns:a16="http://schemas.microsoft.com/office/drawing/2014/main" id="{3E5CD6A3-A064-CFDB-F2FE-AF652D461748}"/>
              </a:ext>
            </a:extLst>
          </p:cNvPr>
          <p:cNvSpPr>
            <a:spLocks noGrp="1"/>
          </p:cNvSpPr>
          <p:nvPr>
            <p:ph type="ftr" sz="quarter" idx="3"/>
          </p:nvPr>
        </p:nvSpPr>
        <p:spPr/>
        <p:txBody>
          <a:bodyPr/>
          <a:lstStyle/>
          <a:p>
            <a:endParaRPr lang="en-GB"/>
          </a:p>
        </p:txBody>
      </p:sp>
      <p:sp>
        <p:nvSpPr>
          <p:cNvPr id="9" name="Slide Number Placeholder 8">
            <a:extLst>
              <a:ext uri="{FF2B5EF4-FFF2-40B4-BE49-F238E27FC236}">
                <a16:creationId xmlns:a16="http://schemas.microsoft.com/office/drawing/2014/main" id="{5B85363E-3193-80A3-6335-90F75F46019E}"/>
              </a:ext>
            </a:extLst>
          </p:cNvPr>
          <p:cNvSpPr>
            <a:spLocks noGrp="1"/>
          </p:cNvSpPr>
          <p:nvPr>
            <p:ph type="sldNum" sz="quarter" idx="4"/>
          </p:nvPr>
        </p:nvSpPr>
        <p:spPr/>
        <p:txBody>
          <a:bodyPr/>
          <a:lstStyle/>
          <a:p>
            <a:fld id="{E8F1A65C-595C-4736-BF40-F7D31E789466}" type="slidenum">
              <a:rPr lang="en-GB" smtClean="0"/>
              <a:pPr/>
              <a:t>13</a:t>
            </a:fld>
            <a:endParaRPr lang="en-GB"/>
          </a:p>
        </p:txBody>
      </p:sp>
    </p:spTree>
    <p:extLst>
      <p:ext uri="{BB962C8B-B14F-4D97-AF65-F5344CB8AC3E}">
        <p14:creationId xmlns:p14="http://schemas.microsoft.com/office/powerpoint/2010/main" val="3000539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8A206-BBD7-9220-9C12-B86016908BD9}"/>
            </a:ext>
          </a:extLst>
        </p:cNvPr>
        <p:cNvGrpSpPr/>
        <p:nvPr/>
      </p:nvGrpSpPr>
      <p:grpSpPr>
        <a:xfrm>
          <a:off x="0" y="0"/>
          <a:ext cx="0" cy="0"/>
          <a:chOff x="0" y="0"/>
          <a:chExt cx="0" cy="0"/>
        </a:xfrm>
      </p:grpSpPr>
      <p:sp>
        <p:nvSpPr>
          <p:cNvPr id="18" name="Title 17">
            <a:extLst>
              <a:ext uri="{FF2B5EF4-FFF2-40B4-BE49-F238E27FC236}">
                <a16:creationId xmlns:a16="http://schemas.microsoft.com/office/drawing/2014/main" id="{E71DA154-232D-5D31-E592-BF1DA23E7740}"/>
              </a:ext>
            </a:extLst>
          </p:cNvPr>
          <p:cNvSpPr>
            <a:spLocks noGrp="1"/>
          </p:cNvSpPr>
          <p:nvPr>
            <p:ph type="title"/>
          </p:nvPr>
        </p:nvSpPr>
        <p:spPr/>
        <p:txBody>
          <a:bodyPr/>
          <a:lstStyle/>
          <a:p>
            <a:r>
              <a:rPr lang="en-GB" dirty="0"/>
              <a:t>Pathways to the Professions</a:t>
            </a:r>
          </a:p>
        </p:txBody>
      </p:sp>
      <p:pic>
        <p:nvPicPr>
          <p:cNvPr id="7" name="Picture Placeholder 6" descr="A blue and black logo&#10;&#10;AI-generated content may be incorrect.">
            <a:extLst>
              <a:ext uri="{FF2B5EF4-FFF2-40B4-BE49-F238E27FC236}">
                <a16:creationId xmlns:a16="http://schemas.microsoft.com/office/drawing/2014/main" id="{C0D8004E-B31F-D848-EF4F-CDD4B9851C30}"/>
              </a:ext>
            </a:extLst>
          </p:cNvPr>
          <p:cNvPicPr>
            <a:picLocks noGrp="1" noChangeAspect="1"/>
          </p:cNvPicPr>
          <p:nvPr>
            <p:ph type="pic" sz="quarter" idx="12"/>
          </p:nvPr>
        </p:nvPicPr>
        <p:blipFill>
          <a:blip r:embed="rId2"/>
          <a:srcRect l="8894" t="2475" r="5148" b="9706"/>
          <a:stretch>
            <a:fillRect/>
          </a:stretch>
        </p:blipFill>
        <p:spPr>
          <a:xfrm>
            <a:off x="3351795" y="5680664"/>
            <a:ext cx="540000" cy="672829"/>
          </a:xfrm>
        </p:spPr>
      </p:pic>
      <p:sp>
        <p:nvSpPr>
          <p:cNvPr id="10" name="Title 17">
            <a:extLst>
              <a:ext uri="{FF2B5EF4-FFF2-40B4-BE49-F238E27FC236}">
                <a16:creationId xmlns:a16="http://schemas.microsoft.com/office/drawing/2014/main" id="{73F6EFB1-3B64-EE46-9DE7-05B2CFF3777B}"/>
              </a:ext>
            </a:extLst>
          </p:cNvPr>
          <p:cNvSpPr txBox="1">
            <a:spLocks/>
          </p:cNvSpPr>
          <p:nvPr/>
        </p:nvSpPr>
        <p:spPr>
          <a:xfrm>
            <a:off x="499733" y="2088482"/>
            <a:ext cx="2852062" cy="501932"/>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pPr algn="ctr"/>
            <a:r>
              <a:rPr lang="en-GB" sz="2000" dirty="0"/>
              <a:t>Pathways to Banking &amp; Finance</a:t>
            </a:r>
          </a:p>
        </p:txBody>
      </p:sp>
      <p:pic>
        <p:nvPicPr>
          <p:cNvPr id="21" name="Picture 20" descr="A blue and white building with columns&#10;&#10;Description automatically generated">
            <a:extLst>
              <a:ext uri="{FF2B5EF4-FFF2-40B4-BE49-F238E27FC236}">
                <a16:creationId xmlns:a16="http://schemas.microsoft.com/office/drawing/2014/main" id="{C5D2F68D-1CC5-E61B-396E-7530EA1653D1}"/>
              </a:ext>
            </a:extLst>
          </p:cNvPr>
          <p:cNvPicPr>
            <a:picLocks noChangeAspect="1"/>
          </p:cNvPicPr>
          <p:nvPr/>
        </p:nvPicPr>
        <p:blipFill>
          <a:blip r:embed="rId3"/>
          <a:stretch>
            <a:fillRect/>
          </a:stretch>
        </p:blipFill>
        <p:spPr>
          <a:xfrm>
            <a:off x="1582858" y="1170221"/>
            <a:ext cx="810602" cy="810602"/>
          </a:xfrm>
          <a:prstGeom prst="rect">
            <a:avLst/>
          </a:prstGeom>
        </p:spPr>
      </p:pic>
      <p:pic>
        <p:nvPicPr>
          <p:cNvPr id="22" name="Picture 21" descr="Blue and white gears on a yellow background&#10;&#10;Description automatically generated">
            <a:extLst>
              <a:ext uri="{FF2B5EF4-FFF2-40B4-BE49-F238E27FC236}">
                <a16:creationId xmlns:a16="http://schemas.microsoft.com/office/drawing/2014/main" id="{989B5259-37C8-C587-C7D5-72A60FC45FDA}"/>
              </a:ext>
            </a:extLst>
          </p:cNvPr>
          <p:cNvPicPr>
            <a:picLocks noChangeAspect="1"/>
          </p:cNvPicPr>
          <p:nvPr/>
        </p:nvPicPr>
        <p:blipFill>
          <a:blip r:embed="rId4"/>
          <a:stretch>
            <a:fillRect/>
          </a:stretch>
        </p:blipFill>
        <p:spPr>
          <a:xfrm>
            <a:off x="4979992" y="1119060"/>
            <a:ext cx="810603" cy="810603"/>
          </a:xfrm>
          <a:prstGeom prst="rect">
            <a:avLst/>
          </a:prstGeom>
        </p:spPr>
      </p:pic>
      <p:pic>
        <p:nvPicPr>
          <p:cNvPr id="23" name="Picture 22" descr="A blue and white balance scale&#10;&#10;Description automatically generated">
            <a:extLst>
              <a:ext uri="{FF2B5EF4-FFF2-40B4-BE49-F238E27FC236}">
                <a16:creationId xmlns:a16="http://schemas.microsoft.com/office/drawing/2014/main" id="{11956BDC-D8FE-EE59-74E6-F3BF54D40D20}"/>
              </a:ext>
            </a:extLst>
          </p:cNvPr>
          <p:cNvPicPr>
            <a:picLocks noChangeAspect="1"/>
          </p:cNvPicPr>
          <p:nvPr/>
        </p:nvPicPr>
        <p:blipFill>
          <a:blip r:embed="rId5"/>
          <a:stretch>
            <a:fillRect/>
          </a:stretch>
        </p:blipFill>
        <p:spPr>
          <a:xfrm>
            <a:off x="8377127" y="1119060"/>
            <a:ext cx="810603" cy="810603"/>
          </a:xfrm>
          <a:prstGeom prst="rect">
            <a:avLst/>
          </a:prstGeom>
        </p:spPr>
      </p:pic>
      <p:sp>
        <p:nvSpPr>
          <p:cNvPr id="2" name="Title 17">
            <a:extLst>
              <a:ext uri="{FF2B5EF4-FFF2-40B4-BE49-F238E27FC236}">
                <a16:creationId xmlns:a16="http://schemas.microsoft.com/office/drawing/2014/main" id="{2D11E27F-3B72-242E-595E-621D91A5C625}"/>
              </a:ext>
            </a:extLst>
          </p:cNvPr>
          <p:cNvSpPr txBox="1">
            <a:spLocks/>
          </p:cNvSpPr>
          <p:nvPr/>
        </p:nvSpPr>
        <p:spPr>
          <a:xfrm>
            <a:off x="3859060" y="2089978"/>
            <a:ext cx="3317612" cy="255711"/>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pPr algn="ctr"/>
            <a:r>
              <a:rPr lang="en-GB" sz="2000" dirty="0"/>
              <a:t>Pathways to Engineering</a:t>
            </a:r>
          </a:p>
        </p:txBody>
      </p:sp>
      <p:sp>
        <p:nvSpPr>
          <p:cNvPr id="4" name="Picture Placeholder 3">
            <a:extLst>
              <a:ext uri="{FF2B5EF4-FFF2-40B4-BE49-F238E27FC236}">
                <a16:creationId xmlns:a16="http://schemas.microsoft.com/office/drawing/2014/main" id="{7BB84B6B-BFDB-7FC2-01FA-E03D1D6BC683}"/>
              </a:ext>
            </a:extLst>
          </p:cNvPr>
          <p:cNvSpPr>
            <a:spLocks noGrp="1"/>
          </p:cNvSpPr>
          <p:nvPr>
            <p:ph type="pic" sz="quarter" idx="13"/>
          </p:nvPr>
        </p:nvSpPr>
        <p:spPr>
          <a:xfrm>
            <a:off x="5993549" y="7083493"/>
            <a:ext cx="540000" cy="540000"/>
          </a:xfrm>
        </p:spPr>
        <p:txBody>
          <a:bodyPr/>
          <a:lstStyle/>
          <a:p>
            <a:endParaRPr lang="en-GB"/>
          </a:p>
        </p:txBody>
      </p:sp>
      <p:sp>
        <p:nvSpPr>
          <p:cNvPr id="5" name="Title 17">
            <a:extLst>
              <a:ext uri="{FF2B5EF4-FFF2-40B4-BE49-F238E27FC236}">
                <a16:creationId xmlns:a16="http://schemas.microsoft.com/office/drawing/2014/main" id="{4F5D9A7B-FE33-0FCC-CD53-B01A702C3C94}"/>
              </a:ext>
            </a:extLst>
          </p:cNvPr>
          <p:cNvSpPr txBox="1">
            <a:spLocks/>
          </p:cNvSpPr>
          <p:nvPr/>
        </p:nvSpPr>
        <p:spPr>
          <a:xfrm>
            <a:off x="7401281" y="2088482"/>
            <a:ext cx="2762293" cy="255711"/>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pPr algn="ctr"/>
            <a:r>
              <a:rPr lang="en-GB" sz="2000" dirty="0"/>
              <a:t>Pathways to Law</a:t>
            </a:r>
          </a:p>
        </p:txBody>
      </p:sp>
      <p:sp>
        <p:nvSpPr>
          <p:cNvPr id="8" name="Content Placeholder 7">
            <a:extLst>
              <a:ext uri="{FF2B5EF4-FFF2-40B4-BE49-F238E27FC236}">
                <a16:creationId xmlns:a16="http://schemas.microsoft.com/office/drawing/2014/main" id="{A194EB13-CD35-8AE5-B655-19A7166F9237}"/>
              </a:ext>
            </a:extLst>
          </p:cNvPr>
          <p:cNvSpPr>
            <a:spLocks noGrp="1"/>
          </p:cNvSpPr>
          <p:nvPr>
            <p:ph sz="quarter" idx="19"/>
          </p:nvPr>
        </p:nvSpPr>
        <p:spPr>
          <a:xfrm>
            <a:off x="622598" y="2734061"/>
            <a:ext cx="2877405" cy="2556588"/>
          </a:xfrm>
        </p:spPr>
        <p:txBody>
          <a:bodyPr/>
          <a:lstStyle/>
          <a:p>
            <a:r>
              <a:rPr lang="en-GB" b="1" dirty="0"/>
              <a:t>University Partners: </a:t>
            </a:r>
            <a:r>
              <a:rPr lang="en-GB" dirty="0"/>
              <a:t>University of Warwick,  University of Leicester, London School of Economics, University of Liverpool</a:t>
            </a:r>
          </a:p>
          <a:p>
            <a:endParaRPr lang="en-GB" dirty="0"/>
          </a:p>
          <a:p>
            <a:r>
              <a:rPr lang="en-GB" b="1" dirty="0"/>
              <a:t>2024/25 Work experience placement examples: </a:t>
            </a:r>
            <a:r>
              <a:rPr lang="en-GB" dirty="0"/>
              <a:t>Metro Bank, Bank of New York, Bank of England</a:t>
            </a:r>
          </a:p>
          <a:p>
            <a:endParaRPr lang="en-GB" dirty="0"/>
          </a:p>
          <a:p>
            <a:r>
              <a:rPr lang="en-GB" b="1" dirty="0"/>
              <a:t>Examples of trips to employers: </a:t>
            </a:r>
            <a:r>
              <a:rPr lang="en-GB" dirty="0"/>
              <a:t>Deutsche Bank, Coventry Building Society, JLR</a:t>
            </a:r>
            <a:endParaRPr lang="en-GB" b="1" dirty="0"/>
          </a:p>
        </p:txBody>
      </p:sp>
      <p:sp>
        <p:nvSpPr>
          <p:cNvPr id="12" name="Footer Placeholder 5">
            <a:extLst>
              <a:ext uri="{FF2B5EF4-FFF2-40B4-BE49-F238E27FC236}">
                <a16:creationId xmlns:a16="http://schemas.microsoft.com/office/drawing/2014/main" id="{7AA425E8-F78F-4227-1BDB-D1157DB8C1B7}"/>
              </a:ext>
            </a:extLst>
          </p:cNvPr>
          <p:cNvSpPr txBox="1">
            <a:spLocks/>
          </p:cNvSpPr>
          <p:nvPr/>
        </p:nvSpPr>
        <p:spPr>
          <a:xfrm>
            <a:off x="426317" y="6550448"/>
            <a:ext cx="10343283" cy="383567"/>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t>Note: Work experience placement partners are subject to change and placements or trips with specific employers cannot be guaranteed. </a:t>
            </a:r>
          </a:p>
        </p:txBody>
      </p:sp>
      <p:sp>
        <p:nvSpPr>
          <p:cNvPr id="13" name="Content Placeholder 7">
            <a:extLst>
              <a:ext uri="{FF2B5EF4-FFF2-40B4-BE49-F238E27FC236}">
                <a16:creationId xmlns:a16="http://schemas.microsoft.com/office/drawing/2014/main" id="{554EBD0A-2062-BE7F-642A-099EA61F2D6D}"/>
              </a:ext>
            </a:extLst>
          </p:cNvPr>
          <p:cNvSpPr txBox="1">
            <a:spLocks/>
          </p:cNvSpPr>
          <p:nvPr/>
        </p:nvSpPr>
        <p:spPr>
          <a:xfrm>
            <a:off x="4266008" y="2617089"/>
            <a:ext cx="3049173" cy="2556588"/>
          </a:xfrm>
          <a:prstGeom prst="rect">
            <a:avLst/>
          </a:prstGeom>
        </p:spPr>
        <p:txBody>
          <a:bodyPr vert="horz" lIns="0" tIns="0" rIns="0" bIns="0" rtlCol="0">
            <a:noAutofit/>
          </a:bodyPr>
          <a:lstStyle>
            <a:lvl1pPr marL="0" indent="0" algn="l" defTabSz="914400" rtl="0" eaLnBrk="1" latinLnBrk="0" hangingPunct="1">
              <a:lnSpc>
                <a:spcPct val="104000"/>
              </a:lnSpc>
              <a:spcBef>
                <a:spcPts val="0"/>
              </a:spcBef>
              <a:buFont typeface="Arial" panose="020B0604020202020204" pitchFamily="34" charset="0"/>
              <a:buNone/>
              <a:defRPr sz="14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University Partners: </a:t>
            </a:r>
            <a:r>
              <a:rPr lang="en-GB" dirty="0"/>
              <a:t>University of Warwick,  University of Liverpool,</a:t>
            </a:r>
          </a:p>
          <a:p>
            <a:r>
              <a:rPr lang="en-GB" dirty="0"/>
              <a:t>Cardiff University </a:t>
            </a:r>
          </a:p>
          <a:p>
            <a:endParaRPr lang="en-GB" dirty="0"/>
          </a:p>
          <a:p>
            <a:r>
              <a:rPr lang="en-GB" b="1" dirty="0"/>
              <a:t>2024/25 Work experience placement examples: </a:t>
            </a:r>
            <a:r>
              <a:rPr lang="en-GB" dirty="0"/>
              <a:t>Mercedes AMG F1, Ramboll, Tilbury Douglass</a:t>
            </a:r>
          </a:p>
          <a:p>
            <a:endParaRPr lang="en-GB" dirty="0"/>
          </a:p>
          <a:p>
            <a:r>
              <a:rPr lang="en-GB" b="1" dirty="0"/>
              <a:t>Examples of trips to employers: </a:t>
            </a:r>
            <a:r>
              <a:rPr lang="en-GB" dirty="0"/>
              <a:t>Mercedes AMG F1, British Airways, Tilbury Douglass</a:t>
            </a:r>
          </a:p>
        </p:txBody>
      </p:sp>
      <p:sp>
        <p:nvSpPr>
          <p:cNvPr id="16" name="Content Placeholder 7">
            <a:extLst>
              <a:ext uri="{FF2B5EF4-FFF2-40B4-BE49-F238E27FC236}">
                <a16:creationId xmlns:a16="http://schemas.microsoft.com/office/drawing/2014/main" id="{2FF2E3F9-2A02-FF1A-75E1-1E1990C95659}"/>
              </a:ext>
            </a:extLst>
          </p:cNvPr>
          <p:cNvSpPr txBox="1">
            <a:spLocks/>
          </p:cNvSpPr>
          <p:nvPr/>
        </p:nvSpPr>
        <p:spPr>
          <a:xfrm>
            <a:off x="7720427" y="2606279"/>
            <a:ext cx="3049173" cy="2556588"/>
          </a:xfrm>
          <a:prstGeom prst="rect">
            <a:avLst/>
          </a:prstGeom>
        </p:spPr>
        <p:txBody>
          <a:bodyPr vert="horz" lIns="0" tIns="0" rIns="0" bIns="0" rtlCol="0">
            <a:noAutofit/>
          </a:bodyPr>
          <a:lstStyle>
            <a:lvl1pPr marL="0" indent="0" algn="l" defTabSz="914400" rtl="0" eaLnBrk="1" latinLnBrk="0" hangingPunct="1">
              <a:lnSpc>
                <a:spcPct val="104000"/>
              </a:lnSpc>
              <a:spcBef>
                <a:spcPts val="0"/>
              </a:spcBef>
              <a:buFont typeface="Arial" panose="020B0604020202020204" pitchFamily="34" charset="0"/>
              <a:buNone/>
              <a:defRPr sz="14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University Partners: </a:t>
            </a:r>
            <a:r>
              <a:rPr lang="en-GB" dirty="0"/>
              <a:t>University of Warwick,  University of Leeds,</a:t>
            </a:r>
          </a:p>
          <a:p>
            <a:r>
              <a:rPr lang="en-GB" dirty="0"/>
              <a:t>London School of Economics</a:t>
            </a:r>
          </a:p>
          <a:p>
            <a:r>
              <a:rPr lang="en-GB" dirty="0"/>
              <a:t>Queen Mary University</a:t>
            </a:r>
          </a:p>
          <a:p>
            <a:r>
              <a:rPr lang="en-GB" dirty="0"/>
              <a:t>University of Exeter</a:t>
            </a:r>
          </a:p>
          <a:p>
            <a:r>
              <a:rPr lang="en-GB" dirty="0"/>
              <a:t>Cardiff University </a:t>
            </a:r>
          </a:p>
          <a:p>
            <a:endParaRPr lang="en-GB" dirty="0"/>
          </a:p>
          <a:p>
            <a:r>
              <a:rPr lang="en-GB" b="1" dirty="0"/>
              <a:t>2024/25 Work experience placement examples: </a:t>
            </a:r>
            <a:r>
              <a:rPr lang="en-GB" dirty="0"/>
              <a:t>Crown Prosecution Service, Ministry of Justice, Environmental Agency, Boult,</a:t>
            </a:r>
          </a:p>
          <a:p>
            <a:endParaRPr lang="en-GB" b="1" dirty="0"/>
          </a:p>
          <a:p>
            <a:r>
              <a:rPr lang="en-GB" b="1" dirty="0"/>
              <a:t>Examples of trips to employers: </a:t>
            </a:r>
            <a:r>
              <a:rPr lang="en-GB" dirty="0"/>
              <a:t>The Inner Temple</a:t>
            </a:r>
          </a:p>
        </p:txBody>
      </p:sp>
    </p:spTree>
    <p:extLst>
      <p:ext uri="{BB962C8B-B14F-4D97-AF65-F5344CB8AC3E}">
        <p14:creationId xmlns:p14="http://schemas.microsoft.com/office/powerpoint/2010/main" val="9298756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group of people sitting at tables&#10;&#10;AI-generated content may be incorrect.">
            <a:extLst>
              <a:ext uri="{FF2B5EF4-FFF2-40B4-BE49-F238E27FC236}">
                <a16:creationId xmlns:a16="http://schemas.microsoft.com/office/drawing/2014/main" id="{997983EE-7423-6E24-7D39-EE3D0DE0F1D6}"/>
              </a:ext>
            </a:extLst>
          </p:cNvPr>
          <p:cNvPicPr>
            <a:picLocks noGrp="1" noChangeAspect="1"/>
          </p:cNvPicPr>
          <p:nvPr>
            <p:ph type="pic" sz="quarter" idx="12"/>
          </p:nvPr>
        </p:nvPicPr>
        <p:blipFill>
          <a:blip r:embed="rId2"/>
          <a:srcRect l="27863" r="27863"/>
          <a:stretch>
            <a:fillRect/>
          </a:stretch>
        </p:blipFill>
        <p:spPr/>
      </p:pic>
      <p:sp>
        <p:nvSpPr>
          <p:cNvPr id="3" name="Title 2">
            <a:extLst>
              <a:ext uri="{FF2B5EF4-FFF2-40B4-BE49-F238E27FC236}">
                <a16:creationId xmlns:a16="http://schemas.microsoft.com/office/drawing/2014/main" id="{2B18E5A9-CF71-DEEC-6DF6-9B3A13DA92EA}"/>
              </a:ext>
            </a:extLst>
          </p:cNvPr>
          <p:cNvSpPr>
            <a:spLocks noGrp="1"/>
          </p:cNvSpPr>
          <p:nvPr>
            <p:ph type="title"/>
          </p:nvPr>
        </p:nvSpPr>
        <p:spPr/>
        <p:txBody>
          <a:bodyPr/>
          <a:lstStyle/>
          <a:p>
            <a:r>
              <a:rPr lang="en-GB" dirty="0"/>
              <a:t>Pathways to the Professions</a:t>
            </a:r>
          </a:p>
        </p:txBody>
      </p:sp>
      <p:sp>
        <p:nvSpPr>
          <p:cNvPr id="4" name="Content Placeholder 3">
            <a:extLst>
              <a:ext uri="{FF2B5EF4-FFF2-40B4-BE49-F238E27FC236}">
                <a16:creationId xmlns:a16="http://schemas.microsoft.com/office/drawing/2014/main" id="{1B65B875-3C58-45CA-42A2-6821340BE474}"/>
              </a:ext>
            </a:extLst>
          </p:cNvPr>
          <p:cNvSpPr>
            <a:spLocks noGrp="1"/>
          </p:cNvSpPr>
          <p:nvPr>
            <p:ph sz="quarter" idx="20"/>
          </p:nvPr>
        </p:nvSpPr>
        <p:spPr/>
        <p:txBody>
          <a:bodyPr vert="horz" lIns="0" tIns="0" rIns="0" bIns="0" rtlCol="0" anchor="t">
            <a:noAutofit/>
          </a:bodyPr>
          <a:lstStyle/>
          <a:p>
            <a:r>
              <a:rPr lang="en-GB" dirty="0"/>
              <a:t>Visit our website to find out more:</a:t>
            </a:r>
          </a:p>
          <a:p>
            <a:endParaRPr lang="en-GB" dirty="0"/>
          </a:p>
          <a:p>
            <a:r>
              <a:rPr lang="en-GB" dirty="0">
                <a:hlinkClick r:id="rId3"/>
              </a:rPr>
              <a:t>https://warwick.ac.uk/study/outreach/whatweoffer/post-16-programmes/wap/</a:t>
            </a:r>
            <a:endParaRPr lang="en-GB" dirty="0"/>
          </a:p>
          <a:p>
            <a:endParaRPr lang="en-GB" dirty="0"/>
          </a:p>
          <a:p>
            <a:r>
              <a:rPr lang="en-GB" dirty="0"/>
              <a:t>Apply via the Sutton Trust website:</a:t>
            </a:r>
          </a:p>
          <a:p>
            <a:r>
              <a:rPr lang="en-GB" dirty="0">
                <a:hlinkClick r:id="rId4"/>
              </a:rPr>
              <a:t>https://pathways.suttontrust.com/</a:t>
            </a:r>
            <a:endParaRPr lang="en-GB" dirty="0"/>
          </a:p>
          <a:p>
            <a:endParaRPr lang="en-GB" dirty="0"/>
          </a:p>
          <a:p>
            <a:endParaRPr lang="en-GB" dirty="0"/>
          </a:p>
          <a:p>
            <a:r>
              <a:rPr lang="en-GB" dirty="0"/>
              <a:t>Applications are open now</a:t>
            </a:r>
          </a:p>
          <a:p>
            <a:r>
              <a:rPr lang="en-GB" dirty="0">
                <a:latin typeface="Aptos"/>
                <a:cs typeface="Calibri"/>
              </a:rPr>
              <a:t>Applications close Monday 27th October 2025</a:t>
            </a:r>
          </a:p>
        </p:txBody>
      </p:sp>
      <p:sp>
        <p:nvSpPr>
          <p:cNvPr id="5" name="Text Placeholder 4">
            <a:extLst>
              <a:ext uri="{FF2B5EF4-FFF2-40B4-BE49-F238E27FC236}">
                <a16:creationId xmlns:a16="http://schemas.microsoft.com/office/drawing/2014/main" id="{636E768B-915F-A05B-6042-2A15529242B2}"/>
              </a:ext>
            </a:extLst>
          </p:cNvPr>
          <p:cNvSpPr>
            <a:spLocks noGrp="1"/>
          </p:cNvSpPr>
          <p:nvPr>
            <p:ph type="body" sz="quarter" idx="22"/>
          </p:nvPr>
        </p:nvSpPr>
        <p:spPr/>
        <p:txBody>
          <a:bodyPr/>
          <a:lstStyle/>
          <a:p>
            <a:r>
              <a:rPr lang="en-GB" sz="2000" dirty="0"/>
              <a:t>How do I apply?</a:t>
            </a:r>
          </a:p>
        </p:txBody>
      </p:sp>
      <p:sp>
        <p:nvSpPr>
          <p:cNvPr id="6" name="Footer Placeholder 5">
            <a:extLst>
              <a:ext uri="{FF2B5EF4-FFF2-40B4-BE49-F238E27FC236}">
                <a16:creationId xmlns:a16="http://schemas.microsoft.com/office/drawing/2014/main" id="{A36E60AA-C4AF-3979-9C85-231BEC5284FF}"/>
              </a:ext>
            </a:extLst>
          </p:cNvPr>
          <p:cNvSpPr>
            <a:spLocks noGrp="1"/>
          </p:cNvSpPr>
          <p:nvPr>
            <p:ph type="ftr" sz="quarter" idx="3"/>
          </p:nvPr>
        </p:nvSpPr>
        <p:spPr/>
        <p:txBody>
          <a:bodyPr/>
          <a:lstStyle/>
          <a:p>
            <a:endParaRPr lang="en-GB"/>
          </a:p>
        </p:txBody>
      </p:sp>
      <p:sp>
        <p:nvSpPr>
          <p:cNvPr id="7" name="Slide Number Placeholder 6">
            <a:extLst>
              <a:ext uri="{FF2B5EF4-FFF2-40B4-BE49-F238E27FC236}">
                <a16:creationId xmlns:a16="http://schemas.microsoft.com/office/drawing/2014/main" id="{2918642D-8D4D-31B2-DABF-EC5438A6A8E7}"/>
              </a:ext>
            </a:extLst>
          </p:cNvPr>
          <p:cNvSpPr>
            <a:spLocks noGrp="1"/>
          </p:cNvSpPr>
          <p:nvPr>
            <p:ph type="sldNum" sz="quarter" idx="4"/>
          </p:nvPr>
        </p:nvSpPr>
        <p:spPr/>
        <p:txBody>
          <a:bodyPr/>
          <a:lstStyle/>
          <a:p>
            <a:fld id="{E8F1A65C-595C-4736-BF40-F7D31E789466}" type="slidenum">
              <a:rPr lang="en-GB" smtClean="0"/>
              <a:pPr/>
              <a:t>15</a:t>
            </a:fld>
            <a:endParaRPr lang="en-GB"/>
          </a:p>
        </p:txBody>
      </p:sp>
    </p:spTree>
    <p:extLst>
      <p:ext uri="{BB962C8B-B14F-4D97-AF65-F5344CB8AC3E}">
        <p14:creationId xmlns:p14="http://schemas.microsoft.com/office/powerpoint/2010/main" val="2043367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2A28B-77C1-1FC3-258F-4854F976758F}"/>
            </a:ext>
          </a:extLst>
        </p:cNvPr>
        <p:cNvGrpSpPr/>
        <p:nvPr/>
      </p:nvGrpSpPr>
      <p:grpSpPr>
        <a:xfrm>
          <a:off x="0" y="0"/>
          <a:ext cx="0" cy="0"/>
          <a:chOff x="0" y="0"/>
          <a:chExt cx="0" cy="0"/>
        </a:xfrm>
      </p:grpSpPr>
      <p:pic>
        <p:nvPicPr>
          <p:cNvPr id="10" name="Picture Placeholder 9" descr="A person sitting in a library&#10;&#10;AI-generated content may be incorrect.">
            <a:extLst>
              <a:ext uri="{FF2B5EF4-FFF2-40B4-BE49-F238E27FC236}">
                <a16:creationId xmlns:a16="http://schemas.microsoft.com/office/drawing/2014/main" id="{96A493DA-9128-368A-A53D-7629E26E5DFD}"/>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20" y="10"/>
            <a:ext cx="12191980" cy="3445190"/>
          </a:xfrm>
          <a:noFill/>
        </p:spPr>
      </p:pic>
      <p:sp>
        <p:nvSpPr>
          <p:cNvPr id="3" name="Text Placeholder 2">
            <a:extLst>
              <a:ext uri="{FF2B5EF4-FFF2-40B4-BE49-F238E27FC236}">
                <a16:creationId xmlns:a16="http://schemas.microsoft.com/office/drawing/2014/main" id="{E8C2860B-5B0D-CFBC-2D11-66B85BCB729E}"/>
              </a:ext>
            </a:extLst>
          </p:cNvPr>
          <p:cNvSpPr>
            <a:spLocks noGrp="1"/>
          </p:cNvSpPr>
          <p:nvPr>
            <p:ph type="body" sz="quarter" idx="13"/>
          </p:nvPr>
        </p:nvSpPr>
        <p:spPr>
          <a:xfrm>
            <a:off x="499733" y="1580118"/>
            <a:ext cx="8208000" cy="855299"/>
          </a:xfrm>
        </p:spPr>
        <p:txBody>
          <a:bodyPr vert="horz" wrap="square" lIns="0" tIns="0" rIns="0" bIns="0" rtlCol="0" anchor="t">
            <a:normAutofit/>
          </a:bodyPr>
          <a:lstStyle/>
          <a:p>
            <a:pPr>
              <a:lnSpc>
                <a:spcPct val="95000"/>
              </a:lnSpc>
              <a:spcAft>
                <a:spcPts val="600"/>
              </a:spcAft>
            </a:pPr>
            <a:r>
              <a:rPr lang="en-GB" sz="5600" dirty="0">
                <a:solidFill>
                  <a:schemeClr val="bg1"/>
                </a:solidFill>
                <a:latin typeface="Aptos"/>
                <a:cs typeface="Calibri"/>
              </a:rPr>
              <a:t>04</a:t>
            </a:r>
          </a:p>
        </p:txBody>
      </p:sp>
      <p:sp>
        <p:nvSpPr>
          <p:cNvPr id="22" name="Title 21">
            <a:extLst>
              <a:ext uri="{FF2B5EF4-FFF2-40B4-BE49-F238E27FC236}">
                <a16:creationId xmlns:a16="http://schemas.microsoft.com/office/drawing/2014/main" id="{A837014D-EEBE-6BDD-3657-E3F3793E2D54}"/>
              </a:ext>
            </a:extLst>
          </p:cNvPr>
          <p:cNvSpPr>
            <a:spLocks noGrp="1"/>
          </p:cNvSpPr>
          <p:nvPr>
            <p:ph type="title"/>
          </p:nvPr>
        </p:nvSpPr>
        <p:spPr>
          <a:xfrm>
            <a:off x="499732" y="2791790"/>
            <a:ext cx="10003167" cy="1743682"/>
          </a:xfrm>
        </p:spPr>
        <p:txBody>
          <a:bodyPr wrap="square" anchor="t">
            <a:normAutofit/>
          </a:bodyPr>
          <a:lstStyle/>
          <a:p>
            <a:r>
              <a:rPr lang="en-GB" sz="6700" dirty="0">
                <a:solidFill>
                  <a:schemeClr val="bg1"/>
                </a:solidFill>
                <a:latin typeface="Aptos"/>
                <a:cs typeface="Calibri"/>
              </a:rPr>
              <a:t>Realising</a:t>
            </a:r>
            <a:br>
              <a:rPr lang="en-GB" sz="6700" dirty="0">
                <a:solidFill>
                  <a:schemeClr val="bg1"/>
                </a:solidFill>
                <a:latin typeface="Aptos"/>
                <a:cs typeface="Calibri"/>
              </a:rPr>
            </a:br>
            <a:r>
              <a:rPr lang="en-GB" sz="6700" dirty="0">
                <a:latin typeface="Aptos"/>
                <a:cs typeface="Calibri"/>
              </a:rPr>
              <a:t>Opportunities</a:t>
            </a:r>
          </a:p>
        </p:txBody>
      </p:sp>
      <p:pic>
        <p:nvPicPr>
          <p:cNvPr id="2" name="Picture Placeholder 8" descr="A close-up of a logo&#10;&#10;AI-generated content may be incorrect.">
            <a:extLst>
              <a:ext uri="{FF2B5EF4-FFF2-40B4-BE49-F238E27FC236}">
                <a16:creationId xmlns:a16="http://schemas.microsoft.com/office/drawing/2014/main" id="{A825F34F-9E92-EE2F-1E65-041A27D7A13F}"/>
              </a:ext>
            </a:extLst>
          </p:cNvPr>
          <p:cNvPicPr>
            <a:picLocks noChangeAspect="1"/>
          </p:cNvPicPr>
          <p:nvPr/>
        </p:nvPicPr>
        <p:blipFill>
          <a:blip r:embed="rId3"/>
          <a:srcRect l="14720" t="29864" r="14720" b="39616"/>
          <a:stretch>
            <a:fillRect/>
          </a:stretch>
        </p:blipFill>
        <p:spPr>
          <a:xfrm>
            <a:off x="1407681" y="5461000"/>
            <a:ext cx="2841139" cy="867093"/>
          </a:xfrm>
          <a:prstGeom prst="rect">
            <a:avLst/>
          </a:prstGeom>
        </p:spPr>
      </p:pic>
    </p:spTree>
    <p:extLst>
      <p:ext uri="{BB962C8B-B14F-4D97-AF65-F5344CB8AC3E}">
        <p14:creationId xmlns:p14="http://schemas.microsoft.com/office/powerpoint/2010/main" val="2070332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map of england with many logos&#10;&#10;AI-generated content may be incorrect.">
            <a:extLst>
              <a:ext uri="{FF2B5EF4-FFF2-40B4-BE49-F238E27FC236}">
                <a16:creationId xmlns:a16="http://schemas.microsoft.com/office/drawing/2014/main" id="{7ED9726C-8F6E-A808-1B51-7DA8B5111318}"/>
              </a:ext>
            </a:extLst>
          </p:cNvPr>
          <p:cNvPicPr>
            <a:picLocks noGrp="1" noChangeAspect="1"/>
          </p:cNvPicPr>
          <p:nvPr>
            <p:ph type="pic" sz="quarter" idx="12"/>
          </p:nvPr>
        </p:nvPicPr>
        <p:blipFill>
          <a:blip r:embed="rId2"/>
          <a:srcRect l="13687" r="7495"/>
          <a:stretch>
            <a:fillRect/>
          </a:stretch>
        </p:blipFill>
        <p:spPr>
          <a:xfrm>
            <a:off x="5981999" y="10"/>
            <a:ext cx="4554000" cy="6857990"/>
          </a:xfrm>
          <a:prstGeom prst="rect">
            <a:avLst/>
          </a:prstGeom>
          <a:noFill/>
        </p:spPr>
      </p:pic>
      <p:sp>
        <p:nvSpPr>
          <p:cNvPr id="13" name="Title 2">
            <a:extLst>
              <a:ext uri="{FF2B5EF4-FFF2-40B4-BE49-F238E27FC236}">
                <a16:creationId xmlns:a16="http://schemas.microsoft.com/office/drawing/2014/main" id="{1343BF44-ABB1-1E17-B73A-3BC0E8728655}"/>
              </a:ext>
            </a:extLst>
          </p:cNvPr>
          <p:cNvSpPr>
            <a:spLocks noGrp="1"/>
          </p:cNvSpPr>
          <p:nvPr>
            <p:ph type="title"/>
          </p:nvPr>
        </p:nvSpPr>
        <p:spPr>
          <a:xfrm>
            <a:off x="499733" y="538538"/>
            <a:ext cx="4860001" cy="383567"/>
          </a:xfrm>
        </p:spPr>
        <p:txBody>
          <a:bodyPr/>
          <a:lstStyle/>
          <a:p>
            <a:r>
              <a:rPr lang="en-US" dirty="0" err="1"/>
              <a:t>Realising</a:t>
            </a:r>
            <a:r>
              <a:rPr lang="en-US" dirty="0"/>
              <a:t> Opportunities</a:t>
            </a:r>
          </a:p>
        </p:txBody>
      </p:sp>
      <p:sp>
        <p:nvSpPr>
          <p:cNvPr id="15" name="Content Placeholder 3">
            <a:extLst>
              <a:ext uri="{FF2B5EF4-FFF2-40B4-BE49-F238E27FC236}">
                <a16:creationId xmlns:a16="http://schemas.microsoft.com/office/drawing/2014/main" id="{35DF69EE-0F85-BBDD-2430-EB91B8884F2C}"/>
              </a:ext>
            </a:extLst>
          </p:cNvPr>
          <p:cNvSpPr>
            <a:spLocks noGrp="1"/>
          </p:cNvSpPr>
          <p:nvPr>
            <p:ph sz="quarter" idx="20"/>
          </p:nvPr>
        </p:nvSpPr>
        <p:spPr>
          <a:xfrm>
            <a:off x="499733" y="2138376"/>
            <a:ext cx="5062867" cy="3317700"/>
          </a:xfrm>
        </p:spPr>
        <p:txBody>
          <a:bodyPr/>
          <a:lstStyle/>
          <a:p>
            <a:r>
              <a:rPr lang="en-US" sz="1800" dirty="0">
                <a:latin typeface="+mn-lt"/>
              </a:rPr>
              <a:t>1 </a:t>
            </a:r>
            <a:r>
              <a:rPr lang="en-US" sz="1800" dirty="0" err="1">
                <a:latin typeface="+mn-lt"/>
              </a:rPr>
              <a:t>Programme</a:t>
            </a:r>
            <a:endParaRPr lang="en-US" sz="1800" dirty="0">
              <a:latin typeface="+mn-lt"/>
            </a:endParaRPr>
          </a:p>
          <a:p>
            <a:r>
              <a:rPr lang="en-US" sz="1800" dirty="0">
                <a:latin typeface="+mn-lt"/>
              </a:rPr>
              <a:t>9 Research Intensive universities </a:t>
            </a:r>
          </a:p>
          <a:p>
            <a:r>
              <a:rPr lang="en-US" sz="1800" dirty="0">
                <a:latin typeface="+mn-lt"/>
              </a:rPr>
              <a:t>Over 6,000 courses</a:t>
            </a:r>
          </a:p>
          <a:p>
            <a:pPr marL="0" lvl="2" defTabSz="1828754">
              <a:buClr>
                <a:srgbClr val="00B5E2"/>
              </a:buClr>
              <a:buSzPct val="123000"/>
              <a:defRPr/>
            </a:pPr>
            <a:endParaRPr lang="en-GB" sz="1800" dirty="0">
              <a:solidFill>
                <a:prstClr val="black"/>
              </a:solidFill>
              <a:latin typeface="+mn-lt"/>
              <a:ea typeface="Tahoma" panose="020B0604030504040204" pitchFamily="34" charset="0"/>
              <a:cs typeface="Tahoma" panose="020B0604030504040204" pitchFamily="34" charset="0"/>
            </a:endParaRPr>
          </a:p>
          <a:p>
            <a:r>
              <a:rPr lang="en-GB" sz="1800" dirty="0">
                <a:solidFill>
                  <a:prstClr val="black"/>
                </a:solidFill>
                <a:latin typeface="+mn-lt"/>
                <a:ea typeface="Tahoma" panose="020B0604030504040204" pitchFamily="34" charset="0"/>
                <a:cs typeface="Tahoma" panose="020B0604030504040204" pitchFamily="34" charset="0"/>
              </a:rPr>
              <a:t>There are three compulsory elements of the programme to successfully complete RO:</a:t>
            </a:r>
          </a:p>
          <a:p>
            <a:pPr marL="285750" indent="-285750">
              <a:buFont typeface="Arial" panose="020B0604020202020204" pitchFamily="34" charset="0"/>
              <a:buChar char="•"/>
            </a:pPr>
            <a:r>
              <a:rPr lang="en-GB" sz="1800" dirty="0">
                <a:solidFill>
                  <a:prstClr val="black"/>
                </a:solidFill>
                <a:latin typeface="+mn-lt"/>
                <a:ea typeface="Tahoma" panose="020B0604030504040204" pitchFamily="34" charset="0"/>
                <a:cs typeface="Tahoma" panose="020B0604030504040204" pitchFamily="34" charset="0"/>
              </a:rPr>
              <a:t>Attend at least two RO events/activities </a:t>
            </a:r>
          </a:p>
          <a:p>
            <a:pPr marL="285750" indent="-285750">
              <a:buFont typeface="Arial" panose="020B0604020202020204" pitchFamily="34" charset="0"/>
              <a:buChar char="•"/>
            </a:pPr>
            <a:r>
              <a:rPr lang="en-GB" sz="1800" dirty="0">
                <a:solidFill>
                  <a:prstClr val="black"/>
                </a:solidFill>
                <a:latin typeface="+mn-lt"/>
                <a:ea typeface="Tahoma" panose="020B0604030504040204" pitchFamily="34" charset="0"/>
                <a:cs typeface="Tahoma" panose="020B0604030504040204" pitchFamily="34" charset="0"/>
              </a:rPr>
              <a:t>Pass the skills4uni online multiple choice quiz</a:t>
            </a:r>
          </a:p>
          <a:p>
            <a:pPr marL="285750" indent="-285750">
              <a:buFont typeface="Arial" panose="020B0604020202020204" pitchFamily="34" charset="0"/>
              <a:buChar char="•"/>
            </a:pPr>
            <a:r>
              <a:rPr lang="en-GB" sz="1800" dirty="0">
                <a:solidFill>
                  <a:prstClr val="black"/>
                </a:solidFill>
                <a:latin typeface="+mn-lt"/>
                <a:ea typeface="Tahoma" panose="020B0604030504040204" pitchFamily="34" charset="0"/>
                <a:cs typeface="Tahoma" panose="020B0604030504040204" pitchFamily="34" charset="0"/>
              </a:rPr>
              <a:t>Complete the RO Academic Skills Module (ASM)</a:t>
            </a:r>
            <a:endParaRPr lang="en-US" sz="1800" dirty="0">
              <a:latin typeface="+mn-lt"/>
            </a:endParaRPr>
          </a:p>
        </p:txBody>
      </p:sp>
      <p:sp>
        <p:nvSpPr>
          <p:cNvPr id="17" name="Text Placeholder 4">
            <a:extLst>
              <a:ext uri="{FF2B5EF4-FFF2-40B4-BE49-F238E27FC236}">
                <a16:creationId xmlns:a16="http://schemas.microsoft.com/office/drawing/2014/main" id="{06E28527-2FEF-52B3-A2F3-687038A3D628}"/>
              </a:ext>
            </a:extLst>
          </p:cNvPr>
          <p:cNvSpPr>
            <a:spLocks noGrp="1"/>
          </p:cNvSpPr>
          <p:nvPr>
            <p:ph type="body" sz="quarter" idx="22"/>
          </p:nvPr>
        </p:nvSpPr>
        <p:spPr>
          <a:xfrm>
            <a:off x="499732" y="1408771"/>
            <a:ext cx="4860002" cy="564450"/>
          </a:xfrm>
        </p:spPr>
        <p:txBody>
          <a:bodyPr/>
          <a:lstStyle/>
          <a:p>
            <a:r>
              <a:rPr lang="en-US" dirty="0"/>
              <a:t>Overview</a:t>
            </a:r>
          </a:p>
        </p:txBody>
      </p:sp>
      <p:sp>
        <p:nvSpPr>
          <p:cNvPr id="19" name="Footer Placeholder 5">
            <a:extLst>
              <a:ext uri="{FF2B5EF4-FFF2-40B4-BE49-F238E27FC236}">
                <a16:creationId xmlns:a16="http://schemas.microsoft.com/office/drawing/2014/main" id="{7E998FB4-66B7-2A49-A8E4-B2A33123097A}"/>
              </a:ext>
            </a:extLst>
          </p:cNvPr>
          <p:cNvSpPr>
            <a:spLocks noGrp="1"/>
          </p:cNvSpPr>
          <p:nvPr>
            <p:ph type="ftr" sz="quarter" idx="3"/>
          </p:nvPr>
        </p:nvSpPr>
        <p:spPr>
          <a:xfrm>
            <a:off x="1039733" y="5994450"/>
            <a:ext cx="4320001" cy="360000"/>
          </a:xfrm>
        </p:spPr>
        <p:txBody>
          <a:bodyPr/>
          <a:lstStyle/>
          <a:p>
            <a:endParaRPr lang="en-GB"/>
          </a:p>
        </p:txBody>
      </p:sp>
      <p:sp>
        <p:nvSpPr>
          <p:cNvPr id="7" name="Slide Number Placeholder 6">
            <a:extLst>
              <a:ext uri="{FF2B5EF4-FFF2-40B4-BE49-F238E27FC236}">
                <a16:creationId xmlns:a16="http://schemas.microsoft.com/office/drawing/2014/main" id="{6D488B49-1BBA-E682-9F82-CF202CB1FDE0}"/>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17</a:t>
            </a:fld>
            <a:endParaRPr lang="en-GB"/>
          </a:p>
        </p:txBody>
      </p:sp>
    </p:spTree>
    <p:extLst>
      <p:ext uri="{BB962C8B-B14F-4D97-AF65-F5344CB8AC3E}">
        <p14:creationId xmlns:p14="http://schemas.microsoft.com/office/powerpoint/2010/main" val="924134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4F1359-92AB-8279-783F-8DEC1150C4F3}"/>
            </a:ext>
          </a:extLst>
        </p:cNvPr>
        <p:cNvGrpSpPr/>
        <p:nvPr/>
      </p:nvGrpSpPr>
      <p:grpSpPr>
        <a:xfrm>
          <a:off x="0" y="0"/>
          <a:ext cx="0" cy="0"/>
          <a:chOff x="0" y="0"/>
          <a:chExt cx="0" cy="0"/>
        </a:xfrm>
      </p:grpSpPr>
      <p:pic>
        <p:nvPicPr>
          <p:cNvPr id="8" name="Picture Placeholder 7" descr="A map of england with many logos&#10;&#10;AI-generated content may be incorrect.">
            <a:extLst>
              <a:ext uri="{FF2B5EF4-FFF2-40B4-BE49-F238E27FC236}">
                <a16:creationId xmlns:a16="http://schemas.microsoft.com/office/drawing/2014/main" id="{C1705FC8-3FF5-D44A-F373-95C207959085}"/>
              </a:ext>
            </a:extLst>
          </p:cNvPr>
          <p:cNvPicPr>
            <a:picLocks noGrp="1" noChangeAspect="1"/>
          </p:cNvPicPr>
          <p:nvPr>
            <p:ph type="pic" sz="quarter" idx="12"/>
          </p:nvPr>
        </p:nvPicPr>
        <p:blipFill>
          <a:blip r:embed="rId2"/>
          <a:srcRect l="13687" r="7495"/>
          <a:stretch>
            <a:fillRect/>
          </a:stretch>
        </p:blipFill>
        <p:spPr>
          <a:xfrm>
            <a:off x="5981999" y="10"/>
            <a:ext cx="4554000" cy="6857990"/>
          </a:xfrm>
          <a:prstGeom prst="rect">
            <a:avLst/>
          </a:prstGeom>
          <a:noFill/>
        </p:spPr>
      </p:pic>
      <p:sp>
        <p:nvSpPr>
          <p:cNvPr id="13" name="Title 2">
            <a:extLst>
              <a:ext uri="{FF2B5EF4-FFF2-40B4-BE49-F238E27FC236}">
                <a16:creationId xmlns:a16="http://schemas.microsoft.com/office/drawing/2014/main" id="{FF3D91AF-B1DF-499F-E12E-EBBA991424E7}"/>
              </a:ext>
            </a:extLst>
          </p:cNvPr>
          <p:cNvSpPr>
            <a:spLocks noGrp="1"/>
          </p:cNvSpPr>
          <p:nvPr>
            <p:ph type="title"/>
          </p:nvPr>
        </p:nvSpPr>
        <p:spPr>
          <a:xfrm>
            <a:off x="499733" y="538538"/>
            <a:ext cx="4860001" cy="383567"/>
          </a:xfrm>
        </p:spPr>
        <p:txBody>
          <a:bodyPr/>
          <a:lstStyle/>
          <a:p>
            <a:r>
              <a:rPr lang="en-US" dirty="0" err="1"/>
              <a:t>Realising</a:t>
            </a:r>
            <a:r>
              <a:rPr lang="en-US" dirty="0"/>
              <a:t> Opportunities</a:t>
            </a:r>
          </a:p>
        </p:txBody>
      </p:sp>
      <p:sp>
        <p:nvSpPr>
          <p:cNvPr id="15" name="Content Placeholder 3">
            <a:extLst>
              <a:ext uri="{FF2B5EF4-FFF2-40B4-BE49-F238E27FC236}">
                <a16:creationId xmlns:a16="http://schemas.microsoft.com/office/drawing/2014/main" id="{622B7061-ADBC-9866-287D-9E46A8171A6A}"/>
              </a:ext>
            </a:extLst>
          </p:cNvPr>
          <p:cNvSpPr>
            <a:spLocks noGrp="1"/>
          </p:cNvSpPr>
          <p:nvPr>
            <p:ph sz="quarter" idx="20"/>
          </p:nvPr>
        </p:nvSpPr>
        <p:spPr>
          <a:xfrm>
            <a:off x="499733" y="2138376"/>
            <a:ext cx="4860001" cy="3317700"/>
          </a:xfrm>
        </p:spPr>
        <p:txBody>
          <a:bodyPr/>
          <a:lstStyle/>
          <a:p>
            <a:pPr marL="0" lvl="2" defTabSz="1828754">
              <a:buClr>
                <a:srgbClr val="00B5E2"/>
              </a:buClr>
              <a:buSzPct val="123000"/>
              <a:defRPr/>
            </a:pPr>
            <a:r>
              <a:rPr lang="en-GB" sz="1800" dirty="0">
                <a:solidFill>
                  <a:prstClr val="black"/>
                </a:solidFill>
                <a:latin typeface="+mn-lt"/>
                <a:ea typeface="Tahoma" panose="020B0604030504040204" pitchFamily="34" charset="0"/>
                <a:cs typeface="Tahoma" panose="020B0604030504040204" pitchFamily="34" charset="0"/>
              </a:rPr>
              <a:t>The RO Partner universities are all RIUs which means they have:</a:t>
            </a:r>
          </a:p>
          <a:p>
            <a:pPr marL="0" lvl="2" defTabSz="1828754">
              <a:buClr>
                <a:srgbClr val="00B5E2"/>
              </a:buClr>
              <a:buSzPct val="123000"/>
              <a:defRPr/>
            </a:pPr>
            <a:endParaRPr lang="en-GB" sz="1800" dirty="0">
              <a:solidFill>
                <a:prstClr val="black"/>
              </a:solidFill>
              <a:latin typeface="+mn-lt"/>
              <a:ea typeface="Tahoma" panose="020B0604030504040204" pitchFamily="34" charset="0"/>
              <a:cs typeface="Tahoma" panose="020B0604030504040204" pitchFamily="34" charset="0"/>
            </a:endParaRPr>
          </a:p>
          <a:p>
            <a:pPr marL="342900" lvl="2" indent="-342900" defTabSz="1828754">
              <a:buClr>
                <a:srgbClr val="7030A0"/>
              </a:buClr>
              <a:buSzPct val="123000"/>
              <a:buFont typeface="Arial" panose="020B0604020202020204" pitchFamily="34" charset="0"/>
              <a:buChar char="•"/>
              <a:defRPr/>
            </a:pPr>
            <a:r>
              <a:rPr lang="en-GB" sz="1800" dirty="0">
                <a:solidFill>
                  <a:prstClr val="black"/>
                </a:solidFill>
                <a:latin typeface="+mn-lt"/>
                <a:ea typeface="Tahoma" panose="020B0604030504040204" pitchFamily="34" charset="0"/>
                <a:cs typeface="Tahoma" panose="020B0604030504040204" pitchFamily="34" charset="0"/>
              </a:rPr>
              <a:t>Leading academics and tutors who are experts in their field</a:t>
            </a:r>
          </a:p>
          <a:p>
            <a:pPr marL="342900" lvl="2" indent="-342900" defTabSz="1828754">
              <a:buClr>
                <a:srgbClr val="7030A0"/>
              </a:buClr>
              <a:buSzPct val="123000"/>
              <a:buFont typeface="Arial" panose="020B0604020202020204" pitchFamily="34" charset="0"/>
              <a:buChar char="•"/>
              <a:defRPr/>
            </a:pPr>
            <a:r>
              <a:rPr lang="en-GB" sz="1800" dirty="0">
                <a:solidFill>
                  <a:prstClr val="black"/>
                </a:solidFill>
                <a:latin typeface="+mn-lt"/>
                <a:ea typeface="Tahoma" panose="020B0604030504040204" pitchFamily="34" charset="0"/>
                <a:cs typeface="Tahoma" panose="020B0604030504040204" pitchFamily="34" charset="0"/>
              </a:rPr>
              <a:t>Vibrant learning environments where new discoveries are being made</a:t>
            </a:r>
          </a:p>
          <a:p>
            <a:pPr marL="342900" lvl="2" indent="-342900" defTabSz="1828754">
              <a:buClr>
                <a:srgbClr val="7030A0"/>
              </a:buClr>
              <a:buSzPct val="123000"/>
              <a:buFont typeface="Arial" panose="020B0604020202020204" pitchFamily="34" charset="0"/>
              <a:buChar char="•"/>
              <a:defRPr/>
            </a:pPr>
            <a:r>
              <a:rPr lang="en-GB" sz="1800" dirty="0">
                <a:solidFill>
                  <a:prstClr val="black"/>
                </a:solidFill>
                <a:latin typeface="+mn-lt"/>
                <a:ea typeface="Tahoma" panose="020B0604030504040204" pitchFamily="34" charset="0"/>
                <a:cs typeface="Tahoma" panose="020B0604030504040204" pitchFamily="34" charset="0"/>
              </a:rPr>
              <a:t>Cutting edge facilities thanks to investment associated with research</a:t>
            </a:r>
          </a:p>
          <a:p>
            <a:pPr marL="342900" lvl="2" indent="-342900" defTabSz="1828754">
              <a:buClr>
                <a:srgbClr val="7030A0"/>
              </a:buClr>
              <a:buSzPct val="123000"/>
              <a:buFont typeface="Arial" panose="020B0604020202020204" pitchFamily="34" charset="0"/>
              <a:buChar char="•"/>
              <a:defRPr/>
            </a:pPr>
            <a:r>
              <a:rPr lang="en-GB" sz="1800" dirty="0">
                <a:solidFill>
                  <a:prstClr val="black"/>
                </a:solidFill>
                <a:latin typeface="+mn-lt"/>
                <a:ea typeface="Tahoma" panose="020B0604030504040204" pitchFamily="34" charset="0"/>
                <a:cs typeface="Tahoma" panose="020B0604030504040204" pitchFamily="34" charset="0"/>
              </a:rPr>
              <a:t>Top careers guidance and strong links with business</a:t>
            </a:r>
          </a:p>
          <a:p>
            <a:pPr marL="342900" lvl="2" indent="-342900" defTabSz="1828754">
              <a:buClr>
                <a:srgbClr val="7030A0"/>
              </a:buClr>
              <a:buSzPct val="123000"/>
              <a:buFont typeface="Arial" panose="020B0604020202020204" pitchFamily="34" charset="0"/>
              <a:buChar char="•"/>
              <a:defRPr/>
            </a:pPr>
            <a:r>
              <a:rPr lang="en-GB" sz="1800" dirty="0">
                <a:solidFill>
                  <a:prstClr val="black"/>
                </a:solidFill>
                <a:latin typeface="+mn-lt"/>
                <a:ea typeface="Tahoma" panose="020B0604030504040204" pitchFamily="34" charset="0"/>
                <a:cs typeface="Tahoma" panose="020B0604030504040204" pitchFamily="34" charset="0"/>
              </a:rPr>
              <a:t>World-renowned reputations which are highly valued by employers</a:t>
            </a:r>
          </a:p>
          <a:p>
            <a:endParaRPr lang="en-US" sz="1800" dirty="0">
              <a:latin typeface="+mn-lt"/>
            </a:endParaRPr>
          </a:p>
        </p:txBody>
      </p:sp>
      <p:sp>
        <p:nvSpPr>
          <p:cNvPr id="17" name="Text Placeholder 4">
            <a:extLst>
              <a:ext uri="{FF2B5EF4-FFF2-40B4-BE49-F238E27FC236}">
                <a16:creationId xmlns:a16="http://schemas.microsoft.com/office/drawing/2014/main" id="{529255CE-545A-3930-4D1A-04A9AEC25F35}"/>
              </a:ext>
            </a:extLst>
          </p:cNvPr>
          <p:cNvSpPr>
            <a:spLocks noGrp="1"/>
          </p:cNvSpPr>
          <p:nvPr>
            <p:ph type="body" sz="quarter" idx="22"/>
          </p:nvPr>
        </p:nvSpPr>
        <p:spPr>
          <a:xfrm>
            <a:off x="499732" y="1408771"/>
            <a:ext cx="4860002" cy="564450"/>
          </a:xfrm>
        </p:spPr>
        <p:txBody>
          <a:bodyPr/>
          <a:lstStyle/>
          <a:p>
            <a:r>
              <a:rPr lang="en-US" dirty="0"/>
              <a:t>What are Research Intensive Universities?</a:t>
            </a:r>
          </a:p>
        </p:txBody>
      </p:sp>
      <p:sp>
        <p:nvSpPr>
          <p:cNvPr id="19" name="Footer Placeholder 5">
            <a:extLst>
              <a:ext uri="{FF2B5EF4-FFF2-40B4-BE49-F238E27FC236}">
                <a16:creationId xmlns:a16="http://schemas.microsoft.com/office/drawing/2014/main" id="{116C787D-4696-4D15-6720-5C70BE847D8C}"/>
              </a:ext>
            </a:extLst>
          </p:cNvPr>
          <p:cNvSpPr>
            <a:spLocks noGrp="1"/>
          </p:cNvSpPr>
          <p:nvPr>
            <p:ph type="ftr" sz="quarter" idx="3"/>
          </p:nvPr>
        </p:nvSpPr>
        <p:spPr>
          <a:xfrm>
            <a:off x="1039733" y="5994450"/>
            <a:ext cx="4320001" cy="360000"/>
          </a:xfrm>
        </p:spPr>
        <p:txBody>
          <a:bodyPr/>
          <a:lstStyle/>
          <a:p>
            <a:endParaRPr lang="en-GB"/>
          </a:p>
        </p:txBody>
      </p:sp>
      <p:sp>
        <p:nvSpPr>
          <p:cNvPr id="7" name="Slide Number Placeholder 6">
            <a:extLst>
              <a:ext uri="{FF2B5EF4-FFF2-40B4-BE49-F238E27FC236}">
                <a16:creationId xmlns:a16="http://schemas.microsoft.com/office/drawing/2014/main" id="{18464D40-88D1-33C2-7068-B50EB1497C99}"/>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18</a:t>
            </a:fld>
            <a:endParaRPr lang="en-GB"/>
          </a:p>
        </p:txBody>
      </p:sp>
    </p:spTree>
    <p:extLst>
      <p:ext uri="{BB962C8B-B14F-4D97-AF65-F5344CB8AC3E}">
        <p14:creationId xmlns:p14="http://schemas.microsoft.com/office/powerpoint/2010/main" val="2361966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785AE-7312-2472-AF67-AF4C67A05042}"/>
              </a:ext>
            </a:extLst>
          </p:cNvPr>
          <p:cNvSpPr>
            <a:spLocks noGrp="1"/>
          </p:cNvSpPr>
          <p:nvPr>
            <p:ph type="title"/>
          </p:nvPr>
        </p:nvSpPr>
        <p:spPr/>
        <p:txBody>
          <a:bodyPr/>
          <a:lstStyle/>
          <a:p>
            <a:r>
              <a:rPr lang="en-GB" dirty="0"/>
              <a:t>Realising Opportunities Programme Benefits</a:t>
            </a:r>
          </a:p>
        </p:txBody>
      </p:sp>
      <p:sp>
        <p:nvSpPr>
          <p:cNvPr id="3" name="Footer Placeholder 2">
            <a:extLst>
              <a:ext uri="{FF2B5EF4-FFF2-40B4-BE49-F238E27FC236}">
                <a16:creationId xmlns:a16="http://schemas.microsoft.com/office/drawing/2014/main" id="{D05A399E-93CD-AC48-832C-A17DEB0A120F}"/>
              </a:ext>
            </a:extLst>
          </p:cNvPr>
          <p:cNvSpPr>
            <a:spLocks noGrp="1"/>
          </p:cNvSpPr>
          <p:nvPr>
            <p:ph type="ftr" sz="quarter" idx="3"/>
          </p:nvPr>
        </p:nvSpPr>
        <p:spPr/>
        <p:txBody>
          <a:bodyPr/>
          <a:lstStyle/>
          <a:p>
            <a:endParaRPr lang="en-GB"/>
          </a:p>
        </p:txBody>
      </p:sp>
      <p:sp>
        <p:nvSpPr>
          <p:cNvPr id="4" name="Slide Number Placeholder 3">
            <a:extLst>
              <a:ext uri="{FF2B5EF4-FFF2-40B4-BE49-F238E27FC236}">
                <a16:creationId xmlns:a16="http://schemas.microsoft.com/office/drawing/2014/main" id="{59C60737-C9A0-5B1F-40A7-95E06DCD0172}"/>
              </a:ext>
            </a:extLst>
          </p:cNvPr>
          <p:cNvSpPr>
            <a:spLocks noGrp="1"/>
          </p:cNvSpPr>
          <p:nvPr>
            <p:ph type="sldNum" sz="quarter" idx="4"/>
          </p:nvPr>
        </p:nvSpPr>
        <p:spPr/>
        <p:txBody>
          <a:bodyPr/>
          <a:lstStyle/>
          <a:p>
            <a:fld id="{E8F1A65C-595C-4736-BF40-F7D31E789466}" type="slidenum">
              <a:rPr lang="en-GB" smtClean="0"/>
              <a:pPr/>
              <a:t>19</a:t>
            </a:fld>
            <a:endParaRPr lang="en-GB"/>
          </a:p>
        </p:txBody>
      </p:sp>
      <p:pic>
        <p:nvPicPr>
          <p:cNvPr id="5" name="Picture 4" descr="A pink logo with columns&#10;&#10;Description automatically generated">
            <a:extLst>
              <a:ext uri="{FF2B5EF4-FFF2-40B4-BE49-F238E27FC236}">
                <a16:creationId xmlns:a16="http://schemas.microsoft.com/office/drawing/2014/main" id="{C4EC08D3-F353-C27F-C9D0-2C5326357A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802" y="1128937"/>
            <a:ext cx="949202" cy="949202"/>
          </a:xfrm>
          <a:prstGeom prst="rect">
            <a:avLst/>
          </a:prstGeom>
        </p:spPr>
      </p:pic>
      <p:sp>
        <p:nvSpPr>
          <p:cNvPr id="6" name="Text Placeholder 3">
            <a:extLst>
              <a:ext uri="{FF2B5EF4-FFF2-40B4-BE49-F238E27FC236}">
                <a16:creationId xmlns:a16="http://schemas.microsoft.com/office/drawing/2014/main" id="{93AB97BB-2A82-19CD-56AB-37D9CF601403}"/>
              </a:ext>
            </a:extLst>
          </p:cNvPr>
          <p:cNvSpPr txBox="1">
            <a:spLocks/>
          </p:cNvSpPr>
          <p:nvPr/>
        </p:nvSpPr>
        <p:spPr>
          <a:xfrm>
            <a:off x="1697425" y="1265616"/>
            <a:ext cx="3852396" cy="8125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fontScale="92500" lnSpcReduction="10000"/>
          </a:bodyPr>
          <a:lst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a:lstStyle>
          <a:p>
            <a:pPr marL="0" indent="0" defTabSz="1828754">
              <a:lnSpc>
                <a:spcPct val="120000"/>
              </a:lnSpc>
              <a:spcBef>
                <a:spcPts val="0"/>
              </a:spcBef>
              <a:buClr>
                <a:prstClr val="white"/>
              </a:buClr>
              <a:buNone/>
              <a:defRPr/>
            </a:pPr>
            <a:r>
              <a:rPr lang="en-GB" sz="1500" b="1" dirty="0">
                <a:solidFill>
                  <a:srgbClr val="EB64A1"/>
                </a:solidFill>
                <a:latin typeface="Tahoma" panose="020B0604030504040204" pitchFamily="34" charset="0"/>
                <a:ea typeface="Tahoma" panose="020B0604030504040204" pitchFamily="34" charset="0"/>
                <a:cs typeface="Tahoma" panose="020B0604030504040204" pitchFamily="34" charset="0"/>
              </a:rPr>
              <a:t>Alternative offers </a:t>
            </a:r>
            <a:r>
              <a:rPr lang="en-GB" sz="1500" dirty="0">
                <a:solidFill>
                  <a:prstClr val="black"/>
                </a:solidFill>
                <a:latin typeface="Tahoma" panose="020B0604030504040204" pitchFamily="34" charset="0"/>
                <a:ea typeface="Tahoma" panose="020B0604030504040204" pitchFamily="34" charset="0"/>
                <a:cs typeface="Tahoma" panose="020B0604030504040204" pitchFamily="34" charset="0"/>
              </a:rPr>
              <a:t>from the RO Partners universities, which are typically two grades lower than the standard offer</a:t>
            </a:r>
            <a:endParaRPr lang="en-US" sz="1500" kern="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pic>
        <p:nvPicPr>
          <p:cNvPr id="7" name="Picture 6" descr="A purple circle with a check mark&#10;&#10;Description automatically generated">
            <a:extLst>
              <a:ext uri="{FF2B5EF4-FFF2-40B4-BE49-F238E27FC236}">
                <a16:creationId xmlns:a16="http://schemas.microsoft.com/office/drawing/2014/main" id="{8451CD8B-558B-2111-91DB-2FB310E3E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656" y="2296574"/>
            <a:ext cx="949202" cy="949202"/>
          </a:xfrm>
          <a:prstGeom prst="rect">
            <a:avLst/>
          </a:prstGeom>
        </p:spPr>
      </p:pic>
      <p:sp>
        <p:nvSpPr>
          <p:cNvPr id="8" name="Text Placeholder 3">
            <a:extLst>
              <a:ext uri="{FF2B5EF4-FFF2-40B4-BE49-F238E27FC236}">
                <a16:creationId xmlns:a16="http://schemas.microsoft.com/office/drawing/2014/main" id="{9A11EFF1-75A9-F803-BA45-A0B06FA434AF}"/>
              </a:ext>
            </a:extLst>
          </p:cNvPr>
          <p:cNvSpPr txBox="1">
            <a:spLocks/>
          </p:cNvSpPr>
          <p:nvPr/>
        </p:nvSpPr>
        <p:spPr>
          <a:xfrm>
            <a:off x="1697426" y="2269429"/>
            <a:ext cx="3852395" cy="9234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a:bodyPr>
          <a:lst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a:lstStyle>
          <a:p>
            <a:pPr marL="0" indent="0" defTabSz="1828754">
              <a:lnSpc>
                <a:spcPct val="120000"/>
              </a:lnSpc>
              <a:spcBef>
                <a:spcPts val="0"/>
              </a:spcBef>
              <a:buClr>
                <a:prstClr val="white"/>
              </a:buClr>
              <a:buNone/>
              <a:defRPr/>
            </a:pPr>
            <a:r>
              <a:rPr lang="en-GB" sz="1500" b="1" dirty="0">
                <a:solidFill>
                  <a:srgbClr val="866EB0"/>
                </a:solidFill>
                <a:latin typeface="Tahoma" panose="020B0604030504040204" pitchFamily="34" charset="0"/>
                <a:ea typeface="Tahoma" panose="020B0604030504040204" pitchFamily="34" charset="0"/>
                <a:cs typeface="Tahoma" panose="020B0604030504040204" pitchFamily="34" charset="0"/>
              </a:rPr>
              <a:t>Develop your skills</a:t>
            </a:r>
            <a:r>
              <a:rPr lang="en-GB" sz="1500" dirty="0">
                <a:solidFill>
                  <a:srgbClr val="866EB0"/>
                </a:solidFill>
                <a:latin typeface="Tahoma" panose="020B0604030504040204" pitchFamily="34" charset="0"/>
                <a:ea typeface="Tahoma" panose="020B0604030504040204" pitchFamily="34" charset="0"/>
                <a:cs typeface="Tahoma" panose="020B0604030504040204" pitchFamily="34" charset="0"/>
              </a:rPr>
              <a:t> </a:t>
            </a:r>
            <a:r>
              <a:rPr lang="en-GB" sz="1500" dirty="0">
                <a:solidFill>
                  <a:prstClr val="black"/>
                </a:solidFill>
                <a:latin typeface="Tahoma" panose="020B0604030504040204" pitchFamily="34" charset="0"/>
                <a:ea typeface="Tahoma" panose="020B0604030504040204" pitchFamily="34" charset="0"/>
                <a:cs typeface="Tahoma" panose="020B0604030504040204" pitchFamily="34" charset="0"/>
              </a:rPr>
              <a:t>in analysis, critical thinking, evaluation and research through taking the RO Academic Skills Module (ASM)</a:t>
            </a:r>
            <a:endParaRPr lang="en-US" sz="1500" kern="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pic>
        <p:nvPicPr>
          <p:cNvPr id="9" name="Picture 8" descr="A close-up of a letter&#10;&#10;Description automatically generated">
            <a:extLst>
              <a:ext uri="{FF2B5EF4-FFF2-40B4-BE49-F238E27FC236}">
                <a16:creationId xmlns:a16="http://schemas.microsoft.com/office/drawing/2014/main" id="{8CE71C4D-7806-5E8B-E964-9094B623E5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656" y="3452608"/>
            <a:ext cx="949202" cy="949202"/>
          </a:xfrm>
          <a:prstGeom prst="rect">
            <a:avLst/>
          </a:prstGeom>
        </p:spPr>
      </p:pic>
      <p:sp>
        <p:nvSpPr>
          <p:cNvPr id="10" name="Text Placeholder 3">
            <a:extLst>
              <a:ext uri="{FF2B5EF4-FFF2-40B4-BE49-F238E27FC236}">
                <a16:creationId xmlns:a16="http://schemas.microsoft.com/office/drawing/2014/main" id="{5B355A52-D029-C1C1-0C26-63D34D00887C}"/>
              </a:ext>
            </a:extLst>
          </p:cNvPr>
          <p:cNvSpPr txBox="1">
            <a:spLocks/>
          </p:cNvSpPr>
          <p:nvPr/>
        </p:nvSpPr>
        <p:spPr>
          <a:xfrm>
            <a:off x="1697426" y="3571334"/>
            <a:ext cx="3852395" cy="7117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fontScale="85000" lnSpcReduction="10000"/>
          </a:bodyPr>
          <a:lst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a:lstStyle>
          <a:p>
            <a:pPr marL="0" indent="0" defTabSz="1828754">
              <a:lnSpc>
                <a:spcPct val="120000"/>
              </a:lnSpc>
              <a:spcBef>
                <a:spcPts val="0"/>
              </a:spcBef>
              <a:buClr>
                <a:prstClr val="white"/>
              </a:buClr>
              <a:buNone/>
              <a:defRPr/>
            </a:pPr>
            <a:r>
              <a:rPr lang="en-GB" sz="1500" b="1" dirty="0">
                <a:solidFill>
                  <a:srgbClr val="F6A331"/>
                </a:solidFill>
                <a:latin typeface="Tahoma" panose="020B0604030504040204" pitchFamily="34" charset="0"/>
                <a:ea typeface="Tahoma" panose="020B0604030504040204" pitchFamily="34" charset="0"/>
                <a:cs typeface="Tahoma" panose="020B0604030504040204" pitchFamily="34" charset="0"/>
              </a:rPr>
              <a:t>Experiences and support </a:t>
            </a:r>
            <a:r>
              <a:rPr lang="en-GB" sz="1500" dirty="0">
                <a:solidFill>
                  <a:prstClr val="black"/>
                </a:solidFill>
                <a:latin typeface="Tahoma" panose="020B0604030504040204" pitchFamily="34" charset="0"/>
                <a:ea typeface="Tahoma" panose="020B0604030504040204" pitchFamily="34" charset="0"/>
                <a:cs typeface="Tahoma" panose="020B0604030504040204" pitchFamily="34" charset="0"/>
              </a:rPr>
              <a:t>to help you make an informed choice about higher education and research-intensive universities</a:t>
            </a:r>
            <a:endParaRPr lang="en-US" sz="1500" kern="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pic>
        <p:nvPicPr>
          <p:cNvPr id="11" name="Picture 10" descr="A blue circle with a rocket in it&#10;&#10;Description automatically generated">
            <a:extLst>
              <a:ext uri="{FF2B5EF4-FFF2-40B4-BE49-F238E27FC236}">
                <a16:creationId xmlns:a16="http://schemas.microsoft.com/office/drawing/2014/main" id="{B322C58A-6AE6-5EF8-4BA9-CB14902512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4166" y="4591194"/>
            <a:ext cx="954900" cy="954900"/>
          </a:xfrm>
          <a:prstGeom prst="rect">
            <a:avLst/>
          </a:prstGeom>
        </p:spPr>
      </p:pic>
      <p:sp>
        <p:nvSpPr>
          <p:cNvPr id="12" name="Text Placeholder 3">
            <a:extLst>
              <a:ext uri="{FF2B5EF4-FFF2-40B4-BE49-F238E27FC236}">
                <a16:creationId xmlns:a16="http://schemas.microsoft.com/office/drawing/2014/main" id="{85512FF1-0FBF-9795-3DBB-F4E691B951EC}"/>
              </a:ext>
            </a:extLst>
          </p:cNvPr>
          <p:cNvSpPr txBox="1">
            <a:spLocks/>
          </p:cNvSpPr>
          <p:nvPr/>
        </p:nvSpPr>
        <p:spPr>
          <a:xfrm>
            <a:off x="1697427" y="4661588"/>
            <a:ext cx="3852395" cy="9234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fontScale="85000" lnSpcReduction="10000"/>
          </a:bodyPr>
          <a:lst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a:lstStyle>
          <a:p>
            <a:pPr marL="0" indent="0" defTabSz="1828754">
              <a:lnSpc>
                <a:spcPct val="120000"/>
              </a:lnSpc>
              <a:spcBef>
                <a:spcPts val="0"/>
              </a:spcBef>
              <a:buClr>
                <a:prstClr val="white"/>
              </a:buClr>
              <a:buNone/>
              <a:defRPr/>
            </a:pPr>
            <a:r>
              <a:rPr lang="en-GB" sz="1500" b="1" dirty="0">
                <a:solidFill>
                  <a:srgbClr val="19B9E3"/>
                </a:solidFill>
                <a:latin typeface="Tahoma" panose="020B0604030504040204" pitchFamily="34" charset="0"/>
                <a:ea typeface="Tahoma" panose="020B0604030504040204" pitchFamily="34" charset="0"/>
                <a:cs typeface="Tahoma" panose="020B0604030504040204" pitchFamily="34" charset="0"/>
              </a:rPr>
              <a:t>A Launch event </a:t>
            </a:r>
            <a:r>
              <a:rPr lang="en-GB" sz="1500" dirty="0">
                <a:solidFill>
                  <a:prstClr val="black"/>
                </a:solidFill>
                <a:latin typeface="Tahoma" panose="020B0604030504040204" pitchFamily="34" charset="0"/>
                <a:ea typeface="Tahoma" panose="020B0604030504040204" pitchFamily="34" charset="0"/>
                <a:cs typeface="Tahoma" panose="020B0604030504040204" pitchFamily="34" charset="0"/>
              </a:rPr>
              <a:t>with your host university to celebrate your place on the RO programme, get you started, and meet university representatives</a:t>
            </a:r>
            <a:endParaRPr lang="en-US" sz="1500" kern="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pic>
        <p:nvPicPr>
          <p:cNvPr id="13" name="Picture 12" descr="A purple cross in a circle&#10;&#10;Description automatically generated">
            <a:extLst>
              <a:ext uri="{FF2B5EF4-FFF2-40B4-BE49-F238E27FC236}">
                <a16:creationId xmlns:a16="http://schemas.microsoft.com/office/drawing/2014/main" id="{9EFD373E-1FA8-9762-4D9B-70A11300BC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78760" y="1133866"/>
            <a:ext cx="922071" cy="922071"/>
          </a:xfrm>
          <a:prstGeom prst="rect">
            <a:avLst/>
          </a:prstGeom>
        </p:spPr>
      </p:pic>
      <p:sp>
        <p:nvSpPr>
          <p:cNvPr id="14" name="Text Placeholder 3">
            <a:extLst>
              <a:ext uri="{FF2B5EF4-FFF2-40B4-BE49-F238E27FC236}">
                <a16:creationId xmlns:a16="http://schemas.microsoft.com/office/drawing/2014/main" id="{9FB0953F-351E-6B18-7BD1-8EA0D6CF691B}"/>
              </a:ext>
            </a:extLst>
          </p:cNvPr>
          <p:cNvSpPr txBox="1">
            <a:spLocks/>
          </p:cNvSpPr>
          <p:nvPr/>
        </p:nvSpPr>
        <p:spPr>
          <a:xfrm>
            <a:off x="7599006" y="1260111"/>
            <a:ext cx="4004197" cy="8125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fontScale="92500" lnSpcReduction="10000"/>
          </a:bodyPr>
          <a:lst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a:lstStyle>
          <a:p>
            <a:pPr marL="0" indent="0" defTabSz="1828754">
              <a:lnSpc>
                <a:spcPct val="120000"/>
              </a:lnSpc>
              <a:spcBef>
                <a:spcPts val="0"/>
              </a:spcBef>
              <a:buClr>
                <a:prstClr val="white"/>
              </a:buClr>
              <a:buNone/>
              <a:defRPr/>
            </a:pPr>
            <a:r>
              <a:rPr lang="en-GB" sz="1500" b="1" dirty="0">
                <a:solidFill>
                  <a:srgbClr val="B2ACCF"/>
                </a:solidFill>
                <a:latin typeface="Tahoma" panose="020B0604030504040204" pitchFamily="34" charset="0"/>
                <a:ea typeface="Tahoma" panose="020B0604030504040204" pitchFamily="34" charset="0"/>
                <a:cs typeface="Tahoma" panose="020B0604030504040204" pitchFamily="34" charset="0"/>
              </a:rPr>
              <a:t>Additional consideration </a:t>
            </a:r>
            <a:r>
              <a:rPr lang="en-GB" sz="1500" dirty="0">
                <a:solidFill>
                  <a:prstClr val="black"/>
                </a:solidFill>
                <a:latin typeface="Tahoma" panose="020B0604030504040204" pitchFamily="34" charset="0"/>
                <a:ea typeface="Tahoma" panose="020B0604030504040204" pitchFamily="34" charset="0"/>
                <a:cs typeface="Tahoma" panose="020B0604030504040204" pitchFamily="34" charset="0"/>
              </a:rPr>
              <a:t>when you make applications to RO Partner universities through UCAS</a:t>
            </a:r>
            <a:endParaRPr lang="en-US" sz="1500" kern="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pic>
        <p:nvPicPr>
          <p:cNvPr id="15" name="Picture 14" descr="A green circle with two circles&#10;&#10;Description automatically generated with medium confidence">
            <a:extLst>
              <a:ext uri="{FF2B5EF4-FFF2-40B4-BE49-F238E27FC236}">
                <a16:creationId xmlns:a16="http://schemas.microsoft.com/office/drawing/2014/main" id="{6D4B16FC-F382-A984-015F-8764B9C0BFA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78760" y="2222988"/>
            <a:ext cx="922071" cy="922071"/>
          </a:xfrm>
          <a:prstGeom prst="rect">
            <a:avLst/>
          </a:prstGeom>
        </p:spPr>
      </p:pic>
      <p:sp>
        <p:nvSpPr>
          <p:cNvPr id="16" name="Text Placeholder 3">
            <a:extLst>
              <a:ext uri="{FF2B5EF4-FFF2-40B4-BE49-F238E27FC236}">
                <a16:creationId xmlns:a16="http://schemas.microsoft.com/office/drawing/2014/main" id="{606C3F2E-CD0E-9ABE-DE3B-9F032B49F42D}"/>
              </a:ext>
            </a:extLst>
          </p:cNvPr>
          <p:cNvSpPr txBox="1">
            <a:spLocks/>
          </p:cNvSpPr>
          <p:nvPr/>
        </p:nvSpPr>
        <p:spPr>
          <a:xfrm>
            <a:off x="7599006" y="2285898"/>
            <a:ext cx="4004197" cy="104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fontScale="92500" lnSpcReduction="10000"/>
          </a:bodyPr>
          <a:lst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a:lstStyle>
          <a:p>
            <a:pPr marL="0" indent="0" defTabSz="1828754">
              <a:lnSpc>
                <a:spcPct val="120000"/>
              </a:lnSpc>
              <a:spcBef>
                <a:spcPts val="0"/>
              </a:spcBef>
              <a:buClr>
                <a:prstClr val="white"/>
              </a:buClr>
              <a:buNone/>
              <a:defRPr/>
            </a:pPr>
            <a:r>
              <a:rPr lang="en-GB" sz="1500" b="1" dirty="0">
                <a:solidFill>
                  <a:srgbClr val="CAD405"/>
                </a:solidFill>
                <a:latin typeface="Tahoma" panose="020B0604030504040204" pitchFamily="34" charset="0"/>
                <a:ea typeface="Tahoma" panose="020B0604030504040204" pitchFamily="34" charset="0"/>
                <a:cs typeface="Tahoma" panose="020B0604030504040204" pitchFamily="34" charset="0"/>
              </a:rPr>
              <a:t>Online support </a:t>
            </a:r>
            <a:r>
              <a:rPr lang="en-GB" sz="1500" dirty="0">
                <a:solidFill>
                  <a:prstClr val="black"/>
                </a:solidFill>
                <a:latin typeface="Tahoma" panose="020B0604030504040204" pitchFamily="34" charset="0"/>
                <a:ea typeface="Tahoma" panose="020B0604030504040204" pitchFamily="34" charset="0"/>
                <a:cs typeface="Tahoma" panose="020B0604030504040204" pitchFamily="34" charset="0"/>
              </a:rPr>
              <a:t>through a variety of resources, including online sessions, speaking to the RO Ambassador, and speaking to current students at our Partner universities at events.</a:t>
            </a:r>
            <a:endParaRPr lang="en-US" sz="1500" kern="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pic>
        <p:nvPicPr>
          <p:cNvPr id="17" name="Picture 16" descr="A logo of a microphone&#10;&#10;Description automatically generated">
            <a:extLst>
              <a:ext uri="{FF2B5EF4-FFF2-40B4-BE49-F238E27FC236}">
                <a16:creationId xmlns:a16="http://schemas.microsoft.com/office/drawing/2014/main" id="{DD268C36-6BD6-5E64-543F-7BBA6BBEDFA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42180" y="3456747"/>
            <a:ext cx="922071" cy="922071"/>
          </a:xfrm>
          <a:prstGeom prst="rect">
            <a:avLst/>
          </a:prstGeom>
        </p:spPr>
      </p:pic>
      <p:sp>
        <p:nvSpPr>
          <p:cNvPr id="19" name="Text Placeholder 3">
            <a:extLst>
              <a:ext uri="{FF2B5EF4-FFF2-40B4-BE49-F238E27FC236}">
                <a16:creationId xmlns:a16="http://schemas.microsoft.com/office/drawing/2014/main" id="{F767E34B-6137-65B2-2E53-25E1B6084C02}"/>
              </a:ext>
            </a:extLst>
          </p:cNvPr>
          <p:cNvSpPr txBox="1">
            <a:spLocks/>
          </p:cNvSpPr>
          <p:nvPr/>
        </p:nvSpPr>
        <p:spPr>
          <a:xfrm>
            <a:off x="7694147" y="3545235"/>
            <a:ext cx="4004197" cy="104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fontScale="85000" lnSpcReduction="10000"/>
          </a:bodyPr>
          <a:lst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a:lstStyle>
          <a:p>
            <a:pPr marL="0" indent="0" defTabSz="1828754">
              <a:lnSpc>
                <a:spcPct val="120000"/>
              </a:lnSpc>
              <a:spcBef>
                <a:spcPts val="0"/>
              </a:spcBef>
              <a:buClr>
                <a:prstClr val="white"/>
              </a:buClr>
              <a:buNone/>
              <a:defRPr/>
            </a:pPr>
            <a:r>
              <a:rPr lang="en-GB" sz="1500" b="1" dirty="0">
                <a:solidFill>
                  <a:srgbClr val="534678"/>
                </a:solidFill>
                <a:latin typeface="Tahoma" panose="020B0604030504040204" pitchFamily="34" charset="0"/>
                <a:ea typeface="Tahoma" panose="020B0604030504040204" pitchFamily="34" charset="0"/>
                <a:cs typeface="Tahoma" panose="020B0604030504040204" pitchFamily="34" charset="0"/>
              </a:rPr>
              <a:t>A virtual National Student Conference </a:t>
            </a:r>
            <a:r>
              <a:rPr lang="en-GB" sz="1500" dirty="0">
                <a:solidFill>
                  <a:prstClr val="black"/>
                </a:solidFill>
                <a:latin typeface="Tahoma" panose="020B0604030504040204" pitchFamily="34" charset="0"/>
                <a:ea typeface="Tahoma" panose="020B0604030504040204" pitchFamily="34" charset="0"/>
                <a:cs typeface="Tahoma" panose="020B0604030504040204" pitchFamily="34" charset="0"/>
              </a:rPr>
              <a:t>where you will get a chance to meet others from across the country taking part in RO and representatives from all the RO Partner universities</a:t>
            </a:r>
            <a:endParaRPr lang="en-US" sz="1500" kern="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pic>
        <p:nvPicPr>
          <p:cNvPr id="20" name="Picture 19" descr="A purple tablet with a circle around it&#10;&#10;Description automatically generated">
            <a:extLst>
              <a:ext uri="{FF2B5EF4-FFF2-40B4-BE49-F238E27FC236}">
                <a16:creationId xmlns:a16="http://schemas.microsoft.com/office/drawing/2014/main" id="{4D4A5097-35AD-878E-B8C1-46319A170FD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42180" y="4648688"/>
            <a:ext cx="949202" cy="949202"/>
          </a:xfrm>
          <a:prstGeom prst="rect">
            <a:avLst/>
          </a:prstGeom>
        </p:spPr>
      </p:pic>
      <p:sp>
        <p:nvSpPr>
          <p:cNvPr id="21" name="Text Placeholder 3">
            <a:extLst>
              <a:ext uri="{FF2B5EF4-FFF2-40B4-BE49-F238E27FC236}">
                <a16:creationId xmlns:a16="http://schemas.microsoft.com/office/drawing/2014/main" id="{B51B5AEA-0D82-A05B-F4B5-1154B0DC8A86}"/>
              </a:ext>
            </a:extLst>
          </p:cNvPr>
          <p:cNvSpPr txBox="1">
            <a:spLocks/>
          </p:cNvSpPr>
          <p:nvPr/>
        </p:nvSpPr>
        <p:spPr>
          <a:xfrm>
            <a:off x="7694147" y="4693907"/>
            <a:ext cx="4004197" cy="10484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fontScale="92500"/>
          </a:bodyPr>
          <a:lst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a:lstStyle>
          <a:p>
            <a:pPr marL="0" indent="0" defTabSz="1828754">
              <a:lnSpc>
                <a:spcPct val="120000"/>
              </a:lnSpc>
              <a:spcBef>
                <a:spcPts val="0"/>
              </a:spcBef>
              <a:buClr>
                <a:prstClr val="white"/>
              </a:buClr>
              <a:buNone/>
              <a:defRPr/>
            </a:pPr>
            <a:r>
              <a:rPr lang="en-GB" sz="1500" b="1" dirty="0">
                <a:solidFill>
                  <a:srgbClr val="A24B96"/>
                </a:solidFill>
                <a:latin typeface="Tahoma" panose="020B0604030504040204" pitchFamily="34" charset="0"/>
                <a:ea typeface="Tahoma" panose="020B0604030504040204" pitchFamily="34" charset="0"/>
                <a:cs typeface="Tahoma" panose="020B0604030504040204" pitchFamily="34" charset="0"/>
              </a:rPr>
              <a:t>skills4uni</a:t>
            </a:r>
            <a:r>
              <a:rPr lang="en-GB" sz="1500" b="1" dirty="0">
                <a:solidFill>
                  <a:srgbClr val="534678"/>
                </a:solidFill>
                <a:latin typeface="Tahoma" panose="020B0604030504040204" pitchFamily="34" charset="0"/>
                <a:ea typeface="Tahoma" panose="020B0604030504040204" pitchFamily="34" charset="0"/>
                <a:cs typeface="Tahoma" panose="020B0604030504040204" pitchFamily="34" charset="0"/>
              </a:rPr>
              <a:t> </a:t>
            </a:r>
            <a:r>
              <a:rPr lang="en-GB" sz="1500" dirty="0">
                <a:solidFill>
                  <a:prstClr val="black"/>
                </a:solidFill>
                <a:latin typeface="Tahoma" panose="020B0604030504040204" pitchFamily="34" charset="0"/>
                <a:ea typeface="Tahoma" panose="020B0604030504040204" pitchFamily="34" charset="0"/>
                <a:cs typeface="Tahoma" panose="020B0604030504040204" pitchFamily="34" charset="0"/>
              </a:rPr>
              <a:t>– An online study skills challenge and multiple choice quiz which will help you develop your planning and independent research skills</a:t>
            </a:r>
            <a:endParaRPr lang="en-US" sz="1500" kern="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112963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E7E83C-4AB1-4062-0142-93A03AD8B455}"/>
              </a:ext>
            </a:extLst>
          </p:cNvPr>
          <p:cNvSpPr>
            <a:spLocks noGrp="1"/>
          </p:cNvSpPr>
          <p:nvPr>
            <p:ph type="body" sz="quarter" idx="13"/>
          </p:nvPr>
        </p:nvSpPr>
        <p:spPr/>
        <p:txBody>
          <a:bodyPr/>
          <a:lstStyle/>
          <a:p>
            <a:endParaRPr lang="en-GB"/>
          </a:p>
        </p:txBody>
      </p:sp>
      <p:sp>
        <p:nvSpPr>
          <p:cNvPr id="3" name="Text Placeholder 2">
            <a:extLst>
              <a:ext uri="{FF2B5EF4-FFF2-40B4-BE49-F238E27FC236}">
                <a16:creationId xmlns:a16="http://schemas.microsoft.com/office/drawing/2014/main" id="{BB9698BC-53A3-A2C0-BDED-4D887A4D8E1F}"/>
              </a:ext>
            </a:extLst>
          </p:cNvPr>
          <p:cNvSpPr>
            <a:spLocks noGrp="1"/>
          </p:cNvSpPr>
          <p:nvPr>
            <p:ph type="body" sz="quarter" idx="14"/>
          </p:nvPr>
        </p:nvSpPr>
        <p:spPr/>
        <p:txBody>
          <a:bodyPr/>
          <a:lstStyle/>
          <a:p>
            <a:r>
              <a:rPr lang="en-GB" dirty="0"/>
              <a:t>Our access programmes</a:t>
            </a:r>
          </a:p>
        </p:txBody>
      </p:sp>
      <p:sp>
        <p:nvSpPr>
          <p:cNvPr id="4" name="Text Placeholder 3">
            <a:extLst>
              <a:ext uri="{FF2B5EF4-FFF2-40B4-BE49-F238E27FC236}">
                <a16:creationId xmlns:a16="http://schemas.microsoft.com/office/drawing/2014/main" id="{6EB3289B-FB5A-A627-9224-91CB2B06B7F5}"/>
              </a:ext>
            </a:extLst>
          </p:cNvPr>
          <p:cNvSpPr>
            <a:spLocks noGrp="1"/>
          </p:cNvSpPr>
          <p:nvPr>
            <p:ph type="body" sz="quarter" idx="15"/>
          </p:nvPr>
        </p:nvSpPr>
        <p:spPr/>
        <p:txBody>
          <a:bodyPr/>
          <a:lstStyle/>
          <a:p>
            <a:endParaRPr lang="en-GB"/>
          </a:p>
        </p:txBody>
      </p:sp>
      <p:sp>
        <p:nvSpPr>
          <p:cNvPr id="5" name="Text Placeholder 4">
            <a:extLst>
              <a:ext uri="{FF2B5EF4-FFF2-40B4-BE49-F238E27FC236}">
                <a16:creationId xmlns:a16="http://schemas.microsoft.com/office/drawing/2014/main" id="{8BD08238-DBA4-0429-28AD-19F8A8DC8286}"/>
              </a:ext>
            </a:extLst>
          </p:cNvPr>
          <p:cNvSpPr>
            <a:spLocks noGrp="1"/>
          </p:cNvSpPr>
          <p:nvPr>
            <p:ph type="body" sz="quarter" idx="17"/>
          </p:nvPr>
        </p:nvSpPr>
        <p:spPr/>
        <p:txBody>
          <a:bodyPr/>
          <a:lstStyle/>
          <a:p>
            <a:endParaRPr lang="en-GB"/>
          </a:p>
        </p:txBody>
      </p:sp>
      <p:sp>
        <p:nvSpPr>
          <p:cNvPr id="6" name="Text Placeholder 5">
            <a:extLst>
              <a:ext uri="{FF2B5EF4-FFF2-40B4-BE49-F238E27FC236}">
                <a16:creationId xmlns:a16="http://schemas.microsoft.com/office/drawing/2014/main" id="{2B53A402-2332-99CE-1BFB-77FEE8FE48D2}"/>
              </a:ext>
            </a:extLst>
          </p:cNvPr>
          <p:cNvSpPr>
            <a:spLocks noGrp="1"/>
          </p:cNvSpPr>
          <p:nvPr>
            <p:ph type="body" sz="quarter" idx="19"/>
          </p:nvPr>
        </p:nvSpPr>
        <p:spPr/>
        <p:txBody>
          <a:bodyPr/>
          <a:lstStyle/>
          <a:p>
            <a:endParaRPr lang="en-GB"/>
          </a:p>
        </p:txBody>
      </p:sp>
      <p:sp>
        <p:nvSpPr>
          <p:cNvPr id="7" name="Text Placeholder 6">
            <a:extLst>
              <a:ext uri="{FF2B5EF4-FFF2-40B4-BE49-F238E27FC236}">
                <a16:creationId xmlns:a16="http://schemas.microsoft.com/office/drawing/2014/main" id="{A9787165-A359-BED9-7819-7A742784C412}"/>
              </a:ext>
            </a:extLst>
          </p:cNvPr>
          <p:cNvSpPr>
            <a:spLocks noGrp="1"/>
          </p:cNvSpPr>
          <p:nvPr>
            <p:ph type="body" sz="quarter" idx="21"/>
          </p:nvPr>
        </p:nvSpPr>
        <p:spPr/>
        <p:txBody>
          <a:bodyPr/>
          <a:lstStyle/>
          <a:p>
            <a:endParaRPr lang="en-GB"/>
          </a:p>
        </p:txBody>
      </p:sp>
      <p:sp>
        <p:nvSpPr>
          <p:cNvPr id="8" name="Title 7">
            <a:extLst>
              <a:ext uri="{FF2B5EF4-FFF2-40B4-BE49-F238E27FC236}">
                <a16:creationId xmlns:a16="http://schemas.microsoft.com/office/drawing/2014/main" id="{4C056B10-2906-E151-316E-20BCA29D2BE3}"/>
              </a:ext>
            </a:extLst>
          </p:cNvPr>
          <p:cNvSpPr>
            <a:spLocks noGrp="1"/>
          </p:cNvSpPr>
          <p:nvPr>
            <p:ph type="title"/>
          </p:nvPr>
        </p:nvSpPr>
        <p:spPr/>
        <p:txBody>
          <a:bodyPr/>
          <a:lstStyle/>
          <a:p>
            <a:endParaRPr lang="en-GB"/>
          </a:p>
        </p:txBody>
      </p:sp>
      <p:sp>
        <p:nvSpPr>
          <p:cNvPr id="9" name="Text Placeholder 8">
            <a:extLst>
              <a:ext uri="{FF2B5EF4-FFF2-40B4-BE49-F238E27FC236}">
                <a16:creationId xmlns:a16="http://schemas.microsoft.com/office/drawing/2014/main" id="{B866093C-90ED-09A1-B510-2F5F4039F5F6}"/>
              </a:ext>
            </a:extLst>
          </p:cNvPr>
          <p:cNvSpPr>
            <a:spLocks noGrp="1"/>
          </p:cNvSpPr>
          <p:nvPr>
            <p:ph type="body" sz="quarter" idx="24"/>
          </p:nvPr>
        </p:nvSpPr>
        <p:spPr/>
        <p:txBody>
          <a:bodyPr/>
          <a:lstStyle/>
          <a:p>
            <a:r>
              <a:rPr lang="en-GB" dirty="0"/>
              <a:t>Benefits of working with us</a:t>
            </a:r>
          </a:p>
          <a:p>
            <a:endParaRPr lang="en-GB" dirty="0"/>
          </a:p>
        </p:txBody>
      </p:sp>
      <p:sp>
        <p:nvSpPr>
          <p:cNvPr id="10" name="Text Placeholder 9">
            <a:extLst>
              <a:ext uri="{FF2B5EF4-FFF2-40B4-BE49-F238E27FC236}">
                <a16:creationId xmlns:a16="http://schemas.microsoft.com/office/drawing/2014/main" id="{24C1AE3E-65C1-101E-1A78-C287E7523601}"/>
              </a:ext>
            </a:extLst>
          </p:cNvPr>
          <p:cNvSpPr>
            <a:spLocks noGrp="1"/>
          </p:cNvSpPr>
          <p:nvPr>
            <p:ph type="body" sz="quarter" idx="25"/>
          </p:nvPr>
        </p:nvSpPr>
        <p:spPr/>
        <p:txBody>
          <a:bodyPr/>
          <a:lstStyle/>
          <a:p>
            <a:r>
              <a:rPr lang="en-GB" dirty="0"/>
              <a:t>Eligibility criteria</a:t>
            </a:r>
          </a:p>
        </p:txBody>
      </p:sp>
      <p:sp>
        <p:nvSpPr>
          <p:cNvPr id="11" name="Text Placeholder 10">
            <a:extLst>
              <a:ext uri="{FF2B5EF4-FFF2-40B4-BE49-F238E27FC236}">
                <a16:creationId xmlns:a16="http://schemas.microsoft.com/office/drawing/2014/main" id="{8297DB0A-8340-6B85-CDBA-E389EAE0CF9D}"/>
              </a:ext>
            </a:extLst>
          </p:cNvPr>
          <p:cNvSpPr>
            <a:spLocks noGrp="1"/>
          </p:cNvSpPr>
          <p:nvPr>
            <p:ph type="body" sz="quarter" idx="26"/>
          </p:nvPr>
        </p:nvSpPr>
        <p:spPr/>
        <p:txBody>
          <a:bodyPr/>
          <a:lstStyle/>
          <a:p>
            <a:r>
              <a:rPr lang="en-GB" dirty="0"/>
              <a:t>Pathways to the Professions</a:t>
            </a:r>
          </a:p>
        </p:txBody>
      </p:sp>
      <p:sp>
        <p:nvSpPr>
          <p:cNvPr id="12" name="Text Placeholder 11">
            <a:extLst>
              <a:ext uri="{FF2B5EF4-FFF2-40B4-BE49-F238E27FC236}">
                <a16:creationId xmlns:a16="http://schemas.microsoft.com/office/drawing/2014/main" id="{E03E62F8-28FC-AC98-1DA6-4FA75418EA2D}"/>
              </a:ext>
            </a:extLst>
          </p:cNvPr>
          <p:cNvSpPr>
            <a:spLocks noGrp="1"/>
          </p:cNvSpPr>
          <p:nvPr>
            <p:ph type="body" sz="quarter" idx="27"/>
          </p:nvPr>
        </p:nvSpPr>
        <p:spPr/>
        <p:txBody>
          <a:bodyPr/>
          <a:lstStyle/>
          <a:p>
            <a:r>
              <a:rPr lang="en-GB" dirty="0"/>
              <a:t>Realising Opportunities (RO)</a:t>
            </a:r>
          </a:p>
        </p:txBody>
      </p:sp>
      <p:sp>
        <p:nvSpPr>
          <p:cNvPr id="13" name="Text Placeholder 12">
            <a:extLst>
              <a:ext uri="{FF2B5EF4-FFF2-40B4-BE49-F238E27FC236}">
                <a16:creationId xmlns:a16="http://schemas.microsoft.com/office/drawing/2014/main" id="{0F653D3B-2A23-B140-7FEC-034C0002DC18}"/>
              </a:ext>
            </a:extLst>
          </p:cNvPr>
          <p:cNvSpPr>
            <a:spLocks noGrp="1"/>
          </p:cNvSpPr>
          <p:nvPr>
            <p:ph type="body" sz="quarter" idx="30"/>
          </p:nvPr>
        </p:nvSpPr>
        <p:spPr/>
        <p:txBody>
          <a:bodyPr/>
          <a:lstStyle/>
          <a:p>
            <a:r>
              <a:rPr lang="en-GB" dirty="0"/>
              <a:t>Warwick Scholars</a:t>
            </a:r>
          </a:p>
        </p:txBody>
      </p:sp>
      <p:sp>
        <p:nvSpPr>
          <p:cNvPr id="14" name="Text Placeholder 13">
            <a:extLst>
              <a:ext uri="{FF2B5EF4-FFF2-40B4-BE49-F238E27FC236}">
                <a16:creationId xmlns:a16="http://schemas.microsoft.com/office/drawing/2014/main" id="{31F543E3-3F63-9F4D-7802-D585CA014FB8}"/>
              </a:ext>
            </a:extLst>
          </p:cNvPr>
          <p:cNvSpPr>
            <a:spLocks noGrp="1"/>
          </p:cNvSpPr>
          <p:nvPr>
            <p:ph type="body" sz="quarter" idx="32"/>
          </p:nvPr>
        </p:nvSpPr>
        <p:spPr/>
        <p:txBody>
          <a:bodyPr/>
          <a:lstStyle/>
          <a:p>
            <a:endParaRPr lang="en-GB"/>
          </a:p>
        </p:txBody>
      </p:sp>
      <p:sp>
        <p:nvSpPr>
          <p:cNvPr id="15" name="Footer Placeholder 14">
            <a:extLst>
              <a:ext uri="{FF2B5EF4-FFF2-40B4-BE49-F238E27FC236}">
                <a16:creationId xmlns:a16="http://schemas.microsoft.com/office/drawing/2014/main" id="{77A19589-97E5-14FF-60AE-46FE341FE601}"/>
              </a:ext>
            </a:extLst>
          </p:cNvPr>
          <p:cNvSpPr>
            <a:spLocks noGrp="1"/>
          </p:cNvSpPr>
          <p:nvPr>
            <p:ph type="ftr" sz="quarter" idx="3"/>
          </p:nvPr>
        </p:nvSpPr>
        <p:spPr/>
        <p:txBody>
          <a:bodyPr/>
          <a:lstStyle/>
          <a:p>
            <a:endParaRPr lang="en-GB"/>
          </a:p>
        </p:txBody>
      </p:sp>
      <p:sp>
        <p:nvSpPr>
          <p:cNvPr id="16" name="Slide Number Placeholder 15">
            <a:extLst>
              <a:ext uri="{FF2B5EF4-FFF2-40B4-BE49-F238E27FC236}">
                <a16:creationId xmlns:a16="http://schemas.microsoft.com/office/drawing/2014/main" id="{07F751F4-48A9-0050-4238-C2FB056AC91C}"/>
              </a:ext>
            </a:extLst>
          </p:cNvPr>
          <p:cNvSpPr>
            <a:spLocks noGrp="1"/>
          </p:cNvSpPr>
          <p:nvPr>
            <p:ph type="sldNum" sz="quarter" idx="4"/>
          </p:nvPr>
        </p:nvSpPr>
        <p:spPr/>
        <p:txBody>
          <a:bodyPr/>
          <a:lstStyle/>
          <a:p>
            <a:fld id="{E8F1A65C-595C-4736-BF40-F7D31E789466}" type="slidenum">
              <a:rPr lang="en-GB" smtClean="0"/>
              <a:pPr/>
              <a:t>2</a:t>
            </a:fld>
            <a:endParaRPr lang="en-GB"/>
          </a:p>
        </p:txBody>
      </p:sp>
    </p:spTree>
    <p:extLst>
      <p:ext uri="{BB962C8B-B14F-4D97-AF65-F5344CB8AC3E}">
        <p14:creationId xmlns:p14="http://schemas.microsoft.com/office/powerpoint/2010/main" val="399020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45B3B-E477-109C-363C-51343E944D00}"/>
              </a:ext>
            </a:extLst>
          </p:cNvPr>
          <p:cNvSpPr>
            <a:spLocks noGrp="1"/>
          </p:cNvSpPr>
          <p:nvPr>
            <p:ph type="title"/>
          </p:nvPr>
        </p:nvSpPr>
        <p:spPr/>
        <p:txBody>
          <a:bodyPr/>
          <a:lstStyle/>
          <a:p>
            <a:r>
              <a:rPr lang="en-GB" dirty="0"/>
              <a:t>Realising Opportunities Support</a:t>
            </a:r>
          </a:p>
        </p:txBody>
      </p:sp>
      <p:sp>
        <p:nvSpPr>
          <p:cNvPr id="3" name="Footer Placeholder 2">
            <a:extLst>
              <a:ext uri="{FF2B5EF4-FFF2-40B4-BE49-F238E27FC236}">
                <a16:creationId xmlns:a16="http://schemas.microsoft.com/office/drawing/2014/main" id="{E6B1DA8C-B0D2-3435-085A-25ACE3AC4899}"/>
              </a:ext>
            </a:extLst>
          </p:cNvPr>
          <p:cNvSpPr>
            <a:spLocks noGrp="1"/>
          </p:cNvSpPr>
          <p:nvPr>
            <p:ph type="ftr" sz="quarter" idx="3"/>
          </p:nvPr>
        </p:nvSpPr>
        <p:spPr/>
        <p:txBody>
          <a:bodyPr/>
          <a:lstStyle/>
          <a:p>
            <a:endParaRPr lang="en-GB"/>
          </a:p>
        </p:txBody>
      </p:sp>
      <p:sp>
        <p:nvSpPr>
          <p:cNvPr id="4" name="Slide Number Placeholder 3">
            <a:extLst>
              <a:ext uri="{FF2B5EF4-FFF2-40B4-BE49-F238E27FC236}">
                <a16:creationId xmlns:a16="http://schemas.microsoft.com/office/drawing/2014/main" id="{3C7AAD9C-11FE-4E4E-08A2-2A96B694530F}"/>
              </a:ext>
            </a:extLst>
          </p:cNvPr>
          <p:cNvSpPr>
            <a:spLocks noGrp="1"/>
          </p:cNvSpPr>
          <p:nvPr>
            <p:ph type="sldNum" sz="quarter" idx="4"/>
          </p:nvPr>
        </p:nvSpPr>
        <p:spPr/>
        <p:txBody>
          <a:bodyPr/>
          <a:lstStyle/>
          <a:p>
            <a:fld id="{E8F1A65C-595C-4736-BF40-F7D31E789466}" type="slidenum">
              <a:rPr lang="en-GB" smtClean="0"/>
              <a:pPr/>
              <a:t>20</a:t>
            </a:fld>
            <a:endParaRPr lang="en-GB"/>
          </a:p>
        </p:txBody>
      </p:sp>
      <p:pic>
        <p:nvPicPr>
          <p:cNvPr id="5" name="Picture 4">
            <a:extLst>
              <a:ext uri="{FF2B5EF4-FFF2-40B4-BE49-F238E27FC236}">
                <a16:creationId xmlns:a16="http://schemas.microsoft.com/office/drawing/2014/main" id="{439D963F-4635-F776-2C04-2D7DF0B8EC1D}"/>
              </a:ext>
            </a:extLst>
          </p:cNvPr>
          <p:cNvPicPr>
            <a:picLocks noChangeAspect="1"/>
          </p:cNvPicPr>
          <p:nvPr/>
        </p:nvPicPr>
        <p:blipFill>
          <a:blip r:embed="rId2"/>
          <a:stretch>
            <a:fillRect/>
          </a:stretch>
        </p:blipFill>
        <p:spPr>
          <a:xfrm>
            <a:off x="3115157" y="1282591"/>
            <a:ext cx="6711836" cy="4000500"/>
          </a:xfrm>
          <a:prstGeom prst="rect">
            <a:avLst/>
          </a:prstGeom>
        </p:spPr>
      </p:pic>
    </p:spTree>
    <p:extLst>
      <p:ext uri="{BB962C8B-B14F-4D97-AF65-F5344CB8AC3E}">
        <p14:creationId xmlns:p14="http://schemas.microsoft.com/office/powerpoint/2010/main" val="190154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group of people in a lab&#10;&#10;AI-generated content may be incorrect.">
            <a:extLst>
              <a:ext uri="{FF2B5EF4-FFF2-40B4-BE49-F238E27FC236}">
                <a16:creationId xmlns:a16="http://schemas.microsoft.com/office/drawing/2014/main" id="{28009DA1-B27C-1698-E920-79DB95A56514}"/>
              </a:ext>
            </a:extLst>
          </p:cNvPr>
          <p:cNvPicPr>
            <a:picLocks noGrp="1" noChangeAspect="1"/>
          </p:cNvPicPr>
          <p:nvPr>
            <p:ph type="pic" sz="quarter" idx="12"/>
          </p:nvPr>
        </p:nvPicPr>
        <p:blipFill>
          <a:blip r:embed="rId2"/>
          <a:srcRect l="34338" r="21336" b="-1"/>
          <a:stretch>
            <a:fillRect/>
          </a:stretch>
        </p:blipFill>
        <p:spPr>
          <a:xfrm>
            <a:off x="5981999" y="10"/>
            <a:ext cx="4554000" cy="6857990"/>
          </a:xfrm>
          <a:noFill/>
        </p:spPr>
      </p:pic>
      <p:sp>
        <p:nvSpPr>
          <p:cNvPr id="3" name="Title 2">
            <a:extLst>
              <a:ext uri="{FF2B5EF4-FFF2-40B4-BE49-F238E27FC236}">
                <a16:creationId xmlns:a16="http://schemas.microsoft.com/office/drawing/2014/main" id="{7DA33050-3282-30D7-B1EA-0C82AA2EF8FD}"/>
              </a:ext>
            </a:extLst>
          </p:cNvPr>
          <p:cNvSpPr>
            <a:spLocks noGrp="1"/>
          </p:cNvSpPr>
          <p:nvPr>
            <p:ph type="title"/>
          </p:nvPr>
        </p:nvSpPr>
        <p:spPr>
          <a:xfrm>
            <a:off x="499733" y="538538"/>
            <a:ext cx="4860001" cy="383567"/>
          </a:xfrm>
        </p:spPr>
        <p:txBody>
          <a:bodyPr wrap="square" anchor="t">
            <a:normAutofit/>
          </a:bodyPr>
          <a:lstStyle/>
          <a:p>
            <a:r>
              <a:rPr lang="en-GB" dirty="0"/>
              <a:t>Realising Opportunities</a:t>
            </a:r>
          </a:p>
        </p:txBody>
      </p:sp>
      <p:sp>
        <p:nvSpPr>
          <p:cNvPr id="4" name="Content Placeholder 3">
            <a:extLst>
              <a:ext uri="{FF2B5EF4-FFF2-40B4-BE49-F238E27FC236}">
                <a16:creationId xmlns:a16="http://schemas.microsoft.com/office/drawing/2014/main" id="{DC41DD63-5E7A-47DD-4A93-56A1B7682C99}"/>
              </a:ext>
            </a:extLst>
          </p:cNvPr>
          <p:cNvSpPr>
            <a:spLocks noGrp="1"/>
          </p:cNvSpPr>
          <p:nvPr>
            <p:ph sz="quarter" idx="20"/>
          </p:nvPr>
        </p:nvSpPr>
        <p:spPr>
          <a:xfrm>
            <a:off x="499733" y="2138376"/>
            <a:ext cx="4860001" cy="3317700"/>
          </a:xfrm>
        </p:spPr>
        <p:txBody>
          <a:bodyPr>
            <a:normAutofit/>
          </a:bodyPr>
          <a:lstStyle/>
          <a:p>
            <a:pPr marL="285750" indent="-285750">
              <a:spcAft>
                <a:spcPts val="600"/>
              </a:spcAft>
              <a:buFont typeface="Arial" panose="020B0604020202020204" pitchFamily="34" charset="0"/>
              <a:buChar char="•"/>
            </a:pPr>
            <a:r>
              <a:rPr lang="en-GB"/>
              <a:t>Check the eligibility criteria on our website, you can check your post code eligibility by visiting the RO website.</a:t>
            </a:r>
          </a:p>
          <a:p>
            <a:pPr marL="285750" indent="-285750">
              <a:spcAft>
                <a:spcPts val="600"/>
              </a:spcAft>
              <a:buFont typeface="Arial" panose="020B0604020202020204" pitchFamily="34" charset="0"/>
              <a:buChar char="•"/>
            </a:pPr>
            <a:r>
              <a:rPr lang="en-GB"/>
              <a:t>Ask the RO contact at your school or college for the Student Application Key for your school.</a:t>
            </a:r>
          </a:p>
          <a:p>
            <a:pPr marL="285750" indent="-285750">
              <a:spcAft>
                <a:spcPts val="600"/>
              </a:spcAft>
              <a:buFont typeface="Arial" panose="020B0604020202020204" pitchFamily="34" charset="0"/>
              <a:buChar char="•"/>
            </a:pPr>
            <a:r>
              <a:rPr lang="en-GB"/>
              <a:t>Go to realisingopportunities.co.uk/apply to enter the Student Application Key and complete your application form.</a:t>
            </a:r>
          </a:p>
          <a:p>
            <a:pPr marL="285750" indent="-285750">
              <a:spcAft>
                <a:spcPts val="600"/>
              </a:spcAft>
              <a:buFont typeface="Arial" panose="020B0604020202020204" pitchFamily="34" charset="0"/>
              <a:buChar char="•"/>
            </a:pPr>
            <a:r>
              <a:rPr lang="en-GB"/>
              <a:t>Ask your parent/carer to complete the online parent/carer permissions form which will be sent to their email address once you have submitted your application. </a:t>
            </a:r>
          </a:p>
          <a:p>
            <a:pPr>
              <a:spcAft>
                <a:spcPts val="600"/>
              </a:spcAft>
            </a:pPr>
            <a:endParaRPr lang="en-GB"/>
          </a:p>
        </p:txBody>
      </p:sp>
      <p:sp>
        <p:nvSpPr>
          <p:cNvPr id="5" name="Text Placeholder 4">
            <a:extLst>
              <a:ext uri="{FF2B5EF4-FFF2-40B4-BE49-F238E27FC236}">
                <a16:creationId xmlns:a16="http://schemas.microsoft.com/office/drawing/2014/main" id="{5B56DB27-9D32-3EB7-7027-DDEBA6ADC55E}"/>
              </a:ext>
            </a:extLst>
          </p:cNvPr>
          <p:cNvSpPr>
            <a:spLocks noGrp="1"/>
          </p:cNvSpPr>
          <p:nvPr>
            <p:ph type="body" sz="quarter" idx="22"/>
          </p:nvPr>
        </p:nvSpPr>
        <p:spPr>
          <a:xfrm>
            <a:off x="499732" y="1408771"/>
            <a:ext cx="4860002" cy="564450"/>
          </a:xfrm>
        </p:spPr>
        <p:txBody>
          <a:bodyPr anchor="t">
            <a:normAutofit/>
          </a:bodyPr>
          <a:lstStyle/>
          <a:p>
            <a:pPr>
              <a:spcAft>
                <a:spcPts val="600"/>
              </a:spcAft>
            </a:pPr>
            <a:r>
              <a:rPr lang="en-GB"/>
              <a:t>How do I apply?</a:t>
            </a:r>
          </a:p>
          <a:p>
            <a:pPr>
              <a:spcAft>
                <a:spcPts val="600"/>
              </a:spcAft>
            </a:pPr>
            <a:endParaRPr lang="en-GB"/>
          </a:p>
        </p:txBody>
      </p:sp>
      <p:sp>
        <p:nvSpPr>
          <p:cNvPr id="14" name="Footer Placeholder 5">
            <a:extLst>
              <a:ext uri="{FF2B5EF4-FFF2-40B4-BE49-F238E27FC236}">
                <a16:creationId xmlns:a16="http://schemas.microsoft.com/office/drawing/2014/main" id="{66369960-2E8D-4DDC-0185-C7857B7655B5}"/>
              </a:ext>
            </a:extLst>
          </p:cNvPr>
          <p:cNvSpPr>
            <a:spLocks noGrp="1"/>
          </p:cNvSpPr>
          <p:nvPr>
            <p:ph type="ftr" sz="quarter" idx="3"/>
          </p:nvPr>
        </p:nvSpPr>
        <p:spPr>
          <a:xfrm>
            <a:off x="1039733" y="5994450"/>
            <a:ext cx="4320001" cy="360000"/>
          </a:xfrm>
        </p:spPr>
        <p:txBody>
          <a:bodyPr/>
          <a:lstStyle/>
          <a:p>
            <a:endParaRPr lang="en-GB"/>
          </a:p>
        </p:txBody>
      </p:sp>
      <p:sp>
        <p:nvSpPr>
          <p:cNvPr id="7" name="Slide Number Placeholder 6">
            <a:extLst>
              <a:ext uri="{FF2B5EF4-FFF2-40B4-BE49-F238E27FC236}">
                <a16:creationId xmlns:a16="http://schemas.microsoft.com/office/drawing/2014/main" id="{2A574320-BFC2-A87B-42DA-3E194BDE6216}"/>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21</a:t>
            </a:fld>
            <a:endParaRPr lang="en-GB"/>
          </a:p>
        </p:txBody>
      </p:sp>
    </p:spTree>
    <p:extLst>
      <p:ext uri="{BB962C8B-B14F-4D97-AF65-F5344CB8AC3E}">
        <p14:creationId xmlns:p14="http://schemas.microsoft.com/office/powerpoint/2010/main" val="27467320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1F9715-7A2B-DC07-8490-F90F7CE873D8}"/>
            </a:ext>
          </a:extLst>
        </p:cNvPr>
        <p:cNvGrpSpPr/>
        <p:nvPr/>
      </p:nvGrpSpPr>
      <p:grpSpPr>
        <a:xfrm>
          <a:off x="0" y="0"/>
          <a:ext cx="0" cy="0"/>
          <a:chOff x="0" y="0"/>
          <a:chExt cx="0" cy="0"/>
        </a:xfrm>
      </p:grpSpPr>
      <p:pic>
        <p:nvPicPr>
          <p:cNvPr id="9" name="Content Placeholder 8" descr="A group of people in a lab&#10;&#10;AI-generated content may be incorrect.">
            <a:extLst>
              <a:ext uri="{FF2B5EF4-FFF2-40B4-BE49-F238E27FC236}">
                <a16:creationId xmlns:a16="http://schemas.microsoft.com/office/drawing/2014/main" id="{867C47BD-CE6B-E1F9-B45D-9475BD33E26B}"/>
              </a:ext>
            </a:extLst>
          </p:cNvPr>
          <p:cNvPicPr>
            <a:picLocks noGrp="1" noChangeAspect="1"/>
          </p:cNvPicPr>
          <p:nvPr>
            <p:ph type="pic" sz="quarter" idx="12"/>
          </p:nvPr>
        </p:nvPicPr>
        <p:blipFill>
          <a:blip r:embed="rId2"/>
          <a:srcRect l="34338" r="21336" b="-1"/>
          <a:stretch>
            <a:fillRect/>
          </a:stretch>
        </p:blipFill>
        <p:spPr>
          <a:xfrm>
            <a:off x="5981999" y="10"/>
            <a:ext cx="4554000" cy="6857990"/>
          </a:xfrm>
          <a:noFill/>
        </p:spPr>
      </p:pic>
      <p:sp>
        <p:nvSpPr>
          <p:cNvPr id="3" name="Title 2">
            <a:extLst>
              <a:ext uri="{FF2B5EF4-FFF2-40B4-BE49-F238E27FC236}">
                <a16:creationId xmlns:a16="http://schemas.microsoft.com/office/drawing/2014/main" id="{96A86C11-F47B-2BEC-DA00-864A1F8EFE9D}"/>
              </a:ext>
            </a:extLst>
          </p:cNvPr>
          <p:cNvSpPr>
            <a:spLocks noGrp="1"/>
          </p:cNvSpPr>
          <p:nvPr>
            <p:ph type="title"/>
          </p:nvPr>
        </p:nvSpPr>
        <p:spPr>
          <a:xfrm>
            <a:off x="499733" y="538538"/>
            <a:ext cx="4860001" cy="383567"/>
          </a:xfrm>
        </p:spPr>
        <p:txBody>
          <a:bodyPr wrap="square" anchor="t">
            <a:normAutofit/>
          </a:bodyPr>
          <a:lstStyle/>
          <a:p>
            <a:r>
              <a:rPr lang="en-GB" dirty="0"/>
              <a:t>Realising Opportunities</a:t>
            </a:r>
          </a:p>
        </p:txBody>
      </p:sp>
      <p:sp>
        <p:nvSpPr>
          <p:cNvPr id="4" name="Content Placeholder 3">
            <a:extLst>
              <a:ext uri="{FF2B5EF4-FFF2-40B4-BE49-F238E27FC236}">
                <a16:creationId xmlns:a16="http://schemas.microsoft.com/office/drawing/2014/main" id="{9ED559AF-EF2C-2AC9-29EB-1C87A8BA725D}"/>
              </a:ext>
            </a:extLst>
          </p:cNvPr>
          <p:cNvSpPr>
            <a:spLocks noGrp="1"/>
          </p:cNvSpPr>
          <p:nvPr>
            <p:ph sz="quarter" idx="20"/>
          </p:nvPr>
        </p:nvSpPr>
        <p:spPr>
          <a:xfrm>
            <a:off x="499733" y="2138376"/>
            <a:ext cx="4860001" cy="3317700"/>
          </a:xfrm>
        </p:spPr>
        <p:txBody>
          <a:bodyPr>
            <a:normAutofit lnSpcReduction="10000"/>
          </a:bodyPr>
          <a:lstStyle/>
          <a:p>
            <a:pPr>
              <a:spcAft>
                <a:spcPts val="600"/>
              </a:spcAft>
            </a:pPr>
            <a:r>
              <a:rPr lang="en-GB" b="1" dirty="0"/>
              <a:t>October</a:t>
            </a:r>
          </a:p>
          <a:p>
            <a:pPr>
              <a:spcAft>
                <a:spcPts val="600"/>
              </a:spcAft>
            </a:pPr>
            <a:r>
              <a:rPr lang="en-GB" dirty="0"/>
              <a:t>Student application deadline</a:t>
            </a:r>
          </a:p>
          <a:p>
            <a:pPr>
              <a:spcAft>
                <a:spcPts val="600"/>
              </a:spcAft>
            </a:pPr>
            <a:r>
              <a:rPr lang="en-GB" b="1" dirty="0"/>
              <a:t>November</a:t>
            </a:r>
          </a:p>
          <a:p>
            <a:pPr>
              <a:spcAft>
                <a:spcPts val="600"/>
              </a:spcAft>
            </a:pPr>
            <a:r>
              <a:rPr lang="en-GB" dirty="0"/>
              <a:t>Parent/carer permission forms and teacher references deadline</a:t>
            </a:r>
          </a:p>
          <a:p>
            <a:pPr>
              <a:spcAft>
                <a:spcPts val="600"/>
              </a:spcAft>
            </a:pPr>
            <a:r>
              <a:rPr lang="en-GB" b="1" dirty="0"/>
              <a:t>January</a:t>
            </a:r>
          </a:p>
          <a:p>
            <a:pPr>
              <a:spcAft>
                <a:spcPts val="600"/>
              </a:spcAft>
            </a:pPr>
            <a:r>
              <a:rPr lang="en-GB" dirty="0"/>
              <a:t>RO launch at the University of Warwick</a:t>
            </a:r>
          </a:p>
          <a:p>
            <a:pPr>
              <a:spcAft>
                <a:spcPts val="600"/>
              </a:spcAft>
            </a:pPr>
            <a:r>
              <a:rPr lang="en-GB" b="1" dirty="0"/>
              <a:t>TBC</a:t>
            </a:r>
          </a:p>
          <a:p>
            <a:pPr>
              <a:spcAft>
                <a:spcPts val="600"/>
              </a:spcAft>
            </a:pPr>
            <a:r>
              <a:rPr lang="en-GB" dirty="0"/>
              <a:t>National Student Conference</a:t>
            </a:r>
          </a:p>
          <a:p>
            <a:pPr>
              <a:spcAft>
                <a:spcPts val="600"/>
              </a:spcAft>
            </a:pPr>
            <a:r>
              <a:rPr lang="en-GB" dirty="0"/>
              <a:t>Academic Skills Module</a:t>
            </a:r>
          </a:p>
          <a:p>
            <a:pPr>
              <a:spcAft>
                <a:spcPts val="600"/>
              </a:spcAft>
            </a:pPr>
            <a:endParaRPr lang="en-GB" dirty="0"/>
          </a:p>
          <a:p>
            <a:pPr>
              <a:spcAft>
                <a:spcPts val="600"/>
              </a:spcAft>
            </a:pPr>
            <a:r>
              <a:rPr lang="en-GB" dirty="0"/>
              <a:t>To find out more visit </a:t>
            </a:r>
            <a:r>
              <a:rPr lang="en-GB" dirty="0">
                <a:hlinkClick r:id="rId3"/>
              </a:rPr>
              <a:t>www.realisingopportunities.ac.uk</a:t>
            </a:r>
            <a:endParaRPr lang="en-GB" dirty="0"/>
          </a:p>
          <a:p>
            <a:pPr>
              <a:spcAft>
                <a:spcPts val="600"/>
              </a:spcAft>
            </a:pPr>
            <a:endParaRPr lang="en-GB" dirty="0"/>
          </a:p>
          <a:p>
            <a:pPr>
              <a:spcAft>
                <a:spcPts val="600"/>
              </a:spcAft>
            </a:pPr>
            <a:endParaRPr lang="en-GB" dirty="0"/>
          </a:p>
        </p:txBody>
      </p:sp>
      <p:sp>
        <p:nvSpPr>
          <p:cNvPr id="5" name="Text Placeholder 4">
            <a:extLst>
              <a:ext uri="{FF2B5EF4-FFF2-40B4-BE49-F238E27FC236}">
                <a16:creationId xmlns:a16="http://schemas.microsoft.com/office/drawing/2014/main" id="{3D925A1C-F2F5-32C6-FD39-11CF9FEC4721}"/>
              </a:ext>
            </a:extLst>
          </p:cNvPr>
          <p:cNvSpPr>
            <a:spLocks noGrp="1"/>
          </p:cNvSpPr>
          <p:nvPr>
            <p:ph type="body" sz="quarter" idx="22"/>
          </p:nvPr>
        </p:nvSpPr>
        <p:spPr>
          <a:xfrm>
            <a:off x="499732" y="1408771"/>
            <a:ext cx="4860002" cy="564450"/>
          </a:xfrm>
        </p:spPr>
        <p:txBody>
          <a:bodyPr anchor="t">
            <a:normAutofit/>
          </a:bodyPr>
          <a:lstStyle/>
          <a:p>
            <a:pPr>
              <a:spcAft>
                <a:spcPts val="600"/>
              </a:spcAft>
            </a:pPr>
            <a:r>
              <a:rPr lang="en-GB" dirty="0"/>
              <a:t>Key dates and events</a:t>
            </a:r>
          </a:p>
          <a:p>
            <a:pPr>
              <a:spcAft>
                <a:spcPts val="600"/>
              </a:spcAft>
            </a:pPr>
            <a:endParaRPr lang="en-GB" dirty="0"/>
          </a:p>
        </p:txBody>
      </p:sp>
      <p:sp>
        <p:nvSpPr>
          <p:cNvPr id="14" name="Footer Placeholder 5">
            <a:extLst>
              <a:ext uri="{FF2B5EF4-FFF2-40B4-BE49-F238E27FC236}">
                <a16:creationId xmlns:a16="http://schemas.microsoft.com/office/drawing/2014/main" id="{B861A182-CA41-66DB-EA08-E7D77DBC17B7}"/>
              </a:ext>
            </a:extLst>
          </p:cNvPr>
          <p:cNvSpPr>
            <a:spLocks noGrp="1"/>
          </p:cNvSpPr>
          <p:nvPr>
            <p:ph type="ftr" sz="quarter" idx="3"/>
          </p:nvPr>
        </p:nvSpPr>
        <p:spPr>
          <a:xfrm>
            <a:off x="1039733" y="5994450"/>
            <a:ext cx="4320001" cy="360000"/>
          </a:xfrm>
        </p:spPr>
        <p:txBody>
          <a:bodyPr/>
          <a:lstStyle/>
          <a:p>
            <a:endParaRPr lang="en-GB"/>
          </a:p>
        </p:txBody>
      </p:sp>
      <p:sp>
        <p:nvSpPr>
          <p:cNvPr id="7" name="Slide Number Placeholder 6">
            <a:extLst>
              <a:ext uri="{FF2B5EF4-FFF2-40B4-BE49-F238E27FC236}">
                <a16:creationId xmlns:a16="http://schemas.microsoft.com/office/drawing/2014/main" id="{72654007-259A-439B-C722-EC2AB6AF017F}"/>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22</a:t>
            </a:fld>
            <a:endParaRPr lang="en-GB"/>
          </a:p>
        </p:txBody>
      </p:sp>
    </p:spTree>
    <p:extLst>
      <p:ext uri="{BB962C8B-B14F-4D97-AF65-F5344CB8AC3E}">
        <p14:creationId xmlns:p14="http://schemas.microsoft.com/office/powerpoint/2010/main" val="2878131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5F89B9-D65F-1738-B2EF-A9CCD6CAA182}"/>
            </a:ext>
          </a:extLst>
        </p:cNvPr>
        <p:cNvGrpSpPr/>
        <p:nvPr/>
      </p:nvGrpSpPr>
      <p:grpSpPr>
        <a:xfrm>
          <a:off x="0" y="0"/>
          <a:ext cx="0" cy="0"/>
          <a:chOff x="0" y="0"/>
          <a:chExt cx="0" cy="0"/>
        </a:xfrm>
      </p:grpSpPr>
      <p:pic>
        <p:nvPicPr>
          <p:cNvPr id="10" name="Picture Placeholder 9" descr="A person sitting in a library&#10;&#10;AI-generated content may be incorrect.">
            <a:extLst>
              <a:ext uri="{FF2B5EF4-FFF2-40B4-BE49-F238E27FC236}">
                <a16:creationId xmlns:a16="http://schemas.microsoft.com/office/drawing/2014/main" id="{F8D04BB5-2EE5-5D45-5913-E5536C754C72}"/>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20" y="10"/>
            <a:ext cx="12191980" cy="3445190"/>
          </a:xfrm>
          <a:noFill/>
        </p:spPr>
      </p:pic>
      <p:sp>
        <p:nvSpPr>
          <p:cNvPr id="3" name="Text Placeholder 2">
            <a:extLst>
              <a:ext uri="{FF2B5EF4-FFF2-40B4-BE49-F238E27FC236}">
                <a16:creationId xmlns:a16="http://schemas.microsoft.com/office/drawing/2014/main" id="{C662D07E-6F14-B38F-E1D0-C20E22F17DE9}"/>
              </a:ext>
            </a:extLst>
          </p:cNvPr>
          <p:cNvSpPr>
            <a:spLocks noGrp="1"/>
          </p:cNvSpPr>
          <p:nvPr>
            <p:ph type="body" sz="quarter" idx="13"/>
          </p:nvPr>
        </p:nvSpPr>
        <p:spPr>
          <a:xfrm>
            <a:off x="499733" y="1580118"/>
            <a:ext cx="8208000" cy="855299"/>
          </a:xfrm>
        </p:spPr>
        <p:txBody>
          <a:bodyPr vert="horz" wrap="square" lIns="0" tIns="0" rIns="0" bIns="0" rtlCol="0" anchor="t">
            <a:normAutofit/>
          </a:bodyPr>
          <a:lstStyle/>
          <a:p>
            <a:pPr>
              <a:lnSpc>
                <a:spcPct val="95000"/>
              </a:lnSpc>
              <a:spcAft>
                <a:spcPts val="600"/>
              </a:spcAft>
            </a:pPr>
            <a:r>
              <a:rPr lang="en-GB" sz="5600" dirty="0">
                <a:solidFill>
                  <a:schemeClr val="bg1"/>
                </a:solidFill>
                <a:latin typeface="Aptos"/>
                <a:cs typeface="Calibri"/>
              </a:rPr>
              <a:t>05</a:t>
            </a:r>
          </a:p>
        </p:txBody>
      </p:sp>
      <p:sp>
        <p:nvSpPr>
          <p:cNvPr id="22" name="Title 21">
            <a:extLst>
              <a:ext uri="{FF2B5EF4-FFF2-40B4-BE49-F238E27FC236}">
                <a16:creationId xmlns:a16="http://schemas.microsoft.com/office/drawing/2014/main" id="{91A083CA-E7A1-F2E4-922D-BBED86757562}"/>
              </a:ext>
            </a:extLst>
          </p:cNvPr>
          <p:cNvSpPr>
            <a:spLocks noGrp="1"/>
          </p:cNvSpPr>
          <p:nvPr>
            <p:ph type="title"/>
          </p:nvPr>
        </p:nvSpPr>
        <p:spPr>
          <a:xfrm>
            <a:off x="499732" y="2791790"/>
            <a:ext cx="10003167" cy="1743682"/>
          </a:xfrm>
        </p:spPr>
        <p:txBody>
          <a:bodyPr wrap="square" anchor="t">
            <a:normAutofit/>
          </a:bodyPr>
          <a:lstStyle/>
          <a:p>
            <a:r>
              <a:rPr lang="en-GB" sz="6700" dirty="0">
                <a:solidFill>
                  <a:schemeClr val="bg1"/>
                </a:solidFill>
                <a:latin typeface="Aptos"/>
                <a:cs typeface="Calibri"/>
              </a:rPr>
              <a:t>Warwick</a:t>
            </a:r>
            <a:br>
              <a:rPr lang="en-GB" sz="6700" dirty="0">
                <a:solidFill>
                  <a:schemeClr val="bg1"/>
                </a:solidFill>
                <a:latin typeface="Aptos"/>
                <a:cs typeface="Calibri"/>
              </a:rPr>
            </a:br>
            <a:r>
              <a:rPr lang="en-GB" sz="6700" dirty="0">
                <a:latin typeface="Aptos"/>
                <a:cs typeface="Calibri"/>
              </a:rPr>
              <a:t>Scholars</a:t>
            </a:r>
          </a:p>
        </p:txBody>
      </p:sp>
    </p:spTree>
    <p:extLst>
      <p:ext uri="{BB962C8B-B14F-4D97-AF65-F5344CB8AC3E}">
        <p14:creationId xmlns:p14="http://schemas.microsoft.com/office/powerpoint/2010/main" val="1533260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CE154-C42E-6DB8-DC1F-E41BD959FD6E}"/>
              </a:ext>
            </a:extLst>
          </p:cNvPr>
          <p:cNvSpPr>
            <a:spLocks noGrp="1"/>
          </p:cNvSpPr>
          <p:nvPr>
            <p:ph type="title"/>
          </p:nvPr>
        </p:nvSpPr>
        <p:spPr/>
        <p:txBody>
          <a:bodyPr/>
          <a:lstStyle/>
          <a:p>
            <a:r>
              <a:rPr lang="en-GB" dirty="0"/>
              <a:t>Warwick Scholars</a:t>
            </a:r>
          </a:p>
        </p:txBody>
      </p:sp>
      <p:sp>
        <p:nvSpPr>
          <p:cNvPr id="3" name="Text Placeholder 2">
            <a:extLst>
              <a:ext uri="{FF2B5EF4-FFF2-40B4-BE49-F238E27FC236}">
                <a16:creationId xmlns:a16="http://schemas.microsoft.com/office/drawing/2014/main" id="{3483B18A-1297-3FBF-AE9D-67E6FFAA5FA1}"/>
              </a:ext>
            </a:extLst>
          </p:cNvPr>
          <p:cNvSpPr>
            <a:spLocks noGrp="1"/>
          </p:cNvSpPr>
          <p:nvPr>
            <p:ph type="body" sz="quarter" idx="13"/>
          </p:nvPr>
        </p:nvSpPr>
        <p:spPr/>
        <p:txBody>
          <a:bodyPr/>
          <a:lstStyle/>
          <a:p>
            <a:r>
              <a:rPr lang="en-GB" b="1" dirty="0"/>
              <a:t>What is Warwick Scholars?</a:t>
            </a:r>
          </a:p>
        </p:txBody>
      </p:sp>
      <p:sp>
        <p:nvSpPr>
          <p:cNvPr id="4" name="Content Placeholder 3">
            <a:extLst>
              <a:ext uri="{FF2B5EF4-FFF2-40B4-BE49-F238E27FC236}">
                <a16:creationId xmlns:a16="http://schemas.microsoft.com/office/drawing/2014/main" id="{5348F209-2617-48F6-B9B6-B04ECC871002}"/>
              </a:ext>
            </a:extLst>
          </p:cNvPr>
          <p:cNvSpPr>
            <a:spLocks noGrp="1"/>
          </p:cNvSpPr>
          <p:nvPr>
            <p:ph sz="quarter" idx="20"/>
          </p:nvPr>
        </p:nvSpPr>
        <p:spPr/>
        <p:txBody>
          <a:bodyPr/>
          <a:lstStyle/>
          <a:p>
            <a:pPr marL="285750" indent="-285750">
              <a:buFont typeface="Arial" panose="020B0604020202020204" pitchFamily="34" charset="0"/>
              <a:buChar char="•"/>
            </a:pPr>
            <a:r>
              <a:rPr lang="en-GB" sz="1600" dirty="0"/>
              <a:t>Widening access to University of Warwick</a:t>
            </a:r>
          </a:p>
          <a:p>
            <a:pPr marL="285750" indent="-285750">
              <a:buFont typeface="Arial" panose="020B0604020202020204" pitchFamily="34" charset="0"/>
              <a:buChar char="•"/>
            </a:pPr>
            <a:r>
              <a:rPr lang="en-GB" sz="1600" dirty="0"/>
              <a:t>Supporting students to reach their full academic potential</a:t>
            </a:r>
          </a:p>
          <a:p>
            <a:pPr marL="285750" indent="-285750">
              <a:buFont typeface="Arial" panose="020B0604020202020204" pitchFamily="34" charset="0"/>
              <a:buChar char="•"/>
            </a:pPr>
            <a:r>
              <a:rPr lang="en-GB" sz="1600" dirty="0"/>
              <a:t>Providing insight and experience of studying at Warwick </a:t>
            </a:r>
          </a:p>
          <a:p>
            <a:pPr marL="285750" indent="-285750">
              <a:buFont typeface="Arial" panose="020B0604020202020204" pitchFamily="34" charset="0"/>
              <a:buChar char="•"/>
            </a:pPr>
            <a:r>
              <a:rPr lang="en-GB" sz="1600" dirty="0"/>
              <a:t>Developing skills that will help students succeed</a:t>
            </a:r>
          </a:p>
          <a:p>
            <a:pPr marL="285750" indent="-285750">
              <a:buFont typeface="Arial" panose="020B0604020202020204" pitchFamily="34" charset="0"/>
              <a:buChar char="•"/>
            </a:pPr>
            <a:r>
              <a:rPr lang="en-GB" sz="1600" dirty="0"/>
              <a:t>Continued support throughout the degree programme</a:t>
            </a:r>
          </a:p>
          <a:p>
            <a:pPr marL="285750" indent="-285750">
              <a:buFont typeface="Arial" panose="020B0604020202020204" pitchFamily="34" charset="0"/>
              <a:buChar char="•"/>
            </a:pPr>
            <a:r>
              <a:rPr lang="en-GB" sz="1600" dirty="0"/>
              <a:t>Membership of the Warwick Scholars community </a:t>
            </a:r>
          </a:p>
          <a:p>
            <a:endParaRPr lang="en-GB" dirty="0"/>
          </a:p>
        </p:txBody>
      </p:sp>
      <p:pic>
        <p:nvPicPr>
          <p:cNvPr id="9" name="Picture Placeholder 8" descr="A building with curved roof and people walking around&#10;&#10;AI-generated content may be incorrect.">
            <a:extLst>
              <a:ext uri="{FF2B5EF4-FFF2-40B4-BE49-F238E27FC236}">
                <a16:creationId xmlns:a16="http://schemas.microsoft.com/office/drawing/2014/main" id="{D2683E1F-4BCB-2C16-9C05-4AA3A3726A3B}"/>
              </a:ext>
            </a:extLst>
          </p:cNvPr>
          <p:cNvPicPr>
            <a:picLocks noGrp="1" noChangeAspect="1"/>
          </p:cNvPicPr>
          <p:nvPr>
            <p:ph type="pic" sz="quarter" idx="12"/>
          </p:nvPr>
        </p:nvPicPr>
        <p:blipFill>
          <a:blip r:embed="rId2"/>
          <a:srcRect l="31322" r="31322"/>
          <a:stretch>
            <a:fillRect/>
          </a:stretch>
        </p:blipFill>
        <p:spPr/>
      </p:pic>
      <p:sp>
        <p:nvSpPr>
          <p:cNvPr id="6" name="Footer Placeholder 5">
            <a:extLst>
              <a:ext uri="{FF2B5EF4-FFF2-40B4-BE49-F238E27FC236}">
                <a16:creationId xmlns:a16="http://schemas.microsoft.com/office/drawing/2014/main" id="{962FC6C3-2EEC-4551-78F6-D865B219035F}"/>
              </a:ext>
            </a:extLst>
          </p:cNvPr>
          <p:cNvSpPr>
            <a:spLocks noGrp="1"/>
          </p:cNvSpPr>
          <p:nvPr>
            <p:ph type="ftr" sz="quarter" idx="3"/>
          </p:nvPr>
        </p:nvSpPr>
        <p:spPr/>
        <p:txBody>
          <a:bodyPr/>
          <a:lstStyle/>
          <a:p>
            <a:endParaRPr lang="en-GB" dirty="0"/>
          </a:p>
        </p:txBody>
      </p:sp>
      <p:sp>
        <p:nvSpPr>
          <p:cNvPr id="7" name="Slide Number Placeholder 6">
            <a:extLst>
              <a:ext uri="{FF2B5EF4-FFF2-40B4-BE49-F238E27FC236}">
                <a16:creationId xmlns:a16="http://schemas.microsoft.com/office/drawing/2014/main" id="{9F995FD9-DCC8-8347-7D41-34DC7845E69B}"/>
              </a:ext>
            </a:extLst>
          </p:cNvPr>
          <p:cNvSpPr>
            <a:spLocks noGrp="1"/>
          </p:cNvSpPr>
          <p:nvPr>
            <p:ph type="sldNum" sz="quarter" idx="4"/>
          </p:nvPr>
        </p:nvSpPr>
        <p:spPr/>
        <p:txBody>
          <a:bodyPr/>
          <a:lstStyle/>
          <a:p>
            <a:fld id="{E8F1A65C-595C-4736-BF40-F7D31E789466}" type="slidenum">
              <a:rPr lang="en-GB" smtClean="0"/>
              <a:pPr/>
              <a:t>24</a:t>
            </a:fld>
            <a:endParaRPr lang="en-GB"/>
          </a:p>
        </p:txBody>
      </p:sp>
    </p:spTree>
    <p:extLst>
      <p:ext uri="{BB962C8B-B14F-4D97-AF65-F5344CB8AC3E}">
        <p14:creationId xmlns:p14="http://schemas.microsoft.com/office/powerpoint/2010/main" val="28208603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7756B-2EA1-4760-9453-DDBB1090A4A7}"/>
              </a:ext>
            </a:extLst>
          </p:cNvPr>
          <p:cNvSpPr>
            <a:spLocks noGrp="1"/>
          </p:cNvSpPr>
          <p:nvPr>
            <p:ph type="title"/>
          </p:nvPr>
        </p:nvSpPr>
        <p:spPr/>
        <p:txBody>
          <a:bodyPr/>
          <a:lstStyle/>
          <a:p>
            <a:r>
              <a:rPr lang="en-GB" dirty="0"/>
              <a:t>Warwick Scholars</a:t>
            </a:r>
          </a:p>
        </p:txBody>
      </p:sp>
      <p:sp>
        <p:nvSpPr>
          <p:cNvPr id="3" name="Footer Placeholder 2">
            <a:extLst>
              <a:ext uri="{FF2B5EF4-FFF2-40B4-BE49-F238E27FC236}">
                <a16:creationId xmlns:a16="http://schemas.microsoft.com/office/drawing/2014/main" id="{5A7BE78B-2EDE-4A92-9110-C077069E917F}"/>
              </a:ext>
            </a:extLst>
          </p:cNvPr>
          <p:cNvSpPr>
            <a:spLocks noGrp="1"/>
          </p:cNvSpPr>
          <p:nvPr>
            <p:ph type="ftr" sz="quarter" idx="3"/>
          </p:nvPr>
        </p:nvSpPr>
        <p:spPr>
          <a:ln>
            <a:solidFill>
              <a:srgbClr val="FDFCFC"/>
            </a:solidFill>
          </a:ln>
        </p:spPr>
        <p:style>
          <a:lnRef idx="2">
            <a:schemeClr val="dk1"/>
          </a:lnRef>
          <a:fillRef idx="1">
            <a:schemeClr val="lt1"/>
          </a:fillRef>
          <a:effectRef idx="0">
            <a:schemeClr val="dk1"/>
          </a:effectRef>
          <a:fontRef idx="minor">
            <a:schemeClr val="dk1"/>
          </a:fontRef>
        </p:style>
        <p:txBody>
          <a:bodyPr/>
          <a:lstStyle/>
          <a:p>
            <a:r>
              <a:rPr lang="en-GB" dirty="0">
                <a:latin typeface="Calibri"/>
              </a:rPr>
              <a:t>*This is what a typical cycle of the Warwick Scholars Access programme looks like.</a:t>
            </a:r>
          </a:p>
        </p:txBody>
      </p:sp>
      <p:sp>
        <p:nvSpPr>
          <p:cNvPr id="4" name="Slide Number Placeholder 3">
            <a:extLst>
              <a:ext uri="{FF2B5EF4-FFF2-40B4-BE49-F238E27FC236}">
                <a16:creationId xmlns:a16="http://schemas.microsoft.com/office/drawing/2014/main" id="{D1BEABB9-8279-02CD-18AB-061EB2AF1A00}"/>
              </a:ext>
            </a:extLst>
          </p:cNvPr>
          <p:cNvSpPr>
            <a:spLocks noGrp="1"/>
          </p:cNvSpPr>
          <p:nvPr>
            <p:ph type="sldNum" sz="quarter" idx="4"/>
          </p:nvPr>
        </p:nvSpPr>
        <p:spPr>
          <a:ln>
            <a:solidFill>
              <a:srgbClr val="FDFCFC"/>
            </a:solidFill>
          </a:ln>
        </p:spPr>
        <p:style>
          <a:lnRef idx="2">
            <a:schemeClr val="dk1"/>
          </a:lnRef>
          <a:fillRef idx="1">
            <a:schemeClr val="lt1"/>
          </a:fillRef>
          <a:effectRef idx="0">
            <a:schemeClr val="dk1"/>
          </a:effectRef>
          <a:fontRef idx="minor">
            <a:schemeClr val="dk1"/>
          </a:fontRef>
        </p:style>
        <p:txBody>
          <a:bodyPr/>
          <a:lstStyle/>
          <a:p>
            <a:fld id="{E8F1A65C-595C-4736-BF40-F7D31E789466}" type="slidenum">
              <a:rPr lang="en-GB" smtClean="0"/>
              <a:pPr/>
              <a:t>25</a:t>
            </a:fld>
            <a:endParaRPr lang="en-GB"/>
          </a:p>
        </p:txBody>
      </p:sp>
      <p:sp>
        <p:nvSpPr>
          <p:cNvPr id="5" name="Rectangle 4">
            <a:extLst>
              <a:ext uri="{FF2B5EF4-FFF2-40B4-BE49-F238E27FC236}">
                <a16:creationId xmlns:a16="http://schemas.microsoft.com/office/drawing/2014/main" id="{D554B99B-E102-A1A2-0235-6CE04ECC378E}"/>
              </a:ext>
            </a:extLst>
          </p:cNvPr>
          <p:cNvSpPr/>
          <p:nvPr/>
        </p:nvSpPr>
        <p:spPr>
          <a:xfrm>
            <a:off x="415090" y="2145555"/>
            <a:ext cx="2201110" cy="107821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spcAft>
                <a:spcPts val="450"/>
              </a:spcAft>
            </a:pPr>
            <a:r>
              <a:rPr lang="en-GB" dirty="0">
                <a:solidFill>
                  <a:schemeClr val="tx1"/>
                </a:solidFill>
                <a:latin typeface="Calibri"/>
              </a:rPr>
              <a:t>Residential launch event</a:t>
            </a:r>
          </a:p>
        </p:txBody>
      </p:sp>
      <p:sp>
        <p:nvSpPr>
          <p:cNvPr id="6" name="Rectangle 5">
            <a:extLst>
              <a:ext uri="{FF2B5EF4-FFF2-40B4-BE49-F238E27FC236}">
                <a16:creationId xmlns:a16="http://schemas.microsoft.com/office/drawing/2014/main" id="{3E123589-BC96-5427-8E72-4D2D34D39F79}"/>
              </a:ext>
            </a:extLst>
          </p:cNvPr>
          <p:cNvSpPr/>
          <p:nvPr/>
        </p:nvSpPr>
        <p:spPr>
          <a:xfrm>
            <a:off x="3343122" y="2145555"/>
            <a:ext cx="2201110" cy="107821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spcAft>
                <a:spcPts val="450"/>
              </a:spcAft>
            </a:pPr>
            <a:r>
              <a:rPr lang="en-GB" dirty="0">
                <a:solidFill>
                  <a:schemeClr val="tx1"/>
                </a:solidFill>
                <a:latin typeface="Calibri"/>
              </a:rPr>
              <a:t>Support to attend our open days</a:t>
            </a:r>
          </a:p>
        </p:txBody>
      </p:sp>
      <p:sp>
        <p:nvSpPr>
          <p:cNvPr id="7" name="Rectangle 6">
            <a:extLst>
              <a:ext uri="{FF2B5EF4-FFF2-40B4-BE49-F238E27FC236}">
                <a16:creationId xmlns:a16="http://schemas.microsoft.com/office/drawing/2014/main" id="{347228D3-EB0A-85F8-021C-9CF632B33C13}"/>
              </a:ext>
            </a:extLst>
          </p:cNvPr>
          <p:cNvSpPr/>
          <p:nvPr/>
        </p:nvSpPr>
        <p:spPr>
          <a:xfrm>
            <a:off x="6183242" y="2059723"/>
            <a:ext cx="2201110" cy="107821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spcAft>
                <a:spcPts val="450"/>
              </a:spcAft>
            </a:pPr>
            <a:r>
              <a:rPr lang="en-GB" dirty="0">
                <a:solidFill>
                  <a:schemeClr val="tx1"/>
                </a:solidFill>
                <a:latin typeface="Calibri"/>
              </a:rPr>
              <a:t>UCAS application support</a:t>
            </a:r>
          </a:p>
        </p:txBody>
      </p:sp>
      <p:sp>
        <p:nvSpPr>
          <p:cNvPr id="8" name="Rectangle 7">
            <a:extLst>
              <a:ext uri="{FF2B5EF4-FFF2-40B4-BE49-F238E27FC236}">
                <a16:creationId xmlns:a16="http://schemas.microsoft.com/office/drawing/2014/main" id="{106C3687-BD24-B915-D5B3-1B62F77D30DB}"/>
              </a:ext>
            </a:extLst>
          </p:cNvPr>
          <p:cNvSpPr/>
          <p:nvPr/>
        </p:nvSpPr>
        <p:spPr>
          <a:xfrm>
            <a:off x="9020330" y="2059723"/>
            <a:ext cx="2201110" cy="107821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spcAft>
                <a:spcPts val="450"/>
              </a:spcAft>
            </a:pPr>
            <a:r>
              <a:rPr lang="en-GB" dirty="0">
                <a:solidFill>
                  <a:schemeClr val="tx1"/>
                </a:solidFill>
                <a:latin typeface="Calibri"/>
              </a:rPr>
              <a:t>Mentoring from a UG Warwick Scholar</a:t>
            </a:r>
          </a:p>
        </p:txBody>
      </p:sp>
      <p:sp>
        <p:nvSpPr>
          <p:cNvPr id="9" name="Rectangle 8">
            <a:extLst>
              <a:ext uri="{FF2B5EF4-FFF2-40B4-BE49-F238E27FC236}">
                <a16:creationId xmlns:a16="http://schemas.microsoft.com/office/drawing/2014/main" id="{B32B7D88-30EC-21B1-CB5C-8030A5DF44B3}"/>
              </a:ext>
            </a:extLst>
          </p:cNvPr>
          <p:cNvSpPr/>
          <p:nvPr/>
        </p:nvSpPr>
        <p:spPr>
          <a:xfrm>
            <a:off x="415090" y="4404175"/>
            <a:ext cx="2201110" cy="107821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spcAft>
                <a:spcPts val="450"/>
              </a:spcAft>
            </a:pPr>
            <a:r>
              <a:rPr lang="en-GB" dirty="0">
                <a:solidFill>
                  <a:schemeClr val="tx1"/>
                </a:solidFill>
                <a:latin typeface="Calibri"/>
              </a:rPr>
              <a:t>1-1 online tuition</a:t>
            </a:r>
          </a:p>
        </p:txBody>
      </p:sp>
      <p:sp>
        <p:nvSpPr>
          <p:cNvPr id="10" name="Rectangle 9">
            <a:extLst>
              <a:ext uri="{FF2B5EF4-FFF2-40B4-BE49-F238E27FC236}">
                <a16:creationId xmlns:a16="http://schemas.microsoft.com/office/drawing/2014/main" id="{C7AFF7A9-D620-EB68-747A-615D67567A04}"/>
              </a:ext>
            </a:extLst>
          </p:cNvPr>
          <p:cNvSpPr/>
          <p:nvPr/>
        </p:nvSpPr>
        <p:spPr>
          <a:xfrm>
            <a:off x="3343122" y="4413199"/>
            <a:ext cx="2201110" cy="107821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spcAft>
                <a:spcPts val="450"/>
              </a:spcAft>
            </a:pPr>
            <a:r>
              <a:rPr lang="en-GB" dirty="0">
                <a:solidFill>
                  <a:schemeClr val="tx1"/>
                </a:solidFill>
                <a:latin typeface="Calibri"/>
              </a:rPr>
              <a:t>Opportunities with departments and revision</a:t>
            </a:r>
          </a:p>
        </p:txBody>
      </p:sp>
      <p:sp>
        <p:nvSpPr>
          <p:cNvPr id="11" name="Rectangle 10">
            <a:extLst>
              <a:ext uri="{FF2B5EF4-FFF2-40B4-BE49-F238E27FC236}">
                <a16:creationId xmlns:a16="http://schemas.microsoft.com/office/drawing/2014/main" id="{D9641CBB-B955-9FD0-9F19-23989C1C4C47}"/>
              </a:ext>
            </a:extLst>
          </p:cNvPr>
          <p:cNvSpPr/>
          <p:nvPr/>
        </p:nvSpPr>
        <p:spPr>
          <a:xfrm>
            <a:off x="6149489" y="4404175"/>
            <a:ext cx="2201110" cy="107821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spcAft>
                <a:spcPts val="450"/>
              </a:spcAft>
            </a:pPr>
            <a:r>
              <a:rPr lang="en-GB" dirty="0">
                <a:solidFill>
                  <a:schemeClr val="tx1"/>
                </a:solidFill>
                <a:latin typeface="Calibri"/>
              </a:rPr>
              <a:t>Student Finance information and guidance</a:t>
            </a:r>
          </a:p>
        </p:txBody>
      </p:sp>
      <p:sp>
        <p:nvSpPr>
          <p:cNvPr id="12" name="Rectangle 11">
            <a:extLst>
              <a:ext uri="{FF2B5EF4-FFF2-40B4-BE49-F238E27FC236}">
                <a16:creationId xmlns:a16="http://schemas.microsoft.com/office/drawing/2014/main" id="{6460571B-BC32-555C-302C-8F2C34FF842C}"/>
              </a:ext>
            </a:extLst>
          </p:cNvPr>
          <p:cNvSpPr/>
          <p:nvPr/>
        </p:nvSpPr>
        <p:spPr>
          <a:xfrm>
            <a:off x="8955856" y="4413199"/>
            <a:ext cx="2201110" cy="107821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spcAft>
                <a:spcPts val="450"/>
              </a:spcAft>
            </a:pPr>
            <a:r>
              <a:rPr lang="en-GB" dirty="0">
                <a:solidFill>
                  <a:schemeClr val="tx1"/>
                </a:solidFill>
                <a:latin typeface="Calibri"/>
              </a:rPr>
              <a:t>Revision support*</a:t>
            </a:r>
          </a:p>
        </p:txBody>
      </p:sp>
      <p:cxnSp>
        <p:nvCxnSpPr>
          <p:cNvPr id="14" name="Straight Arrow Connector 13">
            <a:extLst>
              <a:ext uri="{FF2B5EF4-FFF2-40B4-BE49-F238E27FC236}">
                <a16:creationId xmlns:a16="http://schemas.microsoft.com/office/drawing/2014/main" id="{E248CF05-E05F-89AD-697B-8A8B807DD866}"/>
              </a:ext>
            </a:extLst>
          </p:cNvPr>
          <p:cNvCxnSpPr>
            <a:cxnSpLocks/>
          </p:cNvCxnSpPr>
          <p:nvPr/>
        </p:nvCxnSpPr>
        <p:spPr>
          <a:xfrm>
            <a:off x="8384352" y="2684662"/>
            <a:ext cx="433151"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16" name="Straight Arrow Connector 15">
            <a:extLst>
              <a:ext uri="{FF2B5EF4-FFF2-40B4-BE49-F238E27FC236}">
                <a16:creationId xmlns:a16="http://schemas.microsoft.com/office/drawing/2014/main" id="{E580D757-6703-F4E9-1040-3B546F5D78B2}"/>
              </a:ext>
            </a:extLst>
          </p:cNvPr>
          <p:cNvCxnSpPr>
            <a:cxnSpLocks/>
          </p:cNvCxnSpPr>
          <p:nvPr/>
        </p:nvCxnSpPr>
        <p:spPr>
          <a:xfrm>
            <a:off x="1391320" y="3733800"/>
            <a:ext cx="0" cy="670375"/>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17" name="Straight Arrow Connector 16">
            <a:extLst>
              <a:ext uri="{FF2B5EF4-FFF2-40B4-BE49-F238E27FC236}">
                <a16:creationId xmlns:a16="http://schemas.microsoft.com/office/drawing/2014/main" id="{0D29C9AB-00D7-B559-AB3D-0F30012ECC15}"/>
              </a:ext>
            </a:extLst>
          </p:cNvPr>
          <p:cNvCxnSpPr>
            <a:cxnSpLocks/>
          </p:cNvCxnSpPr>
          <p:nvPr/>
        </p:nvCxnSpPr>
        <p:spPr>
          <a:xfrm>
            <a:off x="2616200" y="2684662"/>
            <a:ext cx="433151"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19" name="Straight Arrow Connector 18">
            <a:extLst>
              <a:ext uri="{FF2B5EF4-FFF2-40B4-BE49-F238E27FC236}">
                <a16:creationId xmlns:a16="http://schemas.microsoft.com/office/drawing/2014/main" id="{5F213C26-C1CA-A277-D36F-2A45F0B762DC}"/>
              </a:ext>
            </a:extLst>
          </p:cNvPr>
          <p:cNvCxnSpPr>
            <a:cxnSpLocks/>
          </p:cNvCxnSpPr>
          <p:nvPr/>
        </p:nvCxnSpPr>
        <p:spPr>
          <a:xfrm>
            <a:off x="5544232" y="2689624"/>
            <a:ext cx="433151"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39" name="Straight Arrow Connector 38">
            <a:extLst>
              <a:ext uri="{FF2B5EF4-FFF2-40B4-BE49-F238E27FC236}">
                <a16:creationId xmlns:a16="http://schemas.microsoft.com/office/drawing/2014/main" id="{D56BA077-23DE-E594-CB02-FBEAB3B354D4}"/>
              </a:ext>
            </a:extLst>
          </p:cNvPr>
          <p:cNvCxnSpPr>
            <a:cxnSpLocks/>
          </p:cNvCxnSpPr>
          <p:nvPr/>
        </p:nvCxnSpPr>
        <p:spPr>
          <a:xfrm>
            <a:off x="2616199" y="4957268"/>
            <a:ext cx="433151"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40" name="Straight Arrow Connector 39">
            <a:extLst>
              <a:ext uri="{FF2B5EF4-FFF2-40B4-BE49-F238E27FC236}">
                <a16:creationId xmlns:a16="http://schemas.microsoft.com/office/drawing/2014/main" id="{AE0ACCCC-416A-CD1D-ADC3-8228EFDF1503}"/>
              </a:ext>
            </a:extLst>
          </p:cNvPr>
          <p:cNvCxnSpPr>
            <a:cxnSpLocks/>
          </p:cNvCxnSpPr>
          <p:nvPr/>
        </p:nvCxnSpPr>
        <p:spPr>
          <a:xfrm>
            <a:off x="8346252" y="4952306"/>
            <a:ext cx="433151"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41" name="Straight Arrow Connector 40">
            <a:extLst>
              <a:ext uri="{FF2B5EF4-FFF2-40B4-BE49-F238E27FC236}">
                <a16:creationId xmlns:a16="http://schemas.microsoft.com/office/drawing/2014/main" id="{EEAA8D2C-F001-3AC2-4101-8DABC87A73C0}"/>
              </a:ext>
            </a:extLst>
          </p:cNvPr>
          <p:cNvCxnSpPr>
            <a:cxnSpLocks/>
          </p:cNvCxnSpPr>
          <p:nvPr/>
        </p:nvCxnSpPr>
        <p:spPr>
          <a:xfrm>
            <a:off x="5532207" y="4952306"/>
            <a:ext cx="433151" cy="0"/>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43" name="Straight Connector 42">
            <a:extLst>
              <a:ext uri="{FF2B5EF4-FFF2-40B4-BE49-F238E27FC236}">
                <a16:creationId xmlns:a16="http://schemas.microsoft.com/office/drawing/2014/main" id="{4073127C-4CFF-7088-9D36-4758036EF4C9}"/>
              </a:ext>
            </a:extLst>
          </p:cNvPr>
          <p:cNvCxnSpPr>
            <a:stCxn id="8" idx="2"/>
          </p:cNvCxnSpPr>
          <p:nvPr/>
        </p:nvCxnSpPr>
        <p:spPr>
          <a:xfrm>
            <a:off x="10120885" y="3137937"/>
            <a:ext cx="0" cy="595863"/>
          </a:xfrm>
          <a:prstGeom prst="line">
            <a:avLst/>
          </a:prstGeom>
        </p:spPr>
        <p:style>
          <a:lnRef idx="2">
            <a:schemeClr val="dk1"/>
          </a:lnRef>
          <a:fillRef idx="0">
            <a:schemeClr val="dk1"/>
          </a:fillRef>
          <a:effectRef idx="1">
            <a:schemeClr val="dk1"/>
          </a:effectRef>
          <a:fontRef idx="minor">
            <a:schemeClr val="tx1"/>
          </a:fontRef>
        </p:style>
      </p:cxnSp>
      <p:cxnSp>
        <p:nvCxnSpPr>
          <p:cNvPr id="45" name="Straight Connector 44">
            <a:extLst>
              <a:ext uri="{FF2B5EF4-FFF2-40B4-BE49-F238E27FC236}">
                <a16:creationId xmlns:a16="http://schemas.microsoft.com/office/drawing/2014/main" id="{E6C9D952-67CC-BD97-F0DD-9856F4C77250}"/>
              </a:ext>
            </a:extLst>
          </p:cNvPr>
          <p:cNvCxnSpPr/>
          <p:nvPr/>
        </p:nvCxnSpPr>
        <p:spPr>
          <a:xfrm flipH="1">
            <a:off x="1396024" y="3733800"/>
            <a:ext cx="8729565" cy="0"/>
          </a:xfrm>
          <a:prstGeom prst="line">
            <a:avLst/>
          </a:prstGeom>
        </p:spPr>
        <p:style>
          <a:lnRef idx="2">
            <a:schemeClr val="dk1"/>
          </a:lnRef>
          <a:fillRef idx="0">
            <a:schemeClr val="dk1"/>
          </a:fillRef>
          <a:effectRef idx="1">
            <a:schemeClr val="dk1"/>
          </a:effectRef>
          <a:fontRef idx="minor">
            <a:schemeClr val="tx1"/>
          </a:fontRef>
        </p:style>
      </p:cxnSp>
      <p:sp>
        <p:nvSpPr>
          <p:cNvPr id="47" name="Text Placeholder 2">
            <a:extLst>
              <a:ext uri="{FF2B5EF4-FFF2-40B4-BE49-F238E27FC236}">
                <a16:creationId xmlns:a16="http://schemas.microsoft.com/office/drawing/2014/main" id="{7883D3E3-3D1F-D66C-66E1-1249A75C5828}"/>
              </a:ext>
            </a:extLst>
          </p:cNvPr>
          <p:cNvSpPr txBox="1">
            <a:spLocks/>
          </p:cNvSpPr>
          <p:nvPr/>
        </p:nvSpPr>
        <p:spPr>
          <a:xfrm>
            <a:off x="499733" y="1077065"/>
            <a:ext cx="4860000" cy="564450"/>
          </a:xfrm>
          <a:prstGeom prst="rect">
            <a:avLst/>
          </a:prstGeom>
        </p:spPr>
        <p:txBody>
          <a:bodyPr/>
          <a:lstStyle>
            <a:lvl1pPr marL="0" indent="0" algn="l" defTabSz="914400" rtl="0" eaLnBrk="1" latinLnBrk="0" hangingPunct="1">
              <a:lnSpc>
                <a:spcPct val="104000"/>
              </a:lnSpc>
              <a:spcBef>
                <a:spcPts val="0"/>
              </a:spcBef>
              <a:buFont typeface="Arial" panose="020B0604020202020204" pitchFamily="34" charset="0"/>
              <a:buNone/>
              <a:defRPr sz="1600" b="0" i="0" kern="1200" spc="30" baseline="0">
                <a:solidFill>
                  <a:schemeClr val="tx1"/>
                </a:solidFill>
                <a:latin typeface="Aptos" panose="020B0004020202020204" pitchFamily="34" charset="0"/>
                <a:ea typeface="+mn-ea"/>
                <a:cs typeface="Calibri" panose="020F050202020403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What is involved?</a:t>
            </a:r>
          </a:p>
        </p:txBody>
      </p:sp>
    </p:spTree>
    <p:extLst>
      <p:ext uri="{BB962C8B-B14F-4D97-AF65-F5344CB8AC3E}">
        <p14:creationId xmlns:p14="http://schemas.microsoft.com/office/powerpoint/2010/main" val="41121657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8DBAA-BC57-B79B-7FBB-28F18F843CF0}"/>
              </a:ext>
            </a:extLst>
          </p:cNvPr>
          <p:cNvSpPr>
            <a:spLocks noGrp="1"/>
          </p:cNvSpPr>
          <p:nvPr>
            <p:ph type="title"/>
          </p:nvPr>
        </p:nvSpPr>
        <p:spPr/>
        <p:txBody>
          <a:bodyPr/>
          <a:lstStyle/>
          <a:p>
            <a:r>
              <a:rPr lang="en-GB" dirty="0"/>
              <a:t>Warwick Scholars</a:t>
            </a:r>
          </a:p>
        </p:txBody>
      </p:sp>
      <p:sp>
        <p:nvSpPr>
          <p:cNvPr id="3" name="Text Placeholder 2">
            <a:extLst>
              <a:ext uri="{FF2B5EF4-FFF2-40B4-BE49-F238E27FC236}">
                <a16:creationId xmlns:a16="http://schemas.microsoft.com/office/drawing/2014/main" id="{EF95141D-EE31-636D-B74F-0105D3AE8B2E}"/>
              </a:ext>
            </a:extLst>
          </p:cNvPr>
          <p:cNvSpPr>
            <a:spLocks noGrp="1"/>
          </p:cNvSpPr>
          <p:nvPr>
            <p:ph type="body" sz="quarter" idx="13"/>
          </p:nvPr>
        </p:nvSpPr>
        <p:spPr/>
        <p:txBody>
          <a:bodyPr/>
          <a:lstStyle/>
          <a:p>
            <a:r>
              <a:rPr lang="en-GB" dirty="0"/>
              <a:t>What support do you receive?</a:t>
            </a:r>
          </a:p>
        </p:txBody>
      </p:sp>
      <p:sp>
        <p:nvSpPr>
          <p:cNvPr id="6" name="Footer Placeholder 5">
            <a:extLst>
              <a:ext uri="{FF2B5EF4-FFF2-40B4-BE49-F238E27FC236}">
                <a16:creationId xmlns:a16="http://schemas.microsoft.com/office/drawing/2014/main" id="{96B23723-8E1C-E58B-5639-8AB785DF2049}"/>
              </a:ext>
            </a:extLst>
          </p:cNvPr>
          <p:cNvSpPr>
            <a:spLocks noGrp="1"/>
          </p:cNvSpPr>
          <p:nvPr>
            <p:ph type="ftr" sz="quarter" idx="3"/>
          </p:nvPr>
        </p:nvSpPr>
        <p:spPr/>
        <p:txBody>
          <a:bodyPr/>
          <a:lstStyle/>
          <a:p>
            <a:endParaRPr lang="en-GB"/>
          </a:p>
        </p:txBody>
      </p:sp>
      <p:sp>
        <p:nvSpPr>
          <p:cNvPr id="7" name="Slide Number Placeholder 6">
            <a:extLst>
              <a:ext uri="{FF2B5EF4-FFF2-40B4-BE49-F238E27FC236}">
                <a16:creationId xmlns:a16="http://schemas.microsoft.com/office/drawing/2014/main" id="{6395638F-C173-65D1-A3F7-5FB50D1A90C8}"/>
              </a:ext>
            </a:extLst>
          </p:cNvPr>
          <p:cNvSpPr>
            <a:spLocks noGrp="1"/>
          </p:cNvSpPr>
          <p:nvPr>
            <p:ph type="sldNum" sz="quarter" idx="4"/>
          </p:nvPr>
        </p:nvSpPr>
        <p:spPr/>
        <p:txBody>
          <a:bodyPr/>
          <a:lstStyle/>
          <a:p>
            <a:fld id="{E8F1A65C-595C-4736-BF40-F7D31E789466}" type="slidenum">
              <a:rPr lang="en-GB" smtClean="0"/>
              <a:pPr/>
              <a:t>26</a:t>
            </a:fld>
            <a:endParaRPr lang="en-GB"/>
          </a:p>
        </p:txBody>
      </p:sp>
      <p:sp>
        <p:nvSpPr>
          <p:cNvPr id="11" name="Content Placeholder 10">
            <a:extLst>
              <a:ext uri="{FF2B5EF4-FFF2-40B4-BE49-F238E27FC236}">
                <a16:creationId xmlns:a16="http://schemas.microsoft.com/office/drawing/2014/main" id="{1003FF38-99AE-422B-3594-7965F93C09F4}"/>
              </a:ext>
            </a:extLst>
          </p:cNvPr>
          <p:cNvSpPr>
            <a:spLocks noGrp="1"/>
          </p:cNvSpPr>
          <p:nvPr>
            <p:ph sz="quarter" idx="20"/>
          </p:nvPr>
        </p:nvSpPr>
        <p:spPr/>
        <p:txBody>
          <a:bodyPr/>
          <a:lstStyle/>
          <a:p>
            <a:pPr marL="214313" indent="-214313">
              <a:spcAft>
                <a:spcPts val="600"/>
              </a:spcAft>
              <a:buFont typeface="Arial" panose="020B0604020202020204" pitchFamily="34" charset="0"/>
              <a:buChar char="•"/>
            </a:pPr>
            <a:r>
              <a:rPr lang="en-GB" dirty="0">
                <a:solidFill>
                  <a:prstClr val="black"/>
                </a:solidFill>
                <a:latin typeface="Calibri"/>
              </a:rPr>
              <a:t>Support from enrolment to graduation and beyond</a:t>
            </a:r>
          </a:p>
          <a:p>
            <a:pPr marL="214313" indent="-214313">
              <a:spcAft>
                <a:spcPts val="600"/>
              </a:spcAft>
              <a:buFont typeface="Arial" panose="020B0604020202020204" pitchFamily="34" charset="0"/>
              <a:buChar char="•"/>
            </a:pPr>
            <a:r>
              <a:rPr lang="en-GB" dirty="0">
                <a:solidFill>
                  <a:prstClr val="black"/>
                </a:solidFill>
                <a:latin typeface="Calibri"/>
              </a:rPr>
              <a:t>Dedicated Warwick Scholars Team contact</a:t>
            </a:r>
          </a:p>
          <a:p>
            <a:pPr marL="214313" indent="-214313">
              <a:spcAft>
                <a:spcPts val="600"/>
              </a:spcAft>
              <a:buFont typeface="Arial" panose="020B0604020202020204" pitchFamily="34" charset="0"/>
              <a:buChar char="•"/>
            </a:pPr>
            <a:r>
              <a:rPr lang="en-GB" dirty="0">
                <a:solidFill>
                  <a:prstClr val="black"/>
                </a:solidFill>
                <a:latin typeface="Calibri"/>
              </a:rPr>
              <a:t>Exclusive opportunities</a:t>
            </a:r>
          </a:p>
          <a:p>
            <a:pPr marL="214313" indent="-214313">
              <a:spcAft>
                <a:spcPts val="600"/>
              </a:spcAft>
              <a:buFont typeface="Arial" panose="020B0604020202020204" pitchFamily="34" charset="0"/>
              <a:buChar char="•"/>
            </a:pPr>
            <a:r>
              <a:rPr lang="en-GB" dirty="0">
                <a:solidFill>
                  <a:prstClr val="black"/>
                </a:solidFill>
                <a:latin typeface="Calibri"/>
              </a:rPr>
              <a:t>Additional consideration for existing opportunities</a:t>
            </a:r>
          </a:p>
          <a:p>
            <a:pPr marL="214313" indent="-214313">
              <a:spcAft>
                <a:spcPts val="600"/>
              </a:spcAft>
              <a:buFont typeface="Arial" panose="020B0604020202020204" pitchFamily="34" charset="0"/>
              <a:buChar char="•"/>
            </a:pPr>
            <a:r>
              <a:rPr lang="en-GB" dirty="0">
                <a:solidFill>
                  <a:prstClr val="black"/>
                </a:solidFill>
                <a:latin typeface="Calibri"/>
              </a:rPr>
              <a:t>Removing barriers</a:t>
            </a:r>
          </a:p>
          <a:p>
            <a:pPr marL="214313" indent="-214313">
              <a:spcAft>
                <a:spcPts val="600"/>
              </a:spcAft>
              <a:buFont typeface="Arial" panose="020B0604020202020204" pitchFamily="34" charset="0"/>
              <a:buChar char="•"/>
            </a:pPr>
            <a:r>
              <a:rPr lang="en-GB" dirty="0">
                <a:solidFill>
                  <a:prstClr val="black"/>
                </a:solidFill>
                <a:latin typeface="Calibri"/>
              </a:rPr>
              <a:t>Making the most of university </a:t>
            </a:r>
          </a:p>
          <a:p>
            <a:endParaRPr lang="en-GB" dirty="0"/>
          </a:p>
        </p:txBody>
      </p:sp>
      <p:pic>
        <p:nvPicPr>
          <p:cNvPr id="12" name="Content Placeholder 6" descr="Diagram&#10;&#10;Description automatically generated">
            <a:extLst>
              <a:ext uri="{FF2B5EF4-FFF2-40B4-BE49-F238E27FC236}">
                <a16:creationId xmlns:a16="http://schemas.microsoft.com/office/drawing/2014/main" id="{78BE2E10-9777-89F0-8E4D-BFB6B8EBA862}"/>
              </a:ext>
            </a:extLst>
          </p:cNvPr>
          <p:cNvPicPr>
            <a:picLocks noChangeAspect="1"/>
          </p:cNvPicPr>
          <p:nvPr/>
        </p:nvPicPr>
        <p:blipFill>
          <a:blip r:embed="rId2"/>
          <a:stretch>
            <a:fillRect/>
          </a:stretch>
        </p:blipFill>
        <p:spPr>
          <a:xfrm>
            <a:off x="5539733" y="1076912"/>
            <a:ext cx="5358213" cy="4917538"/>
          </a:xfrm>
          <a:prstGeom prst="rect">
            <a:avLst/>
          </a:prstGeom>
        </p:spPr>
      </p:pic>
    </p:spTree>
    <p:extLst>
      <p:ext uri="{BB962C8B-B14F-4D97-AF65-F5344CB8AC3E}">
        <p14:creationId xmlns:p14="http://schemas.microsoft.com/office/powerpoint/2010/main" val="42358369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person writing on a notebook&#10;&#10;AI-generated content may be incorrect.">
            <a:extLst>
              <a:ext uri="{FF2B5EF4-FFF2-40B4-BE49-F238E27FC236}">
                <a16:creationId xmlns:a16="http://schemas.microsoft.com/office/drawing/2014/main" id="{E15F74F5-6057-7F51-BC21-26E43C5AAA6A}"/>
              </a:ext>
            </a:extLst>
          </p:cNvPr>
          <p:cNvPicPr>
            <a:picLocks noGrp="1" noChangeAspect="1"/>
          </p:cNvPicPr>
          <p:nvPr>
            <p:ph type="pic" sz="quarter" idx="12"/>
          </p:nvPr>
        </p:nvPicPr>
        <p:blipFill>
          <a:blip r:embed="rId2"/>
          <a:srcRect l="24030" r="31644" b="-1"/>
          <a:stretch>
            <a:fillRect/>
          </a:stretch>
        </p:blipFill>
        <p:spPr>
          <a:xfrm>
            <a:off x="5981999" y="10"/>
            <a:ext cx="4554000" cy="6857990"/>
          </a:xfrm>
          <a:noFill/>
        </p:spPr>
      </p:pic>
      <p:sp>
        <p:nvSpPr>
          <p:cNvPr id="2" name="Title 1">
            <a:extLst>
              <a:ext uri="{FF2B5EF4-FFF2-40B4-BE49-F238E27FC236}">
                <a16:creationId xmlns:a16="http://schemas.microsoft.com/office/drawing/2014/main" id="{4901467D-E296-F2CB-AA41-13A21DCD96AA}"/>
              </a:ext>
            </a:extLst>
          </p:cNvPr>
          <p:cNvSpPr>
            <a:spLocks noGrp="1"/>
          </p:cNvSpPr>
          <p:nvPr>
            <p:ph type="title"/>
          </p:nvPr>
        </p:nvSpPr>
        <p:spPr>
          <a:xfrm>
            <a:off x="499733" y="538538"/>
            <a:ext cx="4860001" cy="383567"/>
          </a:xfrm>
        </p:spPr>
        <p:txBody>
          <a:bodyPr wrap="square" anchor="t">
            <a:normAutofit/>
          </a:bodyPr>
          <a:lstStyle/>
          <a:p>
            <a:r>
              <a:rPr lang="en-GB" dirty="0"/>
              <a:t>Warwick Scholars</a:t>
            </a:r>
          </a:p>
        </p:txBody>
      </p:sp>
      <p:sp>
        <p:nvSpPr>
          <p:cNvPr id="5" name="Content Placeholder 4">
            <a:extLst>
              <a:ext uri="{FF2B5EF4-FFF2-40B4-BE49-F238E27FC236}">
                <a16:creationId xmlns:a16="http://schemas.microsoft.com/office/drawing/2014/main" id="{7573A725-97CE-DE48-F638-0D93C8094440}"/>
              </a:ext>
            </a:extLst>
          </p:cNvPr>
          <p:cNvSpPr>
            <a:spLocks noGrp="1"/>
          </p:cNvSpPr>
          <p:nvPr>
            <p:ph sz="quarter" idx="20"/>
          </p:nvPr>
        </p:nvSpPr>
        <p:spPr>
          <a:xfrm>
            <a:off x="499733" y="1818167"/>
            <a:ext cx="5305644" cy="4176283"/>
          </a:xfrm>
        </p:spPr>
        <p:txBody>
          <a:bodyPr>
            <a:noAutofit/>
          </a:bodyPr>
          <a:lstStyle/>
          <a:p>
            <a:pPr marL="214313" indent="-214313">
              <a:buFont typeface="Arial" panose="020B0604020202020204" pitchFamily="34" charset="0"/>
              <a:buChar char="•"/>
            </a:pPr>
            <a:r>
              <a:rPr lang="en-GB" sz="1200" dirty="0">
                <a:latin typeface="+mn-lt"/>
              </a:rPr>
              <a:t>Receive support from a dedicated contact and team at the University</a:t>
            </a:r>
          </a:p>
          <a:p>
            <a:pPr marL="214313" indent="-214313">
              <a:buFont typeface="Arial" panose="020B0604020202020204" pitchFamily="34" charset="0"/>
              <a:buChar char="•"/>
            </a:pPr>
            <a:r>
              <a:rPr lang="en-GB" sz="1200" dirty="0">
                <a:latin typeface="+mn-lt"/>
              </a:rPr>
              <a:t>Mentoring from a current undergraduate student</a:t>
            </a:r>
          </a:p>
          <a:p>
            <a:pPr marL="214313" indent="-214313">
              <a:buFont typeface="Arial" panose="020B0604020202020204" pitchFamily="34" charset="0"/>
              <a:buChar char="•"/>
            </a:pPr>
            <a:r>
              <a:rPr lang="en-GB" sz="1200" dirty="0">
                <a:latin typeface="+mn-lt"/>
              </a:rPr>
              <a:t>Tutoring in one A Level subject</a:t>
            </a:r>
          </a:p>
          <a:p>
            <a:pPr marL="214313" indent="-214313">
              <a:buFont typeface="Arial" panose="020B0604020202020204" pitchFamily="34" charset="0"/>
              <a:buChar char="•"/>
            </a:pPr>
            <a:endParaRPr lang="en-GB" sz="1200" dirty="0">
              <a:latin typeface="+mn-lt"/>
            </a:endParaRPr>
          </a:p>
          <a:p>
            <a:r>
              <a:rPr lang="en-GB" sz="1200" dirty="0">
                <a:latin typeface="+mn-lt"/>
              </a:rPr>
              <a:t>On successful completion of all elements of the Warwick Scholars programme, applicants will receive:</a:t>
            </a:r>
            <a:br>
              <a:rPr lang="en-GB" sz="1200" dirty="0">
                <a:latin typeface="+mn-lt"/>
              </a:rPr>
            </a:br>
            <a:endParaRPr lang="en-GB" sz="1200" dirty="0">
              <a:latin typeface="+mn-lt"/>
            </a:endParaRPr>
          </a:p>
          <a:p>
            <a:pPr marL="214313" indent="-214313">
              <a:buFont typeface="Arial" panose="020B0604020202020204" pitchFamily="34" charset="0"/>
              <a:buChar char="•"/>
            </a:pPr>
            <a:r>
              <a:rPr lang="en-GB" sz="1200" dirty="0">
                <a:latin typeface="+mn-lt"/>
              </a:rPr>
              <a:t>A guaranteed offer of 2-4 grades below the standard admissions offer</a:t>
            </a:r>
          </a:p>
          <a:p>
            <a:pPr marL="214313" indent="-214313">
              <a:buFont typeface="Arial" panose="020B0604020202020204" pitchFamily="34" charset="0"/>
              <a:buChar char="•"/>
            </a:pPr>
            <a:r>
              <a:rPr lang="en-GB" sz="1200" dirty="0">
                <a:latin typeface="+mn-lt"/>
              </a:rPr>
              <a:t>50% tuition fee discount per year of study</a:t>
            </a:r>
          </a:p>
          <a:p>
            <a:pPr marL="214313" indent="-214313">
              <a:buFont typeface="Arial" panose="020B0604020202020204" pitchFamily="34" charset="0"/>
              <a:buChar char="•"/>
            </a:pPr>
            <a:r>
              <a:rPr lang="en-GB" sz="1200" dirty="0">
                <a:latin typeface="+mn-lt"/>
              </a:rPr>
              <a:t>Access to a bursary of </a:t>
            </a:r>
            <a:r>
              <a:rPr lang="en-GB" sz="1200" u="sng" dirty="0">
                <a:latin typeface="+mn-lt"/>
              </a:rPr>
              <a:t>up to </a:t>
            </a:r>
            <a:r>
              <a:rPr lang="en-GB" sz="1200" dirty="0">
                <a:latin typeface="+mn-lt"/>
              </a:rPr>
              <a:t>£2000 per year of study</a:t>
            </a:r>
          </a:p>
          <a:p>
            <a:pPr marL="214313" indent="-214313">
              <a:spcAft>
                <a:spcPts val="600"/>
              </a:spcAft>
              <a:buFont typeface="Arial" panose="020B0604020202020204" pitchFamily="34" charset="0"/>
              <a:buChar char="•"/>
            </a:pPr>
            <a:r>
              <a:rPr lang="en-GB" sz="1200" dirty="0">
                <a:latin typeface="+mn-lt"/>
              </a:rPr>
              <a:t>Receive support from a dedicated contact and team at the University</a:t>
            </a:r>
          </a:p>
          <a:p>
            <a:pPr marL="214313" indent="-214313">
              <a:spcAft>
                <a:spcPts val="600"/>
              </a:spcAft>
              <a:buFont typeface="Arial" panose="020B0604020202020204" pitchFamily="34" charset="0"/>
              <a:buChar char="•"/>
            </a:pPr>
            <a:r>
              <a:rPr lang="en-GB" sz="1200" dirty="0">
                <a:latin typeface="+mn-lt"/>
              </a:rPr>
              <a:t>Mentoring from a current undergraduate student</a:t>
            </a:r>
          </a:p>
          <a:p>
            <a:pPr marL="214313" indent="-214313">
              <a:spcAft>
                <a:spcPts val="600"/>
              </a:spcAft>
              <a:buFont typeface="Arial" panose="020B0604020202020204" pitchFamily="34" charset="0"/>
              <a:buChar char="•"/>
            </a:pPr>
            <a:r>
              <a:rPr lang="en-GB" sz="1200" dirty="0">
                <a:latin typeface="+mn-lt"/>
              </a:rPr>
              <a:t>Tutoring in one A Level subject</a:t>
            </a:r>
          </a:p>
          <a:p>
            <a:pPr marL="214313" indent="-214313">
              <a:spcAft>
                <a:spcPts val="600"/>
              </a:spcAft>
              <a:buFont typeface="Arial" panose="020B0604020202020204" pitchFamily="34" charset="0"/>
              <a:buChar char="•"/>
            </a:pPr>
            <a:endParaRPr lang="en-GB" sz="1200" dirty="0">
              <a:latin typeface="+mn-lt"/>
            </a:endParaRPr>
          </a:p>
          <a:p>
            <a:pPr>
              <a:spcAft>
                <a:spcPts val="600"/>
              </a:spcAft>
            </a:pPr>
            <a:r>
              <a:rPr lang="en-GB" sz="1200" dirty="0">
                <a:latin typeface="+mn-lt"/>
              </a:rPr>
              <a:t>On successful completion of all elements of the Warwick Scholars programme, applicants will receive:</a:t>
            </a:r>
            <a:br>
              <a:rPr lang="en-GB" sz="1200" dirty="0">
                <a:latin typeface="+mn-lt"/>
              </a:rPr>
            </a:br>
            <a:endParaRPr lang="en-GB" sz="1200" dirty="0">
              <a:latin typeface="+mn-lt"/>
            </a:endParaRPr>
          </a:p>
          <a:p>
            <a:pPr marL="214313" indent="-214313">
              <a:spcAft>
                <a:spcPts val="600"/>
              </a:spcAft>
              <a:buFont typeface="Arial" panose="020B0604020202020204" pitchFamily="34" charset="0"/>
              <a:buChar char="•"/>
            </a:pPr>
            <a:r>
              <a:rPr lang="en-GB" sz="1200" dirty="0">
                <a:latin typeface="+mn-lt"/>
              </a:rPr>
              <a:t>A guaranteed offer of 2-4 grades below the standard admissions offer</a:t>
            </a:r>
          </a:p>
          <a:p>
            <a:pPr marL="214313" indent="-214313">
              <a:spcAft>
                <a:spcPts val="600"/>
              </a:spcAft>
              <a:buFont typeface="Arial" panose="020B0604020202020204" pitchFamily="34" charset="0"/>
              <a:buChar char="•"/>
            </a:pPr>
            <a:r>
              <a:rPr lang="en-GB" sz="1200" dirty="0">
                <a:latin typeface="+mn-lt"/>
              </a:rPr>
              <a:t>50% tuition fee discount per year of study</a:t>
            </a:r>
          </a:p>
          <a:p>
            <a:pPr marL="214313" indent="-214313">
              <a:spcAft>
                <a:spcPts val="600"/>
              </a:spcAft>
              <a:buFont typeface="Arial" panose="020B0604020202020204" pitchFamily="34" charset="0"/>
              <a:buChar char="•"/>
            </a:pPr>
            <a:r>
              <a:rPr lang="en-GB" sz="1200" dirty="0">
                <a:latin typeface="+mn-lt"/>
              </a:rPr>
              <a:t>Access to a bursary of </a:t>
            </a:r>
            <a:r>
              <a:rPr lang="en-GB" sz="1200" u="sng" dirty="0">
                <a:latin typeface="+mn-lt"/>
              </a:rPr>
              <a:t>up to </a:t>
            </a:r>
            <a:r>
              <a:rPr lang="en-GB" sz="1200" dirty="0">
                <a:latin typeface="+mn-lt"/>
              </a:rPr>
              <a:t>£2000 per year of study</a:t>
            </a:r>
          </a:p>
          <a:p>
            <a:pPr>
              <a:spcAft>
                <a:spcPts val="600"/>
              </a:spcAft>
            </a:pPr>
            <a:endParaRPr lang="en-GB" sz="1200" dirty="0">
              <a:latin typeface="+mn-lt"/>
            </a:endParaRPr>
          </a:p>
        </p:txBody>
      </p:sp>
      <p:sp>
        <p:nvSpPr>
          <p:cNvPr id="4" name="Text Placeholder 3">
            <a:extLst>
              <a:ext uri="{FF2B5EF4-FFF2-40B4-BE49-F238E27FC236}">
                <a16:creationId xmlns:a16="http://schemas.microsoft.com/office/drawing/2014/main" id="{52903BE1-60C0-A517-FB51-DAF762872877}"/>
              </a:ext>
            </a:extLst>
          </p:cNvPr>
          <p:cNvSpPr>
            <a:spLocks noGrp="1"/>
          </p:cNvSpPr>
          <p:nvPr>
            <p:ph type="body" sz="quarter" idx="22"/>
          </p:nvPr>
        </p:nvSpPr>
        <p:spPr>
          <a:xfrm>
            <a:off x="499732" y="1408771"/>
            <a:ext cx="4860002" cy="564450"/>
          </a:xfrm>
        </p:spPr>
        <p:txBody>
          <a:bodyPr anchor="t">
            <a:normAutofit/>
          </a:bodyPr>
          <a:lstStyle/>
          <a:p>
            <a:pPr>
              <a:spcAft>
                <a:spcPts val="600"/>
              </a:spcAft>
            </a:pPr>
            <a:r>
              <a:rPr lang="en-GB"/>
              <a:t>Current Benefits</a:t>
            </a:r>
          </a:p>
        </p:txBody>
      </p:sp>
      <p:sp>
        <p:nvSpPr>
          <p:cNvPr id="14" name="Footer Placeholder 5">
            <a:extLst>
              <a:ext uri="{FF2B5EF4-FFF2-40B4-BE49-F238E27FC236}">
                <a16:creationId xmlns:a16="http://schemas.microsoft.com/office/drawing/2014/main" id="{E7EBEDA2-BBAE-33CF-CF29-9C3DA9CDFFEC}"/>
              </a:ext>
            </a:extLst>
          </p:cNvPr>
          <p:cNvSpPr>
            <a:spLocks noGrp="1"/>
          </p:cNvSpPr>
          <p:nvPr>
            <p:ph type="ftr" sz="quarter" idx="3"/>
          </p:nvPr>
        </p:nvSpPr>
        <p:spPr>
          <a:xfrm>
            <a:off x="1039733" y="5994450"/>
            <a:ext cx="4320001" cy="360000"/>
          </a:xfrm>
        </p:spPr>
        <p:txBody>
          <a:bodyPr/>
          <a:lstStyle/>
          <a:p>
            <a:endParaRPr lang="en-GB"/>
          </a:p>
        </p:txBody>
      </p:sp>
      <p:sp>
        <p:nvSpPr>
          <p:cNvPr id="7" name="Slide Number Placeholder 6">
            <a:extLst>
              <a:ext uri="{FF2B5EF4-FFF2-40B4-BE49-F238E27FC236}">
                <a16:creationId xmlns:a16="http://schemas.microsoft.com/office/drawing/2014/main" id="{86EFA91C-3C9D-09BD-E95C-33ED72DF6E4C}"/>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27</a:t>
            </a:fld>
            <a:endParaRPr lang="en-GB"/>
          </a:p>
        </p:txBody>
      </p:sp>
    </p:spTree>
    <p:extLst>
      <p:ext uri="{BB962C8B-B14F-4D97-AF65-F5344CB8AC3E}">
        <p14:creationId xmlns:p14="http://schemas.microsoft.com/office/powerpoint/2010/main" val="3030951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08DCD2-1107-87DF-54BD-1DE3D0C13844}"/>
            </a:ext>
          </a:extLst>
        </p:cNvPr>
        <p:cNvGrpSpPr/>
        <p:nvPr/>
      </p:nvGrpSpPr>
      <p:grpSpPr>
        <a:xfrm>
          <a:off x="0" y="0"/>
          <a:ext cx="0" cy="0"/>
          <a:chOff x="0" y="0"/>
          <a:chExt cx="0" cy="0"/>
        </a:xfrm>
      </p:grpSpPr>
      <p:pic>
        <p:nvPicPr>
          <p:cNvPr id="9" name="Content Placeholder 8" descr="A person writing on a notebook&#10;&#10;AI-generated content may be incorrect.">
            <a:extLst>
              <a:ext uri="{FF2B5EF4-FFF2-40B4-BE49-F238E27FC236}">
                <a16:creationId xmlns:a16="http://schemas.microsoft.com/office/drawing/2014/main" id="{81DAE664-5543-93ED-0205-E8C58417B5C8}"/>
              </a:ext>
            </a:extLst>
          </p:cNvPr>
          <p:cNvPicPr>
            <a:picLocks noGrp="1" noChangeAspect="1"/>
          </p:cNvPicPr>
          <p:nvPr>
            <p:ph type="pic" sz="quarter" idx="12"/>
          </p:nvPr>
        </p:nvPicPr>
        <p:blipFill>
          <a:blip r:embed="rId2"/>
          <a:srcRect l="24030" r="31644" b="-1"/>
          <a:stretch>
            <a:fillRect/>
          </a:stretch>
        </p:blipFill>
        <p:spPr>
          <a:xfrm>
            <a:off x="5981999" y="10"/>
            <a:ext cx="4554000" cy="6857990"/>
          </a:xfrm>
          <a:noFill/>
        </p:spPr>
      </p:pic>
      <p:sp>
        <p:nvSpPr>
          <p:cNvPr id="2" name="Title 1">
            <a:extLst>
              <a:ext uri="{FF2B5EF4-FFF2-40B4-BE49-F238E27FC236}">
                <a16:creationId xmlns:a16="http://schemas.microsoft.com/office/drawing/2014/main" id="{80B013A3-5CA0-E0FA-8032-BBEF9F00527B}"/>
              </a:ext>
            </a:extLst>
          </p:cNvPr>
          <p:cNvSpPr>
            <a:spLocks noGrp="1"/>
          </p:cNvSpPr>
          <p:nvPr>
            <p:ph type="title"/>
          </p:nvPr>
        </p:nvSpPr>
        <p:spPr>
          <a:xfrm>
            <a:off x="499733" y="538538"/>
            <a:ext cx="4860001" cy="383567"/>
          </a:xfrm>
        </p:spPr>
        <p:txBody>
          <a:bodyPr wrap="square" anchor="t">
            <a:normAutofit/>
          </a:bodyPr>
          <a:lstStyle/>
          <a:p>
            <a:r>
              <a:rPr lang="en-GB" dirty="0"/>
              <a:t>Warwick Scholars</a:t>
            </a:r>
          </a:p>
        </p:txBody>
      </p:sp>
      <p:sp>
        <p:nvSpPr>
          <p:cNvPr id="5" name="Content Placeholder 4">
            <a:extLst>
              <a:ext uri="{FF2B5EF4-FFF2-40B4-BE49-F238E27FC236}">
                <a16:creationId xmlns:a16="http://schemas.microsoft.com/office/drawing/2014/main" id="{11F5173E-7ECF-12E3-5EAB-C7FB0EB26323}"/>
              </a:ext>
            </a:extLst>
          </p:cNvPr>
          <p:cNvSpPr>
            <a:spLocks noGrp="1"/>
          </p:cNvSpPr>
          <p:nvPr>
            <p:ph sz="quarter" idx="20"/>
          </p:nvPr>
        </p:nvSpPr>
        <p:spPr>
          <a:xfrm>
            <a:off x="499733" y="2138376"/>
            <a:ext cx="4860001" cy="3317700"/>
          </a:xfrm>
        </p:spPr>
        <p:txBody>
          <a:bodyPr>
            <a:normAutofit/>
          </a:bodyPr>
          <a:lstStyle/>
          <a:p>
            <a:pPr marL="214313" indent="-214313">
              <a:buFont typeface="Arial" panose="020B0604020202020204" pitchFamily="34" charset="0"/>
              <a:buChar char="•"/>
            </a:pPr>
            <a:r>
              <a:rPr lang="en-GB" dirty="0"/>
              <a:t>Applications will open </a:t>
            </a:r>
            <a:r>
              <a:rPr lang="en-GB" b="1" dirty="0"/>
              <a:t>Spring 2026</a:t>
            </a:r>
          </a:p>
          <a:p>
            <a:pPr marL="214313" indent="-214313">
              <a:buFont typeface="Arial" panose="020B0604020202020204" pitchFamily="34" charset="0"/>
              <a:buChar char="•"/>
            </a:pPr>
            <a:r>
              <a:rPr lang="en-GB" dirty="0"/>
              <a:t>You </a:t>
            </a:r>
            <a:r>
              <a:rPr lang="en-GB" b="1" dirty="0"/>
              <a:t>can </a:t>
            </a:r>
            <a:r>
              <a:rPr lang="en-GB" dirty="0"/>
              <a:t>be on Pathways </a:t>
            </a:r>
            <a:r>
              <a:rPr lang="en-GB" b="1" dirty="0"/>
              <a:t>or </a:t>
            </a:r>
            <a:r>
              <a:rPr lang="en-GB" dirty="0"/>
              <a:t>Realising Opportunities as well as Warwick Scholars</a:t>
            </a:r>
          </a:p>
          <a:p>
            <a:pPr marL="214313" indent="-214313">
              <a:buFont typeface="Arial" panose="020B0604020202020204" pitchFamily="34" charset="0"/>
              <a:buChar char="•"/>
            </a:pPr>
            <a:r>
              <a:rPr lang="en-GB" dirty="0"/>
              <a:t>Complete the online application form – including all relevant information</a:t>
            </a:r>
          </a:p>
          <a:p>
            <a:pPr marL="214313" indent="-214313">
              <a:buFont typeface="Arial" panose="020B0604020202020204" pitchFamily="34" charset="0"/>
              <a:buChar char="•"/>
            </a:pPr>
            <a:r>
              <a:rPr lang="en-GB" dirty="0"/>
              <a:t>You will need to provide some personal details, your GCSE results and information about your parent/carers’ education</a:t>
            </a:r>
          </a:p>
          <a:p>
            <a:pPr marL="214313" indent="-214313">
              <a:buFont typeface="Arial" panose="020B0604020202020204" pitchFamily="34" charset="0"/>
              <a:buChar char="•"/>
            </a:pPr>
            <a:r>
              <a:rPr lang="en-GB" dirty="0"/>
              <a:t>You will need to nominate a teacher to support your application and provide your A Level predicted grades (make sure you check with them first as we can’t process your application without this!)</a:t>
            </a:r>
          </a:p>
          <a:p>
            <a:pPr marL="214313" indent="-214313">
              <a:buFont typeface="Arial" panose="020B0604020202020204" pitchFamily="34" charset="0"/>
              <a:buChar char="•"/>
            </a:pPr>
            <a:r>
              <a:rPr lang="en-GB" dirty="0"/>
              <a:t>Finally, on the application form you will need to write a short personal statement (approx. 250 words)</a:t>
            </a:r>
          </a:p>
          <a:p>
            <a:pPr>
              <a:spcAft>
                <a:spcPts val="600"/>
              </a:spcAft>
            </a:pPr>
            <a:endParaRPr lang="en-GB" dirty="0"/>
          </a:p>
        </p:txBody>
      </p:sp>
      <p:sp>
        <p:nvSpPr>
          <p:cNvPr id="4" name="Text Placeholder 3">
            <a:extLst>
              <a:ext uri="{FF2B5EF4-FFF2-40B4-BE49-F238E27FC236}">
                <a16:creationId xmlns:a16="http://schemas.microsoft.com/office/drawing/2014/main" id="{BFF7AFD0-75FF-3926-1E88-2C4CCDB79109}"/>
              </a:ext>
            </a:extLst>
          </p:cNvPr>
          <p:cNvSpPr>
            <a:spLocks noGrp="1"/>
          </p:cNvSpPr>
          <p:nvPr>
            <p:ph type="body" sz="quarter" idx="22"/>
          </p:nvPr>
        </p:nvSpPr>
        <p:spPr>
          <a:xfrm>
            <a:off x="499732" y="1408771"/>
            <a:ext cx="4860002" cy="564450"/>
          </a:xfrm>
        </p:spPr>
        <p:txBody>
          <a:bodyPr anchor="t">
            <a:normAutofit/>
          </a:bodyPr>
          <a:lstStyle/>
          <a:p>
            <a:pPr>
              <a:spcAft>
                <a:spcPts val="600"/>
              </a:spcAft>
            </a:pPr>
            <a:r>
              <a:rPr lang="en-GB" dirty="0"/>
              <a:t>How to apply</a:t>
            </a:r>
          </a:p>
        </p:txBody>
      </p:sp>
      <p:sp>
        <p:nvSpPr>
          <p:cNvPr id="14" name="Footer Placeholder 5">
            <a:extLst>
              <a:ext uri="{FF2B5EF4-FFF2-40B4-BE49-F238E27FC236}">
                <a16:creationId xmlns:a16="http://schemas.microsoft.com/office/drawing/2014/main" id="{7A65F33B-06D3-1FA8-41A7-A4E8DDEA17E1}"/>
              </a:ext>
            </a:extLst>
          </p:cNvPr>
          <p:cNvSpPr>
            <a:spLocks noGrp="1"/>
          </p:cNvSpPr>
          <p:nvPr>
            <p:ph type="ftr" sz="quarter" idx="3"/>
          </p:nvPr>
        </p:nvSpPr>
        <p:spPr>
          <a:xfrm>
            <a:off x="1039733" y="5994450"/>
            <a:ext cx="4320001" cy="360000"/>
          </a:xfrm>
        </p:spPr>
        <p:txBody>
          <a:bodyPr/>
          <a:lstStyle/>
          <a:p>
            <a:endParaRPr lang="en-GB"/>
          </a:p>
        </p:txBody>
      </p:sp>
      <p:sp>
        <p:nvSpPr>
          <p:cNvPr id="7" name="Slide Number Placeholder 6">
            <a:extLst>
              <a:ext uri="{FF2B5EF4-FFF2-40B4-BE49-F238E27FC236}">
                <a16:creationId xmlns:a16="http://schemas.microsoft.com/office/drawing/2014/main" id="{1973755C-7C10-6667-BD01-F635B5A1F19C}"/>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28</a:t>
            </a:fld>
            <a:endParaRPr lang="en-GB"/>
          </a:p>
        </p:txBody>
      </p:sp>
    </p:spTree>
    <p:extLst>
      <p:ext uri="{BB962C8B-B14F-4D97-AF65-F5344CB8AC3E}">
        <p14:creationId xmlns:p14="http://schemas.microsoft.com/office/powerpoint/2010/main" val="33402318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F647E6-A6FD-9F46-B237-721FBD6B8775}"/>
              </a:ext>
            </a:extLst>
          </p:cNvPr>
          <p:cNvSpPr>
            <a:spLocks noGrp="1"/>
          </p:cNvSpPr>
          <p:nvPr>
            <p:ph type="body" sz="quarter" idx="12"/>
          </p:nvPr>
        </p:nvSpPr>
        <p:spPr/>
        <p:txBody>
          <a:bodyPr/>
          <a:lstStyle/>
          <a:p>
            <a:r>
              <a:rPr lang="en-GB" b="1" dirty="0"/>
              <a:t>FAQ’s</a:t>
            </a:r>
          </a:p>
        </p:txBody>
      </p:sp>
      <p:sp>
        <p:nvSpPr>
          <p:cNvPr id="3" name="Title 2">
            <a:extLst>
              <a:ext uri="{FF2B5EF4-FFF2-40B4-BE49-F238E27FC236}">
                <a16:creationId xmlns:a16="http://schemas.microsoft.com/office/drawing/2014/main" id="{0AB74CAB-A764-0B62-A3B4-ABAEB1ECC4B8}"/>
              </a:ext>
            </a:extLst>
          </p:cNvPr>
          <p:cNvSpPr>
            <a:spLocks noGrp="1"/>
          </p:cNvSpPr>
          <p:nvPr>
            <p:ph type="title"/>
          </p:nvPr>
        </p:nvSpPr>
        <p:spPr/>
        <p:txBody>
          <a:bodyPr/>
          <a:lstStyle/>
          <a:p>
            <a:r>
              <a:rPr lang="en-GB" dirty="0"/>
              <a:t>Warwick Access Programmes</a:t>
            </a:r>
          </a:p>
        </p:txBody>
      </p:sp>
      <p:sp>
        <p:nvSpPr>
          <p:cNvPr id="4" name="Content Placeholder 3">
            <a:extLst>
              <a:ext uri="{FF2B5EF4-FFF2-40B4-BE49-F238E27FC236}">
                <a16:creationId xmlns:a16="http://schemas.microsoft.com/office/drawing/2014/main" id="{6BCF6BFF-FBBB-1464-5F2E-63220D1A493A}"/>
              </a:ext>
            </a:extLst>
          </p:cNvPr>
          <p:cNvSpPr>
            <a:spLocks noGrp="1"/>
          </p:cNvSpPr>
          <p:nvPr>
            <p:ph sz="quarter" idx="19"/>
          </p:nvPr>
        </p:nvSpPr>
        <p:spPr>
          <a:xfrm>
            <a:off x="499733" y="1707440"/>
            <a:ext cx="11192533" cy="3567600"/>
          </a:xfrm>
        </p:spPr>
        <p:txBody>
          <a:bodyPr/>
          <a:lstStyle/>
          <a:p>
            <a:pPr marL="214313" indent="-214313">
              <a:spcAft>
                <a:spcPts val="600"/>
              </a:spcAft>
              <a:buFont typeface="Arial" panose="020B0604020202020204" pitchFamily="34" charset="0"/>
              <a:buChar char="•"/>
            </a:pPr>
            <a:r>
              <a:rPr lang="en-GB" sz="1600" b="1" dirty="0">
                <a:solidFill>
                  <a:prstClr val="black"/>
                </a:solidFill>
                <a:latin typeface="+mn-lt"/>
              </a:rPr>
              <a:t>Can I apply for any course at Warwick?</a:t>
            </a:r>
            <a:br>
              <a:rPr lang="en-GB" sz="1600" dirty="0">
                <a:solidFill>
                  <a:prstClr val="black"/>
                </a:solidFill>
                <a:latin typeface="+mn-lt"/>
              </a:rPr>
            </a:br>
            <a:r>
              <a:rPr lang="en-GB" sz="1600" dirty="0">
                <a:solidFill>
                  <a:prstClr val="black"/>
                </a:solidFill>
                <a:latin typeface="+mn-lt"/>
              </a:rPr>
              <a:t>YES, any UG course. We are particularly interested in applications for Arts/Humanities courses</a:t>
            </a:r>
          </a:p>
          <a:p>
            <a:pPr marL="214313" indent="-214313">
              <a:spcAft>
                <a:spcPts val="600"/>
              </a:spcAft>
              <a:buFont typeface="Arial" panose="020B0604020202020204" pitchFamily="34" charset="0"/>
              <a:buChar char="•"/>
            </a:pPr>
            <a:r>
              <a:rPr lang="en-GB" sz="1600" b="1" dirty="0">
                <a:solidFill>
                  <a:prstClr val="black"/>
                </a:solidFill>
                <a:latin typeface="+mn-lt"/>
              </a:rPr>
              <a:t>If accepted onto Warwick Scholars do I still apply on UCAS?</a:t>
            </a:r>
            <a:br>
              <a:rPr lang="en-GB" sz="1600" dirty="0">
                <a:solidFill>
                  <a:prstClr val="black"/>
                </a:solidFill>
                <a:latin typeface="+mn-lt"/>
              </a:rPr>
            </a:br>
            <a:r>
              <a:rPr lang="en-GB" sz="1600" dirty="0">
                <a:solidFill>
                  <a:prstClr val="black"/>
                </a:solidFill>
                <a:latin typeface="+mn-lt"/>
              </a:rPr>
              <a:t>YES – you apply as normal via UCAS. </a:t>
            </a:r>
          </a:p>
          <a:p>
            <a:pPr marL="214313" indent="-214313">
              <a:spcAft>
                <a:spcPts val="600"/>
              </a:spcAft>
              <a:buFont typeface="Arial" panose="020B0604020202020204" pitchFamily="34" charset="0"/>
              <a:buChar char="•"/>
            </a:pPr>
            <a:r>
              <a:rPr lang="en-GB" sz="1600" b="1" dirty="0">
                <a:solidFill>
                  <a:prstClr val="black"/>
                </a:solidFill>
                <a:latin typeface="+mn-lt"/>
              </a:rPr>
              <a:t>Is the offer unconditional?</a:t>
            </a:r>
            <a:br>
              <a:rPr lang="en-GB" sz="1600" dirty="0">
                <a:solidFill>
                  <a:prstClr val="black"/>
                </a:solidFill>
                <a:latin typeface="+mn-lt"/>
              </a:rPr>
            </a:br>
            <a:r>
              <a:rPr lang="en-GB" sz="1600" dirty="0">
                <a:solidFill>
                  <a:prstClr val="black"/>
                </a:solidFill>
                <a:latin typeface="+mn-lt"/>
              </a:rPr>
              <a:t>No – it is conditional on you completing the programme and getting the required grades</a:t>
            </a:r>
          </a:p>
          <a:p>
            <a:pPr marL="214313" indent="-214313">
              <a:spcAft>
                <a:spcPts val="600"/>
              </a:spcAft>
              <a:buFont typeface="Arial" panose="020B0604020202020204" pitchFamily="34" charset="0"/>
              <a:buChar char="•"/>
            </a:pPr>
            <a:r>
              <a:rPr lang="en-GB" sz="1600" b="1" dirty="0">
                <a:solidFill>
                  <a:prstClr val="black"/>
                </a:solidFill>
                <a:latin typeface="+mn-lt"/>
              </a:rPr>
              <a:t>What if I get accepted onto Warwick Scholars, then decide I don’t want to come to Warwick?</a:t>
            </a:r>
            <a:br>
              <a:rPr lang="en-GB" sz="1600" b="1" dirty="0">
                <a:solidFill>
                  <a:prstClr val="black"/>
                </a:solidFill>
                <a:latin typeface="+mn-lt"/>
              </a:rPr>
            </a:br>
            <a:r>
              <a:rPr lang="en-GB" sz="1600" dirty="0">
                <a:solidFill>
                  <a:prstClr val="black"/>
                </a:solidFill>
                <a:latin typeface="+mn-lt"/>
              </a:rPr>
              <a:t>You will remain on the programme until you stop engaging or no longer have an active application with Warwick e.g. don’t apply, don’t accept the offer, are unsuccessful or apply for a non-guaranteed course</a:t>
            </a:r>
          </a:p>
          <a:p>
            <a:pPr marL="214313" indent="-214313">
              <a:spcAft>
                <a:spcPts val="600"/>
              </a:spcAft>
              <a:buFont typeface="Arial" panose="020B0604020202020204" pitchFamily="34" charset="0"/>
              <a:buChar char="•"/>
            </a:pPr>
            <a:r>
              <a:rPr lang="en-GB" sz="1600" b="1" dirty="0">
                <a:solidFill>
                  <a:prstClr val="black"/>
                </a:solidFill>
                <a:latin typeface="+mn-lt"/>
              </a:rPr>
              <a:t>What is the time commitment?</a:t>
            </a:r>
            <a:br>
              <a:rPr lang="en-GB" sz="1600" dirty="0">
                <a:solidFill>
                  <a:prstClr val="black"/>
                </a:solidFill>
                <a:latin typeface="+mn-lt"/>
              </a:rPr>
            </a:br>
            <a:r>
              <a:rPr lang="en-GB" sz="1600" dirty="0">
                <a:solidFill>
                  <a:prstClr val="black"/>
                </a:solidFill>
                <a:latin typeface="+mn-lt"/>
              </a:rPr>
              <a:t>Attendance at a Warwick Scholars residential launch, 1 hour a week for 10 weeks of tutoring, 1 evening mentor launch, 30 minutes…</a:t>
            </a:r>
            <a:r>
              <a:rPr lang="en-GB" sz="1600" dirty="0" err="1">
                <a:solidFill>
                  <a:prstClr val="black"/>
                </a:solidFill>
                <a:latin typeface="+mn-lt"/>
              </a:rPr>
              <a:t>ish</a:t>
            </a:r>
            <a:r>
              <a:rPr lang="en-GB" sz="1600" dirty="0">
                <a:solidFill>
                  <a:prstClr val="black"/>
                </a:solidFill>
                <a:latin typeface="+mn-lt"/>
              </a:rPr>
              <a:t> a month mentoring and an optional revision bootcamp</a:t>
            </a:r>
          </a:p>
          <a:p>
            <a:pPr marL="214313" indent="-214313">
              <a:spcAft>
                <a:spcPts val="600"/>
              </a:spcAft>
              <a:buFont typeface="Arial" panose="020B0604020202020204" pitchFamily="34" charset="0"/>
              <a:buChar char="•"/>
            </a:pPr>
            <a:r>
              <a:rPr lang="en-GB" sz="1600" b="1" dirty="0">
                <a:solidFill>
                  <a:prstClr val="black"/>
                </a:solidFill>
                <a:latin typeface="+mn-lt"/>
              </a:rPr>
              <a:t>Can I apply for deferred entry?</a:t>
            </a:r>
            <a:br>
              <a:rPr lang="en-GB" sz="1600" dirty="0">
                <a:solidFill>
                  <a:prstClr val="black"/>
                </a:solidFill>
                <a:latin typeface="+mn-lt"/>
              </a:rPr>
            </a:br>
            <a:r>
              <a:rPr lang="en-GB" sz="1600" dirty="0">
                <a:solidFill>
                  <a:prstClr val="black"/>
                </a:solidFill>
                <a:latin typeface="+mn-lt"/>
              </a:rPr>
              <a:t>Yes – You can apply for deferred entry by 1 year at the discretion of the department</a:t>
            </a:r>
          </a:p>
          <a:p>
            <a:pPr marL="214313" indent="-214313">
              <a:spcAft>
                <a:spcPts val="600"/>
              </a:spcAft>
              <a:buFont typeface="Arial" panose="020B0604020202020204" pitchFamily="34" charset="0"/>
              <a:buChar char="•"/>
            </a:pPr>
            <a:r>
              <a:rPr lang="en-GB" sz="1600" b="1" dirty="0">
                <a:solidFill>
                  <a:prstClr val="black"/>
                </a:solidFill>
                <a:latin typeface="+mn-lt"/>
              </a:rPr>
              <a:t>Can I reapply as a Warwick Scholar in a future UCAS cycle?</a:t>
            </a:r>
            <a:br>
              <a:rPr lang="en-GB" sz="1600" dirty="0">
                <a:solidFill>
                  <a:prstClr val="black"/>
                </a:solidFill>
                <a:latin typeface="+mn-lt"/>
              </a:rPr>
            </a:br>
            <a:r>
              <a:rPr lang="en-GB" sz="1600" dirty="0">
                <a:solidFill>
                  <a:prstClr val="black"/>
                </a:solidFill>
                <a:latin typeface="+mn-lt"/>
              </a:rPr>
              <a:t>NO – Your Warwick Scholars offer is only for one UCAS cycle.</a:t>
            </a:r>
          </a:p>
          <a:p>
            <a:endParaRPr lang="en-GB" sz="1600" dirty="0">
              <a:latin typeface="+mn-lt"/>
            </a:endParaRPr>
          </a:p>
        </p:txBody>
      </p:sp>
      <p:sp>
        <p:nvSpPr>
          <p:cNvPr id="5" name="Footer Placeholder 4">
            <a:extLst>
              <a:ext uri="{FF2B5EF4-FFF2-40B4-BE49-F238E27FC236}">
                <a16:creationId xmlns:a16="http://schemas.microsoft.com/office/drawing/2014/main" id="{B39AE4CC-ACB8-6A17-9BC5-D8F610CD90D7}"/>
              </a:ext>
            </a:extLst>
          </p:cNvPr>
          <p:cNvSpPr>
            <a:spLocks noGrp="1"/>
          </p:cNvSpPr>
          <p:nvPr>
            <p:ph type="ftr" sz="quarter" idx="3"/>
          </p:nvPr>
        </p:nvSpPr>
        <p:spPr/>
        <p:txBody>
          <a:bodyPr/>
          <a:lstStyle/>
          <a:p>
            <a:endParaRPr lang="en-GB"/>
          </a:p>
        </p:txBody>
      </p:sp>
      <p:sp>
        <p:nvSpPr>
          <p:cNvPr id="6" name="Slide Number Placeholder 5">
            <a:extLst>
              <a:ext uri="{FF2B5EF4-FFF2-40B4-BE49-F238E27FC236}">
                <a16:creationId xmlns:a16="http://schemas.microsoft.com/office/drawing/2014/main" id="{20536DE6-9E01-B87E-E85E-2597FB14ACCF}"/>
              </a:ext>
            </a:extLst>
          </p:cNvPr>
          <p:cNvSpPr>
            <a:spLocks noGrp="1"/>
          </p:cNvSpPr>
          <p:nvPr>
            <p:ph type="sldNum" sz="quarter" idx="4"/>
          </p:nvPr>
        </p:nvSpPr>
        <p:spPr/>
        <p:txBody>
          <a:bodyPr/>
          <a:lstStyle/>
          <a:p>
            <a:fld id="{E8F1A65C-595C-4736-BF40-F7D31E789466}" type="slidenum">
              <a:rPr lang="en-GB" smtClean="0"/>
              <a:pPr/>
              <a:t>29</a:t>
            </a:fld>
            <a:endParaRPr lang="en-GB"/>
          </a:p>
        </p:txBody>
      </p:sp>
    </p:spTree>
    <p:extLst>
      <p:ext uri="{BB962C8B-B14F-4D97-AF65-F5344CB8AC3E}">
        <p14:creationId xmlns:p14="http://schemas.microsoft.com/office/powerpoint/2010/main" val="10051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erson sitting in a library&#10;&#10;AI-generated content may be incorrect.">
            <a:extLst>
              <a:ext uri="{FF2B5EF4-FFF2-40B4-BE49-F238E27FC236}">
                <a16:creationId xmlns:a16="http://schemas.microsoft.com/office/drawing/2014/main" id="{96B75640-DB16-09CC-72A9-7FBA6222B642}"/>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20" y="10"/>
            <a:ext cx="12191980" cy="3445190"/>
          </a:xfrm>
          <a:noFill/>
        </p:spPr>
      </p:pic>
      <p:sp>
        <p:nvSpPr>
          <p:cNvPr id="3" name="Text Placeholder 2">
            <a:extLst>
              <a:ext uri="{FF2B5EF4-FFF2-40B4-BE49-F238E27FC236}">
                <a16:creationId xmlns:a16="http://schemas.microsoft.com/office/drawing/2014/main" id="{BF7C8424-370D-D863-4033-61E03C90640B}"/>
              </a:ext>
            </a:extLst>
          </p:cNvPr>
          <p:cNvSpPr>
            <a:spLocks noGrp="1"/>
          </p:cNvSpPr>
          <p:nvPr>
            <p:ph type="body" sz="quarter" idx="13"/>
          </p:nvPr>
        </p:nvSpPr>
        <p:spPr>
          <a:xfrm>
            <a:off x="499733" y="1580118"/>
            <a:ext cx="8208000" cy="855299"/>
          </a:xfrm>
        </p:spPr>
        <p:txBody>
          <a:bodyPr vert="horz" wrap="square" lIns="0" tIns="0" rIns="0" bIns="0" rtlCol="0" anchor="t">
            <a:normAutofit/>
          </a:bodyPr>
          <a:lstStyle/>
          <a:p>
            <a:pPr>
              <a:lnSpc>
                <a:spcPct val="95000"/>
              </a:lnSpc>
              <a:spcAft>
                <a:spcPts val="600"/>
              </a:spcAft>
            </a:pPr>
            <a:r>
              <a:rPr lang="en-GB" sz="5600">
                <a:solidFill>
                  <a:schemeClr val="bg1"/>
                </a:solidFill>
                <a:latin typeface="Aptos"/>
                <a:cs typeface="Calibri"/>
              </a:rPr>
              <a:t>01</a:t>
            </a:r>
          </a:p>
        </p:txBody>
      </p:sp>
      <p:sp>
        <p:nvSpPr>
          <p:cNvPr id="22" name="Title 21">
            <a:extLst>
              <a:ext uri="{FF2B5EF4-FFF2-40B4-BE49-F238E27FC236}">
                <a16:creationId xmlns:a16="http://schemas.microsoft.com/office/drawing/2014/main" id="{276A39FB-2DF0-A6C5-0714-06A9F73946C0}"/>
              </a:ext>
            </a:extLst>
          </p:cNvPr>
          <p:cNvSpPr>
            <a:spLocks noGrp="1"/>
          </p:cNvSpPr>
          <p:nvPr>
            <p:ph type="title"/>
          </p:nvPr>
        </p:nvSpPr>
        <p:spPr>
          <a:xfrm>
            <a:off x="499733" y="2791790"/>
            <a:ext cx="8208000" cy="1743682"/>
          </a:xfrm>
        </p:spPr>
        <p:txBody>
          <a:bodyPr wrap="square" anchor="t">
            <a:normAutofit/>
          </a:bodyPr>
          <a:lstStyle/>
          <a:p>
            <a:r>
              <a:rPr lang="en-GB" sz="6700" dirty="0">
                <a:solidFill>
                  <a:schemeClr val="bg1"/>
                </a:solidFill>
                <a:latin typeface="Aptos"/>
                <a:cs typeface="Calibri"/>
              </a:rPr>
              <a:t>Our</a:t>
            </a:r>
            <a:br>
              <a:rPr lang="en-GB" sz="6700" dirty="0">
                <a:solidFill>
                  <a:schemeClr val="bg1"/>
                </a:solidFill>
                <a:latin typeface="Aptos"/>
                <a:cs typeface="Calibri"/>
              </a:rPr>
            </a:br>
            <a:r>
              <a:rPr lang="en-GB" sz="6700" dirty="0">
                <a:latin typeface="Aptos"/>
                <a:cs typeface="Calibri"/>
              </a:rPr>
              <a:t>Programmes</a:t>
            </a:r>
          </a:p>
        </p:txBody>
      </p:sp>
    </p:spTree>
    <p:extLst>
      <p:ext uri="{BB962C8B-B14F-4D97-AF65-F5344CB8AC3E}">
        <p14:creationId xmlns:p14="http://schemas.microsoft.com/office/powerpoint/2010/main" val="32350411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0FC97-0919-AC02-6CF8-F6A4CEF3B4A6}"/>
              </a:ext>
            </a:extLst>
          </p:cNvPr>
          <p:cNvSpPr>
            <a:spLocks noGrp="1"/>
          </p:cNvSpPr>
          <p:nvPr>
            <p:ph type="title"/>
          </p:nvPr>
        </p:nvSpPr>
        <p:spPr>
          <a:xfrm>
            <a:off x="499733" y="538538"/>
            <a:ext cx="5348173" cy="1860830"/>
          </a:xfrm>
        </p:spPr>
        <p:txBody>
          <a:bodyPr/>
          <a:lstStyle/>
          <a:p>
            <a:r>
              <a:rPr lang="en-GB" dirty="0"/>
              <a:t>Where can I find information on programmes, eligibility criteria and application forms?</a:t>
            </a:r>
          </a:p>
        </p:txBody>
      </p:sp>
      <p:sp>
        <p:nvSpPr>
          <p:cNvPr id="4" name="Content Placeholder 3">
            <a:extLst>
              <a:ext uri="{FF2B5EF4-FFF2-40B4-BE49-F238E27FC236}">
                <a16:creationId xmlns:a16="http://schemas.microsoft.com/office/drawing/2014/main" id="{ADCBC7CE-3A84-13B1-6FEE-08E5E57E1F41}"/>
              </a:ext>
            </a:extLst>
          </p:cNvPr>
          <p:cNvSpPr>
            <a:spLocks noGrp="1"/>
          </p:cNvSpPr>
          <p:nvPr>
            <p:ph sz="quarter" idx="20"/>
          </p:nvPr>
        </p:nvSpPr>
        <p:spPr>
          <a:xfrm>
            <a:off x="499732" y="2590800"/>
            <a:ext cx="5100967" cy="2865276"/>
          </a:xfrm>
        </p:spPr>
        <p:txBody>
          <a:bodyPr/>
          <a:lstStyle/>
          <a:p>
            <a:r>
              <a:rPr lang="en-GB" sz="2000" dirty="0"/>
              <a:t>Scan the QR code or visit the website below:</a:t>
            </a:r>
          </a:p>
          <a:p>
            <a:endParaRPr lang="en-GB" sz="2000" dirty="0"/>
          </a:p>
          <a:p>
            <a:r>
              <a:rPr lang="en-GB" sz="2000" dirty="0"/>
              <a:t>warwick.ac.uk/study/outreach/</a:t>
            </a:r>
            <a:r>
              <a:rPr lang="en-GB" sz="2000" dirty="0" err="1"/>
              <a:t>whatweoffer</a:t>
            </a:r>
            <a:r>
              <a:rPr lang="en-GB" sz="2000" dirty="0"/>
              <a:t>/post-16-programmes/</a:t>
            </a:r>
            <a:r>
              <a:rPr lang="en-GB" sz="2000" dirty="0" err="1"/>
              <a:t>wap</a:t>
            </a:r>
            <a:r>
              <a:rPr lang="en-GB" sz="2000" dirty="0"/>
              <a:t>/</a:t>
            </a:r>
          </a:p>
          <a:p>
            <a:endParaRPr lang="en-GB" sz="2000" dirty="0"/>
          </a:p>
          <a:p>
            <a:r>
              <a:rPr lang="en-GB" sz="2000" b="1" dirty="0"/>
              <a:t>Have further questions? Email us!</a:t>
            </a:r>
          </a:p>
          <a:p>
            <a:r>
              <a:rPr lang="en-GB" sz="2000" dirty="0"/>
              <a:t>post16@warwick.ac.uk</a:t>
            </a:r>
          </a:p>
        </p:txBody>
      </p:sp>
      <p:pic>
        <p:nvPicPr>
          <p:cNvPr id="11" name="Picture Placeholder 10" descr="A qr code with a few black squares&#10;&#10;AI-generated content may be incorrect.">
            <a:extLst>
              <a:ext uri="{FF2B5EF4-FFF2-40B4-BE49-F238E27FC236}">
                <a16:creationId xmlns:a16="http://schemas.microsoft.com/office/drawing/2014/main" id="{BEB48D88-5FAB-8332-15FA-A66DE3C61DAE}"/>
              </a:ext>
            </a:extLst>
          </p:cNvPr>
          <p:cNvPicPr>
            <a:picLocks noGrp="1" noChangeAspect="1"/>
          </p:cNvPicPr>
          <p:nvPr>
            <p:ph type="pic" sz="quarter" idx="12"/>
          </p:nvPr>
        </p:nvPicPr>
        <p:blipFill>
          <a:blip r:embed="rId2"/>
          <a:srcRect l="-2632" t="-32736" r="-2482" b="-21077"/>
          <a:stretch>
            <a:fillRect/>
          </a:stretch>
        </p:blipFill>
        <p:spPr>
          <a:xfrm>
            <a:off x="5981999" y="0"/>
            <a:ext cx="4554000" cy="6858000"/>
          </a:xfrm>
        </p:spPr>
      </p:pic>
      <p:sp>
        <p:nvSpPr>
          <p:cNvPr id="6" name="Footer Placeholder 5">
            <a:extLst>
              <a:ext uri="{FF2B5EF4-FFF2-40B4-BE49-F238E27FC236}">
                <a16:creationId xmlns:a16="http://schemas.microsoft.com/office/drawing/2014/main" id="{16F9E68E-4FD3-50BB-091B-FF22A656684D}"/>
              </a:ext>
            </a:extLst>
          </p:cNvPr>
          <p:cNvSpPr>
            <a:spLocks noGrp="1"/>
          </p:cNvSpPr>
          <p:nvPr>
            <p:ph type="ftr" sz="quarter" idx="3"/>
          </p:nvPr>
        </p:nvSpPr>
        <p:spPr/>
        <p:txBody>
          <a:bodyPr/>
          <a:lstStyle/>
          <a:p>
            <a:endParaRPr lang="en-GB"/>
          </a:p>
        </p:txBody>
      </p:sp>
      <p:sp>
        <p:nvSpPr>
          <p:cNvPr id="7" name="Slide Number Placeholder 6">
            <a:extLst>
              <a:ext uri="{FF2B5EF4-FFF2-40B4-BE49-F238E27FC236}">
                <a16:creationId xmlns:a16="http://schemas.microsoft.com/office/drawing/2014/main" id="{9BC6203C-FBF9-58D8-56BE-668B8ECAC4C5}"/>
              </a:ext>
            </a:extLst>
          </p:cNvPr>
          <p:cNvSpPr>
            <a:spLocks noGrp="1"/>
          </p:cNvSpPr>
          <p:nvPr>
            <p:ph type="sldNum" sz="quarter" idx="4"/>
          </p:nvPr>
        </p:nvSpPr>
        <p:spPr/>
        <p:txBody>
          <a:bodyPr/>
          <a:lstStyle/>
          <a:p>
            <a:fld id="{E8F1A65C-595C-4736-BF40-F7D31E789466}" type="slidenum">
              <a:rPr lang="en-GB" smtClean="0"/>
              <a:pPr/>
              <a:t>30</a:t>
            </a:fld>
            <a:endParaRPr lang="en-GB"/>
          </a:p>
        </p:txBody>
      </p:sp>
    </p:spTree>
    <p:extLst>
      <p:ext uri="{BB962C8B-B14F-4D97-AF65-F5344CB8AC3E}">
        <p14:creationId xmlns:p14="http://schemas.microsoft.com/office/powerpoint/2010/main" val="23596916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a:extLst>
              <a:ext uri="{FF2B5EF4-FFF2-40B4-BE49-F238E27FC236}">
                <a16:creationId xmlns:a16="http://schemas.microsoft.com/office/drawing/2014/main" id="{363F6483-9F47-A8A2-2B53-CE51807F310D}"/>
              </a:ext>
            </a:extLst>
          </p:cNvPr>
          <p:cNvSpPr>
            <a:spLocks noGrp="1"/>
          </p:cNvSpPr>
          <p:nvPr>
            <p:ph type="body" sz="quarter" idx="13"/>
          </p:nvPr>
        </p:nvSpPr>
        <p:spPr>
          <a:xfrm>
            <a:off x="499733" y="3779224"/>
            <a:ext cx="6540500" cy="1706562"/>
          </a:xfrm>
        </p:spPr>
        <p:txBody>
          <a:bodyPr/>
          <a:lstStyle/>
          <a:p>
            <a:endParaRPr lang="en-US"/>
          </a:p>
        </p:txBody>
      </p:sp>
      <p:sp>
        <p:nvSpPr>
          <p:cNvPr id="2" name="Title 1">
            <a:extLst>
              <a:ext uri="{FF2B5EF4-FFF2-40B4-BE49-F238E27FC236}">
                <a16:creationId xmlns:a16="http://schemas.microsoft.com/office/drawing/2014/main" id="{5CF024DC-4A1B-B794-5842-F6DE239D8449}"/>
              </a:ext>
            </a:extLst>
          </p:cNvPr>
          <p:cNvSpPr>
            <a:spLocks noGrp="1"/>
          </p:cNvSpPr>
          <p:nvPr>
            <p:ph type="title"/>
          </p:nvPr>
        </p:nvSpPr>
        <p:spPr>
          <a:xfrm>
            <a:off x="499732" y="1889950"/>
            <a:ext cx="6542513" cy="1806905"/>
          </a:xfrm>
        </p:spPr>
        <p:txBody>
          <a:bodyPr wrap="square" anchor="t">
            <a:normAutofit/>
          </a:bodyPr>
          <a:lstStyle/>
          <a:p>
            <a:r>
              <a:rPr lang="en-GB"/>
              <a:t>Thank you.</a:t>
            </a:r>
            <a:br>
              <a:rPr lang="en-GB"/>
            </a:br>
            <a:r>
              <a:rPr lang="en-GB"/>
              <a:t>Any questions?</a:t>
            </a:r>
          </a:p>
        </p:txBody>
      </p:sp>
      <p:pic>
        <p:nvPicPr>
          <p:cNvPr id="16" name="Picture Placeholder 15" descr="A group of people sitting on a stone ledge&#10;&#10;AI-generated content may be incorrect.">
            <a:extLst>
              <a:ext uri="{FF2B5EF4-FFF2-40B4-BE49-F238E27FC236}">
                <a16:creationId xmlns:a16="http://schemas.microsoft.com/office/drawing/2014/main" id="{093D1FBB-FD08-D6CC-340A-5B1D0FDF7254}"/>
              </a:ext>
            </a:extLst>
          </p:cNvPr>
          <p:cNvPicPr>
            <a:picLocks noGrp="1" noChangeAspect="1"/>
          </p:cNvPicPr>
          <p:nvPr>
            <p:ph type="pic" sz="quarter" idx="12"/>
          </p:nvPr>
        </p:nvPicPr>
        <p:blipFill>
          <a:blip r:embed="rId2"/>
          <a:srcRect l="2640" r="2640"/>
          <a:stretch>
            <a:fillRect/>
          </a:stretch>
        </p:blipFill>
        <p:spPr>
          <a:xfrm>
            <a:off x="7360076" y="0"/>
            <a:ext cx="4332191" cy="6858000"/>
          </a:xfrm>
        </p:spPr>
      </p:pic>
    </p:spTree>
    <p:extLst>
      <p:ext uri="{BB962C8B-B14F-4D97-AF65-F5344CB8AC3E}">
        <p14:creationId xmlns:p14="http://schemas.microsoft.com/office/powerpoint/2010/main" val="3260383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Content Placeholder 13" descr="A blue and white sign&#10;&#10;AI-generated content may be incorrect.">
            <a:extLst>
              <a:ext uri="{FF2B5EF4-FFF2-40B4-BE49-F238E27FC236}">
                <a16:creationId xmlns:a16="http://schemas.microsoft.com/office/drawing/2014/main" id="{8FD9C1FA-DDDF-941B-109C-BD776B71879E}"/>
              </a:ext>
            </a:extLst>
          </p:cNvPr>
          <p:cNvPicPr>
            <a:picLocks noGrp="1" noChangeAspect="1"/>
          </p:cNvPicPr>
          <p:nvPr>
            <p:ph sz="quarter" idx="19"/>
          </p:nvPr>
        </p:nvPicPr>
        <p:blipFill>
          <a:blip r:embed="rId3"/>
          <a:stretch>
            <a:fillRect/>
          </a:stretch>
        </p:blipFill>
        <p:spPr>
          <a:xfrm>
            <a:off x="1120549" y="2353536"/>
            <a:ext cx="1532844" cy="1532844"/>
          </a:xfrm>
        </p:spPr>
      </p:pic>
      <p:sp>
        <p:nvSpPr>
          <p:cNvPr id="18" name="Title 17">
            <a:extLst>
              <a:ext uri="{FF2B5EF4-FFF2-40B4-BE49-F238E27FC236}">
                <a16:creationId xmlns:a16="http://schemas.microsoft.com/office/drawing/2014/main" id="{07C4381E-53FE-0309-0A82-8729CD71C5C0}"/>
              </a:ext>
            </a:extLst>
          </p:cNvPr>
          <p:cNvSpPr>
            <a:spLocks noGrp="1"/>
          </p:cNvSpPr>
          <p:nvPr>
            <p:ph type="title"/>
          </p:nvPr>
        </p:nvSpPr>
        <p:spPr/>
        <p:txBody>
          <a:bodyPr/>
          <a:lstStyle/>
          <a:p>
            <a:r>
              <a:rPr lang="en-GB" dirty="0"/>
              <a:t>Access Programmes</a:t>
            </a:r>
          </a:p>
        </p:txBody>
      </p:sp>
      <p:pic>
        <p:nvPicPr>
          <p:cNvPr id="7" name="Picture Placeholder 6" descr="A blue and black logo&#10;&#10;AI-generated content may be incorrect.">
            <a:extLst>
              <a:ext uri="{FF2B5EF4-FFF2-40B4-BE49-F238E27FC236}">
                <a16:creationId xmlns:a16="http://schemas.microsoft.com/office/drawing/2014/main" id="{A2A278EA-09B0-1E2D-AE4B-3F7B4F820FBB}"/>
              </a:ext>
            </a:extLst>
          </p:cNvPr>
          <p:cNvPicPr>
            <a:picLocks noGrp="1" noChangeAspect="1"/>
          </p:cNvPicPr>
          <p:nvPr>
            <p:ph type="pic" sz="quarter" idx="12"/>
          </p:nvPr>
        </p:nvPicPr>
        <p:blipFill>
          <a:blip r:embed="rId4"/>
          <a:srcRect l="8894" t="2475" r="5148" b="9706"/>
          <a:stretch>
            <a:fillRect/>
          </a:stretch>
        </p:blipFill>
        <p:spPr>
          <a:xfrm>
            <a:off x="3351795" y="5680664"/>
            <a:ext cx="540000" cy="672829"/>
          </a:xfrm>
        </p:spPr>
      </p:pic>
      <p:pic>
        <p:nvPicPr>
          <p:cNvPr id="9" name="Picture Placeholder 8" descr="A close-up of a logo&#10;&#10;AI-generated content may be incorrect.">
            <a:extLst>
              <a:ext uri="{FF2B5EF4-FFF2-40B4-BE49-F238E27FC236}">
                <a16:creationId xmlns:a16="http://schemas.microsoft.com/office/drawing/2014/main" id="{22F8A53A-9E0F-6965-F687-4F8D1300D595}"/>
              </a:ext>
            </a:extLst>
          </p:cNvPr>
          <p:cNvPicPr>
            <a:picLocks noGrp="1" noChangeAspect="1"/>
          </p:cNvPicPr>
          <p:nvPr>
            <p:ph type="pic" sz="quarter" idx="13"/>
          </p:nvPr>
        </p:nvPicPr>
        <p:blipFill>
          <a:blip r:embed="rId5"/>
          <a:srcRect l="14720" t="29864" r="14720" b="39616"/>
          <a:stretch>
            <a:fillRect/>
          </a:stretch>
        </p:blipFill>
        <p:spPr>
          <a:xfrm>
            <a:off x="4548202" y="5809208"/>
            <a:ext cx="1783418" cy="544285"/>
          </a:xfrm>
        </p:spPr>
      </p:pic>
      <p:sp>
        <p:nvSpPr>
          <p:cNvPr id="10" name="Title 17">
            <a:extLst>
              <a:ext uri="{FF2B5EF4-FFF2-40B4-BE49-F238E27FC236}">
                <a16:creationId xmlns:a16="http://schemas.microsoft.com/office/drawing/2014/main" id="{F0109BCD-2E70-F98A-F265-96DFD1CB3E95}"/>
              </a:ext>
            </a:extLst>
          </p:cNvPr>
          <p:cNvSpPr txBox="1">
            <a:spLocks/>
          </p:cNvSpPr>
          <p:nvPr/>
        </p:nvSpPr>
        <p:spPr>
          <a:xfrm>
            <a:off x="422232" y="1651013"/>
            <a:ext cx="2762293" cy="501932"/>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pPr algn="ctr"/>
            <a:r>
              <a:rPr lang="en-GB" sz="2000" dirty="0"/>
              <a:t>Pathways to the Professions</a:t>
            </a:r>
          </a:p>
        </p:txBody>
      </p:sp>
      <p:sp>
        <p:nvSpPr>
          <p:cNvPr id="11" name="Title 17">
            <a:extLst>
              <a:ext uri="{FF2B5EF4-FFF2-40B4-BE49-F238E27FC236}">
                <a16:creationId xmlns:a16="http://schemas.microsoft.com/office/drawing/2014/main" id="{BEBC88CF-F5AD-5143-9601-61B59BD7EB86}"/>
              </a:ext>
            </a:extLst>
          </p:cNvPr>
          <p:cNvSpPr txBox="1">
            <a:spLocks/>
          </p:cNvSpPr>
          <p:nvPr/>
        </p:nvSpPr>
        <p:spPr>
          <a:xfrm>
            <a:off x="4336350" y="1690389"/>
            <a:ext cx="2762293" cy="255711"/>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pPr algn="ctr"/>
            <a:r>
              <a:rPr lang="en-GB" sz="2000" dirty="0"/>
              <a:t>Realising Opportunities</a:t>
            </a:r>
          </a:p>
        </p:txBody>
      </p:sp>
      <p:pic>
        <p:nvPicPr>
          <p:cNvPr id="15" name="Picture 14">
            <a:extLst>
              <a:ext uri="{FF2B5EF4-FFF2-40B4-BE49-F238E27FC236}">
                <a16:creationId xmlns:a16="http://schemas.microsoft.com/office/drawing/2014/main" id="{0DC66C85-F4AA-8690-99CA-366BBAC89BA7}"/>
              </a:ext>
            </a:extLst>
          </p:cNvPr>
          <p:cNvPicPr>
            <a:picLocks noChangeAspect="1"/>
          </p:cNvPicPr>
          <p:nvPr/>
        </p:nvPicPr>
        <p:blipFill>
          <a:blip r:embed="rId6"/>
          <a:stretch>
            <a:fillRect/>
          </a:stretch>
        </p:blipFill>
        <p:spPr>
          <a:xfrm>
            <a:off x="4548202" y="2502921"/>
            <a:ext cx="2885982" cy="2448356"/>
          </a:xfrm>
          <a:prstGeom prst="rect">
            <a:avLst/>
          </a:prstGeom>
        </p:spPr>
      </p:pic>
      <p:pic>
        <p:nvPicPr>
          <p:cNvPr id="17" name="Picture 16">
            <a:extLst>
              <a:ext uri="{FF2B5EF4-FFF2-40B4-BE49-F238E27FC236}">
                <a16:creationId xmlns:a16="http://schemas.microsoft.com/office/drawing/2014/main" id="{89EF8F63-7A04-26C8-2D3E-F5C5BF98ECC5}"/>
              </a:ext>
            </a:extLst>
          </p:cNvPr>
          <p:cNvPicPr>
            <a:picLocks noChangeAspect="1"/>
          </p:cNvPicPr>
          <p:nvPr/>
        </p:nvPicPr>
        <p:blipFill>
          <a:blip r:embed="rId7"/>
          <a:stretch>
            <a:fillRect/>
          </a:stretch>
        </p:blipFill>
        <p:spPr>
          <a:xfrm>
            <a:off x="8641859" y="2271893"/>
            <a:ext cx="2021429" cy="2640010"/>
          </a:xfrm>
          <a:prstGeom prst="rect">
            <a:avLst/>
          </a:prstGeom>
        </p:spPr>
      </p:pic>
      <p:sp>
        <p:nvSpPr>
          <p:cNvPr id="20" name="Title 17">
            <a:extLst>
              <a:ext uri="{FF2B5EF4-FFF2-40B4-BE49-F238E27FC236}">
                <a16:creationId xmlns:a16="http://schemas.microsoft.com/office/drawing/2014/main" id="{C0C6EAF1-9714-2FC4-9580-38465B94D47F}"/>
              </a:ext>
            </a:extLst>
          </p:cNvPr>
          <p:cNvSpPr txBox="1">
            <a:spLocks/>
          </p:cNvSpPr>
          <p:nvPr/>
        </p:nvSpPr>
        <p:spPr>
          <a:xfrm>
            <a:off x="8374950" y="1690388"/>
            <a:ext cx="2762293" cy="255711"/>
          </a:xfrm>
          <a:prstGeom prst="rect">
            <a:avLst/>
          </a:prstGeom>
        </p:spPr>
        <p:txBody>
          <a:bodyPr vert="horz" wrap="square" lIns="0" tIns="0" rIns="0" bIns="0" rtlCol="0" anchor="t">
            <a:spAutoFit/>
          </a:bodyPr>
          <a:lstStyle>
            <a:lvl1pPr algn="l" defTabSz="914400" rtl="0" eaLnBrk="1" latinLnBrk="0" hangingPunct="1">
              <a:lnSpc>
                <a:spcPct val="80000"/>
              </a:lnSpc>
              <a:spcBef>
                <a:spcPct val="0"/>
              </a:spcBef>
              <a:buNone/>
              <a:defRPr sz="3000" b="1" i="0" kern="1200">
                <a:solidFill>
                  <a:schemeClr val="tx1"/>
                </a:solidFill>
                <a:latin typeface="Aptos" panose="020B0004020202020204" pitchFamily="34" charset="0"/>
                <a:ea typeface="+mj-ea"/>
                <a:cs typeface="Calibri" panose="020F0502020204030204" pitchFamily="34" charset="0"/>
              </a:defRPr>
            </a:lvl1pPr>
          </a:lstStyle>
          <a:p>
            <a:pPr algn="ctr"/>
            <a:r>
              <a:rPr lang="en-GB" sz="2000" dirty="0"/>
              <a:t>Warwick Scholars</a:t>
            </a:r>
          </a:p>
        </p:txBody>
      </p:sp>
      <p:pic>
        <p:nvPicPr>
          <p:cNvPr id="21" name="Picture 20" descr="A blue and white building with columns&#10;&#10;Description automatically generated">
            <a:extLst>
              <a:ext uri="{FF2B5EF4-FFF2-40B4-BE49-F238E27FC236}">
                <a16:creationId xmlns:a16="http://schemas.microsoft.com/office/drawing/2014/main" id="{0BB5556C-97A8-DC50-6385-CFF3D93A3C08}"/>
              </a:ext>
            </a:extLst>
          </p:cNvPr>
          <p:cNvPicPr>
            <a:picLocks noChangeAspect="1"/>
          </p:cNvPicPr>
          <p:nvPr/>
        </p:nvPicPr>
        <p:blipFill>
          <a:blip r:embed="rId8"/>
          <a:stretch>
            <a:fillRect/>
          </a:stretch>
        </p:blipFill>
        <p:spPr>
          <a:xfrm>
            <a:off x="2373923" y="4101301"/>
            <a:ext cx="810602" cy="810602"/>
          </a:xfrm>
          <a:prstGeom prst="rect">
            <a:avLst/>
          </a:prstGeom>
        </p:spPr>
      </p:pic>
      <p:pic>
        <p:nvPicPr>
          <p:cNvPr id="22" name="Picture 21" descr="Blue and white gears on a yellow background&#10;&#10;Description automatically generated">
            <a:extLst>
              <a:ext uri="{FF2B5EF4-FFF2-40B4-BE49-F238E27FC236}">
                <a16:creationId xmlns:a16="http://schemas.microsoft.com/office/drawing/2014/main" id="{58B0A677-2757-885B-7488-2B37EA4C54EF}"/>
              </a:ext>
            </a:extLst>
          </p:cNvPr>
          <p:cNvPicPr>
            <a:picLocks noChangeAspect="1"/>
          </p:cNvPicPr>
          <p:nvPr/>
        </p:nvPicPr>
        <p:blipFill>
          <a:blip r:embed="rId9"/>
          <a:stretch>
            <a:fillRect/>
          </a:stretch>
        </p:blipFill>
        <p:spPr>
          <a:xfrm>
            <a:off x="1512124" y="4101300"/>
            <a:ext cx="810603" cy="810603"/>
          </a:xfrm>
          <a:prstGeom prst="rect">
            <a:avLst/>
          </a:prstGeom>
        </p:spPr>
      </p:pic>
      <p:pic>
        <p:nvPicPr>
          <p:cNvPr id="23" name="Picture 22" descr="A blue and white balance scale&#10;&#10;Description automatically generated">
            <a:extLst>
              <a:ext uri="{FF2B5EF4-FFF2-40B4-BE49-F238E27FC236}">
                <a16:creationId xmlns:a16="http://schemas.microsoft.com/office/drawing/2014/main" id="{1029B9DF-4550-F40B-AAFE-C364A879ABBB}"/>
              </a:ext>
            </a:extLst>
          </p:cNvPr>
          <p:cNvPicPr>
            <a:picLocks noChangeAspect="1"/>
          </p:cNvPicPr>
          <p:nvPr/>
        </p:nvPicPr>
        <p:blipFill>
          <a:blip r:embed="rId10"/>
          <a:stretch>
            <a:fillRect/>
          </a:stretch>
        </p:blipFill>
        <p:spPr>
          <a:xfrm>
            <a:off x="635709" y="4101301"/>
            <a:ext cx="810603" cy="810603"/>
          </a:xfrm>
          <a:prstGeom prst="rect">
            <a:avLst/>
          </a:prstGeom>
        </p:spPr>
      </p:pic>
    </p:spTree>
    <p:extLst>
      <p:ext uri="{BB962C8B-B14F-4D97-AF65-F5344CB8AC3E}">
        <p14:creationId xmlns:p14="http://schemas.microsoft.com/office/powerpoint/2010/main" val="2146170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88EE5-D5CC-E73A-73B2-B3D8061BE0AB}"/>
              </a:ext>
            </a:extLst>
          </p:cNvPr>
          <p:cNvSpPr>
            <a:spLocks noGrp="1"/>
          </p:cNvSpPr>
          <p:nvPr>
            <p:ph type="title"/>
          </p:nvPr>
        </p:nvSpPr>
        <p:spPr/>
        <p:txBody>
          <a:bodyPr/>
          <a:lstStyle/>
          <a:p>
            <a:r>
              <a:rPr lang="en-GB" dirty="0"/>
              <a:t>Which programme is for me?</a:t>
            </a:r>
          </a:p>
        </p:txBody>
      </p:sp>
      <p:sp>
        <p:nvSpPr>
          <p:cNvPr id="3" name="Footer Placeholder 2">
            <a:extLst>
              <a:ext uri="{FF2B5EF4-FFF2-40B4-BE49-F238E27FC236}">
                <a16:creationId xmlns:a16="http://schemas.microsoft.com/office/drawing/2014/main" id="{649183D1-09A9-D745-7E01-98AD72C39196}"/>
              </a:ext>
            </a:extLst>
          </p:cNvPr>
          <p:cNvSpPr>
            <a:spLocks noGrp="1"/>
          </p:cNvSpPr>
          <p:nvPr>
            <p:ph type="ftr" sz="quarter" idx="3"/>
          </p:nvPr>
        </p:nvSpPr>
        <p:spPr>
          <a:xfrm>
            <a:off x="1021755" y="6323771"/>
            <a:ext cx="10652534" cy="360000"/>
          </a:xfrm>
        </p:spPr>
        <p:txBody>
          <a:bodyPr/>
          <a:lstStyle/>
          <a:p>
            <a:r>
              <a:rPr lang="en-GB" dirty="0"/>
              <a:t>*Please view our programme webpages for eligibility criteria to check if you are eligible before applying.</a:t>
            </a:r>
          </a:p>
        </p:txBody>
      </p:sp>
      <p:sp>
        <p:nvSpPr>
          <p:cNvPr id="4" name="Slide Number Placeholder 3">
            <a:extLst>
              <a:ext uri="{FF2B5EF4-FFF2-40B4-BE49-F238E27FC236}">
                <a16:creationId xmlns:a16="http://schemas.microsoft.com/office/drawing/2014/main" id="{E25FAB66-B2E4-E416-45D5-061705E106FF}"/>
              </a:ext>
            </a:extLst>
          </p:cNvPr>
          <p:cNvSpPr>
            <a:spLocks noGrp="1"/>
          </p:cNvSpPr>
          <p:nvPr>
            <p:ph type="sldNum" sz="quarter" idx="4"/>
          </p:nvPr>
        </p:nvSpPr>
        <p:spPr/>
        <p:txBody>
          <a:bodyPr/>
          <a:lstStyle/>
          <a:p>
            <a:fld id="{E8F1A65C-595C-4736-BF40-F7D31E789466}" type="slidenum">
              <a:rPr lang="en-GB" smtClean="0"/>
              <a:pPr/>
              <a:t>5</a:t>
            </a:fld>
            <a:endParaRPr lang="en-GB"/>
          </a:p>
        </p:txBody>
      </p:sp>
      <p:sp>
        <p:nvSpPr>
          <p:cNvPr id="5" name="Rectangle: Rounded Corners 4">
            <a:extLst>
              <a:ext uri="{FF2B5EF4-FFF2-40B4-BE49-F238E27FC236}">
                <a16:creationId xmlns:a16="http://schemas.microsoft.com/office/drawing/2014/main" id="{9B9807B6-0FDE-49D7-7408-0E6A6DBBB253}"/>
              </a:ext>
            </a:extLst>
          </p:cNvPr>
          <p:cNvSpPr/>
          <p:nvPr/>
        </p:nvSpPr>
        <p:spPr>
          <a:xfrm>
            <a:off x="3487478" y="897292"/>
            <a:ext cx="4784651" cy="584790"/>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Do you know which subject or profession you are interested in?</a:t>
            </a:r>
          </a:p>
        </p:txBody>
      </p:sp>
      <p:sp>
        <p:nvSpPr>
          <p:cNvPr id="6" name="Rectangle: Rounded Corners 5">
            <a:extLst>
              <a:ext uri="{FF2B5EF4-FFF2-40B4-BE49-F238E27FC236}">
                <a16:creationId xmlns:a16="http://schemas.microsoft.com/office/drawing/2014/main" id="{1C03D7E5-3466-A588-ACCD-57A436E4EE4B}"/>
              </a:ext>
            </a:extLst>
          </p:cNvPr>
          <p:cNvSpPr/>
          <p:nvPr/>
        </p:nvSpPr>
        <p:spPr>
          <a:xfrm>
            <a:off x="9501075" y="1419304"/>
            <a:ext cx="2257647" cy="673395"/>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Are you interested in perusing a career in law?</a:t>
            </a:r>
          </a:p>
        </p:txBody>
      </p:sp>
      <p:sp>
        <p:nvSpPr>
          <p:cNvPr id="12" name="Rectangle: Rounded Corners 11">
            <a:extLst>
              <a:ext uri="{FF2B5EF4-FFF2-40B4-BE49-F238E27FC236}">
                <a16:creationId xmlns:a16="http://schemas.microsoft.com/office/drawing/2014/main" id="{36F22F67-D12A-CB88-B212-B943B74869EF}"/>
              </a:ext>
            </a:extLst>
          </p:cNvPr>
          <p:cNvSpPr/>
          <p:nvPr/>
        </p:nvSpPr>
        <p:spPr>
          <a:xfrm>
            <a:off x="9601200" y="5554175"/>
            <a:ext cx="2057399" cy="570178"/>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Pathways to Law</a:t>
            </a:r>
          </a:p>
        </p:txBody>
      </p:sp>
      <p:cxnSp>
        <p:nvCxnSpPr>
          <p:cNvPr id="24" name="Straight Arrow Connector 23">
            <a:extLst>
              <a:ext uri="{FF2B5EF4-FFF2-40B4-BE49-F238E27FC236}">
                <a16:creationId xmlns:a16="http://schemas.microsoft.com/office/drawing/2014/main" id="{D9F90636-AB3F-CE93-A178-858EF9F74337}"/>
              </a:ext>
            </a:extLst>
          </p:cNvPr>
          <p:cNvCxnSpPr>
            <a:cxnSpLocks/>
          </p:cNvCxnSpPr>
          <p:nvPr/>
        </p:nvCxnSpPr>
        <p:spPr>
          <a:xfrm>
            <a:off x="10654706" y="2092699"/>
            <a:ext cx="0" cy="336180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6" name="Rectangle: Rounded Corners 25">
            <a:extLst>
              <a:ext uri="{FF2B5EF4-FFF2-40B4-BE49-F238E27FC236}">
                <a16:creationId xmlns:a16="http://schemas.microsoft.com/office/drawing/2014/main" id="{0FA55568-CFCA-CC37-6A36-4C1F519DE524}"/>
              </a:ext>
            </a:extLst>
          </p:cNvPr>
          <p:cNvSpPr/>
          <p:nvPr/>
        </p:nvSpPr>
        <p:spPr>
          <a:xfrm>
            <a:off x="7486090" y="2300177"/>
            <a:ext cx="1914862" cy="2006010"/>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Are you interested in studying business or economics, or perusing a career in the banking or finance sector?</a:t>
            </a:r>
          </a:p>
        </p:txBody>
      </p:sp>
      <p:cxnSp>
        <p:nvCxnSpPr>
          <p:cNvPr id="28" name="Straight Arrow Connector 27">
            <a:extLst>
              <a:ext uri="{FF2B5EF4-FFF2-40B4-BE49-F238E27FC236}">
                <a16:creationId xmlns:a16="http://schemas.microsoft.com/office/drawing/2014/main" id="{65859D96-EC18-9AF7-E563-7AA82B4BCFDF}"/>
              </a:ext>
            </a:extLst>
          </p:cNvPr>
          <p:cNvCxnSpPr>
            <a:cxnSpLocks/>
          </p:cNvCxnSpPr>
          <p:nvPr/>
        </p:nvCxnSpPr>
        <p:spPr>
          <a:xfrm flipH="1">
            <a:off x="8453645" y="4320365"/>
            <a:ext cx="1" cy="114831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0" name="Rectangle: Rounded Corners 29">
            <a:extLst>
              <a:ext uri="{FF2B5EF4-FFF2-40B4-BE49-F238E27FC236}">
                <a16:creationId xmlns:a16="http://schemas.microsoft.com/office/drawing/2014/main" id="{6D9320E0-5303-6C3A-E1E0-CD2E79EA0104}"/>
              </a:ext>
            </a:extLst>
          </p:cNvPr>
          <p:cNvSpPr/>
          <p:nvPr/>
        </p:nvSpPr>
        <p:spPr>
          <a:xfrm>
            <a:off x="7486090" y="5554175"/>
            <a:ext cx="1935110" cy="591661"/>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Pathways to Banking &amp; Finance</a:t>
            </a:r>
          </a:p>
        </p:txBody>
      </p:sp>
      <p:sp>
        <p:nvSpPr>
          <p:cNvPr id="31" name="Rectangle: Rounded Corners 30">
            <a:extLst>
              <a:ext uri="{FF2B5EF4-FFF2-40B4-BE49-F238E27FC236}">
                <a16:creationId xmlns:a16="http://schemas.microsoft.com/office/drawing/2014/main" id="{469562A6-2D8F-6917-0AC8-8CEDD8C93CAD}"/>
              </a:ext>
            </a:extLst>
          </p:cNvPr>
          <p:cNvSpPr/>
          <p:nvPr/>
        </p:nvSpPr>
        <p:spPr>
          <a:xfrm>
            <a:off x="5329899" y="5554175"/>
            <a:ext cx="1935110" cy="591661"/>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Pathways to Engineering</a:t>
            </a:r>
          </a:p>
        </p:txBody>
      </p:sp>
      <p:sp>
        <p:nvSpPr>
          <p:cNvPr id="32" name="Rectangle: Rounded Corners 31">
            <a:extLst>
              <a:ext uri="{FF2B5EF4-FFF2-40B4-BE49-F238E27FC236}">
                <a16:creationId xmlns:a16="http://schemas.microsoft.com/office/drawing/2014/main" id="{B07462FC-F201-61DA-2ABC-F2F7A079AE20}"/>
              </a:ext>
            </a:extLst>
          </p:cNvPr>
          <p:cNvSpPr/>
          <p:nvPr/>
        </p:nvSpPr>
        <p:spPr>
          <a:xfrm>
            <a:off x="2584875" y="5494634"/>
            <a:ext cx="1935110" cy="591661"/>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Realising Opportunities</a:t>
            </a:r>
          </a:p>
        </p:txBody>
      </p:sp>
      <p:sp>
        <p:nvSpPr>
          <p:cNvPr id="33" name="Rectangle: Rounded Corners 32">
            <a:extLst>
              <a:ext uri="{FF2B5EF4-FFF2-40B4-BE49-F238E27FC236}">
                <a16:creationId xmlns:a16="http://schemas.microsoft.com/office/drawing/2014/main" id="{039ACEBF-9204-A738-542F-D09C7071E7B6}"/>
              </a:ext>
            </a:extLst>
          </p:cNvPr>
          <p:cNvSpPr/>
          <p:nvPr/>
        </p:nvSpPr>
        <p:spPr>
          <a:xfrm>
            <a:off x="279857" y="5529276"/>
            <a:ext cx="1935110" cy="591661"/>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Warwick Scholars</a:t>
            </a:r>
          </a:p>
        </p:txBody>
      </p:sp>
      <p:sp>
        <p:nvSpPr>
          <p:cNvPr id="34" name="Rectangle: Rounded Corners 33">
            <a:extLst>
              <a:ext uri="{FF2B5EF4-FFF2-40B4-BE49-F238E27FC236}">
                <a16:creationId xmlns:a16="http://schemas.microsoft.com/office/drawing/2014/main" id="{B46FF5A3-5008-20B0-1346-58337904B457}"/>
              </a:ext>
            </a:extLst>
          </p:cNvPr>
          <p:cNvSpPr/>
          <p:nvPr/>
        </p:nvSpPr>
        <p:spPr>
          <a:xfrm>
            <a:off x="5487302" y="3591666"/>
            <a:ext cx="1914862" cy="1024321"/>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Are you interested in perusing a career in engineering?</a:t>
            </a:r>
          </a:p>
        </p:txBody>
      </p:sp>
      <p:cxnSp>
        <p:nvCxnSpPr>
          <p:cNvPr id="44" name="Connector: Elbow 43">
            <a:extLst>
              <a:ext uri="{FF2B5EF4-FFF2-40B4-BE49-F238E27FC236}">
                <a16:creationId xmlns:a16="http://schemas.microsoft.com/office/drawing/2014/main" id="{418E32F3-62C3-0E97-9454-08FDEE8D9B52}"/>
              </a:ext>
            </a:extLst>
          </p:cNvPr>
          <p:cNvCxnSpPr>
            <a:cxnSpLocks/>
          </p:cNvCxnSpPr>
          <p:nvPr/>
        </p:nvCxnSpPr>
        <p:spPr>
          <a:xfrm rot="10800000" flipV="1">
            <a:off x="9501075" y="1847928"/>
            <a:ext cx="801430" cy="762442"/>
          </a:xfrm>
          <a:prstGeom prst="bentConnector3">
            <a:avLst>
              <a:gd name="adj1" fmla="val 50000"/>
            </a:avLst>
          </a:prstGeom>
          <a:ln>
            <a:tailEnd type="triangle"/>
          </a:ln>
        </p:spPr>
        <p:style>
          <a:lnRef idx="2">
            <a:schemeClr val="dk1"/>
          </a:lnRef>
          <a:fillRef idx="0">
            <a:schemeClr val="dk1"/>
          </a:fillRef>
          <a:effectRef idx="1">
            <a:schemeClr val="dk1"/>
          </a:effectRef>
          <a:fontRef idx="minor">
            <a:schemeClr val="tx1"/>
          </a:fontRef>
        </p:style>
      </p:cxnSp>
      <p:sp>
        <p:nvSpPr>
          <p:cNvPr id="46" name="TextBox 45">
            <a:extLst>
              <a:ext uri="{FF2B5EF4-FFF2-40B4-BE49-F238E27FC236}">
                <a16:creationId xmlns:a16="http://schemas.microsoft.com/office/drawing/2014/main" id="{B6FDB5E0-4866-CFBF-B918-EEC95CE19D66}"/>
              </a:ext>
            </a:extLst>
          </p:cNvPr>
          <p:cNvSpPr txBox="1"/>
          <p:nvPr/>
        </p:nvSpPr>
        <p:spPr>
          <a:xfrm>
            <a:off x="8272129" y="912354"/>
            <a:ext cx="1047430" cy="338554"/>
          </a:xfrm>
          <a:prstGeom prst="rect">
            <a:avLst/>
          </a:prstGeom>
          <a:noFill/>
        </p:spPr>
        <p:txBody>
          <a:bodyPr wrap="square" rtlCol="0">
            <a:spAutoFit/>
          </a:bodyPr>
          <a:lstStyle/>
          <a:p>
            <a:r>
              <a:rPr lang="en-GB" sz="1600" dirty="0"/>
              <a:t>Yes</a:t>
            </a:r>
            <a:endParaRPr lang="en-GB" dirty="0"/>
          </a:p>
        </p:txBody>
      </p:sp>
      <p:sp>
        <p:nvSpPr>
          <p:cNvPr id="47" name="TextBox 46">
            <a:extLst>
              <a:ext uri="{FF2B5EF4-FFF2-40B4-BE49-F238E27FC236}">
                <a16:creationId xmlns:a16="http://schemas.microsoft.com/office/drawing/2014/main" id="{2218512C-7127-B9C5-1A14-CE89B00BB973}"/>
              </a:ext>
            </a:extLst>
          </p:cNvPr>
          <p:cNvSpPr txBox="1"/>
          <p:nvPr/>
        </p:nvSpPr>
        <p:spPr>
          <a:xfrm>
            <a:off x="10626859" y="2092699"/>
            <a:ext cx="1047430" cy="338554"/>
          </a:xfrm>
          <a:prstGeom prst="rect">
            <a:avLst/>
          </a:prstGeom>
          <a:noFill/>
        </p:spPr>
        <p:txBody>
          <a:bodyPr wrap="square" rtlCol="0">
            <a:spAutoFit/>
          </a:bodyPr>
          <a:lstStyle/>
          <a:p>
            <a:r>
              <a:rPr lang="en-GB" sz="1600" dirty="0"/>
              <a:t>Yes</a:t>
            </a:r>
            <a:endParaRPr lang="en-GB" dirty="0"/>
          </a:p>
        </p:txBody>
      </p:sp>
      <p:sp>
        <p:nvSpPr>
          <p:cNvPr id="50" name="TextBox 49">
            <a:extLst>
              <a:ext uri="{FF2B5EF4-FFF2-40B4-BE49-F238E27FC236}">
                <a16:creationId xmlns:a16="http://schemas.microsoft.com/office/drawing/2014/main" id="{B8325010-72AC-DF4D-57D8-1EF34A4A605E}"/>
              </a:ext>
            </a:extLst>
          </p:cNvPr>
          <p:cNvSpPr txBox="1"/>
          <p:nvPr/>
        </p:nvSpPr>
        <p:spPr>
          <a:xfrm>
            <a:off x="9476267" y="2067831"/>
            <a:ext cx="1047430" cy="338554"/>
          </a:xfrm>
          <a:prstGeom prst="rect">
            <a:avLst/>
          </a:prstGeom>
          <a:noFill/>
        </p:spPr>
        <p:txBody>
          <a:bodyPr wrap="square" rtlCol="0">
            <a:spAutoFit/>
          </a:bodyPr>
          <a:lstStyle/>
          <a:p>
            <a:r>
              <a:rPr lang="en-GB" sz="1600" dirty="0"/>
              <a:t>No</a:t>
            </a:r>
            <a:endParaRPr lang="en-GB" dirty="0"/>
          </a:p>
        </p:txBody>
      </p:sp>
      <p:sp>
        <p:nvSpPr>
          <p:cNvPr id="51" name="TextBox 50">
            <a:extLst>
              <a:ext uri="{FF2B5EF4-FFF2-40B4-BE49-F238E27FC236}">
                <a16:creationId xmlns:a16="http://schemas.microsoft.com/office/drawing/2014/main" id="{75F792FC-C8B3-4A20-7E75-FFBC592BC67C}"/>
              </a:ext>
            </a:extLst>
          </p:cNvPr>
          <p:cNvSpPr txBox="1"/>
          <p:nvPr/>
        </p:nvSpPr>
        <p:spPr>
          <a:xfrm>
            <a:off x="8439722" y="4260052"/>
            <a:ext cx="1047430" cy="338554"/>
          </a:xfrm>
          <a:prstGeom prst="rect">
            <a:avLst/>
          </a:prstGeom>
          <a:noFill/>
        </p:spPr>
        <p:txBody>
          <a:bodyPr wrap="square" rtlCol="0">
            <a:spAutoFit/>
          </a:bodyPr>
          <a:lstStyle/>
          <a:p>
            <a:r>
              <a:rPr lang="en-GB" sz="1600" dirty="0"/>
              <a:t>Yes</a:t>
            </a:r>
            <a:endParaRPr lang="en-GB" dirty="0"/>
          </a:p>
        </p:txBody>
      </p:sp>
      <p:cxnSp>
        <p:nvCxnSpPr>
          <p:cNvPr id="58" name="Connector: Elbow 57">
            <a:extLst>
              <a:ext uri="{FF2B5EF4-FFF2-40B4-BE49-F238E27FC236}">
                <a16:creationId xmlns:a16="http://schemas.microsoft.com/office/drawing/2014/main" id="{8FFD10F7-3FF9-CB25-6CB5-09CF58A03827}"/>
              </a:ext>
            </a:extLst>
          </p:cNvPr>
          <p:cNvCxnSpPr>
            <a:cxnSpLocks/>
          </p:cNvCxnSpPr>
          <p:nvPr/>
        </p:nvCxnSpPr>
        <p:spPr>
          <a:xfrm rot="5400000">
            <a:off x="6699656" y="2690274"/>
            <a:ext cx="908700" cy="766292"/>
          </a:xfrm>
          <a:prstGeom prst="bentConnector3">
            <a:avLst/>
          </a:prstGeom>
          <a:ln>
            <a:tailEnd type="triangle"/>
          </a:ln>
        </p:spPr>
        <p:style>
          <a:lnRef idx="2">
            <a:schemeClr val="dk1"/>
          </a:lnRef>
          <a:fillRef idx="0">
            <a:schemeClr val="dk1"/>
          </a:fillRef>
          <a:effectRef idx="1">
            <a:schemeClr val="dk1"/>
          </a:effectRef>
          <a:fontRef idx="minor">
            <a:schemeClr val="tx1"/>
          </a:fontRef>
        </p:style>
      </p:cxnSp>
      <p:sp>
        <p:nvSpPr>
          <p:cNvPr id="60" name="TextBox 59">
            <a:extLst>
              <a:ext uri="{FF2B5EF4-FFF2-40B4-BE49-F238E27FC236}">
                <a16:creationId xmlns:a16="http://schemas.microsoft.com/office/drawing/2014/main" id="{3B30B710-958E-90CE-9B3F-E7DBE30C7148}"/>
              </a:ext>
            </a:extLst>
          </p:cNvPr>
          <p:cNvSpPr txBox="1"/>
          <p:nvPr/>
        </p:nvSpPr>
        <p:spPr>
          <a:xfrm>
            <a:off x="6962375" y="2741303"/>
            <a:ext cx="1047430" cy="338554"/>
          </a:xfrm>
          <a:prstGeom prst="rect">
            <a:avLst/>
          </a:prstGeom>
          <a:noFill/>
        </p:spPr>
        <p:txBody>
          <a:bodyPr wrap="square" rtlCol="0">
            <a:spAutoFit/>
          </a:bodyPr>
          <a:lstStyle/>
          <a:p>
            <a:r>
              <a:rPr lang="en-GB" sz="1600" dirty="0"/>
              <a:t>No</a:t>
            </a:r>
            <a:endParaRPr lang="en-GB" dirty="0"/>
          </a:p>
        </p:txBody>
      </p:sp>
      <p:cxnSp>
        <p:nvCxnSpPr>
          <p:cNvPr id="61" name="Straight Arrow Connector 60">
            <a:extLst>
              <a:ext uri="{FF2B5EF4-FFF2-40B4-BE49-F238E27FC236}">
                <a16:creationId xmlns:a16="http://schemas.microsoft.com/office/drawing/2014/main" id="{BDA7B5B9-386E-4742-814E-C7BDC5DC6DF0}"/>
              </a:ext>
            </a:extLst>
          </p:cNvPr>
          <p:cNvCxnSpPr>
            <a:cxnSpLocks/>
          </p:cNvCxnSpPr>
          <p:nvPr/>
        </p:nvCxnSpPr>
        <p:spPr>
          <a:xfrm>
            <a:off x="6297454" y="4576161"/>
            <a:ext cx="0" cy="89252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63" name="TextBox 62">
            <a:extLst>
              <a:ext uri="{FF2B5EF4-FFF2-40B4-BE49-F238E27FC236}">
                <a16:creationId xmlns:a16="http://schemas.microsoft.com/office/drawing/2014/main" id="{C6D6B8E6-A078-8451-C489-5ECD74C3EF3A}"/>
              </a:ext>
            </a:extLst>
          </p:cNvPr>
          <p:cNvSpPr txBox="1"/>
          <p:nvPr/>
        </p:nvSpPr>
        <p:spPr>
          <a:xfrm>
            <a:off x="6297454" y="4598606"/>
            <a:ext cx="1047430" cy="338554"/>
          </a:xfrm>
          <a:prstGeom prst="rect">
            <a:avLst/>
          </a:prstGeom>
          <a:noFill/>
        </p:spPr>
        <p:txBody>
          <a:bodyPr wrap="square" rtlCol="0">
            <a:spAutoFit/>
          </a:bodyPr>
          <a:lstStyle/>
          <a:p>
            <a:r>
              <a:rPr lang="en-GB" sz="1600" dirty="0"/>
              <a:t>Yes</a:t>
            </a:r>
            <a:endParaRPr lang="en-GB" dirty="0"/>
          </a:p>
        </p:txBody>
      </p:sp>
      <p:sp>
        <p:nvSpPr>
          <p:cNvPr id="64" name="Rectangle: Rounded Corners 63">
            <a:extLst>
              <a:ext uri="{FF2B5EF4-FFF2-40B4-BE49-F238E27FC236}">
                <a16:creationId xmlns:a16="http://schemas.microsoft.com/office/drawing/2014/main" id="{879301EA-F66A-5AE3-57AB-2E82C56E017C}"/>
              </a:ext>
            </a:extLst>
          </p:cNvPr>
          <p:cNvSpPr/>
          <p:nvPr/>
        </p:nvSpPr>
        <p:spPr>
          <a:xfrm>
            <a:off x="643747" y="1616305"/>
            <a:ext cx="3876238" cy="790080"/>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Do you want to study a different subject, or are you unsure what to study?</a:t>
            </a:r>
          </a:p>
        </p:txBody>
      </p:sp>
      <p:sp>
        <p:nvSpPr>
          <p:cNvPr id="65" name="Rectangle: Rounded Corners 64">
            <a:extLst>
              <a:ext uri="{FF2B5EF4-FFF2-40B4-BE49-F238E27FC236}">
                <a16:creationId xmlns:a16="http://schemas.microsoft.com/office/drawing/2014/main" id="{39234EA2-92A0-F21C-D543-84251B8F2304}"/>
              </a:ext>
            </a:extLst>
          </p:cNvPr>
          <p:cNvSpPr/>
          <p:nvPr/>
        </p:nvSpPr>
        <p:spPr>
          <a:xfrm>
            <a:off x="279857" y="3147066"/>
            <a:ext cx="1807853" cy="1112986"/>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Do you want to study at the University of Warwick?</a:t>
            </a:r>
          </a:p>
        </p:txBody>
      </p:sp>
      <p:sp>
        <p:nvSpPr>
          <p:cNvPr id="66" name="Rectangle: Rounded Corners 65">
            <a:extLst>
              <a:ext uri="{FF2B5EF4-FFF2-40B4-BE49-F238E27FC236}">
                <a16:creationId xmlns:a16="http://schemas.microsoft.com/office/drawing/2014/main" id="{FE3BF666-BC14-8040-F3E0-16C451517D27}"/>
              </a:ext>
            </a:extLst>
          </p:cNvPr>
          <p:cNvSpPr/>
          <p:nvPr/>
        </p:nvSpPr>
        <p:spPr>
          <a:xfrm>
            <a:off x="2918316" y="3170345"/>
            <a:ext cx="1807853" cy="1112986"/>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sz="1600" dirty="0"/>
              <a:t>Would you like to explore courses and universities?</a:t>
            </a:r>
          </a:p>
        </p:txBody>
      </p:sp>
      <p:cxnSp>
        <p:nvCxnSpPr>
          <p:cNvPr id="72" name="Straight Arrow Connector 71">
            <a:extLst>
              <a:ext uri="{FF2B5EF4-FFF2-40B4-BE49-F238E27FC236}">
                <a16:creationId xmlns:a16="http://schemas.microsoft.com/office/drawing/2014/main" id="{8DD8BFEC-7C84-9BB6-6CF9-DC28BACEEE09}"/>
              </a:ext>
            </a:extLst>
          </p:cNvPr>
          <p:cNvCxnSpPr>
            <a:cxnSpLocks/>
          </p:cNvCxnSpPr>
          <p:nvPr/>
        </p:nvCxnSpPr>
        <p:spPr>
          <a:xfrm>
            <a:off x="3552430" y="4244804"/>
            <a:ext cx="0" cy="120969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74" name="Straight Arrow Connector 73">
            <a:extLst>
              <a:ext uri="{FF2B5EF4-FFF2-40B4-BE49-F238E27FC236}">
                <a16:creationId xmlns:a16="http://schemas.microsoft.com/office/drawing/2014/main" id="{45D3305E-FB07-C389-CAC0-8BD44861C9B0}"/>
              </a:ext>
            </a:extLst>
          </p:cNvPr>
          <p:cNvCxnSpPr>
            <a:cxnSpLocks/>
          </p:cNvCxnSpPr>
          <p:nvPr/>
        </p:nvCxnSpPr>
        <p:spPr>
          <a:xfrm>
            <a:off x="1289378" y="4223957"/>
            <a:ext cx="0" cy="120969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5" name="TextBox 74">
            <a:extLst>
              <a:ext uri="{FF2B5EF4-FFF2-40B4-BE49-F238E27FC236}">
                <a16:creationId xmlns:a16="http://schemas.microsoft.com/office/drawing/2014/main" id="{74DBBCCF-85B3-98AD-AB9C-B8D931C48E50}"/>
              </a:ext>
            </a:extLst>
          </p:cNvPr>
          <p:cNvSpPr txBox="1"/>
          <p:nvPr/>
        </p:nvSpPr>
        <p:spPr>
          <a:xfrm>
            <a:off x="3535591" y="4277433"/>
            <a:ext cx="1047430" cy="338554"/>
          </a:xfrm>
          <a:prstGeom prst="rect">
            <a:avLst/>
          </a:prstGeom>
          <a:noFill/>
        </p:spPr>
        <p:txBody>
          <a:bodyPr wrap="square" rtlCol="0">
            <a:spAutoFit/>
          </a:bodyPr>
          <a:lstStyle/>
          <a:p>
            <a:r>
              <a:rPr lang="en-GB" sz="1600" dirty="0"/>
              <a:t>Yes</a:t>
            </a:r>
            <a:endParaRPr lang="en-GB" dirty="0"/>
          </a:p>
        </p:txBody>
      </p:sp>
      <p:sp>
        <p:nvSpPr>
          <p:cNvPr id="76" name="TextBox 75">
            <a:extLst>
              <a:ext uri="{FF2B5EF4-FFF2-40B4-BE49-F238E27FC236}">
                <a16:creationId xmlns:a16="http://schemas.microsoft.com/office/drawing/2014/main" id="{F33C1E3B-6E43-B9E9-5697-008D3EF8BE5A}"/>
              </a:ext>
            </a:extLst>
          </p:cNvPr>
          <p:cNvSpPr txBox="1"/>
          <p:nvPr/>
        </p:nvSpPr>
        <p:spPr>
          <a:xfrm>
            <a:off x="1303302" y="4248555"/>
            <a:ext cx="1047430" cy="338554"/>
          </a:xfrm>
          <a:prstGeom prst="rect">
            <a:avLst/>
          </a:prstGeom>
          <a:noFill/>
        </p:spPr>
        <p:txBody>
          <a:bodyPr wrap="square" rtlCol="0">
            <a:spAutoFit/>
          </a:bodyPr>
          <a:lstStyle/>
          <a:p>
            <a:r>
              <a:rPr lang="en-GB" sz="1600" dirty="0"/>
              <a:t>Yes</a:t>
            </a:r>
            <a:endParaRPr lang="en-GB" dirty="0"/>
          </a:p>
        </p:txBody>
      </p:sp>
      <p:cxnSp>
        <p:nvCxnSpPr>
          <p:cNvPr id="78" name="Straight Arrow Connector 77">
            <a:extLst>
              <a:ext uri="{FF2B5EF4-FFF2-40B4-BE49-F238E27FC236}">
                <a16:creationId xmlns:a16="http://schemas.microsoft.com/office/drawing/2014/main" id="{DA798251-5883-10C7-10B9-277B090713DF}"/>
              </a:ext>
            </a:extLst>
          </p:cNvPr>
          <p:cNvCxnSpPr/>
          <p:nvPr/>
        </p:nvCxnSpPr>
        <p:spPr>
          <a:xfrm>
            <a:off x="1303302" y="2431253"/>
            <a:ext cx="0" cy="63466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80" name="Straight Arrow Connector 79">
            <a:extLst>
              <a:ext uri="{FF2B5EF4-FFF2-40B4-BE49-F238E27FC236}">
                <a16:creationId xmlns:a16="http://schemas.microsoft.com/office/drawing/2014/main" id="{51608A30-AD45-9F6F-9EE3-2535E8372B47}"/>
              </a:ext>
            </a:extLst>
          </p:cNvPr>
          <p:cNvCxnSpPr>
            <a:stCxn id="65" idx="3"/>
          </p:cNvCxnSpPr>
          <p:nvPr/>
        </p:nvCxnSpPr>
        <p:spPr>
          <a:xfrm>
            <a:off x="2087710" y="3703559"/>
            <a:ext cx="783081"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81" name="TextBox 80">
            <a:extLst>
              <a:ext uri="{FF2B5EF4-FFF2-40B4-BE49-F238E27FC236}">
                <a16:creationId xmlns:a16="http://schemas.microsoft.com/office/drawing/2014/main" id="{D0A5B924-3297-D6BB-1515-A4474A7F03AB}"/>
              </a:ext>
            </a:extLst>
          </p:cNvPr>
          <p:cNvSpPr txBox="1"/>
          <p:nvPr/>
        </p:nvSpPr>
        <p:spPr>
          <a:xfrm>
            <a:off x="5404375" y="3253112"/>
            <a:ext cx="1047430" cy="338554"/>
          </a:xfrm>
          <a:prstGeom prst="rect">
            <a:avLst/>
          </a:prstGeom>
          <a:noFill/>
        </p:spPr>
        <p:txBody>
          <a:bodyPr wrap="square" rtlCol="0">
            <a:spAutoFit/>
          </a:bodyPr>
          <a:lstStyle/>
          <a:p>
            <a:r>
              <a:rPr lang="en-GB" sz="1600" dirty="0"/>
              <a:t>No</a:t>
            </a:r>
            <a:endParaRPr lang="en-GB" dirty="0"/>
          </a:p>
        </p:txBody>
      </p:sp>
      <p:cxnSp>
        <p:nvCxnSpPr>
          <p:cNvPr id="83" name="Straight Arrow Connector 82">
            <a:extLst>
              <a:ext uri="{FF2B5EF4-FFF2-40B4-BE49-F238E27FC236}">
                <a16:creationId xmlns:a16="http://schemas.microsoft.com/office/drawing/2014/main" id="{F2506160-593E-E572-387C-55BD5C75F801}"/>
              </a:ext>
            </a:extLst>
          </p:cNvPr>
          <p:cNvCxnSpPr/>
          <p:nvPr/>
        </p:nvCxnSpPr>
        <p:spPr>
          <a:xfrm flipH="1" flipV="1">
            <a:off x="4444409" y="2431253"/>
            <a:ext cx="1169582" cy="129558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84" name="TextBox 83">
            <a:extLst>
              <a:ext uri="{FF2B5EF4-FFF2-40B4-BE49-F238E27FC236}">
                <a16:creationId xmlns:a16="http://schemas.microsoft.com/office/drawing/2014/main" id="{AA660B93-5970-0FD6-13BB-BF135326164F}"/>
              </a:ext>
            </a:extLst>
          </p:cNvPr>
          <p:cNvSpPr txBox="1"/>
          <p:nvPr/>
        </p:nvSpPr>
        <p:spPr>
          <a:xfrm>
            <a:off x="2203928" y="3391226"/>
            <a:ext cx="1047430" cy="338554"/>
          </a:xfrm>
          <a:prstGeom prst="rect">
            <a:avLst/>
          </a:prstGeom>
          <a:noFill/>
        </p:spPr>
        <p:txBody>
          <a:bodyPr wrap="square" rtlCol="0">
            <a:spAutoFit/>
          </a:bodyPr>
          <a:lstStyle/>
          <a:p>
            <a:r>
              <a:rPr lang="en-GB" sz="1600" dirty="0"/>
              <a:t>No</a:t>
            </a:r>
            <a:endParaRPr lang="en-GB" dirty="0"/>
          </a:p>
        </p:txBody>
      </p:sp>
      <p:cxnSp>
        <p:nvCxnSpPr>
          <p:cNvPr id="87" name="Straight Connector 86">
            <a:extLst>
              <a:ext uri="{FF2B5EF4-FFF2-40B4-BE49-F238E27FC236}">
                <a16:creationId xmlns:a16="http://schemas.microsoft.com/office/drawing/2014/main" id="{4E9BFFF5-EE08-8C96-0477-53B204D1EAA5}"/>
              </a:ext>
            </a:extLst>
          </p:cNvPr>
          <p:cNvCxnSpPr>
            <a:stCxn id="5" idx="1"/>
          </p:cNvCxnSpPr>
          <p:nvPr/>
        </p:nvCxnSpPr>
        <p:spPr>
          <a:xfrm flipH="1">
            <a:off x="2350732" y="1189687"/>
            <a:ext cx="1136746" cy="0"/>
          </a:xfrm>
          <a:prstGeom prst="line">
            <a:avLst/>
          </a:prstGeom>
        </p:spPr>
        <p:style>
          <a:lnRef idx="2">
            <a:schemeClr val="dk1"/>
          </a:lnRef>
          <a:fillRef idx="0">
            <a:schemeClr val="dk1"/>
          </a:fillRef>
          <a:effectRef idx="1">
            <a:schemeClr val="dk1"/>
          </a:effectRef>
          <a:fontRef idx="minor">
            <a:schemeClr val="tx1"/>
          </a:fontRef>
        </p:style>
      </p:cxnSp>
      <p:cxnSp>
        <p:nvCxnSpPr>
          <p:cNvPr id="89" name="Straight Arrow Connector 88">
            <a:extLst>
              <a:ext uri="{FF2B5EF4-FFF2-40B4-BE49-F238E27FC236}">
                <a16:creationId xmlns:a16="http://schemas.microsoft.com/office/drawing/2014/main" id="{7E5E5EE7-6749-8C15-CB0E-97E6D1074489}"/>
              </a:ext>
            </a:extLst>
          </p:cNvPr>
          <p:cNvCxnSpPr/>
          <p:nvPr/>
        </p:nvCxnSpPr>
        <p:spPr>
          <a:xfrm>
            <a:off x="2350732" y="1189687"/>
            <a:ext cx="0" cy="2923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90" name="TextBox 89">
            <a:extLst>
              <a:ext uri="{FF2B5EF4-FFF2-40B4-BE49-F238E27FC236}">
                <a16:creationId xmlns:a16="http://schemas.microsoft.com/office/drawing/2014/main" id="{652B84E5-1C83-B837-4DB5-5C62D5A43A07}"/>
              </a:ext>
            </a:extLst>
          </p:cNvPr>
          <p:cNvSpPr txBox="1"/>
          <p:nvPr/>
        </p:nvSpPr>
        <p:spPr>
          <a:xfrm>
            <a:off x="2980649" y="880916"/>
            <a:ext cx="1047430" cy="338554"/>
          </a:xfrm>
          <a:prstGeom prst="rect">
            <a:avLst/>
          </a:prstGeom>
          <a:noFill/>
        </p:spPr>
        <p:txBody>
          <a:bodyPr wrap="square" rtlCol="0">
            <a:spAutoFit/>
          </a:bodyPr>
          <a:lstStyle/>
          <a:p>
            <a:r>
              <a:rPr lang="en-GB" sz="1600" dirty="0"/>
              <a:t>No</a:t>
            </a:r>
            <a:endParaRPr lang="en-GB" dirty="0"/>
          </a:p>
        </p:txBody>
      </p:sp>
      <p:cxnSp>
        <p:nvCxnSpPr>
          <p:cNvPr id="92" name="Straight Connector 91">
            <a:extLst>
              <a:ext uri="{FF2B5EF4-FFF2-40B4-BE49-F238E27FC236}">
                <a16:creationId xmlns:a16="http://schemas.microsoft.com/office/drawing/2014/main" id="{A89AE23C-3AE0-552C-D8D5-2F2A71C0423C}"/>
              </a:ext>
            </a:extLst>
          </p:cNvPr>
          <p:cNvCxnSpPr>
            <a:cxnSpLocks/>
          </p:cNvCxnSpPr>
          <p:nvPr/>
        </p:nvCxnSpPr>
        <p:spPr>
          <a:xfrm>
            <a:off x="8272129" y="1186797"/>
            <a:ext cx="2382577" cy="10702"/>
          </a:xfrm>
          <a:prstGeom prst="line">
            <a:avLst/>
          </a:prstGeom>
        </p:spPr>
        <p:style>
          <a:lnRef idx="2">
            <a:schemeClr val="dk1"/>
          </a:lnRef>
          <a:fillRef idx="0">
            <a:schemeClr val="dk1"/>
          </a:fillRef>
          <a:effectRef idx="1">
            <a:schemeClr val="dk1"/>
          </a:effectRef>
          <a:fontRef idx="minor">
            <a:schemeClr val="tx1"/>
          </a:fontRef>
        </p:style>
      </p:cxnSp>
      <p:cxnSp>
        <p:nvCxnSpPr>
          <p:cNvPr id="95" name="Straight Arrow Connector 94">
            <a:extLst>
              <a:ext uri="{FF2B5EF4-FFF2-40B4-BE49-F238E27FC236}">
                <a16:creationId xmlns:a16="http://schemas.microsoft.com/office/drawing/2014/main" id="{82DA730E-E77D-34F4-A88A-4E09D1285792}"/>
              </a:ext>
            </a:extLst>
          </p:cNvPr>
          <p:cNvCxnSpPr>
            <a:cxnSpLocks/>
          </p:cNvCxnSpPr>
          <p:nvPr/>
        </p:nvCxnSpPr>
        <p:spPr>
          <a:xfrm>
            <a:off x="10654706" y="1186797"/>
            <a:ext cx="0" cy="23250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868052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D1CD9-4867-DA95-26A0-77C4398D9C09}"/>
              </a:ext>
            </a:extLst>
          </p:cNvPr>
          <p:cNvSpPr>
            <a:spLocks noGrp="1"/>
          </p:cNvSpPr>
          <p:nvPr>
            <p:ph type="title"/>
          </p:nvPr>
        </p:nvSpPr>
        <p:spPr>
          <a:xfrm>
            <a:off x="499733" y="538538"/>
            <a:ext cx="4860001" cy="752835"/>
          </a:xfrm>
        </p:spPr>
        <p:txBody>
          <a:bodyPr/>
          <a:lstStyle/>
          <a:p>
            <a:r>
              <a:rPr lang="en-GB" dirty="0"/>
              <a:t>All our programmes provide…</a:t>
            </a:r>
          </a:p>
        </p:txBody>
      </p:sp>
      <p:sp>
        <p:nvSpPr>
          <p:cNvPr id="3" name="Content Placeholder 2">
            <a:extLst>
              <a:ext uri="{FF2B5EF4-FFF2-40B4-BE49-F238E27FC236}">
                <a16:creationId xmlns:a16="http://schemas.microsoft.com/office/drawing/2014/main" id="{37C07D38-57A9-DB35-9443-58658B1F063C}"/>
              </a:ext>
            </a:extLst>
          </p:cNvPr>
          <p:cNvSpPr>
            <a:spLocks noGrp="1"/>
          </p:cNvSpPr>
          <p:nvPr>
            <p:ph sz="quarter" idx="20"/>
          </p:nvPr>
        </p:nvSpPr>
        <p:spPr>
          <a:xfrm>
            <a:off x="499733" y="1600200"/>
            <a:ext cx="4860001" cy="3855876"/>
          </a:xfrm>
        </p:spPr>
        <p:txBody>
          <a:bodyPr/>
          <a:lstStyle/>
          <a:p>
            <a:pPr marL="285750" indent="-285750">
              <a:buFont typeface="Arial" panose="020B0604020202020204" pitchFamily="34" charset="0"/>
              <a:buChar char="•"/>
            </a:pPr>
            <a:r>
              <a:rPr lang="en-GB" sz="1600" dirty="0"/>
              <a:t>Taster lectures</a:t>
            </a:r>
          </a:p>
          <a:p>
            <a:pPr marL="285750" indent="-285750">
              <a:buFont typeface="Arial" panose="020B0604020202020204" pitchFamily="34" charset="0"/>
              <a:buChar char="•"/>
            </a:pPr>
            <a:r>
              <a:rPr lang="en-GB" sz="1600" dirty="0"/>
              <a:t>Support with UCAS</a:t>
            </a:r>
          </a:p>
          <a:p>
            <a:pPr marL="285750" indent="-285750">
              <a:buFont typeface="Arial" panose="020B0604020202020204" pitchFamily="34" charset="0"/>
              <a:buChar char="•"/>
            </a:pPr>
            <a:r>
              <a:rPr lang="en-GB" sz="1600" dirty="0"/>
              <a:t>The opportunity to make new friends</a:t>
            </a:r>
          </a:p>
          <a:p>
            <a:pPr marL="285750" indent="-285750">
              <a:buFont typeface="Arial" panose="020B0604020202020204" pitchFamily="34" charset="0"/>
              <a:buChar char="•"/>
            </a:pPr>
            <a:r>
              <a:rPr lang="en-GB" sz="1600" dirty="0"/>
              <a:t>Academic skills</a:t>
            </a:r>
          </a:p>
          <a:p>
            <a:pPr marL="285750" indent="-285750">
              <a:buFont typeface="Arial" panose="020B0604020202020204" pitchFamily="34" charset="0"/>
              <a:buChar char="•"/>
            </a:pPr>
            <a:r>
              <a:rPr lang="en-GB" sz="1600" dirty="0"/>
              <a:t>Transferable life skills</a:t>
            </a:r>
          </a:p>
          <a:p>
            <a:pPr marL="285750" indent="-285750">
              <a:buFont typeface="Arial" panose="020B0604020202020204" pitchFamily="34" charset="0"/>
              <a:buChar char="•"/>
            </a:pPr>
            <a:r>
              <a:rPr lang="en-GB" sz="1600" dirty="0"/>
              <a:t>A feel for what university life is like</a:t>
            </a:r>
          </a:p>
          <a:p>
            <a:pPr marL="285750" indent="-285750">
              <a:buFont typeface="Arial" panose="020B0604020202020204" pitchFamily="34" charset="0"/>
              <a:buChar char="•"/>
            </a:pPr>
            <a:r>
              <a:rPr lang="en-GB" sz="1600" dirty="0"/>
              <a:t>The opportunity to talk to current students</a:t>
            </a:r>
          </a:p>
          <a:p>
            <a:pPr marL="285750" indent="-285750">
              <a:buFont typeface="Arial" panose="020B0604020202020204" pitchFamily="34" charset="0"/>
              <a:buChar char="•"/>
            </a:pPr>
            <a:r>
              <a:rPr lang="en-GB" sz="1600" dirty="0"/>
              <a:t>A chance to explore the University of Warwick</a:t>
            </a:r>
          </a:p>
          <a:p>
            <a:pPr marL="285750" indent="-285750">
              <a:buFont typeface="Arial" panose="020B0604020202020204" pitchFamily="34" charset="0"/>
              <a:buChar char="•"/>
            </a:pPr>
            <a:r>
              <a:rPr lang="en-GB" sz="1600" dirty="0"/>
              <a:t>Online content, support and guidance</a:t>
            </a:r>
          </a:p>
        </p:txBody>
      </p:sp>
      <p:pic>
        <p:nvPicPr>
          <p:cNvPr id="20" name="Picture Placeholder 19" descr="A group of people sitting on a stone ledge&#10;&#10;AI-generated content may be incorrect.">
            <a:extLst>
              <a:ext uri="{FF2B5EF4-FFF2-40B4-BE49-F238E27FC236}">
                <a16:creationId xmlns:a16="http://schemas.microsoft.com/office/drawing/2014/main" id="{6AAFFF0F-6CFA-961E-E16A-AC76B117D72D}"/>
              </a:ext>
            </a:extLst>
          </p:cNvPr>
          <p:cNvPicPr>
            <a:picLocks noGrp="1" noChangeAspect="1"/>
          </p:cNvPicPr>
          <p:nvPr>
            <p:ph type="pic" sz="quarter" idx="12"/>
          </p:nvPr>
        </p:nvPicPr>
        <p:blipFill>
          <a:blip r:embed="rId2"/>
          <a:srcRect l="10806" t="-705" r="22543" b="-1332"/>
          <a:stretch>
            <a:fillRect/>
          </a:stretch>
        </p:blipFill>
        <p:spPr>
          <a:xfrm>
            <a:off x="9144000" y="-69850"/>
            <a:ext cx="3048000" cy="6997700"/>
          </a:xfrm>
        </p:spPr>
      </p:pic>
      <p:sp>
        <p:nvSpPr>
          <p:cNvPr id="8" name="Footer Placeholder 7">
            <a:extLst>
              <a:ext uri="{FF2B5EF4-FFF2-40B4-BE49-F238E27FC236}">
                <a16:creationId xmlns:a16="http://schemas.microsoft.com/office/drawing/2014/main" id="{BD798172-0793-40FC-B1A3-2FEA664E4373}"/>
              </a:ext>
            </a:extLst>
          </p:cNvPr>
          <p:cNvSpPr>
            <a:spLocks noGrp="1"/>
          </p:cNvSpPr>
          <p:nvPr>
            <p:ph type="ftr" sz="quarter" idx="3"/>
          </p:nvPr>
        </p:nvSpPr>
        <p:spPr/>
        <p:txBody>
          <a:bodyPr/>
          <a:lstStyle/>
          <a:p>
            <a:endParaRPr lang="en-GB"/>
          </a:p>
        </p:txBody>
      </p:sp>
      <p:sp>
        <p:nvSpPr>
          <p:cNvPr id="9" name="Slide Number Placeholder 8">
            <a:extLst>
              <a:ext uri="{FF2B5EF4-FFF2-40B4-BE49-F238E27FC236}">
                <a16:creationId xmlns:a16="http://schemas.microsoft.com/office/drawing/2014/main" id="{B5BDC38A-B778-3A11-D16D-A1E43A3863A3}"/>
              </a:ext>
            </a:extLst>
          </p:cNvPr>
          <p:cNvSpPr>
            <a:spLocks noGrp="1"/>
          </p:cNvSpPr>
          <p:nvPr>
            <p:ph type="sldNum" sz="quarter" idx="4"/>
          </p:nvPr>
        </p:nvSpPr>
        <p:spPr/>
        <p:txBody>
          <a:bodyPr/>
          <a:lstStyle/>
          <a:p>
            <a:fld id="{E8F1A65C-595C-4736-BF40-F7D31E789466}" type="slidenum">
              <a:rPr lang="en-GB" smtClean="0"/>
              <a:pPr/>
              <a:t>6</a:t>
            </a:fld>
            <a:endParaRPr lang="en-GB"/>
          </a:p>
        </p:txBody>
      </p:sp>
      <p:pic>
        <p:nvPicPr>
          <p:cNvPr id="18" name="Picture Placeholder 17" descr="A group of geese on grass near a lake&#10;&#10;AI-generated content may be incorrect.">
            <a:extLst>
              <a:ext uri="{FF2B5EF4-FFF2-40B4-BE49-F238E27FC236}">
                <a16:creationId xmlns:a16="http://schemas.microsoft.com/office/drawing/2014/main" id="{FFA3B587-55CE-8DC7-C74B-BF1F8ED3096A}"/>
              </a:ext>
            </a:extLst>
          </p:cNvPr>
          <p:cNvPicPr>
            <a:picLocks noGrp="1" noChangeAspect="1"/>
          </p:cNvPicPr>
          <p:nvPr>
            <p:ph type="pic" sz="quarter" idx="19"/>
          </p:nvPr>
        </p:nvPicPr>
        <p:blipFill>
          <a:blip r:embed="rId3"/>
          <a:srcRect t="9977" b="9977"/>
          <a:stretch>
            <a:fillRect/>
          </a:stretch>
        </p:blipFill>
        <p:spPr/>
      </p:pic>
      <p:pic>
        <p:nvPicPr>
          <p:cNvPr id="24" name="Picture Placeholder 23" descr="A group of buildings with a pond and grass&#10;&#10;AI-generated content may be incorrect.">
            <a:extLst>
              <a:ext uri="{FF2B5EF4-FFF2-40B4-BE49-F238E27FC236}">
                <a16:creationId xmlns:a16="http://schemas.microsoft.com/office/drawing/2014/main" id="{2377B5C0-EECB-54D6-3A9B-D20724E904B0}"/>
              </a:ext>
            </a:extLst>
          </p:cNvPr>
          <p:cNvPicPr>
            <a:picLocks noGrp="1" noChangeAspect="1"/>
          </p:cNvPicPr>
          <p:nvPr>
            <p:ph type="pic" sz="quarter" idx="18"/>
          </p:nvPr>
        </p:nvPicPr>
        <p:blipFill>
          <a:blip r:embed="rId4"/>
          <a:srcRect l="32661" r="32661"/>
          <a:stretch>
            <a:fillRect/>
          </a:stretch>
        </p:blipFill>
        <p:spPr/>
      </p:pic>
    </p:spTree>
    <p:extLst>
      <p:ext uri="{BB962C8B-B14F-4D97-AF65-F5344CB8AC3E}">
        <p14:creationId xmlns:p14="http://schemas.microsoft.com/office/powerpoint/2010/main" val="3801045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A building with a curved roof&#10;&#10;AI-generated content may be incorrect.">
            <a:extLst>
              <a:ext uri="{FF2B5EF4-FFF2-40B4-BE49-F238E27FC236}">
                <a16:creationId xmlns:a16="http://schemas.microsoft.com/office/drawing/2014/main" id="{A224B64C-D7BE-36FB-B5B2-63970EBDB72F}"/>
              </a:ext>
            </a:extLst>
          </p:cNvPr>
          <p:cNvPicPr>
            <a:picLocks noGrp="1" noChangeAspect="1"/>
          </p:cNvPicPr>
          <p:nvPr>
            <p:ph type="pic" sz="quarter" idx="12"/>
          </p:nvPr>
        </p:nvPicPr>
        <p:blipFill>
          <a:blip r:embed="rId2"/>
          <a:srcRect l="27863" r="27863"/>
          <a:stretch>
            <a:fillRect/>
          </a:stretch>
        </p:blipFill>
        <p:spPr>
          <a:xfrm>
            <a:off x="5981700" y="0"/>
            <a:ext cx="4554538" cy="6858000"/>
          </a:xfrm>
        </p:spPr>
      </p:pic>
      <p:sp>
        <p:nvSpPr>
          <p:cNvPr id="24" name="Title 2">
            <a:extLst>
              <a:ext uri="{FF2B5EF4-FFF2-40B4-BE49-F238E27FC236}">
                <a16:creationId xmlns:a16="http://schemas.microsoft.com/office/drawing/2014/main" id="{0CB59553-B898-DFF1-BBFC-A547168607C0}"/>
              </a:ext>
            </a:extLst>
          </p:cNvPr>
          <p:cNvSpPr>
            <a:spLocks noGrp="1"/>
          </p:cNvSpPr>
          <p:nvPr>
            <p:ph type="title"/>
          </p:nvPr>
        </p:nvSpPr>
        <p:spPr>
          <a:xfrm>
            <a:off x="499733" y="538538"/>
            <a:ext cx="4860001" cy="383567"/>
          </a:xfrm>
        </p:spPr>
        <p:txBody>
          <a:bodyPr/>
          <a:lstStyle/>
          <a:p>
            <a:r>
              <a:rPr lang="en-US" dirty="0"/>
              <a:t>On completion</a:t>
            </a:r>
          </a:p>
        </p:txBody>
      </p:sp>
      <p:sp>
        <p:nvSpPr>
          <p:cNvPr id="26" name="Content Placeholder 3">
            <a:extLst>
              <a:ext uri="{FF2B5EF4-FFF2-40B4-BE49-F238E27FC236}">
                <a16:creationId xmlns:a16="http://schemas.microsoft.com/office/drawing/2014/main" id="{3C7A46DF-C7FD-F115-2D94-2BB6BCB2FA4D}"/>
              </a:ext>
            </a:extLst>
          </p:cNvPr>
          <p:cNvSpPr>
            <a:spLocks noGrp="1"/>
          </p:cNvSpPr>
          <p:nvPr>
            <p:ph sz="quarter" idx="20"/>
          </p:nvPr>
        </p:nvSpPr>
        <p:spPr>
          <a:xfrm>
            <a:off x="499733" y="2138376"/>
            <a:ext cx="4860001" cy="3317700"/>
          </a:xfrm>
        </p:spPr>
        <p:txBody>
          <a:bodyPr/>
          <a:lstStyle/>
          <a:p>
            <a:r>
              <a:rPr lang="en-US" dirty="0"/>
              <a:t>You are eligible to receive an alternative offer at Warwick</a:t>
            </a:r>
          </a:p>
          <a:p>
            <a:endParaRPr lang="en-US" dirty="0"/>
          </a:p>
          <a:p>
            <a:r>
              <a:rPr lang="en-US" dirty="0"/>
              <a:t>You’re able to apply for a £2,000 bursary</a:t>
            </a:r>
          </a:p>
          <a:p>
            <a:endParaRPr lang="en-US" dirty="0"/>
          </a:p>
          <a:p>
            <a:r>
              <a:rPr lang="en-US" dirty="0"/>
              <a:t>You’re able to make informed choices regarding what’s next for you</a:t>
            </a:r>
          </a:p>
          <a:p>
            <a:endParaRPr lang="en-US" dirty="0"/>
          </a:p>
          <a:p>
            <a:r>
              <a:rPr lang="en-US" dirty="0"/>
              <a:t>You have met new friends and engaged with the academics, students and Warwick community </a:t>
            </a:r>
          </a:p>
          <a:p>
            <a:endParaRPr lang="en-US" dirty="0"/>
          </a:p>
          <a:p>
            <a:r>
              <a:rPr lang="en-US" dirty="0"/>
              <a:t>You have new skills and experiences for your CV and personal statement </a:t>
            </a:r>
          </a:p>
          <a:p>
            <a:endParaRPr lang="en-US" dirty="0"/>
          </a:p>
          <a:p>
            <a:r>
              <a:rPr lang="en-US" dirty="0"/>
              <a:t>You’re more confident in yourself and your next steps</a:t>
            </a:r>
          </a:p>
        </p:txBody>
      </p:sp>
      <p:sp>
        <p:nvSpPr>
          <p:cNvPr id="28" name="Text Placeholder 4">
            <a:extLst>
              <a:ext uri="{FF2B5EF4-FFF2-40B4-BE49-F238E27FC236}">
                <a16:creationId xmlns:a16="http://schemas.microsoft.com/office/drawing/2014/main" id="{01EE7B7F-A1E4-F361-EFCC-0EC39BF5F0C0}"/>
              </a:ext>
            </a:extLst>
          </p:cNvPr>
          <p:cNvSpPr>
            <a:spLocks noGrp="1"/>
          </p:cNvSpPr>
          <p:nvPr>
            <p:ph type="body" sz="quarter" idx="22"/>
          </p:nvPr>
        </p:nvSpPr>
        <p:spPr>
          <a:xfrm>
            <a:off x="499732" y="1408771"/>
            <a:ext cx="4860002" cy="564450"/>
          </a:xfrm>
        </p:spPr>
        <p:txBody>
          <a:bodyPr/>
          <a:lstStyle/>
          <a:p>
            <a:r>
              <a:rPr lang="en-US" dirty="0"/>
              <a:t>Having successfully completed the </a:t>
            </a:r>
            <a:r>
              <a:rPr lang="en-US" dirty="0" err="1"/>
              <a:t>programme</a:t>
            </a:r>
            <a:r>
              <a:rPr lang="en-US" dirty="0"/>
              <a:t> you are</a:t>
            </a:r>
          </a:p>
        </p:txBody>
      </p:sp>
      <p:sp>
        <p:nvSpPr>
          <p:cNvPr id="30" name="Footer Placeholder 5">
            <a:extLst>
              <a:ext uri="{FF2B5EF4-FFF2-40B4-BE49-F238E27FC236}">
                <a16:creationId xmlns:a16="http://schemas.microsoft.com/office/drawing/2014/main" id="{4691D0A1-2E28-5D92-D96E-001B3DD0639D}"/>
              </a:ext>
            </a:extLst>
          </p:cNvPr>
          <p:cNvSpPr>
            <a:spLocks noGrp="1"/>
          </p:cNvSpPr>
          <p:nvPr>
            <p:ph type="ftr" sz="quarter" idx="3"/>
          </p:nvPr>
        </p:nvSpPr>
        <p:spPr>
          <a:xfrm>
            <a:off x="1039733" y="5994450"/>
            <a:ext cx="4320001" cy="360000"/>
          </a:xfrm>
        </p:spPr>
        <p:txBody>
          <a:bodyPr/>
          <a:lstStyle/>
          <a:p>
            <a:r>
              <a:rPr lang="en-GB" dirty="0"/>
              <a:t>Note: </a:t>
            </a:r>
          </a:p>
        </p:txBody>
      </p:sp>
      <p:sp>
        <p:nvSpPr>
          <p:cNvPr id="7" name="Slide Number Placeholder 6">
            <a:extLst>
              <a:ext uri="{FF2B5EF4-FFF2-40B4-BE49-F238E27FC236}">
                <a16:creationId xmlns:a16="http://schemas.microsoft.com/office/drawing/2014/main" id="{1F3169B8-D0B7-65EB-8623-F03A040E32AE}"/>
              </a:ext>
            </a:extLst>
          </p:cNvPr>
          <p:cNvSpPr>
            <a:spLocks noGrp="1"/>
          </p:cNvSpPr>
          <p:nvPr>
            <p:ph type="sldNum" sz="quarter" idx="4"/>
          </p:nvPr>
        </p:nvSpPr>
        <p:spPr>
          <a:xfrm>
            <a:off x="499733" y="5994450"/>
            <a:ext cx="360000" cy="360000"/>
          </a:xfrm>
        </p:spPr>
        <p:txBody>
          <a:bodyPr wrap="square" anchor="b">
            <a:normAutofit/>
          </a:bodyPr>
          <a:lstStyle/>
          <a:p>
            <a:fld id="{E8F1A65C-595C-4736-BF40-F7D31E789466}" type="slidenum">
              <a:rPr lang="en-GB" smtClean="0"/>
              <a:pPr/>
              <a:t>7</a:t>
            </a:fld>
            <a:endParaRPr lang="en-GB"/>
          </a:p>
        </p:txBody>
      </p:sp>
    </p:spTree>
    <p:extLst>
      <p:ext uri="{BB962C8B-B14F-4D97-AF65-F5344CB8AC3E}">
        <p14:creationId xmlns:p14="http://schemas.microsoft.com/office/powerpoint/2010/main" val="1207780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D8135-92BE-F881-BD9F-36719D555D1B}"/>
            </a:ext>
          </a:extLst>
        </p:cNvPr>
        <p:cNvGrpSpPr/>
        <p:nvPr/>
      </p:nvGrpSpPr>
      <p:grpSpPr>
        <a:xfrm>
          <a:off x="0" y="0"/>
          <a:ext cx="0" cy="0"/>
          <a:chOff x="0" y="0"/>
          <a:chExt cx="0" cy="0"/>
        </a:xfrm>
      </p:grpSpPr>
      <p:pic>
        <p:nvPicPr>
          <p:cNvPr id="10" name="Picture Placeholder 9" descr="A person sitting in a library&#10;&#10;AI-generated content may be incorrect.">
            <a:extLst>
              <a:ext uri="{FF2B5EF4-FFF2-40B4-BE49-F238E27FC236}">
                <a16:creationId xmlns:a16="http://schemas.microsoft.com/office/drawing/2014/main" id="{DB5515EB-FB52-741D-6E66-851AD7C2AB2D}"/>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20" y="10"/>
            <a:ext cx="12191980" cy="3445190"/>
          </a:xfrm>
          <a:noFill/>
        </p:spPr>
      </p:pic>
      <p:sp>
        <p:nvSpPr>
          <p:cNvPr id="3" name="Text Placeholder 2">
            <a:extLst>
              <a:ext uri="{FF2B5EF4-FFF2-40B4-BE49-F238E27FC236}">
                <a16:creationId xmlns:a16="http://schemas.microsoft.com/office/drawing/2014/main" id="{8BF3CE67-1A39-684C-5049-51E5559CE2EF}"/>
              </a:ext>
            </a:extLst>
          </p:cNvPr>
          <p:cNvSpPr>
            <a:spLocks noGrp="1"/>
          </p:cNvSpPr>
          <p:nvPr>
            <p:ph type="body" sz="quarter" idx="13"/>
          </p:nvPr>
        </p:nvSpPr>
        <p:spPr>
          <a:xfrm>
            <a:off x="499733" y="1580118"/>
            <a:ext cx="8208000" cy="855299"/>
          </a:xfrm>
        </p:spPr>
        <p:txBody>
          <a:bodyPr vert="horz" wrap="square" lIns="0" tIns="0" rIns="0" bIns="0" rtlCol="0" anchor="t">
            <a:normAutofit/>
          </a:bodyPr>
          <a:lstStyle/>
          <a:p>
            <a:pPr>
              <a:lnSpc>
                <a:spcPct val="95000"/>
              </a:lnSpc>
              <a:spcAft>
                <a:spcPts val="600"/>
              </a:spcAft>
            </a:pPr>
            <a:r>
              <a:rPr lang="en-GB" sz="5600" dirty="0">
                <a:solidFill>
                  <a:schemeClr val="bg1"/>
                </a:solidFill>
                <a:latin typeface="Aptos"/>
                <a:cs typeface="Calibri"/>
              </a:rPr>
              <a:t>02</a:t>
            </a:r>
          </a:p>
        </p:txBody>
      </p:sp>
      <p:sp>
        <p:nvSpPr>
          <p:cNvPr id="22" name="Title 21">
            <a:extLst>
              <a:ext uri="{FF2B5EF4-FFF2-40B4-BE49-F238E27FC236}">
                <a16:creationId xmlns:a16="http://schemas.microsoft.com/office/drawing/2014/main" id="{49B03CEF-6008-8701-1EBE-163E5A5E42BC}"/>
              </a:ext>
            </a:extLst>
          </p:cNvPr>
          <p:cNvSpPr>
            <a:spLocks noGrp="1"/>
          </p:cNvSpPr>
          <p:nvPr>
            <p:ph type="title"/>
          </p:nvPr>
        </p:nvSpPr>
        <p:spPr>
          <a:xfrm>
            <a:off x="499733" y="2791790"/>
            <a:ext cx="8208000" cy="1743682"/>
          </a:xfrm>
        </p:spPr>
        <p:txBody>
          <a:bodyPr wrap="square" anchor="t">
            <a:normAutofit/>
          </a:bodyPr>
          <a:lstStyle/>
          <a:p>
            <a:r>
              <a:rPr lang="en-GB" sz="6700" dirty="0">
                <a:solidFill>
                  <a:schemeClr val="bg1"/>
                </a:solidFill>
                <a:latin typeface="Aptos"/>
                <a:cs typeface="Calibri"/>
              </a:rPr>
              <a:t>Eligibility</a:t>
            </a:r>
            <a:br>
              <a:rPr lang="en-GB" sz="6700" dirty="0">
                <a:solidFill>
                  <a:schemeClr val="bg1"/>
                </a:solidFill>
                <a:latin typeface="Aptos"/>
                <a:cs typeface="Calibri"/>
              </a:rPr>
            </a:br>
            <a:r>
              <a:rPr lang="en-GB" sz="6700" dirty="0">
                <a:latin typeface="Aptos"/>
                <a:cs typeface="Calibri"/>
              </a:rPr>
              <a:t>Criteria</a:t>
            </a:r>
          </a:p>
        </p:txBody>
      </p:sp>
    </p:spTree>
    <p:extLst>
      <p:ext uri="{BB962C8B-B14F-4D97-AF65-F5344CB8AC3E}">
        <p14:creationId xmlns:p14="http://schemas.microsoft.com/office/powerpoint/2010/main" val="4115859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A4F04B-87C0-BCE0-4EE8-E469117E572E}"/>
              </a:ext>
            </a:extLst>
          </p:cNvPr>
          <p:cNvSpPr>
            <a:spLocks noGrp="1"/>
          </p:cNvSpPr>
          <p:nvPr>
            <p:ph type="body" sz="quarter" idx="12"/>
          </p:nvPr>
        </p:nvSpPr>
        <p:spPr/>
        <p:txBody>
          <a:bodyPr/>
          <a:lstStyle/>
          <a:p>
            <a:r>
              <a:rPr lang="en-GB" dirty="0"/>
              <a:t>All programmes have similar eligibility criteria, some may very slightly if they are in partnership with an external charity.</a:t>
            </a:r>
          </a:p>
        </p:txBody>
      </p:sp>
      <p:sp>
        <p:nvSpPr>
          <p:cNvPr id="3" name="Content Placeholder 2">
            <a:extLst>
              <a:ext uri="{FF2B5EF4-FFF2-40B4-BE49-F238E27FC236}">
                <a16:creationId xmlns:a16="http://schemas.microsoft.com/office/drawing/2014/main" id="{1F3B6E19-F7ED-AB83-BBFE-2E24E2D46976}"/>
              </a:ext>
            </a:extLst>
          </p:cNvPr>
          <p:cNvSpPr>
            <a:spLocks noGrp="1"/>
          </p:cNvSpPr>
          <p:nvPr>
            <p:ph sz="quarter" idx="17"/>
          </p:nvPr>
        </p:nvSpPr>
        <p:spPr>
          <a:xfrm>
            <a:off x="499731" y="2621738"/>
            <a:ext cx="5076000" cy="2866276"/>
          </a:xfrm>
        </p:spPr>
        <p:txBody>
          <a:bodyPr/>
          <a:lstStyle/>
          <a:p>
            <a:pPr marL="285750" lvl="0" indent="-285750" defTabSz="685800">
              <a:lnSpc>
                <a:spcPct val="100000"/>
              </a:lnSpc>
              <a:buFont typeface="Arial" panose="020B0604020202020204" pitchFamily="34" charset="0"/>
              <a:buChar char="•"/>
              <a:defRPr/>
            </a:pPr>
            <a:r>
              <a:rPr lang="en-GB" sz="1800" spc="0" dirty="0">
                <a:solidFill>
                  <a:prstClr val="black"/>
                </a:solidFill>
                <a:latin typeface="Calibri"/>
              </a:rPr>
              <a:t>Attend a state funded school / college  </a:t>
            </a:r>
          </a:p>
          <a:p>
            <a:pPr marL="285750" lvl="0" indent="-285750" defTabSz="685800">
              <a:lnSpc>
                <a:spcPct val="100000"/>
              </a:lnSpc>
              <a:buFont typeface="Arial" panose="020B0604020202020204" pitchFamily="34" charset="0"/>
              <a:buChar char="•"/>
              <a:defRPr/>
            </a:pPr>
            <a:r>
              <a:rPr lang="en-GB" sz="1800" spc="0" dirty="0">
                <a:solidFill>
                  <a:prstClr val="black"/>
                </a:solidFill>
                <a:latin typeface="Calibri"/>
              </a:rPr>
              <a:t>Studying in Year 12 </a:t>
            </a:r>
          </a:p>
          <a:p>
            <a:pPr marL="285750" lvl="0" indent="-285750" defTabSz="685800">
              <a:lnSpc>
                <a:spcPct val="100000"/>
              </a:lnSpc>
              <a:buFont typeface="Arial" panose="020B0604020202020204" pitchFamily="34" charset="0"/>
              <a:buChar char="•"/>
              <a:defRPr/>
            </a:pPr>
            <a:r>
              <a:rPr lang="en-GB" sz="1800" spc="0" dirty="0">
                <a:solidFill>
                  <a:prstClr val="black"/>
                </a:solidFill>
                <a:latin typeface="Calibri"/>
              </a:rPr>
              <a:t>Be eligible for Home UK fee status </a:t>
            </a:r>
          </a:p>
          <a:p>
            <a:pPr marL="285750" lvl="0" indent="-285750" defTabSz="685800">
              <a:lnSpc>
                <a:spcPct val="100000"/>
              </a:lnSpc>
              <a:buFont typeface="Arial" panose="020B0604020202020204" pitchFamily="34" charset="0"/>
              <a:buChar char="•"/>
              <a:defRPr/>
            </a:pPr>
            <a:r>
              <a:rPr lang="en-GB" sz="1800" spc="0" dirty="0">
                <a:solidFill>
                  <a:prstClr val="black"/>
                </a:solidFill>
                <a:latin typeface="Calibri"/>
              </a:rPr>
              <a:t>Academic Criteria:</a:t>
            </a:r>
          </a:p>
          <a:p>
            <a:pPr marL="742950" lvl="1" indent="-285750" defTabSz="685800">
              <a:lnSpc>
                <a:spcPct val="100000"/>
              </a:lnSpc>
              <a:buFont typeface="Arial" panose="020B0604020202020204" pitchFamily="34" charset="0"/>
              <a:buChar char="•"/>
              <a:defRPr/>
            </a:pPr>
            <a:r>
              <a:rPr lang="en-GB" sz="1650" dirty="0">
                <a:solidFill>
                  <a:prstClr val="black"/>
                </a:solidFill>
                <a:latin typeface="Calibri"/>
              </a:rPr>
              <a:t>Achieved at least five GCSEs at grades 9-6 </a:t>
            </a:r>
          </a:p>
          <a:p>
            <a:pPr marL="742950" lvl="1" indent="-285750" defTabSz="685800">
              <a:lnSpc>
                <a:spcPct val="100000"/>
              </a:lnSpc>
              <a:buFont typeface="Arial" panose="020B0604020202020204" pitchFamily="34" charset="0"/>
              <a:buChar char="•"/>
              <a:defRPr/>
            </a:pPr>
            <a:r>
              <a:rPr lang="en-GB" sz="1650" dirty="0">
                <a:solidFill>
                  <a:prstClr val="black"/>
                </a:solidFill>
                <a:latin typeface="Calibri"/>
              </a:rPr>
              <a:t>If this doesn’t include Maths / English Language, at least a 4 in those subjects </a:t>
            </a:r>
          </a:p>
          <a:p>
            <a:endParaRPr lang="en-GB" dirty="0"/>
          </a:p>
        </p:txBody>
      </p:sp>
      <p:sp>
        <p:nvSpPr>
          <p:cNvPr id="4" name="Text Placeholder 3">
            <a:extLst>
              <a:ext uri="{FF2B5EF4-FFF2-40B4-BE49-F238E27FC236}">
                <a16:creationId xmlns:a16="http://schemas.microsoft.com/office/drawing/2014/main" id="{894F451F-C46B-931E-B8F7-ADD11EF0F522}"/>
              </a:ext>
            </a:extLst>
          </p:cNvPr>
          <p:cNvSpPr>
            <a:spLocks noGrp="1"/>
          </p:cNvSpPr>
          <p:nvPr>
            <p:ph type="body" sz="quarter" idx="14"/>
          </p:nvPr>
        </p:nvSpPr>
        <p:spPr/>
        <p:txBody>
          <a:bodyPr/>
          <a:lstStyle/>
          <a:p>
            <a:r>
              <a:rPr lang="en-GB" dirty="0"/>
              <a:t>Essential Criteria</a:t>
            </a:r>
          </a:p>
        </p:txBody>
      </p:sp>
      <p:sp>
        <p:nvSpPr>
          <p:cNvPr id="5" name="Content Placeholder 4">
            <a:extLst>
              <a:ext uri="{FF2B5EF4-FFF2-40B4-BE49-F238E27FC236}">
                <a16:creationId xmlns:a16="http://schemas.microsoft.com/office/drawing/2014/main" id="{F49E0F25-49EE-893B-9615-9C6D4D2D0078}"/>
              </a:ext>
            </a:extLst>
          </p:cNvPr>
          <p:cNvSpPr>
            <a:spLocks noGrp="1"/>
          </p:cNvSpPr>
          <p:nvPr>
            <p:ph sz="quarter" idx="18"/>
          </p:nvPr>
        </p:nvSpPr>
        <p:spPr>
          <a:xfrm>
            <a:off x="6366000" y="2959362"/>
            <a:ext cx="5448300" cy="2866276"/>
          </a:xfrm>
        </p:spPr>
        <p:txBody>
          <a:bodyPr/>
          <a:lstStyle/>
          <a:p>
            <a:pPr marL="257175" lvl="2" indent="-257175" defTabSz="1828754">
              <a:lnSpc>
                <a:spcPct val="100000"/>
              </a:lnSpc>
              <a:spcBef>
                <a:spcPts val="0"/>
              </a:spcBef>
              <a:spcAft>
                <a:spcPts val="600"/>
              </a:spcAft>
              <a:buClr>
                <a:srgbClr val="000000"/>
              </a:buClr>
              <a:buSzPct val="123000"/>
              <a:buFont typeface="Arial" panose="020B0604020202020204" pitchFamily="34" charset="0"/>
              <a:buChar char="•"/>
              <a:defRPr/>
            </a:pPr>
            <a:r>
              <a:rPr lang="en-GB" sz="1650" dirty="0">
                <a:solidFill>
                  <a:prstClr val="black"/>
                </a:solidFill>
                <a:latin typeface="Calibri"/>
                <a:ea typeface="Tahoma" panose="020B0604030504040204" pitchFamily="34" charset="0"/>
                <a:cs typeface="Tahoma" panose="020B0604030504040204" pitchFamily="34" charset="0"/>
              </a:rPr>
              <a:t>Live in a neighbourhood with a low rate of progression to higher education and/or a high level of socio-economic deprivation.</a:t>
            </a:r>
          </a:p>
          <a:p>
            <a:pPr marL="257175" lvl="2" indent="-257175" defTabSz="1828754">
              <a:lnSpc>
                <a:spcPct val="100000"/>
              </a:lnSpc>
              <a:spcBef>
                <a:spcPts val="0"/>
              </a:spcBef>
              <a:spcAft>
                <a:spcPts val="600"/>
              </a:spcAft>
              <a:buClr>
                <a:srgbClr val="000000"/>
              </a:buClr>
              <a:buSzPct val="123000"/>
              <a:buFont typeface="Arial" panose="020B0604020202020204" pitchFamily="34" charset="0"/>
              <a:buChar char="•"/>
              <a:defRPr/>
            </a:pPr>
            <a:r>
              <a:rPr lang="en-GB" sz="1650" dirty="0">
                <a:solidFill>
                  <a:prstClr val="black"/>
                </a:solidFill>
                <a:latin typeface="Calibri"/>
                <a:ea typeface="Tahoma" panose="020B0604030504040204" pitchFamily="34" charset="0"/>
                <a:cs typeface="Tahoma" panose="020B0604030504040204" pitchFamily="34" charset="0"/>
              </a:rPr>
              <a:t>Would be in the first generation of your family to attend university.</a:t>
            </a:r>
          </a:p>
          <a:p>
            <a:pPr marL="257175" lvl="2" indent="-257175" defTabSz="1828754">
              <a:lnSpc>
                <a:spcPct val="100000"/>
              </a:lnSpc>
              <a:spcBef>
                <a:spcPts val="0"/>
              </a:spcBef>
              <a:spcAft>
                <a:spcPts val="600"/>
              </a:spcAft>
              <a:buClr>
                <a:srgbClr val="000000"/>
              </a:buClr>
              <a:buSzPct val="123000"/>
              <a:buFont typeface="Arial" panose="020B0604020202020204" pitchFamily="34" charset="0"/>
              <a:buChar char="•"/>
              <a:defRPr/>
            </a:pPr>
            <a:r>
              <a:rPr lang="en-GB" sz="1650" dirty="0">
                <a:solidFill>
                  <a:prstClr val="black"/>
                </a:solidFill>
                <a:latin typeface="Calibri"/>
                <a:ea typeface="Tahoma" panose="020B0604030504040204" pitchFamily="34" charset="0"/>
                <a:cs typeface="Tahoma" panose="020B0604030504040204" pitchFamily="34" charset="0"/>
              </a:rPr>
              <a:t>Be in receipt of, or entitled to, discretionary payments/16-19 bursary at school/college</a:t>
            </a:r>
          </a:p>
          <a:p>
            <a:pPr marL="257175" lvl="2" indent="-257175" defTabSz="1828754">
              <a:lnSpc>
                <a:spcPct val="100000"/>
              </a:lnSpc>
              <a:spcBef>
                <a:spcPts val="0"/>
              </a:spcBef>
              <a:spcAft>
                <a:spcPts val="600"/>
              </a:spcAft>
              <a:buClr>
                <a:srgbClr val="000000"/>
              </a:buClr>
              <a:buSzPct val="123000"/>
              <a:buFont typeface="Arial" panose="020B0604020202020204" pitchFamily="34" charset="0"/>
              <a:buChar char="•"/>
              <a:defRPr/>
            </a:pPr>
            <a:r>
              <a:rPr lang="en-GB" sz="1650" dirty="0">
                <a:solidFill>
                  <a:prstClr val="black"/>
                </a:solidFill>
                <a:latin typeface="Calibri"/>
                <a:ea typeface="Tahoma" panose="020B0604030504040204" pitchFamily="34" charset="0"/>
                <a:cs typeface="Tahoma" panose="020B0604030504040204" pitchFamily="34" charset="0"/>
              </a:rPr>
              <a:t>Have been in receipt of Free School Meals whilst at secondary school.</a:t>
            </a:r>
          </a:p>
          <a:p>
            <a:pPr marL="257175" lvl="2" indent="-257175" defTabSz="1828754">
              <a:lnSpc>
                <a:spcPct val="100000"/>
              </a:lnSpc>
              <a:spcBef>
                <a:spcPts val="0"/>
              </a:spcBef>
              <a:spcAft>
                <a:spcPts val="600"/>
              </a:spcAft>
              <a:buClr>
                <a:srgbClr val="000000"/>
              </a:buClr>
              <a:buSzPct val="123000"/>
              <a:buFont typeface="Arial" panose="020B0604020202020204" pitchFamily="34" charset="0"/>
              <a:buChar char="•"/>
              <a:defRPr/>
            </a:pPr>
            <a:r>
              <a:rPr lang="en-GB" sz="1650" dirty="0">
                <a:solidFill>
                  <a:prstClr val="black"/>
                </a:solidFill>
                <a:latin typeface="Calibri"/>
                <a:ea typeface="Tahoma" panose="020B0604030504040204" pitchFamily="34" charset="0"/>
                <a:cs typeface="Tahoma" panose="020B0604030504040204" pitchFamily="34" charset="0"/>
              </a:rPr>
              <a:t>Be living in/have lived in local authority care, be a young carer, or are estranged/living independently from your family. </a:t>
            </a:r>
          </a:p>
          <a:p>
            <a:pPr>
              <a:buClr>
                <a:srgbClr val="000000"/>
              </a:buClr>
            </a:pPr>
            <a:endParaRPr lang="en-GB" sz="1650" dirty="0"/>
          </a:p>
        </p:txBody>
      </p:sp>
      <p:sp>
        <p:nvSpPr>
          <p:cNvPr id="6" name="Text Placeholder 5">
            <a:extLst>
              <a:ext uri="{FF2B5EF4-FFF2-40B4-BE49-F238E27FC236}">
                <a16:creationId xmlns:a16="http://schemas.microsoft.com/office/drawing/2014/main" id="{17434AF3-D9FD-2C99-B6AC-C533E9B54A6D}"/>
              </a:ext>
            </a:extLst>
          </p:cNvPr>
          <p:cNvSpPr>
            <a:spLocks noGrp="1"/>
          </p:cNvSpPr>
          <p:nvPr>
            <p:ph type="body" sz="quarter" idx="19"/>
          </p:nvPr>
        </p:nvSpPr>
        <p:spPr/>
        <p:txBody>
          <a:bodyPr/>
          <a:lstStyle/>
          <a:p>
            <a:r>
              <a:rPr lang="en-GB" dirty="0"/>
              <a:t>Additional Criteria</a:t>
            </a:r>
          </a:p>
          <a:p>
            <a:r>
              <a:rPr lang="en-GB" sz="1400" b="0" dirty="0"/>
              <a:t>You do not need to meet all the below, however the more criteria you meet the more likely you are to gain a pace.</a:t>
            </a:r>
          </a:p>
        </p:txBody>
      </p:sp>
      <p:sp>
        <p:nvSpPr>
          <p:cNvPr id="7" name="Title 6">
            <a:extLst>
              <a:ext uri="{FF2B5EF4-FFF2-40B4-BE49-F238E27FC236}">
                <a16:creationId xmlns:a16="http://schemas.microsoft.com/office/drawing/2014/main" id="{A101869A-0E24-6EF2-A91F-83C87BF44CE9}"/>
              </a:ext>
            </a:extLst>
          </p:cNvPr>
          <p:cNvSpPr>
            <a:spLocks noGrp="1"/>
          </p:cNvSpPr>
          <p:nvPr>
            <p:ph type="title"/>
          </p:nvPr>
        </p:nvSpPr>
        <p:spPr/>
        <p:txBody>
          <a:bodyPr/>
          <a:lstStyle/>
          <a:p>
            <a:r>
              <a:rPr lang="en-GB" dirty="0"/>
              <a:t>Eligibility Criteria</a:t>
            </a:r>
          </a:p>
        </p:txBody>
      </p:sp>
      <p:sp>
        <p:nvSpPr>
          <p:cNvPr id="8" name="Footer Placeholder 7">
            <a:extLst>
              <a:ext uri="{FF2B5EF4-FFF2-40B4-BE49-F238E27FC236}">
                <a16:creationId xmlns:a16="http://schemas.microsoft.com/office/drawing/2014/main" id="{8E2B393B-9F4C-DCD1-5E91-80ADFB7999EF}"/>
              </a:ext>
            </a:extLst>
          </p:cNvPr>
          <p:cNvSpPr>
            <a:spLocks noGrp="1"/>
          </p:cNvSpPr>
          <p:nvPr>
            <p:ph type="ftr" sz="quarter" idx="3"/>
          </p:nvPr>
        </p:nvSpPr>
        <p:spPr/>
        <p:txBody>
          <a:bodyPr/>
          <a:lstStyle/>
          <a:p>
            <a:endParaRPr lang="en-GB"/>
          </a:p>
        </p:txBody>
      </p:sp>
      <p:sp>
        <p:nvSpPr>
          <p:cNvPr id="9" name="Slide Number Placeholder 8">
            <a:extLst>
              <a:ext uri="{FF2B5EF4-FFF2-40B4-BE49-F238E27FC236}">
                <a16:creationId xmlns:a16="http://schemas.microsoft.com/office/drawing/2014/main" id="{A9C2B284-15B3-F0F4-FEEF-540B1C44D4FB}"/>
              </a:ext>
            </a:extLst>
          </p:cNvPr>
          <p:cNvSpPr>
            <a:spLocks noGrp="1"/>
          </p:cNvSpPr>
          <p:nvPr>
            <p:ph type="sldNum" sz="quarter" idx="4"/>
          </p:nvPr>
        </p:nvSpPr>
        <p:spPr/>
        <p:txBody>
          <a:bodyPr/>
          <a:lstStyle/>
          <a:p>
            <a:fld id="{E8F1A65C-595C-4736-BF40-F7D31E789466}" type="slidenum">
              <a:rPr lang="en-GB" smtClean="0"/>
              <a:pPr/>
              <a:t>9</a:t>
            </a:fld>
            <a:endParaRPr lang="en-GB"/>
          </a:p>
        </p:txBody>
      </p:sp>
    </p:spTree>
    <p:extLst>
      <p:ext uri="{BB962C8B-B14F-4D97-AF65-F5344CB8AC3E}">
        <p14:creationId xmlns:p14="http://schemas.microsoft.com/office/powerpoint/2010/main" val="34732550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8772125b-f12f-44d3-9380-a37f91716170"/>
</p:tagLst>
</file>

<file path=ppt/theme/theme1.xml><?xml version="1.0" encoding="utf-8"?>
<a:theme xmlns:a="http://schemas.openxmlformats.org/drawingml/2006/main" name="UoW_Template_Whit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UoW_Template_Black">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UoW_Template_Purpl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UoW_Template_Lavender">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UoW_Template_Blue">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UoW_Template_Green">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UoW_Template_Yellow">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8.xml><?xml version="1.0" encoding="utf-8"?>
<a:theme xmlns:a="http://schemas.openxmlformats.org/drawingml/2006/main" name="UoW_Template_Coral">
  <a:themeElements>
    <a:clrScheme name="UoW Colour Palette_Purple">
      <a:dk1>
        <a:srgbClr val="0C0C0C"/>
      </a:dk1>
      <a:lt1>
        <a:srgbClr val="FDFCFC"/>
      </a:lt1>
      <a:dk2>
        <a:srgbClr val="440379"/>
      </a:dk2>
      <a:lt2>
        <a:srgbClr val="FDFCFC"/>
      </a:lt2>
      <a:accent1>
        <a:srgbClr val="A399F4"/>
      </a:accent1>
      <a:accent2>
        <a:srgbClr val="440278"/>
      </a:accent2>
      <a:accent3>
        <a:srgbClr val="6CB6FF"/>
      </a:accent3>
      <a:accent4>
        <a:srgbClr val="50D6C1"/>
      </a:accent4>
      <a:accent5>
        <a:srgbClr val="FEDE7B"/>
      </a:accent5>
      <a:accent6>
        <a:srgbClr val="F0957F"/>
      </a:accent6>
      <a:hlink>
        <a:srgbClr val="A399F4"/>
      </a:hlink>
      <a:folHlink>
        <a:srgbClr val="440278"/>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8dc6a167-2c8c-4ed2-9219-0d67c577b351" xsi:nil="true"/>
    <lcf76f155ced4ddcb4097134ff3c332f xmlns="d3703997-a54e-4df3-886a-a5869553fc72">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A36E8C8661B9E41820CE7BD5F5BFA7B" ma:contentTypeVersion="16" ma:contentTypeDescription="Create a new document." ma:contentTypeScope="" ma:versionID="4a8fe597c58acd1a1aed159356b9bb8b">
  <xsd:schema xmlns:xsd="http://www.w3.org/2001/XMLSchema" xmlns:xs="http://www.w3.org/2001/XMLSchema" xmlns:p="http://schemas.microsoft.com/office/2006/metadata/properties" xmlns:ns2="d3703997-a54e-4df3-886a-a5869553fc72" xmlns:ns3="8dc6a167-2c8c-4ed2-9219-0d67c577b351" targetNamespace="http://schemas.microsoft.com/office/2006/metadata/properties" ma:root="true" ma:fieldsID="aa081df3805e9b82747d65b784dc50ee" ns2:_="" ns3:_="">
    <xsd:import namespace="d3703997-a54e-4df3-886a-a5869553fc72"/>
    <xsd:import namespace="8dc6a167-2c8c-4ed2-9219-0d67c577b35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ObjectDetectorVersions" minOccurs="0"/>
                <xsd:element ref="ns2:MediaServiceSearchProperties" minOccurs="0"/>
                <xsd:element ref="ns2:MediaServiceBillingMetadata"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703997-a54e-4df3-886a-a5869553fc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dc6a167-2c8c-4ed2-9219-0d67c577b35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bfd8e694-37d7-4936-9b27-be8e4bf6cf7a}" ma:internalName="TaxCatchAll" ma:showField="CatchAllData" ma:web="8dc6a167-2c8c-4ed2-9219-0d67c577b35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889AE9-2A76-4CF2-8699-356903226B0A}">
  <ds:schemaRefs>
    <ds:schemaRef ds:uri="http://schemas.microsoft.com/sharepoint/v3/contenttype/forms"/>
  </ds:schemaRefs>
</ds:datastoreItem>
</file>

<file path=customXml/itemProps2.xml><?xml version="1.0" encoding="utf-8"?>
<ds:datastoreItem xmlns:ds="http://schemas.openxmlformats.org/officeDocument/2006/customXml" ds:itemID="{74299F2F-53D8-4F04-89F8-F8961CB59FBC}">
  <ds:schemaRefs>
    <ds:schemaRef ds:uri="2457cae1-bbb3-49df-91d0-3eeeba63d323"/>
    <ds:schemaRef ds:uri="ef19808f-d5e4-40cd-93fa-31b8700ee2cf"/>
    <ds:schemaRef ds:uri="http://schemas.microsoft.com/office/2006/metadata/properties"/>
    <ds:schemaRef ds:uri="http://schemas.microsoft.com/office/infopath/2007/PartnerControls"/>
    <ds:schemaRef ds:uri="8dc6a167-2c8c-4ed2-9219-0d67c577b351"/>
    <ds:schemaRef ds:uri="d3703997-a54e-4df3-886a-a5869553fc72"/>
  </ds:schemaRefs>
</ds:datastoreItem>
</file>

<file path=customXml/itemProps3.xml><?xml version="1.0" encoding="utf-8"?>
<ds:datastoreItem xmlns:ds="http://schemas.openxmlformats.org/officeDocument/2006/customXml" ds:itemID="{8F0A0D26-D3F9-4099-AB3D-02E03CCC3E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703997-a54e-4df3-886a-a5869553fc72"/>
    <ds:schemaRef ds:uri="8dc6a167-2c8c-4ed2-9219-0d67c577b3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220</TotalTime>
  <Words>2114</Words>
  <Application>Microsoft Office PowerPoint</Application>
  <PresentationFormat>Widescreen</PresentationFormat>
  <Paragraphs>300</Paragraphs>
  <Slides>31</Slides>
  <Notes>1</Notes>
  <HiddenSlides>1</HiddenSlides>
  <MMClips>0</MMClips>
  <ScaleCrop>false</ScaleCrop>
  <HeadingPairs>
    <vt:vector size="4" baseType="variant">
      <vt:variant>
        <vt:lpstr>Theme</vt:lpstr>
      </vt:variant>
      <vt:variant>
        <vt:i4>8</vt:i4>
      </vt:variant>
      <vt:variant>
        <vt:lpstr>Slide Titles</vt:lpstr>
      </vt:variant>
      <vt:variant>
        <vt:i4>31</vt:i4>
      </vt:variant>
    </vt:vector>
  </HeadingPairs>
  <TitlesOfParts>
    <vt:vector size="39" baseType="lpstr">
      <vt:lpstr>UoW_Template_White</vt:lpstr>
      <vt:lpstr>UoW_Template_Black</vt:lpstr>
      <vt:lpstr>UoW_Template_Purple</vt:lpstr>
      <vt:lpstr>UoW_Template_Lavender</vt:lpstr>
      <vt:lpstr>UoW_Template_Blue</vt:lpstr>
      <vt:lpstr>UoW_Template_Green</vt:lpstr>
      <vt:lpstr>UoW_Template_Yellow</vt:lpstr>
      <vt:lpstr>UoW_Template_Coral</vt:lpstr>
      <vt:lpstr>Warwick Access Programmes</vt:lpstr>
      <vt:lpstr>PowerPoint Presentation</vt:lpstr>
      <vt:lpstr>Our Programmes</vt:lpstr>
      <vt:lpstr>Access Programmes</vt:lpstr>
      <vt:lpstr>Which programme is for me?</vt:lpstr>
      <vt:lpstr>All our programmes provide…</vt:lpstr>
      <vt:lpstr>On completion</vt:lpstr>
      <vt:lpstr>Eligibility Criteria</vt:lpstr>
      <vt:lpstr>Eligibility Criteria</vt:lpstr>
      <vt:lpstr>Pathways to the Professions Pathways to Banking &amp; Finance Pathways to Engineering Pathways to Law</vt:lpstr>
      <vt:lpstr>Are you interested in studying Business, Economics, Law or Engineering?  Are you interested in a career in the financial, legal or engineering sectors?  If so, Pathways to the Professions is the programme for you. </vt:lpstr>
      <vt:lpstr>What are the Pathways programmes?</vt:lpstr>
      <vt:lpstr>The Pathways Programme</vt:lpstr>
      <vt:lpstr>Pathways to the Professions</vt:lpstr>
      <vt:lpstr>Pathways to the Professions</vt:lpstr>
      <vt:lpstr>Realising Opportunities</vt:lpstr>
      <vt:lpstr>Realising Opportunities</vt:lpstr>
      <vt:lpstr>Realising Opportunities</vt:lpstr>
      <vt:lpstr>Realising Opportunities Programme Benefits</vt:lpstr>
      <vt:lpstr>Realising Opportunities Support</vt:lpstr>
      <vt:lpstr>Realising Opportunities</vt:lpstr>
      <vt:lpstr>Realising Opportunities</vt:lpstr>
      <vt:lpstr>Warwick Scholars</vt:lpstr>
      <vt:lpstr>Warwick Scholars</vt:lpstr>
      <vt:lpstr>Warwick Scholars</vt:lpstr>
      <vt:lpstr>Warwick Scholars</vt:lpstr>
      <vt:lpstr>Warwick Scholars</vt:lpstr>
      <vt:lpstr>Warwick Scholars</vt:lpstr>
      <vt:lpstr>Warwick Access Programmes</vt:lpstr>
      <vt:lpstr>Where can I find information on programmes, eligibility criteria and application forms?</vt:lpstr>
      <vt:lpstr>Thank you. 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Seawright</dc:creator>
  <cp:lastModifiedBy>Worringham, Olivia</cp:lastModifiedBy>
  <cp:revision>16</cp:revision>
  <dcterms:created xsi:type="dcterms:W3CDTF">2025-03-11T16:19:18Z</dcterms:created>
  <dcterms:modified xsi:type="dcterms:W3CDTF">2025-09-08T13:25:53Z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0x0101009A36E8C8661B9E41820CE7BD5F5BFA7B</vt:lpwstr>
  </property>
  <property fmtid="{D5CDD505-2E9C-101B-9397-08002B2CF9AE}" pid="3" name="MediaServiceImageTags">
    <vt:lpwstr/>
  </property>
</Properties>
</file>