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  <p:sldMasterId id="2147483916" r:id="rId5"/>
  </p:sldMasterIdLst>
  <p:notesMasterIdLst>
    <p:notesMasterId r:id="rId38"/>
  </p:notesMasterIdLst>
  <p:handoutMasterIdLst>
    <p:handoutMasterId r:id="rId39"/>
  </p:handoutMasterIdLst>
  <p:sldIdLst>
    <p:sldId id="481" r:id="rId6"/>
    <p:sldId id="361" r:id="rId7"/>
    <p:sldId id="531" r:id="rId8"/>
    <p:sldId id="508" r:id="rId9"/>
    <p:sldId id="525" r:id="rId10"/>
    <p:sldId id="503" r:id="rId11"/>
    <p:sldId id="533" r:id="rId12"/>
    <p:sldId id="539" r:id="rId13"/>
    <p:sldId id="993" r:id="rId14"/>
    <p:sldId id="976" r:id="rId15"/>
    <p:sldId id="977" r:id="rId16"/>
    <p:sldId id="994" r:id="rId17"/>
    <p:sldId id="995" r:id="rId18"/>
    <p:sldId id="956" r:id="rId19"/>
    <p:sldId id="970" r:id="rId20"/>
    <p:sldId id="965" r:id="rId21"/>
    <p:sldId id="978" r:id="rId22"/>
    <p:sldId id="998" r:id="rId23"/>
    <p:sldId id="992" r:id="rId24"/>
    <p:sldId id="967" r:id="rId25"/>
    <p:sldId id="980" r:id="rId26"/>
    <p:sldId id="981" r:id="rId27"/>
    <p:sldId id="973" r:id="rId28"/>
    <p:sldId id="983" r:id="rId29"/>
    <p:sldId id="984" r:id="rId30"/>
    <p:sldId id="985" r:id="rId31"/>
    <p:sldId id="966" r:id="rId32"/>
    <p:sldId id="987" r:id="rId33"/>
    <p:sldId id="988" r:id="rId34"/>
    <p:sldId id="986" r:id="rId35"/>
    <p:sldId id="968" r:id="rId36"/>
    <p:sldId id="511" r:id="rId37"/>
  </p:sldIdLst>
  <p:sldSz cx="12192000" cy="6858000"/>
  <p:notesSz cx="6797675" cy="9926638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ese, Hannah" initials="RH" lastIdx="13" clrIdx="0">
    <p:extLst>
      <p:ext uri="{19B8F6BF-5375-455C-9EA6-DF929625EA0E}">
        <p15:presenceInfo xmlns:p15="http://schemas.microsoft.com/office/powerpoint/2012/main" userId="S-1-5-21-2438395736-3740210060-3320093022-57690" providerId="AD"/>
      </p:ext>
    </p:extLst>
  </p:cmAuthor>
  <p:cmAuthor id="2" name="Parekh, Francesca" initials="PF" lastIdx="1" clrIdx="1">
    <p:extLst>
      <p:ext uri="{19B8F6BF-5375-455C-9EA6-DF929625EA0E}">
        <p15:presenceInfo xmlns:p15="http://schemas.microsoft.com/office/powerpoint/2012/main" userId="S-1-5-21-2438395736-3740210060-3320093022-57177" providerId="AD"/>
      </p:ext>
    </p:extLst>
  </p:cmAuthor>
  <p:cmAuthor id="3" name="Ruane, Freya" initials="RF" lastIdx="24" clrIdx="2">
    <p:extLst>
      <p:ext uri="{19B8F6BF-5375-455C-9EA6-DF929625EA0E}">
        <p15:presenceInfo xmlns:p15="http://schemas.microsoft.com/office/powerpoint/2012/main" userId="S::u2072366@live.warwick.ac.uk::5d4208a4-b0bb-44ab-a2b8-7648700d81c7" providerId="AD"/>
      </p:ext>
    </p:extLst>
  </p:cmAuthor>
  <p:cmAuthor id="4" name="Lane, Joanna" initials="LJ" lastIdx="1" clrIdx="3">
    <p:extLst>
      <p:ext uri="{19B8F6BF-5375-455C-9EA6-DF929625EA0E}">
        <p15:presenceInfo xmlns:p15="http://schemas.microsoft.com/office/powerpoint/2012/main" userId="S-1-5-21-2438395736-3740210060-3320093022-57983" providerId="AD"/>
      </p:ext>
    </p:extLst>
  </p:cmAuthor>
  <p:cmAuthor id="5" name="Ruane, Freya" initials="RF [2]" lastIdx="40" clrIdx="4">
    <p:extLst>
      <p:ext uri="{19B8F6BF-5375-455C-9EA6-DF929625EA0E}">
        <p15:presenceInfo xmlns:p15="http://schemas.microsoft.com/office/powerpoint/2012/main" userId="S-1-5-21-2438395736-3740210060-3320093022-66547" providerId="AD"/>
      </p:ext>
    </p:extLst>
  </p:cmAuthor>
  <p:cmAuthor id="6" name="Freya Ruane" initials="FR" lastIdx="4" clrIdx="5">
    <p:extLst>
      <p:ext uri="{19B8F6BF-5375-455C-9EA6-DF929625EA0E}">
        <p15:presenceInfo xmlns:p15="http://schemas.microsoft.com/office/powerpoint/2012/main" userId="Freya Rua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7E"/>
    <a:srgbClr val="FF0066"/>
    <a:srgbClr val="191B2F"/>
    <a:srgbClr val="70257B"/>
    <a:srgbClr val="EAAD5C"/>
    <a:srgbClr val="62666A"/>
    <a:srgbClr val="2E5597"/>
    <a:srgbClr val="C8C8C8"/>
    <a:srgbClr val="EC7D7E"/>
    <a:srgbClr val="3ED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BBCFFB-7D33-4943-9D41-40B1BB018218}" v="21" dt="2026-06-26T12:20:53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57074" autoAdjust="0"/>
  </p:normalViewPr>
  <p:slideViewPr>
    <p:cSldViewPr snapToGrid="0" snapToObjects="1">
      <p:cViewPr varScale="1">
        <p:scale>
          <a:sx n="43" d="100"/>
          <a:sy n="43" d="100"/>
        </p:scale>
        <p:origin x="1512" y="40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6" d="100"/>
          <a:sy n="106" d="100"/>
        </p:scale>
        <p:origin x="40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B3E3C5-D920-AEB5-561A-1C5C35F24A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63F315-ADEA-69D2-BC10-14DB71CC76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45DB6-ADBC-5A4A-B9F0-228E9C9C573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6D8B4-9F67-028F-D153-3506174C98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5D3062-6B47-ECA3-C0CE-9A08644782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3769E-3A63-8C45-A700-6918A2BB1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13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84FD7-56BD-415D-9E85-57F1F67DD4FC}" type="datetimeFigureOut">
              <a:rPr lang="en-GB" smtClean="0"/>
              <a:t>26/06/2026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2E463-1B8B-441A-B10A-C7E1C3AE5B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138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2BFDE-C66B-EA12-30B5-6FB3A262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A853C5-E895-B49D-24AD-6306D61A75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D84741-8326-EEE1-F14F-44E4BFFF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F4B37-FA36-A30D-E34B-100B6879A3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465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438AE-7C6A-7F59-6CAE-65D87C7D2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439631-8E14-C2B6-7B31-84010859D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C7712B-A76C-15DB-C5A1-061B1C4FFB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4A32C-A13E-C30E-89BD-E0A12A8FD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500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C8368-C523-F7BD-859E-24F871125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AB9D4F-20F7-5499-124F-4E3B41537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DD630A-3C21-FA4D-1394-B006A0372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96E2F4-C3E3-E501-A71E-AB4F1F5E2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189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4048A-4131-5E2D-55C1-4A717650B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703D85-0CA8-7F82-C9BF-2EB8344D2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31B110-2E0E-4F44-8848-F80CDA7E99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7CD9D6-C3B6-2197-6C3A-ABA4ADB70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6881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E5627-6254-994A-AB6A-020D8751B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552FBA-F025-6F7E-CB5E-1006B3137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CA8FE-D179-DC9F-CDEA-15BF3A3CD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5C2CA-08F0-5F2D-B8F1-BE0DEB0B52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3898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4DF70-63B1-E5E7-46B7-8A4603620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88761C-ED79-7BFD-0951-42EB39534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A861B3-E74C-A029-F3EA-4080B5AF5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725BE-335E-95CA-7C3A-011C3816CC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587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A1BBD-5A98-6B29-55CE-4AC98FEA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A24C3-E903-4C4F-979E-A3C5E4EFD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293805-2DA6-DFBF-5C99-68F400029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5C94E-CAA2-F43C-DE85-44A030624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515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3088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8E006-DD42-FD97-5D8F-FF311F90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6FFB53-05D3-B9E3-232F-E8DA70C54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D8084E-B059-0A41-A89C-08D01BEAB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A2803-CCA2-7EB3-903E-A61F10E30E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0906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F7D0-10F0-C292-C436-8E98B1447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C877EF-2006-8AC4-BC37-0D659B2C4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6AABC-8D12-14B1-D350-349BF1EEA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70940-B32A-171B-76E3-A3950EC56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701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8E006-DD42-FD97-5D8F-FF311F90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6FFB53-05D3-B9E3-232F-E8DA70C54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D8084E-B059-0A41-A89C-08D01BEAB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A2803-CCA2-7EB3-903E-A61F10E30E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399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CDE63-76C3-2090-2EF1-644AC523A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4C2673-5143-AFDE-CB42-5FB1C8898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1E937-6E68-13FD-8E0D-CE4A8A708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4D2FA-4622-E5FC-4263-1CFF8C7E46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1425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4C5E3-35D1-C8EB-6F87-E786D05D8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81C786-84CD-9838-8849-77FC18FCD7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A38856-06A7-1CF4-5157-EB7F5EB568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8D0BD-0120-6B21-48F4-A37C8AD25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0748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F946-F1DF-6505-110A-8F3D3C7C4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DA0F46-4321-85E0-639B-B3076325E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F5519B-77F9-379D-BD30-E0D3193B1E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98823-5CB7-39C3-DA99-6A54B8538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097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69570-5640-3171-A0FD-0756E5B0C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F18499-C1FE-9D46-164C-0E93AB20E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B9A19-8B01-5657-6D31-A8B920DF2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05D56-8B36-CB76-E043-F4021D3E1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9577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DE60B-AAB4-2C5B-7D34-E8ACC8916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C9790B-049F-AA0F-A1DC-422584354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147369-AD37-0260-11B5-32E532BC01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1D4EE-DEDE-41E1-04E9-25AAB3D82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3701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53A7D-D6CF-67CF-6151-3F89DAE2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542D94-BAA7-ED2F-0EDC-B41FD7763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ACA923-5188-8728-4031-9035376B8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E9C8F-126E-B0CB-43B2-28640313E3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413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5CA73-EC37-BA92-B9CD-AB1984B46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68B69-7C33-ECC4-D22F-5BD20364E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87C0C8-8F0E-BC58-46FE-81F98167A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8DAB4-49F8-89A9-6790-17C13E563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49C4-2FE7-4AA4-980E-C9D93B91D77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3963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DD1AA-78CE-538E-2442-D70751398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2549C-B8D7-8303-E28F-196EA593A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99AE03-6FC1-748E-4B29-934FBA562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513A2-57AF-AAA3-CFB0-E057564A8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250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29646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59B66-4A3F-814B-3DC0-36D1B9E13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163C8C-BA42-B921-2E8C-8DB98F6E42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AB7CDF-84B3-7ADF-CEEF-0388568AC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EEA9B-C78C-4245-6019-89C7A5936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0348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C1A66-E244-95E2-8406-E6944BFC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4BBAE4-91BE-60BC-DD5C-2BA26B702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232C92-42FC-2532-32AD-9FD2448BD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D9ECA-8322-D0AA-44A5-912BF20E33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907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F28E6-809A-94A9-FEC6-04D7C01CE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6EB334-6F71-4178-53A7-44380736C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33B39-9008-1A79-6FDE-654398401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63408-4CDA-93BB-6248-ECDA95711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6341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6EB8B-8B6F-FD97-2CD3-45750E8CE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80EFE1-11A1-AE64-7F85-E176F4C28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1B4AA-1093-1189-4488-9131E78A34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F3159-0756-960E-2B01-C157873F1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07015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970D1-B0D0-BF25-246B-BFBCE906C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C16D5-2408-4C95-3623-7F8ACBDF2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6DC931-DD04-1849-ECCE-D2B60F8FA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52514-CF45-FDA1-7A4C-530AF5428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1113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221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311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7630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230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45344-277A-937A-4923-3ACFB206A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970706-3606-5054-5CFC-E5C737D9D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C157CC-11D2-36FF-B5CC-2CAC304CA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6DF4F-F6DA-CD05-313A-ECF21DC5E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9585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4960-9A0F-A634-0A92-323A47844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FD971D-0551-4829-409F-1DED9C56F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A8315E-08F1-FB4D-0CC9-4073C7652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60668-619B-B59E-B9C9-3C8965073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339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6217B-3E6B-64E8-9386-C62248F0D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7AD446-A9A0-E511-950D-A21EAFCBB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E051E-15F4-17FA-1D12-A5F6878D7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29612-F5DD-4455-31C6-D9AE23735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8517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nk and black background&#10;&#10;AI-generated content may be incorrect.">
            <a:extLst>
              <a:ext uri="{FF2B5EF4-FFF2-40B4-BE49-F238E27FC236}">
                <a16:creationId xmlns:a16="http://schemas.microsoft.com/office/drawing/2014/main" id="{8750968A-FF9E-6BF3-B050-3EA22025F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90"/>
          <a:stretch/>
        </p:blipFill>
        <p:spPr>
          <a:xfrm>
            <a:off x="0" y="6235109"/>
            <a:ext cx="12206748" cy="4474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727574-6F55-E20C-26F7-CA820D81FB19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BB63D-5ED8-7E36-E78A-5190FF93C790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61DF71-7433-A644-2407-BF1C0C9A231E}"/>
              </a:ext>
            </a:extLst>
          </p:cNvPr>
          <p:cNvSpPr/>
          <p:nvPr userDrawn="1"/>
        </p:nvSpPr>
        <p:spPr>
          <a:xfrm>
            <a:off x="0" y="-104409"/>
            <a:ext cx="12206748" cy="65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9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ink and white background&#10;&#10;AI-generated content may be incorrect.">
            <a:extLst>
              <a:ext uri="{FF2B5EF4-FFF2-40B4-BE49-F238E27FC236}">
                <a16:creationId xmlns:a16="http://schemas.microsoft.com/office/drawing/2014/main" id="{6C747909-0CAD-E96A-CD57-9BDA5ED95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83574"/>
            <a:ext cx="12267220" cy="70153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6A13C0-0304-BD49-9751-906DB4282823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625224-0DA9-D023-B9DA-346A4D094943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865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1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35290" y="5926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4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C7ADB-955C-A73E-D5BA-8F3C2D8E9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ECC71-3080-F3E1-B77D-EDA2E3CF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383E-2FCF-48F0-8F12-F95199FBA2E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68CB8-D1C1-5A99-B17A-08547F6E5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C0479E-1E36-7952-7C86-69678AED8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7D847-33F4-4B80-80FB-6ECFC7539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70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B2F10-EDAA-15B7-CDD3-BA57DEBB7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298FC-D6F7-AB7D-61E4-50D42401B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4039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nk and black background&#10;&#10;AI-generated content may be incorrect.">
            <a:extLst>
              <a:ext uri="{FF2B5EF4-FFF2-40B4-BE49-F238E27FC236}">
                <a16:creationId xmlns:a16="http://schemas.microsoft.com/office/drawing/2014/main" id="{E5030B13-BD6C-F308-216A-AE0FE36CE1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-65584"/>
            <a:ext cx="12206748" cy="69807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A85A1E-D892-7CE5-9568-49145E8C2ED9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C80FF4-19B0-6D59-27C1-47A8EA3E3E40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250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1" r:id="rId2"/>
    <p:sldLayoutId id="2147483835" r:id="rId3"/>
    <p:sldLayoutId id="2147483912" r:id="rId4"/>
    <p:sldLayoutId id="2147483918" r:id="rId5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nk and black background&#10;&#10;AI-generated content may be incorrect.">
            <a:extLst>
              <a:ext uri="{FF2B5EF4-FFF2-40B4-BE49-F238E27FC236}">
                <a16:creationId xmlns:a16="http://schemas.microsoft.com/office/drawing/2014/main" id="{2982B003-004B-3F67-6818-19CB3C39DA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590"/>
          <a:stretch/>
        </p:blipFill>
        <p:spPr>
          <a:xfrm>
            <a:off x="0" y="6467706"/>
            <a:ext cx="12206748" cy="44744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9C86061-8119-3D52-B9D2-AFF72E553712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A5EB64-F294-2916-14F6-F6525DC1EFCE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638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thesaurus.com/browse/stakeholders" TargetMode="Externa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hyperlink" Target="https://www.wbs.ac.uk/about/person/eleanor-reynolds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FF8E9-3AD1-B674-82DF-BD4C21C9F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and person sitting at a table with a computer&#10;&#10;AI-generated content may be incorrect.">
            <a:extLst>
              <a:ext uri="{FF2B5EF4-FFF2-40B4-BE49-F238E27FC236}">
                <a16:creationId xmlns:a16="http://schemas.microsoft.com/office/drawing/2014/main" id="{CA8710B2-3B5E-9120-A68C-659EBB7C1A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6" r="1849" b="6558"/>
          <a:stretch/>
        </p:blipFill>
        <p:spPr>
          <a:xfrm>
            <a:off x="10885" y="-119269"/>
            <a:ext cx="12196911" cy="65837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426772-B78E-5464-2500-A87D56957E38}"/>
              </a:ext>
            </a:extLst>
          </p:cNvPr>
          <p:cNvSpPr txBox="1"/>
          <p:nvPr/>
        </p:nvSpPr>
        <p:spPr>
          <a:xfrm>
            <a:off x="504280" y="2277106"/>
            <a:ext cx="6549243" cy="209288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t"/>
            <a:r>
              <a:rPr lang="en-GB" sz="3600" dirty="0">
                <a:solidFill>
                  <a:schemeClr val="bg1"/>
                </a:solidFill>
              </a:rPr>
              <a:t>Analytics in support of management decision-making: </a:t>
            </a:r>
            <a:br>
              <a:rPr lang="en-GB" sz="3600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data and people</a:t>
            </a:r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MS PGothic" pitchFamily="34" charset="-128"/>
              <a:cs typeface="Arial" panose="020B0604020202020204" pitchFamily="34" charset="0"/>
            </a:endParaRPr>
          </a:p>
          <a:p>
            <a:pPr fontAlgn="t"/>
            <a:endParaRPr lang="en-GB" sz="2800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46">
            <a:extLst>
              <a:ext uri="{FF2B5EF4-FFF2-40B4-BE49-F238E27FC236}">
                <a16:creationId xmlns:a16="http://schemas.microsoft.com/office/drawing/2014/main" id="{47593CF9-7812-F376-85D6-5478BA51AF62}"/>
              </a:ext>
            </a:extLst>
          </p:cNvPr>
          <p:cNvSpPr txBox="1">
            <a:spLocks/>
          </p:cNvSpPr>
          <p:nvPr/>
        </p:nvSpPr>
        <p:spPr>
          <a:xfrm>
            <a:off x="457199" y="4428655"/>
            <a:ext cx="3321703" cy="351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Dr Eleanor Reynolds</a:t>
            </a:r>
          </a:p>
        </p:txBody>
      </p:sp>
      <p:sp>
        <p:nvSpPr>
          <p:cNvPr id="3" name="Text Placeholder 48">
            <a:extLst>
              <a:ext uri="{FF2B5EF4-FFF2-40B4-BE49-F238E27FC236}">
                <a16:creationId xmlns:a16="http://schemas.microsoft.com/office/drawing/2014/main" id="{4600A3E0-9335-9E48-6664-9361EAE26ADF}"/>
              </a:ext>
            </a:extLst>
          </p:cNvPr>
          <p:cNvSpPr txBox="1">
            <a:spLocks/>
          </p:cNvSpPr>
          <p:nvPr/>
        </p:nvSpPr>
        <p:spPr>
          <a:xfrm>
            <a:off x="457201" y="4821090"/>
            <a:ext cx="3321701" cy="351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83315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D9568-F630-7DC7-F602-8CDF34C6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DBDDFE-2531-975A-B1DE-09BF3D9BE0A5}"/>
              </a:ext>
            </a:extLst>
          </p:cNvPr>
          <p:cNvSpPr txBox="1"/>
          <p:nvPr/>
        </p:nvSpPr>
        <p:spPr>
          <a:xfrm>
            <a:off x="512408" y="379540"/>
            <a:ext cx="480635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Data (2 of 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F0DB29-70FC-2D2A-55FE-5CF674F061CD}"/>
              </a:ext>
            </a:extLst>
          </p:cNvPr>
          <p:cNvSpPr txBox="1">
            <a:spLocks noChangeArrowheads="1"/>
          </p:cNvSpPr>
          <p:nvPr/>
        </p:nvSpPr>
        <p:spPr>
          <a:xfrm>
            <a:off x="2130884" y="1225666"/>
            <a:ext cx="3226089" cy="4220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/>
              <a:t>Objective</a:t>
            </a: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AD8298F0-46E5-58C0-594B-3D775B202825}"/>
              </a:ext>
            </a:extLst>
          </p:cNvPr>
          <p:cNvSpPr/>
          <p:nvPr/>
        </p:nvSpPr>
        <p:spPr>
          <a:xfrm>
            <a:off x="4393871" y="1528781"/>
            <a:ext cx="1981410" cy="826071"/>
          </a:xfrm>
          <a:prstGeom prst="wedgeEllipseCallou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Survey on use of next day delivery services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3573120E-24B6-1C7B-02CE-A8A79602FB16}"/>
              </a:ext>
            </a:extLst>
          </p:cNvPr>
          <p:cNvSpPr/>
          <p:nvPr/>
        </p:nvSpPr>
        <p:spPr>
          <a:xfrm>
            <a:off x="9347080" y="5120457"/>
            <a:ext cx="2064041" cy="770084"/>
          </a:xfrm>
          <a:prstGeom prst="wedgeEllipseCallout">
            <a:avLst>
              <a:gd name="adj1" fmla="val -28306"/>
              <a:gd name="adj2" fmla="val 63931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Expert-led report on the future of social media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1C5202B5-236A-5EA9-1EF7-E468346A6ACA}"/>
              </a:ext>
            </a:extLst>
          </p:cNvPr>
          <p:cNvSpPr/>
          <p:nvPr/>
        </p:nvSpPr>
        <p:spPr>
          <a:xfrm>
            <a:off x="1920547" y="4907677"/>
            <a:ext cx="1931406" cy="1055150"/>
          </a:xfrm>
          <a:prstGeom prst="wedgeEllipseCallout">
            <a:avLst>
              <a:gd name="adj1" fmla="val -31671"/>
              <a:gd name="adj2" fmla="val 61456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Collation of historical data on regional temperatures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6B100481-C559-4B6D-6449-474B2B42D993}"/>
              </a:ext>
            </a:extLst>
          </p:cNvPr>
          <p:cNvSpPr/>
          <p:nvPr/>
        </p:nvSpPr>
        <p:spPr>
          <a:xfrm>
            <a:off x="3554998" y="4042017"/>
            <a:ext cx="1882604" cy="884130"/>
          </a:xfrm>
          <a:prstGeom prst="wedgeEllipseCallout">
            <a:avLst>
              <a:gd name="adj1" fmla="val -27855"/>
              <a:gd name="adj2" fmla="val 7122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Social media references to musical genre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818EFDA1-99B7-468D-BE1E-3970CFE25F52}"/>
              </a:ext>
            </a:extLst>
          </p:cNvPr>
          <p:cNvSpPr/>
          <p:nvPr/>
        </p:nvSpPr>
        <p:spPr>
          <a:xfrm>
            <a:off x="9147418" y="1323294"/>
            <a:ext cx="2025406" cy="841894"/>
          </a:xfrm>
          <a:prstGeom prst="wedgeEllipseCallout">
            <a:avLst>
              <a:gd name="adj1" fmla="val -26272"/>
              <a:gd name="adj2" fmla="val 6250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Report on annual changes in  staff satisfaction survey results</a:t>
            </a:r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73F23981-F785-E2C1-0B02-D949D91AB63C}"/>
              </a:ext>
            </a:extLst>
          </p:cNvPr>
          <p:cNvSpPr/>
          <p:nvPr/>
        </p:nvSpPr>
        <p:spPr>
          <a:xfrm>
            <a:off x="4183253" y="5204253"/>
            <a:ext cx="2445744" cy="826071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Industry-wide collation of financial performance metrics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1732C5E6-4A4B-6807-E20E-A2A39AC3157C}"/>
              </a:ext>
            </a:extLst>
          </p:cNvPr>
          <p:cNvSpPr/>
          <p:nvPr/>
        </p:nvSpPr>
        <p:spPr>
          <a:xfrm>
            <a:off x="2282737" y="2363551"/>
            <a:ext cx="2381957" cy="826072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Time series data showing sales volumes to UK retailers</a:t>
            </a:r>
          </a:p>
        </p:txBody>
      </p: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5F5C7A03-BA9F-B61A-6179-CE0192BDCF6B}"/>
              </a:ext>
            </a:extLst>
          </p:cNvPr>
          <p:cNvSpPr/>
          <p:nvPr/>
        </p:nvSpPr>
        <p:spPr>
          <a:xfrm>
            <a:off x="7075945" y="2001784"/>
            <a:ext cx="2207821" cy="1089436"/>
          </a:xfrm>
          <a:prstGeom prst="wedgeEllipseCallou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Interviews with general public on pain relief preferences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id="{96719FD2-214F-0777-C45F-4FE349624FED}"/>
              </a:ext>
            </a:extLst>
          </p:cNvPr>
          <p:cNvSpPr/>
          <p:nvPr/>
        </p:nvSpPr>
        <p:spPr>
          <a:xfrm>
            <a:off x="7400885" y="3964305"/>
            <a:ext cx="2432189" cy="1089437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Corpus analysis of journalistic attitudes toward the UK monarchy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38B84A-4A6A-BD29-F5AA-B627B215D049}"/>
              </a:ext>
            </a:extLst>
          </p:cNvPr>
          <p:cNvSpPr txBox="1"/>
          <p:nvPr/>
        </p:nvSpPr>
        <p:spPr>
          <a:xfrm>
            <a:off x="7223748" y="1212718"/>
            <a:ext cx="3326926" cy="42473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Subjective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E6A135-3D65-A3FE-500B-2592DD6CD6AE}"/>
              </a:ext>
            </a:extLst>
          </p:cNvPr>
          <p:cNvSpPr/>
          <p:nvPr/>
        </p:nvSpPr>
        <p:spPr>
          <a:xfrm>
            <a:off x="1767704" y="1153343"/>
            <a:ext cx="5061982" cy="51643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8220B8-E3B1-3C3A-9966-06277389A7A9}"/>
              </a:ext>
            </a:extLst>
          </p:cNvPr>
          <p:cNvSpPr/>
          <p:nvPr/>
        </p:nvSpPr>
        <p:spPr>
          <a:xfrm>
            <a:off x="6829686" y="1153343"/>
            <a:ext cx="5061982" cy="51643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A198FAB-6027-DF93-462C-0931B0A7A4AE}"/>
              </a:ext>
            </a:extLst>
          </p:cNvPr>
          <p:cNvSpPr txBox="1">
            <a:spLocks noChangeArrowheads="1"/>
          </p:cNvSpPr>
          <p:nvPr/>
        </p:nvSpPr>
        <p:spPr>
          <a:xfrm>
            <a:off x="273162" y="2024860"/>
            <a:ext cx="3226089" cy="4220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/>
              <a:t>Primary</a:t>
            </a: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FC61EDF5-B363-B6AE-ED62-C7FAC634CCF1}"/>
              </a:ext>
            </a:extLst>
          </p:cNvPr>
          <p:cNvSpPr txBox="1">
            <a:spLocks noChangeArrowheads="1"/>
          </p:cNvSpPr>
          <p:nvPr/>
        </p:nvSpPr>
        <p:spPr>
          <a:xfrm>
            <a:off x="247627" y="4200034"/>
            <a:ext cx="3226089" cy="4220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/>
              <a:t>Secondary</a:t>
            </a: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642D3A4A-6E64-3F68-7B5D-11BEFE11BA44}"/>
              </a:ext>
            </a:extLst>
          </p:cNvPr>
          <p:cNvSpPr/>
          <p:nvPr/>
        </p:nvSpPr>
        <p:spPr>
          <a:xfrm>
            <a:off x="9483806" y="2478122"/>
            <a:ext cx="2207821" cy="841895"/>
          </a:xfrm>
          <a:prstGeom prst="wedgeEllipseCallout">
            <a:avLst>
              <a:gd name="adj1" fmla="val -37614"/>
              <a:gd name="adj2" fmla="val 5454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Social media-based focus group on knife crime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F7DF3C4-9BDC-769E-2481-14B10D9FD601}"/>
              </a:ext>
            </a:extLst>
          </p:cNvPr>
          <p:cNvCxnSpPr>
            <a:stCxn id="26" idx="1"/>
            <a:endCxn id="28" idx="3"/>
          </p:cNvCxnSpPr>
          <p:nvPr/>
        </p:nvCxnSpPr>
        <p:spPr>
          <a:xfrm>
            <a:off x="1767704" y="3735508"/>
            <a:ext cx="101239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6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298F3-DF07-8651-51E8-C1C696DE6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D49D3B7F-0E30-D685-C3B1-47A0EAA799EE}"/>
              </a:ext>
            </a:extLst>
          </p:cNvPr>
          <p:cNvSpPr txBox="1">
            <a:spLocks/>
          </p:cNvSpPr>
          <p:nvPr/>
        </p:nvSpPr>
        <p:spPr>
          <a:xfrm>
            <a:off x="806189" y="2245487"/>
            <a:ext cx="11029941" cy="4612513"/>
          </a:xfrm>
          <a:prstGeom prst="rect">
            <a:avLst/>
          </a:prstGeom>
        </p:spPr>
        <p:txBody>
          <a:bodyPr/>
          <a:lstStyle>
            <a:lvl1pPr marL="171443" indent="-171443" algn="l" defTabSz="68577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0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15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02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89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74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61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47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34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7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333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If I had an hour to solve a problem, I’d spend 55 minutes thinking about the problem, and 5 minutes thinking about the solution.</a:t>
            </a:r>
            <a:endParaRPr kumimoji="0" lang="en-GB" sz="7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adley Hand ITC" panose="03070402050302030203" pitchFamily="66" charset="0"/>
              <a:ea typeface="+mn-ea"/>
              <a:cs typeface="+mn-cs"/>
            </a:endParaRPr>
          </a:p>
          <a:p>
            <a:pPr marL="0" marR="0" lvl="0" indent="0" algn="r" defTabSz="68577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Albert Einstein (allegedly)	 </a:t>
            </a:r>
          </a:p>
        </p:txBody>
      </p:sp>
      <p:sp>
        <p:nvSpPr>
          <p:cNvPr id="48" name="Title 3">
            <a:extLst>
              <a:ext uri="{FF2B5EF4-FFF2-40B4-BE49-F238E27FC236}">
                <a16:creationId xmlns:a16="http://schemas.microsoft.com/office/drawing/2014/main" id="{819769D4-410D-5F06-F533-DE230EF09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2259" y="937487"/>
            <a:ext cx="7957799" cy="504222"/>
          </a:xfrm>
        </p:spPr>
        <p:txBody>
          <a:bodyPr/>
          <a:lstStyle/>
          <a:p>
            <a:r>
              <a:rPr lang="en-US" sz="3000" b="1" dirty="0">
                <a:solidFill>
                  <a:schemeClr val="bg1"/>
                </a:solidFill>
                <a:latin typeface="Aptos" panose="020B0004020202020204" pitchFamily="34" charset="0"/>
              </a:rPr>
              <a:t>Analytics is more than code and hard sums</a:t>
            </a:r>
          </a:p>
        </p:txBody>
      </p:sp>
    </p:spTree>
    <p:extLst>
      <p:ext uri="{BB962C8B-B14F-4D97-AF65-F5344CB8AC3E}">
        <p14:creationId xmlns:p14="http://schemas.microsoft.com/office/powerpoint/2010/main" val="143350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ADD86-1798-DF27-1017-18B8E5C5D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9DFF38E-E61A-ACE9-BF1E-E63239117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15" y="516559"/>
            <a:ext cx="5984748" cy="596950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8BC3890-4261-D3E2-9AF8-1149BDDF9B93}"/>
              </a:ext>
            </a:extLst>
          </p:cNvPr>
          <p:cNvSpPr/>
          <p:nvPr/>
        </p:nvSpPr>
        <p:spPr>
          <a:xfrm>
            <a:off x="1595598" y="1385526"/>
            <a:ext cx="3514381" cy="1068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C7C06BC-E13D-3075-7717-5F17F1F75D37}"/>
              </a:ext>
            </a:extLst>
          </p:cNvPr>
          <p:cNvSpPr txBox="1">
            <a:spLocks/>
          </p:cNvSpPr>
          <p:nvPr/>
        </p:nvSpPr>
        <p:spPr>
          <a:xfrm>
            <a:off x="606846" y="49069"/>
            <a:ext cx="286346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j-cs"/>
              </a:rPr>
              <a:t>CRISP-DM</a:t>
            </a:r>
          </a:p>
        </p:txBody>
      </p:sp>
    </p:spTree>
    <p:extLst>
      <p:ext uri="{BB962C8B-B14F-4D97-AF65-F5344CB8AC3E}">
        <p14:creationId xmlns:p14="http://schemas.microsoft.com/office/powerpoint/2010/main" val="337685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00A7B-005C-5DC7-0E68-D96D40960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38CB38-1826-1004-111D-7E6E3084E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15" y="516559"/>
            <a:ext cx="5984748" cy="596950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FCCE6A7-F1EB-A8CA-49B4-C12428BE0BF2}"/>
              </a:ext>
            </a:extLst>
          </p:cNvPr>
          <p:cNvSpPr/>
          <p:nvPr/>
        </p:nvSpPr>
        <p:spPr>
          <a:xfrm>
            <a:off x="1595598" y="1385526"/>
            <a:ext cx="3514381" cy="1068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C91D81-2C93-6A1F-7BC1-8B089F13BB89}"/>
              </a:ext>
            </a:extLst>
          </p:cNvPr>
          <p:cNvGrpSpPr/>
          <p:nvPr/>
        </p:nvGrpSpPr>
        <p:grpSpPr>
          <a:xfrm>
            <a:off x="6521985" y="1575412"/>
            <a:ext cx="5541731" cy="2996589"/>
            <a:chOff x="4054770" y="3429000"/>
            <a:chExt cx="5107701" cy="212271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50D5D54-839E-75C9-5407-F50E6D972B28}"/>
                </a:ext>
              </a:extLst>
            </p:cNvPr>
            <p:cNvSpPr/>
            <p:nvPr/>
          </p:nvSpPr>
          <p:spPr>
            <a:xfrm>
              <a:off x="4054770" y="4217214"/>
              <a:ext cx="2284064" cy="674887"/>
            </a:xfrm>
            <a:prstGeom prst="ellipse">
              <a:avLst/>
            </a:prstGeom>
            <a:solidFill>
              <a:srgbClr val="E6007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Situation</a:t>
              </a:r>
            </a:p>
            <a:p>
              <a:pPr algn="ctr"/>
              <a:r>
                <a:rPr lang="en-GB" b="1" dirty="0"/>
                <a:t>(problem context)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C7B24EF-292D-61EE-9D7E-EF17F0E31172}"/>
                </a:ext>
              </a:extLst>
            </p:cNvPr>
            <p:cNvSpPr/>
            <p:nvPr/>
          </p:nvSpPr>
          <p:spPr>
            <a:xfrm>
              <a:off x="6834701" y="3429000"/>
              <a:ext cx="1686757" cy="550415"/>
            </a:xfrm>
            <a:prstGeom prst="ellipse">
              <a:avLst/>
            </a:prstGeom>
            <a:solidFill>
              <a:srgbClr val="E6007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People (agents)</a:t>
              </a: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D1144AB-17FA-C69D-EFA0-1DD77701E250}"/>
                </a:ext>
              </a:extLst>
            </p:cNvPr>
            <p:cNvSpPr/>
            <p:nvPr/>
          </p:nvSpPr>
          <p:spPr>
            <a:xfrm>
              <a:off x="6906539" y="5001301"/>
              <a:ext cx="2255932" cy="550415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Methodologies</a:t>
              </a:r>
            </a:p>
            <a:p>
              <a:pPr algn="ctr"/>
              <a:r>
                <a:rPr lang="en-GB" b="1" dirty="0"/>
                <a:t>(tools)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B448386-2392-703F-890A-388F044E8FBA}"/>
                </a:ext>
              </a:extLst>
            </p:cNvPr>
            <p:cNvCxnSpPr>
              <a:cxnSpLocks/>
              <a:stCxn id="6" idx="7"/>
              <a:endCxn id="7" idx="3"/>
            </p:cNvCxnSpPr>
            <p:nvPr/>
          </p:nvCxnSpPr>
          <p:spPr>
            <a:xfrm flipV="1">
              <a:off x="6004341" y="3898809"/>
              <a:ext cx="1077379" cy="417240"/>
            </a:xfrm>
            <a:prstGeom prst="straightConnector1">
              <a:avLst/>
            </a:prstGeom>
            <a:ln w="38100">
              <a:solidFill>
                <a:schemeClr val="bg2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76E274F3-59F6-FDBF-8E0F-00F55F930E72}"/>
                </a:ext>
              </a:extLst>
            </p:cNvPr>
            <p:cNvCxnSpPr>
              <a:cxnSpLocks/>
              <a:stCxn id="7" idx="4"/>
            </p:cNvCxnSpPr>
            <p:nvPr/>
          </p:nvCxnSpPr>
          <p:spPr>
            <a:xfrm>
              <a:off x="7678081" y="3979415"/>
              <a:ext cx="274837" cy="1021886"/>
            </a:xfrm>
            <a:prstGeom prst="straightConnector1">
              <a:avLst/>
            </a:prstGeom>
            <a:ln w="38100">
              <a:solidFill>
                <a:schemeClr val="bg2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D442BB2-0423-A28B-94F8-D2AC7DC3A4C0}"/>
                </a:ext>
              </a:extLst>
            </p:cNvPr>
            <p:cNvCxnSpPr>
              <a:cxnSpLocks/>
              <a:stCxn id="2" idx="2"/>
              <a:endCxn id="6" idx="5"/>
            </p:cNvCxnSpPr>
            <p:nvPr/>
          </p:nvCxnSpPr>
          <p:spPr>
            <a:xfrm flipH="1" flipV="1">
              <a:off x="6004341" y="4793265"/>
              <a:ext cx="902198" cy="483243"/>
            </a:xfrm>
            <a:prstGeom prst="straightConnector1">
              <a:avLst/>
            </a:prstGeom>
            <a:ln w="38100">
              <a:solidFill>
                <a:schemeClr val="bg2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87FF101D-FFA1-2DAE-1222-6928A54ACC60}"/>
              </a:ext>
            </a:extLst>
          </p:cNvPr>
          <p:cNvSpPr txBox="1">
            <a:spLocks/>
          </p:cNvSpPr>
          <p:nvPr/>
        </p:nvSpPr>
        <p:spPr>
          <a:xfrm>
            <a:off x="606846" y="49069"/>
            <a:ext cx="286346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j-cs"/>
              </a:rPr>
              <a:t>CRISP-DM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38E0F9A-492D-FE44-8020-FBE8BF90FD6F}"/>
              </a:ext>
            </a:extLst>
          </p:cNvPr>
          <p:cNvSpPr txBox="1">
            <a:spLocks/>
          </p:cNvSpPr>
          <p:nvPr/>
        </p:nvSpPr>
        <p:spPr>
          <a:xfrm>
            <a:off x="8350783" y="103446"/>
            <a:ext cx="3634411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j-cs"/>
              </a:rPr>
              <a:t>Intervention design</a:t>
            </a:r>
          </a:p>
        </p:txBody>
      </p:sp>
    </p:spTree>
    <p:extLst>
      <p:ext uri="{BB962C8B-B14F-4D97-AF65-F5344CB8AC3E}">
        <p14:creationId xmlns:p14="http://schemas.microsoft.com/office/powerpoint/2010/main" val="83425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4290C-F31D-48E1-416E-43C7349F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on a bench&#10;&#10;AI-generated content may be incorrect.">
            <a:extLst>
              <a:ext uri="{FF2B5EF4-FFF2-40B4-BE49-F238E27FC236}">
                <a16:creationId xmlns:a16="http://schemas.microsoft.com/office/drawing/2014/main" id="{94E4525C-047B-C3E4-B291-F6EAA79C1F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826" r="1713"/>
          <a:stretch/>
        </p:blipFill>
        <p:spPr>
          <a:xfrm>
            <a:off x="6240735" y="-121235"/>
            <a:ext cx="5964517" cy="65767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F0FE4E-9BEC-75FB-326A-6F4749767ED8}"/>
              </a:ext>
            </a:extLst>
          </p:cNvPr>
          <p:cNvSpPr txBox="1"/>
          <p:nvPr/>
        </p:nvSpPr>
        <p:spPr>
          <a:xfrm>
            <a:off x="585992" y="532640"/>
            <a:ext cx="480635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People… or stakeholders…</a:t>
            </a:r>
            <a:endParaRPr lang="en-GB" sz="3000" b="1" dirty="0">
              <a:solidFill>
                <a:srgbClr val="191B2F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858533-853D-CEFC-9F72-8247D9D3D1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97" t="38209" r="57173" b="9055"/>
          <a:stretch>
            <a:fillRect/>
          </a:stretch>
        </p:blipFill>
        <p:spPr>
          <a:xfrm>
            <a:off x="1005013" y="1245302"/>
            <a:ext cx="4698469" cy="39779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7ED7FC-259F-EBBE-49D1-5043B70F7E9E}"/>
              </a:ext>
            </a:extLst>
          </p:cNvPr>
          <p:cNvSpPr txBox="1"/>
          <p:nvPr/>
        </p:nvSpPr>
        <p:spPr>
          <a:xfrm>
            <a:off x="287998" y="5462076"/>
            <a:ext cx="6621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9 Synonyms &amp; Antonyms for STAKEHOLDERS | Thesaurus.com</a:t>
            </a:r>
            <a:endParaRPr lang="en-GB" dirty="0"/>
          </a:p>
          <a:p>
            <a:r>
              <a:rPr lang="en-GB" dirty="0"/>
              <a:t>[accessed 17 July 2025]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3DE8D6-4F58-E69E-9F22-29E2EC861923}"/>
              </a:ext>
            </a:extLst>
          </p:cNvPr>
          <p:cNvSpPr/>
          <p:nvPr/>
        </p:nvSpPr>
        <p:spPr>
          <a:xfrm>
            <a:off x="1945257" y="1348322"/>
            <a:ext cx="2386272" cy="436288"/>
          </a:xfrm>
          <a:prstGeom prst="ellipse">
            <a:avLst/>
          </a:prstGeom>
          <a:noFill/>
          <a:ln w="38100">
            <a:solidFill>
              <a:srgbClr val="E600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98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A8BA-D14E-52A9-8B4E-A635D7278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7E1E04-B1D5-F2F5-BB32-7451086E6E88}"/>
              </a:ext>
            </a:extLst>
          </p:cNvPr>
          <p:cNvSpPr txBox="1">
            <a:spLocks noChangeArrowheads="1"/>
          </p:cNvSpPr>
          <p:nvPr/>
        </p:nvSpPr>
        <p:spPr>
          <a:xfrm>
            <a:off x="486888" y="1807842"/>
            <a:ext cx="7006442" cy="54196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Engaging with stakeholders and data to understand the business problem… </a:t>
            </a:r>
          </a:p>
          <a:p>
            <a:endParaRPr lang="en-GB" sz="1600" dirty="0"/>
          </a:p>
          <a:p>
            <a:pPr marL="0" indent="0">
              <a:buNone/>
            </a:pPr>
            <a:r>
              <a:rPr lang="en-GB" sz="2400" dirty="0"/>
              <a:t>… using a carefully planned sequence of methods and models… </a:t>
            </a:r>
          </a:p>
          <a:p>
            <a:endParaRPr lang="en-GB" sz="1600" dirty="0"/>
          </a:p>
          <a:p>
            <a:pPr marL="0" indent="0">
              <a:buNone/>
            </a:pPr>
            <a:r>
              <a:rPr lang="en-GB" sz="2400" dirty="0"/>
              <a:t>… to establish a reasoned statement of options and consequences…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2400" dirty="0"/>
              <a:t>… that provide a rational, systematic approach to supporting decision-makers</a:t>
            </a:r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56C48B-561A-33E7-14A9-F8589AD9AC00}"/>
              </a:ext>
            </a:extLst>
          </p:cNvPr>
          <p:cNvSpPr txBox="1"/>
          <p:nvPr/>
        </p:nvSpPr>
        <p:spPr>
          <a:xfrm>
            <a:off x="1178334" y="369923"/>
            <a:ext cx="5243539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3600" dirty="0"/>
              <a:t>What might an analytics intervention look like?</a:t>
            </a:r>
          </a:p>
        </p:txBody>
      </p:sp>
      <p:pic>
        <p:nvPicPr>
          <p:cNvPr id="5" name="Picture 4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583A5F39-1E56-B91C-8ABB-ED31D5CEF1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8492" y="-57603"/>
            <a:ext cx="4573508" cy="652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5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B22CE-CAD0-3C5E-1ED1-078765B8D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ark blue and pink background&#10;&#10;AI-generated content may be incorrect.">
            <a:extLst>
              <a:ext uri="{FF2B5EF4-FFF2-40B4-BE49-F238E27FC236}">
                <a16:creationId xmlns:a16="http://schemas.microsoft.com/office/drawing/2014/main" id="{DE9C403D-3CBD-46AA-8C00-87A3DDC44C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93"/>
          <a:stretch/>
        </p:blipFill>
        <p:spPr>
          <a:xfrm>
            <a:off x="249382" y="-28575"/>
            <a:ext cx="12192000" cy="64986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C50898-1271-0874-A403-71DBD21F3BD5}"/>
              </a:ext>
            </a:extLst>
          </p:cNvPr>
          <p:cNvSpPr txBox="1"/>
          <p:nvPr/>
        </p:nvSpPr>
        <p:spPr>
          <a:xfrm>
            <a:off x="376056" y="4086900"/>
            <a:ext cx="7152905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How do we determine what questions our analysis should answer?</a:t>
            </a:r>
          </a:p>
        </p:txBody>
      </p:sp>
      <p:pic>
        <p:nvPicPr>
          <p:cNvPr id="8" name="Picture 7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9F19736D-B668-BA73-253D-E79B553E37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28431" y="-57603"/>
            <a:ext cx="4573508" cy="652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5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66C57-BC3A-97A3-B635-7FAE3F013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9434FE2-20A6-FFB8-CB3C-E519097BA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473" y="1378719"/>
            <a:ext cx="8617073" cy="504222"/>
          </a:xfrm>
        </p:spPr>
        <p:txBody>
          <a:bodyPr>
            <a:noAutofit/>
          </a:bodyPr>
          <a:lstStyle/>
          <a:p>
            <a:r>
              <a:rPr lang="en-GB" sz="3000" b="1" dirty="0">
                <a:solidFill>
                  <a:schemeClr val="bg1"/>
                </a:solidFill>
                <a:latin typeface="Aptos" panose="020B0004020202020204" pitchFamily="34" charset="0"/>
              </a:rPr>
              <a:t>Understanding the business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46283CE-8E2D-7401-717B-F94031AFCEF9}"/>
              </a:ext>
            </a:extLst>
          </p:cNvPr>
          <p:cNvSpPr/>
          <p:nvPr/>
        </p:nvSpPr>
        <p:spPr>
          <a:xfrm>
            <a:off x="2416888" y="2700354"/>
            <a:ext cx="2057400" cy="1001485"/>
          </a:xfrm>
          <a:prstGeom prst="roundRect">
            <a:avLst/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6D85B6-A93F-4039-A204-5F62119C4D6A}"/>
              </a:ext>
            </a:extLst>
          </p:cNvPr>
          <p:cNvSpPr txBox="1"/>
          <p:nvPr/>
        </p:nvSpPr>
        <p:spPr>
          <a:xfrm>
            <a:off x="2424396" y="3016431"/>
            <a:ext cx="2075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Business problem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66AB8C-1448-A07F-1F3E-67A528573ED0}"/>
              </a:ext>
            </a:extLst>
          </p:cNvPr>
          <p:cNvGrpSpPr/>
          <p:nvPr/>
        </p:nvGrpSpPr>
        <p:grpSpPr>
          <a:xfrm>
            <a:off x="6330746" y="4352706"/>
            <a:ext cx="2057400" cy="1001485"/>
            <a:chOff x="4978398" y="2214851"/>
            <a:chExt cx="2057400" cy="1001485"/>
          </a:xfrm>
          <a:solidFill>
            <a:srgbClr val="E6007E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CADE5C5-0E8A-76D6-69F5-190156D645E0}"/>
                </a:ext>
              </a:extLst>
            </p:cNvPr>
            <p:cNvSpPr/>
            <p:nvPr/>
          </p:nvSpPr>
          <p:spPr>
            <a:xfrm>
              <a:off x="4978398" y="2214851"/>
              <a:ext cx="2057400" cy="100148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8C3452-324D-102C-5B3A-9474C36A49DF}"/>
                </a:ext>
              </a:extLst>
            </p:cNvPr>
            <p:cNvSpPr txBox="1"/>
            <p:nvPr/>
          </p:nvSpPr>
          <p:spPr>
            <a:xfrm>
              <a:off x="5120253" y="2536370"/>
              <a:ext cx="1889107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Analytics toolkit</a:t>
              </a: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A55049-83F6-2EA6-B93C-F6AFC18F024E}"/>
              </a:ext>
            </a:extLst>
          </p:cNvPr>
          <p:cNvCxnSpPr>
            <a:cxnSpLocks/>
          </p:cNvCxnSpPr>
          <p:nvPr/>
        </p:nvCxnSpPr>
        <p:spPr>
          <a:xfrm>
            <a:off x="4846110" y="3201097"/>
            <a:ext cx="1156107" cy="0"/>
          </a:xfrm>
          <a:prstGeom prst="straightConnector1">
            <a:avLst/>
          </a:prstGeom>
          <a:ln w="127000">
            <a:solidFill>
              <a:srgbClr val="E600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5E1127-4D59-9B3C-832A-EB96C218CA69}"/>
              </a:ext>
            </a:extLst>
          </p:cNvPr>
          <p:cNvGrpSpPr/>
          <p:nvPr/>
        </p:nvGrpSpPr>
        <p:grpSpPr>
          <a:xfrm>
            <a:off x="6246422" y="2700355"/>
            <a:ext cx="2192498" cy="1001485"/>
            <a:chOff x="1273629" y="2220686"/>
            <a:chExt cx="2057401" cy="1001485"/>
          </a:xfrm>
          <a:solidFill>
            <a:srgbClr val="E6007E"/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4DD704B-0F5F-341E-80FA-FDD949ADF206}"/>
                </a:ext>
              </a:extLst>
            </p:cNvPr>
            <p:cNvSpPr/>
            <p:nvPr/>
          </p:nvSpPr>
          <p:spPr>
            <a:xfrm>
              <a:off x="1273629" y="2220686"/>
              <a:ext cx="2057400" cy="100148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184C7F-FC38-09ED-C45A-0385309DA795}"/>
                </a:ext>
              </a:extLst>
            </p:cNvPr>
            <p:cNvSpPr txBox="1"/>
            <p:nvPr/>
          </p:nvSpPr>
          <p:spPr>
            <a:xfrm>
              <a:off x="1313886" y="2530928"/>
              <a:ext cx="2017144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Analytics problem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09AD51A-A491-37C7-94C4-8B6E38F1621E}"/>
              </a:ext>
            </a:extLst>
          </p:cNvPr>
          <p:cNvSpPr txBox="1"/>
          <p:nvPr/>
        </p:nvSpPr>
        <p:spPr>
          <a:xfrm>
            <a:off x="5553490" y="3661150"/>
            <a:ext cx="3846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E6007E"/>
                </a:solidFill>
              </a:rPr>
              <a:t>(      )</a:t>
            </a:r>
          </a:p>
        </p:txBody>
      </p:sp>
    </p:spTree>
    <p:extLst>
      <p:ext uri="{BB962C8B-B14F-4D97-AF65-F5344CB8AC3E}">
        <p14:creationId xmlns:p14="http://schemas.microsoft.com/office/powerpoint/2010/main" val="262633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B1EC2-B3C9-3E16-754B-74531FFF9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F107ACA1-123E-6C7B-C9A0-B7C51113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473" y="1126608"/>
            <a:ext cx="8617073" cy="504222"/>
          </a:xfrm>
        </p:spPr>
        <p:txBody>
          <a:bodyPr>
            <a:noAutofit/>
          </a:bodyPr>
          <a:lstStyle/>
          <a:p>
            <a:r>
              <a:rPr lang="en-GB" sz="3000" b="1" dirty="0">
                <a:solidFill>
                  <a:schemeClr val="bg1"/>
                </a:solidFill>
                <a:latin typeface="Aptos" panose="020B0004020202020204" pitchFamily="34" charset="0"/>
              </a:rPr>
              <a:t>Understanding the business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697A166-16B9-08B9-0949-37B59B5A2660}"/>
              </a:ext>
            </a:extLst>
          </p:cNvPr>
          <p:cNvSpPr/>
          <p:nvPr/>
        </p:nvSpPr>
        <p:spPr>
          <a:xfrm>
            <a:off x="2416888" y="2700354"/>
            <a:ext cx="2057400" cy="1001485"/>
          </a:xfrm>
          <a:prstGeom prst="roundRect">
            <a:avLst/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1D505B-9C1D-CAF3-71CC-121241E10AC5}"/>
              </a:ext>
            </a:extLst>
          </p:cNvPr>
          <p:cNvSpPr txBox="1"/>
          <p:nvPr/>
        </p:nvSpPr>
        <p:spPr>
          <a:xfrm>
            <a:off x="2424396" y="3016431"/>
            <a:ext cx="2075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Business problem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F79730B-E88B-A755-3E9E-E199D8EDBCBD}"/>
              </a:ext>
            </a:extLst>
          </p:cNvPr>
          <p:cNvGrpSpPr/>
          <p:nvPr/>
        </p:nvGrpSpPr>
        <p:grpSpPr>
          <a:xfrm>
            <a:off x="6330746" y="4352706"/>
            <a:ext cx="2057400" cy="1001485"/>
            <a:chOff x="4978398" y="2214851"/>
            <a:chExt cx="2057400" cy="1001485"/>
          </a:xfrm>
          <a:solidFill>
            <a:srgbClr val="E6007E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7B281FE-EBB3-0589-C937-7737782C3E84}"/>
                </a:ext>
              </a:extLst>
            </p:cNvPr>
            <p:cNvSpPr/>
            <p:nvPr/>
          </p:nvSpPr>
          <p:spPr>
            <a:xfrm>
              <a:off x="4978398" y="2214851"/>
              <a:ext cx="2057400" cy="100148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C0294D-280E-3931-4A1E-3D9464AB3BAE}"/>
                </a:ext>
              </a:extLst>
            </p:cNvPr>
            <p:cNvSpPr txBox="1"/>
            <p:nvPr/>
          </p:nvSpPr>
          <p:spPr>
            <a:xfrm>
              <a:off x="5120253" y="2536370"/>
              <a:ext cx="1889107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Analytics toolkit</a:t>
              </a: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2806C4C-B813-A2F8-8048-4F38B820E7F7}"/>
              </a:ext>
            </a:extLst>
          </p:cNvPr>
          <p:cNvCxnSpPr>
            <a:cxnSpLocks/>
          </p:cNvCxnSpPr>
          <p:nvPr/>
        </p:nvCxnSpPr>
        <p:spPr>
          <a:xfrm>
            <a:off x="4846110" y="3016431"/>
            <a:ext cx="1156107" cy="0"/>
          </a:xfrm>
          <a:prstGeom prst="straightConnector1">
            <a:avLst/>
          </a:prstGeom>
          <a:ln w="127000">
            <a:solidFill>
              <a:srgbClr val="E600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C5F3C9-5C08-5B24-4CF9-042F9265783E}"/>
              </a:ext>
            </a:extLst>
          </p:cNvPr>
          <p:cNvGrpSpPr/>
          <p:nvPr/>
        </p:nvGrpSpPr>
        <p:grpSpPr>
          <a:xfrm>
            <a:off x="6289322" y="2700355"/>
            <a:ext cx="2192498" cy="1001485"/>
            <a:chOff x="1273629" y="2220686"/>
            <a:chExt cx="2057401" cy="1001485"/>
          </a:xfrm>
          <a:solidFill>
            <a:srgbClr val="E6007E"/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2F72630-804A-6C61-E6FF-5E7BB54A5883}"/>
                </a:ext>
              </a:extLst>
            </p:cNvPr>
            <p:cNvSpPr/>
            <p:nvPr/>
          </p:nvSpPr>
          <p:spPr>
            <a:xfrm>
              <a:off x="1273629" y="2220686"/>
              <a:ext cx="2057400" cy="100148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FB9CBA-3BED-8277-9034-1EA6247EC6F8}"/>
                </a:ext>
              </a:extLst>
            </p:cNvPr>
            <p:cNvSpPr txBox="1"/>
            <p:nvPr/>
          </p:nvSpPr>
          <p:spPr>
            <a:xfrm>
              <a:off x="1313886" y="2530928"/>
              <a:ext cx="2017144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Analytics problem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22A5762-3B58-A1E8-1AD2-442F978B1424}"/>
              </a:ext>
            </a:extLst>
          </p:cNvPr>
          <p:cNvSpPr txBox="1"/>
          <p:nvPr/>
        </p:nvSpPr>
        <p:spPr>
          <a:xfrm>
            <a:off x="5553490" y="3661150"/>
            <a:ext cx="3846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E6007E"/>
                </a:solidFill>
              </a:rPr>
              <a:t>(      )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B5CC230-5CC7-EEAF-BDE9-C6E4FBE30EE0}"/>
              </a:ext>
            </a:extLst>
          </p:cNvPr>
          <p:cNvCxnSpPr>
            <a:cxnSpLocks/>
          </p:cNvCxnSpPr>
          <p:nvPr/>
        </p:nvCxnSpPr>
        <p:spPr>
          <a:xfrm flipH="1">
            <a:off x="4846110" y="3470223"/>
            <a:ext cx="1156107" cy="0"/>
          </a:xfrm>
          <a:prstGeom prst="straightConnector1">
            <a:avLst/>
          </a:prstGeom>
          <a:ln w="127000">
            <a:solidFill>
              <a:srgbClr val="E600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BF985B2-CC3C-1947-D08E-18F0B70E27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01" t="15025" r="16692" b="68198"/>
          <a:stretch>
            <a:fillRect/>
          </a:stretch>
        </p:blipFill>
        <p:spPr>
          <a:xfrm>
            <a:off x="6332222" y="765091"/>
            <a:ext cx="4867887" cy="123972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36F039F-C897-B8AE-E0BF-1AFF05404897}"/>
              </a:ext>
            </a:extLst>
          </p:cNvPr>
          <p:cNvSpPr/>
          <p:nvPr/>
        </p:nvSpPr>
        <p:spPr>
          <a:xfrm>
            <a:off x="375945" y="456403"/>
            <a:ext cx="8346908" cy="18446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7961D5-D727-5ABC-C782-E919290CC65E}"/>
              </a:ext>
            </a:extLst>
          </p:cNvPr>
          <p:cNvSpPr txBox="1"/>
          <p:nvPr/>
        </p:nvSpPr>
        <p:spPr>
          <a:xfrm>
            <a:off x="9355546" y="374683"/>
            <a:ext cx="1973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CRISP-DM excerpt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79656-CD5C-BCDC-BBCE-FCE81FF9644D}"/>
              </a:ext>
            </a:extLst>
          </p:cNvPr>
          <p:cNvSpPr txBox="1"/>
          <p:nvPr/>
        </p:nvSpPr>
        <p:spPr>
          <a:xfrm>
            <a:off x="10142355" y="2004815"/>
            <a:ext cx="1057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onward activity flow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FFE4FE-AAC8-2165-782A-27BDEAD19F7B}"/>
              </a:ext>
            </a:extLst>
          </p:cNvPr>
          <p:cNvSpPr txBox="1"/>
          <p:nvPr/>
        </p:nvSpPr>
        <p:spPr>
          <a:xfrm>
            <a:off x="8481820" y="2028110"/>
            <a:ext cx="1264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47970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66C57-BC3A-97A3-B635-7FAE3F013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9434FE2-20A6-FFB8-CB3C-E519097BA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473" y="865153"/>
            <a:ext cx="10710316" cy="504222"/>
          </a:xfrm>
        </p:spPr>
        <p:txBody>
          <a:bodyPr>
            <a:noAutofit/>
          </a:bodyPr>
          <a:lstStyle/>
          <a:p>
            <a:r>
              <a:rPr lang="en-GB" sz="3000" b="1" dirty="0">
                <a:solidFill>
                  <a:schemeClr val="bg1"/>
                </a:solidFill>
                <a:latin typeface="Aptos" panose="020B0004020202020204" pitchFamily="34" charset="0"/>
              </a:rPr>
              <a:t>Business vs Analytics problems: what’s the difference?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998A0B24-18F3-43F5-AACA-F73521996026}"/>
              </a:ext>
            </a:extLst>
          </p:cNvPr>
          <p:cNvSpPr txBox="1">
            <a:spLocks/>
          </p:cNvSpPr>
          <p:nvPr/>
        </p:nvSpPr>
        <p:spPr>
          <a:xfrm>
            <a:off x="1817799" y="5695167"/>
            <a:ext cx="10710316" cy="504222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>
                <a:solidFill>
                  <a:schemeClr val="bg1"/>
                </a:solidFill>
                <a:latin typeface="Aptos" panose="020B0004020202020204" pitchFamily="34" charset="0"/>
              </a:rPr>
              <a:t>Analytics projects are negotiated with stakeholders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B5BB36-2DDD-48C3-B540-3E2DC763AE06}"/>
              </a:ext>
            </a:extLst>
          </p:cNvPr>
          <p:cNvSpPr txBox="1"/>
          <p:nvPr/>
        </p:nvSpPr>
        <p:spPr>
          <a:xfrm>
            <a:off x="496866" y="1903957"/>
            <a:ext cx="54237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Business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Expressed in the language of the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May initially be vague and poorly specified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Typically require context to fully define and understand</a:t>
            </a: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D48F6-F597-40DC-9236-043C691683F9}"/>
              </a:ext>
            </a:extLst>
          </p:cNvPr>
          <p:cNvSpPr txBox="1"/>
          <p:nvPr/>
        </p:nvSpPr>
        <p:spPr>
          <a:xfrm>
            <a:off x="6073036" y="1918573"/>
            <a:ext cx="5943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Analytics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(Ideally) expressed in the language of the modelling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</a:rPr>
              <a:t>Need to be precise and well specified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strike="sngStrike" dirty="0">
                <a:solidFill>
                  <a:schemeClr val="bg1"/>
                </a:solidFill>
              </a:rPr>
              <a:t>Typically</a:t>
            </a:r>
            <a:r>
              <a:rPr lang="en-GB" sz="2800" dirty="0">
                <a:solidFill>
                  <a:schemeClr val="bg1"/>
                </a:solidFill>
              </a:rPr>
              <a:t> Must incorporate the required context</a:t>
            </a:r>
          </a:p>
          <a:p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15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DA678-3E33-C142-6750-1B261795E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earing glasses and a red scarf&#10;&#10;Description automatically generated">
            <a:extLst>
              <a:ext uri="{FF2B5EF4-FFF2-40B4-BE49-F238E27FC236}">
                <a16:creationId xmlns:a16="http://schemas.microsoft.com/office/drawing/2014/main" id="{490CA730-3B5C-6C76-39A5-47EBDA89F7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93" y="690695"/>
            <a:ext cx="1961301" cy="2412126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36FC9A2-CC42-D5F0-1947-2B49CC65FBAD}"/>
              </a:ext>
            </a:extLst>
          </p:cNvPr>
          <p:cNvSpPr txBox="1">
            <a:spLocks/>
          </p:cNvSpPr>
          <p:nvPr/>
        </p:nvSpPr>
        <p:spPr>
          <a:xfrm>
            <a:off x="3355611" y="726760"/>
            <a:ext cx="7165497" cy="4526764"/>
          </a:xfrm>
          <a:prstGeom prst="rect">
            <a:avLst/>
          </a:prstGeom>
        </p:spPr>
        <p:txBody>
          <a:bodyPr>
            <a:normAutofit/>
          </a:bodyPr>
          <a:lstStyle>
            <a:lvl1pPr marL="171443" indent="-171443" algn="l" defTabSz="68577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0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15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02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89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74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61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47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34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chemeClr val="bg1"/>
                </a:solidFill>
              </a:rPr>
              <a:t>Dr Eleanor Reynolds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chemeClr val="bg1"/>
                </a:solidFill>
              </a:rPr>
              <a:t>Assistant Professor (Teaching Focused)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chemeClr val="bg1"/>
                </a:solidFill>
              </a:rPr>
              <a:t>BSc, MSc, PhD, AFHEA, WIHEA fellow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chemeClr val="bg1"/>
                </a:solidFill>
              </a:rPr>
              <a:t>WBS BSc Management Science (1999-2002)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chemeClr val="bg1"/>
                </a:solidFill>
              </a:rPr>
              <a:t>WBS MSc Business Analytics and Consulting (2011-2014)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chemeClr val="bg1"/>
                </a:solidFill>
              </a:rPr>
              <a:t>WBS PhD “Discovering Everyday Problem Structuring” (2015-2023)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000" dirty="0">
                <a:solidFill>
                  <a:schemeClr val="bg1"/>
                </a:solidFill>
              </a:rPr>
              <a:t>Severn Trent Water (2003-2015)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solidFill>
                <a:srgbClr val="0563C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solidFill>
                <a:srgbClr val="0563C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534488-23BB-2729-AA9B-AC2EBBA8CC7E}"/>
              </a:ext>
            </a:extLst>
          </p:cNvPr>
          <p:cNvGrpSpPr/>
          <p:nvPr/>
        </p:nvGrpSpPr>
        <p:grpSpPr>
          <a:xfrm>
            <a:off x="8418583" y="4078941"/>
            <a:ext cx="2984523" cy="2018319"/>
            <a:chOff x="1416569" y="1690689"/>
            <a:chExt cx="5516381" cy="3930623"/>
          </a:xfrm>
        </p:grpSpPr>
        <p:pic>
          <p:nvPicPr>
            <p:cNvPr id="3" name="Picture 2" descr="A picture containing text, envelope&#10;&#10;Description automatically generated">
              <a:extLst>
                <a:ext uri="{FF2B5EF4-FFF2-40B4-BE49-F238E27FC236}">
                  <a16:creationId xmlns:a16="http://schemas.microsoft.com/office/drawing/2014/main" id="{19F35829-F6FE-B9B5-D1E5-4134282D96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19" t="16204" r="4244" b="7376"/>
            <a:stretch/>
          </p:blipFill>
          <p:spPr>
            <a:xfrm>
              <a:off x="1416569" y="1690689"/>
              <a:ext cx="5516381" cy="393062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0A9CECD-8571-D8A4-6B11-FAED5030DA31}"/>
                </a:ext>
              </a:extLst>
            </p:cNvPr>
            <p:cNvSpPr/>
            <p:nvPr/>
          </p:nvSpPr>
          <p:spPr>
            <a:xfrm>
              <a:off x="1416569" y="1690689"/>
              <a:ext cx="5516381" cy="3930623"/>
            </a:xfrm>
            <a:prstGeom prst="rect">
              <a:avLst/>
            </a:prstGeom>
            <a:noFill/>
            <a:ln w="3810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501AA5B-C12A-4DAF-0F79-092744475036}"/>
              </a:ext>
            </a:extLst>
          </p:cNvPr>
          <p:cNvSpPr txBox="1"/>
          <p:nvPr/>
        </p:nvSpPr>
        <p:spPr>
          <a:xfrm>
            <a:off x="5216573" y="5456524"/>
            <a:ext cx="3049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altLang="en-US" sz="1800" b="1" i="1" u="none" strike="noStrike" cap="none" normalizeH="0" baseline="0" dirty="0" bmk="">
                <a:ln>
                  <a:noFill/>
                </a:ln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“like the head of a hydra” </a:t>
            </a:r>
            <a:r>
              <a:rPr lang="en-GB" altLang="en-US" sz="1800" b="1" i="1" dirty="0" bmk="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altLang="en-US" b="1" i="1" dirty="0" bmk="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crayon on sugar paper</a:t>
            </a:r>
            <a:r>
              <a:rPr lang="en-GB" altLang="en-US" sz="1800" b="1" i="1" dirty="0" bmk="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2023)</a:t>
            </a:r>
            <a:endParaRPr lang="en-GB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6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74953-63E9-8ED4-C084-033E6FCF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303A7-6C0D-EEED-A932-89070807FD23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From business problem to analytics problem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F43B91-B8C6-FD5F-552D-D043025D9E19}"/>
              </a:ext>
            </a:extLst>
          </p:cNvPr>
          <p:cNvGrpSpPr/>
          <p:nvPr/>
        </p:nvGrpSpPr>
        <p:grpSpPr>
          <a:xfrm>
            <a:off x="1343660" y="1623698"/>
            <a:ext cx="9504680" cy="4043680"/>
            <a:chOff x="1343660" y="1623698"/>
            <a:chExt cx="9504680" cy="404368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A4A33BD-C88E-8F7B-050F-9A3ED76813B4}"/>
                </a:ext>
              </a:extLst>
            </p:cNvPr>
            <p:cNvGrpSpPr/>
            <p:nvPr/>
          </p:nvGrpSpPr>
          <p:grpSpPr>
            <a:xfrm>
              <a:off x="1343660" y="1623698"/>
              <a:ext cx="9504680" cy="4043680"/>
              <a:chOff x="1082040" y="1843089"/>
              <a:chExt cx="9504680" cy="4043680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FDFBD394-15B4-69EC-7993-4719EC3B9B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82040" y="185324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C9578806-732B-330B-36A5-62C16D4820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108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26770749-A393-A12E-049B-D815E5BE484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102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594B6432-2571-3744-E238-23B1455168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38520" y="184308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0325D962-08FD-62AE-FA76-0B18D2BE35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5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067373E1-45B7-332C-44CF-F47CDB05E0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99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ACC1FB04-EAFE-A846-1DCD-3162060308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0880" y="185324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4DE2DBD2-0952-F105-9E71-C73B872129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0280" y="185324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2759F5-D5F1-989C-FB59-D1E42C66E056}"/>
                  </a:ext>
                </a:extLst>
              </p:cNvPr>
              <p:cNvSpPr txBox="1"/>
              <p:nvPr/>
            </p:nvSpPr>
            <p:spPr>
              <a:xfrm rot="19168348">
                <a:off x="1443368" y="2482487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divergent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8D9FA42-969B-B108-F2C0-F7FFFDA33A2B}"/>
                  </a:ext>
                </a:extLst>
              </p:cNvPr>
              <p:cNvSpPr txBox="1"/>
              <p:nvPr/>
            </p:nvSpPr>
            <p:spPr>
              <a:xfrm rot="19168348">
                <a:off x="9124328" y="4803146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delivery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8668085-75CF-54B7-2D32-69A19F0245CA}"/>
                  </a:ext>
                </a:extLst>
              </p:cNvPr>
              <p:cNvSpPr txBox="1"/>
              <p:nvPr/>
            </p:nvSpPr>
            <p:spPr>
              <a:xfrm rot="19168348">
                <a:off x="4186568" y="4870087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definition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128396-AB06-AD24-42C1-7192C1261605}"/>
                  </a:ext>
                </a:extLst>
              </p:cNvPr>
              <p:cNvSpPr txBox="1"/>
              <p:nvPr/>
            </p:nvSpPr>
            <p:spPr>
              <a:xfrm rot="19168348">
                <a:off x="6243323" y="2389994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divergent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383EEC-CE82-4C66-16BA-8D255BC5C464}"/>
                  </a:ext>
                </a:extLst>
              </p:cNvPr>
              <p:cNvSpPr txBox="1"/>
              <p:nvPr/>
            </p:nvSpPr>
            <p:spPr>
              <a:xfrm rot="2587244">
                <a:off x="4099066" y="2447333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convergent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BA3C137-6198-13EB-E566-F871985E78F5}"/>
                  </a:ext>
                </a:extLst>
              </p:cNvPr>
              <p:cNvSpPr txBox="1"/>
              <p:nvPr/>
            </p:nvSpPr>
            <p:spPr>
              <a:xfrm rot="2587244">
                <a:off x="1402645" y="4818816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discovery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268D3F-D807-9D68-E5CA-0D2B0FCB8043}"/>
                  </a:ext>
                </a:extLst>
              </p:cNvPr>
              <p:cNvSpPr txBox="1"/>
              <p:nvPr/>
            </p:nvSpPr>
            <p:spPr>
              <a:xfrm rot="2587244">
                <a:off x="6171571" y="4941011"/>
                <a:ext cx="15132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development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53D17D0-BD1C-25FF-856A-AFE70581DD9D}"/>
                  </a:ext>
                </a:extLst>
              </p:cNvPr>
              <p:cNvSpPr txBox="1"/>
              <p:nvPr/>
            </p:nvSpPr>
            <p:spPr>
              <a:xfrm rot="2587244">
                <a:off x="8886238" y="2389994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convergent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4D1D9BA-A89F-4437-AB46-553B087C392B}"/>
                </a:ext>
              </a:extLst>
            </p:cNvPr>
            <p:cNvSpPr txBox="1"/>
            <p:nvPr/>
          </p:nvSpPr>
          <p:spPr>
            <a:xfrm>
              <a:off x="2563128" y="2853301"/>
              <a:ext cx="22758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/>
                <a:t>business problem framing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70AE9C-1C0F-BFEA-94FE-E495AE214219}"/>
                </a:ext>
              </a:extLst>
            </p:cNvPr>
            <p:cNvSpPr txBox="1"/>
            <p:nvPr/>
          </p:nvSpPr>
          <p:spPr>
            <a:xfrm>
              <a:off x="7645400" y="2853301"/>
              <a:ext cx="18389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/>
                <a:t>analytic solution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21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D33BC-5E65-5598-A303-A4C210401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405600-5DEE-8891-CA33-A06DEDB5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289" y="706883"/>
            <a:ext cx="9628743" cy="504222"/>
          </a:xfrm>
        </p:spPr>
        <p:txBody>
          <a:bodyPr/>
          <a:lstStyle/>
          <a:p>
            <a:r>
              <a:rPr lang="en-GB" sz="3000" b="1" dirty="0">
                <a:solidFill>
                  <a:schemeClr val="bg1"/>
                </a:solidFill>
                <a:latin typeface="Aptos" panose="020B0004020202020204" pitchFamily="34" charset="0"/>
              </a:rPr>
              <a:t>Problem framing (or problem-setting) is…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D205E7A-ADC0-72F2-0A15-8C344169D5AC}"/>
              </a:ext>
            </a:extLst>
          </p:cNvPr>
          <p:cNvSpPr txBox="1">
            <a:spLocks/>
          </p:cNvSpPr>
          <p:nvPr/>
        </p:nvSpPr>
        <p:spPr>
          <a:xfrm>
            <a:off x="838200" y="1812554"/>
            <a:ext cx="10515600" cy="41259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3360">
                <a:solidFill>
                  <a:schemeClr val="bg1"/>
                </a:solidFill>
              </a:rPr>
              <a:t>“a deliberate and conscious process in which we choose what to study but which is guided by frames that may be unconsciously or subconsciously applied.”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200">
              <a:solidFill>
                <a:schemeClr val="bg1"/>
              </a:solidFill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3360">
                <a:solidFill>
                  <a:schemeClr val="bg1"/>
                </a:solidFill>
              </a:rPr>
              <a:t>“a frame or framework enables us to see some things and to miss or ignore others.”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200">
              <a:solidFill>
                <a:schemeClr val="bg1"/>
              </a:solidFill>
            </a:endParaRPr>
          </a:p>
          <a:p>
            <a:pPr marL="0" indent="0" algn="r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3360">
                <a:solidFill>
                  <a:schemeClr val="bg1"/>
                </a:solidFill>
              </a:rPr>
              <a:t>(Pidd, 2009, p52)  </a:t>
            </a:r>
            <a:endParaRPr lang="en-GB" sz="336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88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5693C-AB9B-CD66-4BF3-F6D6A3333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6985AD-DBAF-3222-0096-55EC13E32B47}"/>
              </a:ext>
            </a:extLst>
          </p:cNvPr>
          <p:cNvSpPr txBox="1"/>
          <p:nvPr/>
        </p:nvSpPr>
        <p:spPr>
          <a:xfrm>
            <a:off x="3908612" y="1972236"/>
            <a:ext cx="46437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Play video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47EB3F-5F06-7A79-DF8C-19F6E2D8785F}"/>
              </a:ext>
            </a:extLst>
          </p:cNvPr>
          <p:cNvSpPr txBox="1"/>
          <p:nvPr/>
        </p:nvSpPr>
        <p:spPr>
          <a:xfrm>
            <a:off x="3182471" y="37777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https://www.youtube.com/watch?v=F-TyPfYMDK8 </a:t>
            </a:r>
          </a:p>
        </p:txBody>
      </p:sp>
    </p:spTree>
    <p:extLst>
      <p:ext uri="{BB962C8B-B14F-4D97-AF65-F5344CB8AC3E}">
        <p14:creationId xmlns:p14="http://schemas.microsoft.com/office/powerpoint/2010/main" val="33529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E2D6B-5684-25B1-EE27-D43ED3B0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1CE7A-57F7-812F-14F2-B5BE40CBF77B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From business problem to analytics problem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27D25B-2C26-F30C-8CB6-D2910C001065}"/>
              </a:ext>
            </a:extLst>
          </p:cNvPr>
          <p:cNvGrpSpPr/>
          <p:nvPr/>
        </p:nvGrpSpPr>
        <p:grpSpPr>
          <a:xfrm>
            <a:off x="1343660" y="1623698"/>
            <a:ext cx="9504680" cy="4043680"/>
            <a:chOff x="1343660" y="1623698"/>
            <a:chExt cx="9504680" cy="404368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9DA6B77-CFB9-67BF-9D8A-65710FC38B91}"/>
                </a:ext>
              </a:extLst>
            </p:cNvPr>
            <p:cNvGrpSpPr/>
            <p:nvPr/>
          </p:nvGrpSpPr>
          <p:grpSpPr>
            <a:xfrm>
              <a:off x="1343660" y="1623698"/>
              <a:ext cx="9504680" cy="4043680"/>
              <a:chOff x="1082040" y="1843089"/>
              <a:chExt cx="9504680" cy="4043680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82EAC0B8-A116-4F6E-CB90-FEDDA20826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82040" y="185324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D52627EE-6D4B-9A7E-F233-9E6F88ACDC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108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16BBCC16-1D6A-F618-4053-462AD5C567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102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1788CC69-18C9-F346-3293-6F11C6B073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38520" y="184308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689BCD12-1FED-6A56-80F8-513DAC4180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5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30F1CD90-DFB1-2ED8-A5F3-C3144D1D4E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9980" y="390556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730A1488-6057-D3C8-F8A4-9D56BA31BA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0880" y="185324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3BE09229-FE3A-4EE4-6675-DF04309A4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0280" y="1853249"/>
                <a:ext cx="2275840" cy="1981200"/>
              </a:xfrm>
              <a:prstGeom prst="straightConnector1">
                <a:avLst/>
              </a:prstGeom>
              <a:ln w="57150">
                <a:solidFill>
                  <a:srgbClr val="E6007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3BB4D4-99AD-8B87-BC6A-071E339E8577}"/>
                  </a:ext>
                </a:extLst>
              </p:cNvPr>
              <p:cNvSpPr txBox="1"/>
              <p:nvPr/>
            </p:nvSpPr>
            <p:spPr>
              <a:xfrm rot="19168348">
                <a:off x="1443368" y="2482487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divergent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1CF8D5-ABAB-EEC7-6970-7E01A6C541A7}"/>
                  </a:ext>
                </a:extLst>
              </p:cNvPr>
              <p:cNvSpPr txBox="1"/>
              <p:nvPr/>
            </p:nvSpPr>
            <p:spPr>
              <a:xfrm rot="19168348">
                <a:off x="9124328" y="4803146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delivery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8DCF7F-6AED-9606-9F8B-7F57B6605C2B}"/>
                  </a:ext>
                </a:extLst>
              </p:cNvPr>
              <p:cNvSpPr txBox="1"/>
              <p:nvPr/>
            </p:nvSpPr>
            <p:spPr>
              <a:xfrm rot="19168348">
                <a:off x="4186568" y="4870087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definition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2E7C53-4AD3-3D39-964B-1D521BEC26E0}"/>
                  </a:ext>
                </a:extLst>
              </p:cNvPr>
              <p:cNvSpPr txBox="1"/>
              <p:nvPr/>
            </p:nvSpPr>
            <p:spPr>
              <a:xfrm rot="19168348">
                <a:off x="6243323" y="2389994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divergent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77A64A3-F6A0-9386-7DD8-B3925B75538C}"/>
                  </a:ext>
                </a:extLst>
              </p:cNvPr>
              <p:cNvSpPr txBox="1"/>
              <p:nvPr/>
            </p:nvSpPr>
            <p:spPr>
              <a:xfrm rot="2587244">
                <a:off x="4099066" y="2447333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convergent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E9F517B-C461-E99D-CE51-F5A60F11B8DF}"/>
                  </a:ext>
                </a:extLst>
              </p:cNvPr>
              <p:cNvSpPr txBox="1"/>
              <p:nvPr/>
            </p:nvSpPr>
            <p:spPr>
              <a:xfrm rot="2587244">
                <a:off x="1402645" y="4818816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discovery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AFB88E-A114-7524-B32C-505AE062C579}"/>
                  </a:ext>
                </a:extLst>
              </p:cNvPr>
              <p:cNvSpPr txBox="1"/>
              <p:nvPr/>
            </p:nvSpPr>
            <p:spPr>
              <a:xfrm rot="2587244">
                <a:off x="6171571" y="4941011"/>
                <a:ext cx="15132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development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D5FA810-709B-B40E-7E4D-6221551FC4F9}"/>
                  </a:ext>
                </a:extLst>
              </p:cNvPr>
              <p:cNvSpPr txBox="1"/>
              <p:nvPr/>
            </p:nvSpPr>
            <p:spPr>
              <a:xfrm rot="2587244">
                <a:off x="8886238" y="2389994"/>
                <a:ext cx="12598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convergent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893366-913E-B3B5-2070-AD042C0A1C28}"/>
                </a:ext>
              </a:extLst>
            </p:cNvPr>
            <p:cNvSpPr txBox="1"/>
            <p:nvPr/>
          </p:nvSpPr>
          <p:spPr>
            <a:xfrm>
              <a:off x="2563128" y="2853301"/>
              <a:ext cx="22758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/>
                <a:t>business </a:t>
              </a:r>
              <a:r>
                <a:rPr lang="en-GB" sz="3200" b="1" dirty="0"/>
                <a:t>problem framing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F2276D-2143-D0A4-18F3-69EB2BAC184F}"/>
                </a:ext>
              </a:extLst>
            </p:cNvPr>
            <p:cNvSpPr txBox="1"/>
            <p:nvPr/>
          </p:nvSpPr>
          <p:spPr>
            <a:xfrm>
              <a:off x="7652570" y="2841422"/>
              <a:ext cx="18389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/>
                <a:t>analytic</a:t>
              </a:r>
            </a:p>
            <a:p>
              <a:pPr algn="ctr"/>
              <a:r>
                <a:rPr lang="en-GB" sz="3200" b="1" dirty="0"/>
                <a:t>solution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561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CA708-B3F0-D167-4139-9E382DEE4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E02AA2EA-7BB1-F812-EBEC-1D0FFA4A5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9" y="304340"/>
            <a:ext cx="10975329" cy="504222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Selection of tools driven by the type of questions we’re asking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863731-D3F4-DA61-4E9B-042FF98AF5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229276"/>
              </p:ext>
            </p:extLst>
          </p:nvPr>
        </p:nvGraphicFramePr>
        <p:xfrm>
          <a:off x="693271" y="1416156"/>
          <a:ext cx="1097533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619">
                  <a:extLst>
                    <a:ext uri="{9D8B030D-6E8A-4147-A177-3AD203B41FA5}">
                      <a16:colId xmlns:a16="http://schemas.microsoft.com/office/drawing/2014/main" val="3478067776"/>
                    </a:ext>
                  </a:extLst>
                </a:gridCol>
                <a:gridCol w="3010097">
                  <a:extLst>
                    <a:ext uri="{9D8B030D-6E8A-4147-A177-3AD203B41FA5}">
                      <a16:colId xmlns:a16="http://schemas.microsoft.com/office/drawing/2014/main" val="314917852"/>
                    </a:ext>
                  </a:extLst>
                </a:gridCol>
                <a:gridCol w="2961284">
                  <a:extLst>
                    <a:ext uri="{9D8B030D-6E8A-4147-A177-3AD203B41FA5}">
                      <a16:colId xmlns:a16="http://schemas.microsoft.com/office/drawing/2014/main" val="667196931"/>
                    </a:ext>
                  </a:extLst>
                </a:gridCol>
                <a:gridCol w="3170330">
                  <a:extLst>
                    <a:ext uri="{9D8B030D-6E8A-4147-A177-3AD203B41FA5}">
                      <a16:colId xmlns:a16="http://schemas.microsoft.com/office/drawing/2014/main" val="2742850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26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Information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happened?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happening now?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will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30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Insight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How and why did it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the next best action?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the best/worst that can happen?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28124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8CE4FA0-19E7-4444-AA96-30660AE6A108}"/>
              </a:ext>
            </a:extLst>
          </p:cNvPr>
          <p:cNvSpPr txBox="1"/>
          <p:nvPr/>
        </p:nvSpPr>
        <p:spPr>
          <a:xfrm>
            <a:off x="8997816" y="4428723"/>
            <a:ext cx="2670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(Davenport et al, 2010)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882A03B9-E927-5379-0BC1-11AF5FAC3AF8}"/>
              </a:ext>
            </a:extLst>
          </p:cNvPr>
          <p:cNvSpPr/>
          <p:nvPr/>
        </p:nvSpPr>
        <p:spPr>
          <a:xfrm>
            <a:off x="9445243" y="4943351"/>
            <a:ext cx="1769806" cy="884903"/>
          </a:xfrm>
          <a:prstGeom prst="wedgeEllipseCallout">
            <a:avLst>
              <a:gd name="adj1" fmla="val 50278"/>
              <a:gd name="adj2" fmla="val 61389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Reporting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5F41A0E6-D028-6E9C-DDFE-498EEA7865DE}"/>
              </a:ext>
            </a:extLst>
          </p:cNvPr>
          <p:cNvSpPr/>
          <p:nvPr/>
        </p:nvSpPr>
        <p:spPr>
          <a:xfrm>
            <a:off x="2264063" y="4352432"/>
            <a:ext cx="1568246" cy="599767"/>
          </a:xfrm>
          <a:prstGeom prst="wedgeEllipseCallout">
            <a:avLst>
              <a:gd name="adj1" fmla="val 34966"/>
              <a:gd name="adj2" fmla="val 70697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Alerts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ED9B8F13-A4A2-9060-CF43-B5F0D54404D4}"/>
              </a:ext>
            </a:extLst>
          </p:cNvPr>
          <p:cNvSpPr/>
          <p:nvPr/>
        </p:nvSpPr>
        <p:spPr>
          <a:xfrm>
            <a:off x="7022019" y="5069970"/>
            <a:ext cx="2112635" cy="884903"/>
          </a:xfrm>
          <a:prstGeom prst="wedgeEllipseCallout">
            <a:avLst>
              <a:gd name="adj1" fmla="val 59682"/>
              <a:gd name="adj2" fmla="val 78055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Extrapolation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D7A33BBB-6F47-B862-5604-74A563398DD6}"/>
              </a:ext>
            </a:extLst>
          </p:cNvPr>
          <p:cNvSpPr/>
          <p:nvPr/>
        </p:nvSpPr>
        <p:spPr>
          <a:xfrm>
            <a:off x="4941624" y="4428723"/>
            <a:ext cx="1769806" cy="884903"/>
          </a:xfrm>
          <a:prstGeom prst="wedgeEllipseCallout">
            <a:avLst>
              <a:gd name="adj1" fmla="val 41945"/>
              <a:gd name="adj2" fmla="val 75834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Simulation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5924E9AB-30A2-D239-A9C3-F2E8E52AB142}"/>
              </a:ext>
            </a:extLst>
          </p:cNvPr>
          <p:cNvSpPr/>
          <p:nvPr/>
        </p:nvSpPr>
        <p:spPr>
          <a:xfrm>
            <a:off x="146371" y="4952199"/>
            <a:ext cx="2901815" cy="884903"/>
          </a:xfrm>
          <a:prstGeom prst="wedgeEllipseCallout">
            <a:avLst>
              <a:gd name="adj1" fmla="val 49643"/>
              <a:gd name="adj2" fmla="val 68055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Recommendation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BDEACF11-3F0C-8A93-2B70-468EFD3C65C4}"/>
              </a:ext>
            </a:extLst>
          </p:cNvPr>
          <p:cNvSpPr/>
          <p:nvPr/>
        </p:nvSpPr>
        <p:spPr>
          <a:xfrm>
            <a:off x="3400177" y="5110501"/>
            <a:ext cx="1769806" cy="884903"/>
          </a:xfrm>
          <a:prstGeom prst="wedgeEllipseCallout">
            <a:avLst>
              <a:gd name="adj1" fmla="val 54167"/>
              <a:gd name="adj2" fmla="val 61389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Modelling</a:t>
            </a:r>
          </a:p>
        </p:txBody>
      </p:sp>
    </p:spTree>
    <p:extLst>
      <p:ext uri="{BB962C8B-B14F-4D97-AF65-F5344CB8AC3E}">
        <p14:creationId xmlns:p14="http://schemas.microsoft.com/office/powerpoint/2010/main" val="27656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D9F93-4700-1E56-DE94-C8E0D1D4E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E3B43701-F8C9-A14C-5EAE-3F55CDCB5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9" y="304340"/>
            <a:ext cx="10975329" cy="504222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Selection of tools driven by the type of questions we’re asking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FB40812-119A-A349-EFA6-C5A2CA6444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840866"/>
              </p:ext>
            </p:extLst>
          </p:nvPr>
        </p:nvGraphicFramePr>
        <p:xfrm>
          <a:off x="693271" y="1478216"/>
          <a:ext cx="1097533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619">
                  <a:extLst>
                    <a:ext uri="{9D8B030D-6E8A-4147-A177-3AD203B41FA5}">
                      <a16:colId xmlns:a16="http://schemas.microsoft.com/office/drawing/2014/main" val="3478067776"/>
                    </a:ext>
                  </a:extLst>
                </a:gridCol>
                <a:gridCol w="3010097">
                  <a:extLst>
                    <a:ext uri="{9D8B030D-6E8A-4147-A177-3AD203B41FA5}">
                      <a16:colId xmlns:a16="http://schemas.microsoft.com/office/drawing/2014/main" val="314917852"/>
                    </a:ext>
                  </a:extLst>
                </a:gridCol>
                <a:gridCol w="2961284">
                  <a:extLst>
                    <a:ext uri="{9D8B030D-6E8A-4147-A177-3AD203B41FA5}">
                      <a16:colId xmlns:a16="http://schemas.microsoft.com/office/drawing/2014/main" val="667196931"/>
                    </a:ext>
                  </a:extLst>
                </a:gridCol>
                <a:gridCol w="3170330">
                  <a:extLst>
                    <a:ext uri="{9D8B030D-6E8A-4147-A177-3AD203B41FA5}">
                      <a16:colId xmlns:a16="http://schemas.microsoft.com/office/drawing/2014/main" val="2742850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26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Information 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happened?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happening now?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will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30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Insight</a:t>
                      </a:r>
                    </a:p>
                    <a:p>
                      <a:endParaRPr lang="en-GB" sz="2400" dirty="0"/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How and why did it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the next best action?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the best/worst that can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28124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764FE91-CA01-3E65-78C9-51835CD144B4}"/>
              </a:ext>
            </a:extLst>
          </p:cNvPr>
          <p:cNvSpPr txBox="1"/>
          <p:nvPr/>
        </p:nvSpPr>
        <p:spPr>
          <a:xfrm>
            <a:off x="9174086" y="4792631"/>
            <a:ext cx="2670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(Davenport et al, 2010)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48084483-DFD9-EDF1-97EA-85EE614E0A06}"/>
              </a:ext>
            </a:extLst>
          </p:cNvPr>
          <p:cNvSpPr/>
          <p:nvPr/>
        </p:nvSpPr>
        <p:spPr>
          <a:xfrm>
            <a:off x="3171817" y="2363770"/>
            <a:ext cx="1642553" cy="599767"/>
          </a:xfrm>
          <a:prstGeom prst="wedgeEllipseCallout">
            <a:avLst>
              <a:gd name="adj1" fmla="val 50278"/>
              <a:gd name="adj2" fmla="val 61389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Reporting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6FE31ED9-3A23-5C42-4072-3839DDDF3E05}"/>
              </a:ext>
            </a:extLst>
          </p:cNvPr>
          <p:cNvSpPr/>
          <p:nvPr/>
        </p:nvSpPr>
        <p:spPr>
          <a:xfrm>
            <a:off x="5981933" y="2363770"/>
            <a:ext cx="1568246" cy="589519"/>
          </a:xfrm>
          <a:prstGeom prst="wedgeEllipseCallout">
            <a:avLst>
              <a:gd name="adj1" fmla="val 34966"/>
              <a:gd name="adj2" fmla="val 70697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Alerts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4B334E5D-5257-0FAD-25D3-67045B80D1F3}"/>
              </a:ext>
            </a:extLst>
          </p:cNvPr>
          <p:cNvSpPr/>
          <p:nvPr/>
        </p:nvSpPr>
        <p:spPr>
          <a:xfrm>
            <a:off x="8843725" y="2401997"/>
            <a:ext cx="2162270" cy="599768"/>
          </a:xfrm>
          <a:prstGeom prst="wedgeEllipseCallout">
            <a:avLst>
              <a:gd name="adj1" fmla="val 46435"/>
              <a:gd name="adj2" fmla="val 5785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Extrapolation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6A2A61F5-3E08-AF60-A281-74719944F385}"/>
              </a:ext>
            </a:extLst>
          </p:cNvPr>
          <p:cNvSpPr/>
          <p:nvPr/>
        </p:nvSpPr>
        <p:spPr>
          <a:xfrm>
            <a:off x="9039957" y="3848735"/>
            <a:ext cx="1769806" cy="563605"/>
          </a:xfrm>
          <a:prstGeom prst="wedgeEllipseCallout">
            <a:avLst>
              <a:gd name="adj1" fmla="val 41945"/>
              <a:gd name="adj2" fmla="val 75834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Simulation</a:t>
            </a: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38E6EC82-B009-127B-F645-8B7A197AEC97}"/>
              </a:ext>
            </a:extLst>
          </p:cNvPr>
          <p:cNvSpPr/>
          <p:nvPr/>
        </p:nvSpPr>
        <p:spPr>
          <a:xfrm>
            <a:off x="5606185" y="3652915"/>
            <a:ext cx="2777651" cy="681208"/>
          </a:xfrm>
          <a:prstGeom prst="wedgeEllipseCallout">
            <a:avLst>
              <a:gd name="adj1" fmla="val 49643"/>
              <a:gd name="adj2" fmla="val 68055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Recommendation</a:t>
            </a:r>
          </a:p>
        </p:txBody>
      </p: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B5F7D481-E449-0889-5810-C1F146CAAB15}"/>
              </a:ext>
            </a:extLst>
          </p:cNvPr>
          <p:cNvSpPr/>
          <p:nvPr/>
        </p:nvSpPr>
        <p:spPr>
          <a:xfrm>
            <a:off x="3108190" y="3710564"/>
            <a:ext cx="1769806" cy="565911"/>
          </a:xfrm>
          <a:prstGeom prst="wedgeEllipseCallout">
            <a:avLst>
              <a:gd name="adj1" fmla="val 54167"/>
              <a:gd name="adj2" fmla="val 61389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Modelling</a:t>
            </a:r>
          </a:p>
        </p:txBody>
      </p:sp>
    </p:spTree>
    <p:extLst>
      <p:ext uri="{BB962C8B-B14F-4D97-AF65-F5344CB8AC3E}">
        <p14:creationId xmlns:p14="http://schemas.microsoft.com/office/powerpoint/2010/main" val="70995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C6544-E575-A3CE-1217-C1C809C1D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0B9A548F-BA16-472D-99D6-D8DD7D08F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8492" y="-57603"/>
            <a:ext cx="4573508" cy="6527676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138BBC4-F0E0-917B-A10C-743ECFF298E6}"/>
              </a:ext>
            </a:extLst>
          </p:cNvPr>
          <p:cNvSpPr txBox="1">
            <a:spLocks noChangeArrowheads="1"/>
          </p:cNvSpPr>
          <p:nvPr/>
        </p:nvSpPr>
        <p:spPr>
          <a:xfrm>
            <a:off x="486888" y="2472861"/>
            <a:ext cx="7006442" cy="54196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Engaging with people (stakeholders) and data to understand the business problem</a:t>
            </a:r>
          </a:p>
          <a:p>
            <a:endParaRPr lang="en-GB" sz="1600" dirty="0"/>
          </a:p>
          <a:p>
            <a:r>
              <a:rPr lang="en-GB" sz="2400" dirty="0"/>
              <a:t>Translating the business problem into an analytics problem</a:t>
            </a:r>
          </a:p>
          <a:p>
            <a:endParaRPr lang="en-GB" sz="2400" dirty="0"/>
          </a:p>
          <a:p>
            <a:r>
              <a:rPr lang="en-GB" sz="2400" dirty="0"/>
              <a:t>Using that translation to identify appropriate tools 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1600" dirty="0"/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82EF1C-B284-49C3-EED7-36196B644CEE}"/>
              </a:ext>
            </a:extLst>
          </p:cNvPr>
          <p:cNvSpPr txBox="1"/>
          <p:nvPr/>
        </p:nvSpPr>
        <p:spPr>
          <a:xfrm>
            <a:off x="315165" y="274920"/>
            <a:ext cx="6608149" cy="16619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3600" dirty="0"/>
              <a:t>How do we determine what questions our analysis should answer?</a:t>
            </a:r>
          </a:p>
        </p:txBody>
      </p:sp>
    </p:spTree>
    <p:extLst>
      <p:ext uri="{BB962C8B-B14F-4D97-AF65-F5344CB8AC3E}">
        <p14:creationId xmlns:p14="http://schemas.microsoft.com/office/powerpoint/2010/main" val="237695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8F943-2F22-6450-D28D-314EBAAAD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ark blue and pink background&#10;&#10;AI-generated content may be incorrect.">
            <a:extLst>
              <a:ext uri="{FF2B5EF4-FFF2-40B4-BE49-F238E27FC236}">
                <a16:creationId xmlns:a16="http://schemas.microsoft.com/office/drawing/2014/main" id="{74F0B4B6-FD53-3E3A-1713-28E777DBB0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93"/>
          <a:stretch/>
        </p:blipFill>
        <p:spPr>
          <a:xfrm>
            <a:off x="0" y="-28575"/>
            <a:ext cx="12192000" cy="64986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BBD8A2-7E80-056F-EB47-38ED65774100}"/>
              </a:ext>
            </a:extLst>
          </p:cNvPr>
          <p:cNvSpPr txBox="1"/>
          <p:nvPr/>
        </p:nvSpPr>
        <p:spPr>
          <a:xfrm>
            <a:off x="637308" y="4086900"/>
            <a:ext cx="5692240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What can we deliver with different analytic approaches?</a:t>
            </a:r>
          </a:p>
        </p:txBody>
      </p:sp>
      <p:pic>
        <p:nvPicPr>
          <p:cNvPr id="8" name="Picture 7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9E332E40-6F44-5D6B-3866-D0025727D1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28431" y="-57603"/>
            <a:ext cx="4573508" cy="652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4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04FC6-112A-39A0-4E6E-B3E78078A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4B40E5-DD23-2B76-FD05-3EA61D731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537" y="850657"/>
            <a:ext cx="9180463" cy="5156686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720DDAFD-3546-C890-E14F-A22176948C1C}"/>
              </a:ext>
            </a:extLst>
          </p:cNvPr>
          <p:cNvSpPr txBox="1">
            <a:spLocks/>
          </p:cNvSpPr>
          <p:nvPr/>
        </p:nvSpPr>
        <p:spPr>
          <a:xfrm>
            <a:off x="495760" y="1453670"/>
            <a:ext cx="2670013" cy="14038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latin typeface="+mn-lt"/>
                <a:ea typeface="+mn-ea"/>
                <a:cs typeface="+mn-cs"/>
              </a:rPr>
              <a:t>Solution</a:t>
            </a:r>
            <a:r>
              <a:rPr lang="en-GB" sz="3600" dirty="0"/>
              <a:t> </a:t>
            </a:r>
            <a:r>
              <a:rPr lang="en-GB" sz="3600" dirty="0">
                <a:latin typeface="+mn-lt"/>
                <a:ea typeface="+mn-ea"/>
                <a:cs typeface="+mn-cs"/>
              </a:rPr>
              <a:t>types (1 of 2)</a:t>
            </a:r>
          </a:p>
        </p:txBody>
      </p:sp>
    </p:spTree>
    <p:extLst>
      <p:ext uri="{BB962C8B-B14F-4D97-AF65-F5344CB8AC3E}">
        <p14:creationId xmlns:p14="http://schemas.microsoft.com/office/powerpoint/2010/main" val="326313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5D3F9-BFA4-AD13-C1CE-29B0D3EEB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E33AD5-F6EC-C5C3-F982-E68420CEB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230" y="186274"/>
            <a:ext cx="7003862" cy="6031718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85519667-EC25-1DCB-7905-BE53B679F680}"/>
              </a:ext>
            </a:extLst>
          </p:cNvPr>
          <p:cNvSpPr txBox="1">
            <a:spLocks/>
          </p:cNvSpPr>
          <p:nvPr/>
        </p:nvSpPr>
        <p:spPr>
          <a:xfrm>
            <a:off x="459405" y="1502607"/>
            <a:ext cx="2823621" cy="1186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latin typeface="+mn-lt"/>
                <a:ea typeface="+mn-ea"/>
                <a:cs typeface="+mn-cs"/>
              </a:rPr>
              <a:t>Solution types (2 of 2)</a:t>
            </a:r>
          </a:p>
        </p:txBody>
      </p:sp>
    </p:spTree>
    <p:extLst>
      <p:ext uri="{BB962C8B-B14F-4D97-AF65-F5344CB8AC3E}">
        <p14:creationId xmlns:p14="http://schemas.microsoft.com/office/powerpoint/2010/main" val="142415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42C43-5AD8-CA61-6DD2-9DC7A2A29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076EA3-96E0-9D21-7633-9BDACABD3F45}"/>
              </a:ext>
            </a:extLst>
          </p:cNvPr>
          <p:cNvSpPr txBox="1"/>
          <p:nvPr/>
        </p:nvSpPr>
        <p:spPr>
          <a:xfrm>
            <a:off x="512407" y="379540"/>
            <a:ext cx="3316897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Typical module delivery approach</a:t>
            </a:r>
          </a:p>
        </p:txBody>
      </p:sp>
      <p:pic>
        <p:nvPicPr>
          <p:cNvPr id="3" name="Picture 2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C655A830-26E5-B0D7-B40A-015EA6FE34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27" r="4945"/>
          <a:stretch>
            <a:fillRect/>
          </a:stretch>
        </p:blipFill>
        <p:spPr>
          <a:xfrm>
            <a:off x="8362697" y="-57603"/>
            <a:ext cx="3829303" cy="65276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5C6A6D-693B-AB45-24B9-60C7496405B4}"/>
              </a:ext>
            </a:extLst>
          </p:cNvPr>
          <p:cNvSpPr/>
          <p:nvPr/>
        </p:nvSpPr>
        <p:spPr>
          <a:xfrm>
            <a:off x="4310211" y="1302870"/>
            <a:ext cx="2434969" cy="792088"/>
          </a:xfrm>
          <a:prstGeom prst="rect">
            <a:avLst/>
          </a:prstGeom>
          <a:solidFill>
            <a:srgbClr val="E600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Complete weekly tasks before the lecture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CCB446-4F00-CBE3-1F8A-21AF0BCE30C4}"/>
              </a:ext>
            </a:extLst>
          </p:cNvPr>
          <p:cNvSpPr/>
          <p:nvPr/>
        </p:nvSpPr>
        <p:spPr>
          <a:xfrm>
            <a:off x="4310211" y="3952155"/>
            <a:ext cx="2434969" cy="792088"/>
          </a:xfrm>
          <a:prstGeom prst="rect">
            <a:avLst/>
          </a:prstGeom>
          <a:solidFill>
            <a:srgbClr val="E600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Attend seminar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EEC815-90E8-73E5-0557-581B844A8BE3}"/>
              </a:ext>
            </a:extLst>
          </p:cNvPr>
          <p:cNvSpPr/>
          <p:nvPr/>
        </p:nvSpPr>
        <p:spPr>
          <a:xfrm>
            <a:off x="4310211" y="2629379"/>
            <a:ext cx="2434969" cy="792088"/>
          </a:xfrm>
          <a:prstGeom prst="rect">
            <a:avLst/>
          </a:prstGeom>
          <a:solidFill>
            <a:srgbClr val="E600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Attend lecture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616F4C6-1FF6-004C-6D2A-DF93A611BFDD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5527696" y="2094958"/>
            <a:ext cx="0" cy="534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F0D2866-06A7-4556-6FAE-C71563FA0BFD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5527696" y="3421467"/>
            <a:ext cx="0" cy="530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BE5A3AE-D147-94EE-4586-1A0EB610B6F5}"/>
              </a:ext>
            </a:extLst>
          </p:cNvPr>
          <p:cNvSpPr/>
          <p:nvPr/>
        </p:nvSpPr>
        <p:spPr>
          <a:xfrm>
            <a:off x="4310211" y="5274931"/>
            <a:ext cx="2434969" cy="792088"/>
          </a:xfrm>
          <a:prstGeom prst="rect">
            <a:avLst/>
          </a:prstGeom>
          <a:solidFill>
            <a:srgbClr val="E600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Review weekly summary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D6813DC-D924-DE28-2763-303F3FBE39E1}"/>
              </a:ext>
            </a:extLst>
          </p:cNvPr>
          <p:cNvCxnSpPr>
            <a:cxnSpLocks/>
          </p:cNvCxnSpPr>
          <p:nvPr/>
        </p:nvCxnSpPr>
        <p:spPr>
          <a:xfrm>
            <a:off x="5462948" y="4744243"/>
            <a:ext cx="0" cy="530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67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B6A86-0BB0-8768-B5D8-877C22940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7A7C1EFD-3896-2E23-3E47-CA6C4E94CF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8492" y="-57603"/>
            <a:ext cx="4573508" cy="6527676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CFBBB41-E4A4-5C24-01F7-B5585920DB9F}"/>
              </a:ext>
            </a:extLst>
          </p:cNvPr>
          <p:cNvSpPr txBox="1">
            <a:spLocks noChangeArrowheads="1"/>
          </p:cNvSpPr>
          <p:nvPr/>
        </p:nvSpPr>
        <p:spPr>
          <a:xfrm>
            <a:off x="486888" y="1807842"/>
            <a:ext cx="7006442" cy="54196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/>
          </a:p>
          <a:p>
            <a:r>
              <a:rPr lang="en-GB" sz="2400" dirty="0"/>
              <a:t>A clear process (sequence of activities) and audit trail (record of sources and of analytic processes) </a:t>
            </a:r>
          </a:p>
          <a:p>
            <a:endParaRPr lang="en-GB" sz="2400" dirty="0"/>
          </a:p>
          <a:p>
            <a:r>
              <a:rPr lang="en-GB" sz="2400" dirty="0"/>
              <a:t>Targeted statements about the options and consequences – for example, answering the question “what happens if we try this?”</a:t>
            </a:r>
          </a:p>
          <a:p>
            <a:endParaRPr lang="en-GB" sz="2400" dirty="0"/>
          </a:p>
          <a:p>
            <a:r>
              <a:rPr lang="en-GB" sz="2400" dirty="0"/>
              <a:t>Recommendations upon which decision-makers can rely when taking decisions, in the knowledge that the clarity and audit trail support a defensible rationale</a:t>
            </a:r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6AF98E-580E-6829-F7C8-57980B7CFACC}"/>
              </a:ext>
            </a:extLst>
          </p:cNvPr>
          <p:cNvSpPr txBox="1"/>
          <p:nvPr/>
        </p:nvSpPr>
        <p:spPr>
          <a:xfrm>
            <a:off x="783772" y="369923"/>
            <a:ext cx="6163292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3600" dirty="0"/>
              <a:t>What can we deliver with different analytic approaches?</a:t>
            </a:r>
          </a:p>
        </p:txBody>
      </p:sp>
    </p:spTree>
    <p:extLst>
      <p:ext uri="{BB962C8B-B14F-4D97-AF65-F5344CB8AC3E}">
        <p14:creationId xmlns:p14="http://schemas.microsoft.com/office/powerpoint/2010/main" val="121672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8A5E1-6C4A-50FD-EBE9-FFAB92B9A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8C329ABC-407C-7E6E-A5B4-90171C6592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22" t="311" r="38295" b="4627"/>
          <a:stretch/>
        </p:blipFill>
        <p:spPr>
          <a:xfrm>
            <a:off x="8039278" y="-186038"/>
            <a:ext cx="4168164" cy="664732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878B6C5-7065-9EEE-A0FB-59453D540B9D}"/>
              </a:ext>
            </a:extLst>
          </p:cNvPr>
          <p:cNvSpPr txBox="1">
            <a:spLocks/>
          </p:cNvSpPr>
          <p:nvPr/>
        </p:nvSpPr>
        <p:spPr>
          <a:xfrm>
            <a:off x="835285" y="1550930"/>
            <a:ext cx="6634876" cy="42798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/>
              <a:t>Lecture content:</a:t>
            </a:r>
          </a:p>
          <a:p>
            <a:r>
              <a:rPr lang="en-GB" sz="2400" dirty="0"/>
              <a:t>What an analytics intervention might look like</a:t>
            </a:r>
          </a:p>
          <a:p>
            <a:r>
              <a:rPr lang="en-GB" sz="2400" dirty="0"/>
              <a:t>Determining what questions our analysis should answer</a:t>
            </a:r>
          </a:p>
          <a:p>
            <a:r>
              <a:rPr lang="en-GB" sz="2400" dirty="0"/>
              <a:t>What we can deliver with different analytic approaches</a:t>
            </a:r>
          </a:p>
          <a:p>
            <a:endParaRPr lang="en-GB" sz="2400" dirty="0"/>
          </a:p>
          <a:p>
            <a:pPr marL="0" indent="0">
              <a:buNone/>
            </a:pPr>
            <a:r>
              <a:rPr lang="en-GB" sz="2400" b="1" i="1" dirty="0"/>
              <a:t>Seminar content:</a:t>
            </a:r>
          </a:p>
          <a:p>
            <a:r>
              <a:rPr lang="en-GB" sz="2400" dirty="0"/>
              <a:t>Evaluating real case examples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3C8E1A-BF3B-B2B7-37FA-6156228229C3}"/>
              </a:ext>
            </a:extLst>
          </p:cNvPr>
          <p:cNvSpPr txBox="1"/>
          <p:nvPr/>
        </p:nvSpPr>
        <p:spPr>
          <a:xfrm>
            <a:off x="512408" y="379540"/>
            <a:ext cx="5425254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What did we cover?</a:t>
            </a:r>
          </a:p>
        </p:txBody>
      </p:sp>
    </p:spTree>
    <p:extLst>
      <p:ext uri="{BB962C8B-B14F-4D97-AF65-F5344CB8AC3E}">
        <p14:creationId xmlns:p14="http://schemas.microsoft.com/office/powerpoint/2010/main" val="114069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F683F1-DFB4-C2F0-C147-341BE72946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4531" y="-122171"/>
            <a:ext cx="4608443" cy="6587840"/>
          </a:xfrm>
          <a:prstGeom prst="rect">
            <a:avLst/>
          </a:prstGeom>
        </p:spPr>
      </p:pic>
      <p:pic>
        <p:nvPicPr>
          <p:cNvPr id="4" name="Content Placeholder 4" descr="&lt;strong&gt;Thank-You&lt;/strong&gt;.jpg">
            <a:extLst>
              <a:ext uri="{FF2B5EF4-FFF2-40B4-BE49-F238E27FC236}">
                <a16:creationId xmlns:a16="http://schemas.microsoft.com/office/drawing/2014/main" id="{48AA32C9-7427-234B-40D0-645ADC38B3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79"/>
          <a:stretch/>
        </p:blipFill>
        <p:spPr>
          <a:xfrm>
            <a:off x="196070" y="617848"/>
            <a:ext cx="7196236" cy="5209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1A9B6E-59B0-AA23-07BF-6625993A910B}"/>
              </a:ext>
            </a:extLst>
          </p:cNvPr>
          <p:cNvSpPr txBox="1"/>
          <p:nvPr/>
        </p:nvSpPr>
        <p:spPr>
          <a:xfrm>
            <a:off x="863710" y="10939"/>
            <a:ext cx="5193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92D050"/>
                </a:solidFill>
                <a:latin typeface="Agency FB" panose="020B0503020202020204" pitchFamily="34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ECBE05-F1B1-4406-8A98-8A7FFF51935C}"/>
              </a:ext>
            </a:extLst>
          </p:cNvPr>
          <p:cNvSpPr txBox="1"/>
          <p:nvPr/>
        </p:nvSpPr>
        <p:spPr>
          <a:xfrm>
            <a:off x="3278259" y="5316822"/>
            <a:ext cx="519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5CD7E2-C06E-942C-672E-774B54E486DA}"/>
              </a:ext>
            </a:extLst>
          </p:cNvPr>
          <p:cNvSpPr txBox="1"/>
          <p:nvPr/>
        </p:nvSpPr>
        <p:spPr>
          <a:xfrm>
            <a:off x="1023991" y="4418952"/>
            <a:ext cx="5193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rgbClr val="FFC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D9BD14-86A5-9AB9-4867-5E41C8F47B2B}"/>
              </a:ext>
            </a:extLst>
          </p:cNvPr>
          <p:cNvSpPr txBox="1"/>
          <p:nvPr/>
        </p:nvSpPr>
        <p:spPr>
          <a:xfrm>
            <a:off x="2596762" y="766640"/>
            <a:ext cx="519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AD35CA-9252-22D4-838F-0C411F0328D5}"/>
              </a:ext>
            </a:extLst>
          </p:cNvPr>
          <p:cNvSpPr txBox="1"/>
          <p:nvPr/>
        </p:nvSpPr>
        <p:spPr>
          <a:xfrm>
            <a:off x="4333991" y="-69276"/>
            <a:ext cx="519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rgbClr val="7030A0"/>
                </a:solidFill>
                <a:latin typeface="Algerian" panose="04020705040A02060702" pitchFamily="82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F3FC4C-E9EE-6C1A-2195-82DB1355B192}"/>
              </a:ext>
            </a:extLst>
          </p:cNvPr>
          <p:cNvSpPr txBox="1"/>
          <p:nvPr/>
        </p:nvSpPr>
        <p:spPr>
          <a:xfrm>
            <a:off x="5888168" y="4665445"/>
            <a:ext cx="519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solidFill>
                  <a:srgbClr val="00FFFF"/>
                </a:solidFill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9DBD81-A050-2424-CA2B-D694F70B0949}"/>
              </a:ext>
            </a:extLst>
          </p:cNvPr>
          <p:cNvSpPr txBox="1"/>
          <p:nvPr/>
        </p:nvSpPr>
        <p:spPr>
          <a:xfrm>
            <a:off x="6383661" y="734213"/>
            <a:ext cx="519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rgbClr val="FF000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076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9D1DE8AE-E638-3B8B-A47C-A1A7A52F53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22" t="311" r="38295" b="4627"/>
          <a:stretch/>
        </p:blipFill>
        <p:spPr>
          <a:xfrm>
            <a:off x="8039278" y="-186038"/>
            <a:ext cx="4168164" cy="664732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11FB3E-717A-3FE7-5B2D-EAAD1561A2E6}"/>
              </a:ext>
            </a:extLst>
          </p:cNvPr>
          <p:cNvSpPr txBox="1">
            <a:spLocks/>
          </p:cNvSpPr>
          <p:nvPr/>
        </p:nvSpPr>
        <p:spPr>
          <a:xfrm>
            <a:off x="835285" y="1550930"/>
            <a:ext cx="6634876" cy="42798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/>
              <a:t>Lecture content:</a:t>
            </a:r>
          </a:p>
          <a:p>
            <a:r>
              <a:rPr lang="en-GB" sz="2400" dirty="0"/>
              <a:t>What might an analytics intervention look like?</a:t>
            </a:r>
          </a:p>
          <a:p>
            <a:r>
              <a:rPr lang="en-GB" sz="2400" dirty="0"/>
              <a:t>How do we determine what questions our analysis should answer?</a:t>
            </a:r>
          </a:p>
          <a:p>
            <a:r>
              <a:rPr lang="en-GB" sz="2400" dirty="0"/>
              <a:t>What can we deliver with different analytic approaches?</a:t>
            </a:r>
          </a:p>
          <a:p>
            <a:pPr marL="0" indent="0">
              <a:buNone/>
            </a:pPr>
            <a:r>
              <a:rPr lang="en-GB" sz="2400" b="1" i="1" dirty="0"/>
              <a:t>Seminar content:</a:t>
            </a:r>
          </a:p>
          <a:p>
            <a:r>
              <a:rPr lang="en-GB" sz="2400" dirty="0"/>
              <a:t>Evaluating real case examples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1B9AF-E716-AB17-ED21-0BC688DA6800}"/>
              </a:ext>
            </a:extLst>
          </p:cNvPr>
          <p:cNvSpPr txBox="1"/>
          <p:nvPr/>
        </p:nvSpPr>
        <p:spPr>
          <a:xfrm>
            <a:off x="512408" y="379540"/>
            <a:ext cx="5425254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Structure of today’s session</a:t>
            </a:r>
          </a:p>
        </p:txBody>
      </p:sp>
    </p:spTree>
    <p:extLst>
      <p:ext uri="{BB962C8B-B14F-4D97-AF65-F5344CB8AC3E}">
        <p14:creationId xmlns:p14="http://schemas.microsoft.com/office/powerpoint/2010/main" val="72226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537C5-8EBB-9652-6D10-28D4C11C4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ark blue and pink background&#10;&#10;AI-generated content may be incorrect.">
            <a:extLst>
              <a:ext uri="{FF2B5EF4-FFF2-40B4-BE49-F238E27FC236}">
                <a16:creationId xmlns:a16="http://schemas.microsoft.com/office/drawing/2014/main" id="{5D0AB4ED-7888-CAC1-E820-73F147374E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793"/>
          <a:stretch/>
        </p:blipFill>
        <p:spPr>
          <a:xfrm>
            <a:off x="0" y="-28575"/>
            <a:ext cx="12192000" cy="64986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F7152F-86DD-68C7-D0B5-5CB075606100}"/>
              </a:ext>
            </a:extLst>
          </p:cNvPr>
          <p:cNvSpPr txBox="1"/>
          <p:nvPr/>
        </p:nvSpPr>
        <p:spPr>
          <a:xfrm>
            <a:off x="637308" y="4086900"/>
            <a:ext cx="5243539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What might an analytics intervention look like?</a:t>
            </a:r>
          </a:p>
        </p:txBody>
      </p:sp>
      <p:pic>
        <p:nvPicPr>
          <p:cNvPr id="8" name="Picture 7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1148CDD6-E971-8D16-0F0A-6D4E410B33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28431" y="-57603"/>
            <a:ext cx="4573508" cy="652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6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F897AB-B8BC-2E69-3E85-9B4A59BAA8A6}"/>
              </a:ext>
            </a:extLst>
          </p:cNvPr>
          <p:cNvSpPr txBox="1"/>
          <p:nvPr/>
        </p:nvSpPr>
        <p:spPr>
          <a:xfrm>
            <a:off x="512408" y="379540"/>
            <a:ext cx="480635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Analytics</a:t>
            </a:r>
          </a:p>
        </p:txBody>
      </p:sp>
      <p:pic>
        <p:nvPicPr>
          <p:cNvPr id="9" name="Picture 8" descr="A group of people sitting on a bench&#10;&#10;AI-generated content may be incorrect.">
            <a:extLst>
              <a:ext uri="{FF2B5EF4-FFF2-40B4-BE49-F238E27FC236}">
                <a16:creationId xmlns:a16="http://schemas.microsoft.com/office/drawing/2014/main" id="{2F802F8D-6C70-AA73-C99D-FDFFE5D565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826" r="1713"/>
          <a:stretch/>
        </p:blipFill>
        <p:spPr>
          <a:xfrm>
            <a:off x="6240735" y="-121235"/>
            <a:ext cx="5964517" cy="65767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32A0B1-7037-9941-9C41-99287757D1B2}"/>
              </a:ext>
            </a:extLst>
          </p:cNvPr>
          <p:cNvSpPr txBox="1">
            <a:spLocks noChangeArrowheads="1"/>
          </p:cNvSpPr>
          <p:nvPr/>
        </p:nvSpPr>
        <p:spPr>
          <a:xfrm>
            <a:off x="730624" y="1438310"/>
            <a:ext cx="5365376" cy="54196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Methods and models to support decision-makers</a:t>
            </a:r>
          </a:p>
          <a:p>
            <a:endParaRPr lang="en-GB" sz="1200" dirty="0"/>
          </a:p>
          <a:p>
            <a:r>
              <a:rPr lang="en-GB" sz="2400" dirty="0"/>
              <a:t>Reasoned statement of options and consequences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dirty="0"/>
          </a:p>
          <a:p>
            <a:r>
              <a:rPr lang="en-GB" sz="2400" b="1" dirty="0"/>
              <a:t>Multimethodological</a:t>
            </a:r>
            <a:r>
              <a:rPr lang="en-GB" sz="2400" dirty="0"/>
              <a:t> approach – i.e. combining methods and models</a:t>
            </a:r>
          </a:p>
          <a:p>
            <a:endParaRPr lang="en-GB" sz="1200" dirty="0"/>
          </a:p>
          <a:p>
            <a:r>
              <a:rPr lang="en-GB" sz="2400" b="1" dirty="0"/>
              <a:t>Rational</a:t>
            </a:r>
            <a:r>
              <a:rPr lang="en-GB" sz="2400" dirty="0"/>
              <a:t>, </a:t>
            </a:r>
            <a:r>
              <a:rPr lang="en-GB" sz="2400" b="1" dirty="0"/>
              <a:t>systematic </a:t>
            </a:r>
            <a:r>
              <a:rPr lang="en-GB" sz="2400" dirty="0"/>
              <a:t>approach to decision-making</a:t>
            </a:r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149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A9AE9-E009-F8E2-56BD-BB26E383A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2EF3AE-856D-739C-C1DA-66A996E93E8D}"/>
              </a:ext>
            </a:extLst>
          </p:cNvPr>
          <p:cNvSpPr txBox="1"/>
          <p:nvPr/>
        </p:nvSpPr>
        <p:spPr>
          <a:xfrm>
            <a:off x="445979" y="390901"/>
            <a:ext cx="6064662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Multimethodology is concerned with intervention design</a:t>
            </a:r>
          </a:p>
        </p:txBody>
      </p:sp>
      <p:pic>
        <p:nvPicPr>
          <p:cNvPr id="3" name="Picture 2" descr="A person sitting at a table with a computer&#10;&#10;AI-generated content may be incorrect.">
            <a:extLst>
              <a:ext uri="{FF2B5EF4-FFF2-40B4-BE49-F238E27FC236}">
                <a16:creationId xmlns:a16="http://schemas.microsoft.com/office/drawing/2014/main" id="{00BD0354-710A-C9E4-48BB-273F8C19AA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605"/>
          <a:stretch/>
        </p:blipFill>
        <p:spPr>
          <a:xfrm>
            <a:off x="7636377" y="-72117"/>
            <a:ext cx="4570371" cy="654219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B5FB804-099A-DBCA-7442-DE05D20B451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Multimethodology in OR interventions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81E203-D8A6-E58C-9A91-406FAD4A404A}"/>
              </a:ext>
            </a:extLst>
          </p:cNvPr>
          <p:cNvSpPr txBox="1">
            <a:spLocks/>
          </p:cNvSpPr>
          <p:nvPr/>
        </p:nvSpPr>
        <p:spPr>
          <a:xfrm>
            <a:off x="2184674" y="5178479"/>
            <a:ext cx="4982193" cy="167322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400" dirty="0"/>
              <a:t>Three key aspects to consider </a:t>
            </a:r>
          </a:p>
          <a:p>
            <a:pPr marL="0" indent="0" algn="r">
              <a:buNone/>
            </a:pPr>
            <a:r>
              <a:rPr lang="en-GB" sz="2400" dirty="0"/>
              <a:t>(adapted from Mingers, 2001)</a:t>
            </a:r>
          </a:p>
          <a:p>
            <a:endParaRPr lang="en-GB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CFD895-68BE-8B44-682C-0F44B01732B3}"/>
              </a:ext>
            </a:extLst>
          </p:cNvPr>
          <p:cNvGrpSpPr/>
          <p:nvPr/>
        </p:nvGrpSpPr>
        <p:grpSpPr>
          <a:xfrm>
            <a:off x="623569" y="1614395"/>
            <a:ext cx="6073789" cy="3274205"/>
            <a:chOff x="4054770" y="3429000"/>
            <a:chExt cx="5107701" cy="212271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6ADC27F-5015-CD20-2FC6-E2512C725279}"/>
                </a:ext>
              </a:extLst>
            </p:cNvPr>
            <p:cNvSpPr/>
            <p:nvPr/>
          </p:nvSpPr>
          <p:spPr>
            <a:xfrm>
              <a:off x="4054770" y="4341687"/>
              <a:ext cx="2284064" cy="550415"/>
            </a:xfrm>
            <a:prstGeom prst="ellipse">
              <a:avLst/>
            </a:prstGeom>
            <a:solidFill>
              <a:srgbClr val="E6007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Situation</a:t>
              </a:r>
            </a:p>
            <a:p>
              <a:pPr algn="ctr"/>
              <a:r>
                <a:rPr lang="en-GB" b="1" dirty="0"/>
                <a:t>(problem context)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F5BCD8B-5776-5637-CEDC-3D607B614BAA}"/>
                </a:ext>
              </a:extLst>
            </p:cNvPr>
            <p:cNvSpPr/>
            <p:nvPr/>
          </p:nvSpPr>
          <p:spPr>
            <a:xfrm>
              <a:off x="6834701" y="3429000"/>
              <a:ext cx="1686757" cy="550415"/>
            </a:xfrm>
            <a:prstGeom prst="ellipse">
              <a:avLst/>
            </a:prstGeom>
            <a:solidFill>
              <a:srgbClr val="E6007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People (agents)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86D1CC7-9419-A50C-46EB-86AC4150F59C}"/>
                </a:ext>
              </a:extLst>
            </p:cNvPr>
            <p:cNvSpPr/>
            <p:nvPr/>
          </p:nvSpPr>
          <p:spPr>
            <a:xfrm>
              <a:off x="6906539" y="5001301"/>
              <a:ext cx="2255932" cy="550415"/>
            </a:xfrm>
            <a:prstGeom prst="ellipse">
              <a:avLst/>
            </a:prstGeom>
            <a:solidFill>
              <a:srgbClr val="E6007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Methodologies</a:t>
              </a:r>
            </a:p>
            <a:p>
              <a:pPr algn="ctr"/>
              <a:r>
                <a:rPr lang="en-GB" b="1" dirty="0"/>
                <a:t>(tools)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C57BB8F-328F-8B8A-A761-A79DB9C27FF7}"/>
                </a:ext>
              </a:extLst>
            </p:cNvPr>
            <p:cNvCxnSpPr>
              <a:cxnSpLocks/>
              <a:stCxn id="7" idx="7"/>
              <a:endCxn id="8" idx="3"/>
            </p:cNvCxnSpPr>
            <p:nvPr/>
          </p:nvCxnSpPr>
          <p:spPr>
            <a:xfrm flipV="1">
              <a:off x="6004341" y="3898809"/>
              <a:ext cx="1077381" cy="523484"/>
            </a:xfrm>
            <a:prstGeom prst="straightConnector1">
              <a:avLst/>
            </a:prstGeom>
            <a:ln w="38100">
              <a:solidFill>
                <a:schemeClr val="bg2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2551081-01EA-DCF6-82B4-22B8BF5A606B}"/>
                </a:ext>
              </a:extLst>
            </p:cNvPr>
            <p:cNvCxnSpPr>
              <a:cxnSpLocks/>
              <a:stCxn id="8" idx="4"/>
            </p:cNvCxnSpPr>
            <p:nvPr/>
          </p:nvCxnSpPr>
          <p:spPr>
            <a:xfrm>
              <a:off x="7678081" y="3979415"/>
              <a:ext cx="274837" cy="1021886"/>
            </a:xfrm>
            <a:prstGeom prst="straightConnector1">
              <a:avLst/>
            </a:prstGeom>
            <a:ln w="38100">
              <a:solidFill>
                <a:schemeClr val="bg2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BF67429-4E36-676C-C3BE-730DC2DFB314}"/>
                </a:ext>
              </a:extLst>
            </p:cNvPr>
            <p:cNvCxnSpPr>
              <a:cxnSpLocks/>
              <a:stCxn id="9" idx="2"/>
              <a:endCxn id="7" idx="5"/>
            </p:cNvCxnSpPr>
            <p:nvPr/>
          </p:nvCxnSpPr>
          <p:spPr>
            <a:xfrm flipH="1" flipV="1">
              <a:off x="6004341" y="4811495"/>
              <a:ext cx="902198" cy="465014"/>
            </a:xfrm>
            <a:prstGeom prst="straightConnector1">
              <a:avLst/>
            </a:prstGeom>
            <a:ln w="38100">
              <a:solidFill>
                <a:schemeClr val="bg2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530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EA744-3816-79FD-C54D-896AF7E2D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D322DA-4FE7-AF6D-3F26-58CF57729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595" y="278993"/>
            <a:ext cx="5984748" cy="59695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403FFE5-E001-4558-21CB-B734C0BECDB5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j-cs"/>
              </a:rPr>
              <a:t>CRISP-DM</a:t>
            </a:r>
          </a:p>
        </p:txBody>
      </p:sp>
    </p:spTree>
    <p:extLst>
      <p:ext uri="{BB962C8B-B14F-4D97-AF65-F5344CB8AC3E}">
        <p14:creationId xmlns:p14="http://schemas.microsoft.com/office/powerpoint/2010/main" val="179769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36303-FA0A-42F6-053D-C2E14DF3A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8FD53-6861-1208-78A7-F9AA7C6DAC5A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Data (1 of 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399D25-CB01-8EA6-C734-D6DFB9CE0E11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825627"/>
            <a:ext cx="10515600" cy="4125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400">
                <a:ea typeface="ＭＳ Ｐゴシック" panose="020B0600070205080204" pitchFamily="34" charset="-128"/>
              </a:rPr>
              <a:t>  Primary</a:t>
            </a:r>
          </a:p>
          <a:p>
            <a:pPr lvl="1"/>
            <a:r>
              <a:rPr lang="en-GB" altLang="en-US">
                <a:ea typeface="ＭＳ Ｐゴシック" panose="020B0600070205080204" pitchFamily="34" charset="-128"/>
              </a:rPr>
              <a:t>Data / information you’ve collected yourself</a:t>
            </a:r>
          </a:p>
          <a:p>
            <a:pPr lvl="1"/>
            <a:r>
              <a:rPr lang="en-GB" altLang="en-US">
                <a:ea typeface="ＭＳ Ｐゴシック" panose="020B0600070205080204" pitchFamily="34" charset="-128"/>
              </a:rPr>
              <a:t>Internally produced data</a:t>
            </a:r>
          </a:p>
          <a:p>
            <a:pPr lvl="1"/>
            <a:endParaRPr lang="en-GB" altLang="en-US">
              <a:ea typeface="ＭＳ Ｐゴシック" panose="020B0600070205080204" pitchFamily="34" charset="-128"/>
            </a:endParaRPr>
          </a:p>
          <a:p>
            <a:r>
              <a:rPr lang="en-GB" altLang="en-US" sz="2400">
                <a:ea typeface="ＭＳ Ｐゴシック" panose="020B0600070205080204" pitchFamily="34" charset="-128"/>
              </a:rPr>
              <a:t>  Secondary</a:t>
            </a:r>
          </a:p>
          <a:p>
            <a:pPr lvl="1"/>
            <a:r>
              <a:rPr lang="en-GB" altLang="en-US">
                <a:ea typeface="ＭＳ Ｐゴシック" panose="020B0600070205080204" pitchFamily="34" charset="-128"/>
              </a:rPr>
              <a:t>Data / information from someone else</a:t>
            </a:r>
          </a:p>
          <a:p>
            <a:pPr lvl="1"/>
            <a:r>
              <a:rPr lang="en-GB" altLang="en-US">
                <a:ea typeface="ＭＳ Ｐゴシック" panose="020B0600070205080204" pitchFamily="34" charset="-128"/>
              </a:rPr>
              <a:t>Published material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6EF6DB20-10F9-00C6-DE0C-DD47856B5D86}"/>
              </a:ext>
            </a:extLst>
          </p:cNvPr>
          <p:cNvSpPr/>
          <p:nvPr/>
        </p:nvSpPr>
        <p:spPr>
          <a:xfrm>
            <a:off x="7821165" y="1068601"/>
            <a:ext cx="1164882" cy="422071"/>
          </a:xfrm>
          <a:prstGeom prst="wedgeEllipseCallou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Surveys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0D96748-C4F8-74BC-CA5A-FFDF1C049561}"/>
              </a:ext>
            </a:extLst>
          </p:cNvPr>
          <p:cNvSpPr/>
          <p:nvPr/>
        </p:nvSpPr>
        <p:spPr>
          <a:xfrm>
            <a:off x="7225716" y="5547589"/>
            <a:ext cx="1371600" cy="483620"/>
          </a:xfrm>
          <a:prstGeom prst="wedgeEllipseCallou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Customer groups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1D423C2-8B40-3DE1-0B98-9D82205024FB}"/>
              </a:ext>
            </a:extLst>
          </p:cNvPr>
          <p:cNvSpPr/>
          <p:nvPr/>
        </p:nvSpPr>
        <p:spPr>
          <a:xfrm>
            <a:off x="5685738" y="4803376"/>
            <a:ext cx="1371600" cy="483620"/>
          </a:xfrm>
          <a:prstGeom prst="wedgeEllipseCallou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Analyst reports</a:t>
            </a: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D72115A0-295F-0009-582D-8FD3E5D2DDED}"/>
              </a:ext>
            </a:extLst>
          </p:cNvPr>
          <p:cNvSpPr/>
          <p:nvPr/>
        </p:nvSpPr>
        <p:spPr>
          <a:xfrm>
            <a:off x="6916234" y="3429000"/>
            <a:ext cx="1371600" cy="483620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Social media</a:t>
            </a: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C09457ED-EF23-3EA1-CC62-83A0A7E1305C}"/>
              </a:ext>
            </a:extLst>
          </p:cNvPr>
          <p:cNvSpPr/>
          <p:nvPr/>
        </p:nvSpPr>
        <p:spPr>
          <a:xfrm>
            <a:off x="9289758" y="2469641"/>
            <a:ext cx="1482025" cy="609601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Internal performance measures</a:t>
            </a:r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3113EF9C-B61E-8935-1A6B-9B593EE74B0D}"/>
              </a:ext>
            </a:extLst>
          </p:cNvPr>
          <p:cNvSpPr/>
          <p:nvPr/>
        </p:nvSpPr>
        <p:spPr>
          <a:xfrm>
            <a:off x="7614447" y="4448301"/>
            <a:ext cx="1371600" cy="483620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Annual reports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C035A11A-263A-EBC4-24AB-7686A5712800}"/>
              </a:ext>
            </a:extLst>
          </p:cNvPr>
          <p:cNvSpPr/>
          <p:nvPr/>
        </p:nvSpPr>
        <p:spPr>
          <a:xfrm>
            <a:off x="7286787" y="2303753"/>
            <a:ext cx="1524000" cy="615699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Sales or production data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262C6897-581E-2B75-10BB-C9959ABA8004}"/>
              </a:ext>
            </a:extLst>
          </p:cNvPr>
          <p:cNvSpPr/>
          <p:nvPr/>
        </p:nvSpPr>
        <p:spPr>
          <a:xfrm>
            <a:off x="6371538" y="1493335"/>
            <a:ext cx="1411638" cy="493843"/>
          </a:xfrm>
          <a:prstGeom prst="wedgeEllipseCallou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Interviews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99118E6C-AEEC-0275-C6E2-1F39BEF27F62}"/>
              </a:ext>
            </a:extLst>
          </p:cNvPr>
          <p:cNvSpPr/>
          <p:nvPr/>
        </p:nvSpPr>
        <p:spPr>
          <a:xfrm>
            <a:off x="9249720" y="1448879"/>
            <a:ext cx="1411638" cy="483620"/>
          </a:xfrm>
          <a:prstGeom prst="wedgeEllipseCallou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Focus groups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id="{900F3047-7728-38BD-D460-7B300AB92D89}"/>
              </a:ext>
            </a:extLst>
          </p:cNvPr>
          <p:cNvSpPr/>
          <p:nvPr/>
        </p:nvSpPr>
        <p:spPr>
          <a:xfrm>
            <a:off x="9289758" y="3916903"/>
            <a:ext cx="1371600" cy="483620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News articles</a:t>
            </a:r>
          </a:p>
        </p:txBody>
      </p:sp>
    </p:spTree>
    <p:extLst>
      <p:ext uri="{BB962C8B-B14F-4D97-AF65-F5344CB8AC3E}">
        <p14:creationId xmlns:p14="http://schemas.microsoft.com/office/powerpoint/2010/main" val="22894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4831c4ea-0cf6-4065-8afa-4274e1b36fc6"/>
</p:tagLst>
</file>

<file path=ppt/theme/theme1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166F8E361A54A9CD29496F13A460A" ma:contentTypeVersion="9" ma:contentTypeDescription="Create a new document." ma:contentTypeScope="" ma:versionID="2cb510b4f3fa4f6bbd7e260d11ae410d">
  <xsd:schema xmlns:xsd="http://www.w3.org/2001/XMLSchema" xmlns:xs="http://www.w3.org/2001/XMLSchema" xmlns:p="http://schemas.microsoft.com/office/2006/metadata/properties" xmlns:ns3="3133ee8d-68f8-4d2e-b650-7d0556d3f845" targetNamespace="http://schemas.microsoft.com/office/2006/metadata/properties" ma:root="true" ma:fieldsID="2fecaa41a2d077970811e2837d18d505" ns3:_="">
    <xsd:import namespace="3133ee8d-68f8-4d2e-b650-7d0556d3f8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3ee8d-68f8-4d2e-b650-7d0556d3f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5CEB33-679C-4DDA-B13A-0618A2297198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3133ee8d-68f8-4d2e-b650-7d0556d3f845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92B2D46-1B14-414F-A448-EC235CCDA9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B817E4-CB7F-4FAD-A5E5-860BCEA17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33ee8d-68f8-4d2e-b650-7d0556d3f8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11489</TotalTime>
  <Words>1045</Words>
  <Application>Microsoft Office PowerPoint</Application>
  <PresentationFormat>Widescreen</PresentationFormat>
  <Paragraphs>266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ＭＳ Ｐゴシック</vt:lpstr>
      <vt:lpstr>Agency FB</vt:lpstr>
      <vt:lpstr>Algerian</vt:lpstr>
      <vt:lpstr>Aptos</vt:lpstr>
      <vt:lpstr>Arial</vt:lpstr>
      <vt:lpstr>Arial Black</vt:lpstr>
      <vt:lpstr>Bradley Hand ITC</vt:lpstr>
      <vt:lpstr>Calibri</vt:lpstr>
      <vt:lpstr>Segoe UI Light</vt:lpstr>
      <vt:lpstr>Times New Roman</vt:lpstr>
      <vt:lpstr>14_Custom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Analytics is more than code and hard sums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Understanding the business</vt:lpstr>
      <vt:lpstr>Understanding the business</vt:lpstr>
      <vt:lpstr>Business vs Analytics problems: what’s the difference?</vt:lpstr>
      <vt:lpstr>PowerPoint Presentation</vt:lpstr>
      <vt:lpstr>Problem framing (or problem-setting) is…</vt:lpstr>
      <vt:lpstr>PowerPoint Presentation</vt:lpstr>
      <vt:lpstr>PowerPoint Presentation</vt:lpstr>
      <vt:lpstr>Selection of tools driven by the type of questions we’re asking</vt:lpstr>
      <vt:lpstr>Selection of tools driven by the type of questions we’re asking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Morris, Donna</dc:creator>
  <cp:lastModifiedBy>Reynolds, Eleanor</cp:lastModifiedBy>
  <cp:revision>538</cp:revision>
  <cp:lastPrinted>2023-06-24T08:16:53Z</cp:lastPrinted>
  <dcterms:created xsi:type="dcterms:W3CDTF">2019-05-31T10:29:02Z</dcterms:created>
  <dcterms:modified xsi:type="dcterms:W3CDTF">2026-06-26T19:51:35Z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0x0101008C9166F8E361A54A9CD29496F13A460A</vt:lpwstr>
  </property>
</Properties>
</file>