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8" r:id="rId4"/>
    <p:sldMasterId id="2147483916" r:id="rId5"/>
  </p:sldMasterIdLst>
  <p:notesMasterIdLst>
    <p:notesMasterId r:id="rId20"/>
  </p:notesMasterIdLst>
  <p:handoutMasterIdLst>
    <p:handoutMasterId r:id="rId21"/>
  </p:handoutMasterIdLst>
  <p:sldIdLst>
    <p:sldId id="481" r:id="rId6"/>
    <p:sldId id="508" r:id="rId7"/>
    <p:sldId id="989" r:id="rId8"/>
    <p:sldId id="990" r:id="rId9"/>
    <p:sldId id="970" r:id="rId10"/>
    <p:sldId id="985" r:id="rId11"/>
    <p:sldId id="991" r:id="rId12"/>
    <p:sldId id="992" r:id="rId13"/>
    <p:sldId id="993" r:id="rId14"/>
    <p:sldId id="994" r:id="rId15"/>
    <p:sldId id="995" r:id="rId16"/>
    <p:sldId id="997" r:id="rId17"/>
    <p:sldId id="996" r:id="rId18"/>
    <p:sldId id="511" r:id="rId19"/>
  </p:sldIdLst>
  <p:sldSz cx="12192000" cy="6858000"/>
  <p:notesSz cx="6797675" cy="9926638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ese, Hannah" initials="RH" lastIdx="13" clrIdx="0">
    <p:extLst>
      <p:ext uri="{19B8F6BF-5375-455C-9EA6-DF929625EA0E}">
        <p15:presenceInfo xmlns:p15="http://schemas.microsoft.com/office/powerpoint/2012/main" userId="S-1-5-21-2438395736-3740210060-3320093022-57690" providerId="AD"/>
      </p:ext>
    </p:extLst>
  </p:cmAuthor>
  <p:cmAuthor id="2" name="Parekh, Francesca" initials="PF" lastIdx="1" clrIdx="1">
    <p:extLst>
      <p:ext uri="{19B8F6BF-5375-455C-9EA6-DF929625EA0E}">
        <p15:presenceInfo xmlns:p15="http://schemas.microsoft.com/office/powerpoint/2012/main" userId="S-1-5-21-2438395736-3740210060-3320093022-57177" providerId="AD"/>
      </p:ext>
    </p:extLst>
  </p:cmAuthor>
  <p:cmAuthor id="3" name="Ruane, Freya" initials="RF" lastIdx="24" clrIdx="2">
    <p:extLst>
      <p:ext uri="{19B8F6BF-5375-455C-9EA6-DF929625EA0E}">
        <p15:presenceInfo xmlns:p15="http://schemas.microsoft.com/office/powerpoint/2012/main" userId="S::u2072366@live.warwick.ac.uk::5d4208a4-b0bb-44ab-a2b8-7648700d81c7" providerId="AD"/>
      </p:ext>
    </p:extLst>
  </p:cmAuthor>
  <p:cmAuthor id="4" name="Lane, Joanna" initials="LJ" lastIdx="1" clrIdx="3">
    <p:extLst>
      <p:ext uri="{19B8F6BF-5375-455C-9EA6-DF929625EA0E}">
        <p15:presenceInfo xmlns:p15="http://schemas.microsoft.com/office/powerpoint/2012/main" userId="S-1-5-21-2438395736-3740210060-3320093022-57983" providerId="AD"/>
      </p:ext>
    </p:extLst>
  </p:cmAuthor>
  <p:cmAuthor id="5" name="Ruane, Freya" initials="RF [2]" lastIdx="40" clrIdx="4">
    <p:extLst>
      <p:ext uri="{19B8F6BF-5375-455C-9EA6-DF929625EA0E}">
        <p15:presenceInfo xmlns:p15="http://schemas.microsoft.com/office/powerpoint/2012/main" userId="S-1-5-21-2438395736-3740210060-3320093022-66547" providerId="AD"/>
      </p:ext>
    </p:extLst>
  </p:cmAuthor>
  <p:cmAuthor id="6" name="Freya Ruane" initials="FR" lastIdx="4" clrIdx="5">
    <p:extLst>
      <p:ext uri="{19B8F6BF-5375-455C-9EA6-DF929625EA0E}">
        <p15:presenceInfo xmlns:p15="http://schemas.microsoft.com/office/powerpoint/2012/main" userId="Freya Rua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E6007E"/>
    <a:srgbClr val="191B2F"/>
    <a:srgbClr val="70257B"/>
    <a:srgbClr val="EAAD5C"/>
    <a:srgbClr val="62666A"/>
    <a:srgbClr val="2E5597"/>
    <a:srgbClr val="C8C8C8"/>
    <a:srgbClr val="EC7D7E"/>
    <a:srgbClr val="3ED3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50" autoAdjust="0"/>
    <p:restoredTop sz="80096" autoAdjust="0"/>
  </p:normalViewPr>
  <p:slideViewPr>
    <p:cSldViewPr snapToGrid="0" snapToObjects="1">
      <p:cViewPr varScale="1">
        <p:scale>
          <a:sx n="60" d="100"/>
          <a:sy n="60" d="100"/>
        </p:scale>
        <p:origin x="592" y="48"/>
      </p:cViewPr>
      <p:guideLst/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06" d="100"/>
          <a:sy n="106" d="100"/>
        </p:scale>
        <p:origin x="404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ynolds, Eleanor" userId="4aa3f009-e71d-4cf0-954b-5f8c79f23378" providerId="ADAL" clId="{3D0D1463-19C2-45BC-8B65-4C2D36DBF6CC}"/>
    <pc:docChg chg="delSld modSld">
      <pc:chgData name="Reynolds, Eleanor" userId="4aa3f009-e71d-4cf0-954b-5f8c79f23378" providerId="ADAL" clId="{3D0D1463-19C2-45BC-8B65-4C2D36DBF6CC}" dt="2026-06-30T17:16:12.522" v="9" actId="2696"/>
      <pc:docMkLst>
        <pc:docMk/>
      </pc:docMkLst>
      <pc:sldChg chg="del modNotesTx">
        <pc:chgData name="Reynolds, Eleanor" userId="4aa3f009-e71d-4cf0-954b-5f8c79f23378" providerId="ADAL" clId="{3D0D1463-19C2-45BC-8B65-4C2D36DBF6CC}" dt="2026-06-30T17:16:12.522" v="9" actId="2696"/>
        <pc:sldMkLst>
          <pc:docMk/>
          <pc:sldMk cId="4163069533" sldId="361"/>
        </pc:sldMkLst>
      </pc:sldChg>
      <pc:sldChg chg="modNotesTx">
        <pc:chgData name="Reynolds, Eleanor" userId="4aa3f009-e71d-4cf0-954b-5f8c79f23378" providerId="ADAL" clId="{3D0D1463-19C2-45BC-8B65-4C2D36DBF6CC}" dt="2026-06-30T17:06:44.221" v="1" actId="20577"/>
        <pc:sldMkLst>
          <pc:docMk/>
          <pc:sldMk cId="722267623" sldId="508"/>
        </pc:sldMkLst>
      </pc:sldChg>
      <pc:sldChg chg="modNotesTx">
        <pc:chgData name="Reynolds, Eleanor" userId="4aa3f009-e71d-4cf0-954b-5f8c79f23378" providerId="ADAL" clId="{3D0D1463-19C2-45BC-8B65-4C2D36DBF6CC}" dt="2026-06-30T17:06:47.923" v="2" actId="20577"/>
        <pc:sldMkLst>
          <pc:docMk/>
          <pc:sldMk cId="2530416752" sldId="989"/>
        </pc:sldMkLst>
      </pc:sldChg>
      <pc:sldChg chg="modNotesTx">
        <pc:chgData name="Reynolds, Eleanor" userId="4aa3f009-e71d-4cf0-954b-5f8c79f23378" providerId="ADAL" clId="{3D0D1463-19C2-45BC-8B65-4C2D36DBF6CC}" dt="2026-06-30T17:06:51.423" v="3" actId="20577"/>
        <pc:sldMkLst>
          <pc:docMk/>
          <pc:sldMk cId="1179324792" sldId="990"/>
        </pc:sldMkLst>
      </pc:sldChg>
      <pc:sldChg chg="modNotesTx">
        <pc:chgData name="Reynolds, Eleanor" userId="4aa3f009-e71d-4cf0-954b-5f8c79f23378" providerId="ADAL" clId="{3D0D1463-19C2-45BC-8B65-4C2D36DBF6CC}" dt="2026-06-30T17:06:58.144" v="4" actId="20577"/>
        <pc:sldMkLst>
          <pc:docMk/>
          <pc:sldMk cId="3382746726" sldId="993"/>
        </pc:sldMkLst>
      </pc:sldChg>
      <pc:sldChg chg="modNotesTx">
        <pc:chgData name="Reynolds, Eleanor" userId="4aa3f009-e71d-4cf0-954b-5f8c79f23378" providerId="ADAL" clId="{3D0D1463-19C2-45BC-8B65-4C2D36DBF6CC}" dt="2026-06-30T17:07:01.604" v="5" actId="20577"/>
        <pc:sldMkLst>
          <pc:docMk/>
          <pc:sldMk cId="1365684853" sldId="994"/>
        </pc:sldMkLst>
      </pc:sldChg>
      <pc:sldChg chg="modNotesTx">
        <pc:chgData name="Reynolds, Eleanor" userId="4aa3f009-e71d-4cf0-954b-5f8c79f23378" providerId="ADAL" clId="{3D0D1463-19C2-45BC-8B65-4C2D36DBF6CC}" dt="2026-06-30T17:07:06.348" v="6" actId="20577"/>
        <pc:sldMkLst>
          <pc:docMk/>
          <pc:sldMk cId="3827070984" sldId="995"/>
        </pc:sldMkLst>
      </pc:sldChg>
      <pc:sldChg chg="modNotesTx">
        <pc:chgData name="Reynolds, Eleanor" userId="4aa3f009-e71d-4cf0-954b-5f8c79f23378" providerId="ADAL" clId="{3D0D1463-19C2-45BC-8B65-4C2D36DBF6CC}" dt="2026-06-30T17:07:11.775" v="8" actId="20577"/>
        <pc:sldMkLst>
          <pc:docMk/>
          <pc:sldMk cId="2332349004" sldId="996"/>
        </pc:sldMkLst>
      </pc:sldChg>
      <pc:sldChg chg="modNotesTx">
        <pc:chgData name="Reynolds, Eleanor" userId="4aa3f009-e71d-4cf0-954b-5f8c79f23378" providerId="ADAL" clId="{3D0D1463-19C2-45BC-8B65-4C2D36DBF6CC}" dt="2026-06-30T17:07:09.108" v="7" actId="20577"/>
        <pc:sldMkLst>
          <pc:docMk/>
          <pc:sldMk cId="3100005884" sldId="997"/>
        </pc:sldMkLst>
      </pc:sldChg>
      <pc:sldMasterChg chg="delSldLayout">
        <pc:chgData name="Reynolds, Eleanor" userId="4aa3f009-e71d-4cf0-954b-5f8c79f23378" providerId="ADAL" clId="{3D0D1463-19C2-45BC-8B65-4C2D36DBF6CC}" dt="2026-06-30T17:16:12.522" v="9" actId="2696"/>
        <pc:sldMasterMkLst>
          <pc:docMk/>
          <pc:sldMasterMk cId="3092508780" sldId="2147483828"/>
        </pc:sldMasterMkLst>
        <pc:sldLayoutChg chg="del">
          <pc:chgData name="Reynolds, Eleanor" userId="4aa3f009-e71d-4cf0-954b-5f8c79f23378" providerId="ADAL" clId="{3D0D1463-19C2-45BC-8B65-4C2D36DBF6CC}" dt="2026-06-30T17:16:12.522" v="9" actId="2696"/>
          <pc:sldLayoutMkLst>
            <pc:docMk/>
            <pc:sldMasterMk cId="3092508780" sldId="2147483828"/>
            <pc:sldLayoutMk cId="104625012" sldId="2147483952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9B3E3C5-D920-AEB5-561A-1C5C35F24A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63F315-ADEA-69D2-BC10-14DB71CC762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645DB6-ADBC-5A4A-B9F0-228E9C9C5730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A6D8B4-9F67-028F-D153-3506174C983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5D3062-6B47-ECA3-C0CE-9A086447829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A3769E-3A63-8C45-A700-6918A2BB1C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9134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384FD7-56BD-415D-9E85-57F1F67DD4FC}" type="datetimeFigureOut">
              <a:rPr lang="en-GB" smtClean="0"/>
              <a:t>30/06/2026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2E463-1B8B-441A-B10A-C7E1C3AE5B3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1384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2BFDE-C66B-EA12-30B5-6FB3A2622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A853C5-E895-B49D-24AD-6306D61A75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D84741-8326-EEE1-F14F-44E4BFFFE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2F4B37-FA36-A30D-E34B-100B6879A3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5465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63D57-C3DB-F407-84CB-8422AF219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C31A5C-88BE-72CE-EC0F-B3C1DBDD68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C98101-180B-37BC-DD8C-B213F209EF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36547F-0AC3-B613-A1D8-A5024FB55A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29502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B5D5A-0BDB-92EA-2607-D2A237B2A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D4119C-237E-B618-E83F-046D9FBF29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5739E1-28B6-59B9-7361-B0D80CDBA9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5C21AC-B9FF-773C-C8B7-2712054FC2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4716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55278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7221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3110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64789-BA8A-D58B-C514-DF8B8478B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83AB16-324E-8FA4-2FF4-88F9F48BCC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FDC5B0-ECF6-DEFC-D323-74DE6766EA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40735A-DB38-83E4-CF91-002756A722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3076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70C22-619E-FAFD-571E-D18F57D99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858410-9AF5-EAC8-2C72-C5530B4B52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81ED32-A732-A7E0-CE3F-6456726AD0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91F3E3-ACE6-8B9B-E1FF-824A9B3F58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4666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A1BBD-5A98-6B29-55CE-4AC98FEA5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6A24C3-E903-4C4F-979E-A3C5E4EFD2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293805-2DA6-DFBF-5C99-68F4000299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95C94E-CAA2-F43C-DE85-44A0306245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7515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DD1AA-78CE-538E-2442-D70751398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82549C-B8D7-8303-E28F-196EA593A2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99AE03-6FC1-748E-4B29-934FBA5623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D513A2-57AF-AAA3-CFB0-E057564A89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250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7A753-D71C-A013-F854-8DA9FFAE5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90D9E6-1BD2-85B3-FC85-4E11F873D6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B09DAA-1131-E1CD-6A36-7BD5B5F001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5C2ED3-BEC8-5127-D76A-CB1F711011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70139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1205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E71B04-4552-E635-1FE4-6E3C6597D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40F6F3-BF49-FACC-1861-41E1F4F27C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3DA330-6C41-BEC7-11EB-F300F65359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8D787E-086E-48A8-87F4-62FC554306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52E463-1B8B-441A-B10A-C7E1C3AE5B3A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8349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nk and black background&#10;&#10;AI-generated content may be incorrect.">
            <a:extLst>
              <a:ext uri="{FF2B5EF4-FFF2-40B4-BE49-F238E27FC236}">
                <a16:creationId xmlns:a16="http://schemas.microsoft.com/office/drawing/2014/main" id="{8750968A-FF9E-6BF3-B050-3EA22025F3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93590"/>
          <a:stretch/>
        </p:blipFill>
        <p:spPr>
          <a:xfrm>
            <a:off x="0" y="6235109"/>
            <a:ext cx="12206748" cy="4474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F727574-6F55-E20C-26F7-CA820D81FB19}"/>
              </a:ext>
            </a:extLst>
          </p:cNvPr>
          <p:cNvSpPr txBox="1"/>
          <p:nvPr userDrawn="1"/>
        </p:nvSpPr>
        <p:spPr>
          <a:xfrm>
            <a:off x="217200" y="6545272"/>
            <a:ext cx="29537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dirty="0">
                <a:solidFill>
                  <a:srgbClr val="F2EDE8"/>
                </a:solidFill>
                <a:latin typeface="+mn-lt"/>
              </a:rPr>
              <a:t>Undergraduate Study 2025-26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3BB63D-5ED8-7E36-E78A-5190FF93C790}"/>
              </a:ext>
            </a:extLst>
          </p:cNvPr>
          <p:cNvSpPr txBox="1"/>
          <p:nvPr userDrawn="1"/>
        </p:nvSpPr>
        <p:spPr>
          <a:xfrm>
            <a:off x="8939572" y="6545271"/>
            <a:ext cx="29537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b="0" dirty="0" err="1">
                <a:solidFill>
                  <a:srgbClr val="F2EDE8"/>
                </a:solidFill>
                <a:latin typeface="+mn-lt"/>
              </a:rPr>
              <a:t>wbs.ac.uk</a:t>
            </a:r>
            <a:endParaRPr lang="en-GB" sz="1200" b="0" dirty="0">
              <a:solidFill>
                <a:srgbClr val="F2EDE8"/>
              </a:solidFill>
              <a:latin typeface="+mn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61DF71-7433-A644-2407-BF1C0C9A231E}"/>
              </a:ext>
            </a:extLst>
          </p:cNvPr>
          <p:cNvSpPr/>
          <p:nvPr userDrawn="1"/>
        </p:nvSpPr>
        <p:spPr>
          <a:xfrm>
            <a:off x="0" y="-104409"/>
            <a:ext cx="12206748" cy="6563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39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pink and white background&#10;&#10;AI-generated content may be incorrect.">
            <a:extLst>
              <a:ext uri="{FF2B5EF4-FFF2-40B4-BE49-F238E27FC236}">
                <a16:creationId xmlns:a16="http://schemas.microsoft.com/office/drawing/2014/main" id="{6C747909-0CAD-E96A-CD57-9BDA5ED95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83574"/>
            <a:ext cx="12267220" cy="701531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6A13C0-0304-BD49-9751-906DB4282823}"/>
              </a:ext>
            </a:extLst>
          </p:cNvPr>
          <p:cNvSpPr txBox="1"/>
          <p:nvPr userDrawn="1"/>
        </p:nvSpPr>
        <p:spPr>
          <a:xfrm>
            <a:off x="217200" y="6545272"/>
            <a:ext cx="29537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dirty="0">
                <a:solidFill>
                  <a:srgbClr val="F2EDE8"/>
                </a:solidFill>
                <a:latin typeface="+mn-lt"/>
              </a:rPr>
              <a:t>Undergraduate Study 2025-26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625224-0DA9-D023-B9DA-346A4D094943}"/>
              </a:ext>
            </a:extLst>
          </p:cNvPr>
          <p:cNvSpPr txBox="1"/>
          <p:nvPr userDrawn="1"/>
        </p:nvSpPr>
        <p:spPr>
          <a:xfrm>
            <a:off x="8939572" y="6545271"/>
            <a:ext cx="29537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b="0" dirty="0" err="1">
                <a:solidFill>
                  <a:srgbClr val="F2EDE8"/>
                </a:solidFill>
                <a:latin typeface="+mn-lt"/>
              </a:rPr>
              <a:t>wbs.ac.uk</a:t>
            </a:r>
            <a:endParaRPr lang="en-GB" sz="1200" b="0" dirty="0">
              <a:solidFill>
                <a:srgbClr val="F2EDE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7865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919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B2F10-EDAA-15B7-CDD3-BA57DEBB77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9298FC-D6F7-AB7D-61E4-50D42401B0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4039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nk and black background&#10;&#10;AI-generated content may be incorrect.">
            <a:extLst>
              <a:ext uri="{FF2B5EF4-FFF2-40B4-BE49-F238E27FC236}">
                <a16:creationId xmlns:a16="http://schemas.microsoft.com/office/drawing/2014/main" id="{E5030B13-BD6C-F308-216A-AE0FE36CE1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-65584"/>
            <a:ext cx="12206748" cy="69807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A85A1E-D892-7CE5-9568-49145E8C2ED9}"/>
              </a:ext>
            </a:extLst>
          </p:cNvPr>
          <p:cNvSpPr txBox="1"/>
          <p:nvPr userDrawn="1"/>
        </p:nvSpPr>
        <p:spPr>
          <a:xfrm>
            <a:off x="217200" y="6545272"/>
            <a:ext cx="29537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dirty="0">
                <a:solidFill>
                  <a:srgbClr val="F2EDE8"/>
                </a:solidFill>
                <a:latin typeface="+mn-lt"/>
              </a:rPr>
              <a:t>Undergraduate Study 2025-26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C80FF4-19B0-6D59-27C1-47A8EA3E3E40}"/>
              </a:ext>
            </a:extLst>
          </p:cNvPr>
          <p:cNvSpPr txBox="1"/>
          <p:nvPr userDrawn="1"/>
        </p:nvSpPr>
        <p:spPr>
          <a:xfrm>
            <a:off x="8939572" y="6545271"/>
            <a:ext cx="29537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b="0" dirty="0" err="1">
                <a:solidFill>
                  <a:srgbClr val="F2EDE8"/>
                </a:solidFill>
                <a:latin typeface="+mn-lt"/>
              </a:rPr>
              <a:t>wbs.ac.uk</a:t>
            </a:r>
            <a:endParaRPr lang="en-GB" sz="1200" b="0" dirty="0">
              <a:solidFill>
                <a:srgbClr val="F2EDE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2508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1" r:id="rId2"/>
    <p:sldLayoutId id="2147483835" r:id="rId3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nk and black background&#10;&#10;AI-generated content may be incorrect.">
            <a:extLst>
              <a:ext uri="{FF2B5EF4-FFF2-40B4-BE49-F238E27FC236}">
                <a16:creationId xmlns:a16="http://schemas.microsoft.com/office/drawing/2014/main" id="{2982B003-004B-3F67-6818-19CB3C39DA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93590"/>
          <a:stretch/>
        </p:blipFill>
        <p:spPr>
          <a:xfrm>
            <a:off x="0" y="6467706"/>
            <a:ext cx="12206748" cy="44744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9C86061-8119-3D52-B9D2-AFF72E553712}"/>
              </a:ext>
            </a:extLst>
          </p:cNvPr>
          <p:cNvSpPr txBox="1"/>
          <p:nvPr userDrawn="1"/>
        </p:nvSpPr>
        <p:spPr>
          <a:xfrm>
            <a:off x="217200" y="6545272"/>
            <a:ext cx="29537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dirty="0">
                <a:solidFill>
                  <a:srgbClr val="F2EDE8"/>
                </a:solidFill>
                <a:latin typeface="+mn-lt"/>
              </a:rPr>
              <a:t>Undergraduate Study 2025-26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FA5EB64-F294-2916-14F6-F6525DC1EFCE}"/>
              </a:ext>
            </a:extLst>
          </p:cNvPr>
          <p:cNvSpPr txBox="1"/>
          <p:nvPr userDrawn="1"/>
        </p:nvSpPr>
        <p:spPr>
          <a:xfrm>
            <a:off x="8939572" y="6545271"/>
            <a:ext cx="29537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b="0" dirty="0" err="1">
                <a:solidFill>
                  <a:srgbClr val="F2EDE8"/>
                </a:solidFill>
                <a:latin typeface="+mn-lt"/>
              </a:rPr>
              <a:t>wbs.ac.uk</a:t>
            </a:r>
            <a:endParaRPr lang="en-GB" sz="1200" b="0" dirty="0">
              <a:solidFill>
                <a:srgbClr val="F2EDE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66381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FF8E9-3AD1-B674-82DF-BD4C21C9F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and person sitting at a table with a computer&#10;&#10;AI-generated content may be incorrect.">
            <a:extLst>
              <a:ext uri="{FF2B5EF4-FFF2-40B4-BE49-F238E27FC236}">
                <a16:creationId xmlns:a16="http://schemas.microsoft.com/office/drawing/2014/main" id="{CA8710B2-3B5E-9120-A68C-659EBB7C1A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6" r="1849" b="6558"/>
          <a:stretch/>
        </p:blipFill>
        <p:spPr>
          <a:xfrm>
            <a:off x="10885" y="-119269"/>
            <a:ext cx="12196911" cy="658375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3426772-B78E-5464-2500-A87D56957E38}"/>
              </a:ext>
            </a:extLst>
          </p:cNvPr>
          <p:cNvSpPr txBox="1"/>
          <p:nvPr/>
        </p:nvSpPr>
        <p:spPr>
          <a:xfrm>
            <a:off x="504280" y="2277106"/>
            <a:ext cx="6549243" cy="209288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fontAlgn="t"/>
            <a:r>
              <a:rPr lang="en-GB" sz="3600" dirty="0">
                <a:solidFill>
                  <a:schemeClr val="bg1"/>
                </a:solidFill>
              </a:rPr>
              <a:t>Analytics in support of management decision-making: </a:t>
            </a:r>
            <a:br>
              <a:rPr lang="en-GB" sz="3600" dirty="0">
                <a:solidFill>
                  <a:schemeClr val="bg1"/>
                </a:solidFill>
              </a:rPr>
            </a:br>
            <a:r>
              <a:rPr lang="en-GB" sz="3600" dirty="0">
                <a:solidFill>
                  <a:schemeClr val="bg1"/>
                </a:solidFill>
              </a:rPr>
              <a:t>data and people</a:t>
            </a:r>
            <a:endParaRPr lang="en-US" sz="3600" dirty="0">
              <a:solidFill>
                <a:schemeClr val="bg1"/>
              </a:solidFill>
              <a:latin typeface="Aptos" panose="020B0004020202020204" pitchFamily="34" charset="0"/>
              <a:ea typeface="MS PGothic" pitchFamily="34" charset="-128"/>
              <a:cs typeface="Arial" panose="020B0604020202020204" pitchFamily="34" charset="0"/>
            </a:endParaRPr>
          </a:p>
          <a:p>
            <a:pPr fontAlgn="t"/>
            <a:endParaRPr lang="en-GB" sz="2800" dirty="0">
              <a:solidFill>
                <a:schemeClr val="bg1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Placeholder 46">
            <a:extLst>
              <a:ext uri="{FF2B5EF4-FFF2-40B4-BE49-F238E27FC236}">
                <a16:creationId xmlns:a16="http://schemas.microsoft.com/office/drawing/2014/main" id="{47593CF9-7812-F376-85D6-5478BA51AF62}"/>
              </a:ext>
            </a:extLst>
          </p:cNvPr>
          <p:cNvSpPr txBox="1">
            <a:spLocks/>
          </p:cNvSpPr>
          <p:nvPr/>
        </p:nvSpPr>
        <p:spPr>
          <a:xfrm>
            <a:off x="457199" y="4428655"/>
            <a:ext cx="3321703" cy="351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Seminar</a:t>
            </a:r>
          </a:p>
        </p:txBody>
      </p:sp>
      <p:sp>
        <p:nvSpPr>
          <p:cNvPr id="3" name="Text Placeholder 48">
            <a:extLst>
              <a:ext uri="{FF2B5EF4-FFF2-40B4-BE49-F238E27FC236}">
                <a16:creationId xmlns:a16="http://schemas.microsoft.com/office/drawing/2014/main" id="{4600A3E0-9335-9E48-6664-9361EAE26ADF}"/>
              </a:ext>
            </a:extLst>
          </p:cNvPr>
          <p:cNvSpPr txBox="1">
            <a:spLocks/>
          </p:cNvSpPr>
          <p:nvPr/>
        </p:nvSpPr>
        <p:spPr>
          <a:xfrm>
            <a:off x="457201" y="4821090"/>
            <a:ext cx="3321701" cy="351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chemeClr val="bg1"/>
                </a:solidFill>
              </a:rPr>
              <a:t>July 2026</a:t>
            </a:r>
          </a:p>
        </p:txBody>
      </p:sp>
    </p:spTree>
    <p:extLst>
      <p:ext uri="{BB962C8B-B14F-4D97-AF65-F5344CB8AC3E}">
        <p14:creationId xmlns:p14="http://schemas.microsoft.com/office/powerpoint/2010/main" val="83315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DB7E6-CDDA-18DA-8B3C-2B570CE20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7ACD5A61-A03B-0AE7-E5F3-8DCFBB7999A7}"/>
              </a:ext>
            </a:extLst>
          </p:cNvPr>
          <p:cNvSpPr txBox="1">
            <a:spLocks/>
          </p:cNvSpPr>
          <p:nvPr/>
        </p:nvSpPr>
        <p:spPr>
          <a:xfrm>
            <a:off x="1000245" y="857373"/>
            <a:ext cx="8772433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Plenary review: question types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F184B8A-E629-4CE7-7154-98D8766BEA99}"/>
              </a:ext>
            </a:extLst>
          </p:cNvPr>
          <p:cNvGrpSpPr/>
          <p:nvPr/>
        </p:nvGrpSpPr>
        <p:grpSpPr>
          <a:xfrm>
            <a:off x="9756097" y="-91742"/>
            <a:ext cx="2486022" cy="2206243"/>
            <a:chOff x="6096000" y="153386"/>
            <a:chExt cx="2486022" cy="2206243"/>
          </a:xfrm>
        </p:grpSpPr>
        <p:pic>
          <p:nvPicPr>
            <p:cNvPr id="5" name="Graphic 4" descr="Dandelion outline">
              <a:extLst>
                <a:ext uri="{FF2B5EF4-FFF2-40B4-BE49-F238E27FC236}">
                  <a16:creationId xmlns:a16="http://schemas.microsoft.com/office/drawing/2014/main" id="{EC0DA812-D70E-5D76-A767-0160877EEDB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67622" y="1445229"/>
              <a:ext cx="914400" cy="914400"/>
            </a:xfrm>
            <a:prstGeom prst="rect">
              <a:avLst/>
            </a:prstGeom>
          </p:spPr>
        </p:pic>
        <p:pic>
          <p:nvPicPr>
            <p:cNvPr id="6" name="Graphic 5" descr="Star outline">
              <a:extLst>
                <a:ext uri="{FF2B5EF4-FFF2-40B4-BE49-F238E27FC236}">
                  <a16:creationId xmlns:a16="http://schemas.microsoft.com/office/drawing/2014/main" id="{31073C94-FCAB-6D3C-E904-444A6F9BA8C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210422" y="153386"/>
              <a:ext cx="914400" cy="914400"/>
            </a:xfrm>
            <a:prstGeom prst="rect">
              <a:avLst/>
            </a:prstGeom>
          </p:spPr>
        </p:pic>
        <p:pic>
          <p:nvPicPr>
            <p:cNvPr id="7" name="Graphic 6" descr="Star outline">
              <a:extLst>
                <a:ext uri="{FF2B5EF4-FFF2-40B4-BE49-F238E27FC236}">
                  <a16:creationId xmlns:a16="http://schemas.microsoft.com/office/drawing/2014/main" id="{787395FB-61F6-29E7-6C36-E3E894157EA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096000" y="1067786"/>
              <a:ext cx="914400" cy="914400"/>
            </a:xfrm>
            <a:prstGeom prst="rect">
              <a:avLst/>
            </a:prstGeom>
          </p:spPr>
        </p:pic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D7344F73-C8A9-9B8B-B682-3F44194F46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389452"/>
              </p:ext>
            </p:extLst>
          </p:nvPr>
        </p:nvGraphicFramePr>
        <p:xfrm>
          <a:off x="523150" y="1798212"/>
          <a:ext cx="1097533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3619">
                  <a:extLst>
                    <a:ext uri="{9D8B030D-6E8A-4147-A177-3AD203B41FA5}">
                      <a16:colId xmlns:a16="http://schemas.microsoft.com/office/drawing/2014/main" val="3478067776"/>
                    </a:ext>
                  </a:extLst>
                </a:gridCol>
                <a:gridCol w="3010097">
                  <a:extLst>
                    <a:ext uri="{9D8B030D-6E8A-4147-A177-3AD203B41FA5}">
                      <a16:colId xmlns:a16="http://schemas.microsoft.com/office/drawing/2014/main" val="314917852"/>
                    </a:ext>
                  </a:extLst>
                </a:gridCol>
                <a:gridCol w="2961284">
                  <a:extLst>
                    <a:ext uri="{9D8B030D-6E8A-4147-A177-3AD203B41FA5}">
                      <a16:colId xmlns:a16="http://schemas.microsoft.com/office/drawing/2014/main" val="667196931"/>
                    </a:ext>
                  </a:extLst>
                </a:gridCol>
                <a:gridCol w="3170330">
                  <a:extLst>
                    <a:ext uri="{9D8B030D-6E8A-4147-A177-3AD203B41FA5}">
                      <a16:colId xmlns:a16="http://schemas.microsoft.com/office/drawing/2014/main" val="27428502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Past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Present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Future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262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2400" dirty="0"/>
                    </a:p>
                    <a:p>
                      <a:r>
                        <a:rPr lang="en-GB" sz="2400" dirty="0"/>
                        <a:t>Information </a:t>
                      </a:r>
                    </a:p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What happened?</a:t>
                      </a:r>
                    </a:p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What is happening now?</a:t>
                      </a:r>
                    </a:p>
                    <a:p>
                      <a:pPr algn="ctr"/>
                      <a:r>
                        <a:rPr lang="en-GB" sz="1800" dirty="0"/>
                        <a:t>    </a:t>
                      </a:r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What will happen?</a:t>
                      </a:r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303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2400" dirty="0"/>
                    </a:p>
                    <a:p>
                      <a:r>
                        <a:rPr lang="en-GB" sz="2400" dirty="0"/>
                        <a:t>Insight</a:t>
                      </a:r>
                    </a:p>
                    <a:p>
                      <a:endParaRPr lang="en-GB" sz="2400" dirty="0"/>
                    </a:p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r>
                        <a:rPr lang="en-GB" sz="1800" dirty="0"/>
                        <a:t>How and why did it happen?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r>
                        <a:rPr lang="en-GB" sz="1800" dirty="0"/>
                        <a:t>What is the next best action?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r>
                        <a:rPr lang="en-GB" sz="1800" dirty="0"/>
                        <a:t>What is the best/worst that can happen?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281244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A1BC18D1-5C06-A519-9E10-386DBC475573}"/>
              </a:ext>
            </a:extLst>
          </p:cNvPr>
          <p:cNvSpPr txBox="1"/>
          <p:nvPr/>
        </p:nvSpPr>
        <p:spPr>
          <a:xfrm>
            <a:off x="8689632" y="6105870"/>
            <a:ext cx="26707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(Davenport et al, 2010)</a:t>
            </a:r>
          </a:p>
        </p:txBody>
      </p: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7B0F1047-D05C-B49A-E9AD-2958464B7AA9}"/>
              </a:ext>
            </a:extLst>
          </p:cNvPr>
          <p:cNvSpPr/>
          <p:nvPr/>
        </p:nvSpPr>
        <p:spPr>
          <a:xfrm>
            <a:off x="2052083" y="2652904"/>
            <a:ext cx="3097459" cy="1005491"/>
          </a:xfrm>
          <a:prstGeom prst="wedgeEllipseCallout">
            <a:avLst>
              <a:gd name="adj1" fmla="val -46590"/>
              <a:gd name="adj2" fmla="val 54240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Case 3: Mental health </a:t>
            </a:r>
            <a:r>
              <a:rPr lang="en-GB" sz="1600" dirty="0">
                <a:solidFill>
                  <a:schemeClr val="bg1"/>
                </a:solidFill>
                <a:latin typeface="Aptos" panose="02110004020202020204"/>
              </a:rPr>
              <a:t>Showing gaps and…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20480448-9566-ECE5-F61D-5A3F72CBE781}"/>
              </a:ext>
            </a:extLst>
          </p:cNvPr>
          <p:cNvSpPr/>
          <p:nvPr/>
        </p:nvSpPr>
        <p:spPr>
          <a:xfrm>
            <a:off x="5287767" y="2645815"/>
            <a:ext cx="3012400" cy="1178006"/>
          </a:xfrm>
          <a:prstGeom prst="wedgeEllipseCallout">
            <a:avLst>
              <a:gd name="adj1" fmla="val 46435"/>
              <a:gd name="adj2" fmla="val 57850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Case 2: Education Consolidating data to identify which students to call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24C1EE14-5CB1-A0D3-D714-FBF54714D9B1}"/>
              </a:ext>
            </a:extLst>
          </p:cNvPr>
          <p:cNvSpPr/>
          <p:nvPr/>
        </p:nvSpPr>
        <p:spPr>
          <a:xfrm>
            <a:off x="8399906" y="3090055"/>
            <a:ext cx="3705380" cy="1289877"/>
          </a:xfrm>
          <a:prstGeom prst="wedgeEllipseCallout">
            <a:avLst>
              <a:gd name="adj1" fmla="val 46435"/>
              <a:gd name="adj2" fmla="val 57850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Case 1: UK space capability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Gauging confidence </a:t>
            </a:r>
            <a:r>
              <a:rPr lang="en-GB" sz="1600" dirty="0">
                <a:solidFill>
                  <a:schemeClr val="bg1"/>
                </a:solidFill>
                <a:latin typeface="Aptos" panose="02110004020202020204"/>
              </a:rPr>
              <a:t>in estimating deliverability and benefits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403B9C4-251E-BA0B-001F-C95AD9C1DFC0}"/>
              </a:ext>
            </a:extLst>
          </p:cNvPr>
          <p:cNvCxnSpPr>
            <a:cxnSpLocks/>
            <a:stCxn id="8" idx="5"/>
          </p:cNvCxnSpPr>
          <p:nvPr/>
        </p:nvCxnSpPr>
        <p:spPr>
          <a:xfrm>
            <a:off x="4695930" y="3511144"/>
            <a:ext cx="1088182" cy="901368"/>
          </a:xfrm>
          <a:prstGeom prst="straightConnector1">
            <a:avLst/>
          </a:prstGeom>
          <a:ln w="57150">
            <a:solidFill>
              <a:srgbClr val="FF00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peech Bubble: Oval 24">
            <a:extLst>
              <a:ext uri="{FF2B5EF4-FFF2-40B4-BE49-F238E27FC236}">
                <a16:creationId xmlns:a16="http://schemas.microsoft.com/office/drawing/2014/main" id="{A7BDE8AD-577F-D92D-C366-EF76D30A003A}"/>
              </a:ext>
            </a:extLst>
          </p:cNvPr>
          <p:cNvSpPr/>
          <p:nvPr/>
        </p:nvSpPr>
        <p:spPr>
          <a:xfrm>
            <a:off x="5149542" y="4328678"/>
            <a:ext cx="3097459" cy="1059388"/>
          </a:xfrm>
          <a:prstGeom prst="wedgeEllipseCallout">
            <a:avLst>
              <a:gd name="adj1" fmla="val -46590"/>
              <a:gd name="adj2" fmla="val 54240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Case 3: Mental health </a:t>
            </a:r>
            <a:r>
              <a:rPr lang="en-GB" sz="1600" dirty="0">
                <a:solidFill>
                  <a:schemeClr val="bg1"/>
                </a:solidFill>
                <a:latin typeface="Aptos" panose="02110004020202020204"/>
              </a:rPr>
              <a:t>… rehearsing potential operational changes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5684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50E0B-0CDF-AF25-9B22-FDDCDFD21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C5A739EC-8765-404C-9496-E839E533B685}"/>
              </a:ext>
            </a:extLst>
          </p:cNvPr>
          <p:cNvSpPr txBox="1">
            <a:spLocks/>
          </p:cNvSpPr>
          <p:nvPr/>
        </p:nvSpPr>
        <p:spPr>
          <a:xfrm>
            <a:off x="1000245" y="1063256"/>
            <a:ext cx="230247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Plenary review: solution types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D27E9B8-8272-C6D9-D1B3-F20711C819B8}"/>
              </a:ext>
            </a:extLst>
          </p:cNvPr>
          <p:cNvGrpSpPr/>
          <p:nvPr/>
        </p:nvGrpSpPr>
        <p:grpSpPr>
          <a:xfrm>
            <a:off x="9705978" y="182576"/>
            <a:ext cx="2486022" cy="2206243"/>
            <a:chOff x="6096000" y="153386"/>
            <a:chExt cx="2486022" cy="2206243"/>
          </a:xfrm>
        </p:grpSpPr>
        <p:pic>
          <p:nvPicPr>
            <p:cNvPr id="5" name="Graphic 4" descr="Dandelion outline">
              <a:extLst>
                <a:ext uri="{FF2B5EF4-FFF2-40B4-BE49-F238E27FC236}">
                  <a16:creationId xmlns:a16="http://schemas.microsoft.com/office/drawing/2014/main" id="{4FFC69DD-ECFB-6087-AA6F-09EA368A76E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67622" y="1445229"/>
              <a:ext cx="914400" cy="914400"/>
            </a:xfrm>
            <a:prstGeom prst="rect">
              <a:avLst/>
            </a:prstGeom>
          </p:spPr>
        </p:pic>
        <p:pic>
          <p:nvPicPr>
            <p:cNvPr id="6" name="Graphic 5" descr="Star outline">
              <a:extLst>
                <a:ext uri="{FF2B5EF4-FFF2-40B4-BE49-F238E27FC236}">
                  <a16:creationId xmlns:a16="http://schemas.microsoft.com/office/drawing/2014/main" id="{5B109CDD-BCFC-ECF7-ED8B-5E14FBF383B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210422" y="153386"/>
              <a:ext cx="914400" cy="914400"/>
            </a:xfrm>
            <a:prstGeom prst="rect">
              <a:avLst/>
            </a:prstGeom>
          </p:spPr>
        </p:pic>
        <p:pic>
          <p:nvPicPr>
            <p:cNvPr id="7" name="Graphic 6" descr="Star outline">
              <a:extLst>
                <a:ext uri="{FF2B5EF4-FFF2-40B4-BE49-F238E27FC236}">
                  <a16:creationId xmlns:a16="http://schemas.microsoft.com/office/drawing/2014/main" id="{BAE36F10-3673-9F46-63CC-C5F0F2801F0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096000" y="1067786"/>
              <a:ext cx="914400" cy="914400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65BAED4-A0C7-ABFC-A8F4-94327C33CC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8230" y="186274"/>
            <a:ext cx="7003862" cy="603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07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4C8FF-164F-5713-DF58-A40CDE3D2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EB50484B-54E0-9772-55C7-338E4C73BEAE}"/>
              </a:ext>
            </a:extLst>
          </p:cNvPr>
          <p:cNvSpPr txBox="1">
            <a:spLocks/>
          </p:cNvSpPr>
          <p:nvPr/>
        </p:nvSpPr>
        <p:spPr>
          <a:xfrm>
            <a:off x="1000245" y="1063256"/>
            <a:ext cx="2302477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Plenary review: solution types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68397F1-7152-023A-400C-1069EF42C9F1}"/>
              </a:ext>
            </a:extLst>
          </p:cNvPr>
          <p:cNvGrpSpPr/>
          <p:nvPr/>
        </p:nvGrpSpPr>
        <p:grpSpPr>
          <a:xfrm>
            <a:off x="9705978" y="182576"/>
            <a:ext cx="2486022" cy="2206243"/>
            <a:chOff x="6096000" y="153386"/>
            <a:chExt cx="2486022" cy="2206243"/>
          </a:xfrm>
        </p:grpSpPr>
        <p:pic>
          <p:nvPicPr>
            <p:cNvPr id="5" name="Graphic 4" descr="Dandelion outline">
              <a:extLst>
                <a:ext uri="{FF2B5EF4-FFF2-40B4-BE49-F238E27FC236}">
                  <a16:creationId xmlns:a16="http://schemas.microsoft.com/office/drawing/2014/main" id="{90714B83-3115-0A87-F901-E3D3EB8485A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67622" y="1445229"/>
              <a:ext cx="914400" cy="914400"/>
            </a:xfrm>
            <a:prstGeom prst="rect">
              <a:avLst/>
            </a:prstGeom>
          </p:spPr>
        </p:pic>
        <p:pic>
          <p:nvPicPr>
            <p:cNvPr id="6" name="Graphic 5" descr="Star outline">
              <a:extLst>
                <a:ext uri="{FF2B5EF4-FFF2-40B4-BE49-F238E27FC236}">
                  <a16:creationId xmlns:a16="http://schemas.microsoft.com/office/drawing/2014/main" id="{59E516F2-FAFB-25BB-8062-244716B5402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210422" y="153386"/>
              <a:ext cx="914400" cy="914400"/>
            </a:xfrm>
            <a:prstGeom prst="rect">
              <a:avLst/>
            </a:prstGeom>
          </p:spPr>
        </p:pic>
        <p:pic>
          <p:nvPicPr>
            <p:cNvPr id="7" name="Graphic 6" descr="Star outline">
              <a:extLst>
                <a:ext uri="{FF2B5EF4-FFF2-40B4-BE49-F238E27FC236}">
                  <a16:creationId xmlns:a16="http://schemas.microsoft.com/office/drawing/2014/main" id="{670D0E09-B462-050C-BBA4-8BD774467E8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096000" y="1067786"/>
              <a:ext cx="914400" cy="914400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8AF6F6A2-6619-E659-01E7-984386F3B5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8230" y="186274"/>
            <a:ext cx="7003862" cy="6031718"/>
          </a:xfrm>
          <a:prstGeom prst="rect">
            <a:avLst/>
          </a:prstGeom>
        </p:spPr>
      </p:pic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7A1B12FB-280B-9FEE-919D-B817F48763AB}"/>
              </a:ext>
            </a:extLst>
          </p:cNvPr>
          <p:cNvSpPr/>
          <p:nvPr/>
        </p:nvSpPr>
        <p:spPr>
          <a:xfrm>
            <a:off x="7836195" y="4215090"/>
            <a:ext cx="1869784" cy="631535"/>
          </a:xfrm>
          <a:prstGeom prst="wedgeEllipseCallout">
            <a:avLst>
              <a:gd name="adj1" fmla="val 46435"/>
              <a:gd name="adj2" fmla="val 57850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Case 2: Education</a:t>
            </a:r>
          </a:p>
        </p:txBody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2ED89907-6AAD-1433-8415-B9E1251D1B6F}"/>
              </a:ext>
            </a:extLst>
          </p:cNvPr>
          <p:cNvSpPr/>
          <p:nvPr/>
        </p:nvSpPr>
        <p:spPr>
          <a:xfrm>
            <a:off x="4677910" y="2307265"/>
            <a:ext cx="2302477" cy="659524"/>
          </a:xfrm>
          <a:prstGeom prst="wedgeEllipseCallout">
            <a:avLst>
              <a:gd name="adj1" fmla="val 46435"/>
              <a:gd name="adj2" fmla="val 57850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Case 1: UK space capability</a:t>
            </a:r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5D3EB80-ACFB-64FF-DB5E-A9B911402BD1}"/>
              </a:ext>
            </a:extLst>
          </p:cNvPr>
          <p:cNvSpPr/>
          <p:nvPr/>
        </p:nvSpPr>
        <p:spPr>
          <a:xfrm>
            <a:off x="5747459" y="1518068"/>
            <a:ext cx="2231334" cy="682614"/>
          </a:xfrm>
          <a:prstGeom prst="wedgeEllipseCallout">
            <a:avLst>
              <a:gd name="adj1" fmla="val 46435"/>
              <a:gd name="adj2" fmla="val 57850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Case 3: Mental health</a:t>
            </a:r>
          </a:p>
        </p:txBody>
      </p:sp>
    </p:spTree>
    <p:extLst>
      <p:ext uri="{BB962C8B-B14F-4D97-AF65-F5344CB8AC3E}">
        <p14:creationId xmlns:p14="http://schemas.microsoft.com/office/powerpoint/2010/main" val="310000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ippled water patterns">
            <a:extLst>
              <a:ext uri="{FF2B5EF4-FFF2-40B4-BE49-F238E27FC236}">
                <a16:creationId xmlns:a16="http://schemas.microsoft.com/office/drawing/2014/main" id="{8B1CB0AF-35DD-E84C-D9F4-6CAB6E6BC0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138" y="370124"/>
            <a:ext cx="6699987" cy="57553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B049E2-F8C4-204B-42D8-1286F0C35021}"/>
              </a:ext>
            </a:extLst>
          </p:cNvPr>
          <p:cNvSpPr txBox="1"/>
          <p:nvPr/>
        </p:nvSpPr>
        <p:spPr>
          <a:xfrm>
            <a:off x="4570227" y="470940"/>
            <a:ext cx="45950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Your thoughts and reflections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C81FC1-A612-2CC1-240B-8EB76EC9D959}"/>
              </a:ext>
            </a:extLst>
          </p:cNvPr>
          <p:cNvSpPr txBox="1"/>
          <p:nvPr/>
        </p:nvSpPr>
        <p:spPr>
          <a:xfrm>
            <a:off x="733648" y="1480389"/>
            <a:ext cx="319331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Plenary reflection:</a:t>
            </a:r>
          </a:p>
          <a:p>
            <a:endParaRPr lang="en-GB" sz="2800" dirty="0">
              <a:solidFill>
                <a:schemeClr val="bg1"/>
              </a:solidFill>
            </a:endParaRPr>
          </a:p>
          <a:p>
            <a:r>
              <a:rPr lang="en-GB" sz="2800" dirty="0">
                <a:solidFill>
                  <a:schemeClr val="bg1"/>
                </a:solidFill>
              </a:rPr>
              <a:t>What role did collaboration play in the overall success of these analytic interventions?</a:t>
            </a:r>
          </a:p>
        </p:txBody>
      </p:sp>
    </p:spTree>
    <p:extLst>
      <p:ext uri="{BB962C8B-B14F-4D97-AF65-F5344CB8AC3E}">
        <p14:creationId xmlns:p14="http://schemas.microsoft.com/office/powerpoint/2010/main" val="233234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F683F1-DFB4-C2F0-C147-341BE72946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4531" y="-122171"/>
            <a:ext cx="4608443" cy="6587840"/>
          </a:xfrm>
          <a:prstGeom prst="rect">
            <a:avLst/>
          </a:prstGeom>
        </p:spPr>
      </p:pic>
      <p:pic>
        <p:nvPicPr>
          <p:cNvPr id="4" name="Content Placeholder 4" descr="&lt;strong&gt;Thank-You&lt;/strong&gt;.jpg">
            <a:extLst>
              <a:ext uri="{FF2B5EF4-FFF2-40B4-BE49-F238E27FC236}">
                <a16:creationId xmlns:a16="http://schemas.microsoft.com/office/drawing/2014/main" id="{48AA32C9-7427-234B-40D0-645ADC38B3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26" b="6279"/>
          <a:stretch>
            <a:fillRect/>
          </a:stretch>
        </p:blipFill>
        <p:spPr>
          <a:xfrm>
            <a:off x="0" y="392331"/>
            <a:ext cx="7584531" cy="560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65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women sitting at a table&#10;&#10;AI-generated content may be incorrect.">
            <a:extLst>
              <a:ext uri="{FF2B5EF4-FFF2-40B4-BE49-F238E27FC236}">
                <a16:creationId xmlns:a16="http://schemas.microsoft.com/office/drawing/2014/main" id="{9D1DE8AE-E638-3B8B-A47C-A1A7A52F53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422" t="311" r="38295" b="4627"/>
          <a:stretch/>
        </p:blipFill>
        <p:spPr>
          <a:xfrm>
            <a:off x="8039278" y="-186038"/>
            <a:ext cx="4168164" cy="6647327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B11FB3E-717A-3FE7-5B2D-EAAD1561A2E6}"/>
              </a:ext>
            </a:extLst>
          </p:cNvPr>
          <p:cNvSpPr txBox="1">
            <a:spLocks/>
          </p:cNvSpPr>
          <p:nvPr/>
        </p:nvSpPr>
        <p:spPr>
          <a:xfrm>
            <a:off x="835285" y="1550930"/>
            <a:ext cx="6634876" cy="42798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/>
              <a:t>Individual prep</a:t>
            </a:r>
          </a:p>
          <a:p>
            <a:r>
              <a:rPr lang="en-GB" sz="2400" dirty="0"/>
              <a:t>Access and read articles</a:t>
            </a:r>
          </a:p>
          <a:p>
            <a:pPr marL="0" indent="0">
              <a:buNone/>
            </a:pPr>
            <a:r>
              <a:rPr lang="en-GB" sz="2400" b="1" i="1" dirty="0"/>
              <a:t>Group activity</a:t>
            </a:r>
          </a:p>
          <a:p>
            <a:r>
              <a:rPr lang="en-GB" sz="2400" dirty="0"/>
              <a:t>Article review and template completion</a:t>
            </a:r>
          </a:p>
          <a:p>
            <a:pPr marL="0" indent="0">
              <a:buNone/>
            </a:pPr>
            <a:r>
              <a:rPr lang="en-GB" sz="2400" b="1" i="1" dirty="0"/>
              <a:t>Debrief </a:t>
            </a:r>
          </a:p>
          <a:p>
            <a:r>
              <a:rPr lang="en-GB" sz="2400" dirty="0"/>
              <a:t>Peer-to-peer sharing</a:t>
            </a:r>
          </a:p>
          <a:p>
            <a:pPr marL="0" indent="0">
              <a:buNone/>
            </a:pPr>
            <a:r>
              <a:rPr lang="en-GB" sz="2400" b="1" i="1" dirty="0"/>
              <a:t>Reflection</a:t>
            </a:r>
          </a:p>
          <a:p>
            <a:r>
              <a:rPr lang="en-GB" sz="2400" dirty="0"/>
              <a:t>What role does collaboration play in the overall success of analytic interventions?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GB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31B9AF-E716-AB17-ED21-0BC688DA6800}"/>
              </a:ext>
            </a:extLst>
          </p:cNvPr>
          <p:cNvSpPr txBox="1"/>
          <p:nvPr/>
        </p:nvSpPr>
        <p:spPr>
          <a:xfrm>
            <a:off x="512408" y="379540"/>
            <a:ext cx="5425254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000" b="1" dirty="0">
                <a:solidFill>
                  <a:srgbClr val="191B2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Structure of today’s session</a:t>
            </a:r>
          </a:p>
        </p:txBody>
      </p:sp>
    </p:spTree>
    <p:extLst>
      <p:ext uri="{BB962C8B-B14F-4D97-AF65-F5344CB8AC3E}">
        <p14:creationId xmlns:p14="http://schemas.microsoft.com/office/powerpoint/2010/main" val="722267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F5540-8A04-9A97-95AA-24B2F8EB9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women sitting at a table&#10;&#10;AI-generated content may be incorrect.">
            <a:extLst>
              <a:ext uri="{FF2B5EF4-FFF2-40B4-BE49-F238E27FC236}">
                <a16:creationId xmlns:a16="http://schemas.microsoft.com/office/drawing/2014/main" id="{50837FB4-4020-636C-B32C-9017C0C7F8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422" t="311" r="38295" b="4627"/>
          <a:stretch/>
        </p:blipFill>
        <p:spPr>
          <a:xfrm>
            <a:off x="8039278" y="-186038"/>
            <a:ext cx="4168164" cy="6647327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FFCFE2E-6E43-1122-B3B5-16233E883EF9}"/>
              </a:ext>
            </a:extLst>
          </p:cNvPr>
          <p:cNvSpPr txBox="1">
            <a:spLocks/>
          </p:cNvSpPr>
          <p:nvPr/>
        </p:nvSpPr>
        <p:spPr>
          <a:xfrm>
            <a:off x="835285" y="1550930"/>
            <a:ext cx="6634876" cy="42798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/>
              <a:t>Case 1: Assessing UK space capabilities</a:t>
            </a:r>
          </a:p>
          <a:p>
            <a:pPr marL="0" indent="0">
              <a:buNone/>
            </a:pPr>
            <a:endParaRPr lang="en-GB" sz="2400" b="1" i="1" dirty="0"/>
          </a:p>
          <a:p>
            <a:pPr marL="0" indent="0">
              <a:buNone/>
            </a:pPr>
            <a:r>
              <a:rPr lang="en-GB" sz="2400" b="1" i="1" dirty="0"/>
              <a:t>Case 2: Gender equality in education</a:t>
            </a:r>
          </a:p>
          <a:p>
            <a:pPr marL="0" indent="0">
              <a:buNone/>
            </a:pPr>
            <a:endParaRPr lang="en-GB" sz="2400" b="1" i="1" dirty="0"/>
          </a:p>
          <a:p>
            <a:pPr marL="0" indent="0">
              <a:buNone/>
            </a:pPr>
            <a:r>
              <a:rPr lang="en-GB" sz="2400" b="1" i="1" dirty="0"/>
              <a:t>Case 3: Mental health service capacity</a:t>
            </a:r>
            <a:endParaRPr lang="en-GB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GB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GB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8B891E-7FF6-FF67-BF43-79ECF24FE5F1}"/>
              </a:ext>
            </a:extLst>
          </p:cNvPr>
          <p:cNvSpPr txBox="1"/>
          <p:nvPr/>
        </p:nvSpPr>
        <p:spPr>
          <a:xfrm>
            <a:off x="512407" y="379540"/>
            <a:ext cx="6363405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000" b="1" dirty="0">
                <a:solidFill>
                  <a:srgbClr val="191B2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Case allocation</a:t>
            </a:r>
          </a:p>
        </p:txBody>
      </p:sp>
    </p:spTree>
    <p:extLst>
      <p:ext uri="{BB962C8B-B14F-4D97-AF65-F5344CB8AC3E}">
        <p14:creationId xmlns:p14="http://schemas.microsoft.com/office/powerpoint/2010/main" val="253041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0E094-6624-07CC-CBC8-1F8440C70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group of women sitting at a table&#10;&#10;AI-generated content may be incorrect.">
            <a:extLst>
              <a:ext uri="{FF2B5EF4-FFF2-40B4-BE49-F238E27FC236}">
                <a16:creationId xmlns:a16="http://schemas.microsoft.com/office/drawing/2014/main" id="{0EEB6F7C-0808-7885-2484-E207D8C3F3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422" t="311" r="38295" b="4627"/>
          <a:stretch/>
        </p:blipFill>
        <p:spPr>
          <a:xfrm>
            <a:off x="8039278" y="-186038"/>
            <a:ext cx="4168164" cy="6647327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073DFE1-BBE2-37E9-59E7-4B0223116417}"/>
              </a:ext>
            </a:extLst>
          </p:cNvPr>
          <p:cNvSpPr txBox="1">
            <a:spLocks/>
          </p:cNvSpPr>
          <p:nvPr/>
        </p:nvSpPr>
        <p:spPr>
          <a:xfrm>
            <a:off x="835285" y="1550930"/>
            <a:ext cx="6634876" cy="427985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dirty="0"/>
              <a:t>Intervention context</a:t>
            </a:r>
          </a:p>
          <a:p>
            <a:endParaRPr lang="en-GB" sz="3200" dirty="0"/>
          </a:p>
          <a:p>
            <a:r>
              <a:rPr lang="en-GB" sz="3200" dirty="0"/>
              <a:t>Translation from business problem to analytics problem</a:t>
            </a:r>
          </a:p>
          <a:p>
            <a:endParaRPr lang="en-GB" sz="3200" dirty="0"/>
          </a:p>
          <a:p>
            <a:r>
              <a:rPr lang="en-GB" sz="3200" dirty="0"/>
              <a:t>Delivery and evaluation</a:t>
            </a:r>
          </a:p>
          <a:p>
            <a:endParaRPr lang="en-GB" sz="3200" dirty="0"/>
          </a:p>
          <a:p>
            <a:pPr marL="0" indent="0">
              <a:buFont typeface="Arial" panose="020B0604020202020204" pitchFamily="34" charset="0"/>
              <a:buNone/>
            </a:pPr>
            <a:endParaRPr lang="en-GB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GB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329FE0-2695-A88D-47B5-B37FEF6E1201}"/>
              </a:ext>
            </a:extLst>
          </p:cNvPr>
          <p:cNvSpPr txBox="1"/>
          <p:nvPr/>
        </p:nvSpPr>
        <p:spPr>
          <a:xfrm>
            <a:off x="512407" y="379540"/>
            <a:ext cx="6363405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000" b="1" dirty="0">
                <a:solidFill>
                  <a:srgbClr val="191B2F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Case evaluation template</a:t>
            </a:r>
          </a:p>
        </p:txBody>
      </p:sp>
    </p:spTree>
    <p:extLst>
      <p:ext uri="{BB962C8B-B14F-4D97-AF65-F5344CB8AC3E}">
        <p14:creationId xmlns:p14="http://schemas.microsoft.com/office/powerpoint/2010/main" val="117932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9A8BA-D14E-52A9-8B4E-A635D7278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07E1E04-B1D5-F2F5-BB32-7451086E6E88}"/>
              </a:ext>
            </a:extLst>
          </p:cNvPr>
          <p:cNvSpPr txBox="1">
            <a:spLocks noChangeArrowheads="1"/>
          </p:cNvSpPr>
          <p:nvPr/>
        </p:nvSpPr>
        <p:spPr>
          <a:xfrm>
            <a:off x="486888" y="1807842"/>
            <a:ext cx="7006442" cy="541969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GB" sz="2400" dirty="0"/>
              <a:t>What is the situation or problem context?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/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What people are involved and who do the analysts engage with during the intervention?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/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What sort of data is available?</a:t>
            </a:r>
          </a:p>
          <a:p>
            <a:pPr marL="0" indent="0">
              <a:buNone/>
            </a:pPr>
            <a:endParaRPr lang="en-GB" sz="2400" dirty="0"/>
          </a:p>
          <a:p>
            <a:pPr>
              <a:buFontTx/>
              <a:buNone/>
            </a:pPr>
            <a:endParaRPr lang="en-GB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56C48B-561A-33E7-14A9-F8589AD9AC00}"/>
              </a:ext>
            </a:extLst>
          </p:cNvPr>
          <p:cNvSpPr txBox="1"/>
          <p:nvPr/>
        </p:nvSpPr>
        <p:spPr>
          <a:xfrm>
            <a:off x="1178334" y="369923"/>
            <a:ext cx="5243539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sz="3600" dirty="0"/>
              <a:t>Intervention context</a:t>
            </a:r>
          </a:p>
        </p:txBody>
      </p:sp>
      <p:pic>
        <p:nvPicPr>
          <p:cNvPr id="5" name="Picture 4" descr="A person sitting in a room with a computer&#10;&#10;AI-generated content may be incorrect.">
            <a:extLst>
              <a:ext uri="{FF2B5EF4-FFF2-40B4-BE49-F238E27FC236}">
                <a16:creationId xmlns:a16="http://schemas.microsoft.com/office/drawing/2014/main" id="{583A5F39-1E56-B91C-8ABB-ED31D5CEF1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18492" y="-57603"/>
            <a:ext cx="4573508" cy="652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354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C6544-E575-A3CE-1217-C1C809C1D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itting in a room with a computer&#10;&#10;AI-generated content may be incorrect.">
            <a:extLst>
              <a:ext uri="{FF2B5EF4-FFF2-40B4-BE49-F238E27FC236}">
                <a16:creationId xmlns:a16="http://schemas.microsoft.com/office/drawing/2014/main" id="{0B9A548F-BA16-472D-99D6-D8DD7D08F3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18492" y="-57603"/>
            <a:ext cx="4573508" cy="6527676"/>
          </a:xfrm>
          <a:prstGeom prst="rect">
            <a:avLst/>
          </a:prstGeom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5138BBC4-F0E0-917B-A10C-743ECFF298E6}"/>
              </a:ext>
            </a:extLst>
          </p:cNvPr>
          <p:cNvSpPr txBox="1">
            <a:spLocks noChangeArrowheads="1"/>
          </p:cNvSpPr>
          <p:nvPr/>
        </p:nvSpPr>
        <p:spPr>
          <a:xfrm>
            <a:off x="486888" y="2472861"/>
            <a:ext cx="7006442" cy="541969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4"/>
            </a:pPr>
            <a:r>
              <a:rPr lang="en-GB" sz="2400" dirty="0"/>
              <a:t>What is the problem that is being addressed?</a:t>
            </a:r>
          </a:p>
          <a:p>
            <a:pPr marL="342900" indent="-342900">
              <a:buFont typeface="+mj-lt"/>
              <a:buAutoNum type="arabicPeriod" startAt="4"/>
            </a:pPr>
            <a:endParaRPr lang="en-GB" sz="1600" dirty="0"/>
          </a:p>
          <a:p>
            <a:pPr marL="457200" indent="-457200">
              <a:buFont typeface="+mj-lt"/>
              <a:buAutoNum type="arabicPeriod" startAt="4"/>
            </a:pPr>
            <a:r>
              <a:rPr lang="en-GB" sz="2400" dirty="0"/>
              <a:t>What sequence of methods or tools is used?</a:t>
            </a:r>
          </a:p>
          <a:p>
            <a:pPr marL="457200" indent="-457200">
              <a:buFont typeface="+mj-lt"/>
              <a:buAutoNum type="arabicPeriod" startAt="4"/>
            </a:pPr>
            <a:endParaRPr lang="en-GB" sz="2400" dirty="0"/>
          </a:p>
          <a:p>
            <a:pPr marL="457200" indent="-457200">
              <a:buFont typeface="+mj-lt"/>
              <a:buAutoNum type="arabicPeriod" startAt="4"/>
            </a:pPr>
            <a:r>
              <a:rPr lang="en-GB" sz="2400" dirty="0"/>
              <a:t>What is the main analytic technique?</a:t>
            </a:r>
          </a:p>
          <a:p>
            <a:endParaRPr lang="en-GB" sz="2400" dirty="0"/>
          </a:p>
          <a:p>
            <a:endParaRPr lang="en-GB" sz="2400" dirty="0"/>
          </a:p>
          <a:p>
            <a:endParaRPr lang="en-GB" sz="1600" dirty="0"/>
          </a:p>
          <a:p>
            <a:pPr marL="0" indent="0">
              <a:buNone/>
            </a:pPr>
            <a:endParaRPr lang="en-GB" sz="2400" dirty="0"/>
          </a:p>
          <a:p>
            <a:pPr>
              <a:buFontTx/>
              <a:buNone/>
            </a:pPr>
            <a:endParaRPr lang="en-GB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82EF1C-B284-49C3-EED7-36196B644CEE}"/>
              </a:ext>
            </a:extLst>
          </p:cNvPr>
          <p:cNvSpPr txBox="1"/>
          <p:nvPr/>
        </p:nvSpPr>
        <p:spPr>
          <a:xfrm>
            <a:off x="315165" y="274920"/>
            <a:ext cx="6608149" cy="11079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sz="3600" dirty="0"/>
              <a:t>Translation from business problem to analytics problem</a:t>
            </a:r>
          </a:p>
        </p:txBody>
      </p:sp>
    </p:spTree>
    <p:extLst>
      <p:ext uri="{BB962C8B-B14F-4D97-AF65-F5344CB8AC3E}">
        <p14:creationId xmlns:p14="http://schemas.microsoft.com/office/powerpoint/2010/main" val="2376950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C8E7A-402B-4277-E268-BDAF3DBE6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sitting in a room with a computer&#10;&#10;AI-generated content may be incorrect.">
            <a:extLst>
              <a:ext uri="{FF2B5EF4-FFF2-40B4-BE49-F238E27FC236}">
                <a16:creationId xmlns:a16="http://schemas.microsoft.com/office/drawing/2014/main" id="{730B381A-0E20-3C4F-0DEE-00AED5ABAC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18492" y="-57603"/>
            <a:ext cx="4573508" cy="6527676"/>
          </a:xfrm>
          <a:prstGeom prst="rect">
            <a:avLst/>
          </a:prstGeom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7E2371F0-06FB-807D-B87B-577EC5C2DBD9}"/>
              </a:ext>
            </a:extLst>
          </p:cNvPr>
          <p:cNvSpPr txBox="1">
            <a:spLocks noChangeArrowheads="1"/>
          </p:cNvSpPr>
          <p:nvPr/>
        </p:nvSpPr>
        <p:spPr>
          <a:xfrm>
            <a:off x="486888" y="925026"/>
            <a:ext cx="7006442" cy="6099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1600" dirty="0"/>
          </a:p>
          <a:p>
            <a:pPr marL="457200" indent="-457200">
              <a:buFont typeface="+mj-lt"/>
              <a:buAutoNum type="arabicPeriod" startAt="7"/>
            </a:pPr>
            <a:r>
              <a:rPr lang="en-GB" sz="2400" dirty="0"/>
              <a:t>Can you describe the rational, systematic approach taken?</a:t>
            </a:r>
          </a:p>
          <a:p>
            <a:pPr marL="457200" indent="-457200">
              <a:buFont typeface="+mj-lt"/>
              <a:buAutoNum type="arabicPeriod" startAt="7"/>
            </a:pPr>
            <a:endParaRPr lang="en-GB" sz="1600" dirty="0"/>
          </a:p>
          <a:p>
            <a:pPr marL="457200" lvl="0" indent="-457200">
              <a:buFont typeface="+mj-lt"/>
              <a:buAutoNum type="arabicPeriod" startAt="7"/>
            </a:pPr>
            <a:r>
              <a:rPr lang="en-GB" sz="2400" dirty="0"/>
              <a:t>What type of output is produced and what does it enable the users to do?</a:t>
            </a:r>
          </a:p>
          <a:p>
            <a:pPr marL="457200" indent="-457200">
              <a:buFont typeface="+mj-lt"/>
              <a:buAutoNum type="arabicPeriod" startAt="7"/>
            </a:pPr>
            <a:endParaRPr lang="en-GB" sz="1600" dirty="0"/>
          </a:p>
          <a:p>
            <a:pPr marL="457200" indent="-457200">
              <a:buFont typeface="+mj-lt"/>
              <a:buAutoNum type="arabicPeriod" startAt="7"/>
            </a:pPr>
            <a:r>
              <a:rPr lang="en-GB" sz="2400" dirty="0"/>
              <a:t>How well is the output received? </a:t>
            </a:r>
          </a:p>
          <a:p>
            <a:pPr marL="457200" indent="-457200">
              <a:buFont typeface="+mj-lt"/>
              <a:buAutoNum type="arabicPeriod" startAt="7"/>
            </a:pPr>
            <a:endParaRPr lang="en-GB" sz="1400" dirty="0"/>
          </a:p>
          <a:p>
            <a:pPr marL="457200" indent="-457200">
              <a:buFont typeface="+mj-lt"/>
              <a:buAutoNum type="arabicPeriod" startAt="7"/>
            </a:pPr>
            <a:r>
              <a:rPr lang="en-GB" sz="2400" dirty="0"/>
              <a:t>How successful do you think the project was?</a:t>
            </a:r>
          </a:p>
          <a:p>
            <a:pPr marL="457200" indent="-457200">
              <a:buFont typeface="+mj-lt"/>
              <a:buAutoNum type="arabicPeriod" startAt="7"/>
            </a:pPr>
            <a:endParaRPr lang="en-GB" sz="1600" dirty="0"/>
          </a:p>
          <a:p>
            <a:pPr marL="457200" indent="-457200">
              <a:buFont typeface="+mj-lt"/>
              <a:buAutoNum type="arabicPeriod" startAt="7"/>
            </a:pPr>
            <a:r>
              <a:rPr lang="en-GB" sz="2400" dirty="0"/>
              <a:t>If you were the analyst, what might you do next or how might you improve your output?</a:t>
            </a:r>
          </a:p>
          <a:p>
            <a:pPr>
              <a:buFontTx/>
              <a:buNone/>
            </a:pPr>
            <a:endParaRPr lang="en-GB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8A311E7-F6C7-AB51-4FFA-FAF08D8BA125}"/>
              </a:ext>
            </a:extLst>
          </p:cNvPr>
          <p:cNvSpPr txBox="1"/>
          <p:nvPr/>
        </p:nvSpPr>
        <p:spPr>
          <a:xfrm>
            <a:off x="783772" y="369923"/>
            <a:ext cx="6163292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GB" sz="3600" dirty="0"/>
              <a:t>Delivery and evaluation</a:t>
            </a:r>
          </a:p>
        </p:txBody>
      </p:sp>
    </p:spTree>
    <p:extLst>
      <p:ext uri="{BB962C8B-B14F-4D97-AF65-F5344CB8AC3E}">
        <p14:creationId xmlns:p14="http://schemas.microsoft.com/office/powerpoint/2010/main" val="138789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5ACB2337-1D37-C97B-6ABB-604F59F619D2}"/>
              </a:ext>
            </a:extLst>
          </p:cNvPr>
          <p:cNvSpPr txBox="1">
            <a:spLocks/>
          </p:cNvSpPr>
          <p:nvPr/>
        </p:nvSpPr>
        <p:spPr>
          <a:xfrm>
            <a:off x="1000245" y="2649219"/>
            <a:ext cx="8772433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Peer review: two stars and a wish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2EAC471-D9F8-27BF-6289-CC8F3C0DC114}"/>
              </a:ext>
            </a:extLst>
          </p:cNvPr>
          <p:cNvGrpSpPr/>
          <p:nvPr/>
        </p:nvGrpSpPr>
        <p:grpSpPr>
          <a:xfrm>
            <a:off x="9552166" y="606056"/>
            <a:ext cx="2486022" cy="2206243"/>
            <a:chOff x="6096000" y="153386"/>
            <a:chExt cx="2486022" cy="2206243"/>
          </a:xfrm>
        </p:grpSpPr>
        <p:pic>
          <p:nvPicPr>
            <p:cNvPr id="5" name="Graphic 4" descr="Dandelion outline">
              <a:extLst>
                <a:ext uri="{FF2B5EF4-FFF2-40B4-BE49-F238E27FC236}">
                  <a16:creationId xmlns:a16="http://schemas.microsoft.com/office/drawing/2014/main" id="{543BC1FA-CABF-3972-5426-E884BE3255B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7667622" y="1445229"/>
              <a:ext cx="914400" cy="914400"/>
            </a:xfrm>
            <a:prstGeom prst="rect">
              <a:avLst/>
            </a:prstGeom>
          </p:spPr>
        </p:pic>
        <p:pic>
          <p:nvPicPr>
            <p:cNvPr id="6" name="Graphic 5" descr="Star outline">
              <a:extLst>
                <a:ext uri="{FF2B5EF4-FFF2-40B4-BE49-F238E27FC236}">
                  <a16:creationId xmlns:a16="http://schemas.microsoft.com/office/drawing/2014/main" id="{87E5A017-DBB1-39B4-FE4C-062EE6C6B4B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210422" y="153386"/>
              <a:ext cx="914400" cy="914400"/>
            </a:xfrm>
            <a:prstGeom prst="rect">
              <a:avLst/>
            </a:prstGeom>
          </p:spPr>
        </p:pic>
        <p:pic>
          <p:nvPicPr>
            <p:cNvPr id="7" name="Graphic 6" descr="Star outline">
              <a:extLst>
                <a:ext uri="{FF2B5EF4-FFF2-40B4-BE49-F238E27FC236}">
                  <a16:creationId xmlns:a16="http://schemas.microsoft.com/office/drawing/2014/main" id="{8EE85CC6-2E57-2145-310F-716D593823D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096000" y="1067786"/>
              <a:ext cx="914400" cy="914400"/>
            </a:xfrm>
            <a:prstGeom prst="rect">
              <a:avLst/>
            </a:prstGeom>
          </p:spPr>
        </p:pic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D2F9C60-EFCA-5996-5783-DD305D343969}"/>
              </a:ext>
            </a:extLst>
          </p:cNvPr>
          <p:cNvSpPr txBox="1">
            <a:spLocks/>
          </p:cNvSpPr>
          <p:nvPr/>
        </p:nvSpPr>
        <p:spPr>
          <a:xfrm>
            <a:off x="1000245" y="4189146"/>
            <a:ext cx="10610508" cy="41255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3" indent="-171443" algn="l" defTabSz="685772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30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15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02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2989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74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61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47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34" indent="-171443" algn="l" defTabSz="685772" rtl="0" eaLnBrk="1" latinLnBrk="0" hangingPunct="1">
              <a:lnSpc>
                <a:spcPct val="90000"/>
              </a:lnSpc>
              <a:spcBef>
                <a:spcPts val="374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/>
              <a:t>To give and receive feedback is an important accomplishment.</a:t>
            </a:r>
          </a:p>
          <a:p>
            <a:r>
              <a:rPr lang="en-GB" sz="2400" dirty="0"/>
              <a:t>Share your output with another group, taking time discuss what you have each produced.</a:t>
            </a:r>
          </a:p>
          <a:p>
            <a:r>
              <a:rPr lang="en-GB" sz="2400" dirty="0"/>
              <a:t>Identify two positive comments (stars) and a constructive comment (a wish) about your peer’s output.</a:t>
            </a:r>
          </a:p>
        </p:txBody>
      </p:sp>
    </p:spTree>
    <p:extLst>
      <p:ext uri="{BB962C8B-B14F-4D97-AF65-F5344CB8AC3E}">
        <p14:creationId xmlns:p14="http://schemas.microsoft.com/office/powerpoint/2010/main" val="342804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7256E-62FF-6E97-C569-D7E406C35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5B961853-C49E-B3BE-FC62-7EC8189E839D}"/>
              </a:ext>
            </a:extLst>
          </p:cNvPr>
          <p:cNvSpPr txBox="1">
            <a:spLocks/>
          </p:cNvSpPr>
          <p:nvPr/>
        </p:nvSpPr>
        <p:spPr>
          <a:xfrm>
            <a:off x="1000245" y="1063256"/>
            <a:ext cx="8772433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Plenary review: question types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F322B26-57DB-2746-6E61-A1D06FCFC0C2}"/>
              </a:ext>
            </a:extLst>
          </p:cNvPr>
          <p:cNvGrpSpPr/>
          <p:nvPr/>
        </p:nvGrpSpPr>
        <p:grpSpPr>
          <a:xfrm>
            <a:off x="9705978" y="182576"/>
            <a:ext cx="2486022" cy="2206243"/>
            <a:chOff x="6096000" y="153386"/>
            <a:chExt cx="2486022" cy="2206243"/>
          </a:xfrm>
        </p:grpSpPr>
        <p:pic>
          <p:nvPicPr>
            <p:cNvPr id="5" name="Graphic 4" descr="Dandelion outline">
              <a:extLst>
                <a:ext uri="{FF2B5EF4-FFF2-40B4-BE49-F238E27FC236}">
                  <a16:creationId xmlns:a16="http://schemas.microsoft.com/office/drawing/2014/main" id="{04A7B863-4AEE-32F3-51CF-E79E93F6C70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67622" y="1445229"/>
              <a:ext cx="914400" cy="914400"/>
            </a:xfrm>
            <a:prstGeom prst="rect">
              <a:avLst/>
            </a:prstGeom>
          </p:spPr>
        </p:pic>
        <p:pic>
          <p:nvPicPr>
            <p:cNvPr id="6" name="Graphic 5" descr="Star outline">
              <a:extLst>
                <a:ext uri="{FF2B5EF4-FFF2-40B4-BE49-F238E27FC236}">
                  <a16:creationId xmlns:a16="http://schemas.microsoft.com/office/drawing/2014/main" id="{9216372D-8FA5-A068-AB60-A2F94AF285F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210422" y="153386"/>
              <a:ext cx="914400" cy="914400"/>
            </a:xfrm>
            <a:prstGeom prst="rect">
              <a:avLst/>
            </a:prstGeom>
          </p:spPr>
        </p:pic>
        <p:pic>
          <p:nvPicPr>
            <p:cNvPr id="7" name="Graphic 6" descr="Star outline">
              <a:extLst>
                <a:ext uri="{FF2B5EF4-FFF2-40B4-BE49-F238E27FC236}">
                  <a16:creationId xmlns:a16="http://schemas.microsoft.com/office/drawing/2014/main" id="{EACEBB4E-7C3F-D146-EF92-50BDE59B41E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096000" y="1067786"/>
              <a:ext cx="914400" cy="914400"/>
            </a:xfrm>
            <a:prstGeom prst="rect">
              <a:avLst/>
            </a:prstGeom>
          </p:spPr>
        </p:pic>
      </p:grp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692FEDD-0ED6-E1E4-EFB2-C79AAC6C42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297005"/>
              </p:ext>
            </p:extLst>
          </p:nvPr>
        </p:nvGraphicFramePr>
        <p:xfrm>
          <a:off x="693271" y="2477684"/>
          <a:ext cx="1097533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3619">
                  <a:extLst>
                    <a:ext uri="{9D8B030D-6E8A-4147-A177-3AD203B41FA5}">
                      <a16:colId xmlns:a16="http://schemas.microsoft.com/office/drawing/2014/main" val="3478067776"/>
                    </a:ext>
                  </a:extLst>
                </a:gridCol>
                <a:gridCol w="3010097">
                  <a:extLst>
                    <a:ext uri="{9D8B030D-6E8A-4147-A177-3AD203B41FA5}">
                      <a16:colId xmlns:a16="http://schemas.microsoft.com/office/drawing/2014/main" val="314917852"/>
                    </a:ext>
                  </a:extLst>
                </a:gridCol>
                <a:gridCol w="2961284">
                  <a:extLst>
                    <a:ext uri="{9D8B030D-6E8A-4147-A177-3AD203B41FA5}">
                      <a16:colId xmlns:a16="http://schemas.microsoft.com/office/drawing/2014/main" val="667196931"/>
                    </a:ext>
                  </a:extLst>
                </a:gridCol>
                <a:gridCol w="3170330">
                  <a:extLst>
                    <a:ext uri="{9D8B030D-6E8A-4147-A177-3AD203B41FA5}">
                      <a16:colId xmlns:a16="http://schemas.microsoft.com/office/drawing/2014/main" val="27428502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Past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Present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Future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262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2400" dirty="0"/>
                    </a:p>
                    <a:p>
                      <a:r>
                        <a:rPr lang="en-GB" sz="2400" dirty="0"/>
                        <a:t>Information </a:t>
                      </a:r>
                    </a:p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What happened?</a:t>
                      </a:r>
                    </a:p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What is happening now?</a:t>
                      </a:r>
                    </a:p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What will happen?</a:t>
                      </a:r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303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2400" dirty="0"/>
                    </a:p>
                    <a:p>
                      <a:r>
                        <a:rPr lang="en-GB" sz="2400" dirty="0"/>
                        <a:t>Insight</a:t>
                      </a:r>
                    </a:p>
                    <a:p>
                      <a:endParaRPr lang="en-GB" sz="2400" dirty="0"/>
                    </a:p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How and why did it happen?</a:t>
                      </a:r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What is the next best action?</a:t>
                      </a:r>
                    </a:p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dirty="0"/>
                        <a:t>What is the best/worst that can happen?</a:t>
                      </a:r>
                    </a:p>
                    <a:p>
                      <a:pPr algn="ctr"/>
                      <a:endParaRPr lang="en-GB" sz="1800" dirty="0"/>
                    </a:p>
                    <a:p>
                      <a:pPr algn="ctr"/>
                      <a:endParaRPr lang="en-GB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281244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9ADF35C2-4D7A-9B13-AF31-29587A5420DD}"/>
              </a:ext>
            </a:extLst>
          </p:cNvPr>
          <p:cNvSpPr txBox="1"/>
          <p:nvPr/>
        </p:nvSpPr>
        <p:spPr>
          <a:xfrm>
            <a:off x="9174086" y="5792099"/>
            <a:ext cx="26707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(Davenport et al, 2010)</a:t>
            </a:r>
          </a:p>
        </p:txBody>
      </p:sp>
      <p:sp>
        <p:nvSpPr>
          <p:cNvPr id="13" name="Speech Bubble: Oval 12">
            <a:extLst>
              <a:ext uri="{FF2B5EF4-FFF2-40B4-BE49-F238E27FC236}">
                <a16:creationId xmlns:a16="http://schemas.microsoft.com/office/drawing/2014/main" id="{9C792339-46A3-F4FE-2F01-3200FF06290A}"/>
              </a:ext>
            </a:extLst>
          </p:cNvPr>
          <p:cNvSpPr/>
          <p:nvPr/>
        </p:nvSpPr>
        <p:spPr>
          <a:xfrm>
            <a:off x="3171817" y="3363238"/>
            <a:ext cx="1642553" cy="599767"/>
          </a:xfrm>
          <a:prstGeom prst="wedgeEllipseCallout">
            <a:avLst>
              <a:gd name="adj1" fmla="val 50278"/>
              <a:gd name="adj2" fmla="val 61389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Reporting</a:t>
            </a:r>
          </a:p>
        </p:txBody>
      </p:sp>
      <p:sp>
        <p:nvSpPr>
          <p:cNvPr id="15" name="Speech Bubble: Oval 14">
            <a:extLst>
              <a:ext uri="{FF2B5EF4-FFF2-40B4-BE49-F238E27FC236}">
                <a16:creationId xmlns:a16="http://schemas.microsoft.com/office/drawing/2014/main" id="{4C443E13-3C93-44C3-F5DB-FA82531D6BC4}"/>
              </a:ext>
            </a:extLst>
          </p:cNvPr>
          <p:cNvSpPr/>
          <p:nvPr/>
        </p:nvSpPr>
        <p:spPr>
          <a:xfrm>
            <a:off x="5981933" y="3363238"/>
            <a:ext cx="1568246" cy="589519"/>
          </a:xfrm>
          <a:prstGeom prst="wedgeEllipseCallout">
            <a:avLst>
              <a:gd name="adj1" fmla="val 34966"/>
              <a:gd name="adj2" fmla="val 70697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Alerts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AD37B192-B0E3-F326-8C6E-F0A7696A5DAF}"/>
              </a:ext>
            </a:extLst>
          </p:cNvPr>
          <p:cNvSpPr/>
          <p:nvPr/>
        </p:nvSpPr>
        <p:spPr>
          <a:xfrm>
            <a:off x="8843725" y="3401465"/>
            <a:ext cx="2162270" cy="599768"/>
          </a:xfrm>
          <a:prstGeom prst="wedgeEllipseCallout">
            <a:avLst>
              <a:gd name="adj1" fmla="val 46435"/>
              <a:gd name="adj2" fmla="val 57850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Extrapolation</a:t>
            </a:r>
          </a:p>
        </p:txBody>
      </p:sp>
      <p:sp>
        <p:nvSpPr>
          <p:cNvPr id="19" name="Speech Bubble: Oval 18">
            <a:extLst>
              <a:ext uri="{FF2B5EF4-FFF2-40B4-BE49-F238E27FC236}">
                <a16:creationId xmlns:a16="http://schemas.microsoft.com/office/drawing/2014/main" id="{16E2AA63-0A82-A8FC-8C37-434CDA9EC9A6}"/>
              </a:ext>
            </a:extLst>
          </p:cNvPr>
          <p:cNvSpPr/>
          <p:nvPr/>
        </p:nvSpPr>
        <p:spPr>
          <a:xfrm>
            <a:off x="9039957" y="4848203"/>
            <a:ext cx="1769806" cy="563605"/>
          </a:xfrm>
          <a:prstGeom prst="wedgeEllipseCallout">
            <a:avLst>
              <a:gd name="adj1" fmla="val 41945"/>
              <a:gd name="adj2" fmla="val 75834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Simulation</a:t>
            </a:r>
          </a:p>
        </p:txBody>
      </p:sp>
      <p:sp>
        <p:nvSpPr>
          <p:cNvPr id="21" name="Speech Bubble: Oval 20">
            <a:extLst>
              <a:ext uri="{FF2B5EF4-FFF2-40B4-BE49-F238E27FC236}">
                <a16:creationId xmlns:a16="http://schemas.microsoft.com/office/drawing/2014/main" id="{96A11C30-1560-B616-C088-3EEF55E542BD}"/>
              </a:ext>
            </a:extLst>
          </p:cNvPr>
          <p:cNvSpPr/>
          <p:nvPr/>
        </p:nvSpPr>
        <p:spPr>
          <a:xfrm>
            <a:off x="5606185" y="4652383"/>
            <a:ext cx="2777651" cy="681208"/>
          </a:xfrm>
          <a:prstGeom prst="wedgeEllipseCallout">
            <a:avLst>
              <a:gd name="adj1" fmla="val 49643"/>
              <a:gd name="adj2" fmla="val 68055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Recommendation</a:t>
            </a:r>
          </a:p>
        </p:txBody>
      </p:sp>
      <p:sp>
        <p:nvSpPr>
          <p:cNvPr id="23" name="Speech Bubble: Oval 22">
            <a:extLst>
              <a:ext uri="{FF2B5EF4-FFF2-40B4-BE49-F238E27FC236}">
                <a16:creationId xmlns:a16="http://schemas.microsoft.com/office/drawing/2014/main" id="{A28E875C-856D-646C-A38D-FF07A4D8B852}"/>
              </a:ext>
            </a:extLst>
          </p:cNvPr>
          <p:cNvSpPr/>
          <p:nvPr/>
        </p:nvSpPr>
        <p:spPr>
          <a:xfrm>
            <a:off x="3108190" y="4710032"/>
            <a:ext cx="1769806" cy="565911"/>
          </a:xfrm>
          <a:prstGeom prst="wedgeEllipseCallout">
            <a:avLst>
              <a:gd name="adj1" fmla="val 54167"/>
              <a:gd name="adj2" fmla="val 61389"/>
            </a:avLst>
          </a:prstGeom>
          <a:solidFill>
            <a:srgbClr val="E6007E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Modelling</a:t>
            </a:r>
          </a:p>
        </p:txBody>
      </p:sp>
    </p:spTree>
    <p:extLst>
      <p:ext uri="{BB962C8B-B14F-4D97-AF65-F5344CB8AC3E}">
        <p14:creationId xmlns:p14="http://schemas.microsoft.com/office/powerpoint/2010/main" val="3382746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4831c4ea-0cf6-4065-8afa-4274e1b36fc6"/>
</p:tagLst>
</file>

<file path=ppt/theme/theme1.xml><?xml version="1.0" encoding="utf-8"?>
<a:theme xmlns:a="http://schemas.openxmlformats.org/drawingml/2006/main" name="1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C9166F8E361A54A9CD29496F13A460A" ma:contentTypeVersion="9" ma:contentTypeDescription="Create a new document." ma:contentTypeScope="" ma:versionID="2cb510b4f3fa4f6bbd7e260d11ae410d">
  <xsd:schema xmlns:xsd="http://www.w3.org/2001/XMLSchema" xmlns:xs="http://www.w3.org/2001/XMLSchema" xmlns:p="http://schemas.microsoft.com/office/2006/metadata/properties" xmlns:ns3="3133ee8d-68f8-4d2e-b650-7d0556d3f845" targetNamespace="http://schemas.microsoft.com/office/2006/metadata/properties" ma:root="true" ma:fieldsID="2fecaa41a2d077970811e2837d18d505" ns3:_="">
    <xsd:import namespace="3133ee8d-68f8-4d2e-b650-7d0556d3f84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33ee8d-68f8-4d2e-b650-7d0556d3f8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5B817E4-CB7F-4FAD-A5E5-860BCEA178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33ee8d-68f8-4d2e-b650-7d0556d3f8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92B2D46-1B14-414F-A448-EC235CCDA90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5CEB33-679C-4DDA-B13A-0618A2297198}">
  <ds:schemaRefs>
    <ds:schemaRef ds:uri="http://schemas.microsoft.com/office/2006/documentManagement/types"/>
    <ds:schemaRef ds:uri="http://purl.org/dc/elements/1.1/"/>
    <ds:schemaRef ds:uri="3133ee8d-68f8-4d2e-b650-7d0556d3f845"/>
    <ds:schemaRef ds:uri="http://schemas.microsoft.com/office/2006/metadata/properties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12624</TotalTime>
  <Words>484</Words>
  <Application>Microsoft Office PowerPoint</Application>
  <PresentationFormat>Widescreen</PresentationFormat>
  <Paragraphs>138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Arial</vt:lpstr>
      <vt:lpstr>Calibri</vt:lpstr>
      <vt:lpstr>14_Custom Design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Morris, Donna</dc:creator>
  <cp:lastModifiedBy>Reynolds, Eleanor</cp:lastModifiedBy>
  <cp:revision>539</cp:revision>
  <cp:lastPrinted>2023-06-24T08:16:53Z</cp:lastPrinted>
  <dcterms:created xsi:type="dcterms:W3CDTF">2019-05-31T10:29:02Z</dcterms:created>
  <dcterms:modified xsi:type="dcterms:W3CDTF">2026-06-30T17:16:14Z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0x0101008C9166F8E361A54A9CD29496F13A460A</vt:lpwstr>
  </property>
</Properties>
</file>