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8"/>
  </p:notesMasterIdLst>
  <p:sldIdLst>
    <p:sldId id="256" r:id="rId2"/>
    <p:sldId id="300" r:id="rId3"/>
    <p:sldId id="301" r:id="rId4"/>
    <p:sldId id="302" r:id="rId5"/>
    <p:sldId id="303" r:id="rId6"/>
    <p:sldId id="304" r:id="rId7"/>
    <p:sldId id="305" r:id="rId8"/>
    <p:sldId id="306" r:id="rId9"/>
    <p:sldId id="299" r:id="rId10"/>
    <p:sldId id="263" r:id="rId11"/>
    <p:sldId id="307" r:id="rId12"/>
    <p:sldId id="308" r:id="rId13"/>
    <p:sldId id="309" r:id="rId14"/>
    <p:sldId id="310" r:id="rId15"/>
    <p:sldId id="266" r:id="rId16"/>
    <p:sldId id="267" r:id="rId17"/>
  </p:sldIdLst>
  <p:sldSz cx="12192000" cy="6858000"/>
  <p:notesSz cx="6858000" cy="9144000"/>
  <p:custDataLst>
    <p:tags r:id="rId19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9E0"/>
    <a:srgbClr val="020A1E"/>
    <a:srgbClr val="A2C617"/>
    <a:srgbClr val="156082"/>
    <a:srgbClr val="6F847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245"/>
    <p:restoredTop sz="77654" autoAdjust="0"/>
  </p:normalViewPr>
  <p:slideViewPr>
    <p:cSldViewPr snapToGrid="0">
      <p:cViewPr varScale="1">
        <p:scale>
          <a:sx n="50" d="100"/>
          <a:sy n="50" d="100"/>
        </p:scale>
        <p:origin x="1160" y="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FD75778-DBF6-4D86-B4E0-59EEDD4665A1}" type="datetimeFigureOut">
              <a:rPr lang="en-GB" smtClean="0"/>
              <a:t>17/07/2026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0A9C51-2EA2-49B0-99AA-1882A75059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351319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Students become consultants.</a:t>
            </a:r>
          </a:p>
          <a:p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They choose technologies to solve a business problem and pitch their solution.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0A9C51-2EA2-49B0-99AA-1882A75059FC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830393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C13F2D-7FCE-3BD2-D765-64941CDE53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E02D978-8D6E-DF07-CA0D-35473315DAE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ECD76EA-6767-F309-5038-D6DAB807899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ECB17F1-B13E-D7E4-3953-5D6655F3C99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0A9C51-2EA2-49B0-99AA-1882A75059FC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5375417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DCF3A3-6786-9634-F1ED-AD308BF057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B7B5135-49CC-0907-B6B1-0D23B602D9C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F075377-C7BE-EC61-BE21-3ABD726C819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C59B8B8-6C69-5D85-D635-CE038F48E08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0A9C51-2EA2-49B0-99AA-1882A75059FC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788166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C6DC94-DD0E-3309-1C69-F8BCE5F598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5C1B1B8-5B2E-B9C8-D8B8-6F76CB7E698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3EB3843-7D75-999B-F15E-799119817A2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925730E-603B-9312-B67C-5FA7F649FD3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0A9C51-2EA2-49B0-99AA-1882A75059FC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4286443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9310F9-453A-1D60-B613-A16AC92607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410FB26-61BF-03B8-BF21-AC1A04FF971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D84165C-2895-7B9A-61C0-60E86FBB82E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B07AA37-67C9-089B-FCF8-63556D56E22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0A9C51-2EA2-49B0-99AA-1882A75059FC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0533794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0A9C51-2EA2-49B0-99AA-1882A75059FC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5810105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0A9C51-2EA2-49B0-99AA-1882A75059FC}" type="slidenum">
              <a:rPr lang="en-GB" smtClean="0"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72677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0A9C51-2EA2-49B0-99AA-1882A75059FC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6785909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0A9C51-2EA2-49B0-99AA-1882A75059FC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0487087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Machine that think, learn and help humans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0A9C51-2EA2-49B0-99AA-1882A75059FC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8111137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Machines that do physical work automatically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0A9C51-2EA2-49B0-99AA-1882A75059FC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7268279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Turning data into useful insights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0A9C51-2EA2-49B0-99AA-1882A75059FC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0204947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Immersive technologies that enhance experience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0A9C51-2EA2-49B0-99AA-1882A75059FC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029162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Smart devices connected to the internet </a:t>
            </a:r>
          </a:p>
          <a:p>
            <a:r>
              <a:rPr lang="en-US" dirty="0"/>
              <a:t>They collect and share data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0A9C51-2EA2-49B0-99AA-1882A75059FC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5253178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0A9C51-2EA2-49B0-99AA-1882A75059FC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308968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png"/><Relationship Id="rId4" Type="http://schemas.openxmlformats.org/officeDocument/2006/relationships/image" Target="../media/image10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png"/><Relationship Id="rId4" Type="http://schemas.openxmlformats.org/officeDocument/2006/relationships/image" Target="../media/image12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3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png"/><Relationship Id="rId4" Type="http://schemas.openxmlformats.org/officeDocument/2006/relationships/image" Target="../media/image14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5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png"/><Relationship Id="rId4" Type="http://schemas.openxmlformats.org/officeDocument/2006/relationships/image" Target="../media/image16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7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png"/><Relationship Id="rId4" Type="http://schemas.openxmlformats.org/officeDocument/2006/relationships/image" Target="../media/image18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9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png"/><Relationship Id="rId4" Type="http://schemas.openxmlformats.org/officeDocument/2006/relationships/image" Target="../media/image20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634ECDAF-0F3A-8A73-4D6E-93D30178F2F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7AA7147-49EC-516B-28D8-36C08971898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3DC3D3B7-DD74-D3A3-A16F-127C12DC7A4B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 l="70760" r="1"/>
          <a:stretch>
            <a:fillRect/>
          </a:stretch>
        </p:blipFill>
        <p:spPr>
          <a:xfrm>
            <a:off x="8627165" y="0"/>
            <a:ext cx="3564833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DB66D31-AD1B-951D-11A9-3C125A23D53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6104" y="1309815"/>
            <a:ext cx="5178287" cy="2200147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F805DEC-46BE-C18C-FD64-7129C554445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6104" y="3699060"/>
            <a:ext cx="5178287" cy="107317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="1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edit Master subtitle style</a:t>
            </a:r>
            <a:endParaRPr lang="en-US" dirty="0"/>
          </a:p>
        </p:txBody>
      </p:sp>
      <p:pic>
        <p:nvPicPr>
          <p:cNvPr id="5" name="Picture 4" descr="A blue and black logo&#10;&#10;AI-generated content may be incorrect.">
            <a:extLst>
              <a:ext uri="{FF2B5EF4-FFF2-40B4-BE49-F238E27FC236}">
                <a16:creationId xmlns:a16="http://schemas.microsoft.com/office/drawing/2014/main" id="{7C629362-4B05-453A-647D-971E16342358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636104" y="470882"/>
            <a:ext cx="1347028" cy="6995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39993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B046138D-D508-43B1-AB4A-3C216DEFBEE8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20A1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4DBDAC8-5213-AE4F-EAD2-ABEF9675ACB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1099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2458C06-E888-F6B5-18E0-2FE717A47B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4270" y="803189"/>
            <a:ext cx="10859530" cy="914400"/>
          </a:xfrm>
          <a:prstGeom prst="rect">
            <a:avLst/>
          </a:prstGeom>
        </p:spPr>
        <p:txBody>
          <a:bodyPr lIns="0" tIns="0" rIns="0" bIns="0" anchor="t" anchorCtr="0">
            <a:normAutofit/>
          </a:bodyPr>
          <a:lstStyle>
            <a:lvl1pPr>
              <a:defRPr sz="3600" b="1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45A9A3-2CC5-81D6-CEE3-E1E01E43F6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4270" y="1902941"/>
            <a:ext cx="10859530" cy="4274022"/>
          </a:xfrm>
          <a:prstGeom prst="rect">
            <a:avLst/>
          </a:prstGeom>
        </p:spPr>
        <p:txBody>
          <a:bodyPr lIns="0" tIns="0" rIns="0" bIns="0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4309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B046138D-D508-43B1-AB4A-3C216DEFBEE8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20A1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4DBDAC8-5213-AE4F-EAD2-ABEF9675ACB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-3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2458C06-E888-F6B5-18E0-2FE717A47B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4270" y="803189"/>
            <a:ext cx="10859530" cy="914400"/>
          </a:xfrm>
          <a:prstGeom prst="rect">
            <a:avLst/>
          </a:prstGeom>
        </p:spPr>
        <p:txBody>
          <a:bodyPr lIns="0" tIns="0" rIns="0" bIns="0" anchor="t" anchorCtr="0">
            <a:normAutofit/>
          </a:bodyPr>
          <a:lstStyle>
            <a:lvl1pPr>
              <a:defRPr sz="3600" b="1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4C869F8-F465-B736-1A65-BC5B8B96A0CE}"/>
              </a:ext>
            </a:extLst>
          </p:cNvPr>
          <p:cNvSpPr/>
          <p:nvPr userDrawn="1"/>
        </p:nvSpPr>
        <p:spPr>
          <a:xfrm>
            <a:off x="-1" y="5565913"/>
            <a:ext cx="12191999" cy="1261171"/>
          </a:xfrm>
          <a:prstGeom prst="rect">
            <a:avLst/>
          </a:prstGeom>
          <a:solidFill>
            <a:srgbClr val="020A1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45A9A3-2CC5-81D6-CEE3-E1E01E43F6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4270" y="1902941"/>
            <a:ext cx="10859530" cy="4274022"/>
          </a:xfrm>
          <a:prstGeom prst="rect">
            <a:avLst/>
          </a:prstGeom>
        </p:spPr>
        <p:txBody>
          <a:bodyPr lIns="0" tIns="0" rIns="0" bIns="0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582680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458C06-E888-F6B5-18E0-2FE717A47B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4270" y="803189"/>
            <a:ext cx="10859530" cy="914400"/>
          </a:xfrm>
          <a:prstGeom prst="rect">
            <a:avLst/>
          </a:prstGeom>
        </p:spPr>
        <p:txBody>
          <a:bodyPr lIns="0" tIns="0" rIns="0" bIns="0" anchor="t" anchorCtr="0">
            <a:normAutofit/>
          </a:bodyPr>
          <a:lstStyle>
            <a:lvl1pPr>
              <a:defRPr sz="3600" b="1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45A9A3-2CC5-81D6-CEE3-E1E01E43F6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4270" y="1902941"/>
            <a:ext cx="10859530" cy="4274022"/>
          </a:xfrm>
          <a:prstGeom prst="rect">
            <a:avLst/>
          </a:prstGeom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360844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458C06-E888-F6B5-18E0-2FE717A47B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4270" y="803189"/>
            <a:ext cx="8281982" cy="914400"/>
          </a:xfrm>
          <a:prstGeom prst="rect">
            <a:avLst/>
          </a:prstGeom>
        </p:spPr>
        <p:txBody>
          <a:bodyPr lIns="0" tIns="0" rIns="0" bIns="0" anchor="t" anchorCtr="0">
            <a:normAutofit/>
          </a:bodyPr>
          <a:lstStyle>
            <a:lvl1pPr>
              <a:defRPr sz="3600" b="1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45A9A3-2CC5-81D6-CEE3-E1E01E43F6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4270" y="1902941"/>
            <a:ext cx="8281982" cy="4274022"/>
          </a:xfrm>
          <a:prstGeom prst="rect">
            <a:avLst/>
          </a:prstGeom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540646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C74CFE-48E3-BC27-452E-B241C7DE3A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EA1BC17-8662-3666-7549-AB435D8348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6560842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792793-D0F4-F5EB-736A-A095B3DA7C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07BD1D-9562-4507-1E7C-CE63D84185A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8622716-893D-6887-7E8D-DA217321F37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086547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084E3FC3-4012-D1A0-AB27-8C305BE2E99D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20A1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5F15A30-6962-FD1D-4C29-77566247C4F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1099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C792793-D0F4-F5EB-736A-A095B3DA7C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07BD1D-9562-4507-1E7C-CE63D84185A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8622716-893D-6887-7E8D-DA217321F37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073469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7ACDA8-0862-5FC3-CAA4-436528686B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954157"/>
            <a:ext cx="10515600" cy="736531"/>
          </a:xfrm>
          <a:prstGeom prst="rect">
            <a:avLst/>
          </a:prstGeom>
        </p:spPr>
        <p:txBody>
          <a:bodyPr/>
          <a:lstStyle/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E476CB7-ABA9-D4F9-0508-A5DB93E211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BA67328-A131-E3D5-6229-4C2D980D53F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99E2C52-86EA-AB04-BFE1-F1AFB143291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CAB892B-9CD0-89AC-4F49-9859F79BD80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582370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B628EB-23C0-FEF7-2A2E-F3D16951E0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94522"/>
            <a:ext cx="10515600" cy="796166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099140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870373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634ECDAF-0F3A-8A73-4D6E-93D30178F2F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7AA7147-49EC-516B-28D8-36C08971898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r="21848"/>
          <a:stretch>
            <a:fillRect/>
          </a:stretch>
        </p:blipFill>
        <p:spPr>
          <a:xfrm>
            <a:off x="0" y="0"/>
            <a:ext cx="9528313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DB66D31-AD1B-951D-11A9-3C125A23D53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6104" y="820615"/>
            <a:ext cx="4791681" cy="2689347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F805DEC-46BE-C18C-FD64-7129C554445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6104" y="3699060"/>
            <a:ext cx="4791681" cy="107317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="1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edit Master subtitle style</a:t>
            </a:r>
            <a:endParaRPr lang="en-US" dirty="0"/>
          </a:p>
        </p:txBody>
      </p:sp>
      <p:pic>
        <p:nvPicPr>
          <p:cNvPr id="4" name="Picture 3" descr="A blue and black logo&#10;&#10;AI-generated content may be incorrect.">
            <a:extLst>
              <a:ext uri="{FF2B5EF4-FFF2-40B4-BE49-F238E27FC236}">
                <a16:creationId xmlns:a16="http://schemas.microsoft.com/office/drawing/2014/main" id="{D0E6EDF4-01E5-FD7E-4FC6-231FC009709C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636104" y="470882"/>
            <a:ext cx="1347028" cy="6995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182933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6355C9-93EE-9E41-D03F-DD5984829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987424"/>
            <a:ext cx="3932237" cy="159675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52A9C2-BBFA-DE06-C46A-ED89F2C5E3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507544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DF2118C-5C04-8B78-FFED-0CD8C1F9CE0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733260"/>
            <a:ext cx="3932237" cy="326558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0033895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BBB15BC-1841-E4C8-9C53-52EFA904DD6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508538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B8A0D40E-1CF8-EDF3-E5FC-11680266B3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987424"/>
            <a:ext cx="3932237" cy="159675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06200042-A053-4522-D305-AB1AA44708A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733260"/>
            <a:ext cx="3932237" cy="327197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983103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634ECDAF-0F3A-8A73-4D6E-93D30178F2F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7AA7147-49EC-516B-28D8-36C08971898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l="-1" r="-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DB66D31-AD1B-951D-11A9-3C125A23D53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6104" y="1309815"/>
            <a:ext cx="5178287" cy="2200147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F805DEC-46BE-C18C-FD64-7129C554445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6104" y="3699060"/>
            <a:ext cx="5178287" cy="107317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="1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edit Master subtitle style</a:t>
            </a:r>
            <a:endParaRPr lang="en-US" dirty="0"/>
          </a:p>
        </p:txBody>
      </p:sp>
      <p:pic>
        <p:nvPicPr>
          <p:cNvPr id="5" name="Picture 4" descr="A blue and black logo&#10;&#10;AI-generated content may be incorrect.">
            <a:extLst>
              <a:ext uri="{FF2B5EF4-FFF2-40B4-BE49-F238E27FC236}">
                <a16:creationId xmlns:a16="http://schemas.microsoft.com/office/drawing/2014/main" id="{7C629362-4B05-453A-647D-971E16342358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636104" y="470882"/>
            <a:ext cx="1347028" cy="6995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63191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634ECDAF-0F3A-8A73-4D6E-93D30178F2F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7AA7147-49EC-516B-28D8-36C08971898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-1" y="0"/>
            <a:ext cx="12191998" cy="68580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3DC3D3B7-DD74-D3A3-A16F-127C12DC7A4B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 l="5217"/>
          <a:stretch>
            <a:fillRect/>
          </a:stretch>
        </p:blipFill>
        <p:spPr>
          <a:xfrm>
            <a:off x="636103" y="2"/>
            <a:ext cx="11555893" cy="685799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DB66D31-AD1B-951D-11A9-3C125A23D53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6104" y="1309815"/>
            <a:ext cx="5178287" cy="2200147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F805DEC-46BE-C18C-FD64-7129C554445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6104" y="3699060"/>
            <a:ext cx="5178287" cy="107317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="1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edit Master subtitle style</a:t>
            </a:r>
            <a:endParaRPr lang="en-US" dirty="0"/>
          </a:p>
        </p:txBody>
      </p:sp>
      <p:pic>
        <p:nvPicPr>
          <p:cNvPr id="4" name="Picture 3" descr="A blue and black logo&#10;&#10;AI-generated content may be incorrect.">
            <a:extLst>
              <a:ext uri="{FF2B5EF4-FFF2-40B4-BE49-F238E27FC236}">
                <a16:creationId xmlns:a16="http://schemas.microsoft.com/office/drawing/2014/main" id="{FF0D6E21-AB5E-CB9F-6C86-0E96786C1590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636104" y="470882"/>
            <a:ext cx="1347028" cy="6995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48087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634ECDAF-0F3A-8A73-4D6E-93D30178F2F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7AA7147-49EC-516B-28D8-36C08971898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-1" y="0"/>
            <a:ext cx="12191999" cy="68580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3DC3D3B7-DD74-D3A3-A16F-127C12DC7A4B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 l="5217"/>
          <a:stretch>
            <a:fillRect/>
          </a:stretch>
        </p:blipFill>
        <p:spPr>
          <a:xfrm>
            <a:off x="636104" y="1"/>
            <a:ext cx="11555894" cy="685799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DB66D31-AD1B-951D-11A9-3C125A23D53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6104" y="1309815"/>
            <a:ext cx="5178287" cy="2200147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F805DEC-46BE-C18C-FD64-7129C554445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6104" y="3699060"/>
            <a:ext cx="5178287" cy="107317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="1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edit Master subtitle style</a:t>
            </a:r>
            <a:endParaRPr lang="en-US" dirty="0"/>
          </a:p>
        </p:txBody>
      </p:sp>
      <p:pic>
        <p:nvPicPr>
          <p:cNvPr id="4" name="Picture 3" descr="A blue and black logo&#10;&#10;AI-generated content may be incorrect.">
            <a:extLst>
              <a:ext uri="{FF2B5EF4-FFF2-40B4-BE49-F238E27FC236}">
                <a16:creationId xmlns:a16="http://schemas.microsoft.com/office/drawing/2014/main" id="{F83594B1-D9AF-D91E-319A-897A4D52272A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636104" y="470882"/>
            <a:ext cx="1347028" cy="6995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95721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634ECDAF-0F3A-8A73-4D6E-93D30178F2F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7AA7147-49EC-516B-28D8-36C08971898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0" y="0"/>
            <a:ext cx="12191998" cy="68580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3DC3D3B7-DD74-D3A3-A16F-127C12DC7A4B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 l="5217"/>
          <a:stretch>
            <a:fillRect/>
          </a:stretch>
        </p:blipFill>
        <p:spPr>
          <a:xfrm>
            <a:off x="636104" y="2"/>
            <a:ext cx="11555894" cy="685799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DB66D31-AD1B-951D-11A9-3C125A23D53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6104" y="1309815"/>
            <a:ext cx="5178287" cy="2200147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F805DEC-46BE-C18C-FD64-7129C554445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6104" y="3699060"/>
            <a:ext cx="5178287" cy="107317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="1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edit Master subtitle style</a:t>
            </a:r>
            <a:endParaRPr lang="en-US" dirty="0"/>
          </a:p>
        </p:txBody>
      </p:sp>
      <p:pic>
        <p:nvPicPr>
          <p:cNvPr id="4" name="Picture 3" descr="A blue and black logo&#10;&#10;AI-generated content may be incorrect.">
            <a:extLst>
              <a:ext uri="{FF2B5EF4-FFF2-40B4-BE49-F238E27FC236}">
                <a16:creationId xmlns:a16="http://schemas.microsoft.com/office/drawing/2014/main" id="{00CD68FB-0672-F542-598B-0B6D0C69406C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636104" y="470882"/>
            <a:ext cx="1347028" cy="6995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99036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634ECDAF-0F3A-8A73-4D6E-93D30178F2F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7AA7147-49EC-516B-28D8-36C08971898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3DC3D3B7-DD74-D3A3-A16F-127C12DC7A4B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>
            <a:fillRect/>
          </a:stretch>
        </p:blipFill>
        <p:spPr>
          <a:xfrm>
            <a:off x="0" y="2"/>
            <a:ext cx="12192000" cy="685799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DB66D31-AD1B-951D-11A9-3C125A23D53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6104" y="1309815"/>
            <a:ext cx="5178287" cy="2200147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F805DEC-46BE-C18C-FD64-7129C554445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6104" y="3699060"/>
            <a:ext cx="5178287" cy="107317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="1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edit Master subtitle style</a:t>
            </a:r>
            <a:endParaRPr lang="en-US" dirty="0"/>
          </a:p>
        </p:txBody>
      </p:sp>
      <p:pic>
        <p:nvPicPr>
          <p:cNvPr id="4" name="Picture 3" descr="A blue and black logo&#10;&#10;AI-generated content may be incorrect.">
            <a:extLst>
              <a:ext uri="{FF2B5EF4-FFF2-40B4-BE49-F238E27FC236}">
                <a16:creationId xmlns:a16="http://schemas.microsoft.com/office/drawing/2014/main" id="{EC4865EC-0872-B3F9-037B-ED577FBF5E30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636104" y="470882"/>
            <a:ext cx="1347028" cy="6995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98970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634ECDAF-0F3A-8A73-4D6E-93D30178F2F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7AA7147-49EC-516B-28D8-36C08971898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>
            <a:fillRect/>
          </a:stretch>
        </p:blipFill>
        <p:spPr>
          <a:xfrm>
            <a:off x="-1" y="0"/>
            <a:ext cx="12191999" cy="68580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3DC3D3B7-DD74-D3A3-A16F-127C12DC7A4B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 l="1" r="1"/>
          <a:stretch>
            <a:fillRect/>
          </a:stretch>
        </p:blipFill>
        <p:spPr>
          <a:xfrm>
            <a:off x="0" y="0"/>
            <a:ext cx="12191998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DB66D31-AD1B-951D-11A9-3C125A23D53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6104" y="1309815"/>
            <a:ext cx="5178287" cy="2200147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F805DEC-46BE-C18C-FD64-7129C554445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6104" y="3699060"/>
            <a:ext cx="5178287" cy="107317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="1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edit Master subtitle style</a:t>
            </a:r>
            <a:endParaRPr lang="en-US" dirty="0"/>
          </a:p>
        </p:txBody>
      </p:sp>
      <p:pic>
        <p:nvPicPr>
          <p:cNvPr id="4" name="Picture 3" descr="A blue and black logo&#10;&#10;AI-generated content may be incorrect.">
            <a:extLst>
              <a:ext uri="{FF2B5EF4-FFF2-40B4-BE49-F238E27FC236}">
                <a16:creationId xmlns:a16="http://schemas.microsoft.com/office/drawing/2014/main" id="{5FB60CA8-1A38-1F55-5A35-4E187F7CC88D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636104" y="470882"/>
            <a:ext cx="1347028" cy="6995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50679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634ECDAF-0F3A-8A73-4D6E-93D30178F2F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7AA7147-49EC-516B-28D8-36C08971898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>
            <a:fillRect/>
          </a:stretch>
        </p:blipFill>
        <p:spPr>
          <a:xfrm>
            <a:off x="-1" y="0"/>
            <a:ext cx="12192000" cy="68580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3DC3D3B7-DD74-D3A3-A16F-127C12DC7A4B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 l="-1" r="-1"/>
          <a:stretch>
            <a:fillRect/>
          </a:stretch>
        </p:blipFill>
        <p:spPr>
          <a:xfrm>
            <a:off x="1" y="2"/>
            <a:ext cx="12191998" cy="685799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DB66D31-AD1B-951D-11A9-3C125A23D53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6104" y="1309815"/>
            <a:ext cx="5178287" cy="2200147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F805DEC-46BE-C18C-FD64-7129C554445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6104" y="3699060"/>
            <a:ext cx="5178287" cy="107317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="1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edit Master subtitle style</a:t>
            </a:r>
            <a:endParaRPr lang="en-US" dirty="0"/>
          </a:p>
        </p:txBody>
      </p:sp>
      <p:pic>
        <p:nvPicPr>
          <p:cNvPr id="4" name="Picture 3" descr="A blue and black logo&#10;&#10;AI-generated content may be incorrect.">
            <a:extLst>
              <a:ext uri="{FF2B5EF4-FFF2-40B4-BE49-F238E27FC236}">
                <a16:creationId xmlns:a16="http://schemas.microsoft.com/office/drawing/2014/main" id="{1AF31659-E8C4-ACCA-5730-44B32009A03F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636104" y="470882"/>
            <a:ext cx="1347028" cy="6995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25249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image" Target="../media/image2.pn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0268B1F-062A-4DF1-1133-04B8E1B9EA62}"/>
              </a:ext>
            </a:extLst>
          </p:cNvPr>
          <p:cNvPicPr>
            <a:picLocks noChangeAspect="1"/>
          </p:cNvPicPr>
          <p:nvPr userDrawn="1"/>
        </p:nvPicPr>
        <p:blipFill>
          <a:blip r:embed="rId23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6F39A1A-DD40-E5D2-5314-F10D7D207B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1914" y="804608"/>
            <a:ext cx="10896600" cy="925340"/>
          </a:xfrm>
          <a:prstGeom prst="rect">
            <a:avLst/>
          </a:prstGeom>
          <a:ln w="15875">
            <a:noFill/>
          </a:ln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19D4A62-AFD2-2335-1ABC-FB144062E2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81914" y="1902941"/>
            <a:ext cx="10896600" cy="434816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B4E1384-FB3E-E1F4-29DB-F33662EB7753}"/>
              </a:ext>
            </a:extLst>
          </p:cNvPr>
          <p:cNvPicPr>
            <a:picLocks noChangeAspect="1"/>
          </p:cNvPicPr>
          <p:nvPr userDrawn="1"/>
        </p:nvPicPr>
        <p:blipFill>
          <a:blip r:embed="rId24"/>
          <a:srcRect/>
          <a:stretch/>
        </p:blipFill>
        <p:spPr>
          <a:xfrm>
            <a:off x="481914" y="147555"/>
            <a:ext cx="899625" cy="467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36086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1" r:id="rId2"/>
    <p:sldLayoutId id="2147483671" r:id="rId3"/>
    <p:sldLayoutId id="2147483668" r:id="rId4"/>
    <p:sldLayoutId id="2147483662" r:id="rId5"/>
    <p:sldLayoutId id="2147483666" r:id="rId6"/>
    <p:sldLayoutId id="2147483665" r:id="rId7"/>
    <p:sldLayoutId id="2147483660" r:id="rId8"/>
    <p:sldLayoutId id="2147483667" r:id="rId9"/>
    <p:sldLayoutId id="2147483650" r:id="rId10"/>
    <p:sldLayoutId id="2147483670" r:id="rId11"/>
    <p:sldLayoutId id="2147483663" r:id="rId12"/>
    <p:sldLayoutId id="2147483669" r:id="rId13"/>
    <p:sldLayoutId id="2147483651" r:id="rId14"/>
    <p:sldLayoutId id="2147483652" r:id="rId15"/>
    <p:sldLayoutId id="2147483664" r:id="rId16"/>
    <p:sldLayoutId id="2147483653" r:id="rId17"/>
    <p:sldLayoutId id="2147483654" r:id="rId18"/>
    <p:sldLayoutId id="2147483655" r:id="rId19"/>
    <p:sldLayoutId id="2147483656" r:id="rId20"/>
    <p:sldLayoutId id="2147483657" r:id="rId2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chemeClr val="tx1"/>
          </a:solidFill>
          <a:latin typeface="Calibri" panose="020F0502020204030204" pitchFamily="34" charset="0"/>
          <a:ea typeface="+mj-ea"/>
          <a:cs typeface="Calibri" panose="020F050202020403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00A9E0"/>
        </a:buClr>
        <a:buFont typeface="Wingdings" pitchFamily="2" charset="2"/>
        <a:buChar char="§"/>
        <a:defRPr sz="28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0A9E0"/>
        </a:buClr>
        <a:buFont typeface="Wingdings" pitchFamily="2" charset="2"/>
        <a:buChar char="§"/>
        <a:defRPr sz="24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0A9E0"/>
        </a:buClr>
        <a:buFont typeface="Wingdings" pitchFamily="2" charset="2"/>
        <a:buChar char="§"/>
        <a:defRPr sz="20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0A9E0"/>
        </a:buClr>
        <a:buFont typeface="Wingdings" pitchFamily="2" charset="2"/>
        <a:buChar char="§"/>
        <a:defRPr sz="18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0A9E0"/>
        </a:buClr>
        <a:buFont typeface="Wingdings" pitchFamily="2" charset="2"/>
        <a:buChar char="§"/>
        <a:defRPr sz="18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9">
            <a:extLst>
              <a:ext uri="{FF2B5EF4-FFF2-40B4-BE49-F238E27FC236}">
                <a16:creationId xmlns:a16="http://schemas.microsoft.com/office/drawing/2014/main" id="{925FD061-E213-54A8-9EAE-1F187908CE1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An introduction to Business</a:t>
            </a:r>
            <a:endParaRPr lang="en-GB" b="0" dirty="0"/>
          </a:p>
        </p:txBody>
      </p:sp>
      <p:sp>
        <p:nvSpPr>
          <p:cNvPr id="21" name="Subtitle 20">
            <a:extLst>
              <a:ext uri="{FF2B5EF4-FFF2-40B4-BE49-F238E27FC236}">
                <a16:creationId xmlns:a16="http://schemas.microsoft.com/office/drawing/2014/main" id="{D0B3383F-3E29-FFE7-EBCB-84614F16B7C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6104" y="3699060"/>
            <a:ext cx="4791681" cy="1410822"/>
          </a:xfrm>
        </p:spPr>
        <p:txBody>
          <a:bodyPr>
            <a:normAutofit lnSpcReduction="10000"/>
          </a:bodyPr>
          <a:lstStyle/>
          <a:p>
            <a:r>
              <a:rPr lang="en-US" dirty="0"/>
              <a:t>Design a Technology Solution for a Business</a:t>
            </a:r>
          </a:p>
          <a:p>
            <a:endParaRPr lang="en-US" dirty="0"/>
          </a:p>
          <a:p>
            <a:r>
              <a:rPr lang="en-US" dirty="0"/>
              <a:t>Dr. Ephie Wang</a:t>
            </a:r>
          </a:p>
          <a:p>
            <a:r>
              <a:rPr lang="en-US" dirty="0"/>
              <a:t>17</a:t>
            </a:r>
            <a:r>
              <a:rPr lang="en-US" baseline="30000" dirty="0"/>
              <a:t>th</a:t>
            </a:r>
            <a:r>
              <a:rPr lang="en-US" dirty="0"/>
              <a:t> July 2026</a:t>
            </a:r>
          </a:p>
        </p:txBody>
      </p:sp>
    </p:spTree>
    <p:extLst>
      <p:ext uri="{BB962C8B-B14F-4D97-AF65-F5344CB8AC3E}">
        <p14:creationId xmlns:p14="http://schemas.microsoft.com/office/powerpoint/2010/main" val="145054980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D39EEC-2057-2D28-3D46-2F7934F489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C33E2361-2192-AD94-3F3C-70EC9867EB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Your challenge 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E68CED01-E8AF-6F85-FEBE-8B755C70040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Imagine you are consultants.</a:t>
            </a:r>
          </a:p>
          <a:p>
            <a:r>
              <a:rPr lang="en-GB" dirty="0"/>
              <a:t>Choose </a:t>
            </a:r>
            <a:r>
              <a:rPr lang="en-GB" b="1" dirty="0"/>
              <a:t>ONE</a:t>
            </a:r>
            <a:r>
              <a:rPr lang="en-GB" dirty="0"/>
              <a:t> business.</a:t>
            </a:r>
          </a:p>
          <a:p>
            <a:r>
              <a:rPr lang="en-GB" dirty="0"/>
              <a:t>Identify </a:t>
            </a:r>
            <a:r>
              <a:rPr lang="en-GB" b="1" dirty="0"/>
              <a:t>ONE</a:t>
            </a:r>
            <a:r>
              <a:rPr lang="en-GB" dirty="0"/>
              <a:t> business problem.</a:t>
            </a:r>
          </a:p>
          <a:p>
            <a:r>
              <a:rPr lang="en-GB" dirty="0"/>
              <a:t>Use ONE or TWO technologies.</a:t>
            </a:r>
          </a:p>
          <a:p>
            <a:r>
              <a:rPr lang="en-GB" dirty="0"/>
              <a:t>Design a better future business.</a:t>
            </a:r>
          </a:p>
          <a:p>
            <a:r>
              <a:rPr lang="en-GB" dirty="0"/>
              <a:t>Pitch your idea.</a:t>
            </a:r>
          </a:p>
        </p:txBody>
      </p:sp>
      <p:pic>
        <p:nvPicPr>
          <p:cNvPr id="6" name="Picture 5" descr="Two WBS course participants looking at a phone at The Shard, London">
            <a:extLst>
              <a:ext uri="{FF2B5EF4-FFF2-40B4-BE49-F238E27FC236}">
                <a16:creationId xmlns:a16="http://schemas.microsoft.com/office/drawing/2014/main" id="{90B38A2D-CA94-9492-1634-99FEA79AACD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3886" t="8519" r="16223" b="-6231"/>
          <a:stretch>
            <a:fillRect/>
          </a:stretch>
        </p:blipFill>
        <p:spPr>
          <a:xfrm>
            <a:off x="9045146" y="0"/>
            <a:ext cx="3146854" cy="68580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D4193F0-6ABD-5787-3750-8C29CE6514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73694"/>
          <a:stretch>
            <a:fillRect/>
          </a:stretch>
        </p:blipFill>
        <p:spPr>
          <a:xfrm>
            <a:off x="0" y="5053914"/>
            <a:ext cx="12192000" cy="18040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87077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9E4CE2-8607-4D29-96AA-A2BC28ACB4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3F38046E-C78F-76C8-BE7D-0821927201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Your challenge 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FB8E7BA7-F500-2F2E-4A2B-30A4704856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4270" y="1902941"/>
            <a:ext cx="4140991" cy="4470965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GB" dirty="0"/>
              <a:t>The business areas can be:</a:t>
            </a:r>
          </a:p>
          <a:p>
            <a:pPr marL="0" indent="0">
              <a:buNone/>
            </a:pPr>
            <a:endParaRPr lang="en-GB" sz="1500" dirty="0"/>
          </a:p>
          <a:p>
            <a:r>
              <a:rPr lang="en-GB" dirty="0"/>
              <a:t>Restaurant</a:t>
            </a:r>
          </a:p>
          <a:p>
            <a:r>
              <a:rPr lang="en-GB" dirty="0"/>
              <a:t>Supermarket</a:t>
            </a:r>
          </a:p>
          <a:p>
            <a:r>
              <a:rPr lang="en-GB" dirty="0"/>
              <a:t>Gym</a:t>
            </a:r>
          </a:p>
          <a:p>
            <a:r>
              <a:rPr lang="en-GB" dirty="0"/>
              <a:t>Hospital</a:t>
            </a:r>
          </a:p>
          <a:p>
            <a:r>
              <a:rPr lang="en-GB" dirty="0"/>
              <a:t>Airport</a:t>
            </a:r>
          </a:p>
          <a:p>
            <a:r>
              <a:rPr lang="en-GB" dirty="0"/>
              <a:t>Hotel</a:t>
            </a:r>
          </a:p>
          <a:p>
            <a:r>
              <a:rPr lang="en-GB" dirty="0"/>
              <a:t>Cinema</a:t>
            </a:r>
          </a:p>
          <a:p>
            <a:r>
              <a:rPr lang="en-GB" dirty="0"/>
              <a:t>Fashion Store</a:t>
            </a:r>
          </a:p>
        </p:txBody>
      </p:sp>
      <p:pic>
        <p:nvPicPr>
          <p:cNvPr id="6" name="Picture 5" descr="Two WBS course participants looking at a phone at The Shard, London">
            <a:extLst>
              <a:ext uri="{FF2B5EF4-FFF2-40B4-BE49-F238E27FC236}">
                <a16:creationId xmlns:a16="http://schemas.microsoft.com/office/drawing/2014/main" id="{6774746E-9C79-638A-8100-4F9B971DF3D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3886" t="8519" r="16223" b="-6231"/>
          <a:stretch>
            <a:fillRect/>
          </a:stretch>
        </p:blipFill>
        <p:spPr>
          <a:xfrm>
            <a:off x="9045146" y="0"/>
            <a:ext cx="3146854" cy="68580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1379A4C-5F7B-4431-5376-FB036B000A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73694"/>
          <a:stretch>
            <a:fillRect/>
          </a:stretch>
        </p:blipFill>
        <p:spPr>
          <a:xfrm>
            <a:off x="0" y="5053914"/>
            <a:ext cx="12192000" cy="1804086"/>
          </a:xfrm>
          <a:prstGeom prst="rect">
            <a:avLst/>
          </a:prstGeom>
        </p:spPr>
      </p:pic>
      <p:sp>
        <p:nvSpPr>
          <p:cNvPr id="2" name="Content Placeholder 4">
            <a:extLst>
              <a:ext uri="{FF2B5EF4-FFF2-40B4-BE49-F238E27FC236}">
                <a16:creationId xmlns:a16="http://schemas.microsoft.com/office/drawing/2014/main" id="{4B35DBDF-B480-702C-08A7-98D2087A0290}"/>
              </a:ext>
            </a:extLst>
          </p:cNvPr>
          <p:cNvSpPr txBox="1">
            <a:spLocks/>
          </p:cNvSpPr>
          <p:nvPr/>
        </p:nvSpPr>
        <p:spPr>
          <a:xfrm>
            <a:off x="4635261" y="2617778"/>
            <a:ext cx="2652585" cy="4274022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0A9E0"/>
              </a:buClr>
              <a:buFont typeface="Wingdings" pitchFamily="2" charset="2"/>
              <a:buChar char="§"/>
              <a:defRPr sz="2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A9E0"/>
              </a:buClr>
              <a:buFont typeface="Wingdings" pitchFamily="2" charset="2"/>
              <a:buChar char="§"/>
              <a:defRPr sz="24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A9E0"/>
              </a:buClr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A9E0"/>
              </a:buClr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A9E0"/>
              </a:buClr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Library</a:t>
            </a:r>
          </a:p>
          <a:p>
            <a:r>
              <a:rPr lang="en-GB" dirty="0"/>
              <a:t>Theme Park</a:t>
            </a:r>
          </a:p>
          <a:p>
            <a:r>
              <a:rPr lang="en-GB" dirty="0"/>
              <a:t>University</a:t>
            </a:r>
          </a:p>
          <a:p>
            <a:r>
              <a:rPr lang="en-GB" dirty="0"/>
              <a:t>Bakery</a:t>
            </a:r>
          </a:p>
          <a:p>
            <a:r>
              <a:rPr lang="en-GB" dirty="0"/>
              <a:t>Coffee Shop</a:t>
            </a:r>
          </a:p>
          <a:p>
            <a:r>
              <a:rPr lang="en-GB" dirty="0"/>
              <a:t>Zoo</a:t>
            </a:r>
          </a:p>
          <a:p>
            <a:r>
              <a:rPr lang="en-GB" dirty="0"/>
              <a:t>Or your choice</a:t>
            </a:r>
          </a:p>
        </p:txBody>
      </p:sp>
    </p:spTree>
    <p:extLst>
      <p:ext uri="{BB962C8B-B14F-4D97-AF65-F5344CB8AC3E}">
        <p14:creationId xmlns:p14="http://schemas.microsoft.com/office/powerpoint/2010/main" val="370994365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D985E0-E3C8-C1A3-025A-D8BB381601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4289893-EFD2-C44C-0DEE-B930617123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Deliverable: </a:t>
            </a:r>
            <a:r>
              <a:rPr lang="en-GB" dirty="0"/>
              <a:t>3 Columns</a:t>
            </a:r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A807BBFB-E310-43E5-53A4-3ED49D910E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4270" y="1902941"/>
            <a:ext cx="8084954" cy="427402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b="1" dirty="0"/>
              <a:t>Column 1 - </a:t>
            </a:r>
            <a:r>
              <a:rPr lang="en-GB" dirty="0"/>
              <a:t>Current Business</a:t>
            </a:r>
          </a:p>
          <a:p>
            <a:r>
              <a:rPr lang="en-GB" dirty="0"/>
              <a:t>Business name</a:t>
            </a:r>
          </a:p>
          <a:p>
            <a:r>
              <a:rPr lang="en-GB" dirty="0"/>
              <a:t>Pain point</a:t>
            </a:r>
          </a:p>
          <a:p>
            <a:r>
              <a:rPr lang="en-GB" dirty="0"/>
              <a:t>Current process</a:t>
            </a:r>
          </a:p>
          <a:p>
            <a:r>
              <a:rPr lang="en-GB" dirty="0"/>
              <a:t>As-Is</a:t>
            </a:r>
          </a:p>
          <a:p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AAE2282-FE8C-8492-2A73-53473684B0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73694"/>
          <a:stretch>
            <a:fillRect/>
          </a:stretch>
        </p:blipFill>
        <p:spPr>
          <a:xfrm>
            <a:off x="0" y="5053914"/>
            <a:ext cx="12192000" cy="1804086"/>
          </a:xfrm>
          <a:prstGeom prst="rect">
            <a:avLst/>
          </a:prstGeom>
        </p:spPr>
      </p:pic>
      <p:pic>
        <p:nvPicPr>
          <p:cNvPr id="3" name="Picture 2" descr="Generated image: Coffee shop process challenges infographic">
            <a:extLst>
              <a:ext uri="{FF2B5EF4-FFF2-40B4-BE49-F238E27FC236}">
                <a16:creationId xmlns:a16="http://schemas.microsoft.com/office/drawing/2014/main" id="{64EF2612-7AAF-6516-1FF3-A028461E0C5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35069" y="1717589"/>
            <a:ext cx="5854514" cy="3903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280974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4A585B-6D78-35C2-3FFE-37763EA5EE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519C391D-8ED5-D6B2-3CEB-EE0E14DA3E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Deliverable: </a:t>
            </a:r>
            <a:r>
              <a:rPr lang="en-GB" dirty="0"/>
              <a:t>3 Columns</a:t>
            </a:r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4BB75A7E-06F7-1A31-84E8-D3F18ECDB7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4270" y="1902941"/>
            <a:ext cx="8084954" cy="427402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b="1" dirty="0"/>
              <a:t>Column </a:t>
            </a:r>
            <a:r>
              <a:rPr lang="en-US" altLang="zh-CN" b="1" dirty="0"/>
              <a:t>2</a:t>
            </a:r>
            <a:r>
              <a:rPr lang="en-GB" altLang="zh-CN" b="1" dirty="0"/>
              <a:t> - </a:t>
            </a:r>
            <a:r>
              <a:rPr lang="en-GB" dirty="0"/>
              <a:t>Technology Solution</a:t>
            </a:r>
          </a:p>
          <a:p>
            <a:r>
              <a:rPr lang="en-GB" dirty="0"/>
              <a:t>Which technology?</a:t>
            </a:r>
          </a:p>
          <a:p>
            <a:r>
              <a:rPr lang="en-GB" dirty="0"/>
              <a:t>How does it work?</a:t>
            </a:r>
          </a:p>
          <a:p>
            <a:r>
              <a:rPr lang="en-US" dirty="0"/>
              <a:t>To-Be</a:t>
            </a:r>
            <a:endParaRPr lang="en-GB" dirty="0"/>
          </a:p>
          <a:p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A4E4788-2092-6A48-8E4F-8271A8CD15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73694"/>
          <a:stretch>
            <a:fillRect/>
          </a:stretch>
        </p:blipFill>
        <p:spPr>
          <a:xfrm>
            <a:off x="0" y="5053914"/>
            <a:ext cx="12192000" cy="1804086"/>
          </a:xfrm>
          <a:prstGeom prst="rect">
            <a:avLst/>
          </a:prstGeom>
        </p:spPr>
      </p:pic>
      <p:pic>
        <p:nvPicPr>
          <p:cNvPr id="2" name="Picture 1" descr="Generated image: Future coffee shop process flow">
            <a:extLst>
              <a:ext uri="{FF2B5EF4-FFF2-40B4-BE49-F238E27FC236}">
                <a16:creationId xmlns:a16="http://schemas.microsoft.com/office/drawing/2014/main" id="{3FDF4D85-8DDE-8ADC-E683-407D488F8E5D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3900" t="861" r="41938" b="1327"/>
          <a:stretch>
            <a:fillRect/>
          </a:stretch>
        </p:blipFill>
        <p:spPr>
          <a:xfrm>
            <a:off x="5540188" y="948017"/>
            <a:ext cx="4178765" cy="49619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631000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0A4115-9AB9-8DBD-366B-92E62F1DF8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1682998F-109A-39B7-6571-97FAA1949F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Deliverable: </a:t>
            </a:r>
            <a:r>
              <a:rPr lang="en-GB" dirty="0"/>
              <a:t>3 Columns</a:t>
            </a:r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A9CBEEC-1AC8-CBDD-3BAF-BE4404870C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4270" y="1902941"/>
            <a:ext cx="8084954" cy="427402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b="1" dirty="0"/>
              <a:t>Column </a:t>
            </a:r>
            <a:r>
              <a:rPr lang="en-US" b="1" dirty="0"/>
              <a:t>3</a:t>
            </a:r>
            <a:r>
              <a:rPr lang="en-GB" b="1" dirty="0"/>
              <a:t> - </a:t>
            </a:r>
            <a:r>
              <a:rPr lang="en-GB" dirty="0"/>
              <a:t>Business Value</a:t>
            </a:r>
          </a:p>
          <a:p>
            <a:r>
              <a:rPr lang="en-GB" dirty="0"/>
              <a:t>Benefits</a:t>
            </a:r>
          </a:p>
          <a:p>
            <a:r>
              <a:rPr lang="en-GB" dirty="0"/>
              <a:t>Customers</a:t>
            </a:r>
          </a:p>
          <a:p>
            <a:r>
              <a:rPr lang="en-GB" dirty="0"/>
              <a:t>Business</a:t>
            </a:r>
          </a:p>
          <a:p>
            <a:r>
              <a:rPr lang="en-GB" dirty="0"/>
              <a:t>Employees</a:t>
            </a:r>
          </a:p>
          <a:p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73B3016-55FF-CBB1-DC9C-DB147456E1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73694"/>
          <a:stretch>
            <a:fillRect/>
          </a:stretch>
        </p:blipFill>
        <p:spPr>
          <a:xfrm>
            <a:off x="0" y="5053914"/>
            <a:ext cx="12192000" cy="1804086"/>
          </a:xfrm>
          <a:prstGeom prst="rect">
            <a:avLst/>
          </a:prstGeom>
        </p:spPr>
      </p:pic>
      <p:pic>
        <p:nvPicPr>
          <p:cNvPr id="6" name="Picture 5" descr="Generated image: Benefits for coffee shop stakeholders">
            <a:extLst>
              <a:ext uri="{FF2B5EF4-FFF2-40B4-BE49-F238E27FC236}">
                <a16:creationId xmlns:a16="http://schemas.microsoft.com/office/drawing/2014/main" id="{DB8FCDCE-3F09-3C11-621D-76B9C410CF20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708" t="19552" r="3214" b="10839"/>
          <a:stretch>
            <a:fillRect/>
          </a:stretch>
        </p:blipFill>
        <p:spPr>
          <a:xfrm>
            <a:off x="4410634" y="2313439"/>
            <a:ext cx="6548719" cy="31963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419350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218CFB-9096-AD6A-C758-1C47F1501B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1E943D84-8FFF-46D4-BA4A-E2134D7228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4269" y="803189"/>
            <a:ext cx="9823621" cy="914400"/>
          </a:xfrm>
        </p:spPr>
        <p:txBody>
          <a:bodyPr/>
          <a:lstStyle/>
          <a:p>
            <a:r>
              <a:rPr lang="en-US" dirty="0"/>
              <a:t>40 mins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6BDB190-0061-D991-CEDC-15A993FD0C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4270" y="1902941"/>
            <a:ext cx="9823622" cy="3039762"/>
          </a:xfrm>
        </p:spPr>
        <p:txBody>
          <a:bodyPr/>
          <a:lstStyle/>
          <a:p>
            <a:r>
              <a:rPr lang="en-US" dirty="0"/>
              <a:t>Presentation 5 mins</a:t>
            </a:r>
          </a:p>
          <a:p>
            <a:r>
              <a:rPr lang="en-US" dirty="0"/>
              <a:t>Q&amp;A </a:t>
            </a:r>
          </a:p>
          <a:p>
            <a:endParaRPr lang="en-US" dirty="0"/>
          </a:p>
        </p:txBody>
      </p:sp>
      <p:pic>
        <p:nvPicPr>
          <p:cNvPr id="9" name="Picture 8" descr="A skyline view of the City of London showing The Shard, Tower Bridge and other prominent buildings">
            <a:extLst>
              <a:ext uri="{FF2B5EF4-FFF2-40B4-BE49-F238E27FC236}">
                <a16:creationId xmlns:a16="http://schemas.microsoft.com/office/drawing/2014/main" id="{95615378-3632-017F-9A13-7D6355583AC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52072"/>
          <a:stretch>
            <a:fillRect/>
          </a:stretch>
        </p:blipFill>
        <p:spPr>
          <a:xfrm>
            <a:off x="0" y="3571102"/>
            <a:ext cx="12192000" cy="3286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128294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D23060-DD8E-D437-F636-55E02A2813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3466307-CF91-9E86-F728-96E5D68BD3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21248" y="2514600"/>
            <a:ext cx="9823621" cy="914400"/>
          </a:xfrm>
        </p:spPr>
        <p:txBody>
          <a:bodyPr>
            <a:normAutofit/>
          </a:bodyPr>
          <a:lstStyle/>
          <a:p>
            <a:r>
              <a:rPr lang="en-US" sz="6600" dirty="0"/>
              <a:t>Thank you!</a:t>
            </a:r>
          </a:p>
        </p:txBody>
      </p:sp>
      <p:pic>
        <p:nvPicPr>
          <p:cNvPr id="9" name="Picture 8" descr="Abstract view of the WBS building on a sunny day">
            <a:extLst>
              <a:ext uri="{FF2B5EF4-FFF2-40B4-BE49-F238E27FC236}">
                <a16:creationId xmlns:a16="http://schemas.microsoft.com/office/drawing/2014/main" id="{4B90456A-5310-8DE2-6362-DEA76738FB6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64674"/>
          <a:stretch>
            <a:fillRect/>
          </a:stretch>
        </p:blipFill>
        <p:spPr>
          <a:xfrm>
            <a:off x="0" y="4435366"/>
            <a:ext cx="12192000" cy="2422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9036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DDE277-8906-8E57-720D-5DFEE2D0BC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Which technology do you think will change business the most?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907268-1D79-6083-2F84-821B88B6D7D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Generated image: Which technology will change business?">
            <a:extLst>
              <a:ext uri="{FF2B5EF4-FFF2-40B4-BE49-F238E27FC236}">
                <a16:creationId xmlns:a16="http://schemas.microsoft.com/office/drawing/2014/main" id="{995FCC7C-6705-A2DD-8937-CEAE39B668F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28886" b="15651"/>
          <a:stretch>
            <a:fillRect/>
          </a:stretch>
        </p:blipFill>
        <p:spPr>
          <a:xfrm>
            <a:off x="494270" y="1902941"/>
            <a:ext cx="10943667" cy="4046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0874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66D711-879F-A3FD-3854-1F687755B2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3D6F67-F23E-3A3F-BCCB-D79C150F3B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Which technology do you know the least about?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4B7BC7-F004-AA39-6763-F56CD89F1CB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Generated image: Which technology will change business?">
            <a:extLst>
              <a:ext uri="{FF2B5EF4-FFF2-40B4-BE49-F238E27FC236}">
                <a16:creationId xmlns:a16="http://schemas.microsoft.com/office/drawing/2014/main" id="{D7720B98-5775-EE86-BC44-3EEBF1A48E1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28886" b="15651"/>
          <a:stretch>
            <a:fillRect/>
          </a:stretch>
        </p:blipFill>
        <p:spPr>
          <a:xfrm>
            <a:off x="494270" y="1902941"/>
            <a:ext cx="10943667" cy="4046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97823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747047-ABF4-3916-BA75-F5AED576D8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Artificial Intelligence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54C37F-EEFD-3C4E-1B7A-61F62F35D4D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3" descr="Overview of artificial intelligence in business">
            <a:extLst>
              <a:ext uri="{FF2B5EF4-FFF2-40B4-BE49-F238E27FC236}">
                <a16:creationId xmlns:a16="http://schemas.microsoft.com/office/drawing/2014/main" id="{48724E98-AFDB-00F8-4717-A0A19A54797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252" t="18951" r="2598" b="2224"/>
          <a:stretch>
            <a:fillRect/>
          </a:stretch>
        </p:blipFill>
        <p:spPr>
          <a:xfrm>
            <a:off x="1438835" y="1465730"/>
            <a:ext cx="8955742" cy="48947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70234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3423C4-995B-BDBB-EF1B-D3D1FD2AE2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Robots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18F048-3FAF-0033-FB87-F74869CB38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3" descr="Generated image: Robots in action: automation and benefits">
            <a:extLst>
              <a:ext uri="{FF2B5EF4-FFF2-40B4-BE49-F238E27FC236}">
                <a16:creationId xmlns:a16="http://schemas.microsoft.com/office/drawing/2014/main" id="{D2A456DE-9419-A9DC-9F62-EDA5E61B3E8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635" t="20330" r="1982" b="2419"/>
          <a:stretch>
            <a:fillRect/>
          </a:stretch>
        </p:blipFill>
        <p:spPr>
          <a:xfrm>
            <a:off x="1277470" y="1378504"/>
            <a:ext cx="9273344" cy="4955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86975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A8EBD8-A0F3-6D59-EF32-3C88568909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Data Analytics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4AC9F1-3FDC-D545-024A-D6CE75155E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Generated image: Data analytics process and value flow">
            <a:extLst>
              <a:ext uri="{FF2B5EF4-FFF2-40B4-BE49-F238E27FC236}">
                <a16:creationId xmlns:a16="http://schemas.microsoft.com/office/drawing/2014/main" id="{4102EFE7-98E4-8AB7-37AA-3D2EE6B70CC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331" t="20329" r="3029" b="2941"/>
          <a:stretch>
            <a:fillRect/>
          </a:stretch>
        </p:blipFill>
        <p:spPr>
          <a:xfrm>
            <a:off x="1506069" y="1555913"/>
            <a:ext cx="8549731" cy="4621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77577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8E7E1F-FD15-D347-FBAD-82DEF5A7ED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VR/AR</a:t>
            </a:r>
          </a:p>
        </p:txBody>
      </p:sp>
      <p:pic>
        <p:nvPicPr>
          <p:cNvPr id="4" name="Content Placeholder 3" descr="Generated image: VR and AR technologies explained">
            <a:extLst>
              <a:ext uri="{FF2B5EF4-FFF2-40B4-BE49-F238E27FC236}">
                <a16:creationId xmlns:a16="http://schemas.microsoft.com/office/drawing/2014/main" id="{4048720C-666E-0EFB-11CD-A515CAA0159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rcRect l="1912" t="16594" r="2057" b="2858"/>
          <a:stretch>
            <a:fillRect/>
          </a:stretch>
        </p:blipFill>
        <p:spPr>
          <a:xfrm>
            <a:off x="1420585" y="1284326"/>
            <a:ext cx="9062358" cy="5067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80670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EA35EF-0402-AACA-FE56-002DF06A87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Internet of Things (IoT)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68DD7E-2CFB-70B2-CC4E-921AED18C8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Generated image: Understanding IoT in simple steps">
            <a:extLst>
              <a:ext uri="{FF2B5EF4-FFF2-40B4-BE49-F238E27FC236}">
                <a16:creationId xmlns:a16="http://schemas.microsoft.com/office/drawing/2014/main" id="{DFBBE6D3-2969-5AF2-C1E7-F736C6ED3FF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062" t="21365" r="1429" b="2063"/>
          <a:stretch>
            <a:fillRect/>
          </a:stretch>
        </p:blipFill>
        <p:spPr>
          <a:xfrm>
            <a:off x="1189265" y="1502227"/>
            <a:ext cx="9228364" cy="48812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90332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0D426B-1F72-6894-A9A5-589D12690F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As-Is To-Be module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07E4697-07F8-FA25-2793-F4E481BA0CEE}"/>
              </a:ext>
            </a:extLst>
          </p:cNvPr>
          <p:cNvSpPr txBox="1"/>
          <p:nvPr/>
        </p:nvSpPr>
        <p:spPr>
          <a:xfrm>
            <a:off x="1697557" y="2132553"/>
            <a:ext cx="8452956" cy="52322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GB" sz="2800" dirty="0"/>
              <a:t>Business → Problems → Technology → Better Business</a:t>
            </a:r>
            <a:endParaRPr lang="en-US" sz="28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CE6A61B-82EB-68A5-5018-72A86F789C0A}"/>
              </a:ext>
            </a:extLst>
          </p:cNvPr>
          <p:cNvSpPr txBox="1"/>
          <p:nvPr/>
        </p:nvSpPr>
        <p:spPr>
          <a:xfrm>
            <a:off x="1606924" y="4174704"/>
            <a:ext cx="96545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As-Is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6CC22F7-F3DC-04EB-B865-C320A708F84B}"/>
              </a:ext>
            </a:extLst>
          </p:cNvPr>
          <p:cNvSpPr txBox="1"/>
          <p:nvPr/>
        </p:nvSpPr>
        <p:spPr>
          <a:xfrm>
            <a:off x="4072089" y="4174704"/>
            <a:ext cx="289585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Identify problems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2C1A5D7-759D-2DF7-1438-CC8B96F70518}"/>
              </a:ext>
            </a:extLst>
          </p:cNvPr>
          <p:cNvSpPr txBox="1"/>
          <p:nvPr/>
        </p:nvSpPr>
        <p:spPr>
          <a:xfrm>
            <a:off x="8574832" y="4178402"/>
            <a:ext cx="219496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Design To-Be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FA8E6904-DFF5-9740-FDD9-8E0B701E150C}"/>
              </a:ext>
            </a:extLst>
          </p:cNvPr>
          <p:cNvCxnSpPr>
            <a:cxnSpLocks/>
          </p:cNvCxnSpPr>
          <p:nvPr/>
        </p:nvCxnSpPr>
        <p:spPr>
          <a:xfrm>
            <a:off x="2775541" y="4440012"/>
            <a:ext cx="1296548" cy="0"/>
          </a:xfrm>
          <a:prstGeom prst="straightConnector1">
            <a:avLst/>
          </a:prstGeom>
          <a:ln w="57150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12BC47CD-A9BA-5E61-1CA3-ABD6F0AE0A2B}"/>
              </a:ext>
            </a:extLst>
          </p:cNvPr>
          <p:cNvCxnSpPr>
            <a:cxnSpLocks/>
          </p:cNvCxnSpPr>
          <p:nvPr/>
        </p:nvCxnSpPr>
        <p:spPr>
          <a:xfrm>
            <a:off x="7096529" y="4440012"/>
            <a:ext cx="1296548" cy="0"/>
          </a:xfrm>
          <a:prstGeom prst="straightConnector1">
            <a:avLst/>
          </a:prstGeom>
          <a:ln w="57150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B008A987-9BC6-B345-8D63-96EB5BB15405}"/>
              </a:ext>
            </a:extLst>
          </p:cNvPr>
          <p:cNvSpPr txBox="1"/>
          <p:nvPr/>
        </p:nvSpPr>
        <p:spPr>
          <a:xfrm>
            <a:off x="8664196" y="3181614"/>
            <a:ext cx="193078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Technology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23B7EE5F-3BFF-EF48-49D1-7A438ECC939A}"/>
              </a:ext>
            </a:extLst>
          </p:cNvPr>
          <p:cNvSpPr/>
          <p:nvPr/>
        </p:nvSpPr>
        <p:spPr>
          <a:xfrm>
            <a:off x="8432337" y="3103513"/>
            <a:ext cx="2366682" cy="650973"/>
          </a:xfrm>
          <a:prstGeom prst="ellipse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E9EF87EF-941D-2859-BEB1-46905E3DB7DA}"/>
              </a:ext>
            </a:extLst>
          </p:cNvPr>
          <p:cNvCxnSpPr>
            <a:cxnSpLocks/>
            <a:endCxn id="8" idx="0"/>
          </p:cNvCxnSpPr>
          <p:nvPr/>
        </p:nvCxnSpPr>
        <p:spPr>
          <a:xfrm>
            <a:off x="9672312" y="3741491"/>
            <a:ext cx="0" cy="436911"/>
          </a:xfrm>
          <a:prstGeom prst="straightConnector1">
            <a:avLst/>
          </a:prstGeom>
          <a:ln w="57150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1237F8AA-4C5B-393C-BE3F-2370849DF2FF}"/>
              </a:ext>
            </a:extLst>
          </p:cNvPr>
          <p:cNvSpPr txBox="1"/>
          <p:nvPr/>
        </p:nvSpPr>
        <p:spPr>
          <a:xfrm>
            <a:off x="1461403" y="4781909"/>
            <a:ext cx="12564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Symptoms</a:t>
            </a:r>
            <a:endParaRPr lang="en-US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8C1492B-FE1C-064B-8BA8-F3FA05BD6E5F}"/>
              </a:ext>
            </a:extLst>
          </p:cNvPr>
          <p:cNvSpPr txBox="1"/>
          <p:nvPr/>
        </p:nvSpPr>
        <p:spPr>
          <a:xfrm>
            <a:off x="4847397" y="4807298"/>
            <a:ext cx="13452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Root Cause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C906758-4D35-9817-CF94-CD8207910EEB}"/>
              </a:ext>
            </a:extLst>
          </p:cNvPr>
          <p:cNvSpPr txBox="1"/>
          <p:nvPr/>
        </p:nvSpPr>
        <p:spPr>
          <a:xfrm>
            <a:off x="8977538" y="4754092"/>
            <a:ext cx="13895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Prescription</a:t>
            </a:r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08CB0933-A1E8-DD6F-EABB-A0BB07B6D7B4}"/>
              </a:ext>
            </a:extLst>
          </p:cNvPr>
          <p:cNvCxnSpPr>
            <a:cxnSpLocks/>
          </p:cNvCxnSpPr>
          <p:nvPr/>
        </p:nvCxnSpPr>
        <p:spPr>
          <a:xfrm flipH="1">
            <a:off x="2928444" y="4937321"/>
            <a:ext cx="1699391" cy="0"/>
          </a:xfrm>
          <a:prstGeom prst="straightConnector1">
            <a:avLst/>
          </a:prstGeom>
          <a:ln w="28575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141D9053-150F-F776-94CB-DE13B153BBB4}"/>
              </a:ext>
            </a:extLst>
          </p:cNvPr>
          <p:cNvCxnSpPr>
            <a:cxnSpLocks/>
          </p:cNvCxnSpPr>
          <p:nvPr/>
        </p:nvCxnSpPr>
        <p:spPr>
          <a:xfrm flipH="1">
            <a:off x="6744911" y="4937321"/>
            <a:ext cx="1779455" cy="0"/>
          </a:xfrm>
          <a:prstGeom prst="straightConnector1">
            <a:avLst/>
          </a:prstGeom>
          <a:ln w="28575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227481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7" grpId="0"/>
      <p:bldP spid="8" grpId="0"/>
      <p:bldP spid="11" grpId="0"/>
      <p:bldP spid="12" grpId="0" animBg="1"/>
      <p:bldP spid="14" grpId="0"/>
      <p:bldP spid="15" grpId="0"/>
      <p:bldP spid="16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GUID" val="38aa19c7-1789-41b6-a863-f532e698ec60"/>
</p:tagLst>
</file>

<file path=ppt/theme/theme1.xml><?xml version="1.0" encoding="utf-8"?>
<a:theme xmlns:a="http://schemas.openxmlformats.org/drawingml/2006/main" name="Office Theme">
  <a:themeElements>
    <a:clrScheme name="Green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549E39"/>
      </a:accent1>
      <a:accent2>
        <a:srgbClr val="8AB833"/>
      </a:accent2>
      <a:accent3>
        <a:srgbClr val="C0CF3A"/>
      </a:accent3>
      <a:accent4>
        <a:srgbClr val="029676"/>
      </a:accent4>
      <a:accent5>
        <a:srgbClr val="4AB5C4"/>
      </a:accent5>
      <a:accent6>
        <a:srgbClr val="0989B1"/>
      </a:accent6>
      <a:hlink>
        <a:srgbClr val="6B9F25"/>
      </a:hlink>
      <a:folHlink>
        <a:srgbClr val="BA6906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3577</TotalTime>
  <Words>258</Words>
  <Application>Microsoft Office PowerPoint</Application>
  <PresentationFormat>Widescreen</PresentationFormat>
  <Paragraphs>90</Paragraphs>
  <Slides>16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0" baseType="lpstr">
      <vt:lpstr>Arial</vt:lpstr>
      <vt:lpstr>Calibri</vt:lpstr>
      <vt:lpstr>Wingdings</vt:lpstr>
      <vt:lpstr>Office Theme</vt:lpstr>
      <vt:lpstr>An introduction to Business</vt:lpstr>
      <vt:lpstr>Which technology do you think will change business the most?</vt:lpstr>
      <vt:lpstr>Which technology do you know the least about?</vt:lpstr>
      <vt:lpstr>Artificial Intelligence</vt:lpstr>
      <vt:lpstr>Robots</vt:lpstr>
      <vt:lpstr>Data Analytics</vt:lpstr>
      <vt:lpstr>VR/AR</vt:lpstr>
      <vt:lpstr>Internet of Things (IoT)</vt:lpstr>
      <vt:lpstr>As-Is To-Be module</vt:lpstr>
      <vt:lpstr>Your challenge </vt:lpstr>
      <vt:lpstr>Your challenge </vt:lpstr>
      <vt:lpstr>Deliverable: 3 Columns</vt:lpstr>
      <vt:lpstr>Deliverable: 3 Columns</vt:lpstr>
      <vt:lpstr>Deliverable: 3 Columns</vt:lpstr>
      <vt:lpstr>40 mins</vt:lpstr>
      <vt:lpstr>Thank you!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Udall, Mark</dc:creator>
  <cp:lastModifiedBy>Comyn, Libby</cp:lastModifiedBy>
  <cp:revision>54</cp:revision>
  <dcterms:created xsi:type="dcterms:W3CDTF">2025-04-10T14:37:24Z</dcterms:created>
  <dcterms:modified xsi:type="dcterms:W3CDTF">2026-07-17T09:32:39Z</dcterms:modified>
</cp:coreProperties>
</file>