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96" r:id="rId2"/>
    <p:sldId id="297" r:id="rId3"/>
    <p:sldId id="298" r:id="rId4"/>
    <p:sldId id="325" r:id="rId5"/>
    <p:sldId id="326" r:id="rId6"/>
    <p:sldId id="300" r:id="rId7"/>
    <p:sldId id="301" r:id="rId8"/>
    <p:sldId id="327" r:id="rId9"/>
    <p:sldId id="299" r:id="rId10"/>
    <p:sldId id="302" r:id="rId11"/>
    <p:sldId id="329" r:id="rId12"/>
    <p:sldId id="330" r:id="rId13"/>
    <p:sldId id="332" r:id="rId14"/>
    <p:sldId id="334" r:id="rId15"/>
    <p:sldId id="335" r:id="rId16"/>
    <p:sldId id="305" r:id="rId17"/>
    <p:sldId id="306" r:id="rId18"/>
    <p:sldId id="336" r:id="rId19"/>
    <p:sldId id="337" r:id="rId20"/>
    <p:sldId id="339" r:id="rId21"/>
    <p:sldId id="308" r:id="rId22"/>
    <p:sldId id="312" r:id="rId23"/>
    <p:sldId id="328" r:id="rId24"/>
    <p:sldId id="313" r:id="rId25"/>
    <p:sldId id="314" r:id="rId26"/>
    <p:sldId id="343" r:id="rId27"/>
    <p:sldId id="341" r:id="rId28"/>
    <p:sldId id="342" r:id="rId29"/>
    <p:sldId id="344" r:id="rId30"/>
    <p:sldId id="345" r:id="rId31"/>
    <p:sldId id="315" r:id="rId32"/>
    <p:sldId id="316" r:id="rId33"/>
    <p:sldId id="310" r:id="rId34"/>
    <p:sldId id="317" r:id="rId35"/>
    <p:sldId id="318" r:id="rId36"/>
    <p:sldId id="346" r:id="rId37"/>
    <p:sldId id="319" r:id="rId38"/>
    <p:sldId id="347" r:id="rId39"/>
    <p:sldId id="353" r:id="rId40"/>
    <p:sldId id="320" r:id="rId41"/>
    <p:sldId id="311" r:id="rId42"/>
    <p:sldId id="321" r:id="rId43"/>
    <p:sldId id="348" r:id="rId44"/>
    <p:sldId id="350" r:id="rId45"/>
    <p:sldId id="351" r:id="rId46"/>
    <p:sldId id="323" r:id="rId47"/>
    <p:sldId id="352" r:id="rId48"/>
    <p:sldId id="324" r:id="rId49"/>
    <p:sldId id="354" r:id="rId50"/>
    <p:sldId id="355" r:id="rId51"/>
    <p:sldId id="356" r:id="rId52"/>
    <p:sldId id="357"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89" autoAdjust="0"/>
    <p:restoredTop sz="94660"/>
  </p:normalViewPr>
  <p:slideViewPr>
    <p:cSldViewPr snapToGrid="0">
      <p:cViewPr varScale="1">
        <p:scale>
          <a:sx n="57" d="100"/>
          <a:sy n="57" d="100"/>
        </p:scale>
        <p:origin x="86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F53E6D-B6C7-465D-924E-95EE1DB3CB8E}" type="datetimeFigureOut">
              <a:rPr lang="en-GB" smtClean="0"/>
              <a:t>20/07/2023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4357A7-ADC9-4955-89C7-A6F0B36F90EF}" type="slidenum">
              <a:rPr lang="en-GB" smtClean="0"/>
              <a:t>‹#›</a:t>
            </a:fld>
            <a:endParaRPr lang="en-GB"/>
          </a:p>
        </p:txBody>
      </p:sp>
    </p:spTree>
    <p:extLst>
      <p:ext uri="{BB962C8B-B14F-4D97-AF65-F5344CB8AC3E}">
        <p14:creationId xmlns:p14="http://schemas.microsoft.com/office/powerpoint/2010/main" val="3158734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448324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1AA0-EC1E-A384-6E85-A5505C75D20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F1F1079-AF6E-71AF-2234-F0CE7A0393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9F95DFE-58C1-76DE-9FD4-77D2BFF3AD80}"/>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5" name="Footer Placeholder 4">
            <a:extLst>
              <a:ext uri="{FF2B5EF4-FFF2-40B4-BE49-F238E27FC236}">
                <a16:creationId xmlns:a16="http://schemas.microsoft.com/office/drawing/2014/main" id="{A5647DFD-E9A3-7A01-0F15-01AF21C90F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F95434-3CB3-C7DE-73D7-6BDA8075AA97}"/>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677783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9290D-FCF9-7E2D-56EC-C672D1EA067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DCC2ED-7F98-34FB-BBDC-89095694A0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422516-0F2B-4330-D3F2-1F814D9F5AF5}"/>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5" name="Footer Placeholder 4">
            <a:extLst>
              <a:ext uri="{FF2B5EF4-FFF2-40B4-BE49-F238E27FC236}">
                <a16:creationId xmlns:a16="http://schemas.microsoft.com/office/drawing/2014/main" id="{5A59B59B-432E-DFAD-5B42-B47CA2F126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47EE16-A960-20A8-F1D3-E4026708D01E}"/>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244769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03A7F9-7591-7FED-D2CB-52349107EB6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5E2F6E2-EAB4-B1D9-A2CF-52CD26AB876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23D1FA-3A93-92C0-3E0D-C931FE889090}"/>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5" name="Footer Placeholder 4">
            <a:extLst>
              <a:ext uri="{FF2B5EF4-FFF2-40B4-BE49-F238E27FC236}">
                <a16:creationId xmlns:a16="http://schemas.microsoft.com/office/drawing/2014/main" id="{FFB52420-16C3-70AD-6C38-0B53A0D79B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9208E0-5487-2311-5944-DBDE86FA27CD}"/>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317500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4E303-645D-CAD4-140A-C67FADC7676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E0268A-501E-37B7-A549-C0E108CEED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E95EEC-14C5-4FB8-C8DF-F27AF1D8EC03}"/>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5" name="Footer Placeholder 4">
            <a:extLst>
              <a:ext uri="{FF2B5EF4-FFF2-40B4-BE49-F238E27FC236}">
                <a16:creationId xmlns:a16="http://schemas.microsoft.com/office/drawing/2014/main" id="{A0DE5EF5-692E-2DFB-F739-511649FADD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F14E30-C47A-C4BA-99D3-47ADCE674909}"/>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2478645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E6F01-13DE-6110-F9A8-CA76ABF3ED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47A8EAC-042B-8646-0CB3-3B775E36FB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27C89B-3359-EB57-9C98-5E2F777A0678}"/>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5" name="Footer Placeholder 4">
            <a:extLst>
              <a:ext uri="{FF2B5EF4-FFF2-40B4-BE49-F238E27FC236}">
                <a16:creationId xmlns:a16="http://schemas.microsoft.com/office/drawing/2014/main" id="{9FA87A14-9A53-CC8E-ABC5-131A5A7087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71B3C7-183F-5215-8739-4C9DC6698235}"/>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3446282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CC1A1-7608-5F56-F440-2F9E9D51590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60E44D-901E-66A3-8973-3C755900BE6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499C808-1D64-D9BA-F0D7-CE1E040A7B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107C36E-242D-5F14-1A94-417496E5298C}"/>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6" name="Footer Placeholder 5">
            <a:extLst>
              <a:ext uri="{FF2B5EF4-FFF2-40B4-BE49-F238E27FC236}">
                <a16:creationId xmlns:a16="http://schemas.microsoft.com/office/drawing/2014/main" id="{7371A5E1-85E7-278A-B67D-5BCAC59F65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88E73F4-B6AA-B31B-B227-F15DDDCE7A36}"/>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490769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F7479-EBE9-F9E8-1950-E793C86C07E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D4DE5B5-D632-FF86-98BA-15F7583757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663482-EB49-E378-94C2-265F870D0E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F577838-6403-76D9-9B77-7D0EA65622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94FF96-CAB1-40A0-943F-F03B6978C9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50D8D75-3CF6-25A4-D165-EE03970B8250}"/>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8" name="Footer Placeholder 7">
            <a:extLst>
              <a:ext uri="{FF2B5EF4-FFF2-40B4-BE49-F238E27FC236}">
                <a16:creationId xmlns:a16="http://schemas.microsoft.com/office/drawing/2014/main" id="{52744946-A900-0D26-E045-CDBA784B936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7CC442A-5C80-0514-6E0F-281B055FD1DB}"/>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663865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4BD04-97BB-101B-4E95-1BBE43D8EBF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39E68E5-CCDF-1018-59EB-29ECEA7E6282}"/>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4" name="Footer Placeholder 3">
            <a:extLst>
              <a:ext uri="{FF2B5EF4-FFF2-40B4-BE49-F238E27FC236}">
                <a16:creationId xmlns:a16="http://schemas.microsoft.com/office/drawing/2014/main" id="{F13585AD-D21C-85AB-1851-BEF1AB16C36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DBCF94F-8465-2ABB-2710-983FA740A6CC}"/>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2877568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D789879-C483-4966-A227-63CE71275E1D}"/>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3" name="Footer Placeholder 2">
            <a:extLst>
              <a:ext uri="{FF2B5EF4-FFF2-40B4-BE49-F238E27FC236}">
                <a16:creationId xmlns:a16="http://schemas.microsoft.com/office/drawing/2014/main" id="{645BF5BD-01C6-F67C-7BA4-23CD3D0CDD2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B5FE34A-C7E6-892C-1B12-91A9043B8139}"/>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3047442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4E6C2-6523-A7CD-DE25-4928E948A3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EC2B2F0-B179-9632-DFB0-259855D53A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5D780AA-CC5D-12FA-8064-9073928A05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617DD7-22FD-5452-C0CA-ED11CCD184E5}"/>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6" name="Footer Placeholder 5">
            <a:extLst>
              <a:ext uri="{FF2B5EF4-FFF2-40B4-BE49-F238E27FC236}">
                <a16:creationId xmlns:a16="http://schemas.microsoft.com/office/drawing/2014/main" id="{294A3C6A-1BAC-5A81-4CA3-0BBAC9260F5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AE5911-3A8B-4565-714E-805BFC24596F}"/>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1011309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3A6FD-AE56-366A-0105-DCECABB072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C448A0F-5878-AF2F-B247-EA2F1C2061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0B8C7B5-113D-61E9-D797-820FB56463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7B262A-E161-C260-8FDF-6A427058C75F}"/>
              </a:ext>
            </a:extLst>
          </p:cNvPr>
          <p:cNvSpPr>
            <a:spLocks noGrp="1"/>
          </p:cNvSpPr>
          <p:nvPr>
            <p:ph type="dt" sz="half" idx="10"/>
          </p:nvPr>
        </p:nvSpPr>
        <p:spPr/>
        <p:txBody>
          <a:bodyPr/>
          <a:lstStyle/>
          <a:p>
            <a:fld id="{D0BF6F16-EDC8-4F7E-AD99-6A06DFF33555}" type="datetimeFigureOut">
              <a:rPr lang="en-GB" smtClean="0"/>
              <a:t>20/07/2023</a:t>
            </a:fld>
            <a:endParaRPr lang="en-GB"/>
          </a:p>
        </p:txBody>
      </p:sp>
      <p:sp>
        <p:nvSpPr>
          <p:cNvPr id="6" name="Footer Placeholder 5">
            <a:extLst>
              <a:ext uri="{FF2B5EF4-FFF2-40B4-BE49-F238E27FC236}">
                <a16:creationId xmlns:a16="http://schemas.microsoft.com/office/drawing/2014/main" id="{11FC4CAE-E37D-CB18-A3D5-407DEFDE16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A88FDC-ACC4-6BF6-BA0A-F6FCC656FF28}"/>
              </a:ext>
            </a:extLst>
          </p:cNvPr>
          <p:cNvSpPr>
            <a:spLocks noGrp="1"/>
          </p:cNvSpPr>
          <p:nvPr>
            <p:ph type="sldNum" sz="quarter" idx="12"/>
          </p:nvPr>
        </p:nvSpPr>
        <p:spPr/>
        <p:txBody>
          <a:bodyPr/>
          <a:lstStyle/>
          <a:p>
            <a:fld id="{FBC28882-5DA8-4FB8-BB7E-36C354BFB06D}" type="slidenum">
              <a:rPr lang="en-GB" smtClean="0"/>
              <a:t>‹#›</a:t>
            </a:fld>
            <a:endParaRPr lang="en-GB"/>
          </a:p>
        </p:txBody>
      </p:sp>
    </p:spTree>
    <p:extLst>
      <p:ext uri="{BB962C8B-B14F-4D97-AF65-F5344CB8AC3E}">
        <p14:creationId xmlns:p14="http://schemas.microsoft.com/office/powerpoint/2010/main" val="1026745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A60EBA-9F75-518B-D2C6-1391B2FA8B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35B7C6B-8D7C-2C1C-F1EF-A0CA12249C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620698-A64D-DC65-AFAC-DB3EBE32BC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BF6F16-EDC8-4F7E-AD99-6A06DFF33555}" type="datetimeFigureOut">
              <a:rPr lang="en-GB" smtClean="0"/>
              <a:t>20/07/2023</a:t>
            </a:fld>
            <a:endParaRPr lang="en-GB"/>
          </a:p>
        </p:txBody>
      </p:sp>
      <p:sp>
        <p:nvSpPr>
          <p:cNvPr id="5" name="Footer Placeholder 4">
            <a:extLst>
              <a:ext uri="{FF2B5EF4-FFF2-40B4-BE49-F238E27FC236}">
                <a16:creationId xmlns:a16="http://schemas.microsoft.com/office/drawing/2014/main" id="{6A06784F-8E33-4D91-439D-EA86E018B7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BA7FC5A-DE81-29ED-94D7-E8CAEC893C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C28882-5DA8-4FB8-BB7E-36C354BFB06D}" type="slidenum">
              <a:rPr lang="en-GB" smtClean="0"/>
              <a:t>‹#›</a:t>
            </a:fld>
            <a:endParaRPr lang="en-GB"/>
          </a:p>
        </p:txBody>
      </p:sp>
    </p:spTree>
    <p:extLst>
      <p:ext uri="{BB962C8B-B14F-4D97-AF65-F5344CB8AC3E}">
        <p14:creationId xmlns:p14="http://schemas.microsoft.com/office/powerpoint/2010/main" val="1902628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youtube.com/watch?v=9euTxoCC8Hk"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s://mathigon.org/course/fractals/sierpinski"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jpg"/></Relationships>
</file>

<file path=ppt/slides/_rels/slide29.xml.rels><?xml version="1.0" encoding="UTF-8" standalone="yes"?>
<Relationships xmlns="http://schemas.openxmlformats.org/package/2006/relationships"><Relationship Id="rId3" Type="http://schemas.openxmlformats.org/officeDocument/2006/relationships/hyperlink" Target="https://mathigon.org/step/talks/mandel-zoom" TargetMode="External"/><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5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6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4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hyperlink" Target="https://www.youtube.com/@3blue1brown" TargetMode="External"/><Relationship Id="rId2" Type="http://schemas.openxmlformats.org/officeDocument/2006/relationships/hyperlink" Target="https://www.youtube.com/@standupmaths" TargetMode="External"/><Relationship Id="rId1" Type="http://schemas.openxmlformats.org/officeDocument/2006/relationships/slideLayout" Target="../slideLayouts/slideLayout7.xml"/><Relationship Id="rId5" Type="http://schemas.openxmlformats.org/officeDocument/2006/relationships/hyperlink" Target="https://mathigon.org/timeline" TargetMode="External"/><Relationship Id="rId4" Type="http://schemas.openxmlformats.org/officeDocument/2006/relationships/hyperlink" Target="https://mathigon.org/courses#geometry"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3275"/>
            <a:ext cx="12191545" cy="6857999"/>
          </a:xfrm>
          <a:prstGeom prst="rect">
            <a:avLst/>
          </a:prstGeom>
        </p:spPr>
      </p:pic>
      <p:sp>
        <p:nvSpPr>
          <p:cNvPr id="3" name="Title 1"/>
          <p:cNvSpPr txBox="1">
            <a:spLocks/>
          </p:cNvSpPr>
          <p:nvPr/>
        </p:nvSpPr>
        <p:spPr>
          <a:xfrm>
            <a:off x="735980" y="2161288"/>
            <a:ext cx="7826381" cy="2337906"/>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gn="ctr">
              <a:lnSpc>
                <a:spcPct val="80000"/>
              </a:lnSpc>
            </a:pPr>
            <a:r>
              <a:rPr lang="en-US" sz="4400" dirty="0">
                <a:solidFill>
                  <a:srgbClr val="511C6C"/>
                </a:solidFill>
                <a:latin typeface="+mn-lt"/>
              </a:rPr>
              <a:t>Pre-University Summer School</a:t>
            </a:r>
          </a:p>
          <a:p>
            <a:pPr algn="ctr">
              <a:lnSpc>
                <a:spcPct val="80000"/>
              </a:lnSpc>
            </a:pPr>
            <a:endParaRPr lang="en-US" sz="4400" dirty="0">
              <a:solidFill>
                <a:srgbClr val="511C6C"/>
              </a:solidFill>
              <a:latin typeface="+mn-lt"/>
            </a:endParaRPr>
          </a:p>
          <a:p>
            <a:pPr algn="ctr">
              <a:lnSpc>
                <a:spcPct val="80000"/>
              </a:lnSpc>
            </a:pPr>
            <a:r>
              <a:rPr lang="en-US" sz="4400" dirty="0">
                <a:solidFill>
                  <a:srgbClr val="511C6C"/>
                </a:solidFill>
                <a:latin typeface="+mn-lt"/>
              </a:rPr>
              <a:t>An Introduction to…</a:t>
            </a:r>
          </a:p>
          <a:p>
            <a:pPr algn="ctr">
              <a:lnSpc>
                <a:spcPct val="80000"/>
              </a:lnSpc>
            </a:pPr>
            <a:r>
              <a:rPr lang="en-US" sz="4400" dirty="0">
                <a:solidFill>
                  <a:srgbClr val="511C6C"/>
                </a:solidFill>
                <a:latin typeface="+mn-lt"/>
              </a:rPr>
              <a:t>Mathematics and Statistics</a:t>
            </a:r>
          </a:p>
          <a:p>
            <a:pPr algn="ctr">
              <a:lnSpc>
                <a:spcPct val="80000"/>
              </a:lnSpc>
            </a:pPr>
            <a:br>
              <a:rPr lang="en-US" sz="4400" dirty="0">
                <a:solidFill>
                  <a:srgbClr val="511C6C"/>
                </a:solidFill>
                <a:latin typeface="+mn-lt"/>
              </a:rPr>
            </a:br>
            <a:endParaRPr lang="en-US" sz="4400" dirty="0">
              <a:solidFill>
                <a:srgbClr val="511C6C"/>
              </a:solidFill>
              <a:latin typeface="+mn-lt"/>
            </a:endParaRPr>
          </a:p>
        </p:txBody>
      </p:sp>
      <p:sp>
        <p:nvSpPr>
          <p:cNvPr id="5" name="Subtitle 2"/>
          <p:cNvSpPr txBox="1">
            <a:spLocks/>
          </p:cNvSpPr>
          <p:nvPr/>
        </p:nvSpPr>
        <p:spPr>
          <a:xfrm>
            <a:off x="899603" y="5480033"/>
            <a:ext cx="3628855" cy="445707"/>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ctr"/>
            <a:r>
              <a:rPr lang="en-US" sz="2133" dirty="0">
                <a:solidFill>
                  <a:srgbClr val="511C6C"/>
                </a:solidFill>
                <a:latin typeface="+mn-lt"/>
                <a:ea typeface="Avenir Next" charset="0"/>
                <a:cs typeface="Avenir Next" charset="0"/>
              </a:rPr>
              <a:t>Friday 21</a:t>
            </a:r>
            <a:r>
              <a:rPr lang="en-US" sz="2133" baseline="30000" dirty="0">
                <a:solidFill>
                  <a:srgbClr val="511C6C"/>
                </a:solidFill>
                <a:latin typeface="+mn-lt"/>
                <a:ea typeface="Avenir Next" charset="0"/>
                <a:cs typeface="Avenir Next" charset="0"/>
              </a:rPr>
              <a:t>st</a:t>
            </a:r>
            <a:r>
              <a:rPr lang="en-US" sz="2133" dirty="0">
                <a:solidFill>
                  <a:srgbClr val="511C6C"/>
                </a:solidFill>
                <a:latin typeface="+mn-lt"/>
                <a:ea typeface="Avenir Next" charset="0"/>
                <a:cs typeface="Avenir Next" charset="0"/>
              </a:rPr>
              <a:t> July 2023</a:t>
            </a:r>
          </a:p>
        </p:txBody>
      </p:sp>
      <p:cxnSp>
        <p:nvCxnSpPr>
          <p:cNvPr id="6" name="Straight Connector 5"/>
          <p:cNvCxnSpPr/>
          <p:nvPr/>
        </p:nvCxnSpPr>
        <p:spPr>
          <a:xfrm>
            <a:off x="899603" y="6026886"/>
            <a:ext cx="10274423" cy="0"/>
          </a:xfrm>
          <a:prstGeom prst="line">
            <a:avLst/>
          </a:prstGeom>
          <a:ln>
            <a:solidFill>
              <a:srgbClr val="511C6C"/>
            </a:solidFill>
          </a:ln>
        </p:spPr>
        <p:style>
          <a:lnRef idx="1">
            <a:schemeClr val="accent1"/>
          </a:lnRef>
          <a:fillRef idx="0">
            <a:schemeClr val="accent1"/>
          </a:fillRef>
          <a:effectRef idx="0">
            <a:schemeClr val="accent1"/>
          </a:effectRef>
          <a:fontRef idx="minor">
            <a:schemeClr val="tx1"/>
          </a:fontRef>
        </p:style>
      </p:cxnSp>
      <p:sp>
        <p:nvSpPr>
          <p:cNvPr id="8" name="Subtitle 2"/>
          <p:cNvSpPr txBox="1">
            <a:spLocks/>
          </p:cNvSpPr>
          <p:nvPr/>
        </p:nvSpPr>
        <p:spPr>
          <a:xfrm>
            <a:off x="6528103" y="5034093"/>
            <a:ext cx="4114801" cy="1065731"/>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ctr"/>
            <a:r>
              <a:rPr lang="en-US" sz="2400" dirty="0">
                <a:solidFill>
                  <a:srgbClr val="511C6C"/>
                </a:solidFill>
                <a:latin typeface="+mn-lt"/>
                <a:ea typeface="Avenir Next" charset="0"/>
                <a:cs typeface="Avenir Next" charset="0"/>
              </a:rPr>
              <a:t>Chris Jones</a:t>
            </a:r>
          </a:p>
          <a:p>
            <a:pPr algn="ctr"/>
            <a:r>
              <a:rPr lang="en-US" sz="2400" dirty="0">
                <a:solidFill>
                  <a:srgbClr val="511C6C"/>
                </a:solidFill>
                <a:latin typeface="+mn-lt"/>
                <a:ea typeface="Avenir Next" charset="0"/>
                <a:cs typeface="Avenir Next" charset="0"/>
              </a:rPr>
              <a:t>C.Jones.26@warwick.ac.uk</a:t>
            </a:r>
          </a:p>
        </p:txBody>
      </p:sp>
      <p:pic>
        <p:nvPicPr>
          <p:cNvPr id="7" name="Picture 6" descr="A person in a green sweater&#10;&#10;Description automatically generated">
            <a:extLst>
              <a:ext uri="{FF2B5EF4-FFF2-40B4-BE49-F238E27FC236}">
                <a16:creationId xmlns:a16="http://schemas.microsoft.com/office/drawing/2014/main" id="{1CDA7806-F099-2AE3-D0FD-0B9783183AE7}"/>
              </a:ext>
            </a:extLst>
          </p:cNvPr>
          <p:cNvPicPr>
            <a:picLocks noChangeAspect="1"/>
          </p:cNvPicPr>
          <p:nvPr/>
        </p:nvPicPr>
        <p:blipFill rotWithShape="1">
          <a:blip r:embed="rId4">
            <a:extLst>
              <a:ext uri="{28A0092B-C50C-407E-A947-70E740481C1C}">
                <a14:useLocalDpi xmlns:a14="http://schemas.microsoft.com/office/drawing/2010/main" val="0"/>
              </a:ext>
            </a:extLst>
          </a:blip>
          <a:srcRect l="15714" t="9239" r="20162" b="44878"/>
          <a:stretch/>
        </p:blipFill>
        <p:spPr>
          <a:xfrm>
            <a:off x="9092000" y="2828437"/>
            <a:ext cx="2082026" cy="2234684"/>
          </a:xfrm>
          <a:prstGeom prst="ellipse">
            <a:avLst/>
          </a:prstGeom>
        </p:spPr>
      </p:pic>
    </p:spTree>
    <p:extLst>
      <p:ext uri="{BB962C8B-B14F-4D97-AF65-F5344CB8AC3E}">
        <p14:creationId xmlns:p14="http://schemas.microsoft.com/office/powerpoint/2010/main" val="1452899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F8D0A689-0736-4606-B72F-89D8FB2E92D6}"/>
                  </a:ext>
                </a:extLst>
              </p:cNvPr>
              <p:cNvSpPr txBox="1"/>
              <p:nvPr/>
            </p:nvSpPr>
            <p:spPr>
              <a:xfrm>
                <a:off x="498088" y="682427"/>
                <a:ext cx="11195824" cy="5641544"/>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This type of series is called </a:t>
                </a:r>
                <a:r>
                  <a:rPr lang="en-GB" sz="2800" b="1" dirty="0">
                    <a:latin typeface="CMU Sans Serif" panose="02000603000000000000" pitchFamily="2" charset="0"/>
                    <a:ea typeface="CMU Sans Serif" panose="02000603000000000000" pitchFamily="2" charset="0"/>
                    <a:cs typeface="CMU Sans Serif" panose="02000603000000000000" pitchFamily="2" charset="0"/>
                  </a:rPr>
                  <a:t>convergent</a:t>
                </a:r>
                <a:r>
                  <a:rPr lang="en-GB" sz="2800" dirty="0">
                    <a:latin typeface="CMU Sans Serif" panose="02000603000000000000" pitchFamily="2" charset="0"/>
                    <a:ea typeface="CMU Sans Serif" panose="02000603000000000000" pitchFamily="2" charset="0"/>
                    <a:cs typeface="CMU Sans Serif" panose="02000603000000000000" pitchFamily="2" charset="0"/>
                  </a:rPr>
                  <a:t>, because it  </a:t>
                </a:r>
                <a:r>
                  <a:rPr lang="en-GB" sz="2800" i="1" dirty="0">
                    <a:latin typeface="CMU Sans Serif" panose="02000603000000000000" pitchFamily="2" charset="0"/>
                    <a:ea typeface="CMU Sans Serif" panose="02000603000000000000" pitchFamily="2" charset="0"/>
                    <a:cs typeface="CMU Sans Serif" panose="02000603000000000000" pitchFamily="2" charset="0"/>
                  </a:rPr>
                  <a:t>converges</a:t>
                </a:r>
                <a:r>
                  <a:rPr lang="en-GB" sz="2800" dirty="0">
                    <a:latin typeface="CMU Sans Serif" panose="02000603000000000000" pitchFamily="2" charset="0"/>
                    <a:ea typeface="CMU Sans Serif" panose="02000603000000000000" pitchFamily="2" charset="0"/>
                    <a:cs typeface="CMU Sans Serif" panose="02000603000000000000" pitchFamily="2" charset="0"/>
                  </a:rPr>
                  <a:t>  towards a finite value which we call the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limit</a:t>
                </a:r>
                <a:r>
                  <a:rPr lang="en-GB" sz="2800" dirty="0">
                    <a:latin typeface="CMU Sans Serif" panose="02000603000000000000" pitchFamily="2" charset="0"/>
                    <a:ea typeface="CMU Sans Serif" panose="02000603000000000000" pitchFamily="2" charset="0"/>
                    <a:cs typeface="CMU Sans Serif" panose="02000603000000000000" pitchFamily="2" charset="0"/>
                  </a:rPr>
                  <a:t> of the series.</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What is different between this convergent series, and the divergent ones?</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9</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27</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81</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m:oMathPara>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b="0" dirty="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2+5+8+11+14+…</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i="1">
                        <a:latin typeface="Cambria Math" panose="02040503050406030204" pitchFamily="18" charset="0"/>
                        <a:ea typeface="CMU Sans Serif" panose="02000603000000000000" pitchFamily="2" charset="0"/>
                        <a:cs typeface="CMU Sans Serif" panose="02000603000000000000" pitchFamily="2" charset="0"/>
                      </a:rPr>
                      <m:t>1+3+9+27+81+…</m:t>
                    </m:r>
                  </m:oMath>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The terms in the convergent series move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closer towards zero </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Can you see why a series will not converge unless this is true?</a:t>
                </a:r>
              </a:p>
            </p:txBody>
          </p:sp>
        </mc:Choice>
        <mc:Fallback>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498088" y="682427"/>
                <a:ext cx="11195824" cy="5641544"/>
              </a:xfrm>
              <a:prstGeom prst="rect">
                <a:avLst/>
              </a:prstGeom>
              <a:blipFill>
                <a:blip r:embed="rId2"/>
                <a:stretch>
                  <a:fillRect l="-1144" t="-1297" r="-1580" b="-2162"/>
                </a:stretch>
              </a:blipFill>
            </p:spPr>
            <p:txBody>
              <a:bodyPr/>
              <a:lstStyle/>
              <a:p>
                <a:r>
                  <a:rPr lang="en-GB">
                    <a:noFill/>
                  </a:rPr>
                  <a:t> </a:t>
                </a:r>
              </a:p>
            </p:txBody>
          </p:sp>
        </mc:Fallback>
      </mc:AlternateContent>
    </p:spTree>
    <p:extLst>
      <p:ext uri="{BB962C8B-B14F-4D97-AF65-F5344CB8AC3E}">
        <p14:creationId xmlns:p14="http://schemas.microsoft.com/office/powerpoint/2010/main" val="3417811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498088" y="682427"/>
                <a:ext cx="11195824" cy="5622950"/>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Each of the series we have seen so far have followed a ‘term-to-term’ rule, which means each term is defined by performing some operation on the previous term. </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But some series are defined only by a formula which describes each term according to its position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(an ‘</a:t>
                </a:r>
                <a14:m>
                  <m:oMath xmlns:m="http://schemas.openxmlformats.org/officeDocument/2006/math">
                    <m:r>
                      <a:rPr lang="en-GB" sz="2800" b="0" i="1" dirty="0" smtClean="0">
                        <a:latin typeface="Cambria Math" panose="02040503050406030204" pitchFamily="18" charset="0"/>
                        <a:ea typeface="CMU Sans Serif" panose="02000603000000000000" pitchFamily="2" charset="0"/>
                        <a:cs typeface="CMU Sans Serif" panose="02000603000000000000" pitchFamily="2" charset="0"/>
                      </a:rPr>
                      <m:t>𝑛</m:t>
                    </m:r>
                  </m:oMath>
                </a14:m>
                <a:r>
                  <a:rPr lang="en-GB" sz="2800" baseline="30000" dirty="0">
                    <a:latin typeface="CMU Sans Serif" panose="02000603000000000000" pitchFamily="2" charset="0"/>
                    <a:ea typeface="CMU Sans Serif" panose="02000603000000000000" pitchFamily="2" charset="0"/>
                    <a:cs typeface="CMU Sans Serif" panose="02000603000000000000" pitchFamily="2" charset="0"/>
                  </a:rPr>
                  <a:t>th</a:t>
                </a:r>
                <a:r>
                  <a:rPr lang="en-GB" sz="2800" dirty="0">
                    <a:latin typeface="CMU Sans Serif" panose="02000603000000000000" pitchFamily="2" charset="0"/>
                    <a:ea typeface="CMU Sans Serif" panose="02000603000000000000" pitchFamily="2" charset="0"/>
                    <a:cs typeface="CMU Sans Serif" panose="02000603000000000000" pitchFamily="2" charset="0"/>
                  </a:rPr>
                  <a:t>-term formula’).</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u="sng" dirty="0">
                    <a:latin typeface="CMU Sans Serif" panose="02000603000000000000" pitchFamily="2" charset="0"/>
                    <a:ea typeface="CMU Sans Serif" panose="02000603000000000000" pitchFamily="2" charset="0"/>
                    <a:cs typeface="CMU Sans Serif" panose="02000603000000000000" pitchFamily="2" charset="0"/>
                  </a:rPr>
                  <a:t>Example</a:t>
                </a:r>
                <a:r>
                  <a:rPr lang="en-GB" sz="2800" dirty="0">
                    <a:latin typeface="CMU Sans Serif" panose="02000603000000000000" pitchFamily="2" charset="0"/>
                    <a:ea typeface="CMU Sans Serif" panose="02000603000000000000" pitchFamily="2" charset="0"/>
                    <a:cs typeface="CMU Sans Serif" panose="02000603000000000000" pitchFamily="2" charset="0"/>
                  </a:rPr>
                  <a:t>:   If the formula for the </a:t>
                </a:r>
                <a14:m>
                  <m:oMath xmlns:m="http://schemas.openxmlformats.org/officeDocument/2006/math">
                    <m:r>
                      <a:rPr lang="en-GB" sz="2800" i="1" dirty="0">
                        <a:latin typeface="Cambria Math" panose="02040503050406030204" pitchFamily="18" charset="0"/>
                        <a:ea typeface="CMU Sans Serif" panose="02000603000000000000" pitchFamily="2" charset="0"/>
                        <a:cs typeface="CMU Sans Serif" panose="02000603000000000000" pitchFamily="2" charset="0"/>
                      </a:rPr>
                      <m:t>𝑛</m:t>
                    </m:r>
                  </m:oMath>
                </a14:m>
                <a:r>
                  <a:rPr lang="en-GB" sz="2800" baseline="30000" dirty="0" err="1">
                    <a:latin typeface="CMU Sans Serif" panose="02000603000000000000" pitchFamily="2" charset="0"/>
                    <a:ea typeface="CMU Sans Serif" panose="02000603000000000000" pitchFamily="2" charset="0"/>
                    <a:cs typeface="CMU Sans Serif" panose="02000603000000000000" pitchFamily="2" charset="0"/>
                  </a:rPr>
                  <a:t>th</a:t>
                </a:r>
                <a:r>
                  <a:rPr lang="en-GB" sz="2800" dirty="0">
                    <a:latin typeface="CMU Sans Serif" panose="02000603000000000000" pitchFamily="2" charset="0"/>
                    <a:ea typeface="CMU Sans Serif" panose="02000603000000000000" pitchFamily="2" charset="0"/>
                    <a:cs typeface="CMU Sans Serif" panose="02000603000000000000" pitchFamily="2" charset="0"/>
                  </a:rPr>
                  <a:t>-term is   </a:t>
                </a:r>
                <a14:m>
                  <m:oMath xmlns:m="http://schemas.openxmlformats.org/officeDocument/2006/math">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sup>
                        </m:sSup>
                      </m:den>
                    </m:f>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then we find the series</a:t>
                </a: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4</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9</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16</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25</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a14:m>
                <a:endParaRPr lang="en-GB" sz="2800" u="sng"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u="sng"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We will now investigate this series and another similar one.</a:t>
                </a:r>
              </a:p>
              <a:p>
                <a:pPr algn="just"/>
                <a:endParaRPr lang="en-GB" sz="2800" u="sng" dirty="0">
                  <a:latin typeface="CMU Sans Serif" panose="02000603000000000000" pitchFamily="2" charset="0"/>
                  <a:ea typeface="CMU Sans Serif" panose="02000603000000000000" pitchFamily="2" charset="0"/>
                  <a:cs typeface="CMU Sans Serif" panose="02000603000000000000" pitchFamily="2" charset="0"/>
                </a:endParaRP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498088" y="682427"/>
                <a:ext cx="11195824" cy="5622950"/>
              </a:xfrm>
              <a:prstGeom prst="rect">
                <a:avLst/>
              </a:prstGeom>
              <a:blipFill>
                <a:blip r:embed="rId2"/>
                <a:stretch>
                  <a:fillRect l="-1144" t="-1085" r="-1144"/>
                </a:stretch>
              </a:blipFill>
            </p:spPr>
            <p:txBody>
              <a:bodyPr/>
              <a:lstStyle/>
              <a:p>
                <a:r>
                  <a:rPr lang="en-GB">
                    <a:noFill/>
                  </a:rPr>
                  <a:t> </a:t>
                </a:r>
              </a:p>
            </p:txBody>
          </p:sp>
        </mc:Fallback>
      </mc:AlternateContent>
    </p:spTree>
    <p:extLst>
      <p:ext uri="{BB962C8B-B14F-4D97-AF65-F5344CB8AC3E}">
        <p14:creationId xmlns:p14="http://schemas.microsoft.com/office/powerpoint/2010/main" val="331504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498088" y="611796"/>
                <a:ext cx="11195824" cy="5589222"/>
              </a:xfrm>
              <a:prstGeom prst="rect">
                <a:avLst/>
              </a:prstGeom>
              <a:noFill/>
            </p:spPr>
            <p:txBody>
              <a:bodyPr wrap="square" rtlCol="0">
                <a:spAutoFit/>
              </a:bodyPr>
              <a:lstStyle/>
              <a:p>
                <a:pPr algn="just"/>
                <a:r>
                  <a:rPr lang="en-GB" sz="2800" b="1"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Tasks (1b and 1c)</a:t>
                </a:r>
              </a:p>
              <a:p>
                <a:pPr algn="just"/>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4</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9</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16</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25</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sup>
                          </m:sSup>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m:oMathPara>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4</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5</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m:oMathPara>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Use your calculator to complete the table on pages 3 and 4 of your workbook, in the same way as we did before.</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Use the results to decide whether or not you think these series converge, and if they do, approximately which value they are equal to.</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498088" y="611796"/>
                <a:ext cx="11195824" cy="5589222"/>
              </a:xfrm>
              <a:prstGeom prst="rect">
                <a:avLst/>
              </a:prstGeom>
              <a:blipFill>
                <a:blip r:embed="rId2"/>
                <a:stretch>
                  <a:fillRect l="-1144" t="-1091" r="-1144" b="-2181"/>
                </a:stretch>
              </a:blipFill>
            </p:spPr>
            <p:txBody>
              <a:bodyPr/>
              <a:lstStyle/>
              <a:p>
                <a:r>
                  <a:rPr lang="en-GB">
                    <a:noFill/>
                  </a:rPr>
                  <a:t> </a:t>
                </a:r>
              </a:p>
            </p:txBody>
          </p:sp>
        </mc:Fallback>
      </mc:AlternateContent>
    </p:spTree>
    <p:extLst>
      <p:ext uri="{BB962C8B-B14F-4D97-AF65-F5344CB8AC3E}">
        <p14:creationId xmlns:p14="http://schemas.microsoft.com/office/powerpoint/2010/main" val="296476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F8D0A689-0736-4606-B72F-89D8FB2E92D6}"/>
                  </a:ext>
                </a:extLst>
              </p:cNvPr>
              <p:cNvSpPr txBox="1"/>
              <p:nvPr/>
            </p:nvSpPr>
            <p:spPr>
              <a:xfrm>
                <a:off x="397729" y="712161"/>
                <a:ext cx="11511776" cy="545200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4</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9</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16</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25</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sup>
                          </m:sSup>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m:oMathPara>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This ‘sum of reciprocals of squares’ is known as the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Basel Problem</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and was first solved in 1734 by Leonard Euler who proved that it </a:t>
                </a:r>
                <a:r>
                  <a:rPr lang="en-GB" sz="2800" i="1" dirty="0">
                    <a:latin typeface="CMU Sans Serif" panose="02000603000000000000" pitchFamily="2" charset="0"/>
                    <a:ea typeface="CMU Sans Serif" panose="02000603000000000000" pitchFamily="2" charset="0"/>
                    <a:cs typeface="CMU Sans Serif" panose="02000603000000000000" pitchFamily="2" charset="0"/>
                  </a:rPr>
                  <a:t>converges</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If we take our best approximation to the limit and multiply by  </a:t>
                </a:r>
                <a14:m>
                  <m:oMath xmlns:m="http://schemas.openxmlformats.org/officeDocument/2006/math">
                    <m:r>
                      <a:rPr lang="en-GB" sz="2800" b="0" i="1" smtClean="0">
                        <a:solidFill>
                          <a:srgbClr val="FF0000"/>
                        </a:solidFill>
                        <a:latin typeface="Cambria Math" panose="02040503050406030204" pitchFamily="18" charset="0"/>
                        <a:ea typeface="CMU Sans Serif" panose="02000603000000000000" pitchFamily="2" charset="0"/>
                        <a:cs typeface="CMU Sans Serif" panose="02000603000000000000" pitchFamily="2" charset="0"/>
                      </a:rPr>
                      <m:t>6</m:t>
                    </m:r>
                  </m:oMath>
                </a14:m>
                <a:r>
                  <a:rPr lang="en-GB" sz="2800"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 ,</a:t>
                </a:r>
                <a:br>
                  <a:rPr lang="en-GB" sz="2800"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br>
                <a:r>
                  <a:rPr lang="en-GB" sz="2800"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and then take the square root, what do you notice?</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It is true that Euler proved that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4</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9</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16</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25</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𝜋</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sup>
                        </m:sSup>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6</m:t>
                        </m:r>
                      </m:den>
                    </m:f>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    </a:t>
                </a:r>
                <a:r>
                  <a:rPr lang="en-GB" sz="2800" dirty="0">
                    <a:latin typeface="CMU Sans Serif" panose="02000603000000000000" pitchFamily="2" charset="0"/>
                    <a:ea typeface="CMU Sans Serif" panose="02000603000000000000" pitchFamily="2" charset="0"/>
                    <a:cs typeface="CMU Sans Serif" panose="02000603000000000000" pitchFamily="2" charset="0"/>
                    <a:hlinkClick r:id="rId2"/>
                  </a:rPr>
                  <a:t>Proof</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This shows that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𝜋</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(circle constant) can appear in some surprising places…</a:t>
                </a:r>
              </a:p>
            </p:txBody>
          </p:sp>
        </mc:Choice>
        <mc:Fallback>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397729" y="712161"/>
                <a:ext cx="11511776" cy="5452005"/>
              </a:xfrm>
              <a:prstGeom prst="rect">
                <a:avLst/>
              </a:prstGeom>
              <a:blipFill>
                <a:blip r:embed="rId3"/>
                <a:stretch>
                  <a:fillRect l="-1059" r="-1006" b="-2461"/>
                </a:stretch>
              </a:blipFill>
            </p:spPr>
            <p:txBody>
              <a:bodyPr/>
              <a:lstStyle/>
              <a:p>
                <a:r>
                  <a:rPr lang="en-GB">
                    <a:noFill/>
                  </a:rPr>
                  <a:t> </a:t>
                </a:r>
              </a:p>
            </p:txBody>
          </p:sp>
        </mc:Fallback>
      </mc:AlternateContent>
    </p:spTree>
    <p:extLst>
      <p:ext uri="{BB962C8B-B14F-4D97-AF65-F5344CB8AC3E}">
        <p14:creationId xmlns:p14="http://schemas.microsoft.com/office/powerpoint/2010/main" val="3988997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397729" y="366480"/>
                <a:ext cx="11511776" cy="6072432"/>
              </a:xfrm>
              <a:prstGeom prst="rect">
                <a:avLst/>
              </a:prstGeom>
              <a:noFill/>
            </p:spPr>
            <p:txBody>
              <a:bodyPr wrap="square" rtlCol="0">
                <a:spAutoFit/>
              </a:bodyPr>
              <a:lstStyle/>
              <a:p>
                <a:pPr algn="just"/>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2</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3</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4</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5</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𝑛</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oMath>
                  </m:oMathPara>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The second series (‘sum of reciprocals of integers’) actually </a:t>
                </a:r>
                <a:r>
                  <a:rPr lang="en-GB" sz="2800" i="1" dirty="0">
                    <a:latin typeface="CMU Sans Serif" panose="02000603000000000000" pitchFamily="2" charset="0"/>
                    <a:ea typeface="CMU Sans Serif" panose="02000603000000000000" pitchFamily="2" charset="0"/>
                    <a:cs typeface="CMU Sans Serif" panose="02000603000000000000" pitchFamily="2" charset="0"/>
                  </a:rPr>
                  <a:t>diverges,</a:t>
                </a:r>
                <a:r>
                  <a:rPr lang="en-GB" sz="2800" dirty="0">
                    <a:latin typeface="CMU Sans Serif" panose="02000603000000000000" pitchFamily="2" charset="0"/>
                    <a:ea typeface="CMU Sans Serif" panose="02000603000000000000" pitchFamily="2" charset="0"/>
                    <a:cs typeface="CMU Sans Serif" panose="02000603000000000000" pitchFamily="2" charset="0"/>
                  </a:rPr>
                  <a:t> because it does not move closer towards any finite value when you add more and more terms. Rather it forever gets larger towards infinity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So it is possible for a series to diverge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even if the terms get closer to zero</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It is still true that if the terms do </a:t>
                </a:r>
                <a:r>
                  <a:rPr lang="en-GB" sz="2800" i="1" dirty="0">
                    <a:latin typeface="CMU Sans Serif" panose="02000603000000000000" pitchFamily="2" charset="0"/>
                    <a:ea typeface="CMU Sans Serif" panose="02000603000000000000" pitchFamily="2" charset="0"/>
                    <a:cs typeface="CMU Sans Serif" panose="02000603000000000000" pitchFamily="2" charset="0"/>
                  </a:rPr>
                  <a:t>not</a:t>
                </a:r>
                <a:r>
                  <a:rPr lang="en-GB" sz="2800" dirty="0">
                    <a:latin typeface="CMU Sans Serif" panose="02000603000000000000" pitchFamily="2" charset="0"/>
                    <a:ea typeface="CMU Sans Serif" panose="02000603000000000000" pitchFamily="2" charset="0"/>
                    <a:cs typeface="CMU Sans Serif" panose="02000603000000000000" pitchFamily="2" charset="0"/>
                  </a:rPr>
                  <a:t> get closer to zero, the series </a:t>
                </a:r>
                <a:r>
                  <a:rPr lang="en-GB" sz="2800" i="1" dirty="0">
                    <a:latin typeface="CMU Sans Serif" panose="02000603000000000000" pitchFamily="2" charset="0"/>
                    <a:ea typeface="CMU Sans Serif" panose="02000603000000000000" pitchFamily="2" charset="0"/>
                    <a:cs typeface="CMU Sans Serif" panose="02000603000000000000" pitchFamily="2" charset="0"/>
                  </a:rPr>
                  <a:t>definitely</a:t>
                </a:r>
                <a:r>
                  <a:rPr lang="en-GB" sz="2800" dirty="0">
                    <a:latin typeface="CMU Sans Serif" panose="02000603000000000000" pitchFamily="2" charset="0"/>
                    <a:ea typeface="CMU Sans Serif" panose="02000603000000000000" pitchFamily="2" charset="0"/>
                    <a:cs typeface="CMU Sans Serif" panose="02000603000000000000" pitchFamily="2" charset="0"/>
                  </a:rPr>
                  <a:t> diverges, but if the terms </a:t>
                </a:r>
                <a:r>
                  <a:rPr lang="en-GB" sz="2800" i="1" dirty="0">
                    <a:latin typeface="CMU Sans Serif" panose="02000603000000000000" pitchFamily="2" charset="0"/>
                    <a:ea typeface="CMU Sans Serif" panose="02000603000000000000" pitchFamily="2" charset="0"/>
                    <a:cs typeface="CMU Sans Serif" panose="02000603000000000000" pitchFamily="2" charset="0"/>
                  </a:rPr>
                  <a:t>do</a:t>
                </a:r>
                <a:r>
                  <a:rPr lang="en-GB" sz="2800" dirty="0">
                    <a:latin typeface="CMU Sans Serif" panose="02000603000000000000" pitchFamily="2" charset="0"/>
                    <a:ea typeface="CMU Sans Serif" panose="02000603000000000000" pitchFamily="2" charset="0"/>
                    <a:cs typeface="CMU Sans Serif" panose="02000603000000000000" pitchFamily="2" charset="0"/>
                  </a:rPr>
                  <a:t> get closer to zero, it </a:t>
                </a:r>
                <a:r>
                  <a:rPr lang="en-GB" sz="2800" i="1" dirty="0">
                    <a:latin typeface="CMU Sans Serif" panose="02000603000000000000" pitchFamily="2" charset="0"/>
                    <a:ea typeface="CMU Sans Serif" panose="02000603000000000000" pitchFamily="2" charset="0"/>
                    <a:cs typeface="CMU Sans Serif" panose="02000603000000000000" pitchFamily="2" charset="0"/>
                  </a:rPr>
                  <a:t>might</a:t>
                </a:r>
                <a:r>
                  <a:rPr lang="en-GB" sz="2800" dirty="0">
                    <a:latin typeface="CMU Sans Serif" panose="02000603000000000000" pitchFamily="2" charset="0"/>
                    <a:ea typeface="CMU Sans Serif" panose="02000603000000000000" pitchFamily="2" charset="0"/>
                    <a:cs typeface="CMU Sans Serif" panose="02000603000000000000" pitchFamily="2" charset="0"/>
                  </a:rPr>
                  <a:t> converge or not.</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b="0" dirty="0">
                    <a:ea typeface="CMU Sans Serif" panose="02000603000000000000" pitchFamily="2" charset="0"/>
                    <a:cs typeface="CMU Sans Serif" panose="02000603000000000000" pitchFamily="2" charset="0"/>
                  </a:rPr>
                  <a:t>                           Series converges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“Terms get closer to zero”</a:t>
                </a: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      “Terms get closer to zero”    </a:t>
                </a:r>
                <a:r>
                  <a:rPr lang="en-GB" sz="2800" b="0" i="0" dirty="0">
                    <a:solidFill>
                      <a:srgbClr val="232629"/>
                    </a:solidFill>
                    <a:effectLst/>
                    <a:latin typeface="MathJax_AMS"/>
                  </a:rPr>
                  <a:t>⇏       Series converges</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397729" y="366480"/>
                <a:ext cx="11511776" cy="6072432"/>
              </a:xfrm>
              <a:prstGeom prst="rect">
                <a:avLst/>
              </a:prstGeom>
              <a:blipFill>
                <a:blip r:embed="rId2"/>
                <a:stretch>
                  <a:fillRect l="-1059" r="-1059" b="-2108"/>
                </a:stretch>
              </a:blipFill>
            </p:spPr>
            <p:txBody>
              <a:bodyPr/>
              <a:lstStyle/>
              <a:p>
                <a:r>
                  <a:rPr lang="en-GB">
                    <a:noFill/>
                  </a:rPr>
                  <a:t> </a:t>
                </a:r>
              </a:p>
            </p:txBody>
          </p:sp>
        </mc:Fallback>
      </mc:AlternateContent>
    </p:spTree>
    <p:extLst>
      <p:ext uri="{BB962C8B-B14F-4D97-AF65-F5344CB8AC3E}">
        <p14:creationId xmlns:p14="http://schemas.microsoft.com/office/powerpoint/2010/main" val="226234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475788" y="567195"/>
                <a:ext cx="11511776" cy="55699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2</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3</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4</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5</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𝑛</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oMath>
                  </m:oMathPara>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It is known as the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harmonic series</a:t>
                </a:r>
                <a:r>
                  <a:rPr lang="en-GB" sz="2800" i="1" dirty="0">
                    <a:latin typeface="CMU Sans Serif" panose="02000603000000000000" pitchFamily="2" charset="0"/>
                    <a:ea typeface="CMU Sans Serif" panose="02000603000000000000" pitchFamily="2" charset="0"/>
                    <a:cs typeface="CMU Sans Serif" panose="02000603000000000000" pitchFamily="2" charset="0"/>
                  </a:rPr>
                  <a:t> </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because the fractions  </a:t>
                </a:r>
                <a14:m>
                  <m:oMath xmlns:m="http://schemas.openxmlformats.org/officeDocument/2006/math">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4</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are related to a set of musical notes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known as harmonics.</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The ‘formal’ proof that the harmonic</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series diverges is not too difficult, and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involves separating the terms into groups</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of size  </a:t>
                </a:r>
                <a14:m>
                  <m:oMath xmlns:m="http://schemas.openxmlformats.org/officeDocument/2006/math">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𝑘</m:t>
                        </m:r>
                      </m:sup>
                    </m:sSup>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so that each group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&gt;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den>
                    </m:f>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475788" y="567195"/>
                <a:ext cx="11511776" cy="5569986"/>
              </a:xfrm>
              <a:prstGeom prst="rect">
                <a:avLst/>
              </a:prstGeom>
              <a:blipFill>
                <a:blip r:embed="rId2"/>
                <a:stretch>
                  <a:fillRect l="-1059" b="-1094"/>
                </a:stretch>
              </a:blipFill>
            </p:spPr>
            <p:txBody>
              <a:bodyPr/>
              <a:lstStyle/>
              <a:p>
                <a:r>
                  <a:rPr lang="en-GB">
                    <a:noFill/>
                  </a:rPr>
                  <a:t> </a:t>
                </a:r>
              </a:p>
            </p:txBody>
          </p:sp>
        </mc:Fallback>
      </mc:AlternateContent>
      <p:pic>
        <p:nvPicPr>
          <p:cNvPr id="3" name="Picture 4" descr="undefined">
            <a:extLst>
              <a:ext uri="{FF2B5EF4-FFF2-40B4-BE49-F238E27FC236}">
                <a16:creationId xmlns:a16="http://schemas.microsoft.com/office/drawing/2014/main" id="{92D892A5-9D66-5A80-E8C0-542EDB6A8D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3420" y="1713752"/>
            <a:ext cx="5036869" cy="4791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38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5446549" y="414802"/>
            <a:ext cx="6462953" cy="6124754"/>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One particular application of the harmonic series is known as the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a:t>
            </a:r>
            <a:r>
              <a:rPr lang="en-GB" sz="2800" i="1" dirty="0">
                <a:latin typeface="CMU Sans Serif" panose="02000603000000000000" pitchFamily="2" charset="0"/>
                <a:ea typeface="CMU Sans Serif" panose="02000603000000000000" pitchFamily="2" charset="0"/>
                <a:cs typeface="CMU Sans Serif" panose="02000603000000000000" pitchFamily="2" charset="0"/>
              </a:rPr>
              <a:t>block-stacking problem </a:t>
            </a:r>
            <a:r>
              <a:rPr lang="en-GB" sz="2800" dirty="0">
                <a:latin typeface="CMU Sans Serif" panose="02000603000000000000" pitchFamily="2" charset="0"/>
                <a:ea typeface="CMU Sans Serif" panose="02000603000000000000" pitchFamily="2" charset="0"/>
                <a:cs typeface="CMU Sans Serif" panose="02000603000000000000" pitchFamily="2" charset="0"/>
              </a:rPr>
              <a:t>, which asks:</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How far over the edge of a table can be reached by simply stacking blocks on top of each other without them falling off ? ”</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Since the harmonic series diverges, it turns out that it is possible to reach</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a:t>
            </a:r>
            <a:r>
              <a:rPr lang="en-GB" sz="2800" i="1" dirty="0">
                <a:latin typeface="CMU Sans Serif" panose="02000603000000000000" pitchFamily="2" charset="0"/>
                <a:ea typeface="CMU Sans Serif" panose="02000603000000000000" pitchFamily="2" charset="0"/>
                <a:cs typeface="CMU Sans Serif" panose="02000603000000000000" pitchFamily="2" charset="0"/>
              </a:rPr>
              <a:t>infinitely far</a:t>
            </a:r>
            <a:r>
              <a:rPr lang="en-GB" sz="2800" dirty="0">
                <a:latin typeface="CMU Sans Serif" panose="02000603000000000000" pitchFamily="2" charset="0"/>
                <a:ea typeface="CMU Sans Serif" panose="02000603000000000000" pitchFamily="2" charset="0"/>
                <a:cs typeface="CMU Sans Serif" panose="02000603000000000000" pitchFamily="2" charset="0"/>
              </a:rPr>
              <a:t>  off the edge of the table!</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But because the series only increases very slowly, you would need a very large number of blocks to reach particularly far.</a:t>
            </a:r>
          </a:p>
        </p:txBody>
      </p:sp>
      <p:pic>
        <p:nvPicPr>
          <p:cNvPr id="1026" name="Picture 2" descr="overhanging books">
            <a:extLst>
              <a:ext uri="{FF2B5EF4-FFF2-40B4-BE49-F238E27FC236}">
                <a16:creationId xmlns:a16="http://schemas.microsoft.com/office/drawing/2014/main" id="{6F87FC52-360B-FD24-40A8-6D3688280B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878" y="399351"/>
            <a:ext cx="4635068" cy="6059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05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F8D0A689-0736-4606-B72F-89D8FB2E92D6}"/>
                  </a:ext>
                </a:extLst>
              </p:cNvPr>
              <p:cNvSpPr txBox="1"/>
              <p:nvPr/>
            </p:nvSpPr>
            <p:spPr>
              <a:xfrm>
                <a:off x="412595" y="760487"/>
                <a:ext cx="11430000" cy="5210657"/>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Suppose we modify the harmonic series slightly, so that we are no longer adding every term, but we alternate between adding and subtracting.</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ea typeface="CMU Sans Serif" panose="02000603000000000000" pitchFamily="2" charset="0"/>
                          <a:cs typeface="CMU Sans Serif" panose="02000603000000000000" pitchFamily="2" charset="0"/>
                        </a:rPr>
                        <m:t>1</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2</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r>
                        <a:rPr lang="en-GB" sz="2800" i="1">
                          <a:latin typeface="Cambria Math" panose="02040503050406030204" pitchFamily="18" charset="0"/>
                          <a:ea typeface="CMU Sans Serif" panose="02000603000000000000" pitchFamily="2" charset="0"/>
                          <a:cs typeface="CMU Sans Serif" panose="02000603000000000000" pitchFamily="2" charset="0"/>
                        </a:rPr>
                        <m:t>+</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3</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4</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r>
                        <a:rPr lang="en-GB" sz="2800" i="1">
                          <a:latin typeface="Cambria Math" panose="02040503050406030204" pitchFamily="18" charset="0"/>
                          <a:ea typeface="CMU Sans Serif" panose="02000603000000000000" pitchFamily="2" charset="0"/>
                          <a:cs typeface="CMU Sans Serif" panose="02000603000000000000" pitchFamily="2" charset="0"/>
                        </a:rPr>
                        <m:t>+</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5</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6</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 + </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7</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8</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 + </m:t>
                      </m:r>
                      <m:r>
                        <a:rPr lang="en-GB" sz="2800" i="1">
                          <a:latin typeface="Cambria Math" panose="02040503050406030204" pitchFamily="18" charset="0"/>
                          <a:ea typeface="CMU Sans Serif" panose="02000603000000000000" pitchFamily="2" charset="0"/>
                          <a:cs typeface="CMU Sans Serif" panose="02000603000000000000" pitchFamily="2" charset="0"/>
                        </a:rPr>
                        <m:t>…</m:t>
                      </m:r>
                    </m:oMath>
                  </m:oMathPara>
                </a14:m>
                <a:br>
                  <a:rPr lang="en-GB" sz="2800" dirty="0">
                    <a:latin typeface="CMU Sans Serif" panose="02000603000000000000" pitchFamily="2" charset="0"/>
                    <a:ea typeface="CMU Sans Serif" panose="02000603000000000000" pitchFamily="2" charset="0"/>
                    <a:cs typeface="CMU Sans Serif" panose="02000603000000000000" pitchFamily="2" charset="0"/>
                  </a:rPr>
                </a:b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It is clear to see that the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alternating harmonic series</a:t>
                </a:r>
                <a:r>
                  <a:rPr lang="en-GB" sz="2800" dirty="0">
                    <a:latin typeface="CMU Sans Serif" panose="02000603000000000000" pitchFamily="2" charset="0"/>
                    <a:ea typeface="CMU Sans Serif" panose="02000603000000000000" pitchFamily="2" charset="0"/>
                    <a:cs typeface="CMU Sans Serif" panose="02000603000000000000" pitchFamily="2" charset="0"/>
                  </a:rPr>
                  <a:t>  converges to some value between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0.5</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and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(see the graph on the next slide).</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However, some strange things occur if we change the order of the terms…</a:t>
                </a:r>
              </a:p>
            </p:txBody>
          </p:sp>
        </mc:Choice>
        <mc:Fallback>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412595" y="760487"/>
                <a:ext cx="11430000" cy="5210657"/>
              </a:xfrm>
              <a:prstGeom prst="rect">
                <a:avLst/>
              </a:prstGeom>
              <a:blipFill>
                <a:blip r:embed="rId2"/>
                <a:stretch>
                  <a:fillRect l="-1120" t="-1170" r="-1067" b="-2339"/>
                </a:stretch>
              </a:blipFill>
            </p:spPr>
            <p:txBody>
              <a:bodyPr/>
              <a:lstStyle/>
              <a:p>
                <a:r>
                  <a:rPr lang="en-GB">
                    <a:noFill/>
                  </a:rPr>
                  <a:t> </a:t>
                </a:r>
              </a:p>
            </p:txBody>
          </p:sp>
        </mc:Fallback>
      </mc:AlternateContent>
    </p:spTree>
    <p:extLst>
      <p:ext uri="{BB962C8B-B14F-4D97-AF65-F5344CB8AC3E}">
        <p14:creationId xmlns:p14="http://schemas.microsoft.com/office/powerpoint/2010/main" val="3212274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64407A-2C9A-32CA-D3C1-37AFB90DE81A}"/>
              </a:ext>
            </a:extLst>
          </p:cNvPr>
          <p:cNvPicPr>
            <a:picLocks noChangeAspect="1"/>
          </p:cNvPicPr>
          <p:nvPr/>
        </p:nvPicPr>
        <p:blipFill>
          <a:blip r:embed="rId2"/>
          <a:stretch>
            <a:fillRect/>
          </a:stretch>
        </p:blipFill>
        <p:spPr>
          <a:xfrm>
            <a:off x="942558" y="418000"/>
            <a:ext cx="10306884" cy="6022000"/>
          </a:xfrm>
          <a:prstGeom prst="rect">
            <a:avLst/>
          </a:prstGeom>
        </p:spPr>
      </p:pic>
    </p:spTree>
    <p:extLst>
      <p:ext uri="{BB962C8B-B14F-4D97-AF65-F5344CB8AC3E}">
        <p14:creationId xmlns:p14="http://schemas.microsoft.com/office/powerpoint/2010/main" val="3254802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512955" y="515163"/>
                <a:ext cx="11162371" cy="5854295"/>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If we pair each ‘odd’ fraction with the fraction half its value, we find:</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14:m>
                  <m:oMathPara xmlns:m="http://schemas.openxmlformats.org/officeDocument/2006/math">
                    <m:oMathParaPr>
                      <m:jc m:val="centerGroup"/>
                    </m:oMathParaPr>
                    <m:oMath xmlns:m="http://schemas.openxmlformats.org/officeDocument/2006/math">
                      <m:d>
                        <m:d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dPr>
                        <m:e>
                          <m:r>
                            <a:rPr lang="en-GB" sz="2800" i="1" smtClean="0">
                              <a:latin typeface="Cambria Math" panose="02040503050406030204" pitchFamily="18" charset="0"/>
                              <a:ea typeface="CMU Sans Serif" panose="02000603000000000000" pitchFamily="2" charset="0"/>
                              <a:cs typeface="CMU Sans Serif" panose="02000603000000000000" pitchFamily="2" charset="0"/>
                            </a:rPr>
                            <m:t>1</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2</m:t>
                              </m:r>
                            </m:den>
                          </m:f>
                        </m:e>
                      </m:d>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4</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d>
                        <m:d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dPr>
                        <m:e>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3</m:t>
                              </m:r>
                            </m:den>
                          </m:f>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6</m:t>
                              </m:r>
                            </m:den>
                          </m:f>
                        </m:e>
                      </m:d>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8</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d>
                        <m:dPr>
                          <m:ctrlPr>
                            <a:rPr lang="en-GB" sz="2800" i="1">
                              <a:latin typeface="Cambria Math" panose="02040503050406030204" pitchFamily="18" charset="0"/>
                              <a:ea typeface="CMU Sans Serif" panose="02000603000000000000" pitchFamily="2" charset="0"/>
                              <a:cs typeface="CMU Sans Serif" panose="02000603000000000000" pitchFamily="2" charset="0"/>
                            </a:rPr>
                          </m:ctrlPr>
                        </m:dPr>
                        <m:e>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5</m:t>
                              </m:r>
                            </m:den>
                          </m:f>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10</m:t>
                              </m:r>
                            </m:den>
                          </m:f>
                        </m:e>
                      </m:d>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12</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d>
                        <m:dPr>
                          <m:ctrlPr>
                            <a:rPr lang="en-GB" sz="2800" i="1">
                              <a:latin typeface="Cambria Math" panose="02040503050406030204" pitchFamily="18" charset="0"/>
                              <a:ea typeface="CMU Sans Serif" panose="02000603000000000000" pitchFamily="2" charset="0"/>
                              <a:cs typeface="CMU Sans Serif" panose="02000603000000000000" pitchFamily="2" charset="0"/>
                            </a:rPr>
                          </m:ctrlPr>
                        </m:dPr>
                        <m:e>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7</m:t>
                              </m:r>
                            </m:den>
                          </m:f>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14</m:t>
                              </m:r>
                            </m:den>
                          </m:f>
                        </m:e>
                      </m:d>
                      <m:r>
                        <a:rPr lang="en-GB" sz="2800" b="0" i="1" smtClean="0">
                          <a:solidFill>
                            <a:schemeClr val="tx1"/>
                          </a:solidFill>
                          <a:latin typeface="Cambria Math" panose="02040503050406030204" pitchFamily="18" charset="0"/>
                          <a:ea typeface="CMU Sans Serif" panose="02000603000000000000" pitchFamily="2" charset="0"/>
                          <a:cs typeface="CMU Sans Serif" panose="02000603000000000000" pitchFamily="2" charset="0"/>
                        </a:rPr>
                        <m:t>+…</m:t>
                      </m:r>
                    </m:oMath>
                  </m:oMathPara>
                </a14:m>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den>
                      </m:f>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4</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6</m:t>
                          </m:r>
                        </m:den>
                      </m:f>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8</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10</m:t>
                          </m:r>
                        </m:den>
                      </m:f>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12</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14</m:t>
                          </m:r>
                        </m:den>
                      </m:f>
                      <m:r>
                        <a:rPr lang="en-GB" sz="2800" b="0" i="1" smtClean="0">
                          <a:solidFill>
                            <a:schemeClr val="tx1"/>
                          </a:solidFill>
                          <a:latin typeface="Cambria Math" panose="02040503050406030204" pitchFamily="18" charset="0"/>
                          <a:ea typeface="CMU Sans Serif" panose="02000603000000000000" pitchFamily="2" charset="0"/>
                          <a:cs typeface="CMU Sans Serif" panose="02000603000000000000" pitchFamily="2" charset="0"/>
                        </a:rPr>
                        <m:t>+…</m:t>
                      </m:r>
                    </m:oMath>
                  </m:oMathPara>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den>
                      </m:f>
                      <m:d>
                        <m:d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dPr>
                        <m:e>
                          <m:r>
                            <a:rPr lang="en-GB" sz="2800" i="1">
                              <a:latin typeface="Cambria Math" panose="02040503050406030204" pitchFamily="18" charset="0"/>
                              <a:ea typeface="CMU Sans Serif" panose="02000603000000000000" pitchFamily="2" charset="0"/>
                              <a:cs typeface="CMU Sans Serif" panose="02000603000000000000" pitchFamily="2" charset="0"/>
                            </a:rPr>
                            <m:t>1 </m:t>
                          </m:r>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2</m:t>
                              </m:r>
                            </m:den>
                          </m:f>
                          <m:r>
                            <a:rPr lang="en-GB" sz="2800" i="1">
                              <a:latin typeface="Cambria Math" panose="02040503050406030204" pitchFamily="18" charset="0"/>
                              <a:ea typeface="CMU Sans Serif" panose="02000603000000000000" pitchFamily="2" charset="0"/>
                              <a:cs typeface="CMU Sans Serif" panose="02000603000000000000" pitchFamily="2" charset="0"/>
                            </a:rPr>
                            <m:t> + </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3</m:t>
                              </m:r>
                            </m:den>
                          </m:f>
                          <m:r>
                            <a:rPr lang="en-GB" sz="2800" i="1">
                              <a:latin typeface="Cambria Math" panose="02040503050406030204" pitchFamily="18" charset="0"/>
                              <a:ea typeface="CMU Sans Serif" panose="02000603000000000000" pitchFamily="2" charset="0"/>
                              <a:cs typeface="CMU Sans Serif" panose="02000603000000000000" pitchFamily="2" charset="0"/>
                            </a:rPr>
                            <m:t> </m:t>
                          </m:r>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4</m:t>
                              </m:r>
                            </m:den>
                          </m:f>
                          <m:r>
                            <a:rPr lang="en-GB" sz="2800" i="1">
                              <a:latin typeface="Cambria Math" panose="02040503050406030204" pitchFamily="18" charset="0"/>
                              <a:ea typeface="CMU Sans Serif" panose="02000603000000000000" pitchFamily="2" charset="0"/>
                              <a:cs typeface="CMU Sans Serif" panose="02000603000000000000" pitchFamily="2" charset="0"/>
                            </a:rPr>
                            <m:t> + </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5</m:t>
                              </m:r>
                            </m:den>
                          </m:f>
                          <m:r>
                            <a:rPr lang="en-GB" sz="2800" i="1">
                              <a:latin typeface="Cambria Math" panose="02040503050406030204" pitchFamily="18" charset="0"/>
                              <a:ea typeface="CMU Sans Serif" panose="02000603000000000000" pitchFamily="2" charset="0"/>
                              <a:cs typeface="CMU Sans Serif" panose="02000603000000000000" pitchFamily="2" charset="0"/>
                            </a:rPr>
                            <m:t> </m:t>
                          </m:r>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6</m:t>
                              </m:r>
                            </m:den>
                          </m:f>
                          <m:r>
                            <a:rPr lang="en-GB" sz="2800" i="1">
                              <a:latin typeface="Cambria Math" panose="02040503050406030204" pitchFamily="18" charset="0"/>
                              <a:ea typeface="CMU Sans Serif" panose="02000603000000000000" pitchFamily="2" charset="0"/>
                              <a:cs typeface="CMU Sans Serif" panose="02000603000000000000" pitchFamily="2" charset="0"/>
                            </a:rPr>
                            <m:t> + </m:t>
                          </m:r>
                          <m:f>
                            <m:fPr>
                              <m:ctrlPr>
                                <a:rPr lang="en-GB" sz="2800" i="1">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latin typeface="Cambria Math" panose="02040503050406030204" pitchFamily="18" charset="0"/>
                                  <a:ea typeface="CMU Sans Serif" panose="02000603000000000000" pitchFamily="2" charset="0"/>
                                  <a:cs typeface="CMU Sans Serif" panose="02000603000000000000" pitchFamily="2" charset="0"/>
                                </a:rPr>
                                <m:t>7</m:t>
                              </m:r>
                            </m:den>
                          </m:f>
                          <m:r>
                            <a:rPr lang="en-GB" sz="2800" i="1">
                              <a:latin typeface="Cambria Math" panose="02040503050406030204" pitchFamily="18" charset="0"/>
                              <a:ea typeface="CMU Sans Serif" panose="02000603000000000000" pitchFamily="2" charset="0"/>
                              <a:cs typeface="CMU Sans Serif" panose="02000603000000000000" pitchFamily="2" charset="0"/>
                            </a:rPr>
                            <m:t> </m:t>
                          </m:r>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 </m:t>
                          </m:r>
                          <m:f>
                            <m:fPr>
                              <m:ctrlP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ctrlPr>
                            </m:fPr>
                            <m:num>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1</m:t>
                              </m:r>
                            </m:num>
                            <m:den>
                              <m:r>
                                <a:rPr lang="en-GB" sz="2800" i="1">
                                  <a:solidFill>
                                    <a:srgbClr val="0070C0"/>
                                  </a:solidFill>
                                  <a:latin typeface="Cambria Math" panose="02040503050406030204" pitchFamily="18" charset="0"/>
                                  <a:ea typeface="CMU Sans Serif" panose="02000603000000000000" pitchFamily="2" charset="0"/>
                                  <a:cs typeface="CMU Sans Serif" panose="02000603000000000000" pitchFamily="2" charset="0"/>
                                </a:rPr>
                                <m:t>8</m:t>
                              </m:r>
                            </m:den>
                          </m:f>
                          <m:r>
                            <a:rPr lang="en-GB" sz="2800" i="1">
                              <a:latin typeface="Cambria Math" panose="02040503050406030204" pitchFamily="18" charset="0"/>
                              <a:ea typeface="CMU Sans Serif" panose="02000603000000000000" pitchFamily="2" charset="0"/>
                              <a:cs typeface="CMU Sans Serif" panose="02000603000000000000" pitchFamily="2" charset="0"/>
                            </a:rPr>
                            <m:t> + …</m:t>
                          </m:r>
                          <m:r>
                            <m:rPr>
                              <m:nor/>
                            </m:rPr>
                            <a:rPr lang="en-GB" sz="2800" dirty="0">
                              <a:latin typeface="CMU Sans Serif" panose="02000603000000000000" pitchFamily="2" charset="0"/>
                              <a:ea typeface="CMU Sans Serif" panose="02000603000000000000" pitchFamily="2" charset="0"/>
                              <a:cs typeface="CMU Sans Serif" panose="02000603000000000000" pitchFamily="2" charset="0"/>
                            </a:rPr>
                            <m:t> </m:t>
                          </m:r>
                        </m:e>
                      </m:d>
                    </m:oMath>
                  </m:oMathPara>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But the part inside the bracket is the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original</a:t>
                </a:r>
                <a:r>
                  <a:rPr lang="en-GB" sz="2800" dirty="0">
                    <a:latin typeface="CMU Sans Serif" panose="02000603000000000000" pitchFamily="2" charset="0"/>
                    <a:ea typeface="CMU Sans Serif" panose="02000603000000000000" pitchFamily="2" charset="0"/>
                    <a:cs typeface="CMU Sans Serif" panose="02000603000000000000" pitchFamily="2" charset="0"/>
                  </a:rPr>
                  <a:t> alternative harmonic series!</a:t>
                </a:r>
              </a:p>
              <a:p>
                <a:r>
                  <a:rPr lang="en-GB" sz="2800" dirty="0">
                    <a:latin typeface="CMU Sans Serif" panose="02000603000000000000" pitchFamily="2" charset="0"/>
                    <a:ea typeface="CMU Sans Serif" panose="02000603000000000000" pitchFamily="2" charset="0"/>
                    <a:cs typeface="CMU Sans Serif" panose="02000603000000000000" pitchFamily="2" charset="0"/>
                  </a:rPr>
                  <a:t>By rearranging the order of the terms, we have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halved</a:t>
                </a:r>
                <a:r>
                  <a:rPr lang="en-GB" sz="2800" dirty="0">
                    <a:latin typeface="CMU Sans Serif" panose="02000603000000000000" pitchFamily="2" charset="0"/>
                    <a:ea typeface="CMU Sans Serif" panose="02000603000000000000" pitchFamily="2" charset="0"/>
                    <a:cs typeface="CMU Sans Serif" panose="02000603000000000000" pitchFamily="2" charset="0"/>
                  </a:rPr>
                  <a:t> the total value.</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512955" y="515163"/>
                <a:ext cx="11162371" cy="5854295"/>
              </a:xfrm>
              <a:prstGeom prst="rect">
                <a:avLst/>
              </a:prstGeom>
              <a:blipFill>
                <a:blip r:embed="rId2"/>
                <a:stretch>
                  <a:fillRect l="-1092" t="-1042" r="-492" b="-2083"/>
                </a:stretch>
              </a:blipFill>
            </p:spPr>
            <p:txBody>
              <a:bodyPr/>
              <a:lstStyle/>
              <a:p>
                <a:r>
                  <a:rPr lang="en-GB">
                    <a:noFill/>
                  </a:rPr>
                  <a:t> </a:t>
                </a:r>
              </a:p>
            </p:txBody>
          </p:sp>
        </mc:Fallback>
      </mc:AlternateContent>
    </p:spTree>
    <p:extLst>
      <p:ext uri="{BB962C8B-B14F-4D97-AF65-F5344CB8AC3E}">
        <p14:creationId xmlns:p14="http://schemas.microsoft.com/office/powerpoint/2010/main" val="3606901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624468" y="582067"/>
                <a:ext cx="11195824" cy="5693866"/>
              </a:xfrm>
              <a:prstGeom prst="rect">
                <a:avLst/>
              </a:prstGeom>
              <a:noFill/>
            </p:spPr>
            <p:txBody>
              <a:bodyPr wrap="square" rtlCol="0">
                <a:spAutoFit/>
              </a:bodyPr>
              <a:lstStyle/>
              <a:p>
                <a:r>
                  <a:rPr lang="en-GB" sz="2800" b="1"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Warm-Up</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What comes next in each sequence?</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 , 1 , 2 , 3 , 5 , 8 , 13 , 21 , …</m:t>
                    </m:r>
                  </m:oMath>
                </a14:m>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 , 3 , 6 , 10 , 15 , 21 , 28 , 36 , …</m:t>
                    </m:r>
                  </m:oMath>
                </a14:m>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 , 11 , 21 , 1211 , 111221 , 312211 , 13112221 , …</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pPr marL="457200" indent="-457200">
                  <a:buFont typeface="Arial" panose="020B0604020202020204" pitchFamily="34" charset="0"/>
                  <a:buChar char="•"/>
                </a:pP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Bonus Puzzle:    Make the answer 21 using   1 , 5 , 6 , 7   once each.</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(You can only use standard operations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 ,  − ,  × ,  ÷</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624468" y="582067"/>
                <a:ext cx="11195824" cy="5693866"/>
              </a:xfrm>
              <a:prstGeom prst="rect">
                <a:avLst/>
              </a:prstGeom>
              <a:blipFill>
                <a:blip r:embed="rId2"/>
                <a:stretch>
                  <a:fillRect l="-1089" t="-963" b="-2139"/>
                </a:stretch>
              </a:blipFill>
            </p:spPr>
            <p:txBody>
              <a:bodyPr/>
              <a:lstStyle/>
              <a:p>
                <a:r>
                  <a:rPr lang="en-GB">
                    <a:noFill/>
                  </a:rPr>
                  <a:t> </a:t>
                </a:r>
              </a:p>
            </p:txBody>
          </p:sp>
        </mc:Fallback>
      </mc:AlternateContent>
    </p:spTree>
    <p:extLst>
      <p:ext uri="{BB962C8B-B14F-4D97-AF65-F5344CB8AC3E}">
        <p14:creationId xmlns:p14="http://schemas.microsoft.com/office/powerpoint/2010/main" val="36741479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512955" y="504009"/>
            <a:ext cx="11329640" cy="5693866"/>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Therefore, we must be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very careful</a:t>
            </a:r>
            <a:r>
              <a:rPr lang="en-GB" sz="2800" dirty="0">
                <a:latin typeface="CMU Sans Serif" panose="02000603000000000000" pitchFamily="2" charset="0"/>
                <a:ea typeface="CMU Sans Serif" panose="02000603000000000000" pitchFamily="2" charset="0"/>
                <a:cs typeface="CMU Sans Serif" panose="02000603000000000000" pitchFamily="2" charset="0"/>
              </a:rPr>
              <a:t> when dealing with infinite series which involve some added terms and some subtracted terms, because changing the order can change the result.</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This was shown by Augustin-Louis Cauchy in 1833, and then in 1868 Bernhard Riemann proved that for some particular series it is possible to rearrange the terms in such a way as to provide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any value you want </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This has become known as  </a:t>
            </a:r>
            <a:r>
              <a:rPr lang="en-GB" sz="2800" b="1" dirty="0">
                <a:latin typeface="CMU Sans Serif" panose="02000603000000000000" pitchFamily="2" charset="0"/>
                <a:ea typeface="CMU Sans Serif" panose="02000603000000000000" pitchFamily="2" charset="0"/>
                <a:cs typeface="CMU Sans Serif" panose="02000603000000000000" pitchFamily="2" charset="0"/>
              </a:rPr>
              <a:t>Riemann’s Rearrangement Theorem</a:t>
            </a:r>
            <a:r>
              <a:rPr lang="en-GB" sz="2800" i="1" dirty="0">
                <a:latin typeface="CMU Sans Serif" panose="02000603000000000000" pitchFamily="2" charset="0"/>
                <a:ea typeface="CMU Sans Serif" panose="02000603000000000000" pitchFamily="2" charset="0"/>
                <a:cs typeface="CMU Sans Serif" panose="02000603000000000000" pitchFamily="2" charset="0"/>
              </a:rPr>
              <a:t> </a:t>
            </a:r>
            <a:r>
              <a:rPr lang="en-GB" sz="2800" dirty="0">
                <a:latin typeface="CMU Sans Serif" panose="02000603000000000000" pitchFamily="2" charset="0"/>
                <a:ea typeface="CMU Sans Serif" panose="02000603000000000000" pitchFamily="2" charset="0"/>
                <a:cs typeface="CMU Sans Serif" panose="02000603000000000000" pitchFamily="2" charset="0"/>
              </a:rPr>
              <a:t>, which also says that we can make a series fail to converge at all just by changing the order of the terms.</a:t>
            </a:r>
          </a:p>
        </p:txBody>
      </p:sp>
    </p:spTree>
    <p:extLst>
      <p:ext uri="{BB962C8B-B14F-4D97-AF65-F5344CB8AC3E}">
        <p14:creationId xmlns:p14="http://schemas.microsoft.com/office/powerpoint/2010/main" val="2744340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518011" y="634154"/>
            <a:ext cx="8458722" cy="1938992"/>
          </a:xfrm>
          <a:prstGeom prst="rect">
            <a:avLst/>
          </a:prstGeom>
          <a:noFill/>
          <a:ln w="38100">
            <a:solidFill>
              <a:schemeClr val="accent2">
                <a:lumMod val="60000"/>
                <a:lumOff val="40000"/>
              </a:schemeClr>
            </a:solidFill>
          </a:ln>
        </p:spPr>
        <p:txBody>
          <a:bodyPr wrap="square" rtlCol="0">
            <a:spAutoFit/>
          </a:bodyPr>
          <a:lstStyle/>
          <a:p>
            <a:r>
              <a:rPr lang="en-GB" sz="2400" dirty="0">
                <a:latin typeface="CMU Sans Serif" panose="02000603000000000000" pitchFamily="2" charset="0"/>
                <a:ea typeface="CMU Sans Serif" panose="02000603000000000000" pitchFamily="2" charset="0"/>
                <a:cs typeface="CMU Sans Serif" panose="02000603000000000000" pitchFamily="2" charset="0"/>
              </a:rPr>
              <a:t>What does it mean for an object to have non-integer dimension?</a:t>
            </a:r>
          </a:p>
          <a:p>
            <a:r>
              <a:rPr lang="en-GB" sz="2400" dirty="0">
                <a:latin typeface="CMU Sans Serif" panose="02000603000000000000" pitchFamily="2" charset="0"/>
                <a:ea typeface="CMU Sans Serif" panose="02000603000000000000" pitchFamily="2" charset="0"/>
                <a:cs typeface="CMU Sans Serif" panose="02000603000000000000" pitchFamily="2" charset="0"/>
              </a:rPr>
              <a:t>     </a:t>
            </a:r>
            <a:br>
              <a:rPr lang="en-GB" sz="2400" dirty="0">
                <a:latin typeface="CMU Sans Serif" panose="02000603000000000000" pitchFamily="2" charset="0"/>
                <a:ea typeface="CMU Sans Serif" panose="02000603000000000000" pitchFamily="2" charset="0"/>
                <a:cs typeface="CMU Sans Serif" panose="02000603000000000000" pitchFamily="2" charset="0"/>
              </a:rPr>
            </a:br>
            <a:r>
              <a:rPr lang="en-GB" sz="2400" dirty="0">
                <a:latin typeface="CMU Sans Serif" panose="02000603000000000000" pitchFamily="2" charset="0"/>
                <a:ea typeface="CMU Sans Serif" panose="02000603000000000000" pitchFamily="2" charset="0"/>
                <a:cs typeface="CMU Sans Serif" panose="02000603000000000000" pitchFamily="2" charset="0"/>
              </a:rPr>
              <a:t>What is the total length of the coastline of Great Britain? </a:t>
            </a:r>
          </a:p>
          <a:p>
            <a:endParaRPr lang="en-GB" sz="2400" dirty="0">
              <a:latin typeface="CMU Sans Serif" panose="02000603000000000000" pitchFamily="2" charset="0"/>
              <a:ea typeface="CMU Sans Serif" panose="02000603000000000000" pitchFamily="2" charset="0"/>
              <a:cs typeface="CMU Sans Serif" panose="02000603000000000000" pitchFamily="2" charset="0"/>
            </a:endParaRPr>
          </a:p>
          <a:p>
            <a:r>
              <a:rPr lang="en-GB" sz="2400" dirty="0">
                <a:latin typeface="CMU Sans Serif" panose="02000603000000000000" pitchFamily="2" charset="0"/>
                <a:ea typeface="CMU Sans Serif" panose="02000603000000000000" pitchFamily="2" charset="0"/>
                <a:cs typeface="CMU Sans Serif" panose="02000603000000000000" pitchFamily="2" charset="0"/>
              </a:rPr>
              <a:t>What is my favourite vegetable? </a:t>
            </a:r>
          </a:p>
        </p:txBody>
      </p:sp>
      <p:sp>
        <p:nvSpPr>
          <p:cNvPr id="3" name="Flowchart: Extract 2">
            <a:extLst>
              <a:ext uri="{FF2B5EF4-FFF2-40B4-BE49-F238E27FC236}">
                <a16:creationId xmlns:a16="http://schemas.microsoft.com/office/drawing/2014/main" id="{D694EB1B-40F6-FC8C-6036-60E49DE9E2F1}"/>
              </a:ext>
            </a:extLst>
          </p:cNvPr>
          <p:cNvSpPr/>
          <p:nvPr/>
        </p:nvSpPr>
        <p:spPr>
          <a:xfrm>
            <a:off x="8715929" y="317334"/>
            <a:ext cx="2901883" cy="2324393"/>
          </a:xfrm>
          <a:prstGeom prst="flowChartExtra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b="1" dirty="0">
                <a:solidFill>
                  <a:srgbClr val="C00000"/>
                </a:solidFill>
                <a:latin typeface="CMU Sans Serif" panose="02000603000000000000" pitchFamily="2" charset="0"/>
                <a:ea typeface="CMU Sans Serif" panose="02000603000000000000" pitchFamily="2" charset="0"/>
                <a:cs typeface="CMU Sans Serif" panose="02000603000000000000" pitchFamily="2" charset="0"/>
              </a:rPr>
              <a:t>Fractal Geometry</a:t>
            </a:r>
          </a:p>
        </p:txBody>
      </p:sp>
      <p:pic>
        <p:nvPicPr>
          <p:cNvPr id="2050" name="Picture 2" descr="Wacław Sierpiński ( 1882 – 1969)">
            <a:extLst>
              <a:ext uri="{FF2B5EF4-FFF2-40B4-BE49-F238E27FC236}">
                <a16:creationId xmlns:a16="http://schemas.microsoft.com/office/drawing/2014/main" id="{D288F3DE-CE2A-899E-C65D-219A579F4F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2100" y="3144643"/>
            <a:ext cx="1728645" cy="23939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860F560-6EDB-CA69-219A-CA69F3C80697}"/>
              </a:ext>
            </a:extLst>
          </p:cNvPr>
          <p:cNvSpPr txBox="1"/>
          <p:nvPr/>
        </p:nvSpPr>
        <p:spPr>
          <a:xfrm>
            <a:off x="546412" y="5709669"/>
            <a:ext cx="2847278"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Wacław Sierpiński</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Early 1900’s</a:t>
            </a:r>
          </a:p>
        </p:txBody>
      </p:sp>
      <p:pic>
        <p:nvPicPr>
          <p:cNvPr id="2052" name="Picture 4" descr="No photo description available.">
            <a:extLst>
              <a:ext uri="{FF2B5EF4-FFF2-40B4-BE49-F238E27FC236}">
                <a16:creationId xmlns:a16="http://schemas.microsoft.com/office/drawing/2014/main" id="{9F2A541D-0A9B-BDCC-2572-48AE0BBA27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034" y="3014430"/>
            <a:ext cx="1809750" cy="25241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C1D82F6-1889-F6AB-B3D5-7E33899E866A}"/>
              </a:ext>
            </a:extLst>
          </p:cNvPr>
          <p:cNvSpPr txBox="1"/>
          <p:nvPr/>
        </p:nvSpPr>
        <p:spPr>
          <a:xfrm>
            <a:off x="3776547" y="5771223"/>
            <a:ext cx="3627861"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Felix Hausdorff</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Late 1800’s / Early 1900’s</a:t>
            </a:r>
          </a:p>
        </p:txBody>
      </p:sp>
      <p:pic>
        <p:nvPicPr>
          <p:cNvPr id="2054" name="Picture 6" descr="Photo of Benoit B. Mandelbrot">
            <a:extLst>
              <a:ext uri="{FF2B5EF4-FFF2-40B4-BE49-F238E27FC236}">
                <a16:creationId xmlns:a16="http://schemas.microsoft.com/office/drawing/2014/main" id="{F27800F0-57A2-50F7-75C0-190467867F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5929" y="3014429"/>
            <a:ext cx="1822395" cy="25241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D23FFDF-9994-FE50-B994-30109C1FDD5A}"/>
              </a:ext>
            </a:extLst>
          </p:cNvPr>
          <p:cNvSpPr txBox="1"/>
          <p:nvPr/>
        </p:nvSpPr>
        <p:spPr>
          <a:xfrm>
            <a:off x="7854175" y="5709669"/>
            <a:ext cx="3627861"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Benoit B Mandelbrot</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1950’s to 2000’s</a:t>
            </a:r>
          </a:p>
        </p:txBody>
      </p:sp>
    </p:spTree>
    <p:extLst>
      <p:ext uri="{BB962C8B-B14F-4D97-AF65-F5344CB8AC3E}">
        <p14:creationId xmlns:p14="http://schemas.microsoft.com/office/powerpoint/2010/main" val="4662743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591015" y="1039265"/>
            <a:ext cx="6144322" cy="4401205"/>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A  </a:t>
            </a:r>
            <a:r>
              <a:rPr lang="en-GB" sz="2800" b="1" dirty="0">
                <a:latin typeface="CMU Sans Serif" panose="02000603000000000000" pitchFamily="2" charset="0"/>
                <a:ea typeface="CMU Sans Serif" panose="02000603000000000000" pitchFamily="2" charset="0"/>
                <a:cs typeface="CMU Sans Serif" panose="02000603000000000000" pitchFamily="2" charset="0"/>
              </a:rPr>
              <a:t>fractal</a:t>
            </a:r>
            <a:r>
              <a:rPr lang="en-GB" sz="2800" dirty="0">
                <a:latin typeface="CMU Sans Serif" panose="02000603000000000000" pitchFamily="2" charset="0"/>
                <a:ea typeface="CMU Sans Serif" panose="02000603000000000000" pitchFamily="2" charset="0"/>
                <a:cs typeface="CMU Sans Serif" panose="02000603000000000000" pitchFamily="2" charset="0"/>
              </a:rPr>
              <a:t>  is a geometric object with an  </a:t>
            </a:r>
            <a:r>
              <a:rPr lang="en-GB" sz="2800" i="1" dirty="0">
                <a:latin typeface="CMU Sans Serif" panose="02000603000000000000" pitchFamily="2" charset="0"/>
                <a:ea typeface="CMU Sans Serif" panose="02000603000000000000" pitchFamily="2" charset="0"/>
                <a:cs typeface="CMU Sans Serif" panose="02000603000000000000" pitchFamily="2" charset="0"/>
              </a:rPr>
              <a:t>infinite amount of detail </a:t>
            </a:r>
            <a:r>
              <a:rPr lang="en-GB" sz="2800" dirty="0">
                <a:latin typeface="CMU Sans Serif" panose="02000603000000000000" pitchFamily="2" charset="0"/>
                <a:ea typeface="CMU Sans Serif" panose="02000603000000000000" pitchFamily="2" charset="0"/>
                <a:cs typeface="CMU Sans Serif" panose="02000603000000000000" pitchFamily="2" charset="0"/>
              </a:rPr>
              <a:t>, and also a property known as  </a:t>
            </a:r>
            <a:r>
              <a:rPr lang="en-GB" sz="2800" i="1" dirty="0">
                <a:latin typeface="CMU Sans Serif" panose="02000603000000000000" pitchFamily="2" charset="0"/>
                <a:ea typeface="CMU Sans Serif" panose="02000603000000000000" pitchFamily="2" charset="0"/>
                <a:cs typeface="CMU Sans Serif" panose="02000603000000000000" pitchFamily="2" charset="0"/>
              </a:rPr>
              <a:t>self-similarity </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Essentially what this means is that you can ‘zoom-in’ on a fractal   </a:t>
            </a:r>
            <a:r>
              <a:rPr lang="en-GB" sz="2800" i="1" dirty="0">
                <a:latin typeface="CMU Sans Serif" panose="02000603000000000000" pitchFamily="2" charset="0"/>
                <a:ea typeface="CMU Sans Serif" panose="02000603000000000000" pitchFamily="2" charset="0"/>
                <a:cs typeface="CMU Sans Serif" panose="02000603000000000000" pitchFamily="2" charset="0"/>
              </a:rPr>
              <a:t>however far </a:t>
            </a:r>
            <a:br>
              <a:rPr lang="en-GB" sz="2800" i="1" dirty="0">
                <a:latin typeface="CMU Sans Serif" panose="02000603000000000000" pitchFamily="2" charset="0"/>
                <a:ea typeface="CMU Sans Serif" panose="02000603000000000000" pitchFamily="2" charset="0"/>
                <a:cs typeface="CMU Sans Serif" panose="02000603000000000000" pitchFamily="2" charset="0"/>
              </a:rPr>
            </a:br>
            <a:r>
              <a:rPr lang="en-GB" sz="2800" i="1" dirty="0">
                <a:latin typeface="CMU Sans Serif" panose="02000603000000000000" pitchFamily="2" charset="0"/>
                <a:ea typeface="CMU Sans Serif" panose="02000603000000000000" pitchFamily="2" charset="0"/>
                <a:cs typeface="CMU Sans Serif" panose="02000603000000000000" pitchFamily="2" charset="0"/>
              </a:rPr>
              <a:t> you want </a:t>
            </a:r>
            <a:r>
              <a:rPr lang="en-GB" sz="2800" dirty="0">
                <a:latin typeface="CMU Sans Serif" panose="02000603000000000000" pitchFamily="2" charset="0"/>
                <a:ea typeface="CMU Sans Serif" panose="02000603000000000000" pitchFamily="2" charset="0"/>
                <a:cs typeface="CMU Sans Serif" panose="02000603000000000000" pitchFamily="2" charset="0"/>
              </a:rPr>
              <a:t>, and you will continue to see shapes that look  </a:t>
            </a:r>
            <a:r>
              <a:rPr lang="en-GB" sz="2800" i="1" dirty="0">
                <a:latin typeface="CMU Sans Serif" panose="02000603000000000000" pitchFamily="2" charset="0"/>
                <a:ea typeface="CMU Sans Serif" panose="02000603000000000000" pitchFamily="2" charset="0"/>
                <a:cs typeface="CMU Sans Serif" panose="02000603000000000000" pitchFamily="2" charset="0"/>
              </a:rPr>
              <a:t>identical</a:t>
            </a:r>
            <a:r>
              <a:rPr lang="en-GB" sz="2800" dirty="0">
                <a:latin typeface="CMU Sans Serif" panose="02000603000000000000" pitchFamily="2" charset="0"/>
                <a:ea typeface="CMU Sans Serif" panose="02000603000000000000" pitchFamily="2" charset="0"/>
                <a:cs typeface="CMU Sans Serif" panose="02000603000000000000" pitchFamily="2" charset="0"/>
              </a:rPr>
              <a:t>  to the original object.</a:t>
            </a:r>
          </a:p>
        </p:txBody>
      </p:sp>
      <p:pic>
        <p:nvPicPr>
          <p:cNvPr id="4" name="Picture 3" descr="A yellow emoji with a baby and a finger pointing at it&#10;&#10;Description automatically generated">
            <a:extLst>
              <a:ext uri="{FF2B5EF4-FFF2-40B4-BE49-F238E27FC236}">
                <a16:creationId xmlns:a16="http://schemas.microsoft.com/office/drawing/2014/main" id="{B144297F-1E46-B5FA-E905-2A42C38CBE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3827" y="3575824"/>
            <a:ext cx="2852855" cy="2852855"/>
          </a:xfrm>
          <a:prstGeom prst="rect">
            <a:avLst/>
          </a:prstGeom>
        </p:spPr>
      </p:pic>
      <p:pic>
        <p:nvPicPr>
          <p:cNvPr id="6" name="Picture 5" descr="A blue and white nesting doll with a yellow face holding a pie&#10;&#10;Description automatically generated">
            <a:extLst>
              <a:ext uri="{FF2B5EF4-FFF2-40B4-BE49-F238E27FC236}">
                <a16:creationId xmlns:a16="http://schemas.microsoft.com/office/drawing/2014/main" id="{6B886EC9-5F73-1F7B-A5D1-DEAEB8681E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3828" y="429321"/>
            <a:ext cx="2852855" cy="2852855"/>
          </a:xfrm>
          <a:prstGeom prst="rect">
            <a:avLst/>
          </a:prstGeom>
        </p:spPr>
      </p:pic>
    </p:spTree>
    <p:extLst>
      <p:ext uri="{BB962C8B-B14F-4D97-AF65-F5344CB8AC3E}">
        <p14:creationId xmlns:p14="http://schemas.microsoft.com/office/powerpoint/2010/main" val="14608257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512958" y="582067"/>
            <a:ext cx="11351940" cy="5262979"/>
          </a:xfrm>
          <a:prstGeom prst="rect">
            <a:avLst/>
          </a:prstGeom>
          <a:noFill/>
        </p:spPr>
        <p:txBody>
          <a:bodyPr wrap="square" rtlCol="0">
            <a:spAutoFit/>
          </a:bodyPr>
          <a:lstStyle/>
          <a:p>
            <a:r>
              <a:rPr lang="en-GB" sz="2800" b="1"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Task  (2a)</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We are going to see how a fractal can be generated algorithmically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(i.e. by a repeating process).</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On page 6 of your workbook is an equilateral triangle.</a:t>
            </a:r>
          </a:p>
          <a:p>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r>
              <a:rPr lang="en-GB" sz="2800" dirty="0">
                <a:latin typeface="CMU Sans Serif" panose="02000603000000000000" pitchFamily="2" charset="0"/>
                <a:ea typeface="CMU Sans Serif" panose="02000603000000000000" pitchFamily="2" charset="0"/>
                <a:cs typeface="CMU Sans Serif" panose="02000603000000000000" pitchFamily="2" charset="0"/>
              </a:rPr>
              <a:t>You are going to roll a dice to decide which vertex (corner) to start at.</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Then you are going to roll again and move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half-way</a:t>
            </a:r>
            <a:r>
              <a:rPr lang="en-GB" sz="2800" dirty="0">
                <a:latin typeface="CMU Sans Serif" panose="02000603000000000000" pitchFamily="2" charset="0"/>
                <a:ea typeface="CMU Sans Serif" panose="02000603000000000000" pitchFamily="2" charset="0"/>
                <a:cs typeface="CMU Sans Serif" panose="02000603000000000000" pitchFamily="2" charset="0"/>
              </a:rPr>
              <a:t> towards that number.</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Each time you move, draw a dot, and that is your new starting point.</a:t>
            </a:r>
          </a:p>
        </p:txBody>
      </p:sp>
    </p:spTree>
    <p:extLst>
      <p:ext uri="{BB962C8B-B14F-4D97-AF65-F5344CB8AC3E}">
        <p14:creationId xmlns:p14="http://schemas.microsoft.com/office/powerpoint/2010/main" val="4272149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591015" y="793940"/>
            <a:ext cx="10928195" cy="4832092"/>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One thing you should notice is that there is a central triangle which will</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a:t>
            </a:r>
            <a:r>
              <a:rPr lang="en-GB" sz="2800" i="1" dirty="0">
                <a:latin typeface="CMU Sans Serif" panose="02000603000000000000" pitchFamily="2" charset="0"/>
                <a:ea typeface="CMU Sans Serif" panose="02000603000000000000" pitchFamily="2" charset="0"/>
                <a:cs typeface="CMU Sans Serif" panose="02000603000000000000" pitchFamily="2" charset="0"/>
              </a:rPr>
              <a:t>always</a:t>
            </a:r>
            <a:r>
              <a:rPr lang="en-GB" sz="2800" dirty="0">
                <a:latin typeface="CMU Sans Serif" panose="02000603000000000000" pitchFamily="2" charset="0"/>
                <a:ea typeface="CMU Sans Serif" panose="02000603000000000000" pitchFamily="2" charset="0"/>
                <a:cs typeface="CMU Sans Serif" panose="02000603000000000000" pitchFamily="2" charset="0"/>
              </a:rPr>
              <a:t>  remain blank.  (Can we think why this must be true?)</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There will also be many other triangular spaces which are always blank.</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If we repeated this process </a:t>
            </a:r>
            <a:r>
              <a:rPr lang="en-GB" sz="2800" i="1" dirty="0">
                <a:latin typeface="CMU Sans Serif" panose="02000603000000000000" pitchFamily="2" charset="0"/>
                <a:ea typeface="CMU Sans Serif" panose="02000603000000000000" pitchFamily="2" charset="0"/>
                <a:cs typeface="CMU Sans Serif" panose="02000603000000000000" pitchFamily="2" charset="0"/>
              </a:rPr>
              <a:t>forever</a:t>
            </a:r>
            <a:r>
              <a:rPr lang="en-GB" sz="2800" dirty="0">
                <a:latin typeface="CMU Sans Serif" panose="02000603000000000000" pitchFamily="2" charset="0"/>
                <a:ea typeface="CMU Sans Serif" panose="02000603000000000000" pitchFamily="2" charset="0"/>
                <a:cs typeface="CMU Sans Serif" panose="02000603000000000000" pitchFamily="2" charset="0"/>
              </a:rPr>
              <a:t>, the set of points we would find is a fractal called the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Sierpinski Triangle</a:t>
            </a:r>
            <a:r>
              <a:rPr lang="en-GB" sz="2800" dirty="0">
                <a:latin typeface="CMU Sans Serif" panose="02000603000000000000" pitchFamily="2" charset="0"/>
                <a:ea typeface="CMU Sans Serif" panose="02000603000000000000" pitchFamily="2" charset="0"/>
                <a:cs typeface="CMU Sans Serif" panose="02000603000000000000" pitchFamily="2" charset="0"/>
              </a:rPr>
              <a:t> . This object can also be formed by repeatedly ‘cutting out’ triangles until only the fractal remains.</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Here is a fantastic online tool for visualising:      </a:t>
            </a:r>
            <a:r>
              <a:rPr lang="en-GB" sz="2800" dirty="0">
                <a:latin typeface="CMU Sans Serif" panose="02000603000000000000" pitchFamily="2" charset="0"/>
                <a:ea typeface="CMU Sans Serif" panose="02000603000000000000" pitchFamily="2" charset="0"/>
                <a:cs typeface="CMU Sans Serif" panose="02000603000000000000" pitchFamily="2" charset="0"/>
                <a:hlinkClick r:id="rId2"/>
              </a:rPr>
              <a:t>Mathigon Link</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p:spTree>
    <p:extLst>
      <p:ext uri="{BB962C8B-B14F-4D97-AF65-F5344CB8AC3E}">
        <p14:creationId xmlns:p14="http://schemas.microsoft.com/office/powerpoint/2010/main" val="2862913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591015" y="593218"/>
            <a:ext cx="3485685" cy="523220"/>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Some other fractals…</a:t>
            </a:r>
          </a:p>
        </p:txBody>
      </p:sp>
      <p:pic>
        <p:nvPicPr>
          <p:cNvPr id="4" name="Picture 3" descr="A black and white pattern&#10;&#10;Description automatically generated">
            <a:extLst>
              <a:ext uri="{FF2B5EF4-FFF2-40B4-BE49-F238E27FC236}">
                <a16:creationId xmlns:a16="http://schemas.microsoft.com/office/drawing/2014/main" id="{D341FB92-5ED4-8E51-15CC-8CACC312D299}"/>
              </a:ext>
            </a:extLst>
          </p:cNvPr>
          <p:cNvPicPr>
            <a:picLocks noChangeAspect="1"/>
          </p:cNvPicPr>
          <p:nvPr/>
        </p:nvPicPr>
        <p:blipFill rotWithShape="1">
          <a:blip r:embed="rId2">
            <a:extLst>
              <a:ext uri="{28A0092B-C50C-407E-A947-70E740481C1C}">
                <a14:useLocalDpi xmlns:a14="http://schemas.microsoft.com/office/drawing/2010/main" val="0"/>
              </a:ext>
            </a:extLst>
          </a:blip>
          <a:srcRect l="55588"/>
          <a:stretch/>
        </p:blipFill>
        <p:spPr>
          <a:xfrm>
            <a:off x="1505880" y="1685925"/>
            <a:ext cx="3485685" cy="3486150"/>
          </a:xfrm>
          <a:prstGeom prst="rect">
            <a:avLst/>
          </a:prstGeom>
        </p:spPr>
      </p:pic>
      <p:sp>
        <p:nvSpPr>
          <p:cNvPr id="5" name="TextBox 4">
            <a:extLst>
              <a:ext uri="{FF2B5EF4-FFF2-40B4-BE49-F238E27FC236}">
                <a16:creationId xmlns:a16="http://schemas.microsoft.com/office/drawing/2014/main" id="{9A0D709C-9A0B-1DCD-3103-582C4F3578E2}"/>
              </a:ext>
            </a:extLst>
          </p:cNvPr>
          <p:cNvSpPr txBox="1"/>
          <p:nvPr/>
        </p:nvSpPr>
        <p:spPr>
          <a:xfrm>
            <a:off x="1825084" y="5361758"/>
            <a:ext cx="2847278" cy="523220"/>
          </a:xfrm>
          <a:prstGeom prst="rect">
            <a:avLst/>
          </a:prstGeom>
          <a:noFill/>
        </p:spPr>
        <p:txBody>
          <a:bodyPr wrap="square" rtlCol="0">
            <a:spAutoFit/>
          </a:bodyPr>
          <a:lstStyle/>
          <a:p>
            <a:r>
              <a:rPr lang="en-GB" sz="2800" i="1" dirty="0">
                <a:latin typeface="CMU Sans Serif" panose="02000603000000000000" pitchFamily="2" charset="0"/>
                <a:ea typeface="CMU Sans Serif" panose="02000603000000000000" pitchFamily="2" charset="0"/>
                <a:cs typeface="CMU Sans Serif" panose="02000603000000000000" pitchFamily="2" charset="0"/>
              </a:rPr>
              <a:t>Sierpinski Carpet</a:t>
            </a:r>
          </a:p>
        </p:txBody>
      </p:sp>
      <p:pic>
        <p:nvPicPr>
          <p:cNvPr id="6" name="Picture 5" descr="MenjerSponge">
            <a:extLst>
              <a:ext uri="{FF2B5EF4-FFF2-40B4-BE49-F238E27FC236}">
                <a16:creationId xmlns:a16="http://schemas.microsoft.com/office/drawing/2014/main" id="{9B3BFFE5-53A5-CABE-A4CE-6B6A84FDE91A}"/>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l="19055" t="-355" r="21117" b="2145"/>
          <a:stretch/>
        </p:blipFill>
        <p:spPr bwMode="auto">
          <a:xfrm>
            <a:off x="6741570" y="1208845"/>
            <a:ext cx="3863240" cy="3963230"/>
          </a:xfrm>
          <a:prstGeom prst="rect">
            <a:avLst/>
          </a:prstGeom>
          <a:noFill/>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369DAAD9-1F11-BA60-6D1D-7D493FB30A22}"/>
              </a:ext>
            </a:extLst>
          </p:cNvPr>
          <p:cNvSpPr txBox="1"/>
          <p:nvPr/>
        </p:nvSpPr>
        <p:spPr>
          <a:xfrm>
            <a:off x="7519640" y="5361758"/>
            <a:ext cx="2847278" cy="523220"/>
          </a:xfrm>
          <a:prstGeom prst="rect">
            <a:avLst/>
          </a:prstGeom>
          <a:noFill/>
        </p:spPr>
        <p:txBody>
          <a:bodyPr wrap="square" rtlCol="0">
            <a:spAutoFit/>
          </a:bodyPr>
          <a:lstStyle/>
          <a:p>
            <a:r>
              <a:rPr lang="en-GB" sz="2800" i="1" dirty="0">
                <a:latin typeface="CMU Sans Serif" panose="02000603000000000000" pitchFamily="2" charset="0"/>
                <a:ea typeface="CMU Sans Serif" panose="02000603000000000000" pitchFamily="2" charset="0"/>
                <a:cs typeface="CMU Sans Serif" panose="02000603000000000000" pitchFamily="2" charset="0"/>
              </a:rPr>
              <a:t>Menger Sponge</a:t>
            </a:r>
          </a:p>
        </p:txBody>
      </p:sp>
    </p:spTree>
    <p:extLst>
      <p:ext uri="{BB962C8B-B14F-4D97-AF65-F5344CB8AC3E}">
        <p14:creationId xmlns:p14="http://schemas.microsoft.com/office/powerpoint/2010/main" val="680590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video game of a building&#10;&#10;Description automatically generated">
            <a:extLst>
              <a:ext uri="{FF2B5EF4-FFF2-40B4-BE49-F238E27FC236}">
                <a16:creationId xmlns:a16="http://schemas.microsoft.com/office/drawing/2014/main" id="{ADFA1E05-4BB6-97C6-EF7A-4449525446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571" y="207767"/>
            <a:ext cx="7064783" cy="3973940"/>
          </a:xfrm>
          <a:prstGeom prst="rect">
            <a:avLst/>
          </a:prstGeom>
        </p:spPr>
      </p:pic>
      <p:pic>
        <p:nvPicPr>
          <p:cNvPr id="10" name="Picture 9" descr="A group of people building a structure&#10;&#10;Description automatically generated">
            <a:extLst>
              <a:ext uri="{FF2B5EF4-FFF2-40B4-BE49-F238E27FC236}">
                <a16:creationId xmlns:a16="http://schemas.microsoft.com/office/drawing/2014/main" id="{62FEB6EC-8B7F-47AB-32E1-2A75A3479D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9512" y="2921621"/>
            <a:ext cx="5592917" cy="3728612"/>
          </a:xfrm>
          <a:prstGeom prst="rect">
            <a:avLst/>
          </a:prstGeom>
        </p:spPr>
      </p:pic>
      <p:sp>
        <p:nvSpPr>
          <p:cNvPr id="11" name="TextBox 10">
            <a:extLst>
              <a:ext uri="{FF2B5EF4-FFF2-40B4-BE49-F238E27FC236}">
                <a16:creationId xmlns:a16="http://schemas.microsoft.com/office/drawing/2014/main" id="{DD3515F3-7A6C-4D2A-F533-A2D8D223CB75}"/>
              </a:ext>
            </a:extLst>
          </p:cNvPr>
          <p:cNvSpPr txBox="1"/>
          <p:nvPr/>
        </p:nvSpPr>
        <p:spPr>
          <a:xfrm>
            <a:off x="7408128" y="389574"/>
            <a:ext cx="4594301" cy="1815882"/>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A sequence of shapes approaching the Menger Sponge, created in Minecraft</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p:cxnSp>
        <p:nvCxnSpPr>
          <p:cNvPr id="13" name="Straight Arrow Connector 12">
            <a:extLst>
              <a:ext uri="{FF2B5EF4-FFF2-40B4-BE49-F238E27FC236}">
                <a16:creationId xmlns:a16="http://schemas.microsoft.com/office/drawing/2014/main" id="{510DA2CF-A693-88D2-9B81-5F4F336F6660}"/>
              </a:ext>
            </a:extLst>
          </p:cNvPr>
          <p:cNvCxnSpPr/>
          <p:nvPr/>
        </p:nvCxnSpPr>
        <p:spPr>
          <a:xfrm flipH="1">
            <a:off x="8240751" y="2018372"/>
            <a:ext cx="2709746" cy="0"/>
          </a:xfrm>
          <a:prstGeom prst="straightConnector1">
            <a:avLst/>
          </a:prstGeom>
          <a:ln w="38100">
            <a:solidFill>
              <a:srgbClr val="2E2E2E"/>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CDB14C0-E5F5-B63F-D03A-C516059C411D}"/>
              </a:ext>
            </a:extLst>
          </p:cNvPr>
          <p:cNvSpPr txBox="1"/>
          <p:nvPr/>
        </p:nvSpPr>
        <p:spPr>
          <a:xfrm>
            <a:off x="2263994" y="4785927"/>
            <a:ext cx="3735657" cy="954107"/>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And something similar made in real life</a:t>
            </a:r>
          </a:p>
        </p:txBody>
      </p:sp>
      <p:cxnSp>
        <p:nvCxnSpPr>
          <p:cNvPr id="15" name="Straight Arrow Connector 14">
            <a:extLst>
              <a:ext uri="{FF2B5EF4-FFF2-40B4-BE49-F238E27FC236}">
                <a16:creationId xmlns:a16="http://schemas.microsoft.com/office/drawing/2014/main" id="{F6C31C6C-939D-FF4D-C966-B06AC6A5C937}"/>
              </a:ext>
            </a:extLst>
          </p:cNvPr>
          <p:cNvCxnSpPr>
            <a:cxnSpLocks/>
          </p:cNvCxnSpPr>
          <p:nvPr/>
        </p:nvCxnSpPr>
        <p:spPr>
          <a:xfrm>
            <a:off x="2678044" y="5916791"/>
            <a:ext cx="2911746" cy="0"/>
          </a:xfrm>
          <a:prstGeom prst="straightConnector1">
            <a:avLst/>
          </a:prstGeom>
          <a:ln w="38100">
            <a:solidFill>
              <a:srgbClr val="2E2E2E"/>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7220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574522" y="457287"/>
            <a:ext cx="6673771" cy="1815882"/>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The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 Koch Snowflake</a:t>
            </a:r>
            <a:r>
              <a:rPr lang="en-GB" sz="2800" dirty="0">
                <a:latin typeface="CMU Sans Serif" panose="02000603000000000000" pitchFamily="2" charset="0"/>
                <a:ea typeface="CMU Sans Serif" panose="02000603000000000000" pitchFamily="2" charset="0"/>
                <a:cs typeface="CMU Sans Serif" panose="02000603000000000000" pitchFamily="2" charset="0"/>
              </a:rPr>
              <a:t>  is generated by repeatedly converting the middle-third of an equilateral triangle into two sides of a smaller equilateral triangle.</a:t>
            </a:r>
          </a:p>
        </p:txBody>
      </p:sp>
      <p:pic>
        <p:nvPicPr>
          <p:cNvPr id="4" name="Picture 3" descr="A blue triangle with a white background&#10;&#10;Description automatically generated">
            <a:extLst>
              <a:ext uri="{FF2B5EF4-FFF2-40B4-BE49-F238E27FC236}">
                <a16:creationId xmlns:a16="http://schemas.microsoft.com/office/drawing/2014/main" id="{77E83DDB-8FA2-60A1-1DA3-877FAD9A42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8293" y="337326"/>
            <a:ext cx="4449336" cy="4627309"/>
          </a:xfrm>
          <a:prstGeom prst="rect">
            <a:avLst/>
          </a:prstGeom>
        </p:spPr>
      </p:pic>
      <p:pic>
        <p:nvPicPr>
          <p:cNvPr id="1026" name="Picture 2">
            <a:extLst>
              <a:ext uri="{FF2B5EF4-FFF2-40B4-BE49-F238E27FC236}">
                <a16:creationId xmlns:a16="http://schemas.microsoft.com/office/drawing/2014/main" id="{D0D4CD3D-A24F-596F-6F4A-E165B777A1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8236" b="53238"/>
          <a:stretch/>
        </p:blipFill>
        <p:spPr bwMode="auto">
          <a:xfrm>
            <a:off x="2142607" y="2460036"/>
            <a:ext cx="2975803" cy="23870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4FFF323-3A02-8443-2E79-048506BACF36}"/>
              </a:ext>
            </a:extLst>
          </p:cNvPr>
          <p:cNvSpPr txBox="1"/>
          <p:nvPr/>
        </p:nvSpPr>
        <p:spPr>
          <a:xfrm>
            <a:off x="416312" y="5092637"/>
            <a:ext cx="11203258" cy="1384995"/>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Each iteration, the sides are 3 times smaller, but there are 4 times as many sides in total… therefore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the total perimeter grows to infinity </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This kind of fractal can be used to model the shape of coastlines.</a:t>
            </a:r>
          </a:p>
        </p:txBody>
      </p:sp>
    </p:spTree>
    <p:extLst>
      <p:ext uri="{BB962C8B-B14F-4D97-AF65-F5344CB8AC3E}">
        <p14:creationId xmlns:p14="http://schemas.microsoft.com/office/powerpoint/2010/main" val="2265968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een leafy plant&#10;&#10;Description automatically generated">
            <a:extLst>
              <a:ext uri="{FF2B5EF4-FFF2-40B4-BE49-F238E27FC236}">
                <a16:creationId xmlns:a16="http://schemas.microsoft.com/office/drawing/2014/main" id="{C7F1E03A-536C-C99E-99B6-CDF79973DA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3675" y="3232805"/>
            <a:ext cx="2537837" cy="2537837"/>
          </a:xfrm>
          <a:prstGeom prst="rect">
            <a:avLst/>
          </a:prstGeom>
        </p:spPr>
      </p:pic>
      <p:pic>
        <p:nvPicPr>
          <p:cNvPr id="6" name="Picture 5" descr="A close up of a fern&#10;&#10;Description automatically generated">
            <a:extLst>
              <a:ext uri="{FF2B5EF4-FFF2-40B4-BE49-F238E27FC236}">
                <a16:creationId xmlns:a16="http://schemas.microsoft.com/office/drawing/2014/main" id="{B14EE242-D8CC-5408-939A-56D6DD18DD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4252" y="124927"/>
            <a:ext cx="3984384" cy="2910468"/>
          </a:xfrm>
          <a:prstGeom prst="rect">
            <a:avLst/>
          </a:prstGeom>
        </p:spPr>
      </p:pic>
      <p:pic>
        <p:nvPicPr>
          <p:cNvPr id="8" name="Picture 7" descr="A green plant with a spiky design&#10;&#10;Description automatically generated">
            <a:extLst>
              <a:ext uri="{FF2B5EF4-FFF2-40B4-BE49-F238E27FC236}">
                <a16:creationId xmlns:a16="http://schemas.microsoft.com/office/drawing/2014/main" id="{A3C266D1-B8DE-8372-B451-F49F6CEF3304}"/>
              </a:ext>
            </a:extLst>
          </p:cNvPr>
          <p:cNvPicPr>
            <a:picLocks noChangeAspect="1"/>
          </p:cNvPicPr>
          <p:nvPr/>
        </p:nvPicPr>
        <p:blipFill rotWithShape="1">
          <a:blip r:embed="rId4">
            <a:extLst>
              <a:ext uri="{28A0092B-C50C-407E-A947-70E740481C1C}">
                <a14:useLocalDpi xmlns:a14="http://schemas.microsoft.com/office/drawing/2010/main" val="0"/>
              </a:ext>
            </a:extLst>
          </a:blip>
          <a:srcRect l="9626" t="6243" r="9174" b="3795"/>
          <a:stretch/>
        </p:blipFill>
        <p:spPr>
          <a:xfrm>
            <a:off x="343364" y="2479985"/>
            <a:ext cx="4563173" cy="4043479"/>
          </a:xfrm>
          <a:prstGeom prst="rect">
            <a:avLst/>
          </a:prstGeom>
        </p:spPr>
      </p:pic>
      <p:sp>
        <p:nvSpPr>
          <p:cNvPr id="9" name="TextBox 8">
            <a:extLst>
              <a:ext uri="{FF2B5EF4-FFF2-40B4-BE49-F238E27FC236}">
                <a16:creationId xmlns:a16="http://schemas.microsoft.com/office/drawing/2014/main" id="{84EB02C0-B040-EFCD-F739-A2FDFDBE2027}"/>
              </a:ext>
            </a:extLst>
          </p:cNvPr>
          <p:cNvSpPr txBox="1"/>
          <p:nvPr/>
        </p:nvSpPr>
        <p:spPr>
          <a:xfrm>
            <a:off x="591015" y="501805"/>
            <a:ext cx="3485685" cy="523220"/>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Fractals in nature…</a:t>
            </a:r>
          </a:p>
        </p:txBody>
      </p:sp>
      <p:sp>
        <p:nvSpPr>
          <p:cNvPr id="10" name="TextBox 9">
            <a:extLst>
              <a:ext uri="{FF2B5EF4-FFF2-40B4-BE49-F238E27FC236}">
                <a16:creationId xmlns:a16="http://schemas.microsoft.com/office/drawing/2014/main" id="{0023002A-8A36-B9D7-6BF7-8AC233ED9699}"/>
              </a:ext>
            </a:extLst>
          </p:cNvPr>
          <p:cNvSpPr txBox="1"/>
          <p:nvPr/>
        </p:nvSpPr>
        <p:spPr>
          <a:xfrm>
            <a:off x="4961756" y="1318551"/>
            <a:ext cx="2847278" cy="523220"/>
          </a:xfrm>
          <a:prstGeom prst="rect">
            <a:avLst/>
          </a:prstGeom>
          <a:noFill/>
        </p:spPr>
        <p:txBody>
          <a:bodyPr wrap="square" rtlCol="0">
            <a:spAutoFit/>
          </a:bodyPr>
          <a:lstStyle/>
          <a:p>
            <a:r>
              <a:rPr lang="en-GB" sz="2800" i="1" dirty="0">
                <a:latin typeface="CMU Sans Serif" panose="02000603000000000000" pitchFamily="2" charset="0"/>
                <a:ea typeface="CMU Sans Serif" panose="02000603000000000000" pitchFamily="2" charset="0"/>
                <a:cs typeface="CMU Sans Serif" panose="02000603000000000000" pitchFamily="2" charset="0"/>
              </a:rPr>
              <a:t>Black Spleenwort</a:t>
            </a:r>
          </a:p>
        </p:txBody>
      </p:sp>
      <p:sp>
        <p:nvSpPr>
          <p:cNvPr id="11" name="TextBox 10">
            <a:extLst>
              <a:ext uri="{FF2B5EF4-FFF2-40B4-BE49-F238E27FC236}">
                <a16:creationId xmlns:a16="http://schemas.microsoft.com/office/drawing/2014/main" id="{3F1FFDEF-DBBA-2567-9A3E-5A9EC78FF833}"/>
              </a:ext>
            </a:extLst>
          </p:cNvPr>
          <p:cNvSpPr txBox="1"/>
          <p:nvPr/>
        </p:nvSpPr>
        <p:spPr>
          <a:xfrm>
            <a:off x="9202079" y="5748453"/>
            <a:ext cx="2847278" cy="523220"/>
          </a:xfrm>
          <a:prstGeom prst="rect">
            <a:avLst/>
          </a:prstGeom>
          <a:noFill/>
        </p:spPr>
        <p:txBody>
          <a:bodyPr wrap="square" rtlCol="0">
            <a:spAutoFit/>
          </a:bodyPr>
          <a:lstStyle/>
          <a:p>
            <a:r>
              <a:rPr lang="en-GB" sz="2800" i="1" dirty="0">
                <a:latin typeface="CMU Sans Serif" panose="02000603000000000000" pitchFamily="2" charset="0"/>
                <a:ea typeface="CMU Sans Serif" panose="02000603000000000000" pitchFamily="2" charset="0"/>
                <a:cs typeface="CMU Sans Serif" panose="02000603000000000000" pitchFamily="2" charset="0"/>
              </a:rPr>
              <a:t>Barnsley Fern</a:t>
            </a:r>
          </a:p>
        </p:txBody>
      </p:sp>
      <p:sp>
        <p:nvSpPr>
          <p:cNvPr id="12" name="TextBox 11">
            <a:extLst>
              <a:ext uri="{FF2B5EF4-FFF2-40B4-BE49-F238E27FC236}">
                <a16:creationId xmlns:a16="http://schemas.microsoft.com/office/drawing/2014/main" id="{9351763F-2955-DB25-D97C-68945869DC08}"/>
              </a:ext>
            </a:extLst>
          </p:cNvPr>
          <p:cNvSpPr txBox="1"/>
          <p:nvPr/>
        </p:nvSpPr>
        <p:spPr>
          <a:xfrm>
            <a:off x="5086349" y="3868704"/>
            <a:ext cx="3321670" cy="523220"/>
          </a:xfrm>
          <a:prstGeom prst="rect">
            <a:avLst/>
          </a:prstGeom>
          <a:noFill/>
        </p:spPr>
        <p:txBody>
          <a:bodyPr wrap="square" rtlCol="0">
            <a:spAutoFit/>
          </a:bodyPr>
          <a:lstStyle/>
          <a:p>
            <a:r>
              <a:rPr lang="en-GB" sz="2800" i="1" dirty="0">
                <a:latin typeface="CMU Sans Serif" panose="02000603000000000000" pitchFamily="2" charset="0"/>
                <a:ea typeface="CMU Sans Serif" panose="02000603000000000000" pitchFamily="2" charset="0"/>
                <a:cs typeface="CMU Sans Serif" panose="02000603000000000000" pitchFamily="2" charset="0"/>
              </a:rPr>
              <a:t>Romanesco Broccoli</a:t>
            </a:r>
          </a:p>
        </p:txBody>
      </p:sp>
    </p:spTree>
    <p:extLst>
      <p:ext uri="{BB962C8B-B14F-4D97-AF65-F5344CB8AC3E}">
        <p14:creationId xmlns:p14="http://schemas.microsoft.com/office/powerpoint/2010/main" val="1330102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7504770" y="1661619"/>
            <a:ext cx="4059045" cy="2677656"/>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One of the most well-known fractals is called the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Mandelbrot Set</a:t>
            </a:r>
            <a:r>
              <a:rPr lang="en-GB" sz="2800" dirty="0">
                <a:latin typeface="CMU Sans Serif" panose="02000603000000000000" pitchFamily="2" charset="0"/>
                <a:ea typeface="CMU Sans Serif" panose="02000603000000000000" pitchFamily="2" charset="0"/>
                <a:cs typeface="CMU Sans Serif" panose="02000603000000000000" pitchFamily="2" charset="0"/>
              </a:rPr>
              <a:t> , which was popularised by Benoit B. Mandelbrot in 1980.</a:t>
            </a:r>
          </a:p>
        </p:txBody>
      </p:sp>
      <p:pic>
        <p:nvPicPr>
          <p:cNvPr id="8" name="Picture 7" descr="A blue and white fractal&#10;&#10;Description automatically generated">
            <a:extLst>
              <a:ext uri="{FF2B5EF4-FFF2-40B4-BE49-F238E27FC236}">
                <a16:creationId xmlns:a16="http://schemas.microsoft.com/office/drawing/2014/main" id="{8D5AB578-7616-D2FD-C2F2-963A83036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367" y="344122"/>
            <a:ext cx="6884169" cy="5163127"/>
          </a:xfrm>
          <a:prstGeom prst="rect">
            <a:avLst/>
          </a:prstGeom>
        </p:spPr>
      </p:pic>
      <p:sp>
        <p:nvSpPr>
          <p:cNvPr id="9" name="TextBox 8">
            <a:extLst>
              <a:ext uri="{FF2B5EF4-FFF2-40B4-BE49-F238E27FC236}">
                <a16:creationId xmlns:a16="http://schemas.microsoft.com/office/drawing/2014/main" id="{B9E8E02D-4215-52E1-CE3C-6B2FDD01EA62}"/>
              </a:ext>
            </a:extLst>
          </p:cNvPr>
          <p:cNvSpPr txBox="1"/>
          <p:nvPr/>
        </p:nvSpPr>
        <p:spPr>
          <a:xfrm>
            <a:off x="3324036" y="5750399"/>
            <a:ext cx="1292570" cy="523220"/>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hlinkClick r:id="rId3"/>
              </a:rPr>
              <a:t>Zoom</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p:spTree>
    <p:extLst>
      <p:ext uri="{BB962C8B-B14F-4D97-AF65-F5344CB8AC3E}">
        <p14:creationId xmlns:p14="http://schemas.microsoft.com/office/powerpoint/2010/main" val="4234337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635620" y="660127"/>
            <a:ext cx="10760926" cy="5262979"/>
          </a:xfrm>
          <a:prstGeom prst="rect">
            <a:avLst/>
          </a:prstGeom>
          <a:noFill/>
        </p:spPr>
        <p:txBody>
          <a:bodyPr wrap="square" rtlCol="0">
            <a:spAutoFit/>
          </a:bodyPr>
          <a:lstStyle/>
          <a:p>
            <a:r>
              <a:rPr lang="en-GB" sz="2800" b="1" dirty="0">
                <a:solidFill>
                  <a:srgbClr val="0070C0"/>
                </a:solidFill>
                <a:latin typeface="CMU Sans Serif" panose="02000603000000000000" pitchFamily="2" charset="0"/>
                <a:ea typeface="CMU Sans Serif" panose="02000603000000000000" pitchFamily="2" charset="0"/>
                <a:cs typeface="CMU Sans Serif" panose="02000603000000000000" pitchFamily="2" charset="0"/>
              </a:rPr>
              <a:t>Session Aims</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To provide a </a:t>
            </a:r>
            <a:r>
              <a:rPr lang="en-GB" sz="2800" b="1" dirty="0">
                <a:latin typeface="CMU Sans Serif" panose="02000603000000000000" pitchFamily="2" charset="0"/>
                <a:ea typeface="CMU Sans Serif" panose="02000603000000000000" pitchFamily="2" charset="0"/>
                <a:cs typeface="CMU Sans Serif" panose="02000603000000000000" pitchFamily="2" charset="0"/>
              </a:rPr>
              <a:t>brief taster</a:t>
            </a:r>
            <a:r>
              <a:rPr lang="en-GB" sz="2800" dirty="0">
                <a:latin typeface="CMU Sans Serif" panose="02000603000000000000" pitchFamily="2" charset="0"/>
                <a:ea typeface="CMU Sans Serif" panose="02000603000000000000" pitchFamily="2" charset="0"/>
                <a:cs typeface="CMU Sans Serif" panose="02000603000000000000" pitchFamily="2" charset="0"/>
              </a:rPr>
              <a:t> of what it can be like to study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Mathematics and Statistics at university.</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To demonstrate the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beauty and relevance</a:t>
            </a:r>
            <a:r>
              <a:rPr lang="en-GB" sz="2800" dirty="0">
                <a:latin typeface="CMU Sans Serif" panose="02000603000000000000" pitchFamily="2" charset="0"/>
                <a:ea typeface="CMU Sans Serif" panose="02000603000000000000" pitchFamily="2" charset="0"/>
                <a:cs typeface="CMU Sans Serif" panose="02000603000000000000" pitchFamily="2" charset="0"/>
              </a:rPr>
              <a:t> of these disciplines by exploring a selection of topic areas.</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To highlight some of the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individuals</a:t>
            </a:r>
            <a:r>
              <a:rPr lang="en-GB" sz="2800" dirty="0">
                <a:latin typeface="CMU Sans Serif" panose="02000603000000000000" pitchFamily="2" charset="0"/>
                <a:ea typeface="CMU Sans Serif" panose="02000603000000000000" pitchFamily="2" charset="0"/>
                <a:cs typeface="CMU Sans Serif" panose="02000603000000000000" pitchFamily="2" charset="0"/>
              </a:rPr>
              <a:t> involved in the discovery and development of the concepts shown.</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To enjoy </a:t>
            </a:r>
            <a:r>
              <a:rPr lang="en-GB" sz="2800" b="1" dirty="0">
                <a:latin typeface="CMU Sans Serif" panose="02000603000000000000" pitchFamily="2" charset="0"/>
                <a:ea typeface="CMU Sans Serif" panose="02000603000000000000" pitchFamily="2" charset="0"/>
                <a:cs typeface="CMU Sans Serif" panose="02000603000000000000" pitchFamily="2" charset="0"/>
              </a:rPr>
              <a:t>investigating</a:t>
            </a:r>
            <a:r>
              <a:rPr lang="en-GB" sz="2800" dirty="0">
                <a:latin typeface="CMU Sans Serif" panose="02000603000000000000" pitchFamily="2" charset="0"/>
                <a:ea typeface="CMU Sans Serif" panose="02000603000000000000" pitchFamily="2" charset="0"/>
                <a:cs typeface="CMU Sans Serif" panose="02000603000000000000" pitchFamily="2" charset="0"/>
              </a:rPr>
              <a:t> some mathematical problems together.</a:t>
            </a:r>
          </a:p>
        </p:txBody>
      </p:sp>
    </p:spTree>
    <p:extLst>
      <p:ext uri="{BB962C8B-B14F-4D97-AF65-F5344CB8AC3E}">
        <p14:creationId xmlns:p14="http://schemas.microsoft.com/office/powerpoint/2010/main" val="26792464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498088" y="693577"/>
            <a:ext cx="11195824" cy="5693866"/>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How do we define the ‘dimension’ of an object?</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e.g.  a square is a 2-dimensional shape, and a cube is 3-dimensional.</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The regular way of thinking about it, is to count how many axes (directions) of movement there are within the object. But there is another way to define it, which is known as the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Hausdorff Dimension</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To calculate the Hausdorff Dimension of an object, we ask the question:</a:t>
            </a: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pPr algn="just"/>
            <a:r>
              <a:rPr lang="en-GB" sz="2800" i="1" dirty="0">
                <a:latin typeface="CMU Sans Serif" panose="02000603000000000000" pitchFamily="2" charset="0"/>
                <a:ea typeface="CMU Sans Serif" panose="02000603000000000000" pitchFamily="2" charset="0"/>
                <a:cs typeface="CMU Sans Serif" panose="02000603000000000000" pitchFamily="2" charset="0"/>
              </a:rPr>
              <a:t>How many copies of the object do we need to form a larger version of it?</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p:spTree>
    <p:extLst>
      <p:ext uri="{BB962C8B-B14F-4D97-AF65-F5344CB8AC3E}">
        <p14:creationId xmlns:p14="http://schemas.microsoft.com/office/powerpoint/2010/main" val="309276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353123" y="615520"/>
                <a:ext cx="11612136" cy="5693866"/>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To make a larger version of a line (1-dimensional), we only need  </a:t>
                </a:r>
                <a:r>
                  <a:rPr lang="en-GB" sz="2800" i="1" dirty="0">
                    <a:latin typeface="CMU Sans Serif" panose="02000603000000000000" pitchFamily="2" charset="0"/>
                    <a:ea typeface="CMU Sans Serif" panose="02000603000000000000" pitchFamily="2" charset="0"/>
                    <a:cs typeface="CMU Sans Serif" panose="02000603000000000000" pitchFamily="2" charset="0"/>
                  </a:rPr>
                  <a:t>2 copies </a:t>
                </a:r>
                <a:r>
                  <a:rPr lang="en-GB" sz="2800" dirty="0">
                    <a:latin typeface="CMU Sans Serif" panose="02000603000000000000" pitchFamily="2" charset="0"/>
                    <a:ea typeface="CMU Sans Serif" panose="02000603000000000000" pitchFamily="2" charset="0"/>
                    <a:cs typeface="CMU Sans Serif" panose="02000603000000000000" pitchFamily="2" charset="0"/>
                  </a:rPr>
                  <a:t>, and the result is  </a:t>
                </a:r>
                <a:r>
                  <a:rPr lang="en-GB" sz="2800" i="1" dirty="0">
                    <a:latin typeface="CMU Sans Serif" panose="02000603000000000000" pitchFamily="2" charset="0"/>
                    <a:ea typeface="CMU Sans Serif" panose="02000603000000000000" pitchFamily="2" charset="0"/>
                    <a:cs typeface="CMU Sans Serif" panose="02000603000000000000" pitchFamily="2" charset="0"/>
                  </a:rPr>
                  <a:t>two times longer</a:t>
                </a:r>
                <a:r>
                  <a:rPr lang="en-GB" sz="2800" dirty="0">
                    <a:latin typeface="CMU Sans Serif" panose="02000603000000000000" pitchFamily="2" charset="0"/>
                    <a:ea typeface="CMU Sans Serif" panose="02000603000000000000" pitchFamily="2" charset="0"/>
                    <a:cs typeface="CMU Sans Serif" panose="02000603000000000000" pitchFamily="2" charset="0"/>
                  </a:rPr>
                  <a:t>  than the original.</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To make a larger version of a square (2-dimensional), we need  </a:t>
                </a:r>
                <a:r>
                  <a:rPr lang="en-GB" sz="2800" i="1" dirty="0">
                    <a:latin typeface="CMU Sans Serif" panose="02000603000000000000" pitchFamily="2" charset="0"/>
                    <a:ea typeface="CMU Sans Serif" panose="02000603000000000000" pitchFamily="2" charset="0"/>
                    <a:cs typeface="CMU Sans Serif" panose="02000603000000000000" pitchFamily="2" charset="0"/>
                  </a:rPr>
                  <a:t>4 copies </a:t>
                </a:r>
                <a:r>
                  <a:rPr lang="en-GB" sz="2800" dirty="0">
                    <a:latin typeface="CMU Sans Serif" panose="02000603000000000000" pitchFamily="2" charset="0"/>
                    <a:ea typeface="CMU Sans Serif" panose="02000603000000000000" pitchFamily="2" charset="0"/>
                    <a:cs typeface="CMU Sans Serif" panose="02000603000000000000" pitchFamily="2" charset="0"/>
                  </a:rPr>
                  <a:t>, and the result has sides which are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two times longer </a:t>
                </a:r>
                <a:r>
                  <a:rPr lang="en-GB" sz="2800" dirty="0">
                    <a:latin typeface="CMU Sans Serif" panose="02000603000000000000" pitchFamily="2" charset="0"/>
                    <a:ea typeface="CMU Sans Serif" panose="02000603000000000000" pitchFamily="2" charset="0"/>
                    <a:cs typeface="CMU Sans Serif" panose="02000603000000000000" pitchFamily="2" charset="0"/>
                  </a:rPr>
                  <a:t> than the original.</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To make a larger version of a cube (3-dimensional), we now need  </a:t>
                </a:r>
                <a:r>
                  <a:rPr lang="en-GB" sz="2800" i="1" dirty="0">
                    <a:latin typeface="CMU Sans Serif" panose="02000603000000000000" pitchFamily="2" charset="0"/>
                    <a:ea typeface="CMU Sans Serif" panose="02000603000000000000" pitchFamily="2" charset="0"/>
                    <a:cs typeface="CMU Sans Serif" panose="02000603000000000000" pitchFamily="2" charset="0"/>
                  </a:rPr>
                  <a:t>8 copies </a:t>
                </a:r>
                <a:r>
                  <a:rPr lang="en-GB" sz="2800" dirty="0">
                    <a:latin typeface="CMU Sans Serif" panose="02000603000000000000" pitchFamily="2" charset="0"/>
                    <a:ea typeface="CMU Sans Serif" panose="02000603000000000000" pitchFamily="2" charset="0"/>
                    <a:cs typeface="CMU Sans Serif" panose="02000603000000000000" pitchFamily="2" charset="0"/>
                  </a:rPr>
                  <a:t>, and the result has sides which are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two times longer</a:t>
                </a:r>
                <a:r>
                  <a:rPr lang="en-GB" sz="2800" dirty="0">
                    <a:latin typeface="CMU Sans Serif" panose="02000603000000000000" pitchFamily="2" charset="0"/>
                    <a:ea typeface="CMU Sans Serif" panose="02000603000000000000" pitchFamily="2" charset="0"/>
                    <a:cs typeface="CMU Sans Serif" panose="02000603000000000000" pitchFamily="2" charset="0"/>
                  </a:rPr>
                  <a:t>  than the original.</a:t>
                </a:r>
              </a:p>
              <a:p>
                <a:pPr algn="just"/>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We can see a pattern start to emerge, where the number of copies needed to form a ‘double-sized’ version of the same object; is  </a:t>
                </a:r>
                <a14:m>
                  <m:oMath xmlns:m="http://schemas.openxmlformats.org/officeDocument/2006/math">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sup>
                    </m:sSup>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for a 1D object,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sup>
                    </m:sSup>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for a 2D object, and  </a:t>
                </a:r>
                <a14:m>
                  <m:oMath xmlns:m="http://schemas.openxmlformats.org/officeDocument/2006/math">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sup>
                    </m:sSup>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for a 3D object…</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353123" y="615520"/>
                <a:ext cx="11612136" cy="5693866"/>
              </a:xfrm>
              <a:prstGeom prst="rect">
                <a:avLst/>
              </a:prstGeom>
              <a:blipFill>
                <a:blip r:embed="rId2"/>
                <a:stretch>
                  <a:fillRect l="-1102" t="-1071" r="-1050"/>
                </a:stretch>
              </a:blipFill>
            </p:spPr>
            <p:txBody>
              <a:bodyPr/>
              <a:lstStyle/>
              <a:p>
                <a:r>
                  <a:rPr lang="en-GB">
                    <a:noFill/>
                  </a:rPr>
                  <a:t> </a:t>
                </a:r>
              </a:p>
            </p:txBody>
          </p:sp>
        </mc:Fallback>
      </mc:AlternateContent>
    </p:spTree>
    <p:extLst>
      <p:ext uri="{BB962C8B-B14F-4D97-AF65-F5344CB8AC3E}">
        <p14:creationId xmlns:p14="http://schemas.microsoft.com/office/powerpoint/2010/main" val="421632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442333" y="680420"/>
                <a:ext cx="11355658" cy="5262979"/>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To make a larger Sierpinski Triangle with double the side-length, we need to use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3 copies</a:t>
                </a:r>
                <a:r>
                  <a:rPr lang="en-GB" sz="2800" dirty="0">
                    <a:latin typeface="CMU Sans Serif" panose="02000603000000000000" pitchFamily="2" charset="0"/>
                    <a:ea typeface="CMU Sans Serif" panose="02000603000000000000" pitchFamily="2" charset="0"/>
                    <a:cs typeface="CMU Sans Serif" panose="02000603000000000000" pitchFamily="2" charset="0"/>
                  </a:rPr>
                  <a:t>  of the original. So the Hausdorff Dimension is equal to the value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𝑥</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where  </a:t>
                </a:r>
                <a14:m>
                  <m:oMath xmlns:m="http://schemas.openxmlformats.org/officeDocument/2006/math">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𝑥</m:t>
                        </m:r>
                      </m:sup>
                    </m:s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Of course, this value is not a whole number, but we can use our calculator to estimate its value.</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b="1"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Task  (2b)</a:t>
                </a:r>
                <a:endParaRPr lang="en-GB" sz="2800" b="1"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b="1"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Use the table on page 7 of your workbook to help you find which value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𝑥</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satisfies the equation  </a:t>
                </a:r>
                <a14:m>
                  <m:oMath xmlns:m="http://schemas.openxmlformats.org/officeDocument/2006/math">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𝑥</m:t>
                        </m:r>
                      </m:sup>
                    </m:s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442333" y="680420"/>
                <a:ext cx="11355658" cy="5262979"/>
              </a:xfrm>
              <a:prstGeom prst="rect">
                <a:avLst/>
              </a:prstGeom>
              <a:blipFill>
                <a:blip r:embed="rId2"/>
                <a:stretch>
                  <a:fillRect l="-1128" t="-1159" r="-1128" b="-2549"/>
                </a:stretch>
              </a:blipFill>
            </p:spPr>
            <p:txBody>
              <a:bodyPr/>
              <a:lstStyle/>
              <a:p>
                <a:r>
                  <a:rPr lang="en-GB">
                    <a:noFill/>
                  </a:rPr>
                  <a:t> </a:t>
                </a:r>
              </a:p>
            </p:txBody>
          </p:sp>
        </mc:Fallback>
      </mc:AlternateContent>
    </p:spTree>
    <p:extLst>
      <p:ext uri="{BB962C8B-B14F-4D97-AF65-F5344CB8AC3E}">
        <p14:creationId xmlns:p14="http://schemas.microsoft.com/office/powerpoint/2010/main" val="325146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4508811" y="4385392"/>
            <a:ext cx="7032702" cy="1938992"/>
          </a:xfrm>
          <a:prstGeom prst="rect">
            <a:avLst/>
          </a:prstGeom>
          <a:noFill/>
          <a:ln w="38100">
            <a:solidFill>
              <a:schemeClr val="accent4">
                <a:lumMod val="60000"/>
                <a:lumOff val="40000"/>
              </a:schemeClr>
            </a:solidFill>
          </a:ln>
        </p:spPr>
        <p:txBody>
          <a:bodyPr wrap="square" rtlCol="0">
            <a:spAutoFit/>
          </a:bodyPr>
          <a:lstStyle/>
          <a:p>
            <a:r>
              <a:rPr lang="en-GB" sz="2400" dirty="0">
                <a:latin typeface="CMU Sans Serif" panose="02000603000000000000" pitchFamily="2" charset="0"/>
                <a:ea typeface="CMU Sans Serif" panose="02000603000000000000" pitchFamily="2" charset="0"/>
                <a:cs typeface="CMU Sans Serif" panose="02000603000000000000" pitchFamily="2" charset="0"/>
              </a:rPr>
              <a:t>How is mathematics related to language and poetry?</a:t>
            </a:r>
          </a:p>
          <a:p>
            <a:endParaRPr lang="en-GB" sz="2400" dirty="0">
              <a:latin typeface="CMU Sans Serif" panose="02000603000000000000" pitchFamily="2" charset="0"/>
              <a:ea typeface="CMU Sans Serif" panose="02000603000000000000" pitchFamily="2" charset="0"/>
              <a:cs typeface="CMU Sans Serif" panose="02000603000000000000" pitchFamily="2" charset="0"/>
            </a:endParaRPr>
          </a:p>
          <a:p>
            <a:r>
              <a:rPr lang="en-GB" sz="2400" dirty="0">
                <a:latin typeface="CMU Sans Serif" panose="02000603000000000000" pitchFamily="2" charset="0"/>
                <a:ea typeface="CMU Sans Serif" panose="02000603000000000000" pitchFamily="2" charset="0"/>
                <a:cs typeface="CMU Sans Serif" panose="02000603000000000000" pitchFamily="2" charset="0"/>
              </a:rPr>
              <a:t>Why do I have an issue with combination padlocks?</a:t>
            </a:r>
          </a:p>
          <a:p>
            <a:endParaRPr lang="en-GB" sz="2400" dirty="0">
              <a:latin typeface="CMU Sans Serif" panose="02000603000000000000" pitchFamily="2" charset="0"/>
              <a:ea typeface="CMU Sans Serif" panose="02000603000000000000" pitchFamily="2" charset="0"/>
              <a:cs typeface="CMU Sans Serif" panose="02000603000000000000" pitchFamily="2" charset="0"/>
            </a:endParaRPr>
          </a:p>
          <a:p>
            <a:r>
              <a:rPr lang="en-GB" sz="2400" dirty="0">
                <a:latin typeface="CMU Sans Serif" panose="02000603000000000000" pitchFamily="2" charset="0"/>
                <a:ea typeface="CMU Sans Serif" panose="02000603000000000000" pitchFamily="2" charset="0"/>
                <a:cs typeface="CMU Sans Serif" panose="02000603000000000000" pitchFamily="2" charset="0"/>
              </a:rPr>
              <a:t>If ‘43 quintillion’ is the answer, what is the question?</a:t>
            </a:r>
          </a:p>
        </p:txBody>
      </p:sp>
      <p:sp>
        <p:nvSpPr>
          <p:cNvPr id="3" name="Flowchart: Multidocument 2">
            <a:extLst>
              <a:ext uri="{FF2B5EF4-FFF2-40B4-BE49-F238E27FC236}">
                <a16:creationId xmlns:a16="http://schemas.microsoft.com/office/drawing/2014/main" id="{7906A806-7C57-ACFA-67C2-51348EA230E4}"/>
              </a:ext>
            </a:extLst>
          </p:cNvPr>
          <p:cNvSpPr/>
          <p:nvPr/>
        </p:nvSpPr>
        <p:spPr>
          <a:xfrm>
            <a:off x="528755" y="3824630"/>
            <a:ext cx="3245003" cy="2321855"/>
          </a:xfrm>
          <a:prstGeom prst="flowChartMultidocumen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accent4">
                    <a:lumMod val="50000"/>
                  </a:schemeClr>
                </a:solidFill>
                <a:latin typeface="CMU Sans Serif" panose="02000603000000000000" pitchFamily="2" charset="0"/>
                <a:ea typeface="CMU Sans Serif" panose="02000603000000000000" pitchFamily="2" charset="0"/>
                <a:cs typeface="CMU Sans Serif" panose="02000603000000000000" pitchFamily="2" charset="0"/>
              </a:rPr>
              <a:t>Combinatorics</a:t>
            </a:r>
          </a:p>
        </p:txBody>
      </p:sp>
      <p:pic>
        <p:nvPicPr>
          <p:cNvPr id="1026" name="Picture 2" descr="50. LEONARDO FIBONACCI – SAPAVIVA">
            <a:extLst>
              <a:ext uri="{FF2B5EF4-FFF2-40B4-BE49-F238E27FC236}">
                <a16:creationId xmlns:a16="http://schemas.microsoft.com/office/drawing/2014/main" id="{CF5E6755-A249-3A01-5653-CF57D59C30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1462" y="393708"/>
            <a:ext cx="2299242" cy="229924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488715A-56A7-B29C-230F-A68C69320D94}"/>
              </a:ext>
            </a:extLst>
          </p:cNvPr>
          <p:cNvSpPr txBox="1"/>
          <p:nvPr/>
        </p:nvSpPr>
        <p:spPr>
          <a:xfrm>
            <a:off x="6497444" y="2876150"/>
            <a:ext cx="2847278"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Leonardo Fibonacci</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Early 1200’s</a:t>
            </a:r>
          </a:p>
        </p:txBody>
      </p:sp>
      <p:pic>
        <p:nvPicPr>
          <p:cNvPr id="1028" name="Picture 4" descr="Blaise Pascal, French Polymath - Stock Image - C023/7686 - Science Photo  Library">
            <a:extLst>
              <a:ext uri="{FF2B5EF4-FFF2-40B4-BE49-F238E27FC236}">
                <a16:creationId xmlns:a16="http://schemas.microsoft.com/office/drawing/2014/main" id="{C9B80CF0-EAE9-17D3-ECDF-4BAC9BAC52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1415" y="393710"/>
            <a:ext cx="2053893" cy="230462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D994DFF-B19D-5D14-B20F-4BACDF4156FA}"/>
              </a:ext>
            </a:extLst>
          </p:cNvPr>
          <p:cNvSpPr txBox="1"/>
          <p:nvPr/>
        </p:nvSpPr>
        <p:spPr>
          <a:xfrm>
            <a:off x="9344722" y="2876150"/>
            <a:ext cx="2847278"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Blaise Pascal</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1600’s</a:t>
            </a:r>
          </a:p>
        </p:txBody>
      </p:sp>
      <p:sp>
        <p:nvSpPr>
          <p:cNvPr id="6" name="TextBox 5">
            <a:extLst>
              <a:ext uri="{FF2B5EF4-FFF2-40B4-BE49-F238E27FC236}">
                <a16:creationId xmlns:a16="http://schemas.microsoft.com/office/drawing/2014/main" id="{A367CC22-3E22-FE07-84C8-958E9D2214F5}"/>
              </a:ext>
            </a:extLst>
          </p:cNvPr>
          <p:cNvSpPr txBox="1"/>
          <p:nvPr/>
        </p:nvSpPr>
        <p:spPr>
          <a:xfrm>
            <a:off x="3333177" y="2876150"/>
            <a:ext cx="2878051" cy="1200329"/>
          </a:xfrm>
          <a:prstGeom prst="rect">
            <a:avLst/>
          </a:prstGeom>
          <a:noFill/>
        </p:spPr>
        <p:txBody>
          <a:bodyPr wrap="square" rtlCol="0">
            <a:spAutoFit/>
          </a:bodyPr>
          <a:lstStyle/>
          <a:p>
            <a:pPr algn="ctr"/>
            <a:r>
              <a:rPr lang="en-GB" sz="2400" b="0" i="0" dirty="0">
                <a:solidFill>
                  <a:srgbClr val="000000"/>
                </a:solidFill>
                <a:effectLst/>
                <a:latin typeface="CMU Sans Serif" panose="02000603000000000000" pitchFamily="2" charset="0"/>
                <a:ea typeface="CMU Sans Serif" panose="02000603000000000000" pitchFamily="2" charset="0"/>
                <a:cs typeface="CMU Sans Serif" panose="02000603000000000000" pitchFamily="2" charset="0"/>
              </a:rPr>
              <a:t>al-Khalil ibn Ahmad al-</a:t>
            </a:r>
            <a:r>
              <a:rPr lang="en-GB" sz="2400" b="0" i="0" dirty="0" err="1">
                <a:solidFill>
                  <a:srgbClr val="000000"/>
                </a:solidFill>
                <a:effectLst/>
                <a:latin typeface="CMU Sans Serif" panose="02000603000000000000" pitchFamily="2" charset="0"/>
                <a:ea typeface="CMU Sans Serif" panose="02000603000000000000" pitchFamily="2" charset="0"/>
                <a:cs typeface="CMU Sans Serif" panose="02000603000000000000" pitchFamily="2" charset="0"/>
              </a:rPr>
              <a:t>Farahidi</a:t>
            </a:r>
            <a:endParaRPr lang="en-GB" sz="2400" b="0" i="0" dirty="0">
              <a:solidFill>
                <a:srgbClr val="000000"/>
              </a:solidFill>
              <a:effectLst/>
              <a:latin typeface="CMU Sans Serif" panose="02000603000000000000" pitchFamily="2" charset="0"/>
              <a:ea typeface="CMU Sans Serif" panose="02000603000000000000" pitchFamily="2" charset="0"/>
              <a:cs typeface="CMU Sans Serif" panose="02000603000000000000" pitchFamily="2" charset="0"/>
            </a:endParaRP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700’s</a:t>
            </a:r>
          </a:p>
        </p:txBody>
      </p:sp>
      <p:pic>
        <p:nvPicPr>
          <p:cNvPr id="1030" name="Picture 6">
            <a:extLst>
              <a:ext uri="{FF2B5EF4-FFF2-40B4-BE49-F238E27FC236}">
                <a16:creationId xmlns:a16="http://schemas.microsoft.com/office/drawing/2014/main" id="{E06689B5-7248-B5E8-8D31-3E9D98CDFE1A}"/>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b="16942"/>
          <a:stretch/>
        </p:blipFill>
        <p:spPr bwMode="auto">
          <a:xfrm>
            <a:off x="3773758" y="129692"/>
            <a:ext cx="2095500" cy="256325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01F62B2-CA2B-0EE2-4E02-61C44CCFCEE2}"/>
              </a:ext>
            </a:extLst>
          </p:cNvPr>
          <p:cNvSpPr txBox="1"/>
          <p:nvPr/>
        </p:nvSpPr>
        <p:spPr>
          <a:xfrm>
            <a:off x="394727" y="995822"/>
            <a:ext cx="3245003" cy="830997"/>
          </a:xfrm>
          <a:prstGeom prst="rect">
            <a:avLst/>
          </a:prstGeom>
          <a:noFill/>
        </p:spPr>
        <p:txBody>
          <a:bodyPr wrap="square" rtlCol="0">
            <a:spAutoFit/>
          </a:bodyPr>
          <a:lstStyle/>
          <a:p>
            <a:pPr algn="ctr"/>
            <a:r>
              <a:rPr lang="en-GB" sz="2400" b="0" i="0" dirty="0">
                <a:solidFill>
                  <a:srgbClr val="000000"/>
                </a:solidFill>
                <a:effectLst/>
                <a:latin typeface="CMU Sans Serif" panose="02000603000000000000" pitchFamily="2" charset="0"/>
                <a:ea typeface="CMU Sans Serif" panose="02000603000000000000" pitchFamily="2" charset="0"/>
                <a:cs typeface="CMU Sans Serif" panose="02000603000000000000" pitchFamily="2" charset="0"/>
              </a:rPr>
              <a:t>Pingala</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2</a:t>
            </a:r>
            <a:r>
              <a:rPr lang="en-GB" sz="2400" i="1" baseline="30000" dirty="0">
                <a:latin typeface="CMU Sans Serif" panose="02000603000000000000" pitchFamily="2" charset="0"/>
                <a:ea typeface="CMU Sans Serif" panose="02000603000000000000" pitchFamily="2" charset="0"/>
                <a:cs typeface="CMU Sans Serif" panose="02000603000000000000" pitchFamily="2" charset="0"/>
              </a:rPr>
              <a:t>nd</a:t>
            </a:r>
            <a:r>
              <a:rPr lang="en-GB" sz="2400" i="1" dirty="0">
                <a:latin typeface="CMU Sans Serif" panose="02000603000000000000" pitchFamily="2" charset="0"/>
                <a:ea typeface="CMU Sans Serif" panose="02000603000000000000" pitchFamily="2" charset="0"/>
                <a:cs typeface="CMU Sans Serif" panose="02000603000000000000" pitchFamily="2" charset="0"/>
              </a:rPr>
              <a:t> or 3</a:t>
            </a:r>
            <a:r>
              <a:rPr lang="en-GB" sz="2400" i="1" baseline="30000" dirty="0">
                <a:latin typeface="CMU Sans Serif" panose="02000603000000000000" pitchFamily="2" charset="0"/>
                <a:ea typeface="CMU Sans Serif" panose="02000603000000000000" pitchFamily="2" charset="0"/>
                <a:cs typeface="CMU Sans Serif" panose="02000603000000000000" pitchFamily="2" charset="0"/>
              </a:rPr>
              <a:t>rd</a:t>
            </a:r>
            <a:r>
              <a:rPr lang="en-GB" sz="2400" i="1" dirty="0">
                <a:latin typeface="CMU Sans Serif" panose="02000603000000000000" pitchFamily="2" charset="0"/>
                <a:ea typeface="CMU Sans Serif" panose="02000603000000000000" pitchFamily="2" charset="0"/>
                <a:cs typeface="CMU Sans Serif" panose="02000603000000000000" pitchFamily="2" charset="0"/>
              </a:rPr>
              <a:t> Centuries BC</a:t>
            </a:r>
          </a:p>
        </p:txBody>
      </p:sp>
    </p:spTree>
    <p:extLst>
      <p:ext uri="{BB962C8B-B14F-4D97-AF65-F5344CB8AC3E}">
        <p14:creationId xmlns:p14="http://schemas.microsoft.com/office/powerpoint/2010/main" val="15512697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501804" y="459404"/>
                <a:ext cx="11329639" cy="5693866"/>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 </a:t>
                </a:r>
                <a:r>
                  <a:rPr lang="en-GB" sz="2800" i="1" dirty="0">
                    <a:latin typeface="CMU Sans Serif" panose="02000603000000000000" pitchFamily="2" charset="0"/>
                    <a:ea typeface="CMU Sans Serif" panose="02000603000000000000" pitchFamily="2" charset="0"/>
                    <a:cs typeface="CMU Sans Serif" panose="02000603000000000000" pitchFamily="2" charset="0"/>
                  </a:rPr>
                  <a:t>Combinatorics</a:t>
                </a:r>
                <a:r>
                  <a:rPr lang="en-GB" sz="2800" dirty="0">
                    <a:latin typeface="CMU Sans Serif" panose="02000603000000000000" pitchFamily="2" charset="0"/>
                    <a:ea typeface="CMU Sans Serif" panose="02000603000000000000" pitchFamily="2" charset="0"/>
                    <a:cs typeface="CMU Sans Serif" panose="02000603000000000000" pitchFamily="2" charset="0"/>
                  </a:rPr>
                  <a:t>  can be described as the study of  </a:t>
                </a:r>
                <a:r>
                  <a:rPr lang="en-GB" sz="2800" i="1" dirty="0">
                    <a:latin typeface="CMU Sans Serif" panose="02000603000000000000" pitchFamily="2" charset="0"/>
                    <a:ea typeface="CMU Sans Serif" panose="02000603000000000000" pitchFamily="2" charset="0"/>
                    <a:cs typeface="CMU Sans Serif" panose="02000603000000000000" pitchFamily="2" charset="0"/>
                  </a:rPr>
                  <a:t>counting</a:t>
                </a:r>
                <a:r>
                  <a:rPr lang="en-GB" sz="2800" dirty="0">
                    <a:latin typeface="CMU Sans Serif" panose="02000603000000000000" pitchFamily="2" charset="0"/>
                    <a:ea typeface="CMU Sans Serif" panose="02000603000000000000" pitchFamily="2" charset="0"/>
                    <a:cs typeface="CMU Sans Serif" panose="02000603000000000000" pitchFamily="2" charset="0"/>
                  </a:rPr>
                  <a:t>  things.</a:t>
                </a:r>
              </a:p>
              <a:p>
                <a:r>
                  <a:rPr lang="en-GB" sz="2800" dirty="0">
                    <a:latin typeface="CMU Sans Serif" panose="02000603000000000000" pitchFamily="2" charset="0"/>
                    <a:ea typeface="CMU Sans Serif" panose="02000603000000000000" pitchFamily="2" charset="0"/>
                    <a:cs typeface="CMU Sans Serif" panose="02000603000000000000" pitchFamily="2" charset="0"/>
                  </a:rPr>
                  <a:t>It concerns different methods for answering ‘how many…?’-type questions.</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b="1"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Task (3a)</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Discuss on your tables the following questions…</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How many 3-digit numbers are there?</a:t>
                </a:r>
              </a:p>
              <a:p>
                <a:r>
                  <a:rPr lang="en-GB" sz="2800" dirty="0">
                    <a:latin typeface="CMU Sans Serif" panose="02000603000000000000" pitchFamily="2" charset="0"/>
                    <a:ea typeface="CMU Sans Serif" panose="02000603000000000000" pitchFamily="2" charset="0"/>
                    <a:cs typeface="CMU Sans Serif" panose="02000603000000000000" pitchFamily="2" charset="0"/>
                  </a:rPr>
                  <a:t>How many 5-digit numbers are there?</a:t>
                </a:r>
              </a:p>
              <a:p>
                <a:r>
                  <a:rPr lang="en-GB" sz="2800" i="1" dirty="0">
                    <a:latin typeface="CMU Sans Serif" panose="02000603000000000000" pitchFamily="2" charset="0"/>
                    <a:ea typeface="CMU Sans Serif" panose="02000603000000000000" pitchFamily="2" charset="0"/>
                    <a:cs typeface="CMU Sans Serif" panose="02000603000000000000" pitchFamily="2" charset="0"/>
                  </a:rPr>
                  <a:t>(Challenge question:   How many </a:t>
                </a:r>
                <a14:m>
                  <m:oMath xmlns:m="http://schemas.openxmlformats.org/officeDocument/2006/math">
                    <m:r>
                      <a:rPr lang="en-GB" sz="2800" i="1" dirty="0" smtClean="0">
                        <a:latin typeface="Cambria Math" panose="02040503050406030204" pitchFamily="18" charset="0"/>
                        <a:ea typeface="CMU Sans Serif" panose="02000603000000000000" pitchFamily="2" charset="0"/>
                        <a:cs typeface="CMU Sans Serif" panose="02000603000000000000" pitchFamily="2" charset="0"/>
                      </a:rPr>
                      <m:t>𝑛</m:t>
                    </m:r>
                  </m:oMath>
                </a14:m>
                <a:r>
                  <a:rPr lang="en-GB" sz="2800" i="1" dirty="0">
                    <a:latin typeface="CMU Sans Serif" panose="02000603000000000000" pitchFamily="2" charset="0"/>
                    <a:ea typeface="CMU Sans Serif" panose="02000603000000000000" pitchFamily="2" charset="0"/>
                    <a:cs typeface="CMU Sans Serif" panose="02000603000000000000" pitchFamily="2" charset="0"/>
                  </a:rPr>
                  <a:t>-digit numbers are there?)</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How many 5-digit numbers can be made using only digits from the set</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1 , 2 , 3 , 4 , 5</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   What if each digit can only be used once?</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501804" y="459404"/>
                <a:ext cx="11329639" cy="5693866"/>
              </a:xfrm>
              <a:prstGeom prst="rect">
                <a:avLst/>
              </a:prstGeom>
              <a:blipFill>
                <a:blip r:embed="rId2"/>
                <a:stretch>
                  <a:fillRect l="-1076" t="-964" r="-484" b="-2248"/>
                </a:stretch>
              </a:blipFill>
            </p:spPr>
            <p:txBody>
              <a:bodyPr/>
              <a:lstStyle/>
              <a:p>
                <a:r>
                  <a:rPr lang="en-GB">
                    <a:noFill/>
                  </a:rPr>
                  <a:t> </a:t>
                </a:r>
              </a:p>
            </p:txBody>
          </p:sp>
        </mc:Fallback>
      </mc:AlternateContent>
    </p:spTree>
    <p:extLst>
      <p:ext uri="{BB962C8B-B14F-4D97-AF65-F5344CB8AC3E}">
        <p14:creationId xmlns:p14="http://schemas.microsoft.com/office/powerpoint/2010/main" val="10414788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423746" y="526316"/>
                <a:ext cx="11396546" cy="5693866"/>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Whenever ‘repetition’ is allowed when selecting from a set of objects,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we simply need to multiply repeatedly by the number of options.</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The reason we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multiply</a:t>
                </a:r>
                <a:r>
                  <a:rPr lang="en-GB" sz="2800" dirty="0">
                    <a:latin typeface="CMU Sans Serif" panose="02000603000000000000" pitchFamily="2" charset="0"/>
                    <a:ea typeface="CMU Sans Serif" panose="02000603000000000000" pitchFamily="2" charset="0"/>
                    <a:cs typeface="CMU Sans Serif" panose="02000603000000000000" pitchFamily="2" charset="0"/>
                  </a:rPr>
                  <a:t>  is because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for each</a:t>
                </a:r>
                <a:r>
                  <a:rPr lang="en-GB" sz="2800" dirty="0">
                    <a:latin typeface="CMU Sans Serif" panose="02000603000000000000" pitchFamily="2" charset="0"/>
                    <a:ea typeface="CMU Sans Serif" panose="02000603000000000000" pitchFamily="2" charset="0"/>
                    <a:cs typeface="CMU Sans Serif" panose="02000603000000000000" pitchFamily="2" charset="0"/>
                  </a:rPr>
                  <a:t>  of the objects you could choose first, there are so many options for the second choice, and so on…</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But when repetition is </a:t>
                </a:r>
                <a:r>
                  <a:rPr lang="en-GB" sz="2800" i="1" dirty="0">
                    <a:latin typeface="CMU Sans Serif" panose="02000603000000000000" pitchFamily="2" charset="0"/>
                    <a:ea typeface="CMU Sans Serif" panose="02000603000000000000" pitchFamily="2" charset="0"/>
                    <a:cs typeface="CMU Sans Serif" panose="02000603000000000000" pitchFamily="2" charset="0"/>
                  </a:rPr>
                  <a:t>not</a:t>
                </a:r>
                <a:r>
                  <a:rPr lang="en-GB" sz="2800" dirty="0">
                    <a:latin typeface="CMU Sans Serif" panose="02000603000000000000" pitchFamily="2" charset="0"/>
                    <a:ea typeface="CMU Sans Serif" panose="02000603000000000000" pitchFamily="2" charset="0"/>
                    <a:cs typeface="CMU Sans Serif" panose="02000603000000000000" pitchFamily="2" charset="0"/>
                  </a:rPr>
                  <a:t> allowed, the number of options decreases by one each time we choose one. This leads to a result known in mathematics as a </a:t>
                </a:r>
                <a:r>
                  <a:rPr lang="en-GB" sz="2800" b="1" dirty="0">
                    <a:latin typeface="CMU Sans Serif" panose="02000603000000000000" pitchFamily="2" charset="0"/>
                    <a:ea typeface="CMU Sans Serif" panose="02000603000000000000" pitchFamily="2" charset="0"/>
                    <a:cs typeface="CMU Sans Serif" panose="02000603000000000000" pitchFamily="2" charset="0"/>
                  </a:rPr>
                  <a:t>factorial</a:t>
                </a:r>
                <a:r>
                  <a:rPr lang="en-GB" sz="2800" dirty="0">
                    <a:latin typeface="CMU Sans Serif" panose="02000603000000000000" pitchFamily="2" charset="0"/>
                    <a:ea typeface="CMU Sans Serif" panose="02000603000000000000" pitchFamily="2" charset="0"/>
                    <a:cs typeface="CMU Sans Serif" panose="02000603000000000000" pitchFamily="2" charset="0"/>
                  </a:rPr>
                  <a:t>, which is denoted by the exclamation symbol   </a:t>
                </a:r>
                <a:r>
                  <a:rPr lang="en-GB" sz="2800" b="1" dirty="0">
                    <a:latin typeface="CMU Sans Serif" panose="02000603000000000000" pitchFamily="2" charset="0"/>
                    <a:ea typeface="CMU Sans Serif" panose="02000603000000000000" pitchFamily="2" charset="0"/>
                    <a:cs typeface="CMU Sans Serif" panose="02000603000000000000" pitchFamily="2" charset="0"/>
                  </a:rPr>
                  <a:t>!</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e.g.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5!=5×4×3×2×1</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7!=7×6×5×4×3×2×1</m:t>
                    </m:r>
                  </m:oMath>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0!=1</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r>
                  <a:rPr lang="en-GB" sz="2800" i="1" dirty="0">
                    <a:latin typeface="CMU Sans Serif" panose="02000603000000000000" pitchFamily="2" charset="0"/>
                    <a:ea typeface="CMU Sans Serif" panose="02000603000000000000" pitchFamily="2" charset="0"/>
                    <a:cs typeface="CMU Sans Serif" panose="02000603000000000000" pitchFamily="2" charset="0"/>
                  </a:rPr>
                  <a:t>(why?)</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423746" y="526316"/>
                <a:ext cx="11396546" cy="5693866"/>
              </a:xfrm>
              <a:prstGeom prst="rect">
                <a:avLst/>
              </a:prstGeom>
              <a:blipFill>
                <a:blip r:embed="rId2"/>
                <a:stretch>
                  <a:fillRect l="-1124" t="-964" r="-1605" b="-2248"/>
                </a:stretch>
              </a:blipFill>
            </p:spPr>
            <p:txBody>
              <a:bodyPr/>
              <a:lstStyle/>
              <a:p>
                <a:r>
                  <a:rPr lang="en-GB">
                    <a:noFill/>
                  </a:rPr>
                  <a:t> </a:t>
                </a:r>
              </a:p>
            </p:txBody>
          </p:sp>
        </mc:Fallback>
      </mc:AlternateContent>
      <p:sp>
        <p:nvSpPr>
          <p:cNvPr id="3" name="TextBox 2">
            <a:extLst>
              <a:ext uri="{FF2B5EF4-FFF2-40B4-BE49-F238E27FC236}">
                <a16:creationId xmlns:a16="http://schemas.microsoft.com/office/drawing/2014/main" id="{70B10279-C15F-232C-A848-FA6215FE977F}"/>
              </a:ext>
            </a:extLst>
          </p:cNvPr>
          <p:cNvSpPr txBox="1"/>
          <p:nvPr/>
        </p:nvSpPr>
        <p:spPr>
          <a:xfrm>
            <a:off x="6872870" y="4627755"/>
            <a:ext cx="4895384" cy="1815882"/>
          </a:xfrm>
          <a:prstGeom prst="rect">
            <a:avLst/>
          </a:prstGeom>
          <a:noFill/>
        </p:spPr>
        <p:txBody>
          <a:bodyPr wrap="square" rtlCol="0">
            <a:spAutoFit/>
          </a:bodyPr>
          <a:lstStyle/>
          <a:p>
            <a:r>
              <a:rPr lang="en-GB" sz="2800" dirty="0"/>
              <a:t>Essentially, the factorial provides the number of ways that a chain of characters can be rearranged  (e.g. anagrams).</a:t>
            </a:r>
          </a:p>
        </p:txBody>
      </p:sp>
    </p:spTree>
    <p:extLst>
      <p:ext uri="{BB962C8B-B14F-4D97-AF65-F5344CB8AC3E}">
        <p14:creationId xmlns:p14="http://schemas.microsoft.com/office/powerpoint/2010/main" val="409800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423746" y="526316"/>
                <a:ext cx="11396546" cy="6019597"/>
              </a:xfrm>
              <a:prstGeom prst="rect">
                <a:avLst/>
              </a:prstGeom>
              <a:noFill/>
            </p:spPr>
            <p:txBody>
              <a:bodyPr wrap="square" rtlCol="0">
                <a:spAutoFit/>
              </a:bodyPr>
              <a:lstStyle/>
              <a:p>
                <a:r>
                  <a:rPr lang="en-GB" sz="2800" b="1"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Task (3b)</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endParaRPr lang="en-GB" sz="2800" dirty="0"/>
              </a:p>
              <a:p>
                <a:r>
                  <a:rPr lang="en-GB" sz="2800" dirty="0">
                    <a:latin typeface="CMU Sans Serif" panose="02000603000000000000" pitchFamily="2" charset="0"/>
                    <a:ea typeface="CMU Sans Serif" panose="02000603000000000000" pitchFamily="2" charset="0"/>
                    <a:cs typeface="CMU Sans Serif" panose="02000603000000000000" pitchFamily="2" charset="0"/>
                  </a:rPr>
                  <a:t>Discuss on your tables the following questions…</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p>
              <a:p>
                <a:pPr marL="457200" indent="-457200">
                  <a:buFont typeface="Arial" panose="020B0604020202020204" pitchFamily="34" charset="0"/>
                  <a:buChar char="•"/>
                </a:pPr>
                <a:r>
                  <a:rPr lang="en-GB" sz="2800" dirty="0"/>
                  <a:t>How many 3-digit numbers can be made using  </a:t>
                </a:r>
                <a14:m>
                  <m:oMath xmlns:m="http://schemas.openxmlformats.org/officeDocument/2006/math">
                    <m:r>
                      <a:rPr lang="en-GB" sz="2800" i="1">
                        <a:latin typeface="Cambria Math" panose="02040503050406030204" pitchFamily="18" charset="0"/>
                      </a:rPr>
                      <m:t>1 , 2 , 3 , 4 , 5 , 6 , 7 , 8 , 9</m:t>
                    </m:r>
                  </m:oMath>
                </a14:m>
                <a:r>
                  <a:rPr lang="en-GB" sz="2800" dirty="0"/>
                  <a:t>   </a:t>
                </a:r>
                <a:br>
                  <a:rPr lang="en-GB" sz="2800" dirty="0"/>
                </a:br>
                <a:r>
                  <a:rPr lang="en-GB" sz="2800" dirty="0"/>
                  <a:t> </a:t>
                </a:r>
                <a:r>
                  <a:rPr lang="en-GB" sz="2800" i="1" dirty="0"/>
                  <a:t>without repetition</a:t>
                </a:r>
                <a:r>
                  <a:rPr lang="en-GB" sz="2800" dirty="0"/>
                  <a:t>  (i.e. maximum once each) ?</a:t>
                </a:r>
              </a:p>
              <a:p>
                <a:endParaRPr lang="en-GB" sz="2800" dirty="0"/>
              </a:p>
              <a:p>
                <a:pPr marL="457200" indent="-457200">
                  <a:lnSpc>
                    <a:spcPct val="107000"/>
                  </a:lnSpc>
                  <a:spcAft>
                    <a:spcPts val="800"/>
                  </a:spcAft>
                  <a:buFont typeface="Arial" panose="020B0604020202020204" pitchFamily="34" charset="0"/>
                  <a:buChar char="•"/>
                </a:pPr>
                <a:r>
                  <a:rPr lang="en-GB" sz="2800" kern="100" dirty="0">
                    <a:effectLst/>
                    <a:latin typeface="CMU Sans Serif" panose="02000603000000000000" pitchFamily="2" charset="0"/>
                    <a:ea typeface="Times New Roman" panose="02020603050405020304" pitchFamily="18" charset="0"/>
                    <a:cs typeface="Times New Roman" panose="02020603050405020304" pitchFamily="18" charset="0"/>
                  </a:rPr>
                  <a:t>Does the following question have the same answer as the one above?</a:t>
                </a:r>
                <a:br>
                  <a:rPr lang="en-GB" sz="2800" kern="100" dirty="0">
                    <a:effectLst/>
                    <a:latin typeface="CMU Sans Serif" panose="02000603000000000000" pitchFamily="2" charset="0"/>
                    <a:ea typeface="Times New Roman" panose="02020603050405020304" pitchFamily="18" charset="0"/>
                    <a:cs typeface="Times New Roman" panose="02020603050405020304" pitchFamily="18" charset="0"/>
                  </a:rPr>
                </a:br>
                <a:r>
                  <a:rPr lang="en-GB" sz="2800" kern="100" dirty="0">
                    <a:effectLst/>
                    <a:latin typeface="CMU Sans Serif" panose="02000603000000000000" pitchFamily="2" charset="0"/>
                    <a:ea typeface="Times New Roman" panose="02020603050405020304" pitchFamily="18" charset="0"/>
                    <a:cs typeface="Times New Roman" panose="02020603050405020304" pitchFamily="18" charset="0"/>
                  </a:rPr>
                  <a:t>Why, or why not?</a:t>
                </a:r>
                <a:endParaRPr lang="en-GB" sz="28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2800" i="1" kern="100" dirty="0">
                    <a:effectLst/>
                    <a:latin typeface="CMU Sans Serif" panose="02000603000000000000" pitchFamily="2" charset="0"/>
                    <a:ea typeface="Times New Roman" panose="02020603050405020304" pitchFamily="18" charset="0"/>
                    <a:cs typeface="Times New Roman" panose="02020603050405020304" pitchFamily="18" charset="0"/>
                  </a:rPr>
                  <a:t>‘Students at a university must choose  </a:t>
                </a:r>
                <a14:m>
                  <m:oMath xmlns:m="http://schemas.openxmlformats.org/officeDocument/2006/math">
                    <m:r>
                      <a:rPr lang="en-GB" sz="2800" i="1" kern="100">
                        <a:effectLst/>
                        <a:latin typeface="Cambria Math" panose="02040503050406030204" pitchFamily="18" charset="0"/>
                        <a:ea typeface="Times New Roman" panose="02020603050405020304" pitchFamily="18" charset="0"/>
                        <a:cs typeface="CMU Sans Serif" panose="02000603000000000000" pitchFamily="2" charset="0"/>
                      </a:rPr>
                      <m:t>3</m:t>
                    </m:r>
                  </m:oMath>
                </a14:m>
                <a:r>
                  <a:rPr lang="en-GB" sz="2800" i="1" kern="100" dirty="0">
                    <a:effectLst/>
                    <a:latin typeface="CMU Sans Serif" panose="02000603000000000000" pitchFamily="2" charset="0"/>
                    <a:ea typeface="Times New Roman" panose="02020603050405020304" pitchFamily="18" charset="0"/>
                    <a:cs typeface="Times New Roman" panose="02020603050405020304" pitchFamily="18" charset="0"/>
                  </a:rPr>
                  <a:t>  modules to study from a list</a:t>
                </a:r>
                <a:br>
                  <a:rPr lang="en-GB" sz="2800" i="1" kern="100" dirty="0">
                    <a:effectLst/>
                    <a:latin typeface="CMU Sans Serif" panose="02000603000000000000" pitchFamily="2" charset="0"/>
                    <a:ea typeface="Times New Roman" panose="02020603050405020304" pitchFamily="18" charset="0"/>
                    <a:cs typeface="Times New Roman" panose="02020603050405020304" pitchFamily="18" charset="0"/>
                  </a:rPr>
                </a:br>
                <a:r>
                  <a:rPr lang="en-GB" sz="2800" i="1" kern="100" dirty="0">
                    <a:effectLst/>
                    <a:latin typeface="CMU Sans Serif" panose="02000603000000000000" pitchFamily="2" charset="0"/>
                    <a:ea typeface="Times New Roman" panose="02020603050405020304" pitchFamily="18" charset="0"/>
                    <a:cs typeface="Times New Roman" panose="02020603050405020304" pitchFamily="18" charset="0"/>
                  </a:rPr>
                  <a:t>of  </a:t>
                </a:r>
                <a14:m>
                  <m:oMath xmlns:m="http://schemas.openxmlformats.org/officeDocument/2006/math">
                    <m:r>
                      <a:rPr lang="en-GB" sz="2800" i="1" kern="100">
                        <a:effectLst/>
                        <a:latin typeface="Cambria Math" panose="02040503050406030204" pitchFamily="18" charset="0"/>
                        <a:ea typeface="Times New Roman" panose="02020603050405020304" pitchFamily="18" charset="0"/>
                        <a:cs typeface="CMU Sans Serif" panose="02000603000000000000" pitchFamily="2" charset="0"/>
                      </a:rPr>
                      <m:t>9</m:t>
                    </m:r>
                  </m:oMath>
                </a14:m>
                <a:r>
                  <a:rPr lang="en-GB" sz="2800" i="1" kern="100" dirty="0">
                    <a:effectLst/>
                    <a:latin typeface="CMU Sans Serif" panose="02000603000000000000" pitchFamily="2" charset="0"/>
                    <a:ea typeface="Times New Roman" panose="02020603050405020304" pitchFamily="18" charset="0"/>
                    <a:cs typeface="Times New Roman" panose="02020603050405020304" pitchFamily="18" charset="0"/>
                  </a:rPr>
                  <a:t>  options. How many total choices are possible?’</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423746" y="526316"/>
                <a:ext cx="11396546" cy="6019597"/>
              </a:xfrm>
              <a:prstGeom prst="rect">
                <a:avLst/>
              </a:prstGeom>
              <a:blipFill>
                <a:blip r:embed="rId2"/>
                <a:stretch>
                  <a:fillRect l="-1124" t="-911"/>
                </a:stretch>
              </a:blipFill>
            </p:spPr>
            <p:txBody>
              <a:bodyPr/>
              <a:lstStyle/>
              <a:p>
                <a:r>
                  <a:rPr lang="en-GB">
                    <a:noFill/>
                  </a:rPr>
                  <a:t> </a:t>
                </a:r>
              </a:p>
            </p:txBody>
          </p:sp>
        </mc:Fallback>
      </mc:AlternateContent>
    </p:spTree>
    <p:extLst>
      <p:ext uri="{BB962C8B-B14F-4D97-AF65-F5344CB8AC3E}">
        <p14:creationId xmlns:p14="http://schemas.microsoft.com/office/powerpoint/2010/main" val="14843315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397727" y="392497"/>
                <a:ext cx="11456019" cy="6117829"/>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The first type of question  (forming a chain of length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𝑘</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using a set of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total characters without repetition)  can be generalised by the calculation   </a:t>
                </a:r>
                <a14:m>
                  <m:oMath xmlns:m="http://schemas.openxmlformats.org/officeDocument/2006/math">
                    <m:f>
                      <m:fPr>
                        <m:ctrlPr>
                          <a:rPr lang="en-GB" sz="3600" b="1"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3600" b="1" i="1" smtClean="0">
                            <a:latin typeface="Cambria Math" panose="02040503050406030204" pitchFamily="18" charset="0"/>
                            <a:ea typeface="CMU Sans Serif" panose="02000603000000000000" pitchFamily="2" charset="0"/>
                            <a:cs typeface="CMU Sans Serif" panose="02000603000000000000" pitchFamily="2" charset="0"/>
                          </a:rPr>
                          <m:t>𝒏</m:t>
                        </m:r>
                        <m:r>
                          <a:rPr lang="en-GB" sz="3600" b="1" i="1" smtClean="0">
                            <a:latin typeface="Cambria Math" panose="02040503050406030204" pitchFamily="18" charset="0"/>
                            <a:ea typeface="CMU Sans Serif" panose="02000603000000000000" pitchFamily="2" charset="0"/>
                            <a:cs typeface="CMU Sans Serif" panose="02000603000000000000" pitchFamily="2" charset="0"/>
                          </a:rPr>
                          <m:t>!</m:t>
                        </m:r>
                      </m:num>
                      <m:den>
                        <m:d>
                          <m:dPr>
                            <m:ctrlPr>
                              <a:rPr lang="en-GB" sz="3600" b="1" i="1" smtClean="0">
                                <a:latin typeface="Cambria Math" panose="02040503050406030204" pitchFamily="18" charset="0"/>
                                <a:ea typeface="CMU Sans Serif" panose="02000603000000000000" pitchFamily="2" charset="0"/>
                                <a:cs typeface="CMU Sans Serif" panose="02000603000000000000" pitchFamily="2" charset="0"/>
                              </a:rPr>
                            </m:ctrlPr>
                          </m:dPr>
                          <m:e>
                            <m:r>
                              <a:rPr lang="en-GB" sz="3600" b="1" i="1" smtClean="0">
                                <a:latin typeface="Cambria Math" panose="02040503050406030204" pitchFamily="18" charset="0"/>
                                <a:ea typeface="CMU Sans Serif" panose="02000603000000000000" pitchFamily="2" charset="0"/>
                                <a:cs typeface="CMU Sans Serif" panose="02000603000000000000" pitchFamily="2" charset="0"/>
                              </a:rPr>
                              <m:t>𝒏</m:t>
                            </m:r>
                            <m:r>
                              <a:rPr lang="en-GB" sz="3600" b="1" i="1" smtClean="0">
                                <a:latin typeface="Cambria Math" panose="02040503050406030204" pitchFamily="18" charset="0"/>
                                <a:ea typeface="CMU Sans Serif" panose="02000603000000000000" pitchFamily="2" charset="0"/>
                                <a:cs typeface="CMU Sans Serif" panose="02000603000000000000" pitchFamily="2" charset="0"/>
                              </a:rPr>
                              <m:t>−</m:t>
                            </m:r>
                            <m:r>
                              <a:rPr lang="en-GB" sz="3600" b="1" i="1" smtClean="0">
                                <a:latin typeface="Cambria Math" panose="02040503050406030204" pitchFamily="18" charset="0"/>
                                <a:ea typeface="CMU Sans Serif" panose="02000603000000000000" pitchFamily="2" charset="0"/>
                                <a:cs typeface="CMU Sans Serif" panose="02000603000000000000" pitchFamily="2" charset="0"/>
                              </a:rPr>
                              <m:t>𝒌</m:t>
                            </m:r>
                          </m:e>
                        </m:d>
                        <m:r>
                          <a:rPr lang="en-GB" sz="3600" b="1" i="1" smtClean="0">
                            <a:latin typeface="Cambria Math" panose="02040503050406030204" pitchFamily="18" charset="0"/>
                            <a:ea typeface="CMU Sans Serif" panose="02000603000000000000" pitchFamily="2" charset="0"/>
                            <a:cs typeface="CMU Sans Serif" panose="02000603000000000000" pitchFamily="2" charset="0"/>
                          </a:rPr>
                          <m:t>!</m:t>
                        </m:r>
                      </m:den>
                    </m:f>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i.e.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d>
                      <m:d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d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e>
                    </m:d>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d>
                      <m:d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d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−2</m:t>
                        </m:r>
                      </m:e>
                    </m:d>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d>
                      <m:d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d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𝑘</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e>
                    </m:d>
                  </m:oMath>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The answer to the second question is different to the first, because now the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order</a:t>
                </a:r>
                <a:r>
                  <a:rPr lang="en-GB" sz="2800" dirty="0">
                    <a:latin typeface="CMU Sans Serif" panose="02000603000000000000" pitchFamily="2" charset="0"/>
                    <a:ea typeface="CMU Sans Serif" panose="02000603000000000000" pitchFamily="2" charset="0"/>
                    <a:cs typeface="CMU Sans Serif" panose="02000603000000000000" pitchFamily="2" charset="0"/>
                  </a:rPr>
                  <a:t>  of the choices is  </a:t>
                </a:r>
                <a:r>
                  <a:rPr lang="en-GB" sz="2800" i="1" dirty="0">
                    <a:latin typeface="CMU Sans Serif" panose="02000603000000000000" pitchFamily="2" charset="0"/>
                    <a:ea typeface="CMU Sans Serif" panose="02000603000000000000" pitchFamily="2" charset="0"/>
                    <a:cs typeface="CMU Sans Serif" panose="02000603000000000000" pitchFamily="2" charset="0"/>
                  </a:rPr>
                  <a:t>not</a:t>
                </a:r>
                <a:r>
                  <a:rPr lang="en-GB" sz="2800" dirty="0">
                    <a:latin typeface="CMU Sans Serif" panose="02000603000000000000" pitchFamily="2" charset="0"/>
                    <a:ea typeface="CMU Sans Serif" panose="02000603000000000000" pitchFamily="2" charset="0"/>
                    <a:cs typeface="CMU Sans Serif" panose="02000603000000000000" pitchFamily="2" charset="0"/>
                  </a:rPr>
                  <a:t>  important. Choosing Module A , Module B , and Module C , is no different to choosing B , C , and A .  In the first question however, the number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123</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is different to the number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231</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The first question demonstrates an example of a  </a:t>
                </a:r>
                <a:r>
                  <a:rPr lang="en-GB" sz="2800" b="1" dirty="0">
                    <a:latin typeface="CMU Sans Serif" panose="02000603000000000000" pitchFamily="2" charset="0"/>
                    <a:ea typeface="CMU Sans Serif" panose="02000603000000000000" pitchFamily="2" charset="0"/>
                    <a:cs typeface="CMU Sans Serif" panose="02000603000000000000" pitchFamily="2" charset="0"/>
                  </a:rPr>
                  <a:t>permutation</a:t>
                </a:r>
                <a:r>
                  <a:rPr lang="en-GB" sz="2800" dirty="0">
                    <a:latin typeface="CMU Sans Serif" panose="02000603000000000000" pitchFamily="2" charset="0"/>
                    <a:ea typeface="CMU Sans Serif" panose="02000603000000000000" pitchFamily="2" charset="0"/>
                    <a:cs typeface="CMU Sans Serif" panose="02000603000000000000" pitchFamily="2" charset="0"/>
                  </a:rPr>
                  <a:t> , whereas the second question demonstrates an example of a  </a:t>
                </a:r>
                <a:r>
                  <a:rPr lang="en-GB" sz="2800" b="1" dirty="0">
                    <a:latin typeface="CMU Sans Serif" panose="02000603000000000000" pitchFamily="2" charset="0"/>
                    <a:ea typeface="CMU Sans Serif" panose="02000603000000000000" pitchFamily="2" charset="0"/>
                    <a:cs typeface="CMU Sans Serif" panose="02000603000000000000" pitchFamily="2" charset="0"/>
                  </a:rPr>
                  <a:t>combination</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397727" y="392497"/>
                <a:ext cx="11456019" cy="6117829"/>
              </a:xfrm>
              <a:prstGeom prst="rect">
                <a:avLst/>
              </a:prstGeom>
              <a:blipFill>
                <a:blip r:embed="rId2"/>
                <a:stretch>
                  <a:fillRect l="-1064" t="-797" r="-2021" b="-1892"/>
                </a:stretch>
              </a:blipFill>
            </p:spPr>
            <p:txBody>
              <a:bodyPr/>
              <a:lstStyle/>
              <a:p>
                <a:r>
                  <a:rPr lang="en-GB">
                    <a:noFill/>
                  </a:rPr>
                  <a:t> </a:t>
                </a:r>
              </a:p>
            </p:txBody>
          </p:sp>
        </mc:Fallback>
      </mc:AlternateContent>
    </p:spTree>
    <p:extLst>
      <p:ext uri="{BB962C8B-B14F-4D97-AF65-F5344CB8AC3E}">
        <p14:creationId xmlns:p14="http://schemas.microsoft.com/office/powerpoint/2010/main" val="2156373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375425" y="537463"/>
                <a:ext cx="11266448" cy="5686941"/>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There are clearly far more total possibilities for a  </a:t>
                </a:r>
                <a:r>
                  <a:rPr lang="en-GB" sz="2800" i="1" dirty="0">
                    <a:latin typeface="CMU Sans Serif" panose="02000603000000000000" pitchFamily="2" charset="0"/>
                    <a:ea typeface="CMU Sans Serif" panose="02000603000000000000" pitchFamily="2" charset="0"/>
                    <a:cs typeface="CMU Sans Serif" panose="02000603000000000000" pitchFamily="2" charset="0"/>
                  </a:rPr>
                  <a:t>permutation</a:t>
                </a:r>
                <a:r>
                  <a:rPr lang="en-GB" sz="2800" dirty="0">
                    <a:latin typeface="CMU Sans Serif" panose="02000603000000000000" pitchFamily="2" charset="0"/>
                    <a:ea typeface="CMU Sans Serif" panose="02000603000000000000" pitchFamily="2" charset="0"/>
                    <a:cs typeface="CMU Sans Serif" panose="02000603000000000000" pitchFamily="2" charset="0"/>
                  </a:rPr>
                  <a:t>  of length</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𝑘</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(i.e. when the order is important) compared to the total possibilities for a  </a:t>
                </a:r>
                <a:r>
                  <a:rPr lang="en-GB" sz="2800" i="1" dirty="0">
                    <a:latin typeface="CMU Sans Serif" panose="02000603000000000000" pitchFamily="2" charset="0"/>
                    <a:ea typeface="CMU Sans Serif" panose="02000603000000000000" pitchFamily="2" charset="0"/>
                    <a:cs typeface="CMU Sans Serif" panose="02000603000000000000" pitchFamily="2" charset="0"/>
                  </a:rPr>
                  <a:t>combination</a:t>
                </a:r>
                <a:r>
                  <a:rPr lang="en-GB" sz="2800" dirty="0">
                    <a:latin typeface="CMU Sans Serif" panose="02000603000000000000" pitchFamily="2" charset="0"/>
                    <a:ea typeface="CMU Sans Serif" panose="02000603000000000000" pitchFamily="2" charset="0"/>
                    <a:cs typeface="CMU Sans Serif" panose="02000603000000000000" pitchFamily="2" charset="0"/>
                  </a:rPr>
                  <a:t>  of length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𝑘</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(order not important).</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To be precise, there are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𝑘</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times as many possibilities, because that is how many ways each combination (set) of objects can be rearranged.</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So, in general, the number of ways to choose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𝑘</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objects from a set of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total options)  is given by the calculation:    </a:t>
                </a:r>
                <a14:m>
                  <m:oMath xmlns:m="http://schemas.openxmlformats.org/officeDocument/2006/math">
                    <m:f>
                      <m:fPr>
                        <m:ctrlPr>
                          <a:rPr lang="en-GB" sz="3600" b="1"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3600" b="1" i="1" smtClean="0">
                            <a:latin typeface="Cambria Math" panose="02040503050406030204" pitchFamily="18" charset="0"/>
                            <a:ea typeface="CMU Sans Serif" panose="02000603000000000000" pitchFamily="2" charset="0"/>
                            <a:cs typeface="CMU Sans Serif" panose="02000603000000000000" pitchFamily="2" charset="0"/>
                          </a:rPr>
                          <m:t>𝒏</m:t>
                        </m:r>
                        <m:r>
                          <a:rPr lang="en-GB" sz="3600" b="1" i="1" smtClean="0">
                            <a:latin typeface="Cambria Math" panose="02040503050406030204" pitchFamily="18" charset="0"/>
                            <a:ea typeface="CMU Sans Serif" panose="02000603000000000000" pitchFamily="2" charset="0"/>
                            <a:cs typeface="CMU Sans Serif" panose="02000603000000000000" pitchFamily="2" charset="0"/>
                          </a:rPr>
                          <m:t>!</m:t>
                        </m:r>
                      </m:num>
                      <m:den>
                        <m:r>
                          <a:rPr lang="en-GB" sz="3600" b="1" i="1" smtClean="0">
                            <a:latin typeface="Cambria Math" panose="02040503050406030204" pitchFamily="18" charset="0"/>
                            <a:ea typeface="CMU Sans Serif" panose="02000603000000000000" pitchFamily="2" charset="0"/>
                            <a:cs typeface="CMU Sans Serif" panose="02000603000000000000" pitchFamily="2" charset="0"/>
                          </a:rPr>
                          <m:t>𝒌</m:t>
                        </m:r>
                        <m:r>
                          <a:rPr lang="en-GB" sz="3600" b="1" i="1" smtClean="0">
                            <a:latin typeface="Cambria Math" panose="02040503050406030204" pitchFamily="18" charset="0"/>
                            <a:ea typeface="CMU Sans Serif" panose="02000603000000000000" pitchFamily="2" charset="0"/>
                            <a:cs typeface="CMU Sans Serif" panose="02000603000000000000" pitchFamily="2" charset="0"/>
                          </a:rPr>
                          <m:t>! </m:t>
                        </m:r>
                        <m:d>
                          <m:dPr>
                            <m:ctrlPr>
                              <a:rPr lang="en-GB" sz="3600" b="1" i="1" smtClean="0">
                                <a:latin typeface="Cambria Math" panose="02040503050406030204" pitchFamily="18" charset="0"/>
                                <a:ea typeface="CMU Sans Serif" panose="02000603000000000000" pitchFamily="2" charset="0"/>
                                <a:cs typeface="CMU Sans Serif" panose="02000603000000000000" pitchFamily="2" charset="0"/>
                              </a:rPr>
                            </m:ctrlPr>
                          </m:dPr>
                          <m:e>
                            <m:r>
                              <a:rPr lang="en-GB" sz="3600" b="1" i="1" smtClean="0">
                                <a:latin typeface="Cambria Math" panose="02040503050406030204" pitchFamily="18" charset="0"/>
                                <a:ea typeface="CMU Sans Serif" panose="02000603000000000000" pitchFamily="2" charset="0"/>
                                <a:cs typeface="CMU Sans Serif" panose="02000603000000000000" pitchFamily="2" charset="0"/>
                              </a:rPr>
                              <m:t>𝒏</m:t>
                            </m:r>
                            <m:r>
                              <a:rPr lang="en-GB" sz="3600" b="1" i="1" smtClean="0">
                                <a:latin typeface="Cambria Math" panose="02040503050406030204" pitchFamily="18" charset="0"/>
                                <a:ea typeface="CMU Sans Serif" panose="02000603000000000000" pitchFamily="2" charset="0"/>
                                <a:cs typeface="CMU Sans Serif" panose="02000603000000000000" pitchFamily="2" charset="0"/>
                              </a:rPr>
                              <m:t>−</m:t>
                            </m:r>
                            <m:r>
                              <a:rPr lang="en-GB" sz="3600" b="1" i="1" smtClean="0">
                                <a:latin typeface="Cambria Math" panose="02040503050406030204" pitchFamily="18" charset="0"/>
                                <a:ea typeface="CMU Sans Serif" panose="02000603000000000000" pitchFamily="2" charset="0"/>
                                <a:cs typeface="CMU Sans Serif" panose="02000603000000000000" pitchFamily="2" charset="0"/>
                              </a:rPr>
                              <m:t>𝒌</m:t>
                            </m:r>
                          </m:e>
                        </m:d>
                        <m:r>
                          <a:rPr lang="en-GB" sz="3600" b="1" i="1" smtClean="0">
                            <a:latin typeface="Cambria Math" panose="02040503050406030204" pitchFamily="18" charset="0"/>
                            <a:ea typeface="CMU Sans Serif" panose="02000603000000000000" pitchFamily="2" charset="0"/>
                            <a:cs typeface="CMU Sans Serif" panose="02000603000000000000" pitchFamily="2" charset="0"/>
                          </a:rPr>
                          <m:t>!</m:t>
                        </m:r>
                      </m:den>
                    </m:f>
                  </m:oMath>
                </a14:m>
                <a:endParaRPr lang="en-GB" sz="2800" b="1"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This is also known as ‘the choose function’  (</a:t>
                </a:r>
                <a14:m>
                  <m:oMath xmlns:m="http://schemas.openxmlformats.org/officeDocument/2006/math">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0" smtClean="0">
                            <a:latin typeface="Cambria Math" panose="02040503050406030204" pitchFamily="18" charset="0"/>
                            <a:ea typeface="CMU Sans Serif" panose="02000603000000000000" pitchFamily="2" charset="0"/>
                            <a:cs typeface="CMU Sans Serif" panose="02000603000000000000" pitchFamily="2" charset="0"/>
                          </a:rPr>
                          <m:t> </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sup>
                    </m:sSup>
                    <m:sSub>
                      <m:sSub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b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𝐶</m:t>
                        </m:r>
                      </m:e>
                      <m:sub>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𝑘</m:t>
                        </m:r>
                      </m:sub>
                    </m:sSub>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 and it has links to algebra (binomial expansions) and probability (binomial distributions).</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375425" y="537463"/>
                <a:ext cx="11266448" cy="5686941"/>
              </a:xfrm>
              <a:prstGeom prst="rect">
                <a:avLst/>
              </a:prstGeom>
              <a:blipFill>
                <a:blip r:embed="rId2"/>
                <a:stretch>
                  <a:fillRect l="-1136" t="-965" b="-2144"/>
                </a:stretch>
              </a:blipFill>
            </p:spPr>
            <p:txBody>
              <a:bodyPr/>
              <a:lstStyle/>
              <a:p>
                <a:r>
                  <a:rPr lang="en-GB">
                    <a:noFill/>
                  </a:rPr>
                  <a:t> </a:t>
                </a:r>
              </a:p>
            </p:txBody>
          </p:sp>
        </mc:Fallback>
      </mc:AlternateContent>
    </p:spTree>
    <p:extLst>
      <p:ext uri="{BB962C8B-B14F-4D97-AF65-F5344CB8AC3E}">
        <p14:creationId xmlns:p14="http://schemas.microsoft.com/office/powerpoint/2010/main" val="1764895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39F8715-6720-137C-CB4D-BD7A523F8319}"/>
              </a:ext>
            </a:extLst>
          </p:cNvPr>
          <p:cNvSpPr txBox="1"/>
          <p:nvPr/>
        </p:nvSpPr>
        <p:spPr>
          <a:xfrm>
            <a:off x="512957" y="377774"/>
            <a:ext cx="8954428" cy="6124754"/>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Combinatorics can be applied to almost any field of study.</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Pingala was an Indian poet who wrote over 2100 years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ago about the number of possible ways to form the</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lines of a poem using particular rhythms and syllables.</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A</a:t>
            </a:r>
            <a: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t>l-Khalil ibn Ahmad al-</a:t>
            </a:r>
            <a:r>
              <a:rPr lang="en-GB" sz="2800" b="0" i="0" dirty="0" err="1">
                <a:effectLst/>
                <a:latin typeface="CMU Sans Serif" panose="02000603000000000000" pitchFamily="2" charset="0"/>
                <a:ea typeface="CMU Sans Serif" panose="02000603000000000000" pitchFamily="2" charset="0"/>
                <a:cs typeface="CMU Sans Serif" panose="02000603000000000000" pitchFamily="2" charset="0"/>
              </a:rPr>
              <a:t>Farahidi</a:t>
            </a:r>
            <a: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t>  (8</a:t>
            </a:r>
            <a:r>
              <a:rPr lang="en-GB" sz="2800" b="0" i="0" baseline="30000" dirty="0">
                <a:effectLst/>
                <a:latin typeface="CMU Sans Serif" panose="02000603000000000000" pitchFamily="2" charset="0"/>
                <a:ea typeface="CMU Sans Serif" panose="02000603000000000000" pitchFamily="2" charset="0"/>
                <a:cs typeface="CMU Sans Serif" panose="02000603000000000000" pitchFamily="2" charset="0"/>
              </a:rPr>
              <a:t>th</a:t>
            </a:r>
            <a: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t> Century)</a:t>
            </a:r>
            <a:b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br>
            <a: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t>used permutations and combinations to calculate</a:t>
            </a:r>
            <a:b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br>
            <a: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t>the total number of words that could possibly by</a:t>
            </a:r>
            <a:b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br>
            <a: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t>formed using the Arabic languag</a:t>
            </a:r>
            <a:r>
              <a:rPr lang="en-GB" sz="2800" dirty="0">
                <a:latin typeface="CMU Sans Serif" panose="02000603000000000000" pitchFamily="2" charset="0"/>
                <a:ea typeface="CMU Sans Serif" panose="02000603000000000000" pitchFamily="2" charset="0"/>
                <a:cs typeface="CMU Sans Serif" panose="02000603000000000000" pitchFamily="2" charset="0"/>
              </a:rPr>
              <a:t>e.</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In modern times, combinatorial ideas helped mathematicians determine that the Rubik’s Cube has</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a:t>
            </a:r>
            <a:r>
              <a:rPr lang="en-GB" sz="2800" b="0" i="0" dirty="0">
                <a:effectLst/>
                <a:latin typeface="CMU Sans Serif" panose="02000603000000000000" pitchFamily="2" charset="0"/>
                <a:ea typeface="CMU Sans Serif" panose="02000603000000000000" pitchFamily="2" charset="0"/>
                <a:cs typeface="CMU Sans Serif" panose="02000603000000000000" pitchFamily="2" charset="0"/>
              </a:rPr>
              <a:t>43 252 003 274 489 856 000   permutations.</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p:pic>
        <p:nvPicPr>
          <p:cNvPr id="5122" name="Picture 2" descr="Rubik's Cube group - Wikipedia">
            <a:extLst>
              <a:ext uri="{FF2B5EF4-FFF2-40B4-BE49-F238E27FC236}">
                <a16:creationId xmlns:a16="http://schemas.microsoft.com/office/drawing/2014/main" id="{3F7D3CAE-A85C-0544-FA0B-784B0D63ED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4050" y="2391939"/>
            <a:ext cx="3409959" cy="3549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6122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and drawn Mathematics on chalkboard.">
            <a:extLst>
              <a:ext uri="{FF2B5EF4-FFF2-40B4-BE49-F238E27FC236}">
                <a16:creationId xmlns:a16="http://schemas.microsoft.com/office/drawing/2014/main" id="{C039ED3B-672F-8ECA-DC00-8CE7F26433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442"/>
          <a:stretch/>
        </p:blipFill>
        <p:spPr bwMode="auto">
          <a:xfrm>
            <a:off x="955285" y="272760"/>
            <a:ext cx="3777099" cy="266001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D41C2C7-FC44-607C-8DBB-875ACDAB7522}"/>
              </a:ext>
            </a:extLst>
          </p:cNvPr>
          <p:cNvPicPr>
            <a:picLocks noChangeAspect="1"/>
          </p:cNvPicPr>
          <p:nvPr/>
        </p:nvPicPr>
        <p:blipFill>
          <a:blip r:embed="rId3"/>
          <a:stretch>
            <a:fillRect/>
          </a:stretch>
        </p:blipFill>
        <p:spPr>
          <a:xfrm>
            <a:off x="7593123" y="3327496"/>
            <a:ext cx="3644461" cy="3258712"/>
          </a:xfrm>
          <a:prstGeom prst="rect">
            <a:avLst/>
          </a:prstGeom>
        </p:spPr>
      </p:pic>
      <p:sp>
        <p:nvSpPr>
          <p:cNvPr id="5" name="TextBox 4">
            <a:extLst>
              <a:ext uri="{FF2B5EF4-FFF2-40B4-BE49-F238E27FC236}">
                <a16:creationId xmlns:a16="http://schemas.microsoft.com/office/drawing/2014/main" id="{FBBF600C-DFBF-370B-003E-E5E9AB05F405}"/>
              </a:ext>
            </a:extLst>
          </p:cNvPr>
          <p:cNvSpPr txBox="1"/>
          <p:nvPr/>
        </p:nvSpPr>
        <p:spPr>
          <a:xfrm>
            <a:off x="5824182" y="1250434"/>
            <a:ext cx="1873403"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Discovery</a:t>
            </a:r>
          </a:p>
        </p:txBody>
      </p:sp>
      <p:sp>
        <p:nvSpPr>
          <p:cNvPr id="6" name="TextBox 5">
            <a:extLst>
              <a:ext uri="{FF2B5EF4-FFF2-40B4-BE49-F238E27FC236}">
                <a16:creationId xmlns:a16="http://schemas.microsoft.com/office/drawing/2014/main" id="{026463C8-ACF0-D01F-C2E7-7EB279F6245E}"/>
              </a:ext>
            </a:extLst>
          </p:cNvPr>
          <p:cNvSpPr txBox="1"/>
          <p:nvPr/>
        </p:nvSpPr>
        <p:spPr>
          <a:xfrm>
            <a:off x="8032838" y="1157048"/>
            <a:ext cx="1319560"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People</a:t>
            </a:r>
          </a:p>
        </p:txBody>
      </p:sp>
      <p:sp>
        <p:nvSpPr>
          <p:cNvPr id="7" name="TextBox 6">
            <a:extLst>
              <a:ext uri="{FF2B5EF4-FFF2-40B4-BE49-F238E27FC236}">
                <a16:creationId xmlns:a16="http://schemas.microsoft.com/office/drawing/2014/main" id="{0D87A67D-567A-BF7B-FD83-BA6DD7943A67}"/>
              </a:ext>
            </a:extLst>
          </p:cNvPr>
          <p:cNvSpPr txBox="1"/>
          <p:nvPr/>
        </p:nvSpPr>
        <p:spPr>
          <a:xfrm>
            <a:off x="5439588" y="519920"/>
            <a:ext cx="769188"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Art</a:t>
            </a:r>
          </a:p>
        </p:txBody>
      </p:sp>
      <p:sp>
        <p:nvSpPr>
          <p:cNvPr id="8" name="TextBox 7">
            <a:extLst>
              <a:ext uri="{FF2B5EF4-FFF2-40B4-BE49-F238E27FC236}">
                <a16:creationId xmlns:a16="http://schemas.microsoft.com/office/drawing/2014/main" id="{59444F49-A8D7-88AB-098A-40E7A374776E}"/>
              </a:ext>
            </a:extLst>
          </p:cNvPr>
          <p:cNvSpPr txBox="1"/>
          <p:nvPr/>
        </p:nvSpPr>
        <p:spPr>
          <a:xfrm>
            <a:off x="7065055" y="369914"/>
            <a:ext cx="1494019"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Science</a:t>
            </a:r>
          </a:p>
        </p:txBody>
      </p:sp>
      <p:sp>
        <p:nvSpPr>
          <p:cNvPr id="9" name="TextBox 8">
            <a:extLst>
              <a:ext uri="{FF2B5EF4-FFF2-40B4-BE49-F238E27FC236}">
                <a16:creationId xmlns:a16="http://schemas.microsoft.com/office/drawing/2014/main" id="{B79DD571-43BC-38C2-2A06-977B04F4C940}"/>
              </a:ext>
            </a:extLst>
          </p:cNvPr>
          <p:cNvSpPr txBox="1"/>
          <p:nvPr/>
        </p:nvSpPr>
        <p:spPr>
          <a:xfrm>
            <a:off x="7662989" y="1895398"/>
            <a:ext cx="1029629"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Pure</a:t>
            </a:r>
          </a:p>
        </p:txBody>
      </p:sp>
      <p:sp>
        <p:nvSpPr>
          <p:cNvPr id="10" name="TextBox 9">
            <a:extLst>
              <a:ext uri="{FF2B5EF4-FFF2-40B4-BE49-F238E27FC236}">
                <a16:creationId xmlns:a16="http://schemas.microsoft.com/office/drawing/2014/main" id="{7E07A99B-864A-F735-68E7-BD4AB1E3B4BF}"/>
              </a:ext>
            </a:extLst>
          </p:cNvPr>
          <p:cNvSpPr txBox="1"/>
          <p:nvPr/>
        </p:nvSpPr>
        <p:spPr>
          <a:xfrm>
            <a:off x="5110829" y="1912920"/>
            <a:ext cx="1494019"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Nature</a:t>
            </a:r>
          </a:p>
        </p:txBody>
      </p:sp>
      <p:sp>
        <p:nvSpPr>
          <p:cNvPr id="11" name="TextBox 10">
            <a:extLst>
              <a:ext uri="{FF2B5EF4-FFF2-40B4-BE49-F238E27FC236}">
                <a16:creationId xmlns:a16="http://schemas.microsoft.com/office/drawing/2014/main" id="{1759B607-F610-AFBB-B10E-B6C87E9D78A9}"/>
              </a:ext>
            </a:extLst>
          </p:cNvPr>
          <p:cNvSpPr txBox="1"/>
          <p:nvPr/>
        </p:nvSpPr>
        <p:spPr>
          <a:xfrm>
            <a:off x="9415354" y="572273"/>
            <a:ext cx="1873403"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Language</a:t>
            </a:r>
          </a:p>
        </p:txBody>
      </p:sp>
      <p:sp>
        <p:nvSpPr>
          <p:cNvPr id="12" name="TextBox 11">
            <a:extLst>
              <a:ext uri="{FF2B5EF4-FFF2-40B4-BE49-F238E27FC236}">
                <a16:creationId xmlns:a16="http://schemas.microsoft.com/office/drawing/2014/main" id="{2ECECAC0-3DB1-1B52-070A-F09EBAEE8E4C}"/>
              </a:ext>
            </a:extLst>
          </p:cNvPr>
          <p:cNvSpPr txBox="1"/>
          <p:nvPr/>
        </p:nvSpPr>
        <p:spPr>
          <a:xfrm>
            <a:off x="3309047" y="5114771"/>
            <a:ext cx="1126000"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Data</a:t>
            </a:r>
          </a:p>
        </p:txBody>
      </p:sp>
      <p:sp>
        <p:nvSpPr>
          <p:cNvPr id="13" name="TextBox 12">
            <a:extLst>
              <a:ext uri="{FF2B5EF4-FFF2-40B4-BE49-F238E27FC236}">
                <a16:creationId xmlns:a16="http://schemas.microsoft.com/office/drawing/2014/main" id="{6E91C932-CB75-81BD-BC19-A1E2CDCE6AAF}"/>
              </a:ext>
            </a:extLst>
          </p:cNvPr>
          <p:cNvSpPr txBox="1"/>
          <p:nvPr/>
        </p:nvSpPr>
        <p:spPr>
          <a:xfrm>
            <a:off x="4280485" y="5699546"/>
            <a:ext cx="2326142"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Information</a:t>
            </a:r>
          </a:p>
        </p:txBody>
      </p:sp>
      <p:sp>
        <p:nvSpPr>
          <p:cNvPr id="14" name="TextBox 13">
            <a:extLst>
              <a:ext uri="{FF2B5EF4-FFF2-40B4-BE49-F238E27FC236}">
                <a16:creationId xmlns:a16="http://schemas.microsoft.com/office/drawing/2014/main" id="{D690AF62-C312-6460-9C04-F20220989D96}"/>
              </a:ext>
            </a:extLst>
          </p:cNvPr>
          <p:cNvSpPr txBox="1"/>
          <p:nvPr/>
        </p:nvSpPr>
        <p:spPr>
          <a:xfrm>
            <a:off x="583866" y="5574815"/>
            <a:ext cx="2672692"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Understanding</a:t>
            </a:r>
          </a:p>
        </p:txBody>
      </p:sp>
      <p:sp>
        <p:nvSpPr>
          <p:cNvPr id="15" name="TextBox 14">
            <a:extLst>
              <a:ext uri="{FF2B5EF4-FFF2-40B4-BE49-F238E27FC236}">
                <a16:creationId xmlns:a16="http://schemas.microsoft.com/office/drawing/2014/main" id="{E00E86F5-059C-516A-7E67-97C14B2C313B}"/>
              </a:ext>
            </a:extLst>
          </p:cNvPr>
          <p:cNvSpPr txBox="1"/>
          <p:nvPr/>
        </p:nvSpPr>
        <p:spPr>
          <a:xfrm>
            <a:off x="913696" y="4585010"/>
            <a:ext cx="1917852"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Prediction</a:t>
            </a:r>
          </a:p>
        </p:txBody>
      </p:sp>
      <p:sp>
        <p:nvSpPr>
          <p:cNvPr id="16" name="TextBox 15">
            <a:extLst>
              <a:ext uri="{FF2B5EF4-FFF2-40B4-BE49-F238E27FC236}">
                <a16:creationId xmlns:a16="http://schemas.microsoft.com/office/drawing/2014/main" id="{0399CC00-CAC3-475C-D96E-33CDD5FE1C5F}"/>
              </a:ext>
            </a:extLst>
          </p:cNvPr>
          <p:cNvSpPr txBox="1"/>
          <p:nvPr/>
        </p:nvSpPr>
        <p:spPr>
          <a:xfrm>
            <a:off x="5153809" y="4921035"/>
            <a:ext cx="1708665"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Powerful</a:t>
            </a:r>
          </a:p>
        </p:txBody>
      </p:sp>
      <p:sp>
        <p:nvSpPr>
          <p:cNvPr id="17" name="TextBox 16">
            <a:extLst>
              <a:ext uri="{FF2B5EF4-FFF2-40B4-BE49-F238E27FC236}">
                <a16:creationId xmlns:a16="http://schemas.microsoft.com/office/drawing/2014/main" id="{6F2E3305-F924-5163-A712-883D00CB66AF}"/>
              </a:ext>
            </a:extLst>
          </p:cNvPr>
          <p:cNvSpPr txBox="1"/>
          <p:nvPr/>
        </p:nvSpPr>
        <p:spPr>
          <a:xfrm>
            <a:off x="10258287" y="1336258"/>
            <a:ext cx="1479503"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Rigour</a:t>
            </a:r>
          </a:p>
        </p:txBody>
      </p:sp>
      <p:sp>
        <p:nvSpPr>
          <p:cNvPr id="18" name="TextBox 17">
            <a:extLst>
              <a:ext uri="{FF2B5EF4-FFF2-40B4-BE49-F238E27FC236}">
                <a16:creationId xmlns:a16="http://schemas.microsoft.com/office/drawing/2014/main" id="{568BD0F9-F377-5B66-EC79-611ABD4389EE}"/>
              </a:ext>
            </a:extLst>
          </p:cNvPr>
          <p:cNvSpPr txBox="1"/>
          <p:nvPr/>
        </p:nvSpPr>
        <p:spPr>
          <a:xfrm>
            <a:off x="9152635" y="1996577"/>
            <a:ext cx="1690781"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General</a:t>
            </a:r>
          </a:p>
        </p:txBody>
      </p:sp>
      <p:sp>
        <p:nvSpPr>
          <p:cNvPr id="19" name="TextBox 18">
            <a:extLst>
              <a:ext uri="{FF2B5EF4-FFF2-40B4-BE49-F238E27FC236}">
                <a16:creationId xmlns:a16="http://schemas.microsoft.com/office/drawing/2014/main" id="{615607B0-62D6-6EA5-BFC6-8F6E9EAADA00}"/>
              </a:ext>
            </a:extLst>
          </p:cNvPr>
          <p:cNvSpPr txBox="1"/>
          <p:nvPr/>
        </p:nvSpPr>
        <p:spPr>
          <a:xfrm>
            <a:off x="583866" y="3783981"/>
            <a:ext cx="3002140"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Communication</a:t>
            </a:r>
          </a:p>
        </p:txBody>
      </p:sp>
      <p:sp>
        <p:nvSpPr>
          <p:cNvPr id="20" name="TextBox 19">
            <a:extLst>
              <a:ext uri="{FF2B5EF4-FFF2-40B4-BE49-F238E27FC236}">
                <a16:creationId xmlns:a16="http://schemas.microsoft.com/office/drawing/2014/main" id="{98E4FECC-D065-81A8-D7BB-C983C1B10FD5}"/>
              </a:ext>
            </a:extLst>
          </p:cNvPr>
          <p:cNvSpPr txBox="1"/>
          <p:nvPr/>
        </p:nvSpPr>
        <p:spPr>
          <a:xfrm>
            <a:off x="3173469" y="4360306"/>
            <a:ext cx="2326142"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Uncertainty</a:t>
            </a:r>
          </a:p>
        </p:txBody>
      </p:sp>
      <p:sp>
        <p:nvSpPr>
          <p:cNvPr id="21" name="TextBox 20">
            <a:extLst>
              <a:ext uri="{FF2B5EF4-FFF2-40B4-BE49-F238E27FC236}">
                <a16:creationId xmlns:a16="http://schemas.microsoft.com/office/drawing/2014/main" id="{868FBE6B-FCDB-1ABE-C65C-50524ACD18E1}"/>
              </a:ext>
            </a:extLst>
          </p:cNvPr>
          <p:cNvSpPr txBox="1"/>
          <p:nvPr/>
        </p:nvSpPr>
        <p:spPr>
          <a:xfrm>
            <a:off x="4906780" y="3750986"/>
            <a:ext cx="1545476" cy="584775"/>
          </a:xfrm>
          <a:prstGeom prst="rect">
            <a:avLst/>
          </a:prstGeom>
          <a:noFill/>
        </p:spPr>
        <p:txBody>
          <a:bodyPr wrap="square" rtlCol="0">
            <a:spAutoFit/>
          </a:bodyPr>
          <a:lstStyle/>
          <a:p>
            <a:r>
              <a:rPr lang="en-GB" sz="3200" dirty="0">
                <a:latin typeface="CMU Sans Serif" panose="02000603000000000000" pitchFamily="2" charset="0"/>
                <a:ea typeface="CMU Sans Serif" panose="02000603000000000000" pitchFamily="2" charset="0"/>
                <a:cs typeface="CMU Sans Serif" panose="02000603000000000000" pitchFamily="2" charset="0"/>
              </a:rPr>
              <a:t>Models</a:t>
            </a:r>
          </a:p>
        </p:txBody>
      </p:sp>
    </p:spTree>
    <p:extLst>
      <p:ext uri="{BB962C8B-B14F-4D97-AF65-F5344CB8AC3E}">
        <p14:creationId xmlns:p14="http://schemas.microsoft.com/office/powerpoint/2010/main" val="38402186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F8D0A689-0736-4606-B72F-89D8FB2E92D6}"/>
                  </a:ext>
                </a:extLst>
              </p:cNvPr>
              <p:cNvSpPr txBox="1"/>
              <p:nvPr/>
            </p:nvSpPr>
            <p:spPr>
              <a:xfrm>
                <a:off x="431179" y="470556"/>
                <a:ext cx="11545229" cy="5693866"/>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You may have heard of  </a:t>
                </a:r>
                <a:r>
                  <a:rPr lang="en-GB" sz="2800" i="1" dirty="0">
                    <a:latin typeface="CMU Sans Serif" panose="02000603000000000000" pitchFamily="2" charset="0"/>
                    <a:ea typeface="CMU Sans Serif" panose="02000603000000000000" pitchFamily="2" charset="0"/>
                    <a:cs typeface="CMU Sans Serif" panose="02000603000000000000" pitchFamily="2" charset="0"/>
                  </a:rPr>
                  <a:t>Pascal’s Triangle</a:t>
                </a:r>
                <a:r>
                  <a:rPr lang="en-GB" sz="2800" dirty="0">
                    <a:latin typeface="CMU Sans Serif" panose="02000603000000000000" pitchFamily="2" charset="0"/>
                    <a:ea typeface="CMU Sans Serif" panose="02000603000000000000" pitchFamily="2" charset="0"/>
                    <a:cs typeface="CMU Sans Serif" panose="02000603000000000000" pitchFamily="2" charset="0"/>
                  </a:rPr>
                  <a:t> ;  in which each line consists of integers found by adding together the two integers above.</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It turns out that the  </a:t>
                </a:r>
                <a14:m>
                  <m:oMath xmlns:m="http://schemas.openxmlformats.org/officeDocument/2006/math">
                    <m:r>
                      <a:rPr lang="en-GB" sz="2800" b="0" i="1" dirty="0" smtClean="0">
                        <a:latin typeface="Cambria Math" panose="02040503050406030204" pitchFamily="18" charset="0"/>
                        <a:ea typeface="CMU Sans Serif" panose="02000603000000000000" pitchFamily="2" charset="0"/>
                        <a:cs typeface="CMU Sans Serif" panose="02000603000000000000" pitchFamily="2" charset="0"/>
                      </a:rPr>
                      <m:t>𝑘</m:t>
                    </m:r>
                  </m:oMath>
                </a14:m>
                <a:r>
                  <a:rPr lang="en-GB" sz="2800" baseline="30000" dirty="0" err="1">
                    <a:latin typeface="CMU Sans Serif" panose="02000603000000000000" pitchFamily="2" charset="0"/>
                    <a:ea typeface="CMU Sans Serif" panose="02000603000000000000" pitchFamily="2" charset="0"/>
                    <a:cs typeface="CMU Sans Serif" panose="02000603000000000000" pitchFamily="2" charset="0"/>
                  </a:rPr>
                  <a:t>th</a:t>
                </a:r>
                <a:r>
                  <a:rPr lang="en-GB" sz="2800" dirty="0">
                    <a:latin typeface="CMU Sans Serif" panose="02000603000000000000" pitchFamily="2" charset="0"/>
                    <a:ea typeface="CMU Sans Serif" panose="02000603000000000000" pitchFamily="2" charset="0"/>
                    <a:cs typeface="CMU Sans Serif" panose="02000603000000000000" pitchFamily="2" charset="0"/>
                  </a:rPr>
                  <a:t>  number in the  </a:t>
                </a:r>
                <a14:m>
                  <m:oMath xmlns:m="http://schemas.openxmlformats.org/officeDocument/2006/math">
                    <m:r>
                      <a:rPr lang="en-GB" sz="2800" b="0" i="1" dirty="0" smtClean="0">
                        <a:latin typeface="Cambria Math" panose="02040503050406030204" pitchFamily="18" charset="0"/>
                        <a:ea typeface="CMU Sans Serif" panose="02000603000000000000" pitchFamily="2" charset="0"/>
                        <a:cs typeface="CMU Sans Serif" panose="02000603000000000000" pitchFamily="2" charset="0"/>
                      </a:rPr>
                      <m:t>𝑛</m:t>
                    </m:r>
                  </m:oMath>
                </a14:m>
                <a:r>
                  <a:rPr lang="en-GB" sz="2800" baseline="30000" dirty="0" err="1">
                    <a:latin typeface="CMU Sans Serif" panose="02000603000000000000" pitchFamily="2" charset="0"/>
                    <a:ea typeface="CMU Sans Serif" panose="02000603000000000000" pitchFamily="2" charset="0"/>
                    <a:cs typeface="CMU Sans Serif" panose="02000603000000000000" pitchFamily="2" charset="0"/>
                  </a:rPr>
                  <a:t>th</a:t>
                </a:r>
                <a:r>
                  <a:rPr lang="en-GB" sz="2800" dirty="0">
                    <a:latin typeface="CMU Sans Serif" panose="02000603000000000000" pitchFamily="2" charset="0"/>
                    <a:ea typeface="CMU Sans Serif" panose="02000603000000000000" pitchFamily="2" charset="0"/>
                    <a:cs typeface="CMU Sans Serif" panose="02000603000000000000" pitchFamily="2" charset="0"/>
                  </a:rPr>
                  <a:t>  row of Pascal’s Triangle, is equal to the number of combinations </a:t>
                </a:r>
                <a14:m>
                  <m:oMath xmlns:m="http://schemas.openxmlformats.org/officeDocument/2006/math">
                    <m:sSup>
                      <m:sSupPr>
                        <m:ctrlPr>
                          <a:rPr lang="en-GB" sz="2800" i="1">
                            <a:latin typeface="Cambria Math" panose="02040503050406030204" pitchFamily="18" charset="0"/>
                            <a:ea typeface="CMU Sans Serif" panose="02000603000000000000" pitchFamily="2" charset="0"/>
                            <a:cs typeface="CMU Sans Serif" panose="02000603000000000000" pitchFamily="2" charset="0"/>
                          </a:rPr>
                        </m:ctrlPr>
                      </m:sSupPr>
                      <m:e>
                        <m:r>
                          <a:rPr lang="en-GB" sz="2800">
                            <a:latin typeface="Cambria Math" panose="02040503050406030204" pitchFamily="18" charset="0"/>
                            <a:ea typeface="CMU Sans Serif" panose="02000603000000000000" pitchFamily="2" charset="0"/>
                            <a:cs typeface="CMU Sans Serif" panose="02000603000000000000" pitchFamily="2" charset="0"/>
                          </a:rPr>
                          <m:t> </m:t>
                        </m:r>
                      </m:e>
                      <m:sup>
                        <m:r>
                          <a:rPr lang="en-GB" sz="2800" i="1">
                            <a:latin typeface="Cambria Math" panose="02040503050406030204" pitchFamily="18" charset="0"/>
                            <a:ea typeface="CMU Sans Serif" panose="02000603000000000000" pitchFamily="2" charset="0"/>
                            <a:cs typeface="CMU Sans Serif" panose="02000603000000000000" pitchFamily="2" charset="0"/>
                          </a:rPr>
                          <m:t>𝑛</m:t>
                        </m:r>
                      </m:sup>
                    </m:sSup>
                    <m:sSub>
                      <m:sSubPr>
                        <m:ctrlPr>
                          <a:rPr lang="en-GB" sz="2800" i="1">
                            <a:latin typeface="Cambria Math" panose="02040503050406030204" pitchFamily="18" charset="0"/>
                            <a:ea typeface="CMU Sans Serif" panose="02000603000000000000" pitchFamily="2" charset="0"/>
                            <a:cs typeface="CMU Sans Serif" panose="02000603000000000000" pitchFamily="2" charset="0"/>
                          </a:rPr>
                        </m:ctrlPr>
                      </m:sSubPr>
                      <m:e>
                        <m:r>
                          <a:rPr lang="en-GB" sz="2800" i="1">
                            <a:latin typeface="Cambria Math" panose="02040503050406030204" pitchFamily="18" charset="0"/>
                            <a:ea typeface="CMU Sans Serif" panose="02000603000000000000" pitchFamily="2" charset="0"/>
                            <a:cs typeface="CMU Sans Serif" panose="02000603000000000000" pitchFamily="2" charset="0"/>
                          </a:rPr>
                          <m:t>𝐶</m:t>
                        </m:r>
                      </m:e>
                      <m:sub>
                        <m:r>
                          <a:rPr lang="en-GB" sz="2800" i="1">
                            <a:latin typeface="Cambria Math" panose="02040503050406030204" pitchFamily="18" charset="0"/>
                            <a:ea typeface="CMU Sans Serif" panose="02000603000000000000" pitchFamily="2" charset="0"/>
                            <a:cs typeface="CMU Sans Serif" panose="02000603000000000000" pitchFamily="2" charset="0"/>
                          </a:rPr>
                          <m:t>𝑘</m:t>
                        </m:r>
                      </m:sub>
                    </m:sSub>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This is just one of many interesting features for this famous object.</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b="1"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Task (3b)</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Shade all of the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even numbers</a:t>
                </a:r>
                <a:r>
                  <a:rPr lang="en-GB" sz="2800" dirty="0">
                    <a:latin typeface="CMU Sans Serif" panose="02000603000000000000" pitchFamily="2" charset="0"/>
                    <a:ea typeface="CMU Sans Serif" panose="02000603000000000000" pitchFamily="2" charset="0"/>
                    <a:cs typeface="CMU Sans Serif" panose="02000603000000000000" pitchFamily="2" charset="0"/>
                  </a:rPr>
                  <a:t>  of Pascal’s Triangle on page 11 of your workbook, and see whether the shape you find is familiar.</a:t>
                </a:r>
              </a:p>
            </p:txBody>
          </p:sp>
        </mc:Choice>
        <mc:Fallback>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431179" y="470556"/>
                <a:ext cx="11545229" cy="5693866"/>
              </a:xfrm>
              <a:prstGeom prst="rect">
                <a:avLst/>
              </a:prstGeom>
              <a:blipFill>
                <a:blip r:embed="rId2"/>
                <a:stretch>
                  <a:fillRect l="-1109" t="-964" b="-2141"/>
                </a:stretch>
              </a:blipFill>
            </p:spPr>
            <p:txBody>
              <a:bodyPr/>
              <a:lstStyle/>
              <a:p>
                <a:r>
                  <a:rPr lang="en-GB">
                    <a:noFill/>
                  </a:rPr>
                  <a:t> </a:t>
                </a:r>
              </a:p>
            </p:txBody>
          </p:sp>
        </mc:Fallback>
      </mc:AlternateContent>
    </p:spTree>
    <p:extLst>
      <p:ext uri="{BB962C8B-B14F-4D97-AF65-F5344CB8AC3E}">
        <p14:creationId xmlns:p14="http://schemas.microsoft.com/office/powerpoint/2010/main" val="3893297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667782" y="4196534"/>
            <a:ext cx="7439153" cy="1938992"/>
          </a:xfrm>
          <a:prstGeom prst="rect">
            <a:avLst/>
          </a:prstGeom>
          <a:noFill/>
          <a:ln w="38100">
            <a:solidFill>
              <a:schemeClr val="accent6">
                <a:lumMod val="60000"/>
                <a:lumOff val="40000"/>
              </a:schemeClr>
            </a:solidFill>
          </a:ln>
        </p:spPr>
        <p:txBody>
          <a:bodyPr wrap="square" rtlCol="0">
            <a:spAutoFit/>
          </a:bodyPr>
          <a:lstStyle/>
          <a:p>
            <a:r>
              <a:rPr lang="en-GB" sz="2400" dirty="0">
                <a:latin typeface="CMU Sans Serif" panose="02000603000000000000" pitchFamily="2" charset="0"/>
                <a:ea typeface="CMU Sans Serif" panose="02000603000000000000" pitchFamily="2" charset="0"/>
                <a:cs typeface="CMU Sans Serif" panose="02000603000000000000" pitchFamily="2" charset="0"/>
              </a:rPr>
              <a:t>Is it possible for mathematical results to be surprising?</a:t>
            </a:r>
          </a:p>
          <a:p>
            <a:endParaRPr lang="en-GB" sz="2400" dirty="0">
              <a:latin typeface="CMU Sans Serif" panose="02000603000000000000" pitchFamily="2" charset="0"/>
              <a:ea typeface="CMU Sans Serif" panose="02000603000000000000" pitchFamily="2" charset="0"/>
              <a:cs typeface="CMU Sans Serif" panose="02000603000000000000" pitchFamily="2" charset="0"/>
            </a:endParaRPr>
          </a:p>
          <a:p>
            <a:r>
              <a:rPr lang="en-GB" sz="2400" dirty="0">
                <a:latin typeface="CMU Sans Serif" panose="02000603000000000000" pitchFamily="2" charset="0"/>
                <a:ea typeface="CMU Sans Serif" panose="02000603000000000000" pitchFamily="2" charset="0"/>
                <a:cs typeface="CMU Sans Serif" panose="02000603000000000000" pitchFamily="2" charset="0"/>
              </a:rPr>
              <a:t>What links randomness, prime numbers, and circles?</a:t>
            </a:r>
          </a:p>
          <a:p>
            <a:endParaRPr lang="en-GB" sz="2400" dirty="0">
              <a:latin typeface="CMU Sans Serif" panose="02000603000000000000" pitchFamily="2" charset="0"/>
              <a:ea typeface="CMU Sans Serif" panose="02000603000000000000" pitchFamily="2" charset="0"/>
              <a:cs typeface="CMU Sans Serif" panose="02000603000000000000" pitchFamily="2" charset="0"/>
            </a:endParaRPr>
          </a:p>
          <a:p>
            <a:r>
              <a:rPr lang="en-GB" sz="2400" dirty="0">
                <a:latin typeface="CMU Sans Serif" panose="02000603000000000000" pitchFamily="2" charset="0"/>
                <a:ea typeface="CMU Sans Serif" panose="02000603000000000000" pitchFamily="2" charset="0"/>
                <a:cs typeface="CMU Sans Serif" panose="02000603000000000000" pitchFamily="2" charset="0"/>
              </a:rPr>
              <a:t>Why is it always better to have more data?</a:t>
            </a:r>
          </a:p>
        </p:txBody>
      </p:sp>
      <p:sp>
        <p:nvSpPr>
          <p:cNvPr id="3" name="Flowchart: Or 2">
            <a:extLst>
              <a:ext uri="{FF2B5EF4-FFF2-40B4-BE49-F238E27FC236}">
                <a16:creationId xmlns:a16="http://schemas.microsoft.com/office/drawing/2014/main" id="{42955B7F-A980-F9A2-187B-5A3798E0FE53}"/>
              </a:ext>
            </a:extLst>
          </p:cNvPr>
          <p:cNvSpPr/>
          <p:nvPr/>
        </p:nvSpPr>
        <p:spPr>
          <a:xfrm>
            <a:off x="8997532" y="3503158"/>
            <a:ext cx="2587083" cy="2587083"/>
          </a:xfrm>
          <a:prstGeom prst="flowChartOr">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600" b="1" dirty="0">
                <a:solidFill>
                  <a:srgbClr val="FFFF00"/>
                </a:solidFill>
                <a:latin typeface="CMU Sans Serif" panose="02000603000000000000" pitchFamily="2" charset="0"/>
                <a:ea typeface="CMU Sans Serif" panose="02000603000000000000" pitchFamily="2" charset="0"/>
                <a:cs typeface="CMU Sans Serif" panose="02000603000000000000" pitchFamily="2" charset="0"/>
              </a:rPr>
              <a:t>Probability</a:t>
            </a:r>
          </a:p>
        </p:txBody>
      </p:sp>
      <p:pic>
        <p:nvPicPr>
          <p:cNvPr id="2050" name="Picture 2" descr="68. GEROLAMO CARDANO – SAPAVIVA">
            <a:extLst>
              <a:ext uri="{FF2B5EF4-FFF2-40B4-BE49-F238E27FC236}">
                <a16:creationId xmlns:a16="http://schemas.microsoft.com/office/drawing/2014/main" id="{D2739190-D567-7053-DF6C-979E2E4A72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756" y="440473"/>
            <a:ext cx="2146610" cy="214661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3576BF8-3D81-4FA7-2E21-D08B8C8EA2A6}"/>
              </a:ext>
            </a:extLst>
          </p:cNvPr>
          <p:cNvSpPr txBox="1"/>
          <p:nvPr/>
        </p:nvSpPr>
        <p:spPr>
          <a:xfrm>
            <a:off x="462422" y="2831545"/>
            <a:ext cx="2847278"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Gerolamo Cardano</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1500’s</a:t>
            </a:r>
          </a:p>
        </p:txBody>
      </p:sp>
      <p:pic>
        <p:nvPicPr>
          <p:cNvPr id="2052" name="Picture 4" descr="Pierre de Fermat, French Mathematician - Stock Image - C030/4476 - Science  Photo Library">
            <a:extLst>
              <a:ext uri="{FF2B5EF4-FFF2-40B4-BE49-F238E27FC236}">
                <a16:creationId xmlns:a16="http://schemas.microsoft.com/office/drawing/2014/main" id="{683E19B5-0797-B6F9-683D-F4947F45E4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3515" y="436936"/>
            <a:ext cx="1765488" cy="214661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4CAFC98-AEA4-B768-699E-034BC44AB31B}"/>
              </a:ext>
            </a:extLst>
          </p:cNvPr>
          <p:cNvSpPr txBox="1"/>
          <p:nvPr/>
        </p:nvSpPr>
        <p:spPr>
          <a:xfrm>
            <a:off x="3571397" y="2854458"/>
            <a:ext cx="2847278"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Pierre de Fermat</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1600’s</a:t>
            </a:r>
          </a:p>
        </p:txBody>
      </p:sp>
      <p:pic>
        <p:nvPicPr>
          <p:cNvPr id="2054" name="Picture 6">
            <a:extLst>
              <a:ext uri="{FF2B5EF4-FFF2-40B4-BE49-F238E27FC236}">
                <a16:creationId xmlns:a16="http://schemas.microsoft.com/office/drawing/2014/main" id="{8D170DED-6F42-5A62-7A1B-84EC2942F5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8241" y="436937"/>
            <a:ext cx="1919635" cy="214683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8FE6E4B-4204-0330-1FAA-CFCD3E479462}"/>
              </a:ext>
            </a:extLst>
          </p:cNvPr>
          <p:cNvSpPr txBox="1"/>
          <p:nvPr/>
        </p:nvSpPr>
        <p:spPr>
          <a:xfrm>
            <a:off x="6681892" y="2854458"/>
            <a:ext cx="2847278"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Jacob Bernoulli</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Later 1600’s</a:t>
            </a:r>
          </a:p>
        </p:txBody>
      </p:sp>
    </p:spTree>
    <p:extLst>
      <p:ext uri="{BB962C8B-B14F-4D97-AF65-F5344CB8AC3E}">
        <p14:creationId xmlns:p14="http://schemas.microsoft.com/office/powerpoint/2010/main" val="16172267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862361" y="4551901"/>
            <a:ext cx="10734907" cy="1384995"/>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How likely is it that two people in this room share the same birthday?</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Make a guess for the probability, and then let’s find out!</a:t>
            </a:r>
          </a:p>
        </p:txBody>
      </p:sp>
      <p:pic>
        <p:nvPicPr>
          <p:cNvPr id="3074" name="Picture 2">
            <a:extLst>
              <a:ext uri="{FF2B5EF4-FFF2-40B4-BE49-F238E27FC236}">
                <a16:creationId xmlns:a16="http://schemas.microsoft.com/office/drawing/2014/main" id="{681D8A02-2220-9CBC-0C7E-2C5572A249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5276" y="507379"/>
            <a:ext cx="3139282"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409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468354" y="437106"/>
            <a:ext cx="11195824" cy="2246769"/>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Amazingly, in a group of 40 people, the probability that two people share a birthday is over  89% , even though there are 365 possible birthdays. </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Probability is one of the few areas of mathematics and statistics which has the ability to be consistently surprising.</a:t>
            </a:r>
          </a:p>
        </p:txBody>
      </p:sp>
      <p:pic>
        <p:nvPicPr>
          <p:cNvPr id="3" name="Picture 2">
            <a:extLst>
              <a:ext uri="{FF2B5EF4-FFF2-40B4-BE49-F238E27FC236}">
                <a16:creationId xmlns:a16="http://schemas.microsoft.com/office/drawing/2014/main" id="{F6C8079B-532C-918E-751A-91BF03B8E20A}"/>
              </a:ext>
            </a:extLst>
          </p:cNvPr>
          <p:cNvPicPr>
            <a:picLocks noChangeAspect="1"/>
          </p:cNvPicPr>
          <p:nvPr/>
        </p:nvPicPr>
        <p:blipFill>
          <a:blip r:embed="rId2"/>
          <a:stretch>
            <a:fillRect/>
          </a:stretch>
        </p:blipFill>
        <p:spPr>
          <a:xfrm>
            <a:off x="828501" y="3044283"/>
            <a:ext cx="4780563" cy="3218597"/>
          </a:xfrm>
          <a:prstGeom prst="rect">
            <a:avLst/>
          </a:prstGeom>
        </p:spPr>
      </p:pic>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6BB6CCB4-C355-713B-2443-35DA915848EC}"/>
                  </a:ext>
                </a:extLst>
              </p:cNvPr>
              <p:cNvSpPr txBox="1"/>
              <p:nvPr/>
            </p:nvSpPr>
            <p:spPr>
              <a:xfrm>
                <a:off x="6207510" y="3334655"/>
                <a:ext cx="5415775" cy="2677656"/>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As shown by the graph, we only need 23 people for the probability to become higher than  50% .</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Of course, the probability will only reach 1 when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=366</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p:txBody>
          </p:sp>
        </mc:Choice>
        <mc:Fallback>
          <p:sp>
            <p:nvSpPr>
              <p:cNvPr id="4" name="TextBox 3">
                <a:extLst>
                  <a:ext uri="{FF2B5EF4-FFF2-40B4-BE49-F238E27FC236}">
                    <a16:creationId xmlns:a16="http://schemas.microsoft.com/office/drawing/2014/main" id="{6BB6CCB4-C355-713B-2443-35DA915848EC}"/>
                  </a:ext>
                </a:extLst>
              </p:cNvPr>
              <p:cNvSpPr txBox="1">
                <a:spLocks noRot="1" noChangeAspect="1" noMove="1" noResize="1" noEditPoints="1" noAdjustHandles="1" noChangeArrowheads="1" noChangeShapeType="1" noTextEdit="1"/>
              </p:cNvSpPr>
              <p:nvPr/>
            </p:nvSpPr>
            <p:spPr>
              <a:xfrm>
                <a:off x="6207510" y="3334655"/>
                <a:ext cx="5415775" cy="2677656"/>
              </a:xfrm>
              <a:prstGeom prst="rect">
                <a:avLst/>
              </a:prstGeom>
              <a:blipFill>
                <a:blip r:embed="rId3"/>
                <a:stretch>
                  <a:fillRect l="-2250" t="-2050" r="-2250" b="-5923"/>
                </a:stretch>
              </a:blipFill>
            </p:spPr>
            <p:txBody>
              <a:bodyPr/>
              <a:lstStyle/>
              <a:p>
                <a:r>
                  <a:rPr lang="en-GB">
                    <a:noFill/>
                  </a:rPr>
                  <a:t> </a:t>
                </a:r>
              </a:p>
            </p:txBody>
          </p:sp>
        </mc:Fallback>
      </mc:AlternateContent>
    </p:spTree>
    <p:extLst>
      <p:ext uri="{BB962C8B-B14F-4D97-AF65-F5344CB8AC3E}">
        <p14:creationId xmlns:p14="http://schemas.microsoft.com/office/powerpoint/2010/main" val="2838883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379141" y="414803"/>
                <a:ext cx="11474605" cy="5987280"/>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The reason why the probabilities for ‘</a:t>
                </a:r>
                <a:r>
                  <a:rPr lang="en-GB" sz="2800" i="1" dirty="0">
                    <a:latin typeface="CMU Sans Serif" panose="02000603000000000000" pitchFamily="2" charset="0"/>
                    <a:ea typeface="CMU Sans Serif" panose="02000603000000000000" pitchFamily="2" charset="0"/>
                    <a:cs typeface="CMU Sans Serif" panose="02000603000000000000" pitchFamily="2" charset="0"/>
                  </a:rPr>
                  <a:t>The Birthday Problem</a:t>
                </a:r>
                <a:r>
                  <a:rPr lang="en-GB" sz="2800" dirty="0">
                    <a:latin typeface="CMU Sans Serif" panose="02000603000000000000" pitchFamily="2" charset="0"/>
                    <a:ea typeface="CMU Sans Serif" panose="02000603000000000000" pitchFamily="2" charset="0"/>
                    <a:cs typeface="CMU Sans Serif" panose="02000603000000000000" pitchFamily="2" charset="0"/>
                  </a:rPr>
                  <a:t>’ are so high is because each person in the group has a chance to share a birthday with each other person, and all these small chances add up to something large.</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To calculate the precise probability, it is actually easier to show that there is a  </a:t>
                </a:r>
                <a:r>
                  <a:rPr lang="en-GB" sz="2800" i="1" dirty="0">
                    <a:latin typeface="CMU Sans Serif" panose="02000603000000000000" pitchFamily="2" charset="0"/>
                    <a:ea typeface="CMU Sans Serif" panose="02000603000000000000" pitchFamily="2" charset="0"/>
                    <a:cs typeface="CMU Sans Serif" panose="02000603000000000000" pitchFamily="2" charset="0"/>
                  </a:rPr>
                  <a:t>small </a:t>
                </a:r>
                <a:r>
                  <a:rPr lang="en-GB" sz="2800" dirty="0">
                    <a:latin typeface="CMU Sans Serif" panose="02000603000000000000" pitchFamily="2" charset="0"/>
                    <a:ea typeface="CMU Sans Serif" panose="02000603000000000000" pitchFamily="2" charset="0"/>
                    <a:cs typeface="CMU Sans Serif" panose="02000603000000000000" pitchFamily="2" charset="0"/>
                  </a:rPr>
                  <a:t> chance that everyone has a  </a:t>
                </a:r>
                <a:r>
                  <a:rPr lang="en-GB" sz="2800" i="1" dirty="0">
                    <a:latin typeface="CMU Sans Serif" panose="02000603000000000000" pitchFamily="2" charset="0"/>
                    <a:ea typeface="CMU Sans Serif" panose="02000603000000000000" pitchFamily="2" charset="0"/>
                    <a:cs typeface="CMU Sans Serif" panose="02000603000000000000" pitchFamily="2" charset="0"/>
                  </a:rPr>
                  <a:t>different</a:t>
                </a:r>
                <a:r>
                  <a:rPr lang="en-GB" sz="2800" dirty="0">
                    <a:latin typeface="CMU Sans Serif" panose="02000603000000000000" pitchFamily="2" charset="0"/>
                    <a:ea typeface="CMU Sans Serif" panose="02000603000000000000" pitchFamily="2" charset="0"/>
                    <a:cs typeface="CMU Sans Serif" panose="02000603000000000000" pitchFamily="2" charset="0"/>
                  </a:rPr>
                  <a:t>  birthday.</a:t>
                </a: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There is a  </a:t>
                </a:r>
                <a14:m>
                  <m:oMath xmlns:m="http://schemas.openxmlformats.org/officeDocument/2006/math">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364</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365</m:t>
                        </m:r>
                      </m:den>
                    </m:f>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chance that the 2</a:t>
                </a:r>
                <a:r>
                  <a:rPr lang="en-GB" sz="2800" baseline="30000" dirty="0">
                    <a:latin typeface="CMU Sans Serif" panose="02000603000000000000" pitchFamily="2" charset="0"/>
                    <a:ea typeface="CMU Sans Serif" panose="02000603000000000000" pitchFamily="2" charset="0"/>
                    <a:cs typeface="CMU Sans Serif" panose="02000603000000000000" pitchFamily="2" charset="0"/>
                  </a:rPr>
                  <a:t>nd</a:t>
                </a:r>
                <a:r>
                  <a:rPr lang="en-GB" sz="2800" dirty="0">
                    <a:latin typeface="CMU Sans Serif" panose="02000603000000000000" pitchFamily="2" charset="0"/>
                    <a:ea typeface="CMU Sans Serif" panose="02000603000000000000" pitchFamily="2" charset="0"/>
                    <a:cs typeface="CMU Sans Serif" panose="02000603000000000000" pitchFamily="2" charset="0"/>
                  </a:rPr>
                  <a:t> person has a different birthday to the 1</a:t>
                </a:r>
                <a:r>
                  <a:rPr lang="en-GB" sz="2800" baseline="30000" dirty="0">
                    <a:latin typeface="CMU Sans Serif" panose="02000603000000000000" pitchFamily="2" charset="0"/>
                    <a:ea typeface="CMU Sans Serif" panose="02000603000000000000" pitchFamily="2" charset="0"/>
                    <a:cs typeface="CMU Sans Serif" panose="02000603000000000000" pitchFamily="2" charset="0"/>
                  </a:rPr>
                  <a:t>st</a:t>
                </a:r>
                <a:r>
                  <a:rPr lang="en-GB" sz="2800" dirty="0">
                    <a:latin typeface="CMU Sans Serif" panose="02000603000000000000" pitchFamily="2" charset="0"/>
                    <a:ea typeface="CMU Sans Serif" panose="02000603000000000000" pitchFamily="2" charset="0"/>
                    <a:cs typeface="CMU Sans Serif" panose="02000603000000000000" pitchFamily="2" charset="0"/>
                  </a:rPr>
                  <a:t> ; and a  </a:t>
                </a:r>
                <a14:m>
                  <m:oMath xmlns:m="http://schemas.openxmlformats.org/officeDocument/2006/math">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363</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365</m:t>
                        </m:r>
                      </m:den>
                    </m:f>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chance that the 3</a:t>
                </a:r>
                <a:r>
                  <a:rPr lang="en-GB" sz="2800" baseline="30000" dirty="0">
                    <a:latin typeface="CMU Sans Serif" panose="02000603000000000000" pitchFamily="2" charset="0"/>
                    <a:ea typeface="CMU Sans Serif" panose="02000603000000000000" pitchFamily="2" charset="0"/>
                    <a:cs typeface="CMU Sans Serif" panose="02000603000000000000" pitchFamily="2" charset="0"/>
                  </a:rPr>
                  <a:t>rd</a:t>
                </a:r>
                <a:r>
                  <a:rPr lang="en-GB" sz="2800" dirty="0">
                    <a:latin typeface="CMU Sans Serif" panose="02000603000000000000" pitchFamily="2" charset="0"/>
                    <a:ea typeface="CMU Sans Serif" panose="02000603000000000000" pitchFamily="2" charset="0"/>
                    <a:cs typeface="CMU Sans Serif" panose="02000603000000000000" pitchFamily="2" charset="0"/>
                  </a:rPr>
                  <a:t> person has a different birthday to the first two; and so on, until we consider the 40</a:t>
                </a:r>
                <a:r>
                  <a:rPr lang="en-GB" sz="2800" baseline="30000" dirty="0">
                    <a:latin typeface="CMU Sans Serif" panose="02000603000000000000" pitchFamily="2" charset="0"/>
                    <a:ea typeface="CMU Sans Serif" panose="02000603000000000000" pitchFamily="2" charset="0"/>
                    <a:cs typeface="CMU Sans Serif" panose="02000603000000000000" pitchFamily="2" charset="0"/>
                  </a:rPr>
                  <a:t>th</a:t>
                </a:r>
                <a:r>
                  <a:rPr lang="en-GB" sz="2800" dirty="0">
                    <a:latin typeface="CMU Sans Serif" panose="02000603000000000000" pitchFamily="2" charset="0"/>
                    <a:ea typeface="CMU Sans Serif" panose="02000603000000000000" pitchFamily="2" charset="0"/>
                    <a:cs typeface="CMU Sans Serif" panose="02000603000000000000" pitchFamily="2" charset="0"/>
                  </a:rPr>
                  <a:t> person who has a  </a:t>
                </a:r>
                <a14:m>
                  <m:oMath xmlns:m="http://schemas.openxmlformats.org/officeDocument/2006/math">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326</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365</m:t>
                        </m:r>
                      </m:den>
                    </m:f>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chance to have a different birthday to everyone else.</a:t>
                </a:r>
              </a:p>
              <a:p>
                <a:pPr algn="just"/>
                <a:r>
                  <a:rPr lang="en-GB" sz="2800" b="0" dirty="0">
                    <a:ea typeface="CMU Sans Serif" panose="02000603000000000000" pitchFamily="2" charset="0"/>
                    <a:cs typeface="CMU Sans Serif" panose="02000603000000000000" pitchFamily="2" charset="0"/>
                  </a:rPr>
                  <a:t>     </a:t>
                </a:r>
                <a14:m>
                  <m:oMath xmlns:m="http://schemas.openxmlformats.org/officeDocument/2006/math">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364</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365</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363</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365</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362</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365</m:t>
                        </m:r>
                      </m:den>
                    </m:f>
                    <m:r>
                      <a:rPr lang="en-GB" sz="2800" i="1">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326</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365</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 = 0.1088…</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dirty="0" smtClean="0">
                        <a:latin typeface="Cambria Math" panose="02040503050406030204" pitchFamily="18" charset="0"/>
                        <a:ea typeface="CMU Sans Serif" panose="02000603000000000000" pitchFamily="2" charset="0"/>
                        <a:cs typeface="CMU Sans Serif" panose="02000603000000000000" pitchFamily="2" charset="0"/>
                      </a:rPr>
                      <m:t>≈</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11% all different birthdays)</a:t>
                </a: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379141" y="414803"/>
                <a:ext cx="11474605" cy="5987280"/>
              </a:xfrm>
              <a:prstGeom prst="rect">
                <a:avLst/>
              </a:prstGeom>
              <a:blipFill>
                <a:blip r:embed="rId2"/>
                <a:stretch>
                  <a:fillRect l="-1062" t="-916" r="-1062" b="-1018"/>
                </a:stretch>
              </a:blipFill>
            </p:spPr>
            <p:txBody>
              <a:bodyPr/>
              <a:lstStyle/>
              <a:p>
                <a:r>
                  <a:rPr lang="en-GB">
                    <a:noFill/>
                  </a:rPr>
                  <a:t> </a:t>
                </a:r>
              </a:p>
            </p:txBody>
          </p:sp>
        </mc:Fallback>
      </mc:AlternateContent>
    </p:spTree>
    <p:extLst>
      <p:ext uri="{BB962C8B-B14F-4D97-AF65-F5344CB8AC3E}">
        <p14:creationId xmlns:p14="http://schemas.microsoft.com/office/powerpoint/2010/main" val="4198367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412596" y="693579"/>
            <a:ext cx="11474605" cy="5693866"/>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The reason why Probability is considered a topic in  </a:t>
            </a:r>
            <a:r>
              <a:rPr lang="en-GB" sz="2800" i="1" dirty="0">
                <a:latin typeface="CMU Sans Serif" panose="02000603000000000000" pitchFamily="2" charset="0"/>
                <a:ea typeface="CMU Sans Serif" panose="02000603000000000000" pitchFamily="2" charset="0"/>
                <a:cs typeface="CMU Sans Serif" panose="02000603000000000000" pitchFamily="2" charset="0"/>
              </a:rPr>
              <a:t>Statistics </a:t>
            </a:r>
            <a:r>
              <a:rPr lang="en-GB" sz="2800" dirty="0">
                <a:latin typeface="CMU Sans Serif" panose="02000603000000000000" pitchFamily="2" charset="0"/>
                <a:ea typeface="CMU Sans Serif" panose="02000603000000000000" pitchFamily="2" charset="0"/>
                <a:cs typeface="CMU Sans Serif" panose="02000603000000000000" pitchFamily="2" charset="0"/>
              </a:rPr>
              <a:t>, is because there are many things for which it is difficult (or even impossible) to calculate the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exact </a:t>
            </a:r>
            <a:r>
              <a:rPr lang="en-GB" sz="2800" dirty="0">
                <a:latin typeface="CMU Sans Serif" panose="02000603000000000000" pitchFamily="2" charset="0"/>
                <a:ea typeface="CMU Sans Serif" panose="02000603000000000000" pitchFamily="2" charset="0"/>
                <a:cs typeface="CMU Sans Serif" panose="02000603000000000000" pitchFamily="2" charset="0"/>
              </a:rPr>
              <a:t> chance, and therefore we collect </a:t>
            </a:r>
            <a:r>
              <a:rPr lang="en-GB" sz="2800" b="1" dirty="0">
                <a:latin typeface="CMU Sans Serif" panose="02000603000000000000" pitchFamily="2" charset="0"/>
                <a:ea typeface="CMU Sans Serif" panose="02000603000000000000" pitchFamily="2" charset="0"/>
                <a:cs typeface="CMU Sans Serif" panose="02000603000000000000" pitchFamily="2" charset="0"/>
              </a:rPr>
              <a:t>data</a:t>
            </a:r>
            <a:r>
              <a:rPr lang="en-GB" sz="2800" dirty="0">
                <a:latin typeface="CMU Sans Serif" panose="02000603000000000000" pitchFamily="2" charset="0"/>
                <a:ea typeface="CMU Sans Serif" panose="02000603000000000000" pitchFamily="2" charset="0"/>
                <a:cs typeface="CMU Sans Serif" panose="02000603000000000000" pitchFamily="2" charset="0"/>
              </a:rPr>
              <a:t> to inform us about how likely certain things are to occur.</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  e.g.  The probability that a randomly selected person is called Steve.</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          Or the probability that the next car you see is green.</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Statistics is (partly) about using known data to measure uncertain events.</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We are going to perform a data collection experiment to help us estimate the probability for a particular event involving divisibility of integers…</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p:spTree>
    <p:extLst>
      <p:ext uri="{BB962C8B-B14F-4D97-AF65-F5344CB8AC3E}">
        <p14:creationId xmlns:p14="http://schemas.microsoft.com/office/powerpoint/2010/main" val="1439923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412596" y="515158"/>
            <a:ext cx="11474605" cy="5693866"/>
          </a:xfrm>
          <a:prstGeom prst="rect">
            <a:avLst/>
          </a:prstGeom>
          <a:noFill/>
        </p:spPr>
        <p:txBody>
          <a:bodyPr wrap="square" rtlCol="0">
            <a:spAutoFit/>
          </a:bodyPr>
          <a:lstStyle/>
          <a:p>
            <a:r>
              <a:rPr lang="en-GB" sz="2800" i="1" dirty="0">
                <a:latin typeface="CMU Sans Serif" panose="02000603000000000000" pitchFamily="2" charset="0"/>
                <a:ea typeface="CMU Sans Serif" panose="02000603000000000000" pitchFamily="2" charset="0"/>
                <a:cs typeface="CMU Sans Serif" panose="02000603000000000000" pitchFamily="2" charset="0"/>
              </a:rPr>
              <a:t>What is the probability that two randomly selected integers are co-prime </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a:t>
            </a:r>
            <a:r>
              <a:rPr lang="en-GB" sz="2800" b="1" dirty="0">
                <a:latin typeface="CMU Sans Serif" panose="02000603000000000000" pitchFamily="2" charset="0"/>
                <a:ea typeface="CMU Sans Serif" panose="02000603000000000000" pitchFamily="2" charset="0"/>
                <a:cs typeface="CMU Sans Serif" panose="02000603000000000000" pitchFamily="2" charset="0"/>
              </a:rPr>
              <a:t>Co-prime</a:t>
            </a:r>
            <a:r>
              <a:rPr lang="en-GB" sz="2800" dirty="0">
                <a:latin typeface="CMU Sans Serif" panose="02000603000000000000" pitchFamily="2" charset="0"/>
                <a:ea typeface="CMU Sans Serif" panose="02000603000000000000" pitchFamily="2" charset="0"/>
                <a:cs typeface="CMU Sans Serif" panose="02000603000000000000" pitchFamily="2" charset="0"/>
              </a:rPr>
              <a:t>’ means they have  </a:t>
            </a:r>
            <a:r>
              <a:rPr lang="en-GB" sz="2800" i="1" dirty="0">
                <a:latin typeface="CMU Sans Serif" panose="02000603000000000000" pitchFamily="2" charset="0"/>
                <a:ea typeface="CMU Sans Serif" panose="02000603000000000000" pitchFamily="2" charset="0"/>
                <a:cs typeface="CMU Sans Serif" panose="02000603000000000000" pitchFamily="2" charset="0"/>
              </a:rPr>
              <a:t>no common factors</a:t>
            </a:r>
            <a:r>
              <a:rPr lang="en-GB" sz="2800" dirty="0">
                <a:latin typeface="CMU Sans Serif" panose="02000603000000000000" pitchFamily="2" charset="0"/>
                <a:ea typeface="CMU Sans Serif" panose="02000603000000000000" pitchFamily="2" charset="0"/>
                <a:cs typeface="CMU Sans Serif" panose="02000603000000000000" pitchFamily="2" charset="0"/>
              </a:rPr>
              <a:t>   (apart from 1)</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In other words, the highest common factor (</a:t>
            </a:r>
            <a:r>
              <a:rPr lang="en-GB" sz="2800" dirty="0" err="1">
                <a:latin typeface="CMU Sans Serif" panose="02000603000000000000" pitchFamily="2" charset="0"/>
                <a:ea typeface="CMU Sans Serif" panose="02000603000000000000" pitchFamily="2" charset="0"/>
                <a:cs typeface="CMU Sans Serif" panose="02000603000000000000" pitchFamily="2" charset="0"/>
              </a:rPr>
              <a:t>hcf</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r>
              <a:rPr lang="en-GB" sz="2800" dirty="0" err="1">
                <a:latin typeface="CMU Sans Serif" panose="02000603000000000000" pitchFamily="2" charset="0"/>
                <a:ea typeface="CMU Sans Serif" panose="02000603000000000000" pitchFamily="2" charset="0"/>
                <a:cs typeface="CMU Sans Serif" panose="02000603000000000000" pitchFamily="2" charset="0"/>
              </a:rPr>
              <a:t>gcd</a:t>
            </a:r>
            <a:r>
              <a:rPr lang="en-GB" sz="2800" dirty="0">
                <a:latin typeface="CMU Sans Serif" panose="02000603000000000000" pitchFamily="2" charset="0"/>
                <a:ea typeface="CMU Sans Serif" panose="02000603000000000000" pitchFamily="2" charset="0"/>
                <a:cs typeface="CMU Sans Serif" panose="02000603000000000000" pitchFamily="2" charset="0"/>
              </a:rPr>
              <a:t>) is equal to 1 .</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 e.g.  8 and 9 are co-prime , 6 and 9 are not , 5 and 15 are not .</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b="1"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Task  (4)</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In pairs, each generate a random number from 1 to 100 , and then record whether or not your numbers are co-prime using the table on page 13 of the workbook. Repeat this process as many times as you can.</a:t>
            </a:r>
          </a:p>
        </p:txBody>
      </p:sp>
    </p:spTree>
    <p:extLst>
      <p:ext uri="{BB962C8B-B14F-4D97-AF65-F5344CB8AC3E}">
        <p14:creationId xmlns:p14="http://schemas.microsoft.com/office/powerpoint/2010/main" val="3606531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412596" y="347893"/>
            <a:ext cx="6110867" cy="6124754"/>
          </a:xfrm>
          <a:prstGeom prst="rect">
            <a:avLst/>
          </a:prstGeom>
          <a:noFill/>
        </p:spPr>
        <p:txBody>
          <a:bodyPr wrap="square" rtlCol="0">
            <a:spAutoFit/>
          </a:bodyPr>
          <a:lstStyle/>
          <a:p>
            <a:r>
              <a:rPr lang="en-GB" sz="2800" i="1" dirty="0">
                <a:latin typeface="CMU Sans Serif" panose="02000603000000000000" pitchFamily="2" charset="0"/>
                <a:ea typeface="CMU Sans Serif" panose="02000603000000000000" pitchFamily="2" charset="0"/>
                <a:cs typeface="CMU Sans Serif" panose="02000603000000000000" pitchFamily="2" charset="0"/>
              </a:rPr>
              <a:t>Quick checks</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They are not co-prime if both</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numbers are even.</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You can check divisibility by 3 or 9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by adding the digits.</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If one number divides the other</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then they are not co-prime.</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marL="457200" indent="-457200">
              <a:buFont typeface="Arial" panose="020B0604020202020204" pitchFamily="34" charset="0"/>
              <a:buChar char="•"/>
            </a:pPr>
            <a:r>
              <a:rPr lang="en-GB" sz="2800" dirty="0">
                <a:latin typeface="CMU Sans Serif" panose="02000603000000000000" pitchFamily="2" charset="0"/>
                <a:ea typeface="CMU Sans Serif" panose="02000603000000000000" pitchFamily="2" charset="0"/>
                <a:cs typeface="CMU Sans Serif" panose="02000603000000000000" pitchFamily="2" charset="0"/>
              </a:rPr>
              <a:t>If one number is prime, then they</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must be co-prime unless it is a factor of the other number.</a:t>
            </a:r>
          </a:p>
        </p:txBody>
      </p:sp>
      <p:pic>
        <p:nvPicPr>
          <p:cNvPr id="4098" name="Picture 2" descr="Prime numbers">
            <a:extLst>
              <a:ext uri="{FF2B5EF4-FFF2-40B4-BE49-F238E27FC236}">
                <a16:creationId xmlns:a16="http://schemas.microsoft.com/office/drawing/2014/main" id="{561913DF-71FA-35EE-111E-59DC713E780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237"/>
          <a:stretch/>
        </p:blipFill>
        <p:spPr bwMode="auto">
          <a:xfrm>
            <a:off x="6633227" y="557561"/>
            <a:ext cx="5253974" cy="484278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DAB0BFD-49E8-6110-B2F4-3ADDD5A8C554}"/>
              </a:ext>
            </a:extLst>
          </p:cNvPr>
          <p:cNvSpPr txBox="1"/>
          <p:nvPr/>
        </p:nvSpPr>
        <p:spPr>
          <a:xfrm>
            <a:off x="7836575" y="5641651"/>
            <a:ext cx="2847278" cy="461665"/>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Prime Numbers</a:t>
            </a:r>
          </a:p>
        </p:txBody>
      </p:sp>
    </p:spTree>
    <p:extLst>
      <p:ext uri="{BB962C8B-B14F-4D97-AF65-F5344CB8AC3E}">
        <p14:creationId xmlns:p14="http://schemas.microsoft.com/office/powerpoint/2010/main" val="13829695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401446" y="693579"/>
            <a:ext cx="11407696" cy="5262979"/>
          </a:xfrm>
          <a:prstGeom prst="rect">
            <a:avLst/>
          </a:prstGeom>
          <a:noFill/>
        </p:spPr>
        <p:txBody>
          <a:bodyPr wrap="square" rtlCol="0">
            <a:spAutoFit/>
          </a:bodyPr>
          <a:lstStyle/>
          <a:p>
            <a:pPr algn="just"/>
            <a:r>
              <a:rPr lang="en-GB" sz="2800"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How can you use your data to estimate the probability?</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If we count the frequency of co-primes out of the total frequency, this provides us with something called the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experimental probability </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As we collect more and more data, the experimental probability will move closer towards the true,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theoretical probability </a:t>
            </a:r>
            <a:r>
              <a:rPr lang="en-GB" sz="2800" dirty="0">
                <a:latin typeface="CMU Sans Serif" panose="02000603000000000000" pitchFamily="2" charset="0"/>
                <a:ea typeface="CMU Sans Serif" panose="02000603000000000000" pitchFamily="2" charset="0"/>
                <a:cs typeface="CMU Sans Serif" panose="02000603000000000000" pitchFamily="2" charset="0"/>
              </a:rPr>
              <a:t>. This convergence is known as the </a:t>
            </a:r>
            <a:r>
              <a:rPr lang="en-GB" sz="2800" b="1" dirty="0">
                <a:latin typeface="CMU Sans Serif" panose="02000603000000000000" pitchFamily="2" charset="0"/>
                <a:ea typeface="CMU Sans Serif" panose="02000603000000000000" pitchFamily="2" charset="0"/>
                <a:cs typeface="CMU Sans Serif" panose="02000603000000000000" pitchFamily="2" charset="0"/>
              </a:rPr>
              <a:t>law of large numbers </a:t>
            </a:r>
            <a:r>
              <a:rPr lang="en-GB" sz="2800" dirty="0">
                <a:latin typeface="CMU Sans Serif" panose="02000603000000000000" pitchFamily="2" charset="0"/>
                <a:ea typeface="CMU Sans Serif" panose="02000603000000000000" pitchFamily="2" charset="0"/>
                <a:cs typeface="CMU Sans Serif" panose="02000603000000000000" pitchFamily="2" charset="0"/>
              </a:rPr>
              <a:t>, which was first mathematically proven by Jakob Bernoulli in the 1680’s.</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In this case it is possible to prove the theoretical probability, which is closely related to something we have seen previously…</a:t>
            </a:r>
          </a:p>
        </p:txBody>
      </p:sp>
    </p:spTree>
    <p:extLst>
      <p:ext uri="{BB962C8B-B14F-4D97-AF65-F5344CB8AC3E}">
        <p14:creationId xmlns:p14="http://schemas.microsoft.com/office/powerpoint/2010/main" val="3296030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E8CF266-6469-A470-A96D-3408F19F4E8C}"/>
              </a:ext>
            </a:extLst>
          </p:cNvPr>
          <p:cNvSpPr txBox="1"/>
          <p:nvPr/>
        </p:nvSpPr>
        <p:spPr>
          <a:xfrm>
            <a:off x="847492" y="548614"/>
            <a:ext cx="10694019" cy="5693866"/>
          </a:xfrm>
          <a:prstGeom prst="rect">
            <a:avLst/>
          </a:prstGeom>
          <a:noFill/>
        </p:spPr>
        <p:txBody>
          <a:bodyPr wrap="square" rtlCol="0">
            <a:spAutoFit/>
          </a:bodyPr>
          <a:lstStyle/>
          <a:p>
            <a:pPr algn="just"/>
            <a:r>
              <a:rPr lang="en-GB" sz="2800" b="1" i="1" dirty="0">
                <a:latin typeface="CMU Sans Serif" panose="02000603000000000000" pitchFamily="2" charset="0"/>
                <a:ea typeface="CMU Sans Serif" panose="02000603000000000000" pitchFamily="2" charset="0"/>
                <a:cs typeface="CMU Sans Serif" panose="02000603000000000000" pitchFamily="2" charset="0"/>
              </a:rPr>
              <a:t>Interested in more?    You may enjoy these!</a:t>
            </a:r>
          </a:p>
          <a:p>
            <a:pPr algn="just"/>
            <a:endParaRPr lang="en-GB" sz="2800" b="1" i="1"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Matt Parker on YouTube:     </a:t>
            </a:r>
            <a:r>
              <a:rPr lang="en-GB" sz="2800" dirty="0">
                <a:latin typeface="CMU Sans Serif" panose="02000603000000000000" pitchFamily="2" charset="0"/>
                <a:ea typeface="CMU Sans Serif" panose="02000603000000000000" pitchFamily="2" charset="0"/>
                <a:cs typeface="CMU Sans Serif" panose="02000603000000000000" pitchFamily="2" charset="0"/>
                <a:hlinkClick r:id="rId2"/>
              </a:rPr>
              <a:t>Stand-up Maths</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Grant Sanderson on YouTube:     </a:t>
            </a:r>
            <a:r>
              <a:rPr lang="en-GB" sz="2800" dirty="0">
                <a:latin typeface="CMU Sans Serif" panose="02000603000000000000" pitchFamily="2" charset="0"/>
                <a:ea typeface="CMU Sans Serif" panose="02000603000000000000" pitchFamily="2" charset="0"/>
                <a:cs typeface="CMU Sans Serif" panose="02000603000000000000" pitchFamily="2" charset="0"/>
                <a:hlinkClick r:id="rId3"/>
              </a:rPr>
              <a:t>3Blue1Brown</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Mathigon.org:         </a:t>
            </a:r>
            <a:r>
              <a:rPr lang="en-GB" sz="2800" dirty="0">
                <a:latin typeface="CMU Sans Serif" panose="02000603000000000000" pitchFamily="2" charset="0"/>
                <a:ea typeface="CMU Sans Serif" panose="02000603000000000000" pitchFamily="2" charset="0"/>
                <a:cs typeface="CMU Sans Serif" panose="02000603000000000000" pitchFamily="2" charset="0"/>
                <a:hlinkClick r:id="rId4"/>
              </a:rPr>
              <a:t>Topics</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r>
              <a:rPr lang="en-GB" sz="2800" dirty="0">
                <a:latin typeface="CMU Sans Serif" panose="02000603000000000000" pitchFamily="2" charset="0"/>
                <a:ea typeface="CMU Sans Serif" panose="02000603000000000000" pitchFamily="2" charset="0"/>
                <a:cs typeface="CMU Sans Serif" panose="02000603000000000000" pitchFamily="2" charset="0"/>
                <a:hlinkClick r:id="rId5"/>
              </a:rPr>
              <a:t>Mathematician Timeline</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Or take a look at any of the following books…</a:t>
            </a:r>
          </a:p>
        </p:txBody>
      </p:sp>
    </p:spTree>
    <p:extLst>
      <p:ext uri="{BB962C8B-B14F-4D97-AF65-F5344CB8AC3E}">
        <p14:creationId xmlns:p14="http://schemas.microsoft.com/office/powerpoint/2010/main" val="788057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5031059" y="2682756"/>
            <a:ext cx="1893848" cy="1077218"/>
          </a:xfrm>
          <a:prstGeom prst="rect">
            <a:avLst/>
          </a:prstGeom>
          <a:noFill/>
        </p:spPr>
        <p:txBody>
          <a:bodyPr wrap="square" rtlCol="0">
            <a:spAutoFit/>
          </a:bodyPr>
          <a:lstStyle/>
          <a:p>
            <a:pPr algn="ctr"/>
            <a:r>
              <a:rPr lang="en-GB" sz="3200" b="1" dirty="0">
                <a:solidFill>
                  <a:srgbClr val="0070C0"/>
                </a:solidFill>
                <a:latin typeface="CMU Sans Serif" panose="02000603000000000000" pitchFamily="2" charset="0"/>
                <a:ea typeface="CMU Sans Serif" panose="02000603000000000000" pitchFamily="2" charset="0"/>
                <a:cs typeface="CMU Sans Serif" panose="02000603000000000000" pitchFamily="2" charset="0"/>
              </a:rPr>
              <a:t>Session</a:t>
            </a:r>
          </a:p>
          <a:p>
            <a:pPr algn="ctr"/>
            <a:r>
              <a:rPr lang="en-GB" sz="3200" b="1" dirty="0">
                <a:solidFill>
                  <a:srgbClr val="0070C0"/>
                </a:solidFill>
                <a:latin typeface="CMU Sans Serif" panose="02000603000000000000" pitchFamily="2" charset="0"/>
                <a:ea typeface="CMU Sans Serif" panose="02000603000000000000" pitchFamily="2" charset="0"/>
                <a:cs typeface="CMU Sans Serif" panose="02000603000000000000" pitchFamily="2" charset="0"/>
              </a:rPr>
              <a:t>Overview</a:t>
            </a:r>
          </a:p>
        </p:txBody>
      </p:sp>
      <p:sp>
        <p:nvSpPr>
          <p:cNvPr id="3" name="Flowchart: Extract 2">
            <a:extLst>
              <a:ext uri="{FF2B5EF4-FFF2-40B4-BE49-F238E27FC236}">
                <a16:creationId xmlns:a16="http://schemas.microsoft.com/office/drawing/2014/main" id="{A3DCA015-7B10-80A0-BBCA-AA0B3E14ACD2}"/>
              </a:ext>
            </a:extLst>
          </p:cNvPr>
          <p:cNvSpPr/>
          <p:nvPr/>
        </p:nvSpPr>
        <p:spPr>
          <a:xfrm>
            <a:off x="7318919" y="357675"/>
            <a:ext cx="2901883" cy="2324393"/>
          </a:xfrm>
          <a:prstGeom prst="flowChartExtra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b="1" dirty="0">
                <a:solidFill>
                  <a:srgbClr val="C00000"/>
                </a:solidFill>
                <a:latin typeface="CMU Sans Serif" panose="02000603000000000000" pitchFamily="2" charset="0"/>
                <a:ea typeface="CMU Sans Serif" panose="02000603000000000000" pitchFamily="2" charset="0"/>
                <a:cs typeface="CMU Sans Serif" panose="02000603000000000000" pitchFamily="2" charset="0"/>
              </a:rPr>
              <a:t>Fractal Geometry</a:t>
            </a:r>
          </a:p>
        </p:txBody>
      </p:sp>
      <p:sp>
        <p:nvSpPr>
          <p:cNvPr id="4" name="Flowchart: Multidocument 3">
            <a:extLst>
              <a:ext uri="{FF2B5EF4-FFF2-40B4-BE49-F238E27FC236}">
                <a16:creationId xmlns:a16="http://schemas.microsoft.com/office/drawing/2014/main" id="{CD3E487D-0D25-FDCD-86C2-55F7597C9019}"/>
              </a:ext>
            </a:extLst>
          </p:cNvPr>
          <p:cNvSpPr/>
          <p:nvPr/>
        </p:nvSpPr>
        <p:spPr>
          <a:xfrm>
            <a:off x="1360448" y="3768875"/>
            <a:ext cx="3245003" cy="2321855"/>
          </a:xfrm>
          <a:prstGeom prst="flowChartMultidocumen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accent4">
                    <a:lumMod val="50000"/>
                  </a:schemeClr>
                </a:solidFill>
                <a:latin typeface="CMU Sans Serif" panose="02000603000000000000" pitchFamily="2" charset="0"/>
                <a:ea typeface="CMU Sans Serif" panose="02000603000000000000" pitchFamily="2" charset="0"/>
                <a:cs typeface="CMU Sans Serif" panose="02000603000000000000" pitchFamily="2" charset="0"/>
              </a:rPr>
              <a:t>Combinatorics</a:t>
            </a:r>
          </a:p>
        </p:txBody>
      </p:sp>
      <p:sp>
        <p:nvSpPr>
          <p:cNvPr id="6" name="Flowchart: Or 5">
            <a:extLst>
              <a:ext uri="{FF2B5EF4-FFF2-40B4-BE49-F238E27FC236}">
                <a16:creationId xmlns:a16="http://schemas.microsoft.com/office/drawing/2014/main" id="{8E869517-A449-1B4D-75B2-826977463207}"/>
              </a:ext>
            </a:extLst>
          </p:cNvPr>
          <p:cNvSpPr/>
          <p:nvPr/>
        </p:nvSpPr>
        <p:spPr>
          <a:xfrm>
            <a:off x="7476318" y="3429000"/>
            <a:ext cx="2587083" cy="2587083"/>
          </a:xfrm>
          <a:prstGeom prst="flowChartOr">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600" b="1" dirty="0">
                <a:solidFill>
                  <a:srgbClr val="FFFF00"/>
                </a:solidFill>
                <a:latin typeface="CMU Sans Serif" panose="02000603000000000000" pitchFamily="2" charset="0"/>
                <a:ea typeface="CMU Sans Serif" panose="02000603000000000000" pitchFamily="2" charset="0"/>
                <a:cs typeface="CMU Sans Serif" panose="02000603000000000000" pitchFamily="2" charset="0"/>
              </a:rPr>
              <a:t>Probability</a:t>
            </a:r>
          </a:p>
        </p:txBody>
      </p:sp>
      <p:sp>
        <p:nvSpPr>
          <p:cNvPr id="7" name="Flowchart: Internal Storage 6">
            <a:extLst>
              <a:ext uri="{FF2B5EF4-FFF2-40B4-BE49-F238E27FC236}">
                <a16:creationId xmlns:a16="http://schemas.microsoft.com/office/drawing/2014/main" id="{B870A0D3-5AFA-718D-8229-8A0D4D428AE5}"/>
              </a:ext>
            </a:extLst>
          </p:cNvPr>
          <p:cNvSpPr/>
          <p:nvPr/>
        </p:nvSpPr>
        <p:spPr>
          <a:xfrm>
            <a:off x="1884553" y="268467"/>
            <a:ext cx="2531327" cy="2531327"/>
          </a:xfrm>
          <a:prstGeom prst="flowChartInternalStorage">
            <a:avLst/>
          </a:prstGeom>
          <a:solidFill>
            <a:schemeClr val="accent1">
              <a:lumMod val="75000"/>
            </a:schemeClr>
          </a:solidFill>
          <a:ln w="762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accent5">
                    <a:lumMod val="20000"/>
                    <a:lumOff val="80000"/>
                  </a:schemeClr>
                </a:solidFill>
                <a:latin typeface="CMU Sans Serif" panose="02000603000000000000" pitchFamily="2" charset="0"/>
                <a:ea typeface="CMU Sans Serif" panose="02000603000000000000" pitchFamily="2" charset="0"/>
                <a:cs typeface="CMU Sans Serif" panose="02000603000000000000" pitchFamily="2" charset="0"/>
              </a:rPr>
              <a:t>Analysis</a:t>
            </a:r>
          </a:p>
        </p:txBody>
      </p:sp>
    </p:spTree>
    <p:extLst>
      <p:ext uri="{BB962C8B-B14F-4D97-AF65-F5344CB8AC3E}">
        <p14:creationId xmlns:p14="http://schemas.microsoft.com/office/powerpoint/2010/main" val="42490470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llection of books with different colored covers&#10;&#10;Description automatically generated">
            <a:extLst>
              <a:ext uri="{FF2B5EF4-FFF2-40B4-BE49-F238E27FC236}">
                <a16:creationId xmlns:a16="http://schemas.microsoft.com/office/drawing/2014/main" id="{9D5F04AD-BD2F-AB9F-2740-21757CF52D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3344" y="143204"/>
            <a:ext cx="9265311" cy="6571591"/>
          </a:xfrm>
          <a:prstGeom prst="rect">
            <a:avLst/>
          </a:prstGeom>
        </p:spPr>
      </p:pic>
    </p:spTree>
    <p:extLst>
      <p:ext uri="{BB962C8B-B14F-4D97-AF65-F5344CB8AC3E}">
        <p14:creationId xmlns:p14="http://schemas.microsoft.com/office/powerpoint/2010/main" val="28576030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llection of books on a white background&#10;&#10;Description automatically generated">
            <a:extLst>
              <a:ext uri="{FF2B5EF4-FFF2-40B4-BE49-F238E27FC236}">
                <a16:creationId xmlns:a16="http://schemas.microsoft.com/office/drawing/2014/main" id="{DCC61504-503C-2F79-C8BB-C338171519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7717" y="187524"/>
            <a:ext cx="9288966" cy="6523963"/>
          </a:xfrm>
          <a:prstGeom prst="rect">
            <a:avLst/>
          </a:prstGeom>
        </p:spPr>
      </p:pic>
    </p:spTree>
    <p:extLst>
      <p:ext uri="{BB962C8B-B14F-4D97-AF65-F5344CB8AC3E}">
        <p14:creationId xmlns:p14="http://schemas.microsoft.com/office/powerpoint/2010/main" val="34950739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ollection of books with different designs&#10;&#10;Description automatically generated">
            <a:extLst>
              <a:ext uri="{FF2B5EF4-FFF2-40B4-BE49-F238E27FC236}">
                <a16:creationId xmlns:a16="http://schemas.microsoft.com/office/drawing/2014/main" id="{884AE8E0-8359-31EC-18EC-F8FD7DEB13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8936" y="234988"/>
            <a:ext cx="9855587" cy="6292989"/>
          </a:xfrm>
          <a:prstGeom prst="rect">
            <a:avLst/>
          </a:prstGeom>
        </p:spPr>
      </p:pic>
    </p:spTree>
    <p:extLst>
      <p:ext uri="{BB962C8B-B14F-4D97-AF65-F5344CB8AC3E}">
        <p14:creationId xmlns:p14="http://schemas.microsoft.com/office/powerpoint/2010/main" val="587768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0A689-0736-4606-B72F-89D8FB2E92D6}"/>
              </a:ext>
            </a:extLst>
          </p:cNvPr>
          <p:cNvSpPr txBox="1"/>
          <p:nvPr/>
        </p:nvSpPr>
        <p:spPr>
          <a:xfrm>
            <a:off x="3815290" y="658547"/>
            <a:ext cx="7984275" cy="1938992"/>
          </a:xfrm>
          <a:prstGeom prst="rect">
            <a:avLst/>
          </a:prstGeom>
          <a:noFill/>
          <a:ln w="38100">
            <a:solidFill>
              <a:schemeClr val="accent1">
                <a:lumMod val="60000"/>
                <a:lumOff val="40000"/>
              </a:schemeClr>
            </a:solidFill>
          </a:ln>
        </p:spPr>
        <p:txBody>
          <a:bodyPr wrap="square" rtlCol="0">
            <a:spAutoFit/>
          </a:bodyPr>
          <a:lstStyle/>
          <a:p>
            <a:r>
              <a:rPr lang="en-GB" sz="2400" dirty="0">
                <a:latin typeface="CMU Sans Serif" panose="02000603000000000000" pitchFamily="2" charset="0"/>
                <a:ea typeface="CMU Sans Serif" panose="02000603000000000000" pitchFamily="2" charset="0"/>
                <a:cs typeface="CMU Sans Serif" panose="02000603000000000000" pitchFamily="2" charset="0"/>
              </a:rPr>
              <a:t>When does changing the order of a sum change the answer?</a:t>
            </a:r>
          </a:p>
          <a:p>
            <a:endParaRPr lang="en-GB" sz="2400" dirty="0">
              <a:latin typeface="CMU Sans Serif" panose="02000603000000000000" pitchFamily="2" charset="0"/>
              <a:ea typeface="CMU Sans Serif" panose="02000603000000000000" pitchFamily="2" charset="0"/>
              <a:cs typeface="CMU Sans Serif" panose="02000603000000000000" pitchFamily="2" charset="0"/>
            </a:endParaRPr>
          </a:p>
          <a:p>
            <a:r>
              <a:rPr lang="en-GB" sz="2400" dirty="0">
                <a:latin typeface="CMU Sans Serif" panose="02000603000000000000" pitchFamily="2" charset="0"/>
                <a:ea typeface="CMU Sans Serif" panose="02000603000000000000" pitchFamily="2" charset="0"/>
                <a:cs typeface="CMU Sans Serif" panose="02000603000000000000" pitchFamily="2" charset="0"/>
              </a:rPr>
              <a:t>How far off the edge of a table can a stack of blocks reach?</a:t>
            </a:r>
          </a:p>
          <a:p>
            <a:endParaRPr lang="en-GB" sz="2400" dirty="0">
              <a:latin typeface="CMU Sans Serif" panose="02000603000000000000" pitchFamily="2" charset="0"/>
              <a:ea typeface="CMU Sans Serif" panose="02000603000000000000" pitchFamily="2" charset="0"/>
              <a:cs typeface="CMU Sans Serif" panose="02000603000000000000" pitchFamily="2" charset="0"/>
            </a:endParaRPr>
          </a:p>
          <a:p>
            <a:r>
              <a:rPr lang="en-GB" sz="2400" dirty="0">
                <a:latin typeface="CMU Sans Serif" panose="02000603000000000000" pitchFamily="2" charset="0"/>
                <a:ea typeface="CMU Sans Serif" panose="02000603000000000000" pitchFamily="2" charset="0"/>
                <a:cs typeface="CMU Sans Serif" panose="02000603000000000000" pitchFamily="2" charset="0"/>
              </a:rPr>
              <a:t>What does all of this have to do with guitar strings?</a:t>
            </a:r>
          </a:p>
        </p:txBody>
      </p:sp>
      <p:sp>
        <p:nvSpPr>
          <p:cNvPr id="3" name="Flowchart: Internal Storage 2">
            <a:extLst>
              <a:ext uri="{FF2B5EF4-FFF2-40B4-BE49-F238E27FC236}">
                <a16:creationId xmlns:a16="http://schemas.microsoft.com/office/drawing/2014/main" id="{5904332F-D9ED-AF0F-4951-825A0989C21A}"/>
              </a:ext>
            </a:extLst>
          </p:cNvPr>
          <p:cNvSpPr/>
          <p:nvPr/>
        </p:nvSpPr>
        <p:spPr>
          <a:xfrm>
            <a:off x="748996" y="223881"/>
            <a:ext cx="2531327" cy="2531327"/>
          </a:xfrm>
          <a:prstGeom prst="flowChartInternalStorage">
            <a:avLst/>
          </a:prstGeom>
          <a:solidFill>
            <a:schemeClr val="accent1">
              <a:lumMod val="75000"/>
            </a:schemeClr>
          </a:solidFill>
          <a:ln w="762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accent5">
                    <a:lumMod val="20000"/>
                    <a:lumOff val="80000"/>
                  </a:schemeClr>
                </a:solidFill>
                <a:latin typeface="CMU Sans Serif" panose="02000603000000000000" pitchFamily="2" charset="0"/>
                <a:ea typeface="CMU Sans Serif" panose="02000603000000000000" pitchFamily="2" charset="0"/>
                <a:cs typeface="CMU Sans Serif" panose="02000603000000000000" pitchFamily="2" charset="0"/>
              </a:rPr>
              <a:t>Analysis</a:t>
            </a:r>
          </a:p>
        </p:txBody>
      </p:sp>
      <p:pic>
        <p:nvPicPr>
          <p:cNvPr id="1026" name="Picture 2" descr="The European Renaissance- Nicole Oresme | bulb">
            <a:extLst>
              <a:ext uri="{FF2B5EF4-FFF2-40B4-BE49-F238E27FC236}">
                <a16:creationId xmlns:a16="http://schemas.microsoft.com/office/drawing/2014/main" id="{4515D7C0-45E3-9F62-D07B-240AE6C229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447" y="3428999"/>
            <a:ext cx="1525858" cy="203447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F5E382A-B18D-E748-ECFC-EE291380F6EA}"/>
              </a:ext>
            </a:extLst>
          </p:cNvPr>
          <p:cNvSpPr txBox="1"/>
          <p:nvPr/>
        </p:nvSpPr>
        <p:spPr>
          <a:xfrm>
            <a:off x="55758" y="5587006"/>
            <a:ext cx="2847278"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Nicole Oresme</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1300’s</a:t>
            </a:r>
          </a:p>
        </p:txBody>
      </p:sp>
      <p:pic>
        <p:nvPicPr>
          <p:cNvPr id="1028" name="Picture 4">
            <a:extLst>
              <a:ext uri="{FF2B5EF4-FFF2-40B4-BE49-F238E27FC236}">
                <a16:creationId xmlns:a16="http://schemas.microsoft.com/office/drawing/2014/main" id="{32E9BD74-428F-1243-AB06-9516596842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7228" y="3428999"/>
            <a:ext cx="1576003" cy="20344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53C8D95-DFBA-E0B4-84A6-C9D23F925225}"/>
              </a:ext>
            </a:extLst>
          </p:cNvPr>
          <p:cNvSpPr txBox="1"/>
          <p:nvPr/>
        </p:nvSpPr>
        <p:spPr>
          <a:xfrm>
            <a:off x="6117755" y="5623601"/>
            <a:ext cx="2847278"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Leonard Euler</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1700’s</a:t>
            </a:r>
          </a:p>
        </p:txBody>
      </p:sp>
      <p:pic>
        <p:nvPicPr>
          <p:cNvPr id="1030" name="Picture 6">
            <a:extLst>
              <a:ext uri="{FF2B5EF4-FFF2-40B4-BE49-F238E27FC236}">
                <a16:creationId xmlns:a16="http://schemas.microsoft.com/office/drawing/2014/main" id="{826B1AC7-06D5-BBA8-5150-8DA135B8A0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48785" y="3398453"/>
            <a:ext cx="1444478" cy="20344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A103EE0-7930-3807-FA3D-94BD93E4C6C4}"/>
              </a:ext>
            </a:extLst>
          </p:cNvPr>
          <p:cNvSpPr txBox="1"/>
          <p:nvPr/>
        </p:nvSpPr>
        <p:spPr>
          <a:xfrm>
            <a:off x="8935884" y="5587006"/>
            <a:ext cx="3070280" cy="830997"/>
          </a:xfrm>
          <a:prstGeom prst="rect">
            <a:avLst/>
          </a:prstGeom>
          <a:noFill/>
        </p:spPr>
        <p:txBody>
          <a:bodyPr wrap="square" rtlCol="0">
            <a:spAutoFit/>
          </a:bodyPr>
          <a:lstStyle/>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Bernhard Riemann</a:t>
            </a:r>
          </a:p>
          <a:p>
            <a:pPr algn="ctr"/>
            <a:r>
              <a:rPr lang="en-GB" sz="2400" i="1" dirty="0">
                <a:latin typeface="CMU Sans Serif" panose="02000603000000000000" pitchFamily="2" charset="0"/>
                <a:ea typeface="CMU Sans Serif" panose="02000603000000000000" pitchFamily="2" charset="0"/>
                <a:cs typeface="CMU Sans Serif" panose="02000603000000000000" pitchFamily="2" charset="0"/>
              </a:rPr>
              <a:t>1800’s</a:t>
            </a:r>
          </a:p>
        </p:txBody>
      </p:sp>
      <p:sp>
        <p:nvSpPr>
          <p:cNvPr id="7" name="TextBox 6">
            <a:extLst>
              <a:ext uri="{FF2B5EF4-FFF2-40B4-BE49-F238E27FC236}">
                <a16:creationId xmlns:a16="http://schemas.microsoft.com/office/drawing/2014/main" id="{3D28BDD3-CE34-5CEA-1897-0FC13155835D}"/>
              </a:ext>
            </a:extLst>
          </p:cNvPr>
          <p:cNvSpPr txBox="1"/>
          <p:nvPr/>
        </p:nvSpPr>
        <p:spPr>
          <a:xfrm>
            <a:off x="2898771" y="3956269"/>
            <a:ext cx="3070280" cy="1569660"/>
          </a:xfrm>
          <a:prstGeom prst="rect">
            <a:avLst/>
          </a:prstGeom>
          <a:noFill/>
        </p:spPr>
        <p:txBody>
          <a:bodyPr wrap="square" rtlCol="0">
            <a:spAutoFit/>
          </a:bodyPr>
          <a:lstStyle/>
          <a:p>
            <a:pPr algn="ctr"/>
            <a:r>
              <a:rPr lang="en-GB" sz="2400" b="0" i="0" dirty="0">
                <a:solidFill>
                  <a:srgbClr val="000000"/>
                </a:solidFill>
                <a:effectLst/>
                <a:latin typeface="CMU Sans Serif" panose="02000603000000000000" pitchFamily="2" charset="0"/>
                <a:ea typeface="CMU Sans Serif" panose="02000603000000000000" pitchFamily="2" charset="0"/>
                <a:cs typeface="CMU Sans Serif" panose="02000603000000000000" pitchFamily="2" charset="0"/>
              </a:rPr>
              <a:t>Madhava of Sangamagrama</a:t>
            </a:r>
            <a:endParaRPr lang="en-GB" sz="2400" dirty="0">
              <a:solidFill>
                <a:srgbClr val="000000"/>
              </a:solidFill>
              <a:latin typeface="CMU Sans Serif" panose="02000603000000000000" pitchFamily="2" charset="0"/>
              <a:ea typeface="CMU Sans Serif" panose="02000603000000000000" pitchFamily="2" charset="0"/>
              <a:cs typeface="CMU Sans Serif" panose="02000603000000000000" pitchFamily="2" charset="0"/>
            </a:endParaRPr>
          </a:p>
          <a:p>
            <a:pPr algn="ctr"/>
            <a:endParaRPr lang="en-GB" sz="2400" b="0" i="0" dirty="0">
              <a:solidFill>
                <a:srgbClr val="000000"/>
              </a:solidFill>
              <a:effectLst/>
              <a:latin typeface="CMU Sans Serif" panose="02000603000000000000" pitchFamily="2" charset="0"/>
              <a:ea typeface="CMU Sans Serif" panose="02000603000000000000" pitchFamily="2" charset="0"/>
              <a:cs typeface="CMU Sans Serif" panose="02000603000000000000" pitchFamily="2" charset="0"/>
            </a:endParaRPr>
          </a:p>
          <a:p>
            <a:pPr algn="ctr"/>
            <a:r>
              <a:rPr lang="en-GB" sz="2400" i="1" dirty="0">
                <a:solidFill>
                  <a:srgbClr val="000000"/>
                </a:solidFill>
                <a:latin typeface="CMU Sans Serif" panose="02000603000000000000" pitchFamily="2" charset="0"/>
                <a:ea typeface="CMU Sans Serif" panose="02000603000000000000" pitchFamily="2" charset="0"/>
                <a:cs typeface="CMU Sans Serif" panose="02000603000000000000" pitchFamily="2" charset="0"/>
              </a:rPr>
              <a:t>1300’s / 1400’s</a:t>
            </a:r>
            <a:endParaRPr lang="en-GB" sz="2400" b="0" i="1" dirty="0">
              <a:solidFill>
                <a:srgbClr val="000000"/>
              </a:solidFill>
              <a:effectLst/>
              <a:latin typeface="CMU Sans Serif" panose="02000603000000000000" pitchFamily="2" charset="0"/>
              <a:ea typeface="CMU Sans Serif" panose="02000603000000000000" pitchFamily="2" charset="0"/>
              <a:cs typeface="CMU Sans Serif" panose="02000603000000000000" pitchFamily="2" charset="0"/>
            </a:endParaRPr>
          </a:p>
        </p:txBody>
      </p:sp>
    </p:spTree>
    <p:extLst>
      <p:ext uri="{BB962C8B-B14F-4D97-AF65-F5344CB8AC3E}">
        <p14:creationId xmlns:p14="http://schemas.microsoft.com/office/powerpoint/2010/main" val="2397805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F8D0A689-0736-4606-B72F-89D8FB2E92D6}"/>
                  </a:ext>
                </a:extLst>
              </p:cNvPr>
              <p:cNvSpPr txBox="1"/>
              <p:nvPr/>
            </p:nvSpPr>
            <p:spPr>
              <a:xfrm>
                <a:off x="598449" y="582067"/>
                <a:ext cx="11151219" cy="5693866"/>
              </a:xfrm>
              <a:prstGeom prst="rect">
                <a:avLst/>
              </a:prstGeom>
              <a:noFill/>
            </p:spPr>
            <p:txBody>
              <a:bodyPr wrap="square" rtlCol="0">
                <a:spAutoFit/>
              </a:bodyPr>
              <a:lstStyle/>
              <a:p>
                <a:r>
                  <a:rPr lang="en-GB" sz="2800" dirty="0">
                    <a:latin typeface="CMU Sans Serif" panose="02000603000000000000" pitchFamily="2" charset="0"/>
                    <a:ea typeface="CMU Sans Serif" panose="02000603000000000000" pitchFamily="2" charset="0"/>
                    <a:cs typeface="CMU Sans Serif" panose="02000603000000000000" pitchFamily="2" charset="0"/>
                  </a:rPr>
                  <a:t>We know that a </a:t>
                </a:r>
                <a:r>
                  <a:rPr lang="en-GB" sz="2800" b="1" dirty="0">
                    <a:latin typeface="CMU Sans Serif" panose="02000603000000000000" pitchFamily="2" charset="0"/>
                    <a:ea typeface="CMU Sans Serif" panose="02000603000000000000" pitchFamily="2" charset="0"/>
                    <a:cs typeface="CMU Sans Serif" panose="02000603000000000000" pitchFamily="2" charset="0"/>
                  </a:rPr>
                  <a:t>sequence</a:t>
                </a:r>
                <a:r>
                  <a:rPr lang="en-GB" sz="2800" dirty="0">
                    <a:latin typeface="CMU Sans Serif" panose="02000603000000000000" pitchFamily="2" charset="0"/>
                    <a:ea typeface="CMU Sans Serif" panose="02000603000000000000" pitchFamily="2" charset="0"/>
                    <a:cs typeface="CMU Sans Serif" panose="02000603000000000000" pitchFamily="2" charset="0"/>
                  </a:rPr>
                  <a:t> is an ordered list of values (</a:t>
                </a:r>
                <a:r>
                  <a:rPr lang="en-GB" sz="2800" b="1" dirty="0">
                    <a:latin typeface="CMU Sans Serif" panose="02000603000000000000" pitchFamily="2" charset="0"/>
                    <a:ea typeface="CMU Sans Serif" panose="02000603000000000000" pitchFamily="2" charset="0"/>
                    <a:cs typeface="CMU Sans Serif" panose="02000603000000000000" pitchFamily="2" charset="0"/>
                  </a:rPr>
                  <a:t>terms</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following a particular </a:t>
                </a:r>
                <a:r>
                  <a:rPr lang="en-GB" sz="2800" i="1" dirty="0">
                    <a:latin typeface="CMU Sans Serif" panose="02000603000000000000" pitchFamily="2" charset="0"/>
                    <a:ea typeface="CMU Sans Serif" panose="02000603000000000000" pitchFamily="2" charset="0"/>
                    <a:cs typeface="CMU Sans Serif" panose="02000603000000000000" pitchFamily="2" charset="0"/>
                  </a:rPr>
                  <a:t>rule </a:t>
                </a:r>
                <a:r>
                  <a:rPr lang="en-GB" sz="2800" dirty="0">
                    <a:latin typeface="CMU Sans Serif" panose="02000603000000000000" pitchFamily="2" charset="0"/>
                    <a:ea typeface="CMU Sans Serif" panose="02000603000000000000" pitchFamily="2" charset="0"/>
                    <a:cs typeface="CMU Sans Serif" panose="02000603000000000000" pitchFamily="2" charset="0"/>
                  </a:rPr>
                  <a:t>.  A </a:t>
                </a:r>
                <a:r>
                  <a:rPr lang="en-GB" sz="2800" b="1" dirty="0">
                    <a:latin typeface="CMU Sans Serif" panose="02000603000000000000" pitchFamily="2" charset="0"/>
                    <a:ea typeface="CMU Sans Serif" panose="02000603000000000000" pitchFamily="2" charset="0"/>
                    <a:cs typeface="CMU Sans Serif" panose="02000603000000000000" pitchFamily="2" charset="0"/>
                  </a:rPr>
                  <a:t>series</a:t>
                </a:r>
                <a:r>
                  <a:rPr lang="en-GB" sz="2800" dirty="0">
                    <a:latin typeface="CMU Sans Serif" panose="02000603000000000000" pitchFamily="2" charset="0"/>
                    <a:ea typeface="CMU Sans Serif" panose="02000603000000000000" pitchFamily="2" charset="0"/>
                    <a:cs typeface="CMU Sans Serif" panose="02000603000000000000" pitchFamily="2" charset="0"/>
                  </a:rPr>
                  <a:t> (also called a </a:t>
                </a:r>
                <a:r>
                  <a:rPr lang="en-GB" sz="2800" b="1" dirty="0">
                    <a:latin typeface="CMU Sans Serif" panose="02000603000000000000" pitchFamily="2" charset="0"/>
                    <a:ea typeface="CMU Sans Serif" panose="02000603000000000000" pitchFamily="2" charset="0"/>
                    <a:cs typeface="CMU Sans Serif" panose="02000603000000000000" pitchFamily="2" charset="0"/>
                  </a:rPr>
                  <a:t>sum</a:t>
                </a:r>
                <a:r>
                  <a:rPr lang="en-GB" sz="2800" dirty="0">
                    <a:latin typeface="CMU Sans Serif" panose="02000603000000000000" pitchFamily="2" charset="0"/>
                    <a:ea typeface="CMU Sans Serif" panose="02000603000000000000" pitchFamily="2" charset="0"/>
                    <a:cs typeface="CMU Sans Serif" panose="02000603000000000000" pitchFamily="2" charset="0"/>
                  </a:rPr>
                  <a:t>) is formed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by  </a:t>
                </a:r>
                <a:r>
                  <a:rPr lang="en-GB" sz="2800" i="1" dirty="0">
                    <a:latin typeface="CMU Sans Serif" panose="02000603000000000000" pitchFamily="2" charset="0"/>
                    <a:ea typeface="CMU Sans Serif" panose="02000603000000000000" pitchFamily="2" charset="0"/>
                    <a:cs typeface="CMU Sans Serif" panose="02000603000000000000" pitchFamily="2" charset="0"/>
                  </a:rPr>
                  <a:t>adding together</a:t>
                </a:r>
                <a:r>
                  <a:rPr lang="en-GB" sz="2800" dirty="0">
                    <a:latin typeface="CMU Sans Serif" panose="02000603000000000000" pitchFamily="2" charset="0"/>
                    <a:ea typeface="CMU Sans Serif" panose="02000603000000000000" pitchFamily="2" charset="0"/>
                    <a:cs typeface="CMU Sans Serif" panose="02000603000000000000" pitchFamily="2" charset="0"/>
                  </a:rPr>
                  <a:t>  the terms of a sequence.</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u="sng" dirty="0">
                    <a:latin typeface="CMU Sans Serif" panose="02000603000000000000" pitchFamily="2" charset="0"/>
                    <a:ea typeface="CMU Sans Serif" panose="02000603000000000000" pitchFamily="2" charset="0"/>
                    <a:cs typeface="CMU Sans Serif" panose="02000603000000000000" pitchFamily="2" charset="0"/>
                  </a:rPr>
                  <a:t>Example</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2+5+8+11+14</m:t>
                    </m:r>
                  </m:oMath>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This is a  </a:t>
                </a:r>
                <a:r>
                  <a:rPr lang="en-GB" sz="2800" i="1" dirty="0">
                    <a:latin typeface="CMU Sans Serif" panose="02000603000000000000" pitchFamily="2" charset="0"/>
                    <a:ea typeface="CMU Sans Serif" panose="02000603000000000000" pitchFamily="2" charset="0"/>
                    <a:cs typeface="CMU Sans Serif" panose="02000603000000000000" pitchFamily="2" charset="0"/>
                  </a:rPr>
                  <a:t>finite</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r>
                  <a:rPr lang="en-GB" sz="2800" b="1" dirty="0">
                    <a:latin typeface="CMU Sans Serif" panose="02000603000000000000" pitchFamily="2" charset="0"/>
                    <a:ea typeface="CMU Sans Serif" panose="02000603000000000000" pitchFamily="2" charset="0"/>
                    <a:cs typeface="CMU Sans Serif" panose="02000603000000000000" pitchFamily="2" charset="0"/>
                  </a:rPr>
                  <a:t>linear</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r>
                  <a:rPr lang="en-GB" sz="2800" b="1" dirty="0">
                    <a:latin typeface="CMU Sans Serif" panose="02000603000000000000" pitchFamily="2" charset="0"/>
                    <a:ea typeface="CMU Sans Serif" panose="02000603000000000000" pitchFamily="2" charset="0"/>
                    <a:cs typeface="CMU Sans Serif" panose="02000603000000000000" pitchFamily="2" charset="0"/>
                  </a:rPr>
                  <a:t>arithmetic</a:t>
                </a:r>
                <a:r>
                  <a:rPr lang="en-GB" sz="2800" dirty="0">
                    <a:latin typeface="CMU Sans Serif" panose="02000603000000000000" pitchFamily="2" charset="0"/>
                    <a:ea typeface="CMU Sans Serif" panose="02000603000000000000" pitchFamily="2" charset="0"/>
                    <a:cs typeface="CMU Sans Serif" panose="02000603000000000000" pitchFamily="2" charset="0"/>
                  </a:rPr>
                  <a:t> series which is equal to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40</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latin typeface="CMU Sans Serif" panose="02000603000000000000" pitchFamily="2" charset="0"/>
                    <a:ea typeface="CMU Sans Serif" panose="02000603000000000000" pitchFamily="2" charset="0"/>
                    <a:cs typeface="CMU Sans Serif" panose="02000603000000000000" pitchFamily="2" charset="0"/>
                  </a:rPr>
                  <a:t>If the terms continue forever, we have an  </a:t>
                </a:r>
                <a:r>
                  <a:rPr lang="en-GB" sz="2800" i="1" dirty="0">
                    <a:latin typeface="CMU Sans Serif" panose="02000603000000000000" pitchFamily="2" charset="0"/>
                    <a:ea typeface="CMU Sans Serif" panose="02000603000000000000" pitchFamily="2" charset="0"/>
                    <a:cs typeface="CMU Sans Serif" panose="02000603000000000000" pitchFamily="2" charset="0"/>
                  </a:rPr>
                  <a:t>infinite</a:t>
                </a:r>
                <a:r>
                  <a:rPr lang="en-GB" sz="2800" dirty="0">
                    <a:latin typeface="CMU Sans Serif" panose="02000603000000000000" pitchFamily="2" charset="0"/>
                    <a:ea typeface="CMU Sans Serif" panose="02000603000000000000" pitchFamily="2" charset="0"/>
                    <a:cs typeface="CMU Sans Serif" panose="02000603000000000000" pitchFamily="2" charset="0"/>
                  </a:rPr>
                  <a:t>  series:</a:t>
                </a:r>
              </a:p>
              <a:p>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2+5+8+11+14+17+20+…</m:t>
                    </m:r>
                  </m:oMath>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r>
                  <a:rPr lang="en-GB" sz="2800"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What is this infinite series equal to?</a:t>
                </a:r>
              </a:p>
              <a:p>
                <a:r>
                  <a:rPr lang="en-GB" sz="2800" b="0" dirty="0">
                    <a:latin typeface="CMU Sans Serif" panose="02000603000000000000" pitchFamily="2" charset="0"/>
                    <a:ea typeface="CMU Sans Serif" panose="02000603000000000000" pitchFamily="2" charset="0"/>
                    <a:cs typeface="CMU Sans Serif" panose="02000603000000000000" pitchFamily="2" charset="0"/>
                  </a:rPr>
                  <a:t>We could say that this series is ‘equal to infinity’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 but it is more appropriate to say that the series  </a:t>
                </a:r>
                <a:r>
                  <a:rPr lang="en-GB" sz="2800" b="1" dirty="0">
                    <a:latin typeface="CMU Sans Serif" panose="02000603000000000000" pitchFamily="2" charset="0"/>
                    <a:ea typeface="CMU Sans Serif" panose="02000603000000000000" pitchFamily="2" charset="0"/>
                    <a:cs typeface="CMU Sans Serif" panose="02000603000000000000" pitchFamily="2" charset="0"/>
                  </a:rPr>
                  <a:t>diverges</a:t>
                </a:r>
                <a:r>
                  <a:rPr lang="en-GB" sz="2800" dirty="0">
                    <a:latin typeface="CMU Sans Serif" panose="02000603000000000000" pitchFamily="2" charset="0"/>
                    <a:ea typeface="CMU Sans Serif" panose="02000603000000000000" pitchFamily="2" charset="0"/>
                    <a:cs typeface="CMU Sans Serif" panose="02000603000000000000" pitchFamily="2" charset="0"/>
                  </a:rPr>
                  <a:t>  (not equal to any number).</a:t>
                </a:r>
              </a:p>
            </p:txBody>
          </p:sp>
        </mc:Choice>
        <mc:Fallback>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598449" y="582067"/>
                <a:ext cx="11151219" cy="5693866"/>
              </a:xfrm>
              <a:prstGeom prst="rect">
                <a:avLst/>
              </a:prstGeom>
              <a:blipFill>
                <a:blip r:embed="rId2"/>
                <a:stretch>
                  <a:fillRect l="-1093" t="-1176" b="-2032"/>
                </a:stretch>
              </a:blipFill>
            </p:spPr>
            <p:txBody>
              <a:bodyPr/>
              <a:lstStyle/>
              <a:p>
                <a:r>
                  <a:rPr lang="en-GB">
                    <a:noFill/>
                  </a:rPr>
                  <a:t> </a:t>
                </a:r>
              </a:p>
            </p:txBody>
          </p:sp>
        </mc:Fallback>
      </mc:AlternateContent>
    </p:spTree>
    <p:extLst>
      <p:ext uri="{BB962C8B-B14F-4D97-AF65-F5344CB8AC3E}">
        <p14:creationId xmlns:p14="http://schemas.microsoft.com/office/powerpoint/2010/main" val="234988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F8D0A689-0736-4606-B72F-89D8FB2E92D6}"/>
                  </a:ext>
                </a:extLst>
              </p:cNvPr>
              <p:cNvSpPr txBox="1"/>
              <p:nvPr/>
            </p:nvSpPr>
            <p:spPr>
              <a:xfrm>
                <a:off x="531545" y="446621"/>
                <a:ext cx="11311050" cy="6053965"/>
              </a:xfrm>
              <a:prstGeom prst="rect">
                <a:avLst/>
              </a:prstGeom>
              <a:noFill/>
            </p:spPr>
            <p:txBody>
              <a:bodyPr wrap="square" rtlCol="0">
                <a:spAutoFit/>
              </a:bodyPr>
              <a:lstStyle/>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Consider the following infinite series: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1+3+9+27+81+…</m:t>
                    </m:r>
                  </m:oMath>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This is not linear because the ‘gap’ between terms is not constant, but rather the terms are scaling according to the multiplication rule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t>
                </a: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This type of series is called </a:t>
                </a:r>
                <a:r>
                  <a:rPr lang="en-GB" sz="2800" b="1" dirty="0">
                    <a:latin typeface="CMU Sans Serif" panose="02000603000000000000" pitchFamily="2" charset="0"/>
                    <a:ea typeface="CMU Sans Serif" panose="02000603000000000000" pitchFamily="2" charset="0"/>
                    <a:cs typeface="CMU Sans Serif" panose="02000603000000000000" pitchFamily="2" charset="0"/>
                  </a:rPr>
                  <a:t>geometric</a:t>
                </a:r>
                <a:r>
                  <a:rPr lang="en-GB" sz="2800" dirty="0">
                    <a:latin typeface="CMU Sans Serif" panose="02000603000000000000" pitchFamily="2" charset="0"/>
                    <a:ea typeface="CMU Sans Serif" panose="02000603000000000000" pitchFamily="2" charset="0"/>
                    <a:cs typeface="CMU Sans Serif" panose="02000603000000000000" pitchFamily="2" charset="0"/>
                  </a:rPr>
                  <a:t>.</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The example above is  </a:t>
                </a:r>
                <a:r>
                  <a:rPr lang="en-GB" sz="2800" i="1" dirty="0">
                    <a:latin typeface="CMU Sans Serif" panose="02000603000000000000" pitchFamily="2" charset="0"/>
                    <a:ea typeface="CMU Sans Serif" panose="02000603000000000000" pitchFamily="2" charset="0"/>
                    <a:cs typeface="CMU Sans Serif" panose="02000603000000000000" pitchFamily="2" charset="0"/>
                  </a:rPr>
                  <a:t>divergent </a:t>
                </a:r>
                <a:r>
                  <a:rPr lang="en-GB" sz="2800" dirty="0">
                    <a:latin typeface="CMU Sans Serif" panose="02000603000000000000" pitchFamily="2" charset="0"/>
                    <a:ea typeface="CMU Sans Serif" panose="02000603000000000000" pitchFamily="2" charset="0"/>
                    <a:cs typeface="CMU Sans Serif" panose="02000603000000000000" pitchFamily="2" charset="0"/>
                  </a:rPr>
                  <a:t>, however some geometric series can equal a finite value even when we add infinitely many terms. As we add more and more terms, the total moves closer towards a particular number.</a:t>
                </a:r>
                <a:br>
                  <a:rPr lang="en-GB" sz="2800" dirty="0">
                    <a:latin typeface="CMU Sans Serif" panose="02000603000000000000" pitchFamily="2" charset="0"/>
                    <a:ea typeface="CMU Sans Serif" panose="02000603000000000000" pitchFamily="2" charset="0"/>
                    <a:cs typeface="CMU Sans Serif" panose="02000603000000000000" pitchFamily="2" charset="0"/>
                  </a:rPr>
                </a:b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u="sng" dirty="0">
                    <a:latin typeface="CMU Sans Serif" panose="02000603000000000000" pitchFamily="2" charset="0"/>
                    <a:ea typeface="CMU Sans Serif" panose="02000603000000000000" pitchFamily="2" charset="0"/>
                    <a:cs typeface="CMU Sans Serif" panose="02000603000000000000" pitchFamily="2" charset="0"/>
                  </a:rPr>
                  <a:t>Example</a:t>
                </a:r>
                <a:r>
                  <a:rPr lang="en-GB" sz="2800" dirty="0">
                    <a:latin typeface="CMU Sans Serif" panose="02000603000000000000" pitchFamily="2" charset="0"/>
                    <a:ea typeface="CMU Sans Serif" panose="02000603000000000000" pitchFamily="2" charset="0"/>
                    <a:cs typeface="CMU Sans Serif" panose="02000603000000000000" pitchFamily="2" charset="0"/>
                  </a:rPr>
                  <a: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9</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27</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81</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  (This series is geometric because we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den>
                    </m:f>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each term.)</a:t>
                </a:r>
              </a:p>
            </p:txBody>
          </p:sp>
        </mc:Choice>
        <mc:Fallback>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531545" y="446621"/>
                <a:ext cx="11311050" cy="6053965"/>
              </a:xfrm>
              <a:prstGeom prst="rect">
                <a:avLst/>
              </a:prstGeom>
              <a:blipFill>
                <a:blip r:embed="rId2"/>
                <a:stretch>
                  <a:fillRect l="-1078" t="-806" r="-1078" b="-1007"/>
                </a:stretch>
              </a:blipFill>
            </p:spPr>
            <p:txBody>
              <a:bodyPr/>
              <a:lstStyle/>
              <a:p>
                <a:r>
                  <a:rPr lang="en-GB">
                    <a:noFill/>
                  </a:rPr>
                  <a:t> </a:t>
                </a:r>
              </a:p>
            </p:txBody>
          </p:sp>
        </mc:Fallback>
      </mc:AlternateContent>
    </p:spTree>
    <p:extLst>
      <p:ext uri="{BB962C8B-B14F-4D97-AF65-F5344CB8AC3E}">
        <p14:creationId xmlns:p14="http://schemas.microsoft.com/office/powerpoint/2010/main" val="134311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8D0A689-0736-4606-B72F-89D8FB2E92D6}"/>
                  </a:ext>
                </a:extLst>
              </p:cNvPr>
              <p:cNvSpPr txBox="1"/>
              <p:nvPr/>
            </p:nvSpPr>
            <p:spPr>
              <a:xfrm>
                <a:off x="598447" y="660123"/>
                <a:ext cx="11221845" cy="5641544"/>
              </a:xfrm>
              <a:prstGeom prst="rect">
                <a:avLst/>
              </a:prstGeom>
              <a:noFill/>
            </p:spPr>
            <p:txBody>
              <a:bodyPr wrap="square" rtlCol="0">
                <a:spAutoFit/>
              </a:bodyPr>
              <a:lstStyle/>
              <a:p>
                <a:pPr algn="just"/>
                <a:r>
                  <a:rPr lang="en-GB" sz="2800" b="1" dirty="0">
                    <a:solidFill>
                      <a:srgbClr val="FF0000"/>
                    </a:solidFill>
                    <a:latin typeface="CMU Sans Serif" panose="02000603000000000000" pitchFamily="2" charset="0"/>
                    <a:ea typeface="CMU Sans Serif" panose="02000603000000000000" pitchFamily="2" charset="0"/>
                    <a:cs typeface="CMU Sans Serif" panose="02000603000000000000" pitchFamily="2" charset="0"/>
                  </a:rPr>
                  <a:t>Task (1a)</a:t>
                </a:r>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9</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27</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r>
                            <a:rPr lang="en-GB" sz="2800" b="0" i="1" smtClean="0">
                              <a:latin typeface="Cambria Math" panose="02040503050406030204" pitchFamily="18" charset="0"/>
                              <a:ea typeface="CMU Sans Serif" panose="02000603000000000000" pitchFamily="2" charset="0"/>
                              <a:cs typeface="CMU Sans Serif" panose="02000603000000000000" pitchFamily="2" charset="0"/>
                            </a:rPr>
                            <m:t>81</m:t>
                          </m:r>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f>
                        <m:f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fPr>
                        <m:num>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num>
                        <m:den>
                          <m:sSup>
                            <m:sSupPr>
                              <m:ctrlPr>
                                <a:rPr lang="en-GB" sz="2800" b="0" i="1" smtClean="0">
                                  <a:latin typeface="Cambria Math" panose="02040503050406030204" pitchFamily="18" charset="0"/>
                                  <a:ea typeface="CMU Sans Serif" panose="02000603000000000000" pitchFamily="2" charset="0"/>
                                  <a:cs typeface="CMU Sans Serif" panose="02000603000000000000" pitchFamily="2" charset="0"/>
                                </a:rPr>
                              </m:ctrlPr>
                            </m:sSupPr>
                            <m:e>
                              <m:r>
                                <a:rPr lang="en-GB" sz="2800" b="0" i="1" smtClean="0">
                                  <a:latin typeface="Cambria Math" panose="02040503050406030204" pitchFamily="18" charset="0"/>
                                  <a:ea typeface="CMU Sans Serif" panose="02000603000000000000" pitchFamily="2" charset="0"/>
                                  <a:cs typeface="CMU Sans Serif" panose="02000603000000000000" pitchFamily="2" charset="0"/>
                                </a:rPr>
                                <m:t>3</m:t>
                              </m:r>
                            </m:e>
                            <m:sup>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r>
                                <a:rPr lang="en-GB" sz="2800" b="0" i="1" smtClean="0">
                                  <a:latin typeface="Cambria Math" panose="02040503050406030204" pitchFamily="18" charset="0"/>
                                  <a:ea typeface="CMU Sans Serif" panose="02000603000000000000" pitchFamily="2" charset="0"/>
                                  <a:cs typeface="CMU Sans Serif" panose="02000603000000000000" pitchFamily="2" charset="0"/>
                                </a:rPr>
                                <m:t>−1</m:t>
                              </m:r>
                            </m:sup>
                          </m:sSup>
                        </m:den>
                      </m:f>
                      <m:r>
                        <a:rPr lang="en-GB" sz="2800" b="0" i="1" smtClean="0">
                          <a:latin typeface="Cambria Math" panose="02040503050406030204" pitchFamily="18" charset="0"/>
                          <a:ea typeface="CMU Sans Serif" panose="02000603000000000000" pitchFamily="2" charset="0"/>
                          <a:cs typeface="CMU Sans Serif" panose="02000603000000000000" pitchFamily="2" charset="0"/>
                        </a:rPr>
                        <m:t>+…</m:t>
                      </m:r>
                    </m:oMath>
                  </m:oMathPara>
                </a14:m>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Use a calculator to add together the first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terms of this series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(where  </a:t>
                </a:r>
                <a14:m>
                  <m:oMath xmlns:m="http://schemas.openxmlformats.org/officeDocument/2006/math">
                    <m:r>
                      <a:rPr lang="en-GB" sz="2800" b="0" i="1" smtClean="0">
                        <a:latin typeface="Cambria Math" panose="02040503050406030204" pitchFamily="18" charset="0"/>
                        <a:ea typeface="CMU Sans Serif" panose="02000603000000000000" pitchFamily="2" charset="0"/>
                        <a:cs typeface="CMU Sans Serif" panose="02000603000000000000" pitchFamily="2" charset="0"/>
                      </a:rPr>
                      <m:t>𝑛</m:t>
                    </m:r>
                    <m:r>
                      <a:rPr lang="en-GB" sz="2800" b="0" i="0" smtClean="0">
                        <a:latin typeface="Cambria Math" panose="02040503050406030204" pitchFamily="18" charset="0"/>
                        <a:ea typeface="CMU Sans Serif" panose="02000603000000000000" pitchFamily="2" charset="0"/>
                        <a:cs typeface="CMU Sans Serif" panose="02000603000000000000" pitchFamily="2" charset="0"/>
                      </a:rPr>
                      <m:t>=1 , 2 , 3 , …</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and record the results in the table on page 2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of your workbook. After  </a:t>
                </a:r>
                <a14:m>
                  <m:oMath xmlns:m="http://schemas.openxmlformats.org/officeDocument/2006/math">
                    <m:r>
                      <a:rPr lang="en-GB" sz="2800" i="1">
                        <a:latin typeface="Cambria Math" panose="02040503050406030204" pitchFamily="18" charset="0"/>
                        <a:ea typeface="CMU Sans Serif" panose="02000603000000000000" pitchFamily="2" charset="0"/>
                        <a:cs typeface="CMU Sans Serif" panose="02000603000000000000" pitchFamily="2" charset="0"/>
                      </a:rPr>
                      <m:t>𝑛</m:t>
                    </m:r>
                    <m:r>
                      <a:rPr lang="en-GB" sz="2800" i="1">
                        <a:latin typeface="Cambria Math" panose="02040503050406030204" pitchFamily="18" charset="0"/>
                        <a:ea typeface="CMU Sans Serif" panose="02000603000000000000" pitchFamily="2" charset="0"/>
                        <a:cs typeface="CMU Sans Serif" panose="02000603000000000000" pitchFamily="2" charset="0"/>
                      </a:rPr>
                      <m:t>=6</m:t>
                    </m:r>
                  </m:oMath>
                </a14:m>
                <a:r>
                  <a:rPr lang="en-GB" sz="2800" dirty="0">
                    <a:latin typeface="CMU Sans Serif" panose="02000603000000000000" pitchFamily="2" charset="0"/>
                    <a:ea typeface="CMU Sans Serif" panose="02000603000000000000" pitchFamily="2" charset="0"/>
                    <a:cs typeface="CMU Sans Serif" panose="02000603000000000000" pitchFamily="2" charset="0"/>
                  </a:rPr>
                  <a:t> , you can decide how many terms to add.</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The pattern will be clearer if you write down the values as decimals </a:t>
                </a:r>
                <a:br>
                  <a:rPr lang="en-GB" sz="2800" dirty="0">
                    <a:latin typeface="CMU Sans Serif" panose="02000603000000000000" pitchFamily="2" charset="0"/>
                    <a:ea typeface="CMU Sans Serif" panose="02000603000000000000" pitchFamily="2" charset="0"/>
                    <a:cs typeface="CMU Sans Serif" panose="02000603000000000000" pitchFamily="2" charset="0"/>
                  </a:rPr>
                </a:br>
                <a:r>
                  <a:rPr lang="en-GB" sz="2800" dirty="0">
                    <a:latin typeface="CMU Sans Serif" panose="02000603000000000000" pitchFamily="2" charset="0"/>
                    <a:ea typeface="CMU Sans Serif" panose="02000603000000000000" pitchFamily="2" charset="0"/>
                    <a:cs typeface="CMU Sans Serif" panose="02000603000000000000" pitchFamily="2" charset="0"/>
                  </a:rPr>
                  <a:t>(not fractions) to a few decimal places.</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a:p>
                <a:pPr algn="just"/>
                <a:r>
                  <a:rPr lang="en-GB" sz="2800" dirty="0">
                    <a:latin typeface="CMU Sans Serif" panose="02000603000000000000" pitchFamily="2" charset="0"/>
                    <a:ea typeface="CMU Sans Serif" panose="02000603000000000000" pitchFamily="2" charset="0"/>
                    <a:cs typeface="CMU Sans Serif" panose="02000603000000000000" pitchFamily="2" charset="0"/>
                  </a:rPr>
                  <a:t>What value is the series moving closer towards?  Can you prove it?</a:t>
                </a:r>
              </a:p>
              <a:p>
                <a:pPr algn="just"/>
                <a:endParaRPr lang="en-GB" sz="2800" dirty="0">
                  <a:latin typeface="CMU Sans Serif" panose="02000603000000000000" pitchFamily="2" charset="0"/>
                  <a:ea typeface="CMU Sans Serif" panose="02000603000000000000" pitchFamily="2" charset="0"/>
                  <a:cs typeface="CMU Sans Serif" panose="02000603000000000000" pitchFamily="2" charset="0"/>
                </a:endParaRPr>
              </a:p>
            </p:txBody>
          </p:sp>
        </mc:Choice>
        <mc:Fallback xmlns="">
          <p:sp>
            <p:nvSpPr>
              <p:cNvPr id="2" name="TextBox 1">
                <a:extLst>
                  <a:ext uri="{FF2B5EF4-FFF2-40B4-BE49-F238E27FC236}">
                    <a16:creationId xmlns:a16="http://schemas.microsoft.com/office/drawing/2014/main" id="{F8D0A689-0736-4606-B72F-89D8FB2E92D6}"/>
                  </a:ext>
                </a:extLst>
              </p:cNvPr>
              <p:cNvSpPr txBox="1">
                <a:spLocks noRot="1" noChangeAspect="1" noMove="1" noResize="1" noEditPoints="1" noAdjustHandles="1" noChangeArrowheads="1" noChangeShapeType="1" noTextEdit="1"/>
              </p:cNvSpPr>
              <p:nvPr/>
            </p:nvSpPr>
            <p:spPr>
              <a:xfrm>
                <a:off x="598447" y="660123"/>
                <a:ext cx="11221845" cy="5641544"/>
              </a:xfrm>
              <a:prstGeom prst="rect">
                <a:avLst/>
              </a:prstGeom>
              <a:blipFill>
                <a:blip r:embed="rId2"/>
                <a:stretch>
                  <a:fillRect l="-1086" t="-972" r="-1141"/>
                </a:stretch>
              </a:blipFill>
            </p:spPr>
            <p:txBody>
              <a:bodyPr/>
              <a:lstStyle/>
              <a:p>
                <a:r>
                  <a:rPr lang="en-GB">
                    <a:noFill/>
                  </a:rPr>
                  <a:t> </a:t>
                </a:r>
              </a:p>
            </p:txBody>
          </p:sp>
        </mc:Fallback>
      </mc:AlternateContent>
    </p:spTree>
    <p:extLst>
      <p:ext uri="{BB962C8B-B14F-4D97-AF65-F5344CB8AC3E}">
        <p14:creationId xmlns:p14="http://schemas.microsoft.com/office/powerpoint/2010/main" val="22768182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619D9025DB254C99B3088535B5A5C5" ma:contentTypeVersion="14" ma:contentTypeDescription="Create a new document." ma:contentTypeScope="" ma:versionID="0b98dff43b89b942742fcacd258192dd">
  <xsd:schema xmlns:xsd="http://www.w3.org/2001/XMLSchema" xmlns:xs="http://www.w3.org/2001/XMLSchema" xmlns:p="http://schemas.microsoft.com/office/2006/metadata/properties" xmlns:ns2="3dbb0a96-e600-49cb-b92f-c575e8d410f7" xmlns:ns3="1b726ae5-efc6-4001-9296-3a0a1a72f713" targetNamespace="http://schemas.microsoft.com/office/2006/metadata/properties" ma:root="true" ma:fieldsID="481e2af96a527ddb46d29a6c88578ad0" ns2:_="" ns3:_="">
    <xsd:import namespace="3dbb0a96-e600-49cb-b92f-c575e8d410f7"/>
    <xsd:import namespace="1b726ae5-efc6-4001-9296-3a0a1a72f71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bb0a96-e600-49cb-b92f-c575e8d410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b726ae5-efc6-4001-9296-3a0a1a72f71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330555f4-7f02-4335-96e4-be1d328c28f2}" ma:internalName="TaxCatchAll" ma:showField="CatchAllData" ma:web="1b726ae5-efc6-4001-9296-3a0a1a72f7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977876-B1ED-4F9F-8B43-72410D8C2927}"/>
</file>

<file path=customXml/itemProps2.xml><?xml version="1.0" encoding="utf-8"?>
<ds:datastoreItem xmlns:ds="http://schemas.openxmlformats.org/officeDocument/2006/customXml" ds:itemID="{4323ABE5-968C-4370-B246-493CC780CF8A}"/>
</file>

<file path=docProps/app.xml><?xml version="1.0" encoding="utf-8"?>
<Properties xmlns="http://schemas.openxmlformats.org/officeDocument/2006/extended-properties" xmlns:vt="http://schemas.openxmlformats.org/officeDocument/2006/docPropsVTypes">
  <TotalTime>3555</TotalTime>
  <Words>3871</Words>
  <Application>Microsoft Office PowerPoint</Application>
  <PresentationFormat>Widescreen</PresentationFormat>
  <Paragraphs>380</Paragraphs>
  <Slides>52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Arial</vt:lpstr>
      <vt:lpstr>Calibri</vt:lpstr>
      <vt:lpstr>Calibri Light</vt:lpstr>
      <vt:lpstr>Cambria Math</vt:lpstr>
      <vt:lpstr>CMU Sans Serif</vt:lpstr>
      <vt:lpstr>MathJax_AMS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Jones, Chris</dc:creator>
  <cp:lastModifiedBy>Jones, Chris</cp:lastModifiedBy>
  <cp:revision>345</cp:revision>
  <dcterms:created xsi:type="dcterms:W3CDTF">2023-07-11T14:18:03Z</dcterms:created>
  <dcterms:modified xsi:type="dcterms:W3CDTF">2023-07-20T21:39:54Z</dcterms:modified>
</cp:coreProperties>
</file>