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tiff" ContentType="image/tiff"/>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0.xml" ContentType="application/vnd.openxmlformats-officedocument.presentationml.slide+xml"/>
  <Override PartName="/ppt/presentation.xml" ContentType="application/vnd.openxmlformats-officedocument.presentationml.presentation.main+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29.xml" ContentType="application/vnd.openxmlformats-officedocument.presentationml.slideLayout+xml"/>
  <Override PartName="/ppt/slideLayouts/slideLayout34.xml" ContentType="application/vnd.openxmlformats-officedocument.presentationml.slideLayout+xml"/>
  <Override PartName="/ppt/slideLayouts/slideLayout33.xml" ContentType="application/vnd.openxmlformats-officedocument.presentationml.slideLayout+xml"/>
  <Override PartName="/ppt/slideLayouts/slideLayout28.xml" ContentType="application/vnd.openxmlformats-officedocument.presentationml.slideLayout+xml"/>
  <Override PartName="/ppt/slideLayouts/slideLayout27.xml" ContentType="application/vnd.openxmlformats-officedocument.presentationml.slideLayout+xml"/>
  <Override PartName="/ppt/slideLayouts/slideLayout26.xml" ContentType="application/vnd.openxmlformats-officedocument.presentationml.slideLayout+xml"/>
  <Override PartName="/ppt/slideLayouts/slideLayout25.xml" ContentType="application/vnd.openxmlformats-officedocument.presentationml.slideLayout+xml"/>
  <Override PartName="/ppt/slideLayouts/slideLayout24.xml" ContentType="application/vnd.openxmlformats-officedocument.presentationml.slideLayout+xml"/>
  <Override PartName="/ppt/slideLayouts/slideLayout23.xml" ContentType="application/vnd.openxmlformats-officedocument.presentationml.slideLayout+xml"/>
  <Override PartName="/ppt/slideLayouts/slideLayout22.xml" ContentType="application/vnd.openxmlformats-officedocument.presentationml.slideLayout+xml"/>
  <Override PartName="/ppt/slideLayouts/slideLayout21.xml" ContentType="application/vnd.openxmlformats-officedocument.presentationml.slideLayout+xml"/>
  <Override PartName="/ppt/slideLayouts/slideLayout20.xml" ContentType="application/vnd.openxmlformats-officedocument.presentationml.slideLayout+xml"/>
  <Override PartName="/ppt/slideLayouts/slideLayout19.xml" ContentType="application/vnd.openxmlformats-officedocument.presentationml.slideLayout+xml"/>
  <Override PartName="/ppt/slideLayouts/slideLayout18.xml" ContentType="application/vnd.openxmlformats-officedocument.presentationml.slideLayout+xml"/>
  <Override PartName="/ppt/slideLayouts/slideLayout17.xml" ContentType="application/vnd.openxmlformats-officedocument.presentationml.slideLayout+xml"/>
  <Override PartName="/ppt/slideLayouts/slideLayout16.xml" ContentType="application/vnd.openxmlformats-officedocument.presentationml.slideLayout+xml"/>
  <Override PartName="/ppt/slideLayouts/slideLayout15.xml" ContentType="application/vnd.openxmlformats-officedocument.presentationml.slideLayout+xml"/>
  <Override PartName="/ppt/slideLayouts/slideLayout14.xml" ContentType="application/vnd.openxmlformats-officedocument.presentationml.slideLayout+xml"/>
  <Override PartName="/ppt/slideLayouts/slideLayout13.xml" ContentType="application/vnd.openxmlformats-officedocument.presentationml.slideLayout+xml"/>
  <Override PartName="/ppt/slideLayouts/slideLayout12.xml" ContentType="application/vnd.openxmlformats-officedocument.presentationml.slideLayout+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Layouts/slideLayout9.xml" ContentType="application/vnd.openxmlformats-officedocument.presentationml.slideLayout+xml"/>
  <Override PartName="/ppt/slideLayouts/slideLayout8.xml" ContentType="application/vnd.openxmlformats-officedocument.presentationml.slideLayout+xml"/>
  <Override PartName="/ppt/slideLayouts/slideLayout7.xml" ContentType="application/vnd.openxmlformats-officedocument.presentationml.slideLayout+xml"/>
  <Override PartName="/ppt/slideLayouts/slideLayout6.xml" ContentType="application/vnd.openxmlformats-officedocument.presentationml.slideLayout+xml"/>
  <Override PartName="/ppt/slideLayouts/slideLayout5.xml" ContentType="application/vnd.openxmlformats-officedocument.presentationml.slideLayout+xml"/>
  <Override PartName="/ppt/slideLayouts/slideLayout4.xml" ContentType="application/vnd.openxmlformats-officedocument.presentationml.slideLayout+xml"/>
  <Override PartName="/ppt/slideLayouts/slideLayout3.xml" ContentType="application/vnd.openxmlformats-officedocument.presentationml.slideLayout+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slideMasters/slideMaster3.xml" ContentType="application/vnd.openxmlformats-officedocument.presentationml.slideMaster+xml"/>
  <Override PartName="/ppt/slideMasters/slideMaster2.xml" ContentType="application/vnd.openxmlformats-officedocument.presentationml.slideMaster+xml"/>
  <Override PartName="/ppt/slideMasters/slideMaster1.xml" ContentType="application/vnd.openxmlformats-officedocument.presentationml.slideMaster+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heme/theme3.xml" ContentType="application/vnd.openxmlformats-officedocument.theme+xml"/>
  <Override PartName="/ppt/theme/theme4.xml" ContentType="application/vnd.openxmlformats-officedocument.theme+xml"/>
  <Override PartName="/ppt/theme/theme1.xml" ContentType="application/vnd.openxmlformats-officedocument.theme+xml"/>
  <Override PartName="/ppt/theme/theme5.xml" ContentType="application/vnd.openxmlformats-officedocument.theme+xml"/>
  <Override PartName="/ppt/theme/theme2.xml" ContentType="application/vnd.openxmlformats-officedocument.theme+xml"/>
  <Override PartName="/ppt/tableStyles.xml" ContentType="application/vnd.openxmlformats-officedocument.presentationml.tableStyles+xml"/>
  <Override PartName="/ppt/viewProps.xml" ContentType="application/vnd.openxmlformats-officedocument.presentationml.viewProps+xml"/>
  <Override PartName="/ppt/presProps.xml" ContentType="application/vnd.openxmlformats-officedocument.presentationml.presProps+xml"/>
  <Override PartName="/docProps/core.xml" ContentType="application/vnd.openxmlformats-package.core-properties+xml"/>
  <Override PartName="/docProps/app.xml" ContentType="application/vnd.openxmlformats-officedocument.extended-properties+xml"/>
  <Override PartName="/customXml/itemProps1.xml" ContentType="application/vnd.openxmlformats-officedocument.customXmlProperties+xml"/>
  <Override PartName="/customXml/itemProps2.xml" ContentType="application/vnd.openxmlformats-officedocument.customXml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 id="2147483695" r:id="rId2"/>
    <p:sldMasterId id="2147483660" r:id="rId3"/>
  </p:sldMasterIdLst>
  <p:notesMasterIdLst>
    <p:notesMasterId r:id="rId46"/>
  </p:notesMasterIdLst>
  <p:handoutMasterIdLst>
    <p:handoutMasterId r:id="rId47"/>
  </p:handoutMasterIdLst>
  <p:sldIdLst>
    <p:sldId id="256" r:id="rId4"/>
    <p:sldId id="258" r:id="rId5"/>
    <p:sldId id="302" r:id="rId6"/>
    <p:sldId id="262" r:id="rId7"/>
    <p:sldId id="266" r:id="rId8"/>
    <p:sldId id="263" r:id="rId9"/>
    <p:sldId id="264" r:id="rId10"/>
    <p:sldId id="269" r:id="rId11"/>
    <p:sldId id="307" r:id="rId12"/>
    <p:sldId id="305" r:id="rId13"/>
    <p:sldId id="306" r:id="rId14"/>
    <p:sldId id="274" r:id="rId15"/>
    <p:sldId id="308" r:id="rId16"/>
    <p:sldId id="309" r:id="rId17"/>
    <p:sldId id="310" r:id="rId18"/>
    <p:sldId id="311" r:id="rId19"/>
    <p:sldId id="276" r:id="rId20"/>
    <p:sldId id="278" r:id="rId21"/>
    <p:sldId id="277" r:id="rId22"/>
    <p:sldId id="313" r:id="rId23"/>
    <p:sldId id="286" r:id="rId24"/>
    <p:sldId id="314" r:id="rId25"/>
    <p:sldId id="287" r:id="rId26"/>
    <p:sldId id="303" r:id="rId27"/>
    <p:sldId id="279" r:id="rId28"/>
    <p:sldId id="280" r:id="rId29"/>
    <p:sldId id="281" r:id="rId30"/>
    <p:sldId id="282" r:id="rId31"/>
    <p:sldId id="283" r:id="rId32"/>
    <p:sldId id="285" r:id="rId33"/>
    <p:sldId id="284" r:id="rId34"/>
    <p:sldId id="312" r:id="rId35"/>
    <p:sldId id="289" r:id="rId36"/>
    <p:sldId id="290" r:id="rId37"/>
    <p:sldId id="292" r:id="rId38"/>
    <p:sldId id="293" r:id="rId39"/>
    <p:sldId id="294" r:id="rId40"/>
    <p:sldId id="295" r:id="rId41"/>
    <p:sldId id="296" r:id="rId42"/>
    <p:sldId id="298" r:id="rId43"/>
    <p:sldId id="299" r:id="rId44"/>
    <p:sldId id="315" r:id="rId45"/>
  </p:sldIdLst>
  <p:sldSz cx="9144000" cy="6858000" type="screen4x3"/>
  <p:notesSz cx="6781800" cy="9906000"/>
  <p:defaultTextStyle>
    <a:defPPr>
      <a:defRPr lang="en-GB"/>
    </a:defPPr>
    <a:lvl1pPr algn="l" rtl="0" fontAlgn="base">
      <a:spcBef>
        <a:spcPct val="0"/>
      </a:spcBef>
      <a:spcAft>
        <a:spcPct val="0"/>
      </a:spcAft>
      <a:defRPr sz="2400" kern="1200">
        <a:solidFill>
          <a:schemeClr val="tx1"/>
        </a:solidFill>
        <a:latin typeface="Times New Roman" pitchFamily="18" charset="0"/>
        <a:ea typeface="+mn-ea"/>
        <a:cs typeface="Arial" charset="0"/>
      </a:defRPr>
    </a:lvl1pPr>
    <a:lvl2pPr marL="457200" algn="l" rtl="0" fontAlgn="base">
      <a:spcBef>
        <a:spcPct val="0"/>
      </a:spcBef>
      <a:spcAft>
        <a:spcPct val="0"/>
      </a:spcAft>
      <a:defRPr sz="2400" kern="1200">
        <a:solidFill>
          <a:schemeClr val="tx1"/>
        </a:solidFill>
        <a:latin typeface="Times New Roman" pitchFamily="18" charset="0"/>
        <a:ea typeface="+mn-ea"/>
        <a:cs typeface="Arial" charset="0"/>
      </a:defRPr>
    </a:lvl2pPr>
    <a:lvl3pPr marL="914400" algn="l" rtl="0" fontAlgn="base">
      <a:spcBef>
        <a:spcPct val="0"/>
      </a:spcBef>
      <a:spcAft>
        <a:spcPct val="0"/>
      </a:spcAft>
      <a:defRPr sz="24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24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2400" kern="1200">
        <a:solidFill>
          <a:schemeClr val="tx1"/>
        </a:solidFill>
        <a:latin typeface="Times New Roman" pitchFamily="18" charset="0"/>
        <a:ea typeface="+mn-ea"/>
        <a:cs typeface="Arial" charset="0"/>
      </a:defRPr>
    </a:lvl5pPr>
    <a:lvl6pPr marL="2286000" algn="l" defTabSz="914400" rtl="0" eaLnBrk="1" latinLnBrk="0" hangingPunct="1">
      <a:defRPr sz="2400" kern="1200">
        <a:solidFill>
          <a:schemeClr val="tx1"/>
        </a:solidFill>
        <a:latin typeface="Times New Roman" pitchFamily="18" charset="0"/>
        <a:ea typeface="+mn-ea"/>
        <a:cs typeface="Arial" charset="0"/>
      </a:defRPr>
    </a:lvl6pPr>
    <a:lvl7pPr marL="2743200" algn="l" defTabSz="914400" rtl="0" eaLnBrk="1" latinLnBrk="0" hangingPunct="1">
      <a:defRPr sz="2400" kern="1200">
        <a:solidFill>
          <a:schemeClr val="tx1"/>
        </a:solidFill>
        <a:latin typeface="Times New Roman" pitchFamily="18" charset="0"/>
        <a:ea typeface="+mn-ea"/>
        <a:cs typeface="Arial" charset="0"/>
      </a:defRPr>
    </a:lvl7pPr>
    <a:lvl8pPr marL="3200400" algn="l" defTabSz="914400" rtl="0" eaLnBrk="1" latinLnBrk="0" hangingPunct="1">
      <a:defRPr sz="2400" kern="1200">
        <a:solidFill>
          <a:schemeClr val="tx1"/>
        </a:solidFill>
        <a:latin typeface="Times New Roman" pitchFamily="18" charset="0"/>
        <a:ea typeface="+mn-ea"/>
        <a:cs typeface="Arial" charset="0"/>
      </a:defRPr>
    </a:lvl8pPr>
    <a:lvl9pPr marL="3657600" algn="l" defTabSz="914400" rtl="0" eaLnBrk="1" latinLnBrk="0" hangingPunct="1">
      <a:defRPr sz="2400" kern="1200">
        <a:solidFill>
          <a:schemeClr val="tx1"/>
        </a:solidFill>
        <a:latin typeface="Times New Roman" pitchFamily="18" charset="0"/>
        <a:ea typeface="+mn-ea"/>
        <a:cs typeface="Arial"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rnWhat="handouts6" frameSlides="1"/>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EB344D84-9AFB-497E-A393-DC336BA19D2E}" styleName="Medium Style 3 - Accent 3">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3"/>
          </a:solidFill>
        </a:fill>
      </a:tcStyle>
    </a:lastCol>
    <a:firstCol>
      <a:tcTxStyle b="on">
        <a:fontRef idx="minor">
          <a:scrgbClr r="0" g="0" b="0"/>
        </a:fontRef>
        <a:schemeClr val="lt1"/>
      </a:tcTxStyle>
      <a:tcStyle>
        <a:tcBdr/>
        <a:fill>
          <a:solidFill>
            <a:schemeClr val="accent3"/>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3"/>
          </a:solidFill>
        </a:fill>
      </a:tcStyle>
    </a:firstRow>
  </a:tblStyle>
  <a:tblStyle styleId="{0505E3EF-67EA-436B-97B2-0124C06EBD24}" styleName="Medium Style 4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25400" cmpd="sng">
              <a:solidFill>
                <a:schemeClr val="accent3"/>
              </a:solidFill>
            </a:ln>
          </a:top>
        </a:tcBdr>
        <a:fill>
          <a:solidFill>
            <a:schemeClr val="accent3">
              <a:tint val="20000"/>
            </a:schemeClr>
          </a:solidFill>
        </a:fill>
      </a:tcStyle>
    </a:lastRow>
    <a:firstRow>
      <a:tcTxStyle b="on"/>
      <a:tcStyle>
        <a:tcBdr/>
        <a:fill>
          <a:solidFill>
            <a:schemeClr val="accent3">
              <a:tint val="20000"/>
            </a:schemeClr>
          </a:solidFill>
        </a:fill>
      </a:tcStyle>
    </a:firstRow>
  </a:tblStyle>
  <a:tblStyle styleId="{C4B1156A-380E-4F78-BDF5-A606A8083BF9}" styleName="Medium Style 4 - Accent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solidFill>
            <a:schemeClr val="accent4">
              <a:tint val="20000"/>
            </a:schemeClr>
          </a:solidFill>
        </a:fill>
      </a:tcStyle>
    </a:wholeTbl>
    <a:band1H>
      <a:tcStyle>
        <a:tcBdr/>
        <a:fill>
          <a:solidFill>
            <a:schemeClr val="accent4">
              <a:tint val="40000"/>
            </a:schemeClr>
          </a:solidFill>
        </a:fill>
      </a:tcStyle>
    </a:band1H>
    <a:band1V>
      <a:tcStyle>
        <a:tcBdr/>
        <a:fill>
          <a:solidFill>
            <a:schemeClr val="accent4">
              <a:tint val="40000"/>
            </a:schemeClr>
          </a:solidFill>
        </a:fill>
      </a:tcStyle>
    </a:band1V>
    <a:lastCol>
      <a:tcTxStyle b="on"/>
      <a:tcStyle>
        <a:tcBdr/>
      </a:tcStyle>
    </a:lastCol>
    <a:firstCol>
      <a:tcTxStyle b="on"/>
      <a:tcStyle>
        <a:tcBdr/>
      </a:tcStyle>
    </a:firstCol>
    <a:lastRow>
      <a:tcTxStyle b="on"/>
      <a:tcStyle>
        <a:tcBdr>
          <a:top>
            <a:ln w="25400" cmpd="sng">
              <a:solidFill>
                <a:schemeClr val="accent4"/>
              </a:solidFill>
            </a:ln>
          </a:top>
        </a:tcBdr>
        <a:fill>
          <a:solidFill>
            <a:schemeClr val="accent4">
              <a:tint val="20000"/>
            </a:schemeClr>
          </a:solidFill>
        </a:fill>
      </a:tcStyle>
    </a:lastRow>
    <a:firstRow>
      <a:tcTxStyle b="on"/>
      <a:tcStyle>
        <a:tcBdr/>
        <a:fill>
          <a:solidFill>
            <a:schemeClr val="accent4">
              <a:tint val="20000"/>
            </a:schemeClr>
          </a:solidFill>
        </a:fill>
      </a:tcStyle>
    </a:firstRow>
  </a:tblStyle>
  <a:tblStyle styleId="{08FB837D-C827-4EFA-A057-4D05807E0F7C}" styleName="Themed Style 1 - Accent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10A1B5D5-9B99-4C35-A422-299274C87663}" styleName="Medium Style 1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5455" autoAdjust="0"/>
    <p:restoredTop sz="50000" autoAdjust="0"/>
  </p:normalViewPr>
  <p:slideViewPr>
    <p:cSldViewPr showGuides="1">
      <p:cViewPr varScale="1">
        <p:scale>
          <a:sx n="128" d="100"/>
          <a:sy n="128" d="100"/>
        </p:scale>
        <p:origin x="1072" y="176"/>
      </p:cViewPr>
      <p:guideLst>
        <p:guide orient="horz" pos="2160"/>
        <p:guide pos="2880"/>
      </p:guideLst>
    </p:cSldViewPr>
  </p:slideViewPr>
  <p:notesTextViewPr>
    <p:cViewPr>
      <p:scale>
        <a:sx n="1" d="1"/>
        <a:sy n="1" d="1"/>
      </p:scale>
      <p:origin x="0" y="0"/>
    </p:cViewPr>
  </p:notesTextViewPr>
  <p:sorterViewPr>
    <p:cViewPr>
      <p:scale>
        <a:sx n="150" d="100"/>
        <a:sy n="150" d="100"/>
      </p:scale>
      <p:origin x="0" y="5632"/>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slide" Target="slides/slide36.xml"/><Relationship Id="rId21" Type="http://schemas.openxmlformats.org/officeDocument/2006/relationships/slide" Target="slides/slide18.xml"/><Relationship Id="rId34" Type="http://schemas.openxmlformats.org/officeDocument/2006/relationships/slide" Target="slides/slide31.xml"/><Relationship Id="rId42" Type="http://schemas.openxmlformats.org/officeDocument/2006/relationships/slide" Target="slides/slide39.xml"/><Relationship Id="rId47" Type="http://schemas.openxmlformats.org/officeDocument/2006/relationships/handoutMaster" Target="handoutMasters/handoutMaster1.xml"/><Relationship Id="rId50" Type="http://schemas.openxmlformats.org/officeDocument/2006/relationships/theme" Target="theme/theme1.xml"/><Relationship Id="rId7" Type="http://schemas.openxmlformats.org/officeDocument/2006/relationships/slide" Target="slides/slide4.xml"/><Relationship Id="rId2" Type="http://schemas.openxmlformats.org/officeDocument/2006/relationships/slideMaster" Target="slideMasters/slideMaster2.xml"/><Relationship Id="rId16" Type="http://schemas.openxmlformats.org/officeDocument/2006/relationships/slide" Target="slides/slide13.xml"/><Relationship Id="rId29" Type="http://schemas.openxmlformats.org/officeDocument/2006/relationships/slide" Target="slides/slide26.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slide" Target="slides/slide34.xml"/><Relationship Id="rId40" Type="http://schemas.openxmlformats.org/officeDocument/2006/relationships/slide" Target="slides/slide37.xml"/><Relationship Id="rId45" Type="http://schemas.openxmlformats.org/officeDocument/2006/relationships/slide" Target="slides/slide42.xml"/><Relationship Id="rId53" Type="http://schemas.openxmlformats.org/officeDocument/2006/relationships/customXml" Target="../customXml/item2.xml"/><Relationship Id="rId5" Type="http://schemas.openxmlformats.org/officeDocument/2006/relationships/slide" Target="slides/slide2.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4" Type="http://schemas.openxmlformats.org/officeDocument/2006/relationships/slide" Target="slides/slide41.xml"/><Relationship Id="rId52" Type="http://schemas.openxmlformats.org/officeDocument/2006/relationships/customXml" Target="../customXml/item1.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slide" Target="slides/slide40.xml"/><Relationship Id="rId48" Type="http://schemas.openxmlformats.org/officeDocument/2006/relationships/presProps" Target="presProps.xml"/><Relationship Id="rId8" Type="http://schemas.openxmlformats.org/officeDocument/2006/relationships/slide" Target="slides/slide5.xml"/><Relationship Id="rId51" Type="http://schemas.openxmlformats.org/officeDocument/2006/relationships/tableStyles" Target="tableStyles.xml"/><Relationship Id="rId3" Type="http://schemas.openxmlformats.org/officeDocument/2006/relationships/slideMaster" Target="slideMasters/slideMaster3.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slide" Target="slides/slide35.xml"/><Relationship Id="rId46" Type="http://schemas.openxmlformats.org/officeDocument/2006/relationships/notesMaster" Target="notesMasters/notesMaster1.xml"/><Relationship Id="rId20" Type="http://schemas.openxmlformats.org/officeDocument/2006/relationships/slide" Target="slides/slide17.xml"/><Relationship Id="rId41" Type="http://schemas.openxmlformats.org/officeDocument/2006/relationships/slide" Target="slides/slide38.xml"/><Relationship Id="rId1" Type="http://schemas.openxmlformats.org/officeDocument/2006/relationships/slideMaster" Target="slideMasters/slideMaster1.xml"/><Relationship Id="rId6" Type="http://schemas.openxmlformats.org/officeDocument/2006/relationships/slide" Target="slides/slide3.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49"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7106" name="Rectangle 1026"/>
          <p:cNvSpPr>
            <a:spLocks noGrp="1" noChangeArrowheads="1"/>
          </p:cNvSpPr>
          <p:nvPr>
            <p:ph type="hdr" sz="quarter"/>
          </p:nvPr>
        </p:nvSpPr>
        <p:spPr bwMode="auto">
          <a:xfrm>
            <a:off x="0" y="0"/>
            <a:ext cx="2938463" cy="4953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0" hangingPunct="0">
              <a:defRPr sz="1200">
                <a:cs typeface="+mn-cs"/>
              </a:defRPr>
            </a:lvl1pPr>
          </a:lstStyle>
          <a:p>
            <a:pPr>
              <a:defRPr/>
            </a:pPr>
            <a:endParaRPr lang="en-GB" altLang="en-US"/>
          </a:p>
        </p:txBody>
      </p:sp>
      <p:sp>
        <p:nvSpPr>
          <p:cNvPr id="47107" name="Rectangle 1027"/>
          <p:cNvSpPr>
            <a:spLocks noGrp="1" noChangeArrowheads="1"/>
          </p:cNvSpPr>
          <p:nvPr>
            <p:ph type="dt" sz="quarter" idx="1"/>
          </p:nvPr>
        </p:nvSpPr>
        <p:spPr bwMode="auto">
          <a:xfrm>
            <a:off x="3843338" y="0"/>
            <a:ext cx="2938462" cy="4953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0" hangingPunct="0">
              <a:defRPr sz="1200">
                <a:cs typeface="+mn-cs"/>
              </a:defRPr>
            </a:lvl1pPr>
          </a:lstStyle>
          <a:p>
            <a:pPr>
              <a:defRPr/>
            </a:pPr>
            <a:endParaRPr lang="en-GB" altLang="en-US"/>
          </a:p>
        </p:txBody>
      </p:sp>
      <p:sp>
        <p:nvSpPr>
          <p:cNvPr id="47108" name="Rectangle 1028"/>
          <p:cNvSpPr>
            <a:spLocks noGrp="1" noChangeArrowheads="1"/>
          </p:cNvSpPr>
          <p:nvPr>
            <p:ph type="ftr" sz="quarter" idx="2"/>
          </p:nvPr>
        </p:nvSpPr>
        <p:spPr bwMode="auto">
          <a:xfrm>
            <a:off x="0" y="9410700"/>
            <a:ext cx="2938463" cy="4953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eaLnBrk="0" hangingPunct="0">
              <a:defRPr sz="1200">
                <a:cs typeface="+mn-cs"/>
              </a:defRPr>
            </a:lvl1pPr>
          </a:lstStyle>
          <a:p>
            <a:pPr>
              <a:defRPr/>
            </a:pPr>
            <a:endParaRPr lang="en-GB" altLang="en-US"/>
          </a:p>
        </p:txBody>
      </p:sp>
      <p:sp>
        <p:nvSpPr>
          <p:cNvPr id="47109" name="Rectangle 1029"/>
          <p:cNvSpPr>
            <a:spLocks noGrp="1" noChangeArrowheads="1"/>
          </p:cNvSpPr>
          <p:nvPr>
            <p:ph type="sldNum" sz="quarter" idx="3"/>
          </p:nvPr>
        </p:nvSpPr>
        <p:spPr bwMode="auto">
          <a:xfrm>
            <a:off x="3843338" y="9410700"/>
            <a:ext cx="2938462" cy="4953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eaLnBrk="0" hangingPunct="0">
              <a:defRPr sz="1200">
                <a:cs typeface="+mn-cs"/>
              </a:defRPr>
            </a:lvl1pPr>
          </a:lstStyle>
          <a:p>
            <a:pPr>
              <a:defRPr/>
            </a:pPr>
            <a:fld id="{8819A2C5-D425-418A-813C-D2056631D7C5}" type="slidenum">
              <a:rPr lang="en-GB" altLang="en-US"/>
              <a:pPr>
                <a:defRPr/>
              </a:pPr>
              <a:t>‹#›</a:t>
            </a:fld>
            <a:endParaRPr lang="en-GB" altLang="en-US"/>
          </a:p>
        </p:txBody>
      </p:sp>
    </p:spTree>
    <p:extLst>
      <p:ext uri="{BB962C8B-B14F-4D97-AF65-F5344CB8AC3E}">
        <p14:creationId xmlns:p14="http://schemas.microsoft.com/office/powerpoint/2010/main" val="379194622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386" name="Rectangle 2050"/>
          <p:cNvSpPr>
            <a:spLocks noGrp="1" noChangeArrowheads="1"/>
          </p:cNvSpPr>
          <p:nvPr>
            <p:ph type="hdr" sz="quarter"/>
          </p:nvPr>
        </p:nvSpPr>
        <p:spPr bwMode="auto">
          <a:xfrm>
            <a:off x="0" y="0"/>
            <a:ext cx="2938463" cy="4953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0" hangingPunct="0">
              <a:defRPr sz="1200">
                <a:cs typeface="+mn-cs"/>
              </a:defRPr>
            </a:lvl1pPr>
          </a:lstStyle>
          <a:p>
            <a:pPr>
              <a:defRPr/>
            </a:pPr>
            <a:endParaRPr lang="en-GB" altLang="en-US"/>
          </a:p>
        </p:txBody>
      </p:sp>
      <p:sp>
        <p:nvSpPr>
          <p:cNvPr id="16387" name="Rectangle 2051"/>
          <p:cNvSpPr>
            <a:spLocks noGrp="1" noChangeArrowheads="1"/>
          </p:cNvSpPr>
          <p:nvPr>
            <p:ph type="dt" idx="1"/>
          </p:nvPr>
        </p:nvSpPr>
        <p:spPr bwMode="auto">
          <a:xfrm>
            <a:off x="3843338" y="0"/>
            <a:ext cx="2938462" cy="4953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0" hangingPunct="0">
              <a:defRPr sz="1200">
                <a:cs typeface="+mn-cs"/>
              </a:defRPr>
            </a:lvl1pPr>
          </a:lstStyle>
          <a:p>
            <a:pPr>
              <a:defRPr/>
            </a:pPr>
            <a:endParaRPr lang="en-GB" altLang="en-US"/>
          </a:p>
        </p:txBody>
      </p:sp>
      <p:sp>
        <p:nvSpPr>
          <p:cNvPr id="8196" name="Rectangle 2052"/>
          <p:cNvSpPr>
            <a:spLocks noGrp="1" noRot="1" noChangeAspect="1" noChangeArrowheads="1" noTextEdit="1"/>
          </p:cNvSpPr>
          <p:nvPr>
            <p:ph type="sldImg" idx="2"/>
          </p:nvPr>
        </p:nvSpPr>
        <p:spPr bwMode="auto">
          <a:xfrm>
            <a:off x="914400" y="742950"/>
            <a:ext cx="4953000" cy="3714750"/>
          </a:xfrm>
          <a:prstGeom prst="rect">
            <a:avLst/>
          </a:prstGeom>
          <a:noFill/>
          <a:ln w="9525">
            <a:solidFill>
              <a:srgbClr val="000000"/>
            </a:solidFill>
            <a:miter lim="800000"/>
            <a:headEnd/>
            <a:tailEnd/>
          </a:ln>
          <a:effectLst/>
          <a:extLst>
            <a:ext uri="{909E8E84-426E-40dd-AFC4-6F175D3DCCD1}">
              <a14:hiddenFill xmlns:a14="http://schemas.microsoft.com/office/drawing/2010/main" xmlns="">
                <a:solidFill>
                  <a:srgbClr val="FFFFFF"/>
                </a:solidFill>
              </a14:hiddenFill>
            </a:ext>
            <a:ext uri="{AF507438-7753-43e0-B8FC-AC1667EBCBE1}">
              <a14:hiddenEffects xmlns:a14="http://schemas.microsoft.com/office/drawing/2010/main" xmlns="">
                <a:effectLst>
                  <a:outerShdw dist="35921" dir="2700000" algn="ctr" rotWithShape="0">
                    <a:srgbClr val="808080"/>
                  </a:outerShdw>
                </a:effectLst>
              </a14:hiddenEffects>
            </a:ext>
            <a:ext uri="{53640926-AAD7-44d8-BBD7-CCE9431645EC}">
              <a14:shadowObscured xmlns:a14="http://schemas.microsoft.com/office/drawing/2010/main" xmlns="" val="1"/>
            </a:ext>
          </a:extLst>
        </p:spPr>
      </p:sp>
      <p:sp>
        <p:nvSpPr>
          <p:cNvPr id="16389" name="Rectangle 2053"/>
          <p:cNvSpPr>
            <a:spLocks noGrp="1" noChangeArrowheads="1"/>
          </p:cNvSpPr>
          <p:nvPr>
            <p:ph type="body" sz="quarter" idx="3"/>
          </p:nvPr>
        </p:nvSpPr>
        <p:spPr bwMode="auto">
          <a:xfrm>
            <a:off x="904875" y="4705350"/>
            <a:ext cx="4972050" cy="44577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GB" altLang="en-US" noProof="0"/>
              <a:t>Click to edit Master text styles</a:t>
            </a:r>
          </a:p>
          <a:p>
            <a:pPr lvl="1"/>
            <a:r>
              <a:rPr lang="en-GB" altLang="en-US" noProof="0"/>
              <a:t>Second level</a:t>
            </a:r>
          </a:p>
          <a:p>
            <a:pPr lvl="2"/>
            <a:r>
              <a:rPr lang="en-GB" altLang="en-US" noProof="0"/>
              <a:t>Third level</a:t>
            </a:r>
          </a:p>
          <a:p>
            <a:pPr lvl="3"/>
            <a:r>
              <a:rPr lang="en-GB" altLang="en-US" noProof="0"/>
              <a:t>Fourth level</a:t>
            </a:r>
          </a:p>
          <a:p>
            <a:pPr lvl="4"/>
            <a:r>
              <a:rPr lang="en-GB" altLang="en-US" noProof="0"/>
              <a:t>Fifth level</a:t>
            </a:r>
          </a:p>
        </p:txBody>
      </p:sp>
      <p:sp>
        <p:nvSpPr>
          <p:cNvPr id="16390" name="Rectangle 2054"/>
          <p:cNvSpPr>
            <a:spLocks noGrp="1" noChangeArrowheads="1"/>
          </p:cNvSpPr>
          <p:nvPr>
            <p:ph type="ftr" sz="quarter" idx="4"/>
          </p:nvPr>
        </p:nvSpPr>
        <p:spPr bwMode="auto">
          <a:xfrm>
            <a:off x="0" y="9410700"/>
            <a:ext cx="2938463" cy="4953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eaLnBrk="0" hangingPunct="0">
              <a:defRPr sz="1200">
                <a:cs typeface="+mn-cs"/>
              </a:defRPr>
            </a:lvl1pPr>
          </a:lstStyle>
          <a:p>
            <a:pPr>
              <a:defRPr/>
            </a:pPr>
            <a:endParaRPr lang="en-GB" altLang="en-US"/>
          </a:p>
        </p:txBody>
      </p:sp>
      <p:sp>
        <p:nvSpPr>
          <p:cNvPr id="16391" name="Rectangle 2055"/>
          <p:cNvSpPr>
            <a:spLocks noGrp="1" noChangeArrowheads="1"/>
          </p:cNvSpPr>
          <p:nvPr>
            <p:ph type="sldNum" sz="quarter" idx="5"/>
          </p:nvPr>
        </p:nvSpPr>
        <p:spPr bwMode="auto">
          <a:xfrm>
            <a:off x="3843338" y="9410700"/>
            <a:ext cx="2938462" cy="4953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eaLnBrk="0" hangingPunct="0">
              <a:defRPr sz="1200">
                <a:cs typeface="+mn-cs"/>
              </a:defRPr>
            </a:lvl1pPr>
          </a:lstStyle>
          <a:p>
            <a:pPr>
              <a:defRPr/>
            </a:pPr>
            <a:fld id="{74F9E15A-2DDD-48A4-81E6-2EDEC1199FAA}" type="slidenum">
              <a:rPr lang="en-GB" altLang="en-US"/>
              <a:pPr>
                <a:defRPr/>
              </a:pPr>
              <a:t>‹#›</a:t>
            </a:fld>
            <a:endParaRPr lang="en-GB" altLang="en-US"/>
          </a:p>
        </p:txBody>
      </p:sp>
    </p:spTree>
    <p:extLst>
      <p:ext uri="{BB962C8B-B14F-4D97-AF65-F5344CB8AC3E}">
        <p14:creationId xmlns:p14="http://schemas.microsoft.com/office/powerpoint/2010/main" val="1251094896"/>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9155" name="Rectangle 3"/>
          <p:cNvSpPr>
            <a:spLocks noGrp="1" noChangeArrowheads="1"/>
          </p:cNvSpPr>
          <p:nvPr>
            <p:ph type="ctrTitle"/>
          </p:nvPr>
        </p:nvSpPr>
        <p:spPr>
          <a:xfrm>
            <a:off x="107504" y="3717032"/>
            <a:ext cx="7056784" cy="1296144"/>
          </a:xfrm>
        </p:spPr>
        <p:txBody>
          <a:bodyPr/>
          <a:lstStyle>
            <a:lvl1pPr>
              <a:defRPr sz="4000"/>
            </a:lvl1pPr>
          </a:lstStyle>
          <a:p>
            <a:pPr lvl="0"/>
            <a:r>
              <a:rPr lang="en-US" altLang="en-US" noProof="0"/>
              <a:t>Click to edit Master title style</a:t>
            </a:r>
            <a:endParaRPr lang="en-GB" altLang="en-US" noProof="0" dirty="0"/>
          </a:p>
        </p:txBody>
      </p:sp>
      <p:sp>
        <p:nvSpPr>
          <p:cNvPr id="49156" name="Rectangle 4"/>
          <p:cNvSpPr>
            <a:spLocks noGrp="1" noChangeArrowheads="1"/>
          </p:cNvSpPr>
          <p:nvPr>
            <p:ph type="subTitle" idx="1"/>
          </p:nvPr>
        </p:nvSpPr>
        <p:spPr>
          <a:xfrm>
            <a:off x="107504" y="5013175"/>
            <a:ext cx="6400800" cy="1327299"/>
          </a:xfrm>
        </p:spPr>
        <p:txBody>
          <a:bodyPr/>
          <a:lstStyle>
            <a:lvl1pPr marL="0" indent="0" algn="l">
              <a:buFontTx/>
              <a:buNone/>
              <a:defRPr/>
            </a:lvl1pPr>
          </a:lstStyle>
          <a:p>
            <a:pPr lvl="0"/>
            <a:r>
              <a:rPr lang="en-US" altLang="en-US" noProof="0"/>
              <a:t>Click to edit Master subtitle style</a:t>
            </a:r>
            <a:endParaRPr lang="en-GB" altLang="en-US" noProof="0" dirty="0"/>
          </a:p>
        </p:txBody>
      </p:sp>
      <p:pic>
        <p:nvPicPr>
          <p:cNvPr id="3" name="Picture 2"/>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0"/>
            <a:ext cx="9144000" cy="5509260"/>
          </a:xfrm>
          <a:prstGeom prst="rect">
            <a:avLst/>
          </a:prstGeom>
        </p:spPr>
      </p:pic>
    </p:spTree>
    <p:extLst>
      <p:ext uri="{BB962C8B-B14F-4D97-AF65-F5344CB8AC3E}">
        <p14:creationId xmlns:p14="http://schemas.microsoft.com/office/powerpoint/2010/main" val="395351280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endParaRPr lang="en-GB"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alt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7" name="Rectangle 6"/>
          <p:cNvSpPr>
            <a:spLocks noGrp="1" noChangeArrowheads="1"/>
          </p:cNvSpPr>
          <p:nvPr>
            <p:ph type="sldNum" sz="quarter" idx="12"/>
          </p:nvPr>
        </p:nvSpPr>
        <p:spPr>
          <a:ln/>
        </p:spPr>
        <p:txBody>
          <a:bodyPr/>
          <a:lstStyle>
            <a:lvl1pPr>
              <a:defRPr/>
            </a:lvl1pPr>
          </a:lstStyle>
          <a:p>
            <a:pPr>
              <a:defRPr/>
            </a:pPr>
            <a:fld id="{5F2DA786-226B-42DD-93E8-A1CF6097432C}" type="slidenum">
              <a:rPr lang="en-GB" altLang="en-US"/>
              <a:pPr>
                <a:defRPr/>
              </a:pPr>
              <a:t>‹#›</a:t>
            </a:fld>
            <a:endParaRPr lang="en-GB" altLang="en-US"/>
          </a:p>
        </p:txBody>
      </p:sp>
    </p:spTree>
    <p:extLst>
      <p:ext uri="{BB962C8B-B14F-4D97-AF65-F5344CB8AC3E}">
        <p14:creationId xmlns:p14="http://schemas.microsoft.com/office/powerpoint/2010/main" val="76299965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6" name="Rectangle 6"/>
          <p:cNvSpPr>
            <a:spLocks noGrp="1" noChangeArrowheads="1"/>
          </p:cNvSpPr>
          <p:nvPr>
            <p:ph type="sldNum" sz="quarter" idx="12"/>
          </p:nvPr>
        </p:nvSpPr>
        <p:spPr>
          <a:ln/>
        </p:spPr>
        <p:txBody>
          <a:bodyPr/>
          <a:lstStyle>
            <a:lvl1pPr>
              <a:defRPr/>
            </a:lvl1pPr>
          </a:lstStyle>
          <a:p>
            <a:pPr>
              <a:defRPr/>
            </a:pPr>
            <a:fld id="{2A548C52-FFFD-49F6-B265-F7E72DF156EB}" type="slidenum">
              <a:rPr lang="en-GB" altLang="en-US"/>
              <a:pPr>
                <a:defRPr/>
              </a:pPr>
              <a:t>‹#›</a:t>
            </a:fld>
            <a:endParaRPr lang="en-GB" altLang="en-US"/>
          </a:p>
        </p:txBody>
      </p:sp>
    </p:spTree>
    <p:extLst>
      <p:ext uri="{BB962C8B-B14F-4D97-AF65-F5344CB8AC3E}">
        <p14:creationId xmlns:p14="http://schemas.microsoft.com/office/powerpoint/2010/main" val="260537876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228600"/>
            <a:ext cx="1943100" cy="5257800"/>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685800" y="228600"/>
            <a:ext cx="5676900" cy="52578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6" name="Rectangle 6"/>
          <p:cNvSpPr>
            <a:spLocks noGrp="1" noChangeArrowheads="1"/>
          </p:cNvSpPr>
          <p:nvPr>
            <p:ph type="sldNum" sz="quarter" idx="12"/>
          </p:nvPr>
        </p:nvSpPr>
        <p:spPr>
          <a:ln/>
        </p:spPr>
        <p:txBody>
          <a:bodyPr/>
          <a:lstStyle>
            <a:lvl1pPr>
              <a:defRPr/>
            </a:lvl1pPr>
          </a:lstStyle>
          <a:p>
            <a:pPr>
              <a:defRPr/>
            </a:pPr>
            <a:fld id="{27A5EEF6-EF9C-46E6-8B5F-3F5CA92D3B8D}" type="slidenum">
              <a:rPr lang="en-GB" altLang="en-US"/>
              <a:pPr>
                <a:defRPr/>
              </a:pPr>
              <a:t>‹#›</a:t>
            </a:fld>
            <a:endParaRPr lang="en-GB" altLang="en-US"/>
          </a:p>
        </p:txBody>
      </p:sp>
    </p:spTree>
    <p:extLst>
      <p:ext uri="{BB962C8B-B14F-4D97-AF65-F5344CB8AC3E}">
        <p14:creationId xmlns:p14="http://schemas.microsoft.com/office/powerpoint/2010/main" val="209089907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85384978-FF33-4943-AA93-CA0F6CF72124}" type="datetimeFigureOut">
              <a:rPr lang="en-GB" smtClean="0"/>
              <a:t>17/07/2023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272972375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85384978-FF33-4943-AA93-CA0F6CF72124}" type="datetimeFigureOut">
              <a:rPr lang="en-GB" smtClean="0"/>
              <a:t>17/07/2023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18161352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5384978-FF33-4943-AA93-CA0F6CF72124}" type="datetimeFigureOut">
              <a:rPr lang="en-GB" smtClean="0"/>
              <a:t>17/07/2023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151058600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85384978-FF33-4943-AA93-CA0F6CF72124}" type="datetimeFigureOut">
              <a:rPr lang="en-GB" smtClean="0"/>
              <a:t>17/07/2023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387898047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85384978-FF33-4943-AA93-CA0F6CF72124}" type="datetimeFigureOut">
              <a:rPr lang="en-GB" smtClean="0"/>
              <a:t>17/07/2023</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356895148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85384978-FF33-4943-AA93-CA0F6CF72124}" type="datetimeFigureOut">
              <a:rPr lang="en-GB" smtClean="0"/>
              <a:t>17/07/2023</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45497763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5384978-FF33-4943-AA93-CA0F6CF72124}" type="datetimeFigureOut">
              <a:rPr lang="en-GB" smtClean="0"/>
              <a:t>17/07/2023</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338272024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itle" preserve="1">
  <p:cSld name="1_Title Slide">
    <p:spTree>
      <p:nvGrpSpPr>
        <p:cNvPr id="1" name=""/>
        <p:cNvGrpSpPr/>
        <p:nvPr/>
      </p:nvGrpSpPr>
      <p:grpSpPr>
        <a:xfrm>
          <a:off x="0" y="0"/>
          <a:ext cx="0" cy="0"/>
          <a:chOff x="0" y="0"/>
          <a:chExt cx="0" cy="0"/>
        </a:xfrm>
      </p:grpSpPr>
      <p:sp>
        <p:nvSpPr>
          <p:cNvPr id="49155" name="Rectangle 3"/>
          <p:cNvSpPr>
            <a:spLocks noGrp="1" noChangeArrowheads="1"/>
          </p:cNvSpPr>
          <p:nvPr>
            <p:ph type="ctrTitle"/>
          </p:nvPr>
        </p:nvSpPr>
        <p:spPr>
          <a:xfrm>
            <a:off x="251520" y="2780928"/>
            <a:ext cx="7056784" cy="1296144"/>
          </a:xfrm>
        </p:spPr>
        <p:txBody>
          <a:bodyPr/>
          <a:lstStyle>
            <a:lvl1pPr>
              <a:defRPr sz="4000"/>
            </a:lvl1pPr>
          </a:lstStyle>
          <a:p>
            <a:pPr lvl="0"/>
            <a:r>
              <a:rPr lang="en-US" altLang="en-US" noProof="0"/>
              <a:t>Click to edit Master title style</a:t>
            </a:r>
            <a:endParaRPr lang="en-GB" altLang="en-US" noProof="0" dirty="0"/>
          </a:p>
        </p:txBody>
      </p:sp>
      <p:pic>
        <p:nvPicPr>
          <p:cNvPr id="1028" name="Picture 4" descr="M:\DV\EXTERNAL AFFAIRS - University Marketing\Branding\Brand Implementation Programme\templates\work in progress PPT\Graphics\4_3\4-3_split_8-12_with_descriptor_150dpi.jpg"/>
          <p:cNvPicPr>
            <a:picLocks noChangeAspect="1" noChangeArrowheads="1"/>
          </p:cNvPicPr>
          <p:nvPr userDrawn="1"/>
        </p:nvPicPr>
        <p:blipFill rotWithShape="1">
          <a:blip r:embed="rId2" cstate="screen">
            <a:extLst>
              <a:ext uri="{28A0092B-C50C-407E-A947-70E740481C1C}">
                <a14:useLocalDpi xmlns:a14="http://schemas.microsoft.com/office/drawing/2010/main"/>
              </a:ext>
            </a:extLst>
          </a:blip>
          <a:srcRect/>
          <a:stretch/>
        </p:blipFill>
        <p:spPr bwMode="auto">
          <a:xfrm>
            <a:off x="-27244" y="0"/>
            <a:ext cx="9168001" cy="4714827"/>
          </a:xfrm>
          <a:prstGeom prst="rect">
            <a:avLst/>
          </a:prstGeom>
          <a:noFill/>
          <a:extLst>
            <a:ext uri="{909E8E84-426E-40dd-AFC4-6F175D3DCCD1}">
              <a14:hiddenFill xmlns:a14="http://schemas.microsoft.com/office/drawing/2010/main" xmlns="">
                <a:solidFill>
                  <a:srgbClr val="FFFFFF"/>
                </a:solidFill>
              </a14:hiddenFill>
            </a:ext>
          </a:extLst>
        </p:spPr>
      </p:pic>
      <p:sp>
        <p:nvSpPr>
          <p:cNvPr id="49156" name="Rectangle 4"/>
          <p:cNvSpPr>
            <a:spLocks noGrp="1" noChangeArrowheads="1"/>
          </p:cNvSpPr>
          <p:nvPr>
            <p:ph type="subTitle" idx="1"/>
          </p:nvPr>
        </p:nvSpPr>
        <p:spPr>
          <a:xfrm>
            <a:off x="259432" y="4045917"/>
            <a:ext cx="6400800" cy="1327299"/>
          </a:xfrm>
        </p:spPr>
        <p:txBody>
          <a:bodyPr/>
          <a:lstStyle>
            <a:lvl1pPr marL="0" indent="0" algn="l">
              <a:buFontTx/>
              <a:buNone/>
              <a:defRPr/>
            </a:lvl1pPr>
          </a:lstStyle>
          <a:p>
            <a:pPr lvl="0"/>
            <a:r>
              <a:rPr lang="en-US" altLang="en-US" noProof="0"/>
              <a:t>Click to edit Master subtitle style</a:t>
            </a:r>
            <a:endParaRPr lang="en-GB" altLang="en-US" noProof="0" dirty="0"/>
          </a:p>
        </p:txBody>
      </p:sp>
    </p:spTree>
    <p:extLst>
      <p:ext uri="{BB962C8B-B14F-4D97-AF65-F5344CB8AC3E}">
        <p14:creationId xmlns:p14="http://schemas.microsoft.com/office/powerpoint/2010/main" val="318723899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85384978-FF33-4943-AA93-CA0F6CF72124}" type="datetimeFigureOut">
              <a:rPr lang="en-GB" smtClean="0"/>
              <a:t>17/07/2023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382894775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85384978-FF33-4943-AA93-CA0F6CF72124}" type="datetimeFigureOut">
              <a:rPr lang="en-GB" smtClean="0"/>
              <a:t>17/07/2023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303163364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85384978-FF33-4943-AA93-CA0F6CF72124}" type="datetimeFigureOut">
              <a:rPr lang="en-GB" smtClean="0"/>
              <a:t>17/07/2023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300213468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85384978-FF33-4943-AA93-CA0F6CF72124}" type="datetimeFigureOut">
              <a:rPr lang="en-GB" smtClean="0"/>
              <a:t>17/07/2023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179357404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GB"/>
          </a:p>
        </p:txBody>
      </p:sp>
      <p:sp>
        <p:nvSpPr>
          <p:cNvPr id="4" name="Date Placeholder 3"/>
          <p:cNvSpPr>
            <a:spLocks noGrp="1"/>
          </p:cNvSpPr>
          <p:nvPr>
            <p:ph type="dt" sz="half" idx="10"/>
          </p:nvPr>
        </p:nvSpPr>
        <p:spPr/>
        <p:txBody>
          <a:bodyPr/>
          <a:lstStyle>
            <a:lvl1pPr>
              <a:defRPr/>
            </a:lvl1pPr>
          </a:lstStyle>
          <a:p>
            <a:pPr>
              <a:defRPr/>
            </a:pPr>
            <a:fld id="{CC04D4E8-1442-4A26-862E-F7A1A3386CB3}" type="datetimeFigureOut">
              <a:rPr lang="en-GB"/>
              <a:pPr>
                <a:defRPr/>
              </a:pPr>
              <a:t>17/07/2023</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1D48AA0D-06A5-4A03-86AF-FCD31649C8B7}" type="slidenum">
              <a:rPr lang="en-GB"/>
              <a:pPr>
                <a:defRPr/>
              </a:pPr>
              <a:t>‹#›</a:t>
            </a:fld>
            <a:endParaRPr lang="en-GB"/>
          </a:p>
        </p:txBody>
      </p:sp>
    </p:spTree>
    <p:extLst>
      <p:ext uri="{BB962C8B-B14F-4D97-AF65-F5344CB8AC3E}">
        <p14:creationId xmlns:p14="http://schemas.microsoft.com/office/powerpoint/2010/main" val="85248852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lvl1pPr>
              <a:defRPr/>
            </a:lvl1pPr>
          </a:lstStyle>
          <a:p>
            <a:pPr>
              <a:defRPr/>
            </a:pPr>
            <a:fld id="{5A340FB6-9916-4744-A588-88582159FB2B}" type="datetimeFigureOut">
              <a:rPr lang="en-GB"/>
              <a:pPr>
                <a:defRPr/>
              </a:pPr>
              <a:t>17/07/2023</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31B5FE55-7890-4B92-8DAC-E9A4D1B54585}" type="slidenum">
              <a:rPr lang="en-GB"/>
              <a:pPr>
                <a:defRPr/>
              </a:pPr>
              <a:t>‹#›</a:t>
            </a:fld>
            <a:endParaRPr lang="en-GB"/>
          </a:p>
        </p:txBody>
      </p:sp>
    </p:spTree>
    <p:extLst>
      <p:ext uri="{BB962C8B-B14F-4D97-AF65-F5344CB8AC3E}">
        <p14:creationId xmlns:p14="http://schemas.microsoft.com/office/powerpoint/2010/main" val="3760645790"/>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683568" y="2564904"/>
            <a:ext cx="7772400" cy="3204071"/>
          </a:xfrm>
        </p:spPr>
        <p:txBody>
          <a:bodyPr anchor="t"/>
          <a:lstStyle>
            <a:lvl1pPr algn="l">
              <a:defRPr sz="4000" b="1" cap="none"/>
            </a:lvl1pPr>
          </a:lstStyle>
          <a:p>
            <a:r>
              <a:rPr lang="en-US" dirty="0"/>
              <a:t>Click to edit master title style</a:t>
            </a:r>
            <a:endParaRPr lang="en-GB" dirty="0"/>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lvl1pPr>
              <a:defRPr/>
            </a:lvl1pPr>
          </a:lstStyle>
          <a:p>
            <a:pPr>
              <a:defRPr/>
            </a:pPr>
            <a:fld id="{87EA2E35-467A-4B59-82DC-CA561B91D6DD}" type="datetimeFigureOut">
              <a:rPr lang="en-GB"/>
              <a:pPr>
                <a:defRPr/>
              </a:pPr>
              <a:t>17/07/2023</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8730FB9F-F625-4E59-ABB6-F6A9692E4283}" type="slidenum">
              <a:rPr lang="en-GB"/>
              <a:pPr>
                <a:defRPr/>
              </a:pPr>
              <a:t>‹#›</a:t>
            </a:fld>
            <a:endParaRPr lang="en-GB"/>
          </a:p>
        </p:txBody>
      </p:sp>
      <p:pic>
        <p:nvPicPr>
          <p:cNvPr id="7" name="Picture 6"/>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3075"/>
            <a:ext cx="9144000" cy="1508759"/>
          </a:xfrm>
          <a:prstGeom prst="rect">
            <a:avLst/>
          </a:prstGeom>
        </p:spPr>
      </p:pic>
    </p:spTree>
    <p:extLst>
      <p:ext uri="{BB962C8B-B14F-4D97-AF65-F5344CB8AC3E}">
        <p14:creationId xmlns:p14="http://schemas.microsoft.com/office/powerpoint/2010/main" val="3609636989"/>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3"/>
          <p:cNvSpPr>
            <a:spLocks noGrp="1"/>
          </p:cNvSpPr>
          <p:nvPr>
            <p:ph type="dt" sz="half" idx="10"/>
          </p:nvPr>
        </p:nvSpPr>
        <p:spPr/>
        <p:txBody>
          <a:bodyPr/>
          <a:lstStyle>
            <a:lvl1pPr>
              <a:defRPr/>
            </a:lvl1pPr>
          </a:lstStyle>
          <a:p>
            <a:pPr>
              <a:defRPr/>
            </a:pPr>
            <a:fld id="{89F47B15-667E-4BCF-8B3A-A77556EB54EA}" type="datetimeFigureOut">
              <a:rPr lang="en-GB"/>
              <a:pPr>
                <a:defRPr/>
              </a:pPr>
              <a:t>17/07/2023</a:t>
            </a:fld>
            <a:endParaRPr lang="en-GB"/>
          </a:p>
        </p:txBody>
      </p:sp>
      <p:sp>
        <p:nvSpPr>
          <p:cNvPr id="6" name="Footer Placeholder 4"/>
          <p:cNvSpPr>
            <a:spLocks noGrp="1"/>
          </p:cNvSpPr>
          <p:nvPr>
            <p:ph type="ftr" sz="quarter" idx="11"/>
          </p:nvPr>
        </p:nvSpPr>
        <p:spPr/>
        <p:txBody>
          <a:bodyPr/>
          <a:lstStyle>
            <a:lvl1pPr>
              <a:defRPr/>
            </a:lvl1pPr>
          </a:lstStyle>
          <a:p>
            <a:pPr>
              <a:defRPr/>
            </a:pPr>
            <a:endParaRPr lang="en-GB"/>
          </a:p>
        </p:txBody>
      </p:sp>
      <p:sp>
        <p:nvSpPr>
          <p:cNvPr id="7" name="Slide Number Placeholder 5"/>
          <p:cNvSpPr>
            <a:spLocks noGrp="1"/>
          </p:cNvSpPr>
          <p:nvPr>
            <p:ph type="sldNum" sz="quarter" idx="12"/>
          </p:nvPr>
        </p:nvSpPr>
        <p:spPr/>
        <p:txBody>
          <a:bodyPr/>
          <a:lstStyle>
            <a:lvl1pPr>
              <a:defRPr/>
            </a:lvl1pPr>
          </a:lstStyle>
          <a:p>
            <a:pPr>
              <a:defRPr/>
            </a:pPr>
            <a:fld id="{A6C46B6B-B495-4202-9733-F50C9C7FB744}" type="slidenum">
              <a:rPr lang="en-GB"/>
              <a:pPr>
                <a:defRPr/>
              </a:pPr>
              <a:t>‹#›</a:t>
            </a:fld>
            <a:endParaRPr lang="en-GB"/>
          </a:p>
        </p:txBody>
      </p:sp>
    </p:spTree>
    <p:extLst>
      <p:ext uri="{BB962C8B-B14F-4D97-AF65-F5344CB8AC3E}">
        <p14:creationId xmlns:p14="http://schemas.microsoft.com/office/powerpoint/2010/main" val="1964436124"/>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3"/>
          <p:cNvSpPr>
            <a:spLocks noGrp="1"/>
          </p:cNvSpPr>
          <p:nvPr>
            <p:ph type="dt" sz="half" idx="10"/>
          </p:nvPr>
        </p:nvSpPr>
        <p:spPr/>
        <p:txBody>
          <a:bodyPr/>
          <a:lstStyle>
            <a:lvl1pPr>
              <a:defRPr/>
            </a:lvl1pPr>
          </a:lstStyle>
          <a:p>
            <a:pPr>
              <a:defRPr/>
            </a:pPr>
            <a:fld id="{7ADAC0FC-96BA-4D10-9D73-BF78231C6B28}" type="datetimeFigureOut">
              <a:rPr lang="en-GB"/>
              <a:pPr>
                <a:defRPr/>
              </a:pPr>
              <a:t>17/07/2023</a:t>
            </a:fld>
            <a:endParaRPr lang="en-GB"/>
          </a:p>
        </p:txBody>
      </p:sp>
      <p:sp>
        <p:nvSpPr>
          <p:cNvPr id="8" name="Footer Placeholder 4"/>
          <p:cNvSpPr>
            <a:spLocks noGrp="1"/>
          </p:cNvSpPr>
          <p:nvPr>
            <p:ph type="ftr" sz="quarter" idx="11"/>
          </p:nvPr>
        </p:nvSpPr>
        <p:spPr/>
        <p:txBody>
          <a:bodyPr/>
          <a:lstStyle>
            <a:lvl1pPr>
              <a:defRPr/>
            </a:lvl1pPr>
          </a:lstStyle>
          <a:p>
            <a:pPr>
              <a:defRPr/>
            </a:pPr>
            <a:endParaRPr lang="en-GB"/>
          </a:p>
        </p:txBody>
      </p:sp>
      <p:sp>
        <p:nvSpPr>
          <p:cNvPr id="9" name="Slide Number Placeholder 5"/>
          <p:cNvSpPr>
            <a:spLocks noGrp="1"/>
          </p:cNvSpPr>
          <p:nvPr>
            <p:ph type="sldNum" sz="quarter" idx="12"/>
          </p:nvPr>
        </p:nvSpPr>
        <p:spPr/>
        <p:txBody>
          <a:bodyPr/>
          <a:lstStyle>
            <a:lvl1pPr>
              <a:defRPr/>
            </a:lvl1pPr>
          </a:lstStyle>
          <a:p>
            <a:pPr>
              <a:defRPr/>
            </a:pPr>
            <a:fld id="{E133AD48-89ED-4225-9717-C63FF82E1232}" type="slidenum">
              <a:rPr lang="en-GB"/>
              <a:pPr>
                <a:defRPr/>
              </a:pPr>
              <a:t>‹#›</a:t>
            </a:fld>
            <a:endParaRPr lang="en-GB"/>
          </a:p>
        </p:txBody>
      </p:sp>
    </p:spTree>
    <p:extLst>
      <p:ext uri="{BB962C8B-B14F-4D97-AF65-F5344CB8AC3E}">
        <p14:creationId xmlns:p14="http://schemas.microsoft.com/office/powerpoint/2010/main" val="3433877119"/>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3"/>
          <p:cNvSpPr>
            <a:spLocks noGrp="1"/>
          </p:cNvSpPr>
          <p:nvPr>
            <p:ph type="dt" sz="half" idx="10"/>
          </p:nvPr>
        </p:nvSpPr>
        <p:spPr/>
        <p:txBody>
          <a:bodyPr/>
          <a:lstStyle>
            <a:lvl1pPr>
              <a:defRPr/>
            </a:lvl1pPr>
          </a:lstStyle>
          <a:p>
            <a:pPr>
              <a:defRPr/>
            </a:pPr>
            <a:fld id="{8A09EE57-8035-41DD-9C26-3C6F5DAA7CFD}" type="datetimeFigureOut">
              <a:rPr lang="en-GB"/>
              <a:pPr>
                <a:defRPr/>
              </a:pPr>
              <a:t>17/07/2023</a:t>
            </a:fld>
            <a:endParaRPr lang="en-GB"/>
          </a:p>
        </p:txBody>
      </p:sp>
      <p:sp>
        <p:nvSpPr>
          <p:cNvPr id="4" name="Footer Placeholder 4"/>
          <p:cNvSpPr>
            <a:spLocks noGrp="1"/>
          </p:cNvSpPr>
          <p:nvPr>
            <p:ph type="ftr" sz="quarter" idx="11"/>
          </p:nvPr>
        </p:nvSpPr>
        <p:spPr/>
        <p:txBody>
          <a:bodyPr/>
          <a:lstStyle>
            <a:lvl1pPr>
              <a:defRPr/>
            </a:lvl1pPr>
          </a:lstStyle>
          <a:p>
            <a:pPr>
              <a:defRPr/>
            </a:pPr>
            <a:endParaRPr lang="en-GB"/>
          </a:p>
        </p:txBody>
      </p:sp>
      <p:sp>
        <p:nvSpPr>
          <p:cNvPr id="5" name="Slide Number Placeholder 5"/>
          <p:cNvSpPr>
            <a:spLocks noGrp="1"/>
          </p:cNvSpPr>
          <p:nvPr>
            <p:ph type="sldNum" sz="quarter" idx="12"/>
          </p:nvPr>
        </p:nvSpPr>
        <p:spPr/>
        <p:txBody>
          <a:bodyPr/>
          <a:lstStyle>
            <a:lvl1pPr>
              <a:defRPr/>
            </a:lvl1pPr>
          </a:lstStyle>
          <a:p>
            <a:pPr>
              <a:defRPr/>
            </a:pPr>
            <a:fld id="{37C80DCE-CC63-41F3-B3BF-2DC7C1BD5F8C}" type="slidenum">
              <a:rPr lang="en-GB"/>
              <a:pPr>
                <a:defRPr/>
              </a:pPr>
              <a:t>‹#›</a:t>
            </a:fld>
            <a:endParaRPr lang="en-GB"/>
          </a:p>
        </p:txBody>
      </p:sp>
    </p:spTree>
    <p:extLst>
      <p:ext uri="{BB962C8B-B14F-4D97-AF65-F5344CB8AC3E}">
        <p14:creationId xmlns:p14="http://schemas.microsoft.com/office/powerpoint/2010/main" val="309191788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6" name="Rectangle 6"/>
          <p:cNvSpPr>
            <a:spLocks noGrp="1" noChangeArrowheads="1"/>
          </p:cNvSpPr>
          <p:nvPr>
            <p:ph type="sldNum" sz="quarter" idx="12"/>
          </p:nvPr>
        </p:nvSpPr>
        <p:spPr>
          <a:ln/>
        </p:spPr>
        <p:txBody>
          <a:bodyPr/>
          <a:lstStyle>
            <a:lvl1pPr>
              <a:defRPr/>
            </a:lvl1pPr>
          </a:lstStyle>
          <a:p>
            <a:pPr>
              <a:defRPr/>
            </a:pPr>
            <a:fld id="{E70D8804-937B-40C3-8369-0CF62D082B6D}" type="slidenum">
              <a:rPr lang="en-GB" altLang="en-US"/>
              <a:pPr>
                <a:defRPr/>
              </a:pPr>
              <a:t>‹#›</a:t>
            </a:fld>
            <a:endParaRPr lang="en-GB" altLang="en-US"/>
          </a:p>
        </p:txBody>
      </p:sp>
    </p:spTree>
    <p:extLst>
      <p:ext uri="{BB962C8B-B14F-4D97-AF65-F5344CB8AC3E}">
        <p14:creationId xmlns:p14="http://schemas.microsoft.com/office/powerpoint/2010/main" val="948784953"/>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4A0DAF2E-DC61-4E6E-94AB-B60AED80656E}" type="datetimeFigureOut">
              <a:rPr lang="en-GB"/>
              <a:pPr>
                <a:defRPr/>
              </a:pPr>
              <a:t>17/07/2023</a:t>
            </a:fld>
            <a:endParaRPr lang="en-GB"/>
          </a:p>
        </p:txBody>
      </p:sp>
      <p:sp>
        <p:nvSpPr>
          <p:cNvPr id="3" name="Footer Placeholder 4"/>
          <p:cNvSpPr>
            <a:spLocks noGrp="1"/>
          </p:cNvSpPr>
          <p:nvPr>
            <p:ph type="ftr" sz="quarter" idx="11"/>
          </p:nvPr>
        </p:nvSpPr>
        <p:spPr/>
        <p:txBody>
          <a:bodyPr/>
          <a:lstStyle>
            <a:lvl1pPr>
              <a:defRPr/>
            </a:lvl1pPr>
          </a:lstStyle>
          <a:p>
            <a:pPr>
              <a:defRPr/>
            </a:pPr>
            <a:endParaRPr lang="en-GB"/>
          </a:p>
        </p:txBody>
      </p:sp>
      <p:sp>
        <p:nvSpPr>
          <p:cNvPr id="4" name="Slide Number Placeholder 5"/>
          <p:cNvSpPr>
            <a:spLocks noGrp="1"/>
          </p:cNvSpPr>
          <p:nvPr>
            <p:ph type="sldNum" sz="quarter" idx="12"/>
          </p:nvPr>
        </p:nvSpPr>
        <p:spPr/>
        <p:txBody>
          <a:bodyPr/>
          <a:lstStyle>
            <a:lvl1pPr>
              <a:defRPr/>
            </a:lvl1pPr>
          </a:lstStyle>
          <a:p>
            <a:pPr>
              <a:defRPr/>
            </a:pPr>
            <a:fld id="{20B71BE9-486E-45C4-86CB-5A5F3C3951AF}" type="slidenum">
              <a:rPr lang="en-GB"/>
              <a:pPr>
                <a:defRPr/>
              </a:pPr>
              <a:t>‹#›</a:t>
            </a:fld>
            <a:endParaRPr lang="en-GB"/>
          </a:p>
        </p:txBody>
      </p:sp>
    </p:spTree>
    <p:extLst>
      <p:ext uri="{BB962C8B-B14F-4D97-AF65-F5344CB8AC3E}">
        <p14:creationId xmlns:p14="http://schemas.microsoft.com/office/powerpoint/2010/main" val="2940544931"/>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0F9898C3-4A5E-46F2-8CA9-97065EF60EB5}" type="datetimeFigureOut">
              <a:rPr lang="en-GB"/>
              <a:pPr>
                <a:defRPr/>
              </a:pPr>
              <a:t>17/07/2023</a:t>
            </a:fld>
            <a:endParaRPr lang="en-GB"/>
          </a:p>
        </p:txBody>
      </p:sp>
      <p:sp>
        <p:nvSpPr>
          <p:cNvPr id="6" name="Footer Placeholder 4"/>
          <p:cNvSpPr>
            <a:spLocks noGrp="1"/>
          </p:cNvSpPr>
          <p:nvPr>
            <p:ph type="ftr" sz="quarter" idx="11"/>
          </p:nvPr>
        </p:nvSpPr>
        <p:spPr/>
        <p:txBody>
          <a:bodyPr/>
          <a:lstStyle>
            <a:lvl1pPr>
              <a:defRPr/>
            </a:lvl1pPr>
          </a:lstStyle>
          <a:p>
            <a:pPr>
              <a:defRPr/>
            </a:pPr>
            <a:endParaRPr lang="en-GB"/>
          </a:p>
        </p:txBody>
      </p:sp>
      <p:sp>
        <p:nvSpPr>
          <p:cNvPr id="7" name="Slide Number Placeholder 5"/>
          <p:cNvSpPr>
            <a:spLocks noGrp="1"/>
          </p:cNvSpPr>
          <p:nvPr>
            <p:ph type="sldNum" sz="quarter" idx="12"/>
          </p:nvPr>
        </p:nvSpPr>
        <p:spPr/>
        <p:txBody>
          <a:bodyPr/>
          <a:lstStyle>
            <a:lvl1pPr>
              <a:defRPr/>
            </a:lvl1pPr>
          </a:lstStyle>
          <a:p>
            <a:pPr>
              <a:defRPr/>
            </a:pPr>
            <a:fld id="{FE527412-71D6-44C2-A9F5-635BC2763565}" type="slidenum">
              <a:rPr lang="en-GB"/>
              <a:pPr>
                <a:defRPr/>
              </a:pPr>
              <a:t>‹#›</a:t>
            </a:fld>
            <a:endParaRPr lang="en-GB"/>
          </a:p>
        </p:txBody>
      </p:sp>
    </p:spTree>
    <p:extLst>
      <p:ext uri="{BB962C8B-B14F-4D97-AF65-F5344CB8AC3E}">
        <p14:creationId xmlns:p14="http://schemas.microsoft.com/office/powerpoint/2010/main" val="3127544325"/>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82D78D83-690E-44A6-9615-6E3773D09219}" type="datetimeFigureOut">
              <a:rPr lang="en-GB"/>
              <a:pPr>
                <a:defRPr/>
              </a:pPr>
              <a:t>17/07/2023</a:t>
            </a:fld>
            <a:endParaRPr lang="en-GB"/>
          </a:p>
        </p:txBody>
      </p:sp>
      <p:sp>
        <p:nvSpPr>
          <p:cNvPr id="6" name="Footer Placeholder 4"/>
          <p:cNvSpPr>
            <a:spLocks noGrp="1"/>
          </p:cNvSpPr>
          <p:nvPr>
            <p:ph type="ftr" sz="quarter" idx="11"/>
          </p:nvPr>
        </p:nvSpPr>
        <p:spPr/>
        <p:txBody>
          <a:bodyPr/>
          <a:lstStyle>
            <a:lvl1pPr>
              <a:defRPr/>
            </a:lvl1pPr>
          </a:lstStyle>
          <a:p>
            <a:pPr>
              <a:defRPr/>
            </a:pPr>
            <a:endParaRPr lang="en-GB"/>
          </a:p>
        </p:txBody>
      </p:sp>
      <p:sp>
        <p:nvSpPr>
          <p:cNvPr id="7" name="Slide Number Placeholder 5"/>
          <p:cNvSpPr>
            <a:spLocks noGrp="1"/>
          </p:cNvSpPr>
          <p:nvPr>
            <p:ph type="sldNum" sz="quarter" idx="12"/>
          </p:nvPr>
        </p:nvSpPr>
        <p:spPr/>
        <p:txBody>
          <a:bodyPr/>
          <a:lstStyle>
            <a:lvl1pPr>
              <a:defRPr/>
            </a:lvl1pPr>
          </a:lstStyle>
          <a:p>
            <a:pPr>
              <a:defRPr/>
            </a:pPr>
            <a:fld id="{F6B233AE-E9D9-464A-AA2D-6B972A04F9AF}" type="slidenum">
              <a:rPr lang="en-GB"/>
              <a:pPr>
                <a:defRPr/>
              </a:pPr>
              <a:t>‹#›</a:t>
            </a:fld>
            <a:endParaRPr lang="en-GB"/>
          </a:p>
        </p:txBody>
      </p:sp>
    </p:spTree>
    <p:extLst>
      <p:ext uri="{BB962C8B-B14F-4D97-AF65-F5344CB8AC3E}">
        <p14:creationId xmlns:p14="http://schemas.microsoft.com/office/powerpoint/2010/main" val="3934533877"/>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lvl1pPr>
              <a:defRPr/>
            </a:lvl1pPr>
          </a:lstStyle>
          <a:p>
            <a:pPr>
              <a:defRPr/>
            </a:pPr>
            <a:fld id="{A4A34E77-4970-41AE-8E37-D8248A576885}" type="datetimeFigureOut">
              <a:rPr lang="en-GB"/>
              <a:pPr>
                <a:defRPr/>
              </a:pPr>
              <a:t>17/07/2023</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F6B9CED2-2637-4A41-9192-F691BFD70E77}" type="slidenum">
              <a:rPr lang="en-GB"/>
              <a:pPr>
                <a:defRPr/>
              </a:pPr>
              <a:t>‹#›</a:t>
            </a:fld>
            <a:endParaRPr lang="en-GB"/>
          </a:p>
        </p:txBody>
      </p:sp>
    </p:spTree>
    <p:extLst>
      <p:ext uri="{BB962C8B-B14F-4D97-AF65-F5344CB8AC3E}">
        <p14:creationId xmlns:p14="http://schemas.microsoft.com/office/powerpoint/2010/main" val="2941336810"/>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lvl1pPr>
              <a:defRPr/>
            </a:lvl1pPr>
          </a:lstStyle>
          <a:p>
            <a:pPr>
              <a:defRPr/>
            </a:pPr>
            <a:fld id="{1E9B04DF-1EF5-402B-A3AD-220EAF3DB805}" type="datetimeFigureOut">
              <a:rPr lang="en-GB"/>
              <a:pPr>
                <a:defRPr/>
              </a:pPr>
              <a:t>17/07/2023</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78284ABD-F176-4BF4-91E7-E32687AA688D}" type="slidenum">
              <a:rPr lang="en-GB"/>
              <a:pPr>
                <a:defRPr/>
              </a:pPr>
              <a:t>‹#›</a:t>
            </a:fld>
            <a:endParaRPr lang="en-GB"/>
          </a:p>
        </p:txBody>
      </p:sp>
    </p:spTree>
    <p:extLst>
      <p:ext uri="{BB962C8B-B14F-4D97-AF65-F5344CB8AC3E}">
        <p14:creationId xmlns:p14="http://schemas.microsoft.com/office/powerpoint/2010/main" val="385987908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pic>
        <p:nvPicPr>
          <p:cNvPr id="9" name="Picture 4" descr="M:\DV\EXTERNAL AFFAIRS - University Marketing\Branding\Brand Implementation Programme\templates\work in progress PPT\Graphics\4_3\4-3_split_8-12_with_descriptor_150dpi.jpg"/>
          <p:cNvPicPr>
            <a:picLocks noChangeAspect="1" noChangeArrowheads="1"/>
          </p:cNvPicPr>
          <p:nvPr userDrawn="1"/>
        </p:nvPicPr>
        <p:blipFill rotWithShape="1">
          <a:blip r:embed="rId2" cstate="screen">
            <a:extLst>
              <a:ext uri="{28A0092B-C50C-407E-A947-70E740481C1C}">
                <a14:useLocalDpi xmlns:a14="http://schemas.microsoft.com/office/drawing/2010/main"/>
              </a:ext>
            </a:extLst>
          </a:blip>
          <a:srcRect b="-2"/>
          <a:stretch/>
        </p:blipFill>
        <p:spPr bwMode="auto">
          <a:xfrm>
            <a:off x="0" y="-27384"/>
            <a:ext cx="9144000" cy="3021199"/>
          </a:xfrm>
          <a:prstGeom prst="rect">
            <a:avLst/>
          </a:prstGeom>
          <a:noFill/>
          <a:extLst>
            <a:ext uri="{909E8E84-426E-40dd-AFC4-6F175D3DCCD1}">
              <a14:hiddenFill xmlns:a14="http://schemas.microsoft.com/office/drawing/2010/main" xmlns="">
                <a:solidFill>
                  <a:srgbClr val="FFFFFF"/>
                </a:solidFill>
              </a14:hiddenFill>
            </a:ext>
          </a:extLst>
        </p:spPr>
      </p:pic>
      <p:sp>
        <p:nvSpPr>
          <p:cNvPr id="2" name="Title 1"/>
          <p:cNvSpPr>
            <a:spLocks noGrp="1"/>
          </p:cNvSpPr>
          <p:nvPr>
            <p:ph type="title" hasCustomPrompt="1"/>
          </p:nvPr>
        </p:nvSpPr>
        <p:spPr>
          <a:xfrm>
            <a:off x="685800" y="1550979"/>
            <a:ext cx="7772400" cy="1362075"/>
          </a:xfrm>
        </p:spPr>
        <p:txBody>
          <a:bodyPr anchor="t"/>
          <a:lstStyle>
            <a:lvl1pPr algn="l">
              <a:defRPr sz="4000" b="1" cap="none"/>
            </a:lvl1pPr>
          </a:lstStyle>
          <a:p>
            <a:r>
              <a:rPr lang="en-US" dirty="0"/>
              <a:t>Click to edit master title style</a:t>
            </a:r>
            <a:endParaRPr lang="en-GB" dirty="0"/>
          </a:p>
        </p:txBody>
      </p:sp>
      <p:sp>
        <p:nvSpPr>
          <p:cNvPr id="3" name="Text Placeholder 2"/>
          <p:cNvSpPr>
            <a:spLocks noGrp="1"/>
          </p:cNvSpPr>
          <p:nvPr>
            <p:ph type="body" idx="1"/>
          </p:nvPr>
        </p:nvSpPr>
        <p:spPr>
          <a:xfrm>
            <a:off x="722313" y="2906713"/>
            <a:ext cx="7772400" cy="1500187"/>
          </a:xfrm>
        </p:spPr>
        <p:txBody>
          <a:bodyPr anchor="t"/>
          <a:lstStyle>
            <a:lvl1pPr marL="0" indent="0">
              <a:buNone/>
              <a:defRPr sz="32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GB"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6" name="Rectangle 6"/>
          <p:cNvSpPr>
            <a:spLocks noGrp="1" noChangeArrowheads="1"/>
          </p:cNvSpPr>
          <p:nvPr>
            <p:ph type="sldNum" sz="quarter" idx="12"/>
          </p:nvPr>
        </p:nvSpPr>
        <p:spPr>
          <a:ln/>
        </p:spPr>
        <p:txBody>
          <a:bodyPr/>
          <a:lstStyle>
            <a:lvl1pPr>
              <a:defRPr/>
            </a:lvl1pPr>
          </a:lstStyle>
          <a:p>
            <a:pPr>
              <a:defRPr/>
            </a:pPr>
            <a:fld id="{2DF8B94E-925D-4A32-90AE-A4FAA5B8065E}" type="slidenum">
              <a:rPr lang="en-GB" altLang="en-US"/>
              <a:pPr>
                <a:defRPr/>
              </a:pPr>
              <a:t>‹#›</a:t>
            </a:fld>
            <a:endParaRPr lang="en-GB" altLang="en-US"/>
          </a:p>
        </p:txBody>
      </p:sp>
    </p:spTree>
    <p:extLst>
      <p:ext uri="{BB962C8B-B14F-4D97-AF65-F5344CB8AC3E}">
        <p14:creationId xmlns:p14="http://schemas.microsoft.com/office/powerpoint/2010/main" val="230471147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685800" y="13716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8200" y="13716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Rectangle 4"/>
          <p:cNvSpPr>
            <a:spLocks noGrp="1" noChangeArrowheads="1"/>
          </p:cNvSpPr>
          <p:nvPr>
            <p:ph type="dt" sz="half" idx="10"/>
          </p:nvPr>
        </p:nvSpPr>
        <p:spPr>
          <a:ln/>
        </p:spPr>
        <p:txBody>
          <a:bodyPr/>
          <a:lstStyle>
            <a:lvl1pPr>
              <a:defRPr/>
            </a:lvl1pPr>
          </a:lstStyle>
          <a:p>
            <a:pPr>
              <a:defRPr/>
            </a:pPr>
            <a:endParaRPr lang="en-GB" alt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7" name="Rectangle 6"/>
          <p:cNvSpPr>
            <a:spLocks noGrp="1" noChangeArrowheads="1"/>
          </p:cNvSpPr>
          <p:nvPr>
            <p:ph type="sldNum" sz="quarter" idx="12"/>
          </p:nvPr>
        </p:nvSpPr>
        <p:spPr>
          <a:ln/>
        </p:spPr>
        <p:txBody>
          <a:bodyPr/>
          <a:lstStyle>
            <a:lvl1pPr>
              <a:defRPr/>
            </a:lvl1pPr>
          </a:lstStyle>
          <a:p>
            <a:pPr>
              <a:defRPr/>
            </a:pPr>
            <a:fld id="{8A76B3E9-7FF0-4902-80F9-E8997D5A0E30}" type="slidenum">
              <a:rPr lang="en-GB" altLang="en-US"/>
              <a:pPr>
                <a:defRPr/>
              </a:pPr>
              <a:t>‹#›</a:t>
            </a:fld>
            <a:endParaRPr lang="en-GB" altLang="en-US"/>
          </a:p>
        </p:txBody>
      </p:sp>
    </p:spTree>
    <p:extLst>
      <p:ext uri="{BB962C8B-B14F-4D97-AF65-F5344CB8AC3E}">
        <p14:creationId xmlns:p14="http://schemas.microsoft.com/office/powerpoint/2010/main" val="304528399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Rectangle 4"/>
          <p:cNvSpPr>
            <a:spLocks noGrp="1" noChangeArrowheads="1"/>
          </p:cNvSpPr>
          <p:nvPr>
            <p:ph type="dt" sz="half" idx="10"/>
          </p:nvPr>
        </p:nvSpPr>
        <p:spPr>
          <a:ln/>
        </p:spPr>
        <p:txBody>
          <a:bodyPr/>
          <a:lstStyle>
            <a:lvl1pPr>
              <a:defRPr/>
            </a:lvl1pPr>
          </a:lstStyle>
          <a:p>
            <a:pPr>
              <a:defRPr/>
            </a:pPr>
            <a:endParaRPr lang="en-GB" alt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9" name="Rectangle 6"/>
          <p:cNvSpPr>
            <a:spLocks noGrp="1" noChangeArrowheads="1"/>
          </p:cNvSpPr>
          <p:nvPr>
            <p:ph type="sldNum" sz="quarter" idx="12"/>
          </p:nvPr>
        </p:nvSpPr>
        <p:spPr>
          <a:ln/>
        </p:spPr>
        <p:txBody>
          <a:bodyPr/>
          <a:lstStyle>
            <a:lvl1pPr>
              <a:defRPr/>
            </a:lvl1pPr>
          </a:lstStyle>
          <a:p>
            <a:pPr>
              <a:defRPr/>
            </a:pPr>
            <a:fld id="{57203937-7804-4435-8F73-564F70BF0477}" type="slidenum">
              <a:rPr lang="en-GB" altLang="en-US"/>
              <a:pPr>
                <a:defRPr/>
              </a:pPr>
              <a:t>‹#›</a:t>
            </a:fld>
            <a:endParaRPr lang="en-GB" altLang="en-US"/>
          </a:p>
        </p:txBody>
      </p:sp>
    </p:spTree>
    <p:extLst>
      <p:ext uri="{BB962C8B-B14F-4D97-AF65-F5344CB8AC3E}">
        <p14:creationId xmlns:p14="http://schemas.microsoft.com/office/powerpoint/2010/main" val="224697187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Rectangle 4"/>
          <p:cNvSpPr>
            <a:spLocks noGrp="1" noChangeArrowheads="1"/>
          </p:cNvSpPr>
          <p:nvPr>
            <p:ph type="dt" sz="half" idx="10"/>
          </p:nvPr>
        </p:nvSpPr>
        <p:spPr>
          <a:ln/>
        </p:spPr>
        <p:txBody>
          <a:bodyPr/>
          <a:lstStyle>
            <a:lvl1pPr>
              <a:defRPr/>
            </a:lvl1pPr>
          </a:lstStyle>
          <a:p>
            <a:pPr>
              <a:defRPr/>
            </a:pPr>
            <a:endParaRPr lang="en-GB" alt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5" name="Rectangle 6"/>
          <p:cNvSpPr>
            <a:spLocks noGrp="1" noChangeArrowheads="1"/>
          </p:cNvSpPr>
          <p:nvPr>
            <p:ph type="sldNum" sz="quarter" idx="12"/>
          </p:nvPr>
        </p:nvSpPr>
        <p:spPr>
          <a:ln/>
        </p:spPr>
        <p:txBody>
          <a:bodyPr/>
          <a:lstStyle>
            <a:lvl1pPr>
              <a:defRPr/>
            </a:lvl1pPr>
          </a:lstStyle>
          <a:p>
            <a:pPr>
              <a:defRPr/>
            </a:pPr>
            <a:fld id="{D89CFF8C-A83F-461F-AEDD-249687053BE5}" type="slidenum">
              <a:rPr lang="en-GB" altLang="en-US"/>
              <a:pPr>
                <a:defRPr/>
              </a:pPr>
              <a:t>‹#›</a:t>
            </a:fld>
            <a:endParaRPr lang="en-GB" altLang="en-US"/>
          </a:p>
        </p:txBody>
      </p:sp>
    </p:spTree>
    <p:extLst>
      <p:ext uri="{BB962C8B-B14F-4D97-AF65-F5344CB8AC3E}">
        <p14:creationId xmlns:p14="http://schemas.microsoft.com/office/powerpoint/2010/main" val="234708142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GB" alt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4" name="Rectangle 6"/>
          <p:cNvSpPr>
            <a:spLocks noGrp="1" noChangeArrowheads="1"/>
          </p:cNvSpPr>
          <p:nvPr>
            <p:ph type="sldNum" sz="quarter" idx="12"/>
          </p:nvPr>
        </p:nvSpPr>
        <p:spPr>
          <a:ln/>
        </p:spPr>
        <p:txBody>
          <a:bodyPr/>
          <a:lstStyle>
            <a:lvl1pPr>
              <a:defRPr/>
            </a:lvl1pPr>
          </a:lstStyle>
          <a:p>
            <a:pPr>
              <a:defRPr/>
            </a:pPr>
            <a:fld id="{F8DD0086-8934-43DE-AB7F-FE2D8ACF740C}" type="slidenum">
              <a:rPr lang="en-GB" altLang="en-US"/>
              <a:pPr>
                <a:defRPr/>
              </a:pPr>
              <a:t>‹#›</a:t>
            </a:fld>
            <a:endParaRPr lang="en-GB" altLang="en-US"/>
          </a:p>
        </p:txBody>
      </p:sp>
    </p:spTree>
    <p:extLst>
      <p:ext uri="{BB962C8B-B14F-4D97-AF65-F5344CB8AC3E}">
        <p14:creationId xmlns:p14="http://schemas.microsoft.com/office/powerpoint/2010/main" val="237906273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alt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7" name="Rectangle 6"/>
          <p:cNvSpPr>
            <a:spLocks noGrp="1" noChangeArrowheads="1"/>
          </p:cNvSpPr>
          <p:nvPr>
            <p:ph type="sldNum" sz="quarter" idx="12"/>
          </p:nvPr>
        </p:nvSpPr>
        <p:spPr>
          <a:ln/>
        </p:spPr>
        <p:txBody>
          <a:bodyPr/>
          <a:lstStyle>
            <a:lvl1pPr>
              <a:defRPr/>
            </a:lvl1pPr>
          </a:lstStyle>
          <a:p>
            <a:pPr>
              <a:defRPr/>
            </a:pPr>
            <a:fld id="{64278CB3-4A42-4C7D-9227-6531CAA8D3EB}" type="slidenum">
              <a:rPr lang="en-GB" altLang="en-US"/>
              <a:pPr>
                <a:defRPr/>
              </a:pPr>
              <a:t>‹#›</a:t>
            </a:fld>
            <a:endParaRPr lang="en-GB" altLang="en-US"/>
          </a:p>
        </p:txBody>
      </p:sp>
    </p:spTree>
    <p:extLst>
      <p:ext uri="{BB962C8B-B14F-4D97-AF65-F5344CB8AC3E}">
        <p14:creationId xmlns:p14="http://schemas.microsoft.com/office/powerpoint/2010/main" val="369416383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image" Target="../media/image6.jpeg"/><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1.xml"/><Relationship Id="rId3" Type="http://schemas.openxmlformats.org/officeDocument/2006/relationships/slideLayout" Target="../slideLayouts/slideLayout26.xml"/><Relationship Id="rId7" Type="http://schemas.openxmlformats.org/officeDocument/2006/relationships/slideLayout" Target="../slideLayouts/slideLayout30.xml"/><Relationship Id="rId12" Type="http://schemas.openxmlformats.org/officeDocument/2006/relationships/theme" Target="../theme/theme3.xml"/><Relationship Id="rId2" Type="http://schemas.openxmlformats.org/officeDocument/2006/relationships/slideLayout" Target="../slideLayouts/slideLayout25.xml"/><Relationship Id="rId1" Type="http://schemas.openxmlformats.org/officeDocument/2006/relationships/slideLayout" Target="../slideLayouts/slideLayout24.xml"/><Relationship Id="rId6" Type="http://schemas.openxmlformats.org/officeDocument/2006/relationships/slideLayout" Target="../slideLayouts/slideLayout29.xml"/><Relationship Id="rId11" Type="http://schemas.openxmlformats.org/officeDocument/2006/relationships/slideLayout" Target="../slideLayouts/slideLayout34.xml"/><Relationship Id="rId5" Type="http://schemas.openxmlformats.org/officeDocument/2006/relationships/slideLayout" Target="../slideLayouts/slideLayout28.xml"/><Relationship Id="rId10" Type="http://schemas.openxmlformats.org/officeDocument/2006/relationships/slideLayout" Target="../slideLayouts/slideLayout33.xml"/><Relationship Id="rId4" Type="http://schemas.openxmlformats.org/officeDocument/2006/relationships/slideLayout" Target="../slideLayouts/slideLayout27.xml"/><Relationship Id="rId9" Type="http://schemas.openxmlformats.org/officeDocument/2006/relationships/slideLayout" Target="../slideLayouts/slideLayout3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1"/>
          <p:cNvPicPr>
            <a:picLocks noChangeAspect="1"/>
          </p:cNvPicPr>
          <p:nvPr/>
        </p:nvPicPr>
        <p:blipFill rotWithShape="1">
          <a:blip r:embed="rId14" cstate="print">
            <a:extLst>
              <a:ext uri="{28A0092B-C50C-407E-A947-70E740481C1C}">
                <a14:useLocalDpi xmlns:a14="http://schemas.microsoft.com/office/drawing/2010/main" val="0"/>
              </a:ext>
            </a:extLst>
          </a:blip>
          <a:srcRect l="912"/>
          <a:stretch/>
        </p:blipFill>
        <p:spPr bwMode="auto">
          <a:xfrm>
            <a:off x="0" y="5517233"/>
            <a:ext cx="9150350" cy="134076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027" name="Rectangle 2"/>
          <p:cNvSpPr>
            <a:spLocks noGrp="1" noChangeArrowheads="1"/>
          </p:cNvSpPr>
          <p:nvPr>
            <p:ph type="title"/>
          </p:nvPr>
        </p:nvSpPr>
        <p:spPr bwMode="auto">
          <a:xfrm>
            <a:off x="685800" y="228600"/>
            <a:ext cx="7772400" cy="10668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GB" altLang="en-US"/>
              <a:t>Master title style</a:t>
            </a:r>
          </a:p>
        </p:txBody>
      </p:sp>
      <p:sp>
        <p:nvSpPr>
          <p:cNvPr id="1028" name="Rectangle 3"/>
          <p:cNvSpPr>
            <a:spLocks noGrp="1" noChangeArrowheads="1"/>
          </p:cNvSpPr>
          <p:nvPr>
            <p:ph type="body" idx="1"/>
          </p:nvPr>
        </p:nvSpPr>
        <p:spPr bwMode="auto">
          <a:xfrm>
            <a:off x="685800" y="1371600"/>
            <a:ext cx="7772400" cy="41148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endParaRPr lang="en-GB" altLang="en-US" dirty="0"/>
          </a:p>
        </p:txBody>
      </p:sp>
      <p:sp>
        <p:nvSpPr>
          <p:cNvPr id="2" name="Rectangle 4"/>
          <p:cNvSpPr>
            <a:spLocks noGrp="1" noChangeArrowheads="1"/>
          </p:cNvSpPr>
          <p:nvPr>
            <p:ph type="dt" sz="half" idx="2"/>
          </p:nvPr>
        </p:nvSpPr>
        <p:spPr bwMode="auto">
          <a:xfrm>
            <a:off x="152400" y="5562600"/>
            <a:ext cx="19050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0" hangingPunct="0">
              <a:defRPr sz="1400">
                <a:latin typeface="+mn-lt"/>
                <a:cs typeface="+mn-cs"/>
              </a:defRPr>
            </a:lvl1pPr>
          </a:lstStyle>
          <a:p>
            <a:pPr>
              <a:defRPr/>
            </a:pPr>
            <a:endParaRPr lang="en-GB" altLang="en-US"/>
          </a:p>
        </p:txBody>
      </p:sp>
      <p:sp>
        <p:nvSpPr>
          <p:cNvPr id="1029" name="Rectangle 5"/>
          <p:cNvSpPr>
            <a:spLocks noGrp="1" noChangeArrowheads="1"/>
          </p:cNvSpPr>
          <p:nvPr>
            <p:ph type="ftr" sz="quarter" idx="3"/>
          </p:nvPr>
        </p:nvSpPr>
        <p:spPr bwMode="auto">
          <a:xfrm>
            <a:off x="3276600" y="5562600"/>
            <a:ext cx="28956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eaLnBrk="0" hangingPunct="0">
              <a:defRPr sz="1400">
                <a:latin typeface="+mn-lt"/>
                <a:cs typeface="+mn-cs"/>
              </a:defRPr>
            </a:lvl1pPr>
          </a:lstStyle>
          <a:p>
            <a:pPr>
              <a:defRPr/>
            </a:pPr>
            <a:endParaRPr lang="en-GB" altLang="en-US"/>
          </a:p>
        </p:txBody>
      </p:sp>
      <p:sp>
        <p:nvSpPr>
          <p:cNvPr id="1030" name="Rectangle 6"/>
          <p:cNvSpPr>
            <a:spLocks noGrp="1" noChangeArrowheads="1"/>
          </p:cNvSpPr>
          <p:nvPr>
            <p:ph type="sldNum" sz="quarter" idx="4"/>
          </p:nvPr>
        </p:nvSpPr>
        <p:spPr bwMode="auto">
          <a:xfrm>
            <a:off x="7010400" y="5562600"/>
            <a:ext cx="19050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0" hangingPunct="0">
              <a:defRPr sz="1400">
                <a:latin typeface="+mn-lt"/>
                <a:cs typeface="+mn-cs"/>
              </a:defRPr>
            </a:lvl1pPr>
          </a:lstStyle>
          <a:p>
            <a:pPr>
              <a:defRPr/>
            </a:pPr>
            <a:fld id="{8B2FC1F5-3F11-4F4C-98D3-E04A951B33C5}" type="slidenum">
              <a:rPr lang="en-GB" altLang="en-US"/>
              <a:pPr>
                <a:defRPr/>
              </a:pPr>
              <a:t>‹#›</a:t>
            </a:fld>
            <a:endParaRPr lang="en-GB" altLang="en-US"/>
          </a:p>
        </p:txBody>
      </p:sp>
    </p:spTree>
  </p:cSld>
  <p:clrMap bg1="lt1" tx1="dk1" bg2="lt2" tx2="dk2" accent1="accent1" accent2="accent2" accent3="accent3" accent4="accent4" accent5="accent5" accent6="accent6" hlink="hlink" folHlink="folHlink"/>
  <p:sldLayoutIdLst>
    <p:sldLayoutId id="2147483694" r:id="rId1"/>
    <p:sldLayoutId id="2147483707" r:id="rId2"/>
    <p:sldLayoutId id="2147483673" r:id="rId3"/>
    <p:sldLayoutId id="2147483674" r:id="rId4"/>
    <p:sldLayoutId id="2147483675" r:id="rId5"/>
    <p:sldLayoutId id="2147483676" r:id="rId6"/>
    <p:sldLayoutId id="2147483677" r:id="rId7"/>
    <p:sldLayoutId id="2147483678" r:id="rId8"/>
    <p:sldLayoutId id="2147483679" r:id="rId9"/>
    <p:sldLayoutId id="2147483680" r:id="rId10"/>
    <p:sldLayoutId id="2147483681" r:id="rId11"/>
    <p:sldLayoutId id="2147483682" r:id="rId12"/>
  </p:sldLayoutIdLst>
  <p:txStyles>
    <p:titleStyle>
      <a:lvl1pPr algn="l" rtl="0" eaLnBrk="1" fontAlgn="base" hangingPunct="1">
        <a:spcBef>
          <a:spcPct val="0"/>
        </a:spcBef>
        <a:spcAft>
          <a:spcPct val="0"/>
        </a:spcAft>
        <a:defRPr sz="4400" b="1">
          <a:solidFill>
            <a:schemeClr val="tx2"/>
          </a:solidFill>
          <a:latin typeface="+mj-lt"/>
          <a:ea typeface="+mj-ea"/>
          <a:cs typeface="+mj-cs"/>
        </a:defRPr>
      </a:lvl1pPr>
      <a:lvl2pPr algn="l" rtl="0" eaLnBrk="1" fontAlgn="base" hangingPunct="1">
        <a:spcBef>
          <a:spcPct val="0"/>
        </a:spcBef>
        <a:spcAft>
          <a:spcPct val="0"/>
        </a:spcAft>
        <a:defRPr sz="4400" b="1">
          <a:solidFill>
            <a:schemeClr val="tx2"/>
          </a:solidFill>
          <a:latin typeface="Calibri" pitchFamily="34" charset="0"/>
        </a:defRPr>
      </a:lvl2pPr>
      <a:lvl3pPr algn="l" rtl="0" eaLnBrk="1" fontAlgn="base" hangingPunct="1">
        <a:spcBef>
          <a:spcPct val="0"/>
        </a:spcBef>
        <a:spcAft>
          <a:spcPct val="0"/>
        </a:spcAft>
        <a:defRPr sz="4400" b="1">
          <a:solidFill>
            <a:schemeClr val="tx2"/>
          </a:solidFill>
          <a:latin typeface="Calibri" pitchFamily="34" charset="0"/>
        </a:defRPr>
      </a:lvl3pPr>
      <a:lvl4pPr algn="l" rtl="0" eaLnBrk="1" fontAlgn="base" hangingPunct="1">
        <a:spcBef>
          <a:spcPct val="0"/>
        </a:spcBef>
        <a:spcAft>
          <a:spcPct val="0"/>
        </a:spcAft>
        <a:defRPr sz="4400" b="1">
          <a:solidFill>
            <a:schemeClr val="tx2"/>
          </a:solidFill>
          <a:latin typeface="Calibri" pitchFamily="34" charset="0"/>
        </a:defRPr>
      </a:lvl4pPr>
      <a:lvl5pPr algn="l" rtl="0" eaLnBrk="1" fontAlgn="base" hangingPunct="1">
        <a:spcBef>
          <a:spcPct val="0"/>
        </a:spcBef>
        <a:spcAft>
          <a:spcPct val="0"/>
        </a:spcAft>
        <a:defRPr sz="4400" b="1">
          <a:solidFill>
            <a:schemeClr val="tx2"/>
          </a:solidFill>
          <a:latin typeface="Calibri" pitchFamily="34" charset="0"/>
        </a:defRPr>
      </a:lvl5pPr>
      <a:lvl6pPr marL="457200" algn="l" rtl="0" eaLnBrk="1" fontAlgn="base" hangingPunct="1">
        <a:spcBef>
          <a:spcPct val="0"/>
        </a:spcBef>
        <a:spcAft>
          <a:spcPct val="0"/>
        </a:spcAft>
        <a:defRPr sz="4400" b="1">
          <a:solidFill>
            <a:schemeClr val="tx2"/>
          </a:solidFill>
          <a:latin typeface="Arial" charset="0"/>
        </a:defRPr>
      </a:lvl6pPr>
      <a:lvl7pPr marL="914400" algn="l" rtl="0" eaLnBrk="1" fontAlgn="base" hangingPunct="1">
        <a:spcBef>
          <a:spcPct val="0"/>
        </a:spcBef>
        <a:spcAft>
          <a:spcPct val="0"/>
        </a:spcAft>
        <a:defRPr sz="4400" b="1">
          <a:solidFill>
            <a:schemeClr val="tx2"/>
          </a:solidFill>
          <a:latin typeface="Arial" charset="0"/>
        </a:defRPr>
      </a:lvl7pPr>
      <a:lvl8pPr marL="1371600" algn="l" rtl="0" eaLnBrk="1" fontAlgn="base" hangingPunct="1">
        <a:spcBef>
          <a:spcPct val="0"/>
        </a:spcBef>
        <a:spcAft>
          <a:spcPct val="0"/>
        </a:spcAft>
        <a:defRPr sz="4400" b="1">
          <a:solidFill>
            <a:schemeClr val="tx2"/>
          </a:solidFill>
          <a:latin typeface="Arial" charset="0"/>
        </a:defRPr>
      </a:lvl8pPr>
      <a:lvl9pPr marL="1828800" algn="l" rtl="0" eaLnBrk="1" fontAlgn="base" hangingPunct="1">
        <a:spcBef>
          <a:spcPct val="0"/>
        </a:spcBef>
        <a:spcAft>
          <a:spcPct val="0"/>
        </a:spcAft>
        <a:defRPr sz="4400" b="1">
          <a:solidFill>
            <a:schemeClr val="tx2"/>
          </a:solidFill>
          <a:latin typeface="Arial" charset="0"/>
        </a:defRPr>
      </a:lvl9pPr>
    </p:titleStyle>
    <p:bodyStyle>
      <a:lvl1pPr marL="457200" indent="-457200" algn="l" rtl="0" eaLnBrk="1" fontAlgn="base" hangingPunct="1">
        <a:spcBef>
          <a:spcPct val="20000"/>
        </a:spcBef>
        <a:spcAft>
          <a:spcPct val="0"/>
        </a:spcAft>
        <a:buFontTx/>
        <a:buBlip>
          <a:blip r:embed="rId15"/>
        </a:buBlip>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defRPr>
      </a:lvl2pPr>
      <a:lvl3pPr marL="1143000" indent="-228600" algn="l" rtl="0" eaLnBrk="1" fontAlgn="base" hangingPunct="1">
        <a:spcBef>
          <a:spcPct val="20000"/>
        </a:spcBef>
        <a:spcAft>
          <a:spcPct val="0"/>
        </a:spcAft>
        <a:buChar char="•"/>
        <a:defRPr sz="2400">
          <a:solidFill>
            <a:schemeClr val="tx1"/>
          </a:solidFill>
          <a:latin typeface="+mn-lt"/>
        </a:defRPr>
      </a:lvl3pPr>
      <a:lvl4pPr marL="1600200" indent="-228600" algn="l" rtl="0" eaLnBrk="1" fontAlgn="base" hangingPunct="1">
        <a:spcBef>
          <a:spcPct val="20000"/>
        </a:spcBef>
        <a:spcAft>
          <a:spcPct val="0"/>
        </a:spcAft>
        <a:buChar char="–"/>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5384978-FF33-4943-AA93-CA0F6CF72124}" type="datetimeFigureOut">
              <a:rPr lang="en-GB" smtClean="0"/>
              <a:t>17/07/2023</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AC35110-1EFC-4265-8B99-12D554FCCDAB}" type="slidenum">
              <a:rPr lang="en-GB" smtClean="0"/>
              <a:t>‹#›</a:t>
            </a:fld>
            <a:endParaRPr lang="en-GB"/>
          </a:p>
        </p:txBody>
      </p:sp>
      <p:pic>
        <p:nvPicPr>
          <p:cNvPr id="7" name="Picture 6"/>
          <p:cNvPicPr>
            <a:picLocks noChangeAspect="1"/>
          </p:cNvPicPr>
          <p:nvPr/>
        </p:nvPicPr>
        <p:blipFill>
          <a:blip r:embed="rId13" cstate="screen">
            <a:extLst>
              <a:ext uri="{28A0092B-C50C-407E-A947-70E740481C1C}">
                <a14:useLocalDpi xmlns:a14="http://schemas.microsoft.com/office/drawing/2010/main"/>
              </a:ext>
            </a:extLst>
          </a:blip>
          <a:stretch>
            <a:fillRect/>
          </a:stretch>
        </p:blipFill>
        <p:spPr>
          <a:xfrm>
            <a:off x="0" y="-27384"/>
            <a:ext cx="9144000" cy="1508760"/>
          </a:xfrm>
          <a:prstGeom prst="rect">
            <a:avLst/>
          </a:prstGeom>
        </p:spPr>
      </p:pic>
    </p:spTree>
    <p:extLst>
      <p:ext uri="{BB962C8B-B14F-4D97-AF65-F5344CB8AC3E}">
        <p14:creationId xmlns:p14="http://schemas.microsoft.com/office/powerpoint/2010/main" val="1895919481"/>
      </p:ext>
    </p:extLst>
  </p:cSld>
  <p:clrMap bg1="lt1" tx1="dk1" bg2="lt2" tx2="dk2" accent1="accent1" accent2="accent2" accent3="accent3" accent4="accent4" accent5="accent5" accent6="accent6" hlink="hlink" folHlink="folHlink"/>
  <p:sldLayoutIdLst>
    <p:sldLayoutId id="2147483696" r:id="rId1"/>
    <p:sldLayoutId id="2147483697" r:id="rId2"/>
    <p:sldLayoutId id="2147483698" r:id="rId3"/>
    <p:sldLayoutId id="2147483699" r:id="rId4"/>
    <p:sldLayoutId id="2147483700" r:id="rId5"/>
    <p:sldLayoutId id="2147483701" r:id="rId6"/>
    <p:sldLayoutId id="2147483702" r:id="rId7"/>
    <p:sldLayoutId id="2147483703" r:id="rId8"/>
    <p:sldLayoutId id="2147483704" r:id="rId9"/>
    <p:sldLayoutId id="2147483705" r:id="rId10"/>
    <p:sldLayoutId id="2147483706"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050"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endParaRPr lang="en-GB" altLang="en-US"/>
          </a:p>
        </p:txBody>
      </p:sp>
      <p:sp>
        <p:nvSpPr>
          <p:cNvPr id="2051"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endParaRPr lang="en-GB" alt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eaLnBrk="0" hangingPunct="0">
              <a:defRPr sz="1200" smtClean="0">
                <a:solidFill>
                  <a:schemeClr val="tx1">
                    <a:tint val="75000"/>
                  </a:schemeClr>
                </a:solidFill>
                <a:cs typeface="+mn-cs"/>
              </a:defRPr>
            </a:lvl1pPr>
          </a:lstStyle>
          <a:p>
            <a:pPr>
              <a:defRPr/>
            </a:pPr>
            <a:fld id="{9FADD070-3693-41F0-BADB-35FB541A71E6}" type="datetimeFigureOut">
              <a:rPr lang="en-GB"/>
              <a:pPr>
                <a:defRPr/>
              </a:pPr>
              <a:t>17/07/2023</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eaLnBrk="0" hangingPunct="0">
              <a:defRPr sz="1200">
                <a:solidFill>
                  <a:schemeClr val="tx1">
                    <a:tint val="75000"/>
                  </a:schemeClr>
                </a:solidFill>
                <a:cs typeface="+mn-cs"/>
              </a:defRPr>
            </a:lvl1pPr>
          </a:lstStyle>
          <a:p>
            <a:pPr>
              <a:defRPr/>
            </a:pPr>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eaLnBrk="0" hangingPunct="0">
              <a:defRPr sz="1200" smtClean="0">
                <a:solidFill>
                  <a:schemeClr val="tx1">
                    <a:tint val="75000"/>
                  </a:schemeClr>
                </a:solidFill>
                <a:cs typeface="+mn-cs"/>
              </a:defRPr>
            </a:lvl1pPr>
          </a:lstStyle>
          <a:p>
            <a:pPr>
              <a:defRPr/>
            </a:pPr>
            <a:fld id="{191FB2FD-B962-4662-80C0-9F11CBA06278}" type="slidenum">
              <a:rPr lang="en-GB"/>
              <a:pPr>
                <a:defRPr/>
              </a:pPr>
              <a:t>‹#›</a:t>
            </a:fld>
            <a:endParaRPr lang="en-GB"/>
          </a:p>
        </p:txBody>
      </p:sp>
    </p:spTree>
  </p:cSld>
  <p:clrMap bg1="lt1" tx1="dk1" bg2="lt2" tx2="dk2" accent1="accent1" accent2="accent2" accent3="accent3" accent4="accent4" accent5="accent5" accent6="accent6" hlink="hlink" folHlink="folHlink"/>
  <p:sldLayoutIdLst>
    <p:sldLayoutId id="2147483683" r:id="rId1"/>
    <p:sldLayoutId id="2147483684" r:id="rId2"/>
    <p:sldLayoutId id="2147483685" r:id="rId3"/>
    <p:sldLayoutId id="2147483686" r:id="rId4"/>
    <p:sldLayoutId id="2147483687" r:id="rId5"/>
    <p:sldLayoutId id="2147483688" r:id="rId6"/>
    <p:sldLayoutId id="2147483689" r:id="rId7"/>
    <p:sldLayoutId id="2147483690" r:id="rId8"/>
    <p:sldLayoutId id="2147483691" r:id="rId9"/>
    <p:sldLayoutId id="2147483692" r:id="rId10"/>
    <p:sldLayoutId id="2147483693" r:id="rId1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Calibri" pitchFamily="34" charset="0"/>
        </a:defRPr>
      </a:lvl2pPr>
      <a:lvl3pPr algn="ctr" rtl="0" fontAlgn="base">
        <a:spcBef>
          <a:spcPct val="0"/>
        </a:spcBef>
        <a:spcAft>
          <a:spcPct val="0"/>
        </a:spcAft>
        <a:defRPr sz="4400">
          <a:solidFill>
            <a:schemeClr val="tx1"/>
          </a:solidFill>
          <a:latin typeface="Calibri" pitchFamily="34" charset="0"/>
        </a:defRPr>
      </a:lvl3pPr>
      <a:lvl4pPr algn="ctr" rtl="0" fontAlgn="base">
        <a:spcBef>
          <a:spcPct val="0"/>
        </a:spcBef>
        <a:spcAft>
          <a:spcPct val="0"/>
        </a:spcAft>
        <a:defRPr sz="4400">
          <a:solidFill>
            <a:schemeClr val="tx1"/>
          </a:solidFill>
          <a:latin typeface="Calibri" pitchFamily="34" charset="0"/>
        </a:defRPr>
      </a:lvl4pPr>
      <a:lvl5pPr algn="ctr" rtl="0" fontAlgn="base">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7.tiff"/><Relationship Id="rId2" Type="http://schemas.openxmlformats.org/officeDocument/2006/relationships/hyperlink" Target="mailto:David.Bather.Woods@warwick.ac.uk" TargetMode="Externa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1A3A437-9A1F-3347-91C4-6B76DE8C55BC}"/>
              </a:ext>
            </a:extLst>
          </p:cNvPr>
          <p:cNvSpPr>
            <a:spLocks noGrp="1"/>
          </p:cNvSpPr>
          <p:nvPr>
            <p:ph type="ctrTitle"/>
          </p:nvPr>
        </p:nvSpPr>
        <p:spPr>
          <a:xfrm>
            <a:off x="257705" y="3140968"/>
            <a:ext cx="7626663" cy="1296144"/>
          </a:xfrm>
        </p:spPr>
        <p:txBody>
          <a:bodyPr/>
          <a:lstStyle/>
          <a:p>
            <a:r>
              <a:rPr lang="en-US" sz="3600" dirty="0"/>
              <a:t>Do Children Have a Right to Be Loved?</a:t>
            </a:r>
          </a:p>
        </p:txBody>
      </p:sp>
      <p:sp>
        <p:nvSpPr>
          <p:cNvPr id="3" name="Subtitle 2">
            <a:extLst>
              <a:ext uri="{FF2B5EF4-FFF2-40B4-BE49-F238E27FC236}">
                <a16:creationId xmlns:a16="http://schemas.microsoft.com/office/drawing/2014/main" id="{32944F4D-14C0-D041-B51C-6316B1EC973B}"/>
              </a:ext>
            </a:extLst>
          </p:cNvPr>
          <p:cNvSpPr>
            <a:spLocks noGrp="1"/>
          </p:cNvSpPr>
          <p:nvPr>
            <p:ph type="subTitle" idx="1"/>
          </p:nvPr>
        </p:nvSpPr>
        <p:spPr>
          <a:xfrm>
            <a:off x="257705" y="4437112"/>
            <a:ext cx="6400800" cy="1327299"/>
          </a:xfrm>
        </p:spPr>
        <p:txBody>
          <a:bodyPr/>
          <a:lstStyle/>
          <a:p>
            <a:endParaRPr lang="en-US" sz="2000" dirty="0"/>
          </a:p>
          <a:p>
            <a:endParaRPr lang="en-US" sz="1800" dirty="0"/>
          </a:p>
          <a:p>
            <a:endParaRPr lang="en-US" sz="1800" dirty="0"/>
          </a:p>
          <a:p>
            <a:r>
              <a:rPr lang="en-US" sz="1800" dirty="0"/>
              <a:t>Dr. David Bather Woods (</a:t>
            </a:r>
            <a:r>
              <a:rPr lang="en-US" sz="1800" dirty="0">
                <a:hlinkClick r:id="rId2"/>
              </a:rPr>
              <a:t>David.Bather.Woods@warwick.ac.uk</a:t>
            </a:r>
            <a:r>
              <a:rPr lang="en-US" sz="1800" dirty="0"/>
              <a:t>)</a:t>
            </a:r>
          </a:p>
          <a:p>
            <a:r>
              <a:rPr lang="en-US" sz="1800" dirty="0"/>
              <a:t>Department of Philosophy</a:t>
            </a:r>
          </a:p>
        </p:txBody>
      </p:sp>
      <p:pic>
        <p:nvPicPr>
          <p:cNvPr id="4" name="Picture 3">
            <a:extLst>
              <a:ext uri="{FF2B5EF4-FFF2-40B4-BE49-F238E27FC236}">
                <a16:creationId xmlns:a16="http://schemas.microsoft.com/office/drawing/2014/main" id="{330C5D7F-6713-0440-B081-99974BC53891}"/>
              </a:ext>
            </a:extLst>
          </p:cNvPr>
          <p:cNvPicPr>
            <a:picLocks noChangeAspect="1"/>
          </p:cNvPicPr>
          <p:nvPr/>
        </p:nvPicPr>
        <p:blipFill>
          <a:blip r:embed="rId3"/>
          <a:stretch>
            <a:fillRect/>
          </a:stretch>
        </p:blipFill>
        <p:spPr>
          <a:xfrm>
            <a:off x="6267563" y="4096888"/>
            <a:ext cx="2007747" cy="2007747"/>
          </a:xfrm>
          <a:prstGeom prst="rect">
            <a:avLst/>
          </a:prstGeom>
        </p:spPr>
      </p:pic>
    </p:spTree>
    <p:extLst>
      <p:ext uri="{BB962C8B-B14F-4D97-AF65-F5344CB8AC3E}">
        <p14:creationId xmlns:p14="http://schemas.microsoft.com/office/powerpoint/2010/main" val="993000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05B99C-4955-F743-81C8-FF4A97247CAF}"/>
              </a:ext>
            </a:extLst>
          </p:cNvPr>
          <p:cNvSpPr>
            <a:spLocks noGrp="1"/>
          </p:cNvSpPr>
          <p:nvPr>
            <p:ph type="title"/>
          </p:nvPr>
        </p:nvSpPr>
        <p:spPr/>
        <p:txBody>
          <a:bodyPr/>
          <a:lstStyle/>
          <a:p>
            <a:r>
              <a:rPr lang="en-US" dirty="0"/>
              <a:t>When do you have a right?</a:t>
            </a:r>
          </a:p>
        </p:txBody>
      </p:sp>
      <p:graphicFrame>
        <p:nvGraphicFramePr>
          <p:cNvPr id="4" name="Content Placeholder 3">
            <a:extLst>
              <a:ext uri="{FF2B5EF4-FFF2-40B4-BE49-F238E27FC236}">
                <a16:creationId xmlns:a16="http://schemas.microsoft.com/office/drawing/2014/main" id="{34AE8632-5FDE-3849-A2D1-8F65426CF68D}"/>
              </a:ext>
            </a:extLst>
          </p:cNvPr>
          <p:cNvGraphicFramePr>
            <a:graphicFrameLocks noGrp="1"/>
          </p:cNvGraphicFramePr>
          <p:nvPr>
            <p:ph idx="1"/>
            <p:extLst>
              <p:ext uri="{D42A27DB-BD31-4B8C-83A1-F6EECF244321}">
                <p14:modId xmlns:p14="http://schemas.microsoft.com/office/powerpoint/2010/main" val="3834742306"/>
              </p:ext>
            </p:extLst>
          </p:nvPr>
        </p:nvGraphicFramePr>
        <p:xfrm>
          <a:off x="685800" y="1371600"/>
          <a:ext cx="7772400" cy="4023360"/>
        </p:xfrm>
        <a:graphic>
          <a:graphicData uri="http://schemas.openxmlformats.org/drawingml/2006/table">
            <a:tbl>
              <a:tblPr firstRow="1" bandRow="1">
                <a:tableStyleId>{10A1B5D5-9B99-4C35-A422-299274C87663}</a:tableStyleId>
              </a:tblPr>
              <a:tblGrid>
                <a:gridCol w="1725960">
                  <a:extLst>
                    <a:ext uri="{9D8B030D-6E8A-4147-A177-3AD203B41FA5}">
                      <a16:colId xmlns:a16="http://schemas.microsoft.com/office/drawing/2014/main" val="996557148"/>
                    </a:ext>
                  </a:extLst>
                </a:gridCol>
                <a:gridCol w="6046440">
                  <a:extLst>
                    <a:ext uri="{9D8B030D-6E8A-4147-A177-3AD203B41FA5}">
                      <a16:colId xmlns:a16="http://schemas.microsoft.com/office/drawing/2014/main" val="2279560457"/>
                    </a:ext>
                  </a:extLst>
                </a:gridCol>
              </a:tblGrid>
              <a:tr h="370840">
                <a:tc>
                  <a:txBody>
                    <a:bodyPr/>
                    <a:lstStyle/>
                    <a:p>
                      <a:pPr algn="ctr"/>
                      <a:endParaRPr lang="en-US" sz="2400" dirty="0"/>
                    </a:p>
                  </a:txBody>
                  <a:tcPr anchor="ctr"/>
                </a:tc>
                <a:tc>
                  <a:txBody>
                    <a:bodyPr/>
                    <a:lstStyle/>
                    <a:p>
                      <a:pPr algn="ctr"/>
                      <a:r>
                        <a:rPr lang="en-US" sz="2400" dirty="0"/>
                        <a:t>INTEREST THEORY</a:t>
                      </a:r>
                    </a:p>
                  </a:txBody>
                  <a:tcPr anchor="ctr"/>
                </a:tc>
                <a:extLst>
                  <a:ext uri="{0D108BD9-81ED-4DB2-BD59-A6C34878D82A}">
                    <a16:rowId xmlns:a16="http://schemas.microsoft.com/office/drawing/2014/main" val="2609160426"/>
                  </a:ext>
                </a:extLst>
              </a:tr>
              <a:tr h="370840">
                <a:tc>
                  <a:txBody>
                    <a:bodyPr/>
                    <a:lstStyle/>
                    <a:p>
                      <a:pPr algn="ctr"/>
                      <a:r>
                        <a:rPr lang="en-US" sz="2400" dirty="0"/>
                        <a:t>Theory</a:t>
                      </a:r>
                    </a:p>
                  </a:txBody>
                  <a:tcPr anchor="ctr"/>
                </a:tc>
                <a:tc>
                  <a:txBody>
                    <a:bodyPr/>
                    <a:lstStyle/>
                    <a:p>
                      <a:pPr algn="ctr"/>
                      <a:r>
                        <a:rPr lang="en-US" sz="2400" dirty="0"/>
                        <a:t>A person has a right when she has an interest that is sufficiently strong that it grounds a duty in other people. </a:t>
                      </a:r>
                    </a:p>
                  </a:txBody>
                  <a:tcPr anchor="ctr"/>
                </a:tc>
                <a:extLst>
                  <a:ext uri="{0D108BD9-81ED-4DB2-BD59-A6C34878D82A}">
                    <a16:rowId xmlns:a16="http://schemas.microsoft.com/office/drawing/2014/main" val="1415850994"/>
                  </a:ext>
                </a:extLst>
              </a:tr>
              <a:tr h="370840">
                <a:tc>
                  <a:txBody>
                    <a:bodyPr/>
                    <a:lstStyle/>
                    <a:p>
                      <a:pPr algn="ctr"/>
                      <a:r>
                        <a:rPr lang="en-US" sz="2400" dirty="0"/>
                        <a:t>Pro</a:t>
                      </a:r>
                    </a:p>
                  </a:txBody>
                  <a:tcPr anchor="ctr"/>
                </a:tc>
                <a:tc>
                  <a:txBody>
                    <a:bodyPr/>
                    <a:lstStyle/>
                    <a:p>
                      <a:pPr marL="342900" indent="-342900">
                        <a:buFont typeface="Courier New" panose="02070309020205020404" pitchFamily="49" charset="0"/>
                        <a:buChar char="o"/>
                      </a:pPr>
                      <a:r>
                        <a:rPr lang="en-US" sz="2400" dirty="0"/>
                        <a:t>allows for the idea of inalienable rights.</a:t>
                      </a:r>
                    </a:p>
                    <a:p>
                      <a:pPr marL="342900" indent="-342900">
                        <a:buFont typeface="Courier New" panose="02070309020205020404" pitchFamily="49" charset="0"/>
                        <a:buChar char="o"/>
                      </a:pPr>
                      <a:r>
                        <a:rPr lang="en-US" sz="2400" dirty="0"/>
                        <a:t>allows that those incapable of exercising control over their normative relations (e.g. </a:t>
                      </a:r>
                      <a:r>
                        <a:rPr lang="en-US" sz="2400" b="1" dirty="0"/>
                        <a:t>children</a:t>
                      </a:r>
                      <a:r>
                        <a:rPr lang="en-US" sz="2400" dirty="0"/>
                        <a:t> and animals) can have rights.</a:t>
                      </a:r>
                    </a:p>
                  </a:txBody>
                  <a:tcPr anchor="ctr"/>
                </a:tc>
                <a:extLst>
                  <a:ext uri="{0D108BD9-81ED-4DB2-BD59-A6C34878D82A}">
                    <a16:rowId xmlns:a16="http://schemas.microsoft.com/office/drawing/2014/main" val="3836729065"/>
                  </a:ext>
                </a:extLst>
              </a:tr>
              <a:tr h="370840">
                <a:tc>
                  <a:txBody>
                    <a:bodyPr/>
                    <a:lstStyle/>
                    <a:p>
                      <a:pPr algn="ctr"/>
                      <a:r>
                        <a:rPr lang="en-US" sz="2400" dirty="0"/>
                        <a:t>Con</a:t>
                      </a:r>
                    </a:p>
                  </a:txBody>
                  <a:tcPr anchor="ctr"/>
                </a:tc>
                <a:tc>
                  <a:txBody>
                    <a:bodyPr/>
                    <a:lstStyle/>
                    <a:p>
                      <a:pPr marL="342900" indent="-342900">
                        <a:buFont typeface="Courier New" panose="02070309020205020404" pitchFamily="49" charset="0"/>
                        <a:buChar char="o"/>
                      </a:pPr>
                      <a:endParaRPr lang="en-US" sz="2400" dirty="0"/>
                    </a:p>
                    <a:p>
                      <a:pPr marL="342900" indent="-342900">
                        <a:buFont typeface="Courier New" panose="02070309020205020404" pitchFamily="49" charset="0"/>
                        <a:buChar char="o"/>
                      </a:pPr>
                      <a:endParaRPr lang="en-US" sz="2400" dirty="0"/>
                    </a:p>
                  </a:txBody>
                  <a:tcPr anchor="ctr"/>
                </a:tc>
                <a:extLst>
                  <a:ext uri="{0D108BD9-81ED-4DB2-BD59-A6C34878D82A}">
                    <a16:rowId xmlns:a16="http://schemas.microsoft.com/office/drawing/2014/main" val="411590238"/>
                  </a:ext>
                </a:extLst>
              </a:tr>
            </a:tbl>
          </a:graphicData>
        </a:graphic>
      </p:graphicFrame>
    </p:spTree>
    <p:extLst>
      <p:ext uri="{BB962C8B-B14F-4D97-AF65-F5344CB8AC3E}">
        <p14:creationId xmlns:p14="http://schemas.microsoft.com/office/powerpoint/2010/main" val="25028432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05B99C-4955-F743-81C8-FF4A97247CAF}"/>
              </a:ext>
            </a:extLst>
          </p:cNvPr>
          <p:cNvSpPr>
            <a:spLocks noGrp="1"/>
          </p:cNvSpPr>
          <p:nvPr>
            <p:ph type="title"/>
          </p:nvPr>
        </p:nvSpPr>
        <p:spPr/>
        <p:txBody>
          <a:bodyPr/>
          <a:lstStyle/>
          <a:p>
            <a:r>
              <a:rPr lang="en-US" dirty="0"/>
              <a:t>When do you have a right?</a:t>
            </a:r>
          </a:p>
        </p:txBody>
      </p:sp>
      <p:graphicFrame>
        <p:nvGraphicFramePr>
          <p:cNvPr id="4" name="Content Placeholder 3">
            <a:extLst>
              <a:ext uri="{FF2B5EF4-FFF2-40B4-BE49-F238E27FC236}">
                <a16:creationId xmlns:a16="http://schemas.microsoft.com/office/drawing/2014/main" id="{34AE8632-5FDE-3849-A2D1-8F65426CF68D}"/>
              </a:ext>
            </a:extLst>
          </p:cNvPr>
          <p:cNvGraphicFramePr>
            <a:graphicFrameLocks noGrp="1"/>
          </p:cNvGraphicFramePr>
          <p:nvPr>
            <p:ph idx="1"/>
          </p:nvPr>
        </p:nvGraphicFramePr>
        <p:xfrm>
          <a:off x="685800" y="1371600"/>
          <a:ext cx="7772400" cy="4023360"/>
        </p:xfrm>
        <a:graphic>
          <a:graphicData uri="http://schemas.openxmlformats.org/drawingml/2006/table">
            <a:tbl>
              <a:tblPr firstRow="1" bandRow="1">
                <a:tableStyleId>{10A1B5D5-9B99-4C35-A422-299274C87663}</a:tableStyleId>
              </a:tblPr>
              <a:tblGrid>
                <a:gridCol w="1725960">
                  <a:extLst>
                    <a:ext uri="{9D8B030D-6E8A-4147-A177-3AD203B41FA5}">
                      <a16:colId xmlns:a16="http://schemas.microsoft.com/office/drawing/2014/main" val="996557148"/>
                    </a:ext>
                  </a:extLst>
                </a:gridCol>
                <a:gridCol w="6046440">
                  <a:extLst>
                    <a:ext uri="{9D8B030D-6E8A-4147-A177-3AD203B41FA5}">
                      <a16:colId xmlns:a16="http://schemas.microsoft.com/office/drawing/2014/main" val="2279560457"/>
                    </a:ext>
                  </a:extLst>
                </a:gridCol>
              </a:tblGrid>
              <a:tr h="370840">
                <a:tc>
                  <a:txBody>
                    <a:bodyPr/>
                    <a:lstStyle/>
                    <a:p>
                      <a:pPr algn="ctr"/>
                      <a:endParaRPr lang="en-US" sz="2400" dirty="0"/>
                    </a:p>
                  </a:txBody>
                  <a:tcPr anchor="ctr"/>
                </a:tc>
                <a:tc>
                  <a:txBody>
                    <a:bodyPr/>
                    <a:lstStyle/>
                    <a:p>
                      <a:pPr algn="ctr"/>
                      <a:r>
                        <a:rPr lang="en-US" sz="2400" dirty="0"/>
                        <a:t>INTEREST THEORY</a:t>
                      </a:r>
                    </a:p>
                  </a:txBody>
                  <a:tcPr anchor="ctr"/>
                </a:tc>
                <a:extLst>
                  <a:ext uri="{0D108BD9-81ED-4DB2-BD59-A6C34878D82A}">
                    <a16:rowId xmlns:a16="http://schemas.microsoft.com/office/drawing/2014/main" val="2609160426"/>
                  </a:ext>
                </a:extLst>
              </a:tr>
              <a:tr h="370840">
                <a:tc>
                  <a:txBody>
                    <a:bodyPr/>
                    <a:lstStyle/>
                    <a:p>
                      <a:pPr algn="ctr"/>
                      <a:r>
                        <a:rPr lang="en-US" sz="2400" dirty="0"/>
                        <a:t>Theory</a:t>
                      </a:r>
                    </a:p>
                  </a:txBody>
                  <a:tcPr anchor="ctr"/>
                </a:tc>
                <a:tc>
                  <a:txBody>
                    <a:bodyPr/>
                    <a:lstStyle/>
                    <a:p>
                      <a:pPr algn="ctr"/>
                      <a:r>
                        <a:rPr lang="en-US" sz="2400" dirty="0"/>
                        <a:t>A person has a right when she has an interest that is sufficiently strong that it grounds a duty in other people. </a:t>
                      </a:r>
                    </a:p>
                  </a:txBody>
                  <a:tcPr anchor="ctr"/>
                </a:tc>
                <a:extLst>
                  <a:ext uri="{0D108BD9-81ED-4DB2-BD59-A6C34878D82A}">
                    <a16:rowId xmlns:a16="http://schemas.microsoft.com/office/drawing/2014/main" val="1415850994"/>
                  </a:ext>
                </a:extLst>
              </a:tr>
              <a:tr h="370840">
                <a:tc>
                  <a:txBody>
                    <a:bodyPr/>
                    <a:lstStyle/>
                    <a:p>
                      <a:pPr algn="ctr"/>
                      <a:r>
                        <a:rPr lang="en-US" sz="2400" dirty="0"/>
                        <a:t>Pro</a:t>
                      </a:r>
                    </a:p>
                  </a:txBody>
                  <a:tcPr anchor="ctr"/>
                </a:tc>
                <a:tc>
                  <a:txBody>
                    <a:bodyPr/>
                    <a:lstStyle/>
                    <a:p>
                      <a:pPr marL="342900" indent="-342900">
                        <a:buFont typeface="Courier New" panose="02070309020205020404" pitchFamily="49" charset="0"/>
                        <a:buChar char="o"/>
                      </a:pPr>
                      <a:r>
                        <a:rPr lang="en-US" sz="2400" dirty="0"/>
                        <a:t>allows for the idea of inalienable rights.</a:t>
                      </a:r>
                    </a:p>
                    <a:p>
                      <a:pPr marL="342900" indent="-342900">
                        <a:buFont typeface="Courier New" panose="02070309020205020404" pitchFamily="49" charset="0"/>
                        <a:buChar char="o"/>
                      </a:pPr>
                      <a:r>
                        <a:rPr lang="en-US" sz="2400" dirty="0"/>
                        <a:t>allows that those incapable of exercising control over their normative relations (e.g. </a:t>
                      </a:r>
                      <a:r>
                        <a:rPr lang="en-US" sz="2400" b="1" dirty="0"/>
                        <a:t>children</a:t>
                      </a:r>
                      <a:r>
                        <a:rPr lang="en-US" sz="2400" dirty="0"/>
                        <a:t> and animals) can have rights.</a:t>
                      </a:r>
                    </a:p>
                  </a:txBody>
                  <a:tcPr anchor="ctr"/>
                </a:tc>
                <a:extLst>
                  <a:ext uri="{0D108BD9-81ED-4DB2-BD59-A6C34878D82A}">
                    <a16:rowId xmlns:a16="http://schemas.microsoft.com/office/drawing/2014/main" val="3836729065"/>
                  </a:ext>
                </a:extLst>
              </a:tr>
              <a:tr h="370840">
                <a:tc>
                  <a:txBody>
                    <a:bodyPr/>
                    <a:lstStyle/>
                    <a:p>
                      <a:pPr algn="ctr"/>
                      <a:r>
                        <a:rPr lang="en-US" sz="2400" dirty="0"/>
                        <a:t>Con</a:t>
                      </a:r>
                    </a:p>
                  </a:txBody>
                  <a:tcPr anchor="ctr"/>
                </a:tc>
                <a:tc>
                  <a:txBody>
                    <a:bodyPr/>
                    <a:lstStyle/>
                    <a:p>
                      <a:pPr marL="342900" indent="-342900">
                        <a:buFont typeface="Courier New" panose="02070309020205020404" pitchFamily="49" charset="0"/>
                        <a:buChar char="o"/>
                      </a:pPr>
                      <a:r>
                        <a:rPr lang="en-US" sz="2400" dirty="0"/>
                        <a:t>leaves ‘rights talk’ redundant if all rights can ultimately be reduced to duties.</a:t>
                      </a:r>
                    </a:p>
                  </a:txBody>
                  <a:tcPr anchor="ctr"/>
                </a:tc>
                <a:extLst>
                  <a:ext uri="{0D108BD9-81ED-4DB2-BD59-A6C34878D82A}">
                    <a16:rowId xmlns:a16="http://schemas.microsoft.com/office/drawing/2014/main" val="411590238"/>
                  </a:ext>
                </a:extLst>
              </a:tr>
            </a:tbl>
          </a:graphicData>
        </a:graphic>
      </p:graphicFrame>
    </p:spTree>
    <p:extLst>
      <p:ext uri="{BB962C8B-B14F-4D97-AF65-F5344CB8AC3E}">
        <p14:creationId xmlns:p14="http://schemas.microsoft.com/office/powerpoint/2010/main" val="34283782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05B99C-4955-F743-81C8-FF4A97247CAF}"/>
              </a:ext>
            </a:extLst>
          </p:cNvPr>
          <p:cNvSpPr>
            <a:spLocks noGrp="1"/>
          </p:cNvSpPr>
          <p:nvPr>
            <p:ph type="title"/>
          </p:nvPr>
        </p:nvSpPr>
        <p:spPr/>
        <p:txBody>
          <a:bodyPr/>
          <a:lstStyle/>
          <a:p>
            <a:r>
              <a:rPr lang="en-US" dirty="0"/>
              <a:t>When do you have a right?</a:t>
            </a:r>
          </a:p>
        </p:txBody>
      </p:sp>
      <p:graphicFrame>
        <p:nvGraphicFramePr>
          <p:cNvPr id="4" name="Content Placeholder 3">
            <a:extLst>
              <a:ext uri="{FF2B5EF4-FFF2-40B4-BE49-F238E27FC236}">
                <a16:creationId xmlns:a16="http://schemas.microsoft.com/office/drawing/2014/main" id="{34AE8632-5FDE-3849-A2D1-8F65426CF68D}"/>
              </a:ext>
            </a:extLst>
          </p:cNvPr>
          <p:cNvGraphicFramePr>
            <a:graphicFrameLocks noGrp="1"/>
          </p:cNvGraphicFramePr>
          <p:nvPr>
            <p:ph idx="1"/>
            <p:extLst>
              <p:ext uri="{D42A27DB-BD31-4B8C-83A1-F6EECF244321}">
                <p14:modId xmlns:p14="http://schemas.microsoft.com/office/powerpoint/2010/main" val="1770889277"/>
              </p:ext>
            </p:extLst>
          </p:nvPr>
        </p:nvGraphicFramePr>
        <p:xfrm>
          <a:off x="685800" y="1371600"/>
          <a:ext cx="7772400" cy="4389120"/>
        </p:xfrm>
        <a:graphic>
          <a:graphicData uri="http://schemas.openxmlformats.org/drawingml/2006/table">
            <a:tbl>
              <a:tblPr firstRow="1" bandRow="1">
                <a:tableStyleId>{10A1B5D5-9B99-4C35-A422-299274C87663}</a:tableStyleId>
              </a:tblPr>
              <a:tblGrid>
                <a:gridCol w="1725960">
                  <a:extLst>
                    <a:ext uri="{9D8B030D-6E8A-4147-A177-3AD203B41FA5}">
                      <a16:colId xmlns:a16="http://schemas.microsoft.com/office/drawing/2014/main" val="996557148"/>
                    </a:ext>
                  </a:extLst>
                </a:gridCol>
                <a:gridCol w="6046440">
                  <a:extLst>
                    <a:ext uri="{9D8B030D-6E8A-4147-A177-3AD203B41FA5}">
                      <a16:colId xmlns:a16="http://schemas.microsoft.com/office/drawing/2014/main" val="2279560457"/>
                    </a:ext>
                  </a:extLst>
                </a:gridCol>
              </a:tblGrid>
              <a:tr h="370840">
                <a:tc>
                  <a:txBody>
                    <a:bodyPr/>
                    <a:lstStyle/>
                    <a:p>
                      <a:pPr algn="ctr"/>
                      <a:endParaRPr lang="en-US" sz="2400" dirty="0"/>
                    </a:p>
                  </a:txBody>
                  <a:tcPr anchor="ctr"/>
                </a:tc>
                <a:tc>
                  <a:txBody>
                    <a:bodyPr/>
                    <a:lstStyle/>
                    <a:p>
                      <a:pPr algn="ctr"/>
                      <a:r>
                        <a:rPr lang="en-US" sz="2400" dirty="0"/>
                        <a:t>CHOICE THEORY</a:t>
                      </a:r>
                    </a:p>
                  </a:txBody>
                  <a:tcPr anchor="ctr"/>
                </a:tc>
                <a:extLst>
                  <a:ext uri="{0D108BD9-81ED-4DB2-BD59-A6C34878D82A}">
                    <a16:rowId xmlns:a16="http://schemas.microsoft.com/office/drawing/2014/main" val="2609160426"/>
                  </a:ext>
                </a:extLst>
              </a:tr>
              <a:tr h="370840">
                <a:tc>
                  <a:txBody>
                    <a:bodyPr/>
                    <a:lstStyle/>
                    <a:p>
                      <a:pPr algn="ctr"/>
                      <a:r>
                        <a:rPr lang="en-US" sz="2400" dirty="0"/>
                        <a:t>Theory</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en-US" sz="2400" dirty="0"/>
                    </a:p>
                    <a:p>
                      <a:pPr marL="0" marR="0" lvl="0" indent="0" algn="ctr" defTabSz="914400" rtl="0" eaLnBrk="1" fontAlgn="auto" latinLnBrk="0" hangingPunct="1">
                        <a:lnSpc>
                          <a:spcPct val="100000"/>
                        </a:lnSpc>
                        <a:spcBef>
                          <a:spcPts val="0"/>
                        </a:spcBef>
                        <a:spcAft>
                          <a:spcPts val="0"/>
                        </a:spcAft>
                        <a:buClrTx/>
                        <a:buSzTx/>
                        <a:buFontTx/>
                        <a:buNone/>
                        <a:tabLst/>
                        <a:defRPr/>
                      </a:pPr>
                      <a:endParaRPr lang="en-US" sz="2400" dirty="0"/>
                    </a:p>
                  </a:txBody>
                  <a:tcPr anchor="ctr"/>
                </a:tc>
                <a:extLst>
                  <a:ext uri="{0D108BD9-81ED-4DB2-BD59-A6C34878D82A}">
                    <a16:rowId xmlns:a16="http://schemas.microsoft.com/office/drawing/2014/main" val="1415850994"/>
                  </a:ext>
                </a:extLst>
              </a:tr>
              <a:tr h="370840">
                <a:tc>
                  <a:txBody>
                    <a:bodyPr/>
                    <a:lstStyle/>
                    <a:p>
                      <a:pPr algn="ctr"/>
                      <a:r>
                        <a:rPr lang="en-US" sz="2400" dirty="0"/>
                        <a:t>Pro</a:t>
                      </a:r>
                    </a:p>
                  </a:txBody>
                  <a:tcPr anchor="ctr"/>
                </a:tc>
                <a:tc>
                  <a:txBody>
                    <a:bodyPr/>
                    <a:lstStyle/>
                    <a:p>
                      <a:pPr marL="342900" indent="-342900">
                        <a:buFont typeface="Courier New" panose="02070309020205020404" pitchFamily="49" charset="0"/>
                        <a:buChar char="o"/>
                      </a:pPr>
                      <a:endParaRPr lang="en-US" sz="2400" dirty="0"/>
                    </a:p>
                    <a:p>
                      <a:pPr marL="342900" indent="-342900">
                        <a:buFont typeface="Courier New" panose="02070309020205020404" pitchFamily="49" charset="0"/>
                        <a:buChar char="o"/>
                      </a:pPr>
                      <a:endParaRPr lang="en-US" sz="2400" dirty="0"/>
                    </a:p>
                    <a:p>
                      <a:pPr marL="342900" indent="-342900">
                        <a:buFont typeface="Courier New" panose="02070309020205020404" pitchFamily="49" charset="0"/>
                        <a:buChar char="o"/>
                      </a:pPr>
                      <a:endParaRPr lang="en-US" sz="2400" dirty="0"/>
                    </a:p>
                    <a:p>
                      <a:pPr marL="342900" indent="-342900">
                        <a:buFont typeface="Courier New" panose="02070309020205020404" pitchFamily="49" charset="0"/>
                        <a:buChar char="o"/>
                      </a:pPr>
                      <a:endParaRPr lang="en-US" sz="2400" dirty="0"/>
                    </a:p>
                  </a:txBody>
                  <a:tcPr anchor="ctr"/>
                </a:tc>
                <a:extLst>
                  <a:ext uri="{0D108BD9-81ED-4DB2-BD59-A6C34878D82A}">
                    <a16:rowId xmlns:a16="http://schemas.microsoft.com/office/drawing/2014/main" val="3836729065"/>
                  </a:ext>
                </a:extLst>
              </a:tr>
              <a:tr h="370840">
                <a:tc>
                  <a:txBody>
                    <a:bodyPr/>
                    <a:lstStyle/>
                    <a:p>
                      <a:pPr algn="ctr"/>
                      <a:r>
                        <a:rPr lang="en-US" sz="2400" dirty="0"/>
                        <a:t>Con</a:t>
                      </a:r>
                    </a:p>
                  </a:txBody>
                  <a:tcPr anchor="ctr"/>
                </a:tc>
                <a:tc>
                  <a:txBody>
                    <a:bodyPr/>
                    <a:lstStyle/>
                    <a:p>
                      <a:pPr marL="342900" marR="0" lvl="0" indent="-342900" algn="l" defTabSz="914400" rtl="0" eaLnBrk="1" fontAlgn="auto" latinLnBrk="0" hangingPunct="1">
                        <a:lnSpc>
                          <a:spcPct val="100000"/>
                        </a:lnSpc>
                        <a:spcBef>
                          <a:spcPts val="0"/>
                        </a:spcBef>
                        <a:spcAft>
                          <a:spcPts val="0"/>
                        </a:spcAft>
                        <a:buClrTx/>
                        <a:buSzTx/>
                        <a:buFont typeface="Courier New" panose="02070309020205020404" pitchFamily="49" charset="0"/>
                        <a:buChar char="o"/>
                        <a:tabLst/>
                        <a:defRPr/>
                      </a:pPr>
                      <a:endParaRPr lang="en-US" sz="2400" dirty="0"/>
                    </a:p>
                    <a:p>
                      <a:pPr marL="342900" marR="0" lvl="0" indent="-342900" algn="l" defTabSz="914400" rtl="0" eaLnBrk="1" fontAlgn="auto" latinLnBrk="0" hangingPunct="1">
                        <a:lnSpc>
                          <a:spcPct val="100000"/>
                        </a:lnSpc>
                        <a:spcBef>
                          <a:spcPts val="0"/>
                        </a:spcBef>
                        <a:spcAft>
                          <a:spcPts val="0"/>
                        </a:spcAft>
                        <a:buClrTx/>
                        <a:buSzTx/>
                        <a:buFont typeface="Courier New" panose="02070309020205020404" pitchFamily="49" charset="0"/>
                        <a:buChar char="o"/>
                        <a:tabLst/>
                        <a:defRPr/>
                      </a:pPr>
                      <a:endParaRPr lang="en-US" sz="2400" dirty="0"/>
                    </a:p>
                    <a:p>
                      <a:pPr marL="342900" marR="0" lvl="0" indent="-342900" algn="l" defTabSz="914400" rtl="0" eaLnBrk="1" fontAlgn="auto" latinLnBrk="0" hangingPunct="1">
                        <a:lnSpc>
                          <a:spcPct val="100000"/>
                        </a:lnSpc>
                        <a:spcBef>
                          <a:spcPts val="0"/>
                        </a:spcBef>
                        <a:spcAft>
                          <a:spcPts val="0"/>
                        </a:spcAft>
                        <a:buClrTx/>
                        <a:buSzTx/>
                        <a:buFont typeface="Courier New" panose="02070309020205020404" pitchFamily="49" charset="0"/>
                        <a:buChar char="o"/>
                        <a:tabLst/>
                        <a:defRPr/>
                      </a:pPr>
                      <a:endParaRPr lang="en-US" sz="2400" dirty="0"/>
                    </a:p>
                    <a:p>
                      <a:pPr marL="342900" marR="0" lvl="0" indent="-342900" algn="l" defTabSz="914400" rtl="0" eaLnBrk="1" fontAlgn="auto" latinLnBrk="0" hangingPunct="1">
                        <a:lnSpc>
                          <a:spcPct val="100000"/>
                        </a:lnSpc>
                        <a:spcBef>
                          <a:spcPts val="0"/>
                        </a:spcBef>
                        <a:spcAft>
                          <a:spcPts val="0"/>
                        </a:spcAft>
                        <a:buClrTx/>
                        <a:buSzTx/>
                        <a:buFont typeface="Courier New" panose="02070309020205020404" pitchFamily="49" charset="0"/>
                        <a:buChar char="o"/>
                        <a:tabLst/>
                        <a:defRPr/>
                      </a:pPr>
                      <a:endParaRPr lang="en-US" sz="2400" dirty="0"/>
                    </a:p>
                  </a:txBody>
                  <a:tcPr anchor="ctr"/>
                </a:tc>
                <a:extLst>
                  <a:ext uri="{0D108BD9-81ED-4DB2-BD59-A6C34878D82A}">
                    <a16:rowId xmlns:a16="http://schemas.microsoft.com/office/drawing/2014/main" val="411590238"/>
                  </a:ext>
                </a:extLst>
              </a:tr>
            </a:tbl>
          </a:graphicData>
        </a:graphic>
      </p:graphicFrame>
    </p:spTree>
    <p:extLst>
      <p:ext uri="{BB962C8B-B14F-4D97-AF65-F5344CB8AC3E}">
        <p14:creationId xmlns:p14="http://schemas.microsoft.com/office/powerpoint/2010/main" val="152558018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05B99C-4955-F743-81C8-FF4A97247CAF}"/>
              </a:ext>
            </a:extLst>
          </p:cNvPr>
          <p:cNvSpPr>
            <a:spLocks noGrp="1"/>
          </p:cNvSpPr>
          <p:nvPr>
            <p:ph type="title"/>
          </p:nvPr>
        </p:nvSpPr>
        <p:spPr/>
        <p:txBody>
          <a:bodyPr/>
          <a:lstStyle/>
          <a:p>
            <a:r>
              <a:rPr lang="en-US" dirty="0"/>
              <a:t>When do you have a right?</a:t>
            </a:r>
          </a:p>
        </p:txBody>
      </p:sp>
      <p:graphicFrame>
        <p:nvGraphicFramePr>
          <p:cNvPr id="4" name="Content Placeholder 3">
            <a:extLst>
              <a:ext uri="{FF2B5EF4-FFF2-40B4-BE49-F238E27FC236}">
                <a16:creationId xmlns:a16="http://schemas.microsoft.com/office/drawing/2014/main" id="{34AE8632-5FDE-3849-A2D1-8F65426CF68D}"/>
              </a:ext>
            </a:extLst>
          </p:cNvPr>
          <p:cNvGraphicFramePr>
            <a:graphicFrameLocks noGrp="1"/>
          </p:cNvGraphicFramePr>
          <p:nvPr>
            <p:ph idx="1"/>
            <p:extLst>
              <p:ext uri="{D42A27DB-BD31-4B8C-83A1-F6EECF244321}">
                <p14:modId xmlns:p14="http://schemas.microsoft.com/office/powerpoint/2010/main" val="901577460"/>
              </p:ext>
            </p:extLst>
          </p:nvPr>
        </p:nvGraphicFramePr>
        <p:xfrm>
          <a:off x="685800" y="1371600"/>
          <a:ext cx="7772400" cy="4389120"/>
        </p:xfrm>
        <a:graphic>
          <a:graphicData uri="http://schemas.openxmlformats.org/drawingml/2006/table">
            <a:tbl>
              <a:tblPr firstRow="1" bandRow="1">
                <a:tableStyleId>{10A1B5D5-9B99-4C35-A422-299274C87663}</a:tableStyleId>
              </a:tblPr>
              <a:tblGrid>
                <a:gridCol w="1725960">
                  <a:extLst>
                    <a:ext uri="{9D8B030D-6E8A-4147-A177-3AD203B41FA5}">
                      <a16:colId xmlns:a16="http://schemas.microsoft.com/office/drawing/2014/main" val="996557148"/>
                    </a:ext>
                  </a:extLst>
                </a:gridCol>
                <a:gridCol w="6046440">
                  <a:extLst>
                    <a:ext uri="{9D8B030D-6E8A-4147-A177-3AD203B41FA5}">
                      <a16:colId xmlns:a16="http://schemas.microsoft.com/office/drawing/2014/main" val="2279560457"/>
                    </a:ext>
                  </a:extLst>
                </a:gridCol>
              </a:tblGrid>
              <a:tr h="370840">
                <a:tc>
                  <a:txBody>
                    <a:bodyPr/>
                    <a:lstStyle/>
                    <a:p>
                      <a:pPr algn="ctr"/>
                      <a:endParaRPr lang="en-US" sz="2400" dirty="0"/>
                    </a:p>
                  </a:txBody>
                  <a:tcPr anchor="ctr"/>
                </a:tc>
                <a:tc>
                  <a:txBody>
                    <a:bodyPr/>
                    <a:lstStyle/>
                    <a:p>
                      <a:pPr algn="ctr"/>
                      <a:r>
                        <a:rPr lang="en-US" sz="2400" dirty="0"/>
                        <a:t>CHOICE THEORY</a:t>
                      </a:r>
                    </a:p>
                  </a:txBody>
                  <a:tcPr anchor="ctr"/>
                </a:tc>
                <a:extLst>
                  <a:ext uri="{0D108BD9-81ED-4DB2-BD59-A6C34878D82A}">
                    <a16:rowId xmlns:a16="http://schemas.microsoft.com/office/drawing/2014/main" val="2609160426"/>
                  </a:ext>
                </a:extLst>
              </a:tr>
              <a:tr h="370840">
                <a:tc>
                  <a:txBody>
                    <a:bodyPr/>
                    <a:lstStyle/>
                    <a:p>
                      <a:pPr algn="ctr"/>
                      <a:r>
                        <a:rPr lang="en-US" sz="2400" dirty="0"/>
                        <a:t>Theory</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2400" dirty="0"/>
                        <a:t>A person has a right when she has power / choice over some domain of activity</a:t>
                      </a:r>
                    </a:p>
                  </a:txBody>
                  <a:tcPr anchor="ctr"/>
                </a:tc>
                <a:extLst>
                  <a:ext uri="{0D108BD9-81ED-4DB2-BD59-A6C34878D82A}">
                    <a16:rowId xmlns:a16="http://schemas.microsoft.com/office/drawing/2014/main" val="1415850994"/>
                  </a:ext>
                </a:extLst>
              </a:tr>
              <a:tr h="370840">
                <a:tc>
                  <a:txBody>
                    <a:bodyPr/>
                    <a:lstStyle/>
                    <a:p>
                      <a:pPr algn="ctr"/>
                      <a:r>
                        <a:rPr lang="en-US" sz="2400" dirty="0"/>
                        <a:t>Pro</a:t>
                      </a:r>
                    </a:p>
                  </a:txBody>
                  <a:tcPr anchor="ctr"/>
                </a:tc>
                <a:tc>
                  <a:txBody>
                    <a:bodyPr/>
                    <a:lstStyle/>
                    <a:p>
                      <a:pPr marL="342900" indent="-342900">
                        <a:buFont typeface="Courier New" panose="02070309020205020404" pitchFamily="49" charset="0"/>
                        <a:buChar char="o"/>
                      </a:pPr>
                      <a:endParaRPr lang="en-US" sz="2400" dirty="0"/>
                    </a:p>
                    <a:p>
                      <a:pPr marL="342900" indent="-342900">
                        <a:buFont typeface="Courier New" panose="02070309020205020404" pitchFamily="49" charset="0"/>
                        <a:buChar char="o"/>
                      </a:pPr>
                      <a:endParaRPr lang="en-US" sz="2400" dirty="0"/>
                    </a:p>
                    <a:p>
                      <a:pPr marL="342900" indent="-342900">
                        <a:buFont typeface="Courier New" panose="02070309020205020404" pitchFamily="49" charset="0"/>
                        <a:buChar char="o"/>
                      </a:pPr>
                      <a:endParaRPr lang="en-US" sz="2400" dirty="0"/>
                    </a:p>
                    <a:p>
                      <a:pPr marL="342900" indent="-342900">
                        <a:buFont typeface="Courier New" panose="02070309020205020404" pitchFamily="49" charset="0"/>
                        <a:buChar char="o"/>
                      </a:pPr>
                      <a:endParaRPr lang="en-US" sz="2400" dirty="0"/>
                    </a:p>
                  </a:txBody>
                  <a:tcPr anchor="ctr"/>
                </a:tc>
                <a:extLst>
                  <a:ext uri="{0D108BD9-81ED-4DB2-BD59-A6C34878D82A}">
                    <a16:rowId xmlns:a16="http://schemas.microsoft.com/office/drawing/2014/main" val="3836729065"/>
                  </a:ext>
                </a:extLst>
              </a:tr>
              <a:tr h="370840">
                <a:tc>
                  <a:txBody>
                    <a:bodyPr/>
                    <a:lstStyle/>
                    <a:p>
                      <a:pPr algn="ctr"/>
                      <a:r>
                        <a:rPr lang="en-US" sz="2400" dirty="0"/>
                        <a:t>Con</a:t>
                      </a:r>
                    </a:p>
                  </a:txBody>
                  <a:tcPr anchor="ctr"/>
                </a:tc>
                <a:tc>
                  <a:txBody>
                    <a:bodyPr/>
                    <a:lstStyle/>
                    <a:p>
                      <a:pPr marL="342900" marR="0" lvl="0" indent="-342900" algn="l" defTabSz="914400" rtl="0" eaLnBrk="1" fontAlgn="auto" latinLnBrk="0" hangingPunct="1">
                        <a:lnSpc>
                          <a:spcPct val="100000"/>
                        </a:lnSpc>
                        <a:spcBef>
                          <a:spcPts val="0"/>
                        </a:spcBef>
                        <a:spcAft>
                          <a:spcPts val="0"/>
                        </a:spcAft>
                        <a:buClrTx/>
                        <a:buSzTx/>
                        <a:buFont typeface="Courier New" panose="02070309020205020404" pitchFamily="49" charset="0"/>
                        <a:buChar char="o"/>
                        <a:tabLst/>
                        <a:defRPr/>
                      </a:pPr>
                      <a:endParaRPr lang="en-US" sz="2400" dirty="0"/>
                    </a:p>
                    <a:p>
                      <a:pPr marL="342900" marR="0" lvl="0" indent="-342900" algn="l" defTabSz="914400" rtl="0" eaLnBrk="1" fontAlgn="auto" latinLnBrk="0" hangingPunct="1">
                        <a:lnSpc>
                          <a:spcPct val="100000"/>
                        </a:lnSpc>
                        <a:spcBef>
                          <a:spcPts val="0"/>
                        </a:spcBef>
                        <a:spcAft>
                          <a:spcPts val="0"/>
                        </a:spcAft>
                        <a:buClrTx/>
                        <a:buSzTx/>
                        <a:buFont typeface="Courier New" panose="02070309020205020404" pitchFamily="49" charset="0"/>
                        <a:buChar char="o"/>
                        <a:tabLst/>
                        <a:defRPr/>
                      </a:pPr>
                      <a:endParaRPr lang="en-US" sz="2400" dirty="0"/>
                    </a:p>
                    <a:p>
                      <a:pPr marL="342900" marR="0" lvl="0" indent="-342900" algn="l" defTabSz="914400" rtl="0" eaLnBrk="1" fontAlgn="auto" latinLnBrk="0" hangingPunct="1">
                        <a:lnSpc>
                          <a:spcPct val="100000"/>
                        </a:lnSpc>
                        <a:spcBef>
                          <a:spcPts val="0"/>
                        </a:spcBef>
                        <a:spcAft>
                          <a:spcPts val="0"/>
                        </a:spcAft>
                        <a:buClrTx/>
                        <a:buSzTx/>
                        <a:buFont typeface="Courier New" panose="02070309020205020404" pitchFamily="49" charset="0"/>
                        <a:buChar char="o"/>
                        <a:tabLst/>
                        <a:defRPr/>
                      </a:pPr>
                      <a:endParaRPr lang="en-US" sz="2400" dirty="0"/>
                    </a:p>
                    <a:p>
                      <a:pPr marL="342900" marR="0" lvl="0" indent="-342900" algn="l" defTabSz="914400" rtl="0" eaLnBrk="1" fontAlgn="auto" latinLnBrk="0" hangingPunct="1">
                        <a:lnSpc>
                          <a:spcPct val="100000"/>
                        </a:lnSpc>
                        <a:spcBef>
                          <a:spcPts val="0"/>
                        </a:spcBef>
                        <a:spcAft>
                          <a:spcPts val="0"/>
                        </a:spcAft>
                        <a:buClrTx/>
                        <a:buSzTx/>
                        <a:buFont typeface="Courier New" panose="02070309020205020404" pitchFamily="49" charset="0"/>
                        <a:buChar char="o"/>
                        <a:tabLst/>
                        <a:defRPr/>
                      </a:pPr>
                      <a:endParaRPr lang="en-US" sz="2400" dirty="0"/>
                    </a:p>
                  </a:txBody>
                  <a:tcPr anchor="ctr"/>
                </a:tc>
                <a:extLst>
                  <a:ext uri="{0D108BD9-81ED-4DB2-BD59-A6C34878D82A}">
                    <a16:rowId xmlns:a16="http://schemas.microsoft.com/office/drawing/2014/main" val="411590238"/>
                  </a:ext>
                </a:extLst>
              </a:tr>
            </a:tbl>
          </a:graphicData>
        </a:graphic>
      </p:graphicFrame>
    </p:spTree>
    <p:extLst>
      <p:ext uri="{BB962C8B-B14F-4D97-AF65-F5344CB8AC3E}">
        <p14:creationId xmlns:p14="http://schemas.microsoft.com/office/powerpoint/2010/main" val="13024823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05B99C-4955-F743-81C8-FF4A97247CAF}"/>
              </a:ext>
            </a:extLst>
          </p:cNvPr>
          <p:cNvSpPr>
            <a:spLocks noGrp="1"/>
          </p:cNvSpPr>
          <p:nvPr>
            <p:ph type="title"/>
          </p:nvPr>
        </p:nvSpPr>
        <p:spPr/>
        <p:txBody>
          <a:bodyPr/>
          <a:lstStyle/>
          <a:p>
            <a:r>
              <a:rPr lang="en-US" dirty="0"/>
              <a:t>When do you have a right?</a:t>
            </a:r>
          </a:p>
        </p:txBody>
      </p:sp>
      <p:graphicFrame>
        <p:nvGraphicFramePr>
          <p:cNvPr id="4" name="Content Placeholder 3">
            <a:extLst>
              <a:ext uri="{FF2B5EF4-FFF2-40B4-BE49-F238E27FC236}">
                <a16:creationId xmlns:a16="http://schemas.microsoft.com/office/drawing/2014/main" id="{34AE8632-5FDE-3849-A2D1-8F65426CF68D}"/>
              </a:ext>
            </a:extLst>
          </p:cNvPr>
          <p:cNvGraphicFramePr>
            <a:graphicFrameLocks noGrp="1"/>
          </p:cNvGraphicFramePr>
          <p:nvPr>
            <p:ph idx="1"/>
            <p:extLst>
              <p:ext uri="{D42A27DB-BD31-4B8C-83A1-F6EECF244321}">
                <p14:modId xmlns:p14="http://schemas.microsoft.com/office/powerpoint/2010/main" val="2575903655"/>
              </p:ext>
            </p:extLst>
          </p:nvPr>
        </p:nvGraphicFramePr>
        <p:xfrm>
          <a:off x="685800" y="1371600"/>
          <a:ext cx="7772400" cy="4389120"/>
        </p:xfrm>
        <a:graphic>
          <a:graphicData uri="http://schemas.openxmlformats.org/drawingml/2006/table">
            <a:tbl>
              <a:tblPr firstRow="1" bandRow="1">
                <a:tableStyleId>{10A1B5D5-9B99-4C35-A422-299274C87663}</a:tableStyleId>
              </a:tblPr>
              <a:tblGrid>
                <a:gridCol w="1725960">
                  <a:extLst>
                    <a:ext uri="{9D8B030D-6E8A-4147-A177-3AD203B41FA5}">
                      <a16:colId xmlns:a16="http://schemas.microsoft.com/office/drawing/2014/main" val="996557148"/>
                    </a:ext>
                  </a:extLst>
                </a:gridCol>
                <a:gridCol w="6046440">
                  <a:extLst>
                    <a:ext uri="{9D8B030D-6E8A-4147-A177-3AD203B41FA5}">
                      <a16:colId xmlns:a16="http://schemas.microsoft.com/office/drawing/2014/main" val="2279560457"/>
                    </a:ext>
                  </a:extLst>
                </a:gridCol>
              </a:tblGrid>
              <a:tr h="370840">
                <a:tc>
                  <a:txBody>
                    <a:bodyPr/>
                    <a:lstStyle/>
                    <a:p>
                      <a:pPr algn="ctr"/>
                      <a:endParaRPr lang="en-US" sz="2400" dirty="0"/>
                    </a:p>
                  </a:txBody>
                  <a:tcPr anchor="ctr"/>
                </a:tc>
                <a:tc>
                  <a:txBody>
                    <a:bodyPr/>
                    <a:lstStyle/>
                    <a:p>
                      <a:pPr algn="ctr"/>
                      <a:r>
                        <a:rPr lang="en-US" sz="2400" dirty="0"/>
                        <a:t>CHOICE THEORY</a:t>
                      </a:r>
                    </a:p>
                  </a:txBody>
                  <a:tcPr anchor="ctr"/>
                </a:tc>
                <a:extLst>
                  <a:ext uri="{0D108BD9-81ED-4DB2-BD59-A6C34878D82A}">
                    <a16:rowId xmlns:a16="http://schemas.microsoft.com/office/drawing/2014/main" val="2609160426"/>
                  </a:ext>
                </a:extLst>
              </a:tr>
              <a:tr h="370840">
                <a:tc>
                  <a:txBody>
                    <a:bodyPr/>
                    <a:lstStyle/>
                    <a:p>
                      <a:pPr algn="ctr"/>
                      <a:r>
                        <a:rPr lang="en-US" sz="2400" dirty="0"/>
                        <a:t>Theory</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2400" dirty="0"/>
                        <a:t>A person has a right when she has power / choice over some domain of activity</a:t>
                      </a:r>
                    </a:p>
                  </a:txBody>
                  <a:tcPr anchor="ctr"/>
                </a:tc>
                <a:extLst>
                  <a:ext uri="{0D108BD9-81ED-4DB2-BD59-A6C34878D82A}">
                    <a16:rowId xmlns:a16="http://schemas.microsoft.com/office/drawing/2014/main" val="1415850994"/>
                  </a:ext>
                </a:extLst>
              </a:tr>
              <a:tr h="370840">
                <a:tc>
                  <a:txBody>
                    <a:bodyPr/>
                    <a:lstStyle/>
                    <a:p>
                      <a:pPr algn="ctr"/>
                      <a:r>
                        <a:rPr lang="en-US" sz="2400" dirty="0"/>
                        <a:t>Pro</a:t>
                      </a:r>
                    </a:p>
                  </a:txBody>
                  <a:tcPr anchor="ctr"/>
                </a:tc>
                <a:tc>
                  <a:txBody>
                    <a:bodyPr/>
                    <a:lstStyle/>
                    <a:p>
                      <a:pPr marL="342900" indent="-342900">
                        <a:buFont typeface="Courier New" panose="02070309020205020404" pitchFamily="49" charset="0"/>
                        <a:buChar char="o"/>
                      </a:pPr>
                      <a:r>
                        <a:rPr lang="en-US" sz="2400" dirty="0"/>
                        <a:t>gives a distinct point to ‘rights talk’</a:t>
                      </a:r>
                    </a:p>
                    <a:p>
                      <a:pPr marL="342900" indent="-342900">
                        <a:buFont typeface="Courier New" panose="02070309020205020404" pitchFamily="49" charset="0"/>
                        <a:buChar char="o"/>
                      </a:pPr>
                      <a:r>
                        <a:rPr lang="en-US" sz="2400" dirty="0"/>
                        <a:t>much of the language we use to talk about rights implies something like choice theory ideas, e.g. </a:t>
                      </a:r>
                      <a:r>
                        <a:rPr lang="en-US" sz="2400" i="1" dirty="0"/>
                        <a:t>exercising</a:t>
                      </a:r>
                      <a:r>
                        <a:rPr lang="en-US" sz="2400" dirty="0"/>
                        <a:t> our rights.</a:t>
                      </a:r>
                    </a:p>
                  </a:txBody>
                  <a:tcPr anchor="ctr"/>
                </a:tc>
                <a:extLst>
                  <a:ext uri="{0D108BD9-81ED-4DB2-BD59-A6C34878D82A}">
                    <a16:rowId xmlns:a16="http://schemas.microsoft.com/office/drawing/2014/main" val="3836729065"/>
                  </a:ext>
                </a:extLst>
              </a:tr>
              <a:tr h="370840">
                <a:tc>
                  <a:txBody>
                    <a:bodyPr/>
                    <a:lstStyle/>
                    <a:p>
                      <a:pPr algn="ctr"/>
                      <a:r>
                        <a:rPr lang="en-US" sz="2400" dirty="0"/>
                        <a:t>Con</a:t>
                      </a:r>
                    </a:p>
                  </a:txBody>
                  <a:tcPr anchor="ctr"/>
                </a:tc>
                <a:tc>
                  <a:txBody>
                    <a:bodyPr/>
                    <a:lstStyle/>
                    <a:p>
                      <a:pPr marL="342900" marR="0" lvl="0" indent="-342900" algn="l" defTabSz="914400" rtl="0" eaLnBrk="1" fontAlgn="auto" latinLnBrk="0" hangingPunct="1">
                        <a:lnSpc>
                          <a:spcPct val="100000"/>
                        </a:lnSpc>
                        <a:spcBef>
                          <a:spcPts val="0"/>
                        </a:spcBef>
                        <a:spcAft>
                          <a:spcPts val="0"/>
                        </a:spcAft>
                        <a:buClrTx/>
                        <a:buSzTx/>
                        <a:buFont typeface="Courier New" panose="02070309020205020404" pitchFamily="49" charset="0"/>
                        <a:buChar char="o"/>
                        <a:tabLst/>
                        <a:defRPr/>
                      </a:pPr>
                      <a:endParaRPr lang="en-US" sz="2400" dirty="0"/>
                    </a:p>
                    <a:p>
                      <a:pPr marL="342900" marR="0" lvl="0" indent="-342900" algn="l" defTabSz="914400" rtl="0" eaLnBrk="1" fontAlgn="auto" latinLnBrk="0" hangingPunct="1">
                        <a:lnSpc>
                          <a:spcPct val="100000"/>
                        </a:lnSpc>
                        <a:spcBef>
                          <a:spcPts val="0"/>
                        </a:spcBef>
                        <a:spcAft>
                          <a:spcPts val="0"/>
                        </a:spcAft>
                        <a:buClrTx/>
                        <a:buSzTx/>
                        <a:buFont typeface="Courier New" panose="02070309020205020404" pitchFamily="49" charset="0"/>
                        <a:buChar char="o"/>
                        <a:tabLst/>
                        <a:defRPr/>
                      </a:pPr>
                      <a:endParaRPr lang="en-US" sz="2400" dirty="0"/>
                    </a:p>
                    <a:p>
                      <a:pPr marL="342900" marR="0" lvl="0" indent="-342900" algn="l" defTabSz="914400" rtl="0" eaLnBrk="1" fontAlgn="auto" latinLnBrk="0" hangingPunct="1">
                        <a:lnSpc>
                          <a:spcPct val="100000"/>
                        </a:lnSpc>
                        <a:spcBef>
                          <a:spcPts val="0"/>
                        </a:spcBef>
                        <a:spcAft>
                          <a:spcPts val="0"/>
                        </a:spcAft>
                        <a:buClrTx/>
                        <a:buSzTx/>
                        <a:buFont typeface="Courier New" panose="02070309020205020404" pitchFamily="49" charset="0"/>
                        <a:buChar char="o"/>
                        <a:tabLst/>
                        <a:defRPr/>
                      </a:pPr>
                      <a:endParaRPr lang="en-US" sz="2400" dirty="0"/>
                    </a:p>
                    <a:p>
                      <a:pPr marL="342900" marR="0" lvl="0" indent="-342900" algn="l" defTabSz="914400" rtl="0" eaLnBrk="1" fontAlgn="auto" latinLnBrk="0" hangingPunct="1">
                        <a:lnSpc>
                          <a:spcPct val="100000"/>
                        </a:lnSpc>
                        <a:spcBef>
                          <a:spcPts val="0"/>
                        </a:spcBef>
                        <a:spcAft>
                          <a:spcPts val="0"/>
                        </a:spcAft>
                        <a:buClrTx/>
                        <a:buSzTx/>
                        <a:buFont typeface="Courier New" panose="02070309020205020404" pitchFamily="49" charset="0"/>
                        <a:buChar char="o"/>
                        <a:tabLst/>
                        <a:defRPr/>
                      </a:pPr>
                      <a:endParaRPr lang="en-US" sz="2400" dirty="0"/>
                    </a:p>
                  </a:txBody>
                  <a:tcPr anchor="ctr"/>
                </a:tc>
                <a:extLst>
                  <a:ext uri="{0D108BD9-81ED-4DB2-BD59-A6C34878D82A}">
                    <a16:rowId xmlns:a16="http://schemas.microsoft.com/office/drawing/2014/main" val="411590238"/>
                  </a:ext>
                </a:extLst>
              </a:tr>
            </a:tbl>
          </a:graphicData>
        </a:graphic>
      </p:graphicFrame>
    </p:spTree>
    <p:extLst>
      <p:ext uri="{BB962C8B-B14F-4D97-AF65-F5344CB8AC3E}">
        <p14:creationId xmlns:p14="http://schemas.microsoft.com/office/powerpoint/2010/main" val="26826159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05B99C-4955-F743-81C8-FF4A97247CAF}"/>
              </a:ext>
            </a:extLst>
          </p:cNvPr>
          <p:cNvSpPr>
            <a:spLocks noGrp="1"/>
          </p:cNvSpPr>
          <p:nvPr>
            <p:ph type="title"/>
          </p:nvPr>
        </p:nvSpPr>
        <p:spPr/>
        <p:txBody>
          <a:bodyPr/>
          <a:lstStyle/>
          <a:p>
            <a:r>
              <a:rPr lang="en-US" dirty="0"/>
              <a:t>When do you have a right?</a:t>
            </a:r>
          </a:p>
        </p:txBody>
      </p:sp>
      <p:graphicFrame>
        <p:nvGraphicFramePr>
          <p:cNvPr id="4" name="Content Placeholder 3">
            <a:extLst>
              <a:ext uri="{FF2B5EF4-FFF2-40B4-BE49-F238E27FC236}">
                <a16:creationId xmlns:a16="http://schemas.microsoft.com/office/drawing/2014/main" id="{34AE8632-5FDE-3849-A2D1-8F65426CF68D}"/>
              </a:ext>
            </a:extLst>
          </p:cNvPr>
          <p:cNvGraphicFramePr>
            <a:graphicFrameLocks noGrp="1"/>
          </p:cNvGraphicFramePr>
          <p:nvPr>
            <p:ph idx="1"/>
            <p:extLst>
              <p:ext uri="{D42A27DB-BD31-4B8C-83A1-F6EECF244321}">
                <p14:modId xmlns:p14="http://schemas.microsoft.com/office/powerpoint/2010/main" val="1612533256"/>
              </p:ext>
            </p:extLst>
          </p:nvPr>
        </p:nvGraphicFramePr>
        <p:xfrm>
          <a:off x="685800" y="1371600"/>
          <a:ext cx="7772400" cy="4389120"/>
        </p:xfrm>
        <a:graphic>
          <a:graphicData uri="http://schemas.openxmlformats.org/drawingml/2006/table">
            <a:tbl>
              <a:tblPr firstRow="1" bandRow="1">
                <a:tableStyleId>{10A1B5D5-9B99-4C35-A422-299274C87663}</a:tableStyleId>
              </a:tblPr>
              <a:tblGrid>
                <a:gridCol w="1725960">
                  <a:extLst>
                    <a:ext uri="{9D8B030D-6E8A-4147-A177-3AD203B41FA5}">
                      <a16:colId xmlns:a16="http://schemas.microsoft.com/office/drawing/2014/main" val="996557148"/>
                    </a:ext>
                  </a:extLst>
                </a:gridCol>
                <a:gridCol w="6046440">
                  <a:extLst>
                    <a:ext uri="{9D8B030D-6E8A-4147-A177-3AD203B41FA5}">
                      <a16:colId xmlns:a16="http://schemas.microsoft.com/office/drawing/2014/main" val="2279560457"/>
                    </a:ext>
                  </a:extLst>
                </a:gridCol>
              </a:tblGrid>
              <a:tr h="370840">
                <a:tc>
                  <a:txBody>
                    <a:bodyPr/>
                    <a:lstStyle/>
                    <a:p>
                      <a:pPr algn="ctr"/>
                      <a:endParaRPr lang="en-US" sz="2400" dirty="0"/>
                    </a:p>
                  </a:txBody>
                  <a:tcPr anchor="ctr"/>
                </a:tc>
                <a:tc>
                  <a:txBody>
                    <a:bodyPr/>
                    <a:lstStyle/>
                    <a:p>
                      <a:pPr algn="ctr"/>
                      <a:r>
                        <a:rPr lang="en-US" sz="2400" dirty="0"/>
                        <a:t>CHOICE THEORY</a:t>
                      </a:r>
                    </a:p>
                  </a:txBody>
                  <a:tcPr anchor="ctr"/>
                </a:tc>
                <a:extLst>
                  <a:ext uri="{0D108BD9-81ED-4DB2-BD59-A6C34878D82A}">
                    <a16:rowId xmlns:a16="http://schemas.microsoft.com/office/drawing/2014/main" val="2609160426"/>
                  </a:ext>
                </a:extLst>
              </a:tr>
              <a:tr h="370840">
                <a:tc>
                  <a:txBody>
                    <a:bodyPr/>
                    <a:lstStyle/>
                    <a:p>
                      <a:pPr algn="ctr"/>
                      <a:r>
                        <a:rPr lang="en-US" sz="2400" dirty="0"/>
                        <a:t>Theory</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2400" dirty="0"/>
                        <a:t>A person has a right when she has power / choice over some domain of activity</a:t>
                      </a:r>
                    </a:p>
                  </a:txBody>
                  <a:tcPr anchor="ctr"/>
                </a:tc>
                <a:extLst>
                  <a:ext uri="{0D108BD9-81ED-4DB2-BD59-A6C34878D82A}">
                    <a16:rowId xmlns:a16="http://schemas.microsoft.com/office/drawing/2014/main" val="1415850994"/>
                  </a:ext>
                </a:extLst>
              </a:tr>
              <a:tr h="370840">
                <a:tc>
                  <a:txBody>
                    <a:bodyPr/>
                    <a:lstStyle/>
                    <a:p>
                      <a:pPr algn="ctr"/>
                      <a:r>
                        <a:rPr lang="en-US" sz="2400" dirty="0"/>
                        <a:t>Pro</a:t>
                      </a:r>
                    </a:p>
                  </a:txBody>
                  <a:tcPr anchor="ctr"/>
                </a:tc>
                <a:tc>
                  <a:txBody>
                    <a:bodyPr/>
                    <a:lstStyle/>
                    <a:p>
                      <a:pPr marL="342900" indent="-342900">
                        <a:buFont typeface="Courier New" panose="02070309020205020404" pitchFamily="49" charset="0"/>
                        <a:buChar char="o"/>
                      </a:pPr>
                      <a:r>
                        <a:rPr lang="en-US" sz="2400" dirty="0"/>
                        <a:t>gives a distinct point to ‘rights talk’</a:t>
                      </a:r>
                    </a:p>
                    <a:p>
                      <a:pPr marL="342900" indent="-342900">
                        <a:buFont typeface="Courier New" panose="02070309020205020404" pitchFamily="49" charset="0"/>
                        <a:buChar char="o"/>
                      </a:pPr>
                      <a:r>
                        <a:rPr lang="en-US" sz="2400" dirty="0"/>
                        <a:t>much of the language we use to talk about rights implies something like choice theory ideas, e.g. </a:t>
                      </a:r>
                      <a:r>
                        <a:rPr lang="en-US" sz="2400" i="1" dirty="0"/>
                        <a:t>exercising</a:t>
                      </a:r>
                      <a:r>
                        <a:rPr lang="en-US" sz="2400" dirty="0"/>
                        <a:t> our rights.</a:t>
                      </a:r>
                    </a:p>
                  </a:txBody>
                  <a:tcPr anchor="ctr"/>
                </a:tc>
                <a:extLst>
                  <a:ext uri="{0D108BD9-81ED-4DB2-BD59-A6C34878D82A}">
                    <a16:rowId xmlns:a16="http://schemas.microsoft.com/office/drawing/2014/main" val="3836729065"/>
                  </a:ext>
                </a:extLst>
              </a:tr>
              <a:tr h="370840">
                <a:tc>
                  <a:txBody>
                    <a:bodyPr/>
                    <a:lstStyle/>
                    <a:p>
                      <a:pPr algn="ctr"/>
                      <a:r>
                        <a:rPr lang="en-US" sz="2400" dirty="0"/>
                        <a:t>Con</a:t>
                      </a:r>
                    </a:p>
                  </a:txBody>
                  <a:tcPr anchor="ctr"/>
                </a:tc>
                <a:tc>
                  <a:txBody>
                    <a:bodyPr/>
                    <a:lstStyle/>
                    <a:p>
                      <a:pPr marL="342900" marR="0" lvl="0" indent="-342900" algn="l" defTabSz="914400" rtl="0" eaLnBrk="1" fontAlgn="auto" latinLnBrk="0" hangingPunct="1">
                        <a:lnSpc>
                          <a:spcPct val="100000"/>
                        </a:lnSpc>
                        <a:spcBef>
                          <a:spcPts val="0"/>
                        </a:spcBef>
                        <a:spcAft>
                          <a:spcPts val="0"/>
                        </a:spcAft>
                        <a:buClrTx/>
                        <a:buSzTx/>
                        <a:buFont typeface="Courier New" panose="02070309020205020404" pitchFamily="49" charset="0"/>
                        <a:buChar char="o"/>
                        <a:tabLst/>
                        <a:defRPr/>
                      </a:pPr>
                      <a:r>
                        <a:rPr lang="en-US" sz="2400" dirty="0"/>
                        <a:t>excludes those who cannot exercise control over their normative relations (e.g. </a:t>
                      </a:r>
                      <a:r>
                        <a:rPr lang="en-US" sz="2400" b="1" dirty="0"/>
                        <a:t>children</a:t>
                      </a:r>
                      <a:r>
                        <a:rPr lang="en-US" sz="2400" dirty="0"/>
                        <a:t>, animals, developmentally disabled, comatose, deceased, future generations)</a:t>
                      </a:r>
                    </a:p>
                  </a:txBody>
                  <a:tcPr anchor="ctr"/>
                </a:tc>
                <a:extLst>
                  <a:ext uri="{0D108BD9-81ED-4DB2-BD59-A6C34878D82A}">
                    <a16:rowId xmlns:a16="http://schemas.microsoft.com/office/drawing/2014/main" val="411590238"/>
                  </a:ext>
                </a:extLst>
              </a:tr>
            </a:tbl>
          </a:graphicData>
        </a:graphic>
      </p:graphicFrame>
    </p:spTree>
    <p:extLst>
      <p:ext uri="{BB962C8B-B14F-4D97-AF65-F5344CB8AC3E}">
        <p14:creationId xmlns:p14="http://schemas.microsoft.com/office/powerpoint/2010/main" val="37115357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AE41FA-D8AE-D645-94D4-A286C45A2031}"/>
              </a:ext>
            </a:extLst>
          </p:cNvPr>
          <p:cNvSpPr>
            <a:spLocks noGrp="1"/>
          </p:cNvSpPr>
          <p:nvPr>
            <p:ph type="title"/>
          </p:nvPr>
        </p:nvSpPr>
        <p:spPr/>
        <p:txBody>
          <a:bodyPr/>
          <a:lstStyle/>
          <a:p>
            <a:r>
              <a:rPr lang="en-US" dirty="0"/>
              <a:t>Outline.</a:t>
            </a:r>
          </a:p>
        </p:txBody>
      </p:sp>
      <p:sp>
        <p:nvSpPr>
          <p:cNvPr id="3" name="Content Placeholder 2">
            <a:extLst>
              <a:ext uri="{FF2B5EF4-FFF2-40B4-BE49-F238E27FC236}">
                <a16:creationId xmlns:a16="http://schemas.microsoft.com/office/drawing/2014/main" id="{4E09742E-8F16-D347-87B3-C93494A24678}"/>
              </a:ext>
            </a:extLst>
          </p:cNvPr>
          <p:cNvSpPr>
            <a:spLocks noGrp="1"/>
          </p:cNvSpPr>
          <p:nvPr>
            <p:ph idx="1"/>
          </p:nvPr>
        </p:nvSpPr>
        <p:spPr>
          <a:xfrm>
            <a:off x="685800" y="1124744"/>
            <a:ext cx="7772400" cy="4114800"/>
          </a:xfrm>
        </p:spPr>
        <p:txBody>
          <a:bodyPr/>
          <a:lstStyle/>
          <a:p>
            <a:pPr marL="0" indent="0">
              <a:buNone/>
            </a:pPr>
            <a:r>
              <a:rPr lang="en-US" sz="2400" b="1" u="sng" dirty="0">
                <a:solidFill>
                  <a:schemeClr val="accent4"/>
                </a:solidFill>
              </a:rPr>
              <a:t>Do children have a right to be loved? </a:t>
            </a:r>
          </a:p>
          <a:p>
            <a:pPr marL="0" indent="0">
              <a:buNone/>
            </a:pPr>
            <a:r>
              <a:rPr lang="en-US" sz="2000" b="1" dirty="0">
                <a:solidFill>
                  <a:srgbClr val="00B050"/>
                </a:solidFill>
              </a:rPr>
              <a:t>1. Rights</a:t>
            </a:r>
          </a:p>
          <a:p>
            <a:pPr>
              <a:buFont typeface="Courier New" panose="02070309020205020404" pitchFamily="49" charset="0"/>
              <a:buChar char="o"/>
            </a:pPr>
            <a:r>
              <a:rPr lang="en-US" sz="2000" b="1" dirty="0">
                <a:solidFill>
                  <a:srgbClr val="00B050"/>
                </a:solidFill>
              </a:rPr>
              <a:t>What is a right? </a:t>
            </a:r>
          </a:p>
          <a:p>
            <a:pPr>
              <a:buFont typeface="Courier New" panose="02070309020205020404" pitchFamily="49" charset="0"/>
              <a:buChar char="o"/>
            </a:pPr>
            <a:r>
              <a:rPr lang="en-US" sz="2000" b="1" dirty="0">
                <a:solidFill>
                  <a:srgbClr val="00B050"/>
                </a:solidFill>
              </a:rPr>
              <a:t>What kinds of rights are there?</a:t>
            </a:r>
          </a:p>
          <a:p>
            <a:pPr>
              <a:buFont typeface="Courier New" panose="02070309020205020404" pitchFamily="49" charset="0"/>
              <a:buChar char="o"/>
            </a:pPr>
            <a:r>
              <a:rPr lang="en-US" sz="2000" b="1" dirty="0">
                <a:solidFill>
                  <a:srgbClr val="00B050"/>
                </a:solidFill>
              </a:rPr>
              <a:t>When do you have a right?</a:t>
            </a:r>
          </a:p>
          <a:p>
            <a:pPr marL="0" indent="0">
              <a:buNone/>
            </a:pPr>
            <a:r>
              <a:rPr lang="en-US" sz="2000" b="1" dirty="0">
                <a:solidFill>
                  <a:schemeClr val="accent4"/>
                </a:solidFill>
              </a:rPr>
              <a:t>2. Love</a:t>
            </a:r>
          </a:p>
          <a:p>
            <a:pPr>
              <a:buFont typeface="Courier New" panose="02070309020205020404" pitchFamily="49" charset="0"/>
              <a:buChar char="o"/>
            </a:pPr>
            <a:r>
              <a:rPr lang="en-US" sz="2000" dirty="0">
                <a:solidFill>
                  <a:schemeClr val="accent4"/>
                </a:solidFill>
              </a:rPr>
              <a:t>What kinds of love are there?</a:t>
            </a:r>
          </a:p>
          <a:p>
            <a:pPr>
              <a:buFont typeface="Courier New" panose="02070309020205020404" pitchFamily="49" charset="0"/>
              <a:buChar char="o"/>
            </a:pPr>
            <a:r>
              <a:rPr lang="en-US" sz="2000" dirty="0">
                <a:solidFill>
                  <a:schemeClr val="accent4"/>
                </a:solidFill>
              </a:rPr>
              <a:t>What kind of love do children need, and why?</a:t>
            </a:r>
          </a:p>
          <a:p>
            <a:pPr marL="0" indent="0">
              <a:buNone/>
            </a:pPr>
            <a:r>
              <a:rPr lang="en-US" sz="2000" b="1" dirty="0">
                <a:solidFill>
                  <a:schemeClr val="accent4"/>
                </a:solidFill>
              </a:rPr>
              <a:t>3. The Right to be Loved</a:t>
            </a:r>
          </a:p>
          <a:p>
            <a:pPr>
              <a:buFont typeface="Courier New" panose="02070309020205020404" pitchFamily="49" charset="0"/>
              <a:buChar char="o"/>
            </a:pPr>
            <a:r>
              <a:rPr lang="en-US" sz="2000" dirty="0">
                <a:solidFill>
                  <a:schemeClr val="accent4"/>
                </a:solidFill>
              </a:rPr>
              <a:t>Do children have a right to be loved?</a:t>
            </a:r>
          </a:p>
          <a:p>
            <a:pPr>
              <a:buFont typeface="Courier New" panose="02070309020205020404" pitchFamily="49" charset="0"/>
              <a:buChar char="o"/>
            </a:pPr>
            <a:r>
              <a:rPr lang="en-US" sz="2000" dirty="0">
                <a:solidFill>
                  <a:schemeClr val="accent4"/>
                </a:solidFill>
              </a:rPr>
              <a:t>Is love the kind of thing anyone can have a right to?</a:t>
            </a:r>
          </a:p>
          <a:p>
            <a:pPr>
              <a:buFont typeface="Courier New" panose="02070309020205020404" pitchFamily="49" charset="0"/>
              <a:buChar char="o"/>
            </a:pPr>
            <a:r>
              <a:rPr lang="en-US" sz="2000" dirty="0"/>
              <a:t>Is it love or the </a:t>
            </a:r>
            <a:r>
              <a:rPr lang="en-US" sz="2000" i="1" dirty="0"/>
              <a:t>appearance</a:t>
            </a:r>
            <a:r>
              <a:rPr lang="en-US" sz="2000" dirty="0"/>
              <a:t> of love, that child have a right to?</a:t>
            </a:r>
          </a:p>
        </p:txBody>
      </p:sp>
    </p:spTree>
    <p:extLst>
      <p:ext uri="{BB962C8B-B14F-4D97-AF65-F5344CB8AC3E}">
        <p14:creationId xmlns:p14="http://schemas.microsoft.com/office/powerpoint/2010/main" val="371481814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B0BBE9F-8DFD-AE49-8A99-B7A5EA020A36}"/>
              </a:ext>
            </a:extLst>
          </p:cNvPr>
          <p:cNvSpPr>
            <a:spLocks noGrp="1"/>
          </p:cNvSpPr>
          <p:nvPr>
            <p:ph type="ctrTitle"/>
          </p:nvPr>
        </p:nvSpPr>
        <p:spPr/>
        <p:txBody>
          <a:bodyPr/>
          <a:lstStyle/>
          <a:p>
            <a:r>
              <a:rPr lang="en-US" dirty="0"/>
              <a:t>2. Love</a:t>
            </a:r>
          </a:p>
        </p:txBody>
      </p:sp>
      <p:sp>
        <p:nvSpPr>
          <p:cNvPr id="3" name="Subtitle 2">
            <a:extLst>
              <a:ext uri="{FF2B5EF4-FFF2-40B4-BE49-F238E27FC236}">
                <a16:creationId xmlns:a16="http://schemas.microsoft.com/office/drawing/2014/main" id="{193B7E3D-1556-1847-805B-B1D5FB3E91CD}"/>
              </a:ext>
            </a:extLst>
          </p:cNvPr>
          <p:cNvSpPr>
            <a:spLocks noGrp="1"/>
          </p:cNvSpPr>
          <p:nvPr>
            <p:ph type="subTitle" idx="1"/>
          </p:nvPr>
        </p:nvSpPr>
        <p:spPr/>
        <p:txBody>
          <a:bodyPr/>
          <a:lstStyle/>
          <a:p>
            <a:pPr marL="342900" indent="-342900">
              <a:buFont typeface="Courier New" panose="02070309020205020404" pitchFamily="49" charset="0"/>
              <a:buChar char="o"/>
            </a:pPr>
            <a:r>
              <a:rPr lang="en-US" sz="2000" dirty="0">
                <a:solidFill>
                  <a:schemeClr val="accent4"/>
                </a:solidFill>
              </a:rPr>
              <a:t> What kinds of love are there?</a:t>
            </a:r>
          </a:p>
          <a:p>
            <a:pPr marL="342900" indent="-342900">
              <a:buFont typeface="Courier New" panose="02070309020205020404" pitchFamily="49" charset="0"/>
              <a:buChar char="o"/>
            </a:pPr>
            <a:r>
              <a:rPr lang="en-US" sz="2000" dirty="0">
                <a:solidFill>
                  <a:schemeClr val="accent4"/>
                </a:solidFill>
              </a:rPr>
              <a:t> What kind of love do children need, and why?</a:t>
            </a:r>
          </a:p>
          <a:p>
            <a:pPr marL="342900" indent="-342900">
              <a:buFont typeface="Courier New" panose="02070309020205020404" pitchFamily="49" charset="0"/>
              <a:buChar char="o"/>
            </a:pPr>
            <a:endParaRPr lang="en-US" sz="2000" dirty="0"/>
          </a:p>
        </p:txBody>
      </p:sp>
    </p:spTree>
    <p:extLst>
      <p:ext uri="{BB962C8B-B14F-4D97-AF65-F5344CB8AC3E}">
        <p14:creationId xmlns:p14="http://schemas.microsoft.com/office/powerpoint/2010/main" val="404132231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118BC0-CB7E-A146-9945-7A4980FDD90A}"/>
              </a:ext>
            </a:extLst>
          </p:cNvPr>
          <p:cNvSpPr>
            <a:spLocks noGrp="1"/>
          </p:cNvSpPr>
          <p:nvPr>
            <p:ph type="title"/>
          </p:nvPr>
        </p:nvSpPr>
        <p:spPr/>
        <p:txBody>
          <a:bodyPr/>
          <a:lstStyle/>
          <a:p>
            <a:r>
              <a:rPr lang="en-US" dirty="0"/>
              <a:t>What kinds of love are there?</a:t>
            </a:r>
          </a:p>
        </p:txBody>
      </p:sp>
      <p:sp>
        <p:nvSpPr>
          <p:cNvPr id="3" name="Content Placeholder 2">
            <a:extLst>
              <a:ext uri="{FF2B5EF4-FFF2-40B4-BE49-F238E27FC236}">
                <a16:creationId xmlns:a16="http://schemas.microsoft.com/office/drawing/2014/main" id="{A0F5C1AC-39FC-5048-BFBC-1EAD48F325E6}"/>
              </a:ext>
            </a:extLst>
          </p:cNvPr>
          <p:cNvSpPr>
            <a:spLocks noGrp="1"/>
          </p:cNvSpPr>
          <p:nvPr>
            <p:ph idx="1"/>
          </p:nvPr>
        </p:nvSpPr>
        <p:spPr/>
        <p:txBody>
          <a:bodyPr/>
          <a:lstStyle/>
          <a:p>
            <a:pPr marL="0" indent="0">
              <a:buNone/>
            </a:pPr>
            <a:r>
              <a:rPr lang="en-US" sz="2400" i="1" dirty="0"/>
              <a:t>Time for more examples! </a:t>
            </a:r>
          </a:p>
          <a:p>
            <a:pPr marL="0" indent="0">
              <a:buNone/>
            </a:pPr>
            <a:r>
              <a:rPr lang="en-US" sz="2400" i="1" dirty="0"/>
              <a:t>Try to think of the different kinds of </a:t>
            </a:r>
            <a:r>
              <a:rPr lang="en-US" sz="2400" b="1" i="1" dirty="0"/>
              <a:t>love</a:t>
            </a:r>
            <a:r>
              <a:rPr lang="en-US" sz="2400" i="1" dirty="0"/>
              <a:t> there are.</a:t>
            </a:r>
          </a:p>
          <a:p>
            <a:pPr marL="0" indent="0">
              <a:buNone/>
            </a:pPr>
            <a:endParaRPr lang="en-US" sz="2400" dirty="0"/>
          </a:p>
          <a:p>
            <a:pPr marL="0" indent="0">
              <a:buNone/>
            </a:pPr>
            <a:r>
              <a:rPr lang="en-US" sz="2400" b="1" dirty="0"/>
              <a:t>Guidance:</a:t>
            </a:r>
          </a:p>
          <a:p>
            <a:pPr>
              <a:buFont typeface="Courier New" panose="02070309020205020404" pitchFamily="49" charset="0"/>
              <a:buChar char="o"/>
            </a:pPr>
            <a:r>
              <a:rPr lang="en-US" sz="2400" dirty="0"/>
              <a:t>Are there certain kinds of love that are defined by the type of people who do the loving / are loved?</a:t>
            </a:r>
          </a:p>
          <a:p>
            <a:pPr>
              <a:buFont typeface="Courier New" panose="02070309020205020404" pitchFamily="49" charset="0"/>
              <a:buChar char="o"/>
            </a:pPr>
            <a:r>
              <a:rPr lang="en-US" sz="2400" dirty="0"/>
              <a:t>Are there certain kinds of love that are defined by the type of love that is given / received?</a:t>
            </a:r>
          </a:p>
        </p:txBody>
      </p:sp>
    </p:spTree>
    <p:extLst>
      <p:ext uri="{BB962C8B-B14F-4D97-AF65-F5344CB8AC3E}">
        <p14:creationId xmlns:p14="http://schemas.microsoft.com/office/powerpoint/2010/main" val="321011410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B793FC-E8CC-4D40-A856-452F54C433B4}"/>
              </a:ext>
            </a:extLst>
          </p:cNvPr>
          <p:cNvSpPr>
            <a:spLocks noGrp="1"/>
          </p:cNvSpPr>
          <p:nvPr>
            <p:ph type="title"/>
          </p:nvPr>
        </p:nvSpPr>
        <p:spPr/>
        <p:txBody>
          <a:bodyPr/>
          <a:lstStyle/>
          <a:p>
            <a:r>
              <a:rPr lang="en-US" dirty="0"/>
              <a:t>What is love?</a:t>
            </a:r>
          </a:p>
        </p:txBody>
      </p:sp>
      <p:sp>
        <p:nvSpPr>
          <p:cNvPr id="3" name="Content Placeholder 2">
            <a:extLst>
              <a:ext uri="{FF2B5EF4-FFF2-40B4-BE49-F238E27FC236}">
                <a16:creationId xmlns:a16="http://schemas.microsoft.com/office/drawing/2014/main" id="{22771F36-3C29-8A47-A3CD-08F42835F34D}"/>
              </a:ext>
            </a:extLst>
          </p:cNvPr>
          <p:cNvSpPr>
            <a:spLocks noGrp="1"/>
          </p:cNvSpPr>
          <p:nvPr>
            <p:ph idx="1"/>
          </p:nvPr>
        </p:nvSpPr>
        <p:spPr/>
        <p:txBody>
          <a:bodyPr/>
          <a:lstStyle/>
          <a:p>
            <a:pPr marL="0" indent="0">
              <a:buNone/>
            </a:pPr>
            <a:r>
              <a:rPr lang="en-US" sz="2000" b="1" dirty="0"/>
              <a:t>Attitudinal: </a:t>
            </a:r>
            <a:r>
              <a:rPr lang="en-US" sz="2000" dirty="0"/>
              <a:t>The subject of love (the lover) adopts a certain specific </a:t>
            </a:r>
            <a:r>
              <a:rPr lang="en-US" sz="2000" b="1" dirty="0"/>
              <a:t>attitudes</a:t>
            </a:r>
            <a:r>
              <a:rPr lang="en-US" sz="2000" dirty="0"/>
              <a:t> towards the object of love (the loved).</a:t>
            </a:r>
          </a:p>
          <a:p>
            <a:pPr marL="0" indent="0">
              <a:buNone/>
            </a:pPr>
            <a:r>
              <a:rPr lang="en-US" sz="2000" b="1" dirty="0" err="1"/>
              <a:t>Behavioural</a:t>
            </a:r>
            <a:r>
              <a:rPr lang="en-US" sz="2000" b="1" dirty="0"/>
              <a:t>: </a:t>
            </a:r>
            <a:r>
              <a:rPr lang="en-US" sz="2000" dirty="0"/>
              <a:t>The subject of love performs, or refrains from performing, certain specific </a:t>
            </a:r>
            <a:r>
              <a:rPr lang="en-US" sz="2000" b="1" dirty="0"/>
              <a:t>behaviours</a:t>
            </a:r>
            <a:r>
              <a:rPr lang="en-US" sz="2000" dirty="0"/>
              <a:t> toward the object of love.</a:t>
            </a:r>
          </a:p>
          <a:p>
            <a:pPr marL="0" indent="0">
              <a:buNone/>
            </a:pPr>
            <a:endParaRPr lang="en-US" sz="2000" dirty="0"/>
          </a:p>
          <a:p>
            <a:pPr marL="0" indent="0">
              <a:buNone/>
            </a:pPr>
            <a:r>
              <a:rPr lang="en-US" sz="2000" dirty="0"/>
              <a:t>OED DEFINITION: Love</a:t>
            </a:r>
          </a:p>
          <a:p>
            <a:pPr marL="285750" lvl="1" indent="0">
              <a:buNone/>
            </a:pPr>
            <a:r>
              <a:rPr lang="en-US" sz="2000" dirty="0"/>
              <a:t>‘A feeling or disposition of deep affection or fondness for someone, typically arising from a recognition of attractive qualities, from natural affinity, or from sympathy and manifesting itself in concern for the other's welfare and pleasure in his or her presence ... great liking, strong emotional attachment; (similarly) a feeling or disposition of benevolent attachment experienced towards a group or category of people, and (by extension) towards one's country or another impersonal object of affection.’</a:t>
            </a:r>
          </a:p>
          <a:p>
            <a:pPr marL="0" indent="0">
              <a:buNone/>
            </a:pPr>
            <a:endParaRPr lang="en-US" sz="2000" dirty="0"/>
          </a:p>
        </p:txBody>
      </p:sp>
    </p:spTree>
    <p:extLst>
      <p:ext uri="{BB962C8B-B14F-4D97-AF65-F5344CB8AC3E}">
        <p14:creationId xmlns:p14="http://schemas.microsoft.com/office/powerpoint/2010/main" val="12289863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animEffect transition="in" filter="fade">
                                      <p:cBhvr>
                                        <p:cTn id="7" dur="500"/>
                                        <p:tgtEl>
                                          <p:spTgt spid="3">
                                            <p:txEl>
                                              <p:pRg st="3" end="3"/>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3">
                                            <p:txEl>
                                              <p:pRg st="4" end="4"/>
                                            </p:txEl>
                                          </p:spTgt>
                                        </p:tgtEl>
                                        <p:attrNameLst>
                                          <p:attrName>style.visibility</p:attrName>
                                        </p:attrNameLst>
                                      </p:cBhvr>
                                      <p:to>
                                        <p:strVal val="visible"/>
                                      </p:to>
                                    </p:set>
                                    <p:animEffect transition="in" filter="fade">
                                      <p:cBhvr>
                                        <p:cTn id="10"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288C1B-E091-5845-8084-6074DEE0275A}"/>
              </a:ext>
            </a:extLst>
          </p:cNvPr>
          <p:cNvSpPr>
            <a:spLocks noGrp="1"/>
          </p:cNvSpPr>
          <p:nvPr>
            <p:ph type="title"/>
          </p:nvPr>
        </p:nvSpPr>
        <p:spPr/>
        <p:txBody>
          <a:bodyPr/>
          <a:lstStyle/>
          <a:p>
            <a:r>
              <a:rPr lang="en-US" sz="2800" dirty="0"/>
              <a:t>Do children have a right to be loved? </a:t>
            </a:r>
            <a:r>
              <a:rPr lang="en-US" sz="2800" b="0" dirty="0"/>
              <a:t>It seems so…</a:t>
            </a:r>
          </a:p>
        </p:txBody>
      </p:sp>
      <p:sp>
        <p:nvSpPr>
          <p:cNvPr id="5" name="Content Placeholder 4">
            <a:extLst>
              <a:ext uri="{FF2B5EF4-FFF2-40B4-BE49-F238E27FC236}">
                <a16:creationId xmlns:a16="http://schemas.microsoft.com/office/drawing/2014/main" id="{B499058E-A651-774E-A61B-43E1778B27E4}"/>
              </a:ext>
            </a:extLst>
          </p:cNvPr>
          <p:cNvSpPr>
            <a:spLocks noGrp="1"/>
          </p:cNvSpPr>
          <p:nvPr>
            <p:ph idx="1"/>
          </p:nvPr>
        </p:nvSpPr>
        <p:spPr>
          <a:xfrm>
            <a:off x="685800" y="1196752"/>
            <a:ext cx="7772400" cy="4114800"/>
          </a:xfrm>
        </p:spPr>
        <p:txBody>
          <a:bodyPr/>
          <a:lstStyle/>
          <a:p>
            <a:pPr marL="0" indent="0">
              <a:buNone/>
            </a:pPr>
            <a:r>
              <a:rPr lang="en-US" sz="2400" b="1" dirty="0"/>
              <a:t>United Nations Convention on the Rights of the Child (1989)</a:t>
            </a:r>
          </a:p>
          <a:p>
            <a:pPr marL="0" indent="0">
              <a:buNone/>
            </a:pPr>
            <a:r>
              <a:rPr lang="en-US" sz="2400" i="1" dirty="0"/>
              <a:t>The child … should grow up in a family environment, in an atmosphere of happiness, </a:t>
            </a:r>
            <a:r>
              <a:rPr lang="en-US" sz="2400" b="1" i="1" u="sng" dirty="0"/>
              <a:t>love</a:t>
            </a:r>
            <a:r>
              <a:rPr lang="en-US" sz="2400" b="1" i="1" dirty="0"/>
              <a:t> </a:t>
            </a:r>
            <a:r>
              <a:rPr lang="en-US" sz="2400" i="1" dirty="0"/>
              <a:t>and understanding.</a:t>
            </a:r>
            <a:endParaRPr lang="en-US" sz="2400" b="1" i="1" dirty="0"/>
          </a:p>
          <a:p>
            <a:pPr marL="0" indent="0">
              <a:buNone/>
            </a:pPr>
            <a:r>
              <a:rPr lang="en-US" sz="1800" b="1" dirty="0"/>
              <a:t>Declaration of the Psychological Rights of the Child (1979) </a:t>
            </a:r>
          </a:p>
          <a:p>
            <a:pPr marL="0" indent="0">
              <a:buNone/>
            </a:pPr>
            <a:r>
              <a:rPr lang="en-US" sz="1800" i="1" dirty="0"/>
              <a:t>The </a:t>
            </a:r>
            <a:r>
              <a:rPr lang="en-US" sz="1800" i="1" u="sng" dirty="0"/>
              <a:t>right to love</a:t>
            </a:r>
            <a:r>
              <a:rPr lang="en-US" sz="1800" i="1" dirty="0"/>
              <a:t>, affection, and understanding.</a:t>
            </a:r>
            <a:endParaRPr lang="en-US" sz="1800" dirty="0"/>
          </a:p>
          <a:p>
            <a:pPr marL="0" indent="0">
              <a:buNone/>
            </a:pPr>
            <a:r>
              <a:rPr lang="en-US" sz="1800" b="1" dirty="0"/>
              <a:t>Declaration of the Rights of the Child in Israel (1989) </a:t>
            </a:r>
          </a:p>
          <a:p>
            <a:pPr marL="0" indent="0">
              <a:buNone/>
            </a:pPr>
            <a:r>
              <a:rPr lang="en-US" sz="1800" i="1" dirty="0"/>
              <a:t>Every child has the right to a family life – to nourishment, suitable housing, protection, </a:t>
            </a:r>
            <a:r>
              <a:rPr lang="en-US" sz="1800" i="1" u="sng" dirty="0"/>
              <a:t>love</a:t>
            </a:r>
            <a:r>
              <a:rPr lang="en-US" sz="1800" i="1" dirty="0"/>
              <a:t> and understanding. </a:t>
            </a:r>
            <a:endParaRPr lang="en-US" sz="1800" dirty="0"/>
          </a:p>
          <a:p>
            <a:pPr marL="0" indent="0">
              <a:buNone/>
            </a:pPr>
            <a:r>
              <a:rPr lang="en-US" sz="1800" b="1" dirty="0"/>
              <a:t>Declaration of the Rights of Mozambican Children (1979) </a:t>
            </a:r>
          </a:p>
          <a:p>
            <a:pPr marL="0" indent="0">
              <a:buNone/>
            </a:pPr>
            <a:r>
              <a:rPr lang="en-US" sz="1800" i="1" dirty="0"/>
              <a:t>[Children] have the right to grow up in a climate of peace and security, </a:t>
            </a:r>
            <a:r>
              <a:rPr lang="en-US" sz="1800" i="1" u="sng" dirty="0"/>
              <a:t>surrounded by love </a:t>
            </a:r>
            <a:r>
              <a:rPr lang="en-US" sz="1800" i="1" dirty="0"/>
              <a:t>and understanding</a:t>
            </a:r>
            <a:r>
              <a:rPr lang="en-US" sz="1800" dirty="0"/>
              <a:t>. </a:t>
            </a:r>
          </a:p>
          <a:p>
            <a:pPr marL="0" indent="0">
              <a:buNone/>
            </a:pPr>
            <a:r>
              <a:rPr lang="en-US" sz="1800" b="1" dirty="0"/>
              <a:t>The Bill of Rights of Children in Divorce Actions, USA (1966) </a:t>
            </a:r>
          </a:p>
          <a:p>
            <a:pPr marL="0" indent="0">
              <a:buNone/>
            </a:pPr>
            <a:r>
              <a:rPr lang="en-US" sz="1800" i="1" dirty="0"/>
              <a:t>[Children have] the right to the </a:t>
            </a:r>
            <a:r>
              <a:rPr lang="en-US" sz="1800" i="1" u="sng" dirty="0"/>
              <a:t>day by day love</a:t>
            </a:r>
            <a:r>
              <a:rPr lang="en-US" sz="1800" i="1" dirty="0"/>
              <a:t>, care, discipline and protection of the parent having custody of the children. </a:t>
            </a:r>
            <a:endParaRPr lang="en-US" sz="1800" dirty="0"/>
          </a:p>
          <a:p>
            <a:pPr marL="0" indent="0">
              <a:buNone/>
            </a:pPr>
            <a:endParaRPr lang="en-US" sz="1800" b="1" dirty="0"/>
          </a:p>
        </p:txBody>
      </p:sp>
    </p:spTree>
    <p:extLst>
      <p:ext uri="{BB962C8B-B14F-4D97-AF65-F5344CB8AC3E}">
        <p14:creationId xmlns:p14="http://schemas.microsoft.com/office/powerpoint/2010/main" val="33890568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xEl>
                                              <p:pRg st="2" end="2"/>
                                            </p:txEl>
                                          </p:spTgt>
                                        </p:tgtEl>
                                        <p:attrNameLst>
                                          <p:attrName>style.visibility</p:attrName>
                                        </p:attrNameLst>
                                      </p:cBhvr>
                                      <p:to>
                                        <p:strVal val="visible"/>
                                      </p:to>
                                    </p:set>
                                    <p:animEffect transition="in" filter="fade">
                                      <p:cBhvr>
                                        <p:cTn id="7" dur="500"/>
                                        <p:tgtEl>
                                          <p:spTgt spid="5">
                                            <p:txEl>
                                              <p:pRg st="2" end="2"/>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5">
                                            <p:txEl>
                                              <p:pRg st="3" end="3"/>
                                            </p:txEl>
                                          </p:spTgt>
                                        </p:tgtEl>
                                        <p:attrNameLst>
                                          <p:attrName>style.visibility</p:attrName>
                                        </p:attrNameLst>
                                      </p:cBhvr>
                                      <p:to>
                                        <p:strVal val="visible"/>
                                      </p:to>
                                    </p:set>
                                    <p:animEffect transition="in" filter="fade">
                                      <p:cBhvr>
                                        <p:cTn id="10" dur="500"/>
                                        <p:tgtEl>
                                          <p:spTgt spid="5">
                                            <p:txEl>
                                              <p:pRg st="3" end="3"/>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5">
                                            <p:txEl>
                                              <p:pRg st="4" end="4"/>
                                            </p:txEl>
                                          </p:spTgt>
                                        </p:tgtEl>
                                        <p:attrNameLst>
                                          <p:attrName>style.visibility</p:attrName>
                                        </p:attrNameLst>
                                      </p:cBhvr>
                                      <p:to>
                                        <p:strVal val="visible"/>
                                      </p:to>
                                    </p:set>
                                    <p:animEffect transition="in" filter="fade">
                                      <p:cBhvr>
                                        <p:cTn id="13" dur="500"/>
                                        <p:tgtEl>
                                          <p:spTgt spid="5">
                                            <p:txEl>
                                              <p:pRg st="4" end="4"/>
                                            </p:txEl>
                                          </p:spTgt>
                                        </p:tgtEl>
                                      </p:cBhvr>
                                    </p:animEffect>
                                  </p:childTnLst>
                                </p:cTn>
                              </p:par>
                              <p:par>
                                <p:cTn id="14" presetID="10" presetClass="entr" presetSubtype="0" fill="hold" nodeType="withEffect">
                                  <p:stCondLst>
                                    <p:cond delay="0"/>
                                  </p:stCondLst>
                                  <p:childTnLst>
                                    <p:set>
                                      <p:cBhvr>
                                        <p:cTn id="15" dur="1" fill="hold">
                                          <p:stCondLst>
                                            <p:cond delay="0"/>
                                          </p:stCondLst>
                                        </p:cTn>
                                        <p:tgtEl>
                                          <p:spTgt spid="5">
                                            <p:txEl>
                                              <p:pRg st="5" end="5"/>
                                            </p:txEl>
                                          </p:spTgt>
                                        </p:tgtEl>
                                        <p:attrNameLst>
                                          <p:attrName>style.visibility</p:attrName>
                                        </p:attrNameLst>
                                      </p:cBhvr>
                                      <p:to>
                                        <p:strVal val="visible"/>
                                      </p:to>
                                    </p:set>
                                    <p:animEffect transition="in" filter="fade">
                                      <p:cBhvr>
                                        <p:cTn id="16" dur="500"/>
                                        <p:tgtEl>
                                          <p:spTgt spid="5">
                                            <p:txEl>
                                              <p:pRg st="5" end="5"/>
                                            </p:txEl>
                                          </p:spTgt>
                                        </p:tgtEl>
                                      </p:cBhvr>
                                    </p:animEffect>
                                  </p:childTnLst>
                                </p:cTn>
                              </p:par>
                              <p:par>
                                <p:cTn id="17" presetID="10" presetClass="entr" presetSubtype="0" fill="hold" nodeType="withEffect">
                                  <p:stCondLst>
                                    <p:cond delay="0"/>
                                  </p:stCondLst>
                                  <p:childTnLst>
                                    <p:set>
                                      <p:cBhvr>
                                        <p:cTn id="18" dur="1" fill="hold">
                                          <p:stCondLst>
                                            <p:cond delay="0"/>
                                          </p:stCondLst>
                                        </p:cTn>
                                        <p:tgtEl>
                                          <p:spTgt spid="5">
                                            <p:txEl>
                                              <p:pRg st="6" end="6"/>
                                            </p:txEl>
                                          </p:spTgt>
                                        </p:tgtEl>
                                        <p:attrNameLst>
                                          <p:attrName>style.visibility</p:attrName>
                                        </p:attrNameLst>
                                      </p:cBhvr>
                                      <p:to>
                                        <p:strVal val="visible"/>
                                      </p:to>
                                    </p:set>
                                    <p:animEffect transition="in" filter="fade">
                                      <p:cBhvr>
                                        <p:cTn id="19" dur="500"/>
                                        <p:tgtEl>
                                          <p:spTgt spid="5">
                                            <p:txEl>
                                              <p:pRg st="6" end="6"/>
                                            </p:txEl>
                                          </p:spTgt>
                                        </p:tgtEl>
                                      </p:cBhvr>
                                    </p:animEffect>
                                  </p:childTnLst>
                                </p:cTn>
                              </p:par>
                              <p:par>
                                <p:cTn id="20" presetID="10" presetClass="entr" presetSubtype="0" fill="hold" nodeType="withEffect">
                                  <p:stCondLst>
                                    <p:cond delay="0"/>
                                  </p:stCondLst>
                                  <p:childTnLst>
                                    <p:set>
                                      <p:cBhvr>
                                        <p:cTn id="21" dur="1" fill="hold">
                                          <p:stCondLst>
                                            <p:cond delay="0"/>
                                          </p:stCondLst>
                                        </p:cTn>
                                        <p:tgtEl>
                                          <p:spTgt spid="5">
                                            <p:txEl>
                                              <p:pRg st="7" end="7"/>
                                            </p:txEl>
                                          </p:spTgt>
                                        </p:tgtEl>
                                        <p:attrNameLst>
                                          <p:attrName>style.visibility</p:attrName>
                                        </p:attrNameLst>
                                      </p:cBhvr>
                                      <p:to>
                                        <p:strVal val="visible"/>
                                      </p:to>
                                    </p:set>
                                    <p:animEffect transition="in" filter="fade">
                                      <p:cBhvr>
                                        <p:cTn id="22" dur="500"/>
                                        <p:tgtEl>
                                          <p:spTgt spid="5">
                                            <p:txEl>
                                              <p:pRg st="7" end="7"/>
                                            </p:txEl>
                                          </p:spTgt>
                                        </p:tgtEl>
                                      </p:cBhvr>
                                    </p:animEffect>
                                  </p:childTnLst>
                                </p:cTn>
                              </p:par>
                              <p:par>
                                <p:cTn id="23" presetID="10" presetClass="entr" presetSubtype="0" fill="hold" nodeType="withEffect">
                                  <p:stCondLst>
                                    <p:cond delay="0"/>
                                  </p:stCondLst>
                                  <p:childTnLst>
                                    <p:set>
                                      <p:cBhvr>
                                        <p:cTn id="24" dur="1" fill="hold">
                                          <p:stCondLst>
                                            <p:cond delay="0"/>
                                          </p:stCondLst>
                                        </p:cTn>
                                        <p:tgtEl>
                                          <p:spTgt spid="5">
                                            <p:txEl>
                                              <p:pRg st="8" end="8"/>
                                            </p:txEl>
                                          </p:spTgt>
                                        </p:tgtEl>
                                        <p:attrNameLst>
                                          <p:attrName>style.visibility</p:attrName>
                                        </p:attrNameLst>
                                      </p:cBhvr>
                                      <p:to>
                                        <p:strVal val="visible"/>
                                      </p:to>
                                    </p:set>
                                    <p:animEffect transition="in" filter="fade">
                                      <p:cBhvr>
                                        <p:cTn id="25" dur="500"/>
                                        <p:tgtEl>
                                          <p:spTgt spid="5">
                                            <p:txEl>
                                              <p:pRg st="8" end="8"/>
                                            </p:txEl>
                                          </p:spTgt>
                                        </p:tgtEl>
                                      </p:cBhvr>
                                    </p:animEffect>
                                  </p:childTnLst>
                                </p:cTn>
                              </p:par>
                              <p:par>
                                <p:cTn id="26" presetID="10" presetClass="entr" presetSubtype="0" fill="hold" nodeType="withEffect">
                                  <p:stCondLst>
                                    <p:cond delay="0"/>
                                  </p:stCondLst>
                                  <p:childTnLst>
                                    <p:set>
                                      <p:cBhvr>
                                        <p:cTn id="27" dur="1" fill="hold">
                                          <p:stCondLst>
                                            <p:cond delay="0"/>
                                          </p:stCondLst>
                                        </p:cTn>
                                        <p:tgtEl>
                                          <p:spTgt spid="5">
                                            <p:txEl>
                                              <p:pRg st="9" end="9"/>
                                            </p:txEl>
                                          </p:spTgt>
                                        </p:tgtEl>
                                        <p:attrNameLst>
                                          <p:attrName>style.visibility</p:attrName>
                                        </p:attrNameLst>
                                      </p:cBhvr>
                                      <p:to>
                                        <p:strVal val="visible"/>
                                      </p:to>
                                    </p:set>
                                    <p:animEffect transition="in" filter="fade">
                                      <p:cBhvr>
                                        <p:cTn id="28" dur="500"/>
                                        <p:tgtEl>
                                          <p:spTgt spid="5">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B793FC-E8CC-4D40-A856-452F54C433B4}"/>
              </a:ext>
            </a:extLst>
          </p:cNvPr>
          <p:cNvSpPr>
            <a:spLocks noGrp="1"/>
          </p:cNvSpPr>
          <p:nvPr>
            <p:ph type="title"/>
          </p:nvPr>
        </p:nvSpPr>
        <p:spPr/>
        <p:txBody>
          <a:bodyPr/>
          <a:lstStyle/>
          <a:p>
            <a:r>
              <a:rPr lang="en-US" dirty="0"/>
              <a:t>What is love?</a:t>
            </a:r>
          </a:p>
        </p:txBody>
      </p:sp>
      <p:sp>
        <p:nvSpPr>
          <p:cNvPr id="3" name="Content Placeholder 2">
            <a:extLst>
              <a:ext uri="{FF2B5EF4-FFF2-40B4-BE49-F238E27FC236}">
                <a16:creationId xmlns:a16="http://schemas.microsoft.com/office/drawing/2014/main" id="{22771F36-3C29-8A47-A3CD-08F42835F34D}"/>
              </a:ext>
            </a:extLst>
          </p:cNvPr>
          <p:cNvSpPr>
            <a:spLocks noGrp="1"/>
          </p:cNvSpPr>
          <p:nvPr>
            <p:ph idx="1"/>
          </p:nvPr>
        </p:nvSpPr>
        <p:spPr/>
        <p:txBody>
          <a:bodyPr/>
          <a:lstStyle/>
          <a:p>
            <a:pPr marL="0" indent="0">
              <a:buNone/>
            </a:pPr>
            <a:r>
              <a:rPr lang="en-US" sz="2000" b="1" dirty="0">
                <a:solidFill>
                  <a:srgbClr val="7030A0"/>
                </a:solidFill>
              </a:rPr>
              <a:t>Attitudinal: </a:t>
            </a:r>
            <a:r>
              <a:rPr lang="en-US" sz="2000" dirty="0">
                <a:solidFill>
                  <a:srgbClr val="7030A0"/>
                </a:solidFill>
              </a:rPr>
              <a:t>The subject of love (the lover) adopts certain specific </a:t>
            </a:r>
            <a:r>
              <a:rPr lang="en-US" sz="2000" b="1" dirty="0">
                <a:solidFill>
                  <a:srgbClr val="7030A0"/>
                </a:solidFill>
              </a:rPr>
              <a:t>attitudes</a:t>
            </a:r>
            <a:r>
              <a:rPr lang="en-US" sz="2000" dirty="0">
                <a:solidFill>
                  <a:srgbClr val="7030A0"/>
                </a:solidFill>
              </a:rPr>
              <a:t> towards the object of love (the loved).</a:t>
            </a:r>
          </a:p>
          <a:p>
            <a:pPr marL="0" indent="0">
              <a:buNone/>
            </a:pPr>
            <a:r>
              <a:rPr lang="en-US" sz="2000" b="1" dirty="0" err="1">
                <a:solidFill>
                  <a:schemeClr val="accent3">
                    <a:lumMod val="95000"/>
                  </a:schemeClr>
                </a:solidFill>
              </a:rPr>
              <a:t>Behavioural</a:t>
            </a:r>
            <a:r>
              <a:rPr lang="en-US" sz="2000" b="1" dirty="0">
                <a:solidFill>
                  <a:schemeClr val="accent3">
                    <a:lumMod val="95000"/>
                  </a:schemeClr>
                </a:solidFill>
              </a:rPr>
              <a:t>: </a:t>
            </a:r>
            <a:r>
              <a:rPr lang="en-US" sz="2000" dirty="0">
                <a:solidFill>
                  <a:schemeClr val="accent3">
                    <a:lumMod val="95000"/>
                  </a:schemeClr>
                </a:solidFill>
              </a:rPr>
              <a:t>The subject of love performs, or refrains from performing, certain specific </a:t>
            </a:r>
            <a:r>
              <a:rPr lang="en-US" sz="2000" b="1" dirty="0">
                <a:solidFill>
                  <a:schemeClr val="accent3">
                    <a:lumMod val="95000"/>
                  </a:schemeClr>
                </a:solidFill>
              </a:rPr>
              <a:t>behaviours</a:t>
            </a:r>
            <a:r>
              <a:rPr lang="en-US" sz="2000" dirty="0">
                <a:solidFill>
                  <a:schemeClr val="accent3">
                    <a:lumMod val="95000"/>
                  </a:schemeClr>
                </a:solidFill>
              </a:rPr>
              <a:t> toward the object of love.</a:t>
            </a:r>
          </a:p>
          <a:p>
            <a:pPr marL="0" indent="0">
              <a:buNone/>
            </a:pPr>
            <a:endParaRPr lang="en-US" sz="2000" dirty="0"/>
          </a:p>
          <a:p>
            <a:pPr marL="0" indent="0">
              <a:buNone/>
            </a:pPr>
            <a:r>
              <a:rPr lang="en-US" sz="2000" dirty="0"/>
              <a:t>OED DEFINITION: Love</a:t>
            </a:r>
          </a:p>
          <a:p>
            <a:pPr marL="285750" lvl="1" indent="0">
              <a:buNone/>
            </a:pPr>
            <a:r>
              <a:rPr lang="en-US" sz="2000" dirty="0"/>
              <a:t>‘A feeling or disposition of deep affection or fondness for someone, typically arising from a recognition of attractive qualities, from natural affinity, or from sympathy and manifesting itself in concern for the other's welfare and pleasure in his or her presence ... great liking, strong emotional attachment; (similarly) a feeling or disposition of benevolent attachment experienced towards a group or category of people, and (by extension) towards one's country or another impersonal object of affection.’</a:t>
            </a:r>
          </a:p>
          <a:p>
            <a:pPr marL="0" indent="0">
              <a:buNone/>
            </a:pPr>
            <a:endParaRPr lang="en-US" sz="2000" dirty="0"/>
          </a:p>
        </p:txBody>
      </p:sp>
    </p:spTree>
    <p:extLst>
      <p:ext uri="{BB962C8B-B14F-4D97-AF65-F5344CB8AC3E}">
        <p14:creationId xmlns:p14="http://schemas.microsoft.com/office/powerpoint/2010/main" val="235447652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B793FC-E8CC-4D40-A856-452F54C433B4}"/>
              </a:ext>
            </a:extLst>
          </p:cNvPr>
          <p:cNvSpPr>
            <a:spLocks noGrp="1"/>
          </p:cNvSpPr>
          <p:nvPr>
            <p:ph type="title"/>
          </p:nvPr>
        </p:nvSpPr>
        <p:spPr/>
        <p:txBody>
          <a:bodyPr/>
          <a:lstStyle/>
          <a:p>
            <a:r>
              <a:rPr lang="en-US" dirty="0"/>
              <a:t>What is love?</a:t>
            </a:r>
          </a:p>
        </p:txBody>
      </p:sp>
      <p:sp>
        <p:nvSpPr>
          <p:cNvPr id="3" name="Content Placeholder 2">
            <a:extLst>
              <a:ext uri="{FF2B5EF4-FFF2-40B4-BE49-F238E27FC236}">
                <a16:creationId xmlns:a16="http://schemas.microsoft.com/office/drawing/2014/main" id="{22771F36-3C29-8A47-A3CD-08F42835F34D}"/>
              </a:ext>
            </a:extLst>
          </p:cNvPr>
          <p:cNvSpPr>
            <a:spLocks noGrp="1"/>
          </p:cNvSpPr>
          <p:nvPr>
            <p:ph idx="1"/>
          </p:nvPr>
        </p:nvSpPr>
        <p:spPr/>
        <p:txBody>
          <a:bodyPr/>
          <a:lstStyle/>
          <a:p>
            <a:pPr marL="0" indent="0">
              <a:buNone/>
            </a:pPr>
            <a:r>
              <a:rPr lang="en-US" sz="2000" b="1" dirty="0">
                <a:solidFill>
                  <a:srgbClr val="7030A0"/>
                </a:solidFill>
              </a:rPr>
              <a:t>Attitudinal: </a:t>
            </a:r>
            <a:r>
              <a:rPr lang="en-US" sz="2000" dirty="0">
                <a:solidFill>
                  <a:srgbClr val="7030A0"/>
                </a:solidFill>
              </a:rPr>
              <a:t>The subject of love (the lover) adopts certain specific </a:t>
            </a:r>
            <a:r>
              <a:rPr lang="en-US" sz="2000" b="1" dirty="0">
                <a:solidFill>
                  <a:srgbClr val="7030A0"/>
                </a:solidFill>
              </a:rPr>
              <a:t>attitudes</a:t>
            </a:r>
            <a:r>
              <a:rPr lang="en-US" sz="2000" dirty="0">
                <a:solidFill>
                  <a:srgbClr val="7030A0"/>
                </a:solidFill>
              </a:rPr>
              <a:t> towards the object of love (the loved).</a:t>
            </a:r>
          </a:p>
          <a:p>
            <a:pPr marL="0" indent="0">
              <a:buNone/>
            </a:pPr>
            <a:r>
              <a:rPr lang="en-US" sz="2000" b="1" dirty="0" err="1">
                <a:solidFill>
                  <a:schemeClr val="accent3">
                    <a:lumMod val="95000"/>
                  </a:schemeClr>
                </a:solidFill>
              </a:rPr>
              <a:t>Behavioural</a:t>
            </a:r>
            <a:r>
              <a:rPr lang="en-US" sz="2000" b="1" dirty="0">
                <a:solidFill>
                  <a:schemeClr val="accent3">
                    <a:lumMod val="95000"/>
                  </a:schemeClr>
                </a:solidFill>
              </a:rPr>
              <a:t>: </a:t>
            </a:r>
            <a:r>
              <a:rPr lang="en-US" sz="2000" dirty="0">
                <a:solidFill>
                  <a:schemeClr val="accent3">
                    <a:lumMod val="95000"/>
                  </a:schemeClr>
                </a:solidFill>
              </a:rPr>
              <a:t>The subject of love performs, or refrains from performing, certain specific </a:t>
            </a:r>
            <a:r>
              <a:rPr lang="en-US" sz="2000" b="1" dirty="0">
                <a:solidFill>
                  <a:schemeClr val="accent3">
                    <a:lumMod val="95000"/>
                  </a:schemeClr>
                </a:solidFill>
              </a:rPr>
              <a:t>behaviours</a:t>
            </a:r>
            <a:r>
              <a:rPr lang="en-US" sz="2000" dirty="0">
                <a:solidFill>
                  <a:schemeClr val="accent3">
                    <a:lumMod val="95000"/>
                  </a:schemeClr>
                </a:solidFill>
              </a:rPr>
              <a:t> toward the object of love.</a:t>
            </a:r>
          </a:p>
          <a:p>
            <a:pPr marL="0" indent="0">
              <a:buNone/>
            </a:pPr>
            <a:endParaRPr lang="en-US" sz="2000" dirty="0"/>
          </a:p>
          <a:p>
            <a:pPr marL="0" indent="0">
              <a:buNone/>
            </a:pPr>
            <a:r>
              <a:rPr lang="en-US" sz="2000" dirty="0"/>
              <a:t>OED DEFINITION: Love</a:t>
            </a:r>
          </a:p>
          <a:p>
            <a:pPr marL="285750" lvl="1" indent="0">
              <a:buNone/>
            </a:pPr>
            <a:r>
              <a:rPr lang="en-US" sz="2000" dirty="0">
                <a:solidFill>
                  <a:schemeClr val="accent3">
                    <a:lumMod val="95000"/>
                  </a:schemeClr>
                </a:solidFill>
              </a:rPr>
              <a:t>‘</a:t>
            </a:r>
            <a:r>
              <a:rPr lang="en-US" sz="2000" dirty="0">
                <a:solidFill>
                  <a:srgbClr val="7030A0"/>
                </a:solidFill>
              </a:rPr>
              <a:t>A feeling or disposition of deep affection </a:t>
            </a:r>
            <a:r>
              <a:rPr lang="en-US" sz="2000" dirty="0">
                <a:solidFill>
                  <a:schemeClr val="accent3">
                    <a:lumMod val="95000"/>
                  </a:schemeClr>
                </a:solidFill>
              </a:rPr>
              <a:t>or</a:t>
            </a:r>
            <a:r>
              <a:rPr lang="en-US" sz="2000" dirty="0"/>
              <a:t> </a:t>
            </a:r>
            <a:r>
              <a:rPr lang="en-US" sz="2000" dirty="0">
                <a:solidFill>
                  <a:srgbClr val="7030A0"/>
                </a:solidFill>
              </a:rPr>
              <a:t>fondness</a:t>
            </a:r>
            <a:r>
              <a:rPr lang="en-US" sz="2000" dirty="0"/>
              <a:t> </a:t>
            </a:r>
            <a:r>
              <a:rPr lang="en-US" sz="2000" dirty="0">
                <a:solidFill>
                  <a:schemeClr val="accent3">
                    <a:lumMod val="95000"/>
                  </a:schemeClr>
                </a:solidFill>
              </a:rPr>
              <a:t>for someone, typically arising from a </a:t>
            </a:r>
            <a:r>
              <a:rPr lang="en-US" sz="2000" dirty="0">
                <a:solidFill>
                  <a:srgbClr val="7030A0"/>
                </a:solidFill>
              </a:rPr>
              <a:t>recognition</a:t>
            </a:r>
            <a:r>
              <a:rPr lang="en-US" sz="2000" dirty="0">
                <a:solidFill>
                  <a:schemeClr val="accent3">
                    <a:lumMod val="95000"/>
                  </a:schemeClr>
                </a:solidFill>
              </a:rPr>
              <a:t> of attractive qualities, from natural affinity, or from</a:t>
            </a:r>
            <a:r>
              <a:rPr lang="en-US" sz="2000" dirty="0"/>
              <a:t> </a:t>
            </a:r>
            <a:r>
              <a:rPr lang="en-US" sz="2000" dirty="0">
                <a:solidFill>
                  <a:srgbClr val="7030A0"/>
                </a:solidFill>
              </a:rPr>
              <a:t>sympathy</a:t>
            </a:r>
            <a:r>
              <a:rPr lang="en-US" sz="2000" dirty="0"/>
              <a:t> </a:t>
            </a:r>
            <a:r>
              <a:rPr lang="en-US" sz="2000" dirty="0">
                <a:solidFill>
                  <a:schemeClr val="accent3">
                    <a:lumMod val="95000"/>
                  </a:schemeClr>
                </a:solidFill>
              </a:rPr>
              <a:t>and manifesting itself in </a:t>
            </a:r>
            <a:r>
              <a:rPr lang="en-US" sz="2000" dirty="0">
                <a:solidFill>
                  <a:srgbClr val="7030A0"/>
                </a:solidFill>
              </a:rPr>
              <a:t>concern</a:t>
            </a:r>
            <a:r>
              <a:rPr lang="en-US" sz="2000" dirty="0"/>
              <a:t> </a:t>
            </a:r>
            <a:r>
              <a:rPr lang="en-US" sz="2000" dirty="0">
                <a:solidFill>
                  <a:schemeClr val="accent3">
                    <a:lumMod val="95000"/>
                  </a:schemeClr>
                </a:solidFill>
              </a:rPr>
              <a:t>for the other's welfare and </a:t>
            </a:r>
            <a:r>
              <a:rPr lang="en-US" sz="2000" dirty="0">
                <a:solidFill>
                  <a:srgbClr val="7030A0"/>
                </a:solidFill>
              </a:rPr>
              <a:t>pleasure</a:t>
            </a:r>
            <a:r>
              <a:rPr lang="en-US" sz="2000" dirty="0">
                <a:solidFill>
                  <a:schemeClr val="accent3">
                    <a:lumMod val="95000"/>
                  </a:schemeClr>
                </a:solidFill>
              </a:rPr>
              <a:t> in his or her presence ... </a:t>
            </a:r>
            <a:r>
              <a:rPr lang="en-US" sz="2000" dirty="0">
                <a:solidFill>
                  <a:srgbClr val="7030A0"/>
                </a:solidFill>
              </a:rPr>
              <a:t>great liking, strong emotional attachment</a:t>
            </a:r>
            <a:r>
              <a:rPr lang="en-US" sz="2000" dirty="0">
                <a:solidFill>
                  <a:schemeClr val="accent3">
                    <a:lumMod val="95000"/>
                  </a:schemeClr>
                </a:solidFill>
              </a:rPr>
              <a:t>; (similarly) a feeling or disposition of </a:t>
            </a:r>
            <a:r>
              <a:rPr lang="en-US" sz="2000" dirty="0">
                <a:solidFill>
                  <a:srgbClr val="7030A0"/>
                </a:solidFill>
              </a:rPr>
              <a:t>benevolent</a:t>
            </a:r>
            <a:r>
              <a:rPr lang="en-US" sz="2000" dirty="0"/>
              <a:t> </a:t>
            </a:r>
            <a:r>
              <a:rPr lang="en-US" sz="2000" dirty="0">
                <a:solidFill>
                  <a:schemeClr val="accent3">
                    <a:lumMod val="95000"/>
                  </a:schemeClr>
                </a:solidFill>
              </a:rPr>
              <a:t>attachment experienced towards a group or category of people, and (by extension) towards one's country or another impersonal object of affection.’</a:t>
            </a:r>
          </a:p>
          <a:p>
            <a:pPr marL="0" indent="0">
              <a:buNone/>
            </a:pPr>
            <a:endParaRPr lang="en-US" sz="2000" dirty="0"/>
          </a:p>
        </p:txBody>
      </p:sp>
    </p:spTree>
    <p:extLst>
      <p:ext uri="{BB962C8B-B14F-4D97-AF65-F5344CB8AC3E}">
        <p14:creationId xmlns:p14="http://schemas.microsoft.com/office/powerpoint/2010/main" val="276999172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B793FC-E8CC-4D40-A856-452F54C433B4}"/>
              </a:ext>
            </a:extLst>
          </p:cNvPr>
          <p:cNvSpPr>
            <a:spLocks noGrp="1"/>
          </p:cNvSpPr>
          <p:nvPr>
            <p:ph type="title"/>
          </p:nvPr>
        </p:nvSpPr>
        <p:spPr/>
        <p:txBody>
          <a:bodyPr/>
          <a:lstStyle/>
          <a:p>
            <a:r>
              <a:rPr lang="en-US" dirty="0"/>
              <a:t>What is love?</a:t>
            </a:r>
          </a:p>
        </p:txBody>
      </p:sp>
      <p:sp>
        <p:nvSpPr>
          <p:cNvPr id="3" name="Content Placeholder 2">
            <a:extLst>
              <a:ext uri="{FF2B5EF4-FFF2-40B4-BE49-F238E27FC236}">
                <a16:creationId xmlns:a16="http://schemas.microsoft.com/office/drawing/2014/main" id="{22771F36-3C29-8A47-A3CD-08F42835F34D}"/>
              </a:ext>
            </a:extLst>
          </p:cNvPr>
          <p:cNvSpPr>
            <a:spLocks noGrp="1"/>
          </p:cNvSpPr>
          <p:nvPr>
            <p:ph idx="1"/>
          </p:nvPr>
        </p:nvSpPr>
        <p:spPr/>
        <p:txBody>
          <a:bodyPr/>
          <a:lstStyle/>
          <a:p>
            <a:pPr marL="0" indent="0">
              <a:buNone/>
            </a:pPr>
            <a:r>
              <a:rPr lang="en-US" sz="2000" b="1" dirty="0">
                <a:solidFill>
                  <a:schemeClr val="accent3">
                    <a:lumMod val="95000"/>
                  </a:schemeClr>
                </a:solidFill>
              </a:rPr>
              <a:t>Attitudinal: </a:t>
            </a:r>
            <a:r>
              <a:rPr lang="en-US" sz="2000" dirty="0">
                <a:solidFill>
                  <a:schemeClr val="accent3">
                    <a:lumMod val="95000"/>
                  </a:schemeClr>
                </a:solidFill>
              </a:rPr>
              <a:t>The subject of love (the lover) adopts a certain specific </a:t>
            </a:r>
            <a:r>
              <a:rPr lang="en-US" sz="2000" b="1" dirty="0">
                <a:solidFill>
                  <a:schemeClr val="accent3">
                    <a:lumMod val="95000"/>
                  </a:schemeClr>
                </a:solidFill>
              </a:rPr>
              <a:t>attitude</a:t>
            </a:r>
            <a:r>
              <a:rPr lang="en-US" sz="2000" dirty="0">
                <a:solidFill>
                  <a:schemeClr val="accent3">
                    <a:lumMod val="95000"/>
                  </a:schemeClr>
                </a:solidFill>
              </a:rPr>
              <a:t> towards the object of love (the loved).</a:t>
            </a:r>
          </a:p>
          <a:p>
            <a:pPr marL="0" indent="0">
              <a:buNone/>
            </a:pPr>
            <a:r>
              <a:rPr lang="en-US" sz="2000" b="1" dirty="0" err="1">
                <a:solidFill>
                  <a:srgbClr val="7030A0"/>
                </a:solidFill>
              </a:rPr>
              <a:t>Behavioural</a:t>
            </a:r>
            <a:r>
              <a:rPr lang="en-US" sz="2000" b="1" dirty="0">
                <a:solidFill>
                  <a:srgbClr val="7030A0"/>
                </a:solidFill>
              </a:rPr>
              <a:t>: </a:t>
            </a:r>
            <a:r>
              <a:rPr lang="en-US" sz="2000" dirty="0">
                <a:solidFill>
                  <a:srgbClr val="7030A0"/>
                </a:solidFill>
              </a:rPr>
              <a:t>The subject of love performs, or refrains from performing, certain specific </a:t>
            </a:r>
            <a:r>
              <a:rPr lang="en-US" sz="2000" b="1" dirty="0">
                <a:solidFill>
                  <a:srgbClr val="7030A0"/>
                </a:solidFill>
              </a:rPr>
              <a:t>behaviours</a:t>
            </a:r>
            <a:r>
              <a:rPr lang="en-US" sz="2000" dirty="0">
                <a:solidFill>
                  <a:srgbClr val="7030A0"/>
                </a:solidFill>
              </a:rPr>
              <a:t> toward the object of love.</a:t>
            </a:r>
          </a:p>
          <a:p>
            <a:pPr marL="0" indent="0">
              <a:buNone/>
            </a:pPr>
            <a:endParaRPr lang="en-US" sz="2000" dirty="0"/>
          </a:p>
          <a:p>
            <a:pPr marL="0" indent="0">
              <a:buNone/>
            </a:pPr>
            <a:r>
              <a:rPr lang="en-US" sz="2000" dirty="0"/>
              <a:t>OED DEFINITION: Love</a:t>
            </a:r>
          </a:p>
          <a:p>
            <a:pPr marL="285750" lvl="1" indent="0">
              <a:buNone/>
            </a:pPr>
            <a:r>
              <a:rPr lang="en-US" sz="2000" dirty="0"/>
              <a:t>‘A feeling or disposition of deep affection or fondness for someone, typically arising from a recognition of attractive qualities, from natural affinity, or from sympathy and </a:t>
            </a:r>
            <a:r>
              <a:rPr lang="en-US" sz="2000" b="1" u="sng" dirty="0"/>
              <a:t>manifesting</a:t>
            </a:r>
            <a:r>
              <a:rPr lang="en-US" sz="2000" dirty="0"/>
              <a:t> itself in concern for the other's welfare and pleasure in his or her presence ... great liking, strong emotional attachment; (similarly) a feeling or disposition of benevolent attachment experienced towards a group or category of people, and (by extension) towards one's country or another impersonal object of affection.’</a:t>
            </a:r>
          </a:p>
          <a:p>
            <a:pPr marL="0" indent="0">
              <a:buNone/>
            </a:pPr>
            <a:endParaRPr lang="en-US" sz="2000" dirty="0"/>
          </a:p>
        </p:txBody>
      </p:sp>
    </p:spTree>
    <p:extLst>
      <p:ext uri="{BB962C8B-B14F-4D97-AF65-F5344CB8AC3E}">
        <p14:creationId xmlns:p14="http://schemas.microsoft.com/office/powerpoint/2010/main" val="30349689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B793FC-E8CC-4D40-A856-452F54C433B4}"/>
              </a:ext>
            </a:extLst>
          </p:cNvPr>
          <p:cNvSpPr>
            <a:spLocks noGrp="1"/>
          </p:cNvSpPr>
          <p:nvPr>
            <p:ph type="title"/>
          </p:nvPr>
        </p:nvSpPr>
        <p:spPr/>
        <p:txBody>
          <a:bodyPr/>
          <a:lstStyle/>
          <a:p>
            <a:r>
              <a:rPr lang="en-US" dirty="0"/>
              <a:t>What is love?</a:t>
            </a:r>
          </a:p>
        </p:txBody>
      </p:sp>
      <p:sp>
        <p:nvSpPr>
          <p:cNvPr id="3" name="Content Placeholder 2">
            <a:extLst>
              <a:ext uri="{FF2B5EF4-FFF2-40B4-BE49-F238E27FC236}">
                <a16:creationId xmlns:a16="http://schemas.microsoft.com/office/drawing/2014/main" id="{22771F36-3C29-8A47-A3CD-08F42835F34D}"/>
              </a:ext>
            </a:extLst>
          </p:cNvPr>
          <p:cNvSpPr>
            <a:spLocks noGrp="1"/>
          </p:cNvSpPr>
          <p:nvPr>
            <p:ph idx="1"/>
          </p:nvPr>
        </p:nvSpPr>
        <p:spPr/>
        <p:txBody>
          <a:bodyPr/>
          <a:lstStyle/>
          <a:p>
            <a:pPr marL="0" indent="0">
              <a:buNone/>
            </a:pPr>
            <a:r>
              <a:rPr lang="en-US" sz="2000" b="1" dirty="0">
                <a:solidFill>
                  <a:schemeClr val="accent3">
                    <a:lumMod val="95000"/>
                  </a:schemeClr>
                </a:solidFill>
              </a:rPr>
              <a:t>Attitudinal: </a:t>
            </a:r>
            <a:r>
              <a:rPr lang="en-US" sz="2000" dirty="0">
                <a:solidFill>
                  <a:schemeClr val="accent3">
                    <a:lumMod val="95000"/>
                  </a:schemeClr>
                </a:solidFill>
              </a:rPr>
              <a:t>The subject of love (the lover) adopts a certain specific </a:t>
            </a:r>
            <a:r>
              <a:rPr lang="en-US" sz="2000" b="1" dirty="0">
                <a:solidFill>
                  <a:schemeClr val="accent3">
                    <a:lumMod val="95000"/>
                  </a:schemeClr>
                </a:solidFill>
              </a:rPr>
              <a:t>attitude</a:t>
            </a:r>
            <a:r>
              <a:rPr lang="en-US" sz="2000" dirty="0">
                <a:solidFill>
                  <a:schemeClr val="accent3">
                    <a:lumMod val="95000"/>
                  </a:schemeClr>
                </a:solidFill>
              </a:rPr>
              <a:t> towards the object of love (the loved).</a:t>
            </a:r>
          </a:p>
          <a:p>
            <a:pPr marL="0" indent="0">
              <a:buNone/>
            </a:pPr>
            <a:r>
              <a:rPr lang="en-US" sz="2000" b="1" dirty="0" err="1">
                <a:solidFill>
                  <a:srgbClr val="7030A0"/>
                </a:solidFill>
              </a:rPr>
              <a:t>Behavioural</a:t>
            </a:r>
            <a:r>
              <a:rPr lang="en-US" sz="2000" b="1" dirty="0">
                <a:solidFill>
                  <a:srgbClr val="7030A0"/>
                </a:solidFill>
              </a:rPr>
              <a:t>: </a:t>
            </a:r>
            <a:r>
              <a:rPr lang="en-US" sz="2000" dirty="0">
                <a:solidFill>
                  <a:srgbClr val="7030A0"/>
                </a:solidFill>
              </a:rPr>
              <a:t>The subject of love performs, or refrains from performing, certain specific </a:t>
            </a:r>
            <a:r>
              <a:rPr lang="en-US" sz="2000" b="1" dirty="0">
                <a:solidFill>
                  <a:srgbClr val="7030A0"/>
                </a:solidFill>
              </a:rPr>
              <a:t>behaviours</a:t>
            </a:r>
            <a:r>
              <a:rPr lang="en-US" sz="2000" dirty="0">
                <a:solidFill>
                  <a:srgbClr val="7030A0"/>
                </a:solidFill>
              </a:rPr>
              <a:t> toward the object of love.</a:t>
            </a:r>
          </a:p>
          <a:p>
            <a:pPr marL="0" indent="0">
              <a:buNone/>
            </a:pPr>
            <a:endParaRPr lang="en-US" sz="2000" dirty="0"/>
          </a:p>
          <a:p>
            <a:pPr marL="0" indent="0">
              <a:buNone/>
            </a:pPr>
            <a:r>
              <a:rPr lang="en-US" sz="2000" dirty="0"/>
              <a:t>OED DEFINITION: Love</a:t>
            </a:r>
          </a:p>
          <a:p>
            <a:pPr marL="285750" lvl="1" indent="0">
              <a:buNone/>
            </a:pPr>
            <a:r>
              <a:rPr lang="en-US" sz="2000" dirty="0">
                <a:solidFill>
                  <a:schemeClr val="accent3">
                    <a:lumMod val="95000"/>
                  </a:schemeClr>
                </a:solidFill>
              </a:rPr>
              <a:t>‘A feeling or disposition of deep affection or fondness for someone, typically arising from a recognition of attractive qualities, from natural affinity, or from sympathy and </a:t>
            </a:r>
            <a:r>
              <a:rPr lang="en-US" sz="2000" b="1" u="sng" dirty="0">
                <a:solidFill>
                  <a:srgbClr val="7030A0"/>
                </a:solidFill>
              </a:rPr>
              <a:t>manifesting</a:t>
            </a:r>
            <a:r>
              <a:rPr lang="en-US" sz="2000" dirty="0">
                <a:solidFill>
                  <a:srgbClr val="7030A0"/>
                </a:solidFill>
              </a:rPr>
              <a:t> itself in concern for the other's welfare and pleasure in his or her presence </a:t>
            </a:r>
            <a:r>
              <a:rPr lang="en-US" sz="2000" dirty="0">
                <a:solidFill>
                  <a:schemeClr val="accent3">
                    <a:lumMod val="95000"/>
                  </a:schemeClr>
                </a:solidFill>
              </a:rPr>
              <a:t>... great liking, strong emotional attachment; (similarly) a feeling or disposition of benevolent attachment experienced towards a group or category of people, and (by extension) towards one's country or another impersonal object of affection.’</a:t>
            </a:r>
          </a:p>
          <a:p>
            <a:pPr marL="0" indent="0">
              <a:buNone/>
            </a:pPr>
            <a:endParaRPr lang="en-US" sz="2000" dirty="0"/>
          </a:p>
        </p:txBody>
      </p:sp>
    </p:spTree>
    <p:extLst>
      <p:ext uri="{BB962C8B-B14F-4D97-AF65-F5344CB8AC3E}">
        <p14:creationId xmlns:p14="http://schemas.microsoft.com/office/powerpoint/2010/main" val="206138562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B793FC-E8CC-4D40-A856-452F54C433B4}"/>
              </a:ext>
            </a:extLst>
          </p:cNvPr>
          <p:cNvSpPr>
            <a:spLocks noGrp="1"/>
          </p:cNvSpPr>
          <p:nvPr>
            <p:ph type="title"/>
          </p:nvPr>
        </p:nvSpPr>
        <p:spPr/>
        <p:txBody>
          <a:bodyPr/>
          <a:lstStyle/>
          <a:p>
            <a:r>
              <a:rPr lang="en-US" dirty="0"/>
              <a:t>What is love?</a:t>
            </a:r>
          </a:p>
        </p:txBody>
      </p:sp>
      <p:sp>
        <p:nvSpPr>
          <p:cNvPr id="3" name="Content Placeholder 2">
            <a:extLst>
              <a:ext uri="{FF2B5EF4-FFF2-40B4-BE49-F238E27FC236}">
                <a16:creationId xmlns:a16="http://schemas.microsoft.com/office/drawing/2014/main" id="{22771F36-3C29-8A47-A3CD-08F42835F34D}"/>
              </a:ext>
            </a:extLst>
          </p:cNvPr>
          <p:cNvSpPr>
            <a:spLocks noGrp="1"/>
          </p:cNvSpPr>
          <p:nvPr>
            <p:ph idx="1"/>
          </p:nvPr>
        </p:nvSpPr>
        <p:spPr/>
        <p:txBody>
          <a:bodyPr/>
          <a:lstStyle/>
          <a:p>
            <a:pPr marL="0" indent="0">
              <a:buNone/>
            </a:pPr>
            <a:r>
              <a:rPr lang="en-US" sz="2000" b="1" dirty="0"/>
              <a:t>Attitudinal: </a:t>
            </a:r>
            <a:r>
              <a:rPr lang="en-US" sz="2000" dirty="0"/>
              <a:t>The subject of love (the lover) adopts a certain specific </a:t>
            </a:r>
            <a:r>
              <a:rPr lang="en-US" sz="2000" b="1" dirty="0"/>
              <a:t>attitude</a:t>
            </a:r>
            <a:r>
              <a:rPr lang="en-US" sz="2000" dirty="0"/>
              <a:t> towards the object of love (the loved).</a:t>
            </a:r>
          </a:p>
          <a:p>
            <a:pPr marL="0" indent="0">
              <a:buNone/>
            </a:pPr>
            <a:r>
              <a:rPr lang="en-US" sz="2000" b="1" dirty="0"/>
              <a:t>Behavioural: </a:t>
            </a:r>
            <a:r>
              <a:rPr lang="en-US" sz="2000" dirty="0"/>
              <a:t>The subject of love performs, or refrains from performing, certain specific </a:t>
            </a:r>
            <a:r>
              <a:rPr lang="en-US" sz="2000" b="1" dirty="0"/>
              <a:t>behaviours</a:t>
            </a:r>
            <a:r>
              <a:rPr lang="en-US" sz="2000" dirty="0"/>
              <a:t> toward the object of love.</a:t>
            </a:r>
          </a:p>
          <a:p>
            <a:pPr marL="0" indent="0">
              <a:buNone/>
            </a:pPr>
            <a:endParaRPr lang="en-US" sz="2000" dirty="0"/>
          </a:p>
          <a:p>
            <a:pPr marL="0" indent="0">
              <a:buNone/>
            </a:pPr>
            <a:r>
              <a:rPr lang="en-US" sz="2000" dirty="0"/>
              <a:t>Analyzing your own examples…</a:t>
            </a:r>
          </a:p>
          <a:p>
            <a:pPr marL="0" indent="0">
              <a:buNone/>
            </a:pPr>
            <a:endParaRPr lang="en-US" sz="2000" dirty="0"/>
          </a:p>
          <a:p>
            <a:pPr marL="0" indent="0">
              <a:buNone/>
            </a:pPr>
            <a:endParaRPr lang="en-US" sz="2000" dirty="0"/>
          </a:p>
        </p:txBody>
      </p:sp>
    </p:spTree>
    <p:extLst>
      <p:ext uri="{BB962C8B-B14F-4D97-AF65-F5344CB8AC3E}">
        <p14:creationId xmlns:p14="http://schemas.microsoft.com/office/powerpoint/2010/main" val="404191331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CB1CB5-AEDB-8743-81B8-E131E040C0EC}"/>
              </a:ext>
            </a:extLst>
          </p:cNvPr>
          <p:cNvSpPr>
            <a:spLocks noGrp="1"/>
          </p:cNvSpPr>
          <p:nvPr>
            <p:ph type="title"/>
          </p:nvPr>
        </p:nvSpPr>
        <p:spPr/>
        <p:txBody>
          <a:bodyPr/>
          <a:lstStyle/>
          <a:p>
            <a:r>
              <a:rPr lang="en-US" sz="3600" dirty="0"/>
              <a:t>What kind of love do children need?</a:t>
            </a:r>
          </a:p>
        </p:txBody>
      </p:sp>
      <p:sp>
        <p:nvSpPr>
          <p:cNvPr id="4" name="Content Placeholder 3">
            <a:extLst>
              <a:ext uri="{FF2B5EF4-FFF2-40B4-BE49-F238E27FC236}">
                <a16:creationId xmlns:a16="http://schemas.microsoft.com/office/drawing/2014/main" id="{F5283939-6BB7-2C4D-B6CF-19033D2A43B4}"/>
              </a:ext>
            </a:extLst>
          </p:cNvPr>
          <p:cNvSpPr>
            <a:spLocks noGrp="1"/>
          </p:cNvSpPr>
          <p:nvPr>
            <p:ph idx="1"/>
          </p:nvPr>
        </p:nvSpPr>
        <p:spPr/>
        <p:txBody>
          <a:bodyPr/>
          <a:lstStyle/>
          <a:p>
            <a:pPr marL="0" indent="0">
              <a:buNone/>
            </a:pPr>
            <a:r>
              <a:rPr lang="en-US" sz="2000" dirty="0"/>
              <a:t>Children may need a lot of different kinds of love. But, above all, they seem to need </a:t>
            </a:r>
            <a:r>
              <a:rPr lang="en-US" sz="2000" b="1" dirty="0"/>
              <a:t>parental </a:t>
            </a:r>
            <a:r>
              <a:rPr lang="en-US" sz="2000" dirty="0"/>
              <a:t>love:</a:t>
            </a:r>
          </a:p>
          <a:p>
            <a:pPr marL="285750" lvl="1" indent="0">
              <a:buNone/>
            </a:pPr>
            <a:r>
              <a:rPr lang="en-GB" sz="2000" dirty="0"/>
              <a:t>“The basic and all-pervasive feature of parental love is that the child is valued unconditionally and for his own sake, irrespective of his sex, appearance, abilities or personality; that this love is given without expectation of or demand for gratitude . . . Parents communicate this unconditional affection through all their relations with him: from physical care and handling to responding to his first smile and sounds; from protecting him from, and then gradually initiating him into, the social world; and from restraining to eventually punishing him for going beyond the limits they have set for acceptable behaviour”</a:t>
            </a:r>
          </a:p>
          <a:p>
            <a:pPr marL="285750" lvl="1" indent="0" algn="r">
              <a:buNone/>
            </a:pPr>
            <a:r>
              <a:rPr lang="en-GB" sz="1800" dirty="0"/>
              <a:t>Mia Pringle, </a:t>
            </a:r>
            <a:r>
              <a:rPr lang="en-GB" sz="1800" i="1" dirty="0"/>
              <a:t>The Needs of Children</a:t>
            </a:r>
            <a:r>
              <a:rPr lang="en-GB" sz="1800" dirty="0"/>
              <a:t>, 3rd ed. (London: Routledge, 1986), p. 35.</a:t>
            </a:r>
            <a:endParaRPr lang="en-GB" sz="1400" dirty="0"/>
          </a:p>
          <a:p>
            <a:pPr marL="285750" lvl="1" indent="0" algn="r">
              <a:buNone/>
            </a:pPr>
            <a:endParaRPr lang="en-GB" sz="1400" dirty="0"/>
          </a:p>
          <a:p>
            <a:pPr marL="0" indent="0">
              <a:buNone/>
            </a:pPr>
            <a:endParaRPr lang="en-US" sz="2000" dirty="0"/>
          </a:p>
        </p:txBody>
      </p:sp>
    </p:spTree>
    <p:extLst>
      <p:ext uri="{BB962C8B-B14F-4D97-AF65-F5344CB8AC3E}">
        <p14:creationId xmlns:p14="http://schemas.microsoft.com/office/powerpoint/2010/main" val="31956385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CB1CB5-AEDB-8743-81B8-E131E040C0EC}"/>
              </a:ext>
            </a:extLst>
          </p:cNvPr>
          <p:cNvSpPr>
            <a:spLocks noGrp="1"/>
          </p:cNvSpPr>
          <p:nvPr>
            <p:ph type="title"/>
          </p:nvPr>
        </p:nvSpPr>
        <p:spPr/>
        <p:txBody>
          <a:bodyPr/>
          <a:lstStyle/>
          <a:p>
            <a:r>
              <a:rPr lang="en-US" sz="3600" dirty="0"/>
              <a:t>What kind of love do children need?</a:t>
            </a:r>
          </a:p>
        </p:txBody>
      </p:sp>
      <p:sp>
        <p:nvSpPr>
          <p:cNvPr id="4" name="Content Placeholder 3">
            <a:extLst>
              <a:ext uri="{FF2B5EF4-FFF2-40B4-BE49-F238E27FC236}">
                <a16:creationId xmlns:a16="http://schemas.microsoft.com/office/drawing/2014/main" id="{F5283939-6BB7-2C4D-B6CF-19033D2A43B4}"/>
              </a:ext>
            </a:extLst>
          </p:cNvPr>
          <p:cNvSpPr>
            <a:spLocks noGrp="1"/>
          </p:cNvSpPr>
          <p:nvPr>
            <p:ph idx="1"/>
          </p:nvPr>
        </p:nvSpPr>
        <p:spPr/>
        <p:txBody>
          <a:bodyPr/>
          <a:lstStyle/>
          <a:p>
            <a:pPr marL="0" indent="0">
              <a:buNone/>
            </a:pPr>
            <a:r>
              <a:rPr lang="en-US" sz="2000" dirty="0"/>
              <a:t>Children may need a lot of different kinds of love. But, above all, they seem to need </a:t>
            </a:r>
            <a:r>
              <a:rPr lang="en-US" sz="2000" b="1" dirty="0"/>
              <a:t>parental </a:t>
            </a:r>
            <a:r>
              <a:rPr lang="en-US" sz="2000" dirty="0"/>
              <a:t>love:</a:t>
            </a:r>
          </a:p>
          <a:p>
            <a:pPr marL="285750" lvl="1" indent="0">
              <a:buNone/>
            </a:pPr>
            <a:r>
              <a:rPr lang="en-GB" sz="2000" dirty="0">
                <a:solidFill>
                  <a:schemeClr val="accent3">
                    <a:lumMod val="95000"/>
                  </a:schemeClr>
                </a:solidFill>
              </a:rPr>
              <a:t>“The basic and all-pervasive feature of parental love is that </a:t>
            </a:r>
            <a:r>
              <a:rPr lang="en-GB" sz="2000" dirty="0">
                <a:solidFill>
                  <a:srgbClr val="7030A0"/>
                </a:solidFill>
              </a:rPr>
              <a:t>the child is valued unconditionally and for his own sake</a:t>
            </a:r>
            <a:r>
              <a:rPr lang="en-GB" sz="2000" dirty="0">
                <a:solidFill>
                  <a:schemeClr val="accent3">
                    <a:lumMod val="95000"/>
                  </a:schemeClr>
                </a:solidFill>
              </a:rPr>
              <a:t>, irrespective of his sex, appearance, abilities or personality; that this love is given without expectation of or demand for gratitude . . . Parents communicate this unconditional affection through all their relations with him: from physical care and handling to responding to his first smile and sounds; from protecting him from, and then gradually initiating him into, the social world; and from restraining to eventually punishing him for going beyond the limits they have set for acceptable behaviour”</a:t>
            </a:r>
          </a:p>
          <a:p>
            <a:pPr marL="285750" lvl="1" indent="0" algn="r">
              <a:buNone/>
            </a:pPr>
            <a:r>
              <a:rPr lang="en-GB" sz="1800" dirty="0">
                <a:solidFill>
                  <a:schemeClr val="accent3">
                    <a:lumMod val="95000"/>
                  </a:schemeClr>
                </a:solidFill>
              </a:rPr>
              <a:t>Mia Pringle, </a:t>
            </a:r>
            <a:r>
              <a:rPr lang="en-GB" sz="1800" i="1" dirty="0">
                <a:solidFill>
                  <a:schemeClr val="accent3">
                    <a:lumMod val="95000"/>
                  </a:schemeClr>
                </a:solidFill>
              </a:rPr>
              <a:t>The Needs of Children</a:t>
            </a:r>
            <a:r>
              <a:rPr lang="en-GB" sz="1800" dirty="0">
                <a:solidFill>
                  <a:schemeClr val="accent3">
                    <a:lumMod val="95000"/>
                  </a:schemeClr>
                </a:solidFill>
              </a:rPr>
              <a:t>, 3rd </a:t>
            </a:r>
            <a:r>
              <a:rPr lang="en-GB" sz="1800" dirty="0" err="1">
                <a:solidFill>
                  <a:schemeClr val="accent3">
                    <a:lumMod val="95000"/>
                  </a:schemeClr>
                </a:solidFill>
              </a:rPr>
              <a:t>edn</a:t>
            </a:r>
            <a:r>
              <a:rPr lang="en-GB" sz="1800" dirty="0">
                <a:solidFill>
                  <a:schemeClr val="accent3">
                    <a:lumMod val="95000"/>
                  </a:schemeClr>
                </a:solidFill>
              </a:rPr>
              <a:t> (London: Routledge, 1986), p. 35.</a:t>
            </a:r>
            <a:endParaRPr lang="en-GB" sz="1400" dirty="0">
              <a:solidFill>
                <a:schemeClr val="accent3">
                  <a:lumMod val="95000"/>
                </a:schemeClr>
              </a:solidFill>
            </a:endParaRPr>
          </a:p>
          <a:p>
            <a:pPr marL="285750" lvl="1" indent="0" algn="r">
              <a:buNone/>
            </a:pPr>
            <a:endParaRPr lang="en-GB" sz="1400" dirty="0"/>
          </a:p>
          <a:p>
            <a:pPr marL="0" indent="0">
              <a:buNone/>
            </a:pPr>
            <a:endParaRPr lang="en-US" sz="2000" dirty="0"/>
          </a:p>
        </p:txBody>
      </p:sp>
      <p:sp>
        <p:nvSpPr>
          <p:cNvPr id="3" name="TextBox 2">
            <a:extLst>
              <a:ext uri="{FF2B5EF4-FFF2-40B4-BE49-F238E27FC236}">
                <a16:creationId xmlns:a16="http://schemas.microsoft.com/office/drawing/2014/main" id="{E2EDA770-1307-AA41-948F-57D239C131F7}"/>
              </a:ext>
            </a:extLst>
          </p:cNvPr>
          <p:cNvSpPr txBox="1"/>
          <p:nvPr/>
        </p:nvSpPr>
        <p:spPr>
          <a:xfrm>
            <a:off x="1750671" y="2828835"/>
            <a:ext cx="6493737" cy="2677656"/>
          </a:xfrm>
          <a:prstGeom prst="rect">
            <a:avLst/>
          </a:prstGeom>
          <a:noFill/>
        </p:spPr>
        <p:txBody>
          <a:bodyPr wrap="square" rtlCol="0">
            <a:spAutoFit/>
          </a:bodyPr>
          <a:lstStyle/>
          <a:p>
            <a:r>
              <a:rPr lang="en-US" dirty="0">
                <a:latin typeface="+mj-lt"/>
              </a:rPr>
              <a:t>(1.) Love for the child is </a:t>
            </a:r>
            <a:r>
              <a:rPr lang="en-US" b="1" dirty="0">
                <a:latin typeface="+mj-lt"/>
              </a:rPr>
              <a:t>not conditional</a:t>
            </a:r>
            <a:r>
              <a:rPr lang="en-US" dirty="0">
                <a:latin typeface="+mj-lt"/>
              </a:rPr>
              <a:t> on, say, being good at sports, well-behaved, or funny. The child is loved no matter what their attributes are.</a:t>
            </a:r>
          </a:p>
          <a:p>
            <a:r>
              <a:rPr lang="en-US" dirty="0">
                <a:latin typeface="+mj-lt"/>
              </a:rPr>
              <a:t>(2.) The child is not loved </a:t>
            </a:r>
            <a:r>
              <a:rPr lang="en-US" b="1" dirty="0">
                <a:latin typeface="+mj-lt"/>
              </a:rPr>
              <a:t>for anyone else’s sake</a:t>
            </a:r>
            <a:r>
              <a:rPr lang="en-US" dirty="0">
                <a:latin typeface="+mj-lt"/>
              </a:rPr>
              <a:t>. It’s not because, say, they fulfil </a:t>
            </a:r>
            <a:r>
              <a:rPr lang="en-US" b="1" dirty="0">
                <a:latin typeface="+mj-lt"/>
              </a:rPr>
              <a:t>your</a:t>
            </a:r>
            <a:r>
              <a:rPr lang="en-US" dirty="0">
                <a:latin typeface="+mj-lt"/>
              </a:rPr>
              <a:t> unfulfilled ambition to be good at sport, or because loving your child helps keep your marriage together.</a:t>
            </a:r>
          </a:p>
        </p:txBody>
      </p:sp>
    </p:spTree>
    <p:extLst>
      <p:ext uri="{BB962C8B-B14F-4D97-AF65-F5344CB8AC3E}">
        <p14:creationId xmlns:p14="http://schemas.microsoft.com/office/powerpoint/2010/main" val="33474479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CB1CB5-AEDB-8743-81B8-E131E040C0EC}"/>
              </a:ext>
            </a:extLst>
          </p:cNvPr>
          <p:cNvSpPr>
            <a:spLocks noGrp="1"/>
          </p:cNvSpPr>
          <p:nvPr>
            <p:ph type="title"/>
          </p:nvPr>
        </p:nvSpPr>
        <p:spPr/>
        <p:txBody>
          <a:bodyPr/>
          <a:lstStyle/>
          <a:p>
            <a:r>
              <a:rPr lang="en-US" sz="3600" dirty="0"/>
              <a:t>What kind of love do children need?</a:t>
            </a:r>
          </a:p>
        </p:txBody>
      </p:sp>
      <p:sp>
        <p:nvSpPr>
          <p:cNvPr id="4" name="Content Placeholder 3">
            <a:extLst>
              <a:ext uri="{FF2B5EF4-FFF2-40B4-BE49-F238E27FC236}">
                <a16:creationId xmlns:a16="http://schemas.microsoft.com/office/drawing/2014/main" id="{F5283939-6BB7-2C4D-B6CF-19033D2A43B4}"/>
              </a:ext>
            </a:extLst>
          </p:cNvPr>
          <p:cNvSpPr>
            <a:spLocks noGrp="1"/>
          </p:cNvSpPr>
          <p:nvPr>
            <p:ph idx="1"/>
          </p:nvPr>
        </p:nvSpPr>
        <p:spPr/>
        <p:txBody>
          <a:bodyPr/>
          <a:lstStyle/>
          <a:p>
            <a:pPr marL="0" indent="0">
              <a:buNone/>
            </a:pPr>
            <a:r>
              <a:rPr lang="en-US" sz="2000" dirty="0"/>
              <a:t>Children may need a lot of different kinds of love. But, above all, they seem to need </a:t>
            </a:r>
            <a:r>
              <a:rPr lang="en-US" sz="2000" b="1" dirty="0"/>
              <a:t>parental </a:t>
            </a:r>
            <a:r>
              <a:rPr lang="en-US" sz="2000" dirty="0"/>
              <a:t>love:</a:t>
            </a:r>
          </a:p>
          <a:p>
            <a:pPr marL="285750" lvl="1" indent="0">
              <a:buNone/>
            </a:pPr>
            <a:r>
              <a:rPr lang="en-GB" sz="2000" dirty="0">
                <a:solidFill>
                  <a:schemeClr val="bg1">
                    <a:lumMod val="95000"/>
                  </a:schemeClr>
                </a:solidFill>
              </a:rPr>
              <a:t>“The basic and all-pervasive feature of parental love is that the child is valued unconditionally and for his own sake, irrespective of his sex, appearance, abilities or personality; </a:t>
            </a:r>
            <a:r>
              <a:rPr lang="en-GB" sz="2000" dirty="0">
                <a:solidFill>
                  <a:srgbClr val="7030A0"/>
                </a:solidFill>
              </a:rPr>
              <a:t>that this love is given without expectation of or demand for gratitude </a:t>
            </a:r>
            <a:r>
              <a:rPr lang="en-GB" sz="2000" dirty="0">
                <a:solidFill>
                  <a:schemeClr val="bg1">
                    <a:lumMod val="95000"/>
                  </a:schemeClr>
                </a:solidFill>
              </a:rPr>
              <a:t>. . . Parents communicate this unconditional affection through all their relations with him: from physical care and handling to responding to his first smile and sounds; from protecting him from, and then gradually initiating him into, the social world; and from restraining to eventually punishing him for going beyond the limits they have set for acceptable behaviour”</a:t>
            </a:r>
          </a:p>
          <a:p>
            <a:pPr marL="285750" lvl="1" indent="0" algn="r">
              <a:buNone/>
            </a:pPr>
            <a:r>
              <a:rPr lang="en-GB" sz="1800" dirty="0">
                <a:solidFill>
                  <a:schemeClr val="bg1">
                    <a:lumMod val="95000"/>
                  </a:schemeClr>
                </a:solidFill>
              </a:rPr>
              <a:t>Mia Pringle, </a:t>
            </a:r>
            <a:r>
              <a:rPr lang="en-GB" sz="1800" i="1" dirty="0">
                <a:solidFill>
                  <a:schemeClr val="bg1">
                    <a:lumMod val="95000"/>
                  </a:schemeClr>
                </a:solidFill>
              </a:rPr>
              <a:t>The Needs of Children</a:t>
            </a:r>
            <a:r>
              <a:rPr lang="en-GB" sz="1800" dirty="0">
                <a:solidFill>
                  <a:schemeClr val="bg1">
                    <a:lumMod val="95000"/>
                  </a:schemeClr>
                </a:solidFill>
              </a:rPr>
              <a:t>, 3rd ed. (London: Routledge, 1986), p. 35.</a:t>
            </a:r>
            <a:endParaRPr lang="en-GB" sz="1400" dirty="0">
              <a:solidFill>
                <a:schemeClr val="bg1">
                  <a:lumMod val="95000"/>
                </a:schemeClr>
              </a:solidFill>
            </a:endParaRPr>
          </a:p>
          <a:p>
            <a:pPr marL="285750" lvl="1" indent="0" algn="r">
              <a:buNone/>
            </a:pPr>
            <a:endParaRPr lang="en-GB" sz="1400" dirty="0"/>
          </a:p>
          <a:p>
            <a:pPr marL="0" indent="0">
              <a:buNone/>
            </a:pPr>
            <a:endParaRPr lang="en-US" sz="2000" dirty="0"/>
          </a:p>
        </p:txBody>
      </p:sp>
      <p:sp>
        <p:nvSpPr>
          <p:cNvPr id="5" name="TextBox 4">
            <a:extLst>
              <a:ext uri="{FF2B5EF4-FFF2-40B4-BE49-F238E27FC236}">
                <a16:creationId xmlns:a16="http://schemas.microsoft.com/office/drawing/2014/main" id="{4F96DCE0-5C56-8B4F-9DA6-88E8F1BFDB58}"/>
              </a:ext>
            </a:extLst>
          </p:cNvPr>
          <p:cNvSpPr txBox="1"/>
          <p:nvPr/>
        </p:nvSpPr>
        <p:spPr>
          <a:xfrm>
            <a:off x="1964463" y="3429000"/>
            <a:ext cx="6639985" cy="1569660"/>
          </a:xfrm>
          <a:prstGeom prst="rect">
            <a:avLst/>
          </a:prstGeom>
          <a:noFill/>
        </p:spPr>
        <p:txBody>
          <a:bodyPr wrap="square" rtlCol="0">
            <a:spAutoFit/>
          </a:bodyPr>
          <a:lstStyle/>
          <a:p>
            <a:r>
              <a:rPr lang="en-US" dirty="0">
                <a:latin typeface="+mj-lt"/>
              </a:rPr>
              <a:t>(3.) The parental figure doesn’t </a:t>
            </a:r>
            <a:r>
              <a:rPr lang="en-US" b="1" dirty="0">
                <a:latin typeface="+mj-lt"/>
              </a:rPr>
              <a:t>expect</a:t>
            </a:r>
            <a:r>
              <a:rPr lang="en-US" dirty="0">
                <a:latin typeface="+mj-lt"/>
              </a:rPr>
              <a:t> or </a:t>
            </a:r>
            <a:r>
              <a:rPr lang="en-US" b="1" dirty="0">
                <a:latin typeface="+mj-lt"/>
              </a:rPr>
              <a:t>demand</a:t>
            </a:r>
            <a:r>
              <a:rPr lang="en-US" dirty="0">
                <a:latin typeface="+mj-lt"/>
              </a:rPr>
              <a:t> any thanks in return. (She may, perhaps, </a:t>
            </a:r>
            <a:r>
              <a:rPr lang="en-US" b="1" dirty="0">
                <a:latin typeface="+mj-lt"/>
              </a:rPr>
              <a:t>desire</a:t>
            </a:r>
            <a:r>
              <a:rPr lang="en-US" dirty="0">
                <a:latin typeface="+mj-lt"/>
              </a:rPr>
              <a:t> that her love for her child be reciprocated, but she’s can’t expect to be loved as a condition of loving.)</a:t>
            </a:r>
            <a:endParaRPr lang="en-US" b="1" dirty="0">
              <a:latin typeface="+mj-lt"/>
            </a:endParaRPr>
          </a:p>
        </p:txBody>
      </p:sp>
    </p:spTree>
    <p:extLst>
      <p:ext uri="{BB962C8B-B14F-4D97-AF65-F5344CB8AC3E}">
        <p14:creationId xmlns:p14="http://schemas.microsoft.com/office/powerpoint/2010/main" val="176427813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CB1CB5-AEDB-8743-81B8-E131E040C0EC}"/>
              </a:ext>
            </a:extLst>
          </p:cNvPr>
          <p:cNvSpPr>
            <a:spLocks noGrp="1"/>
          </p:cNvSpPr>
          <p:nvPr>
            <p:ph type="title"/>
          </p:nvPr>
        </p:nvSpPr>
        <p:spPr/>
        <p:txBody>
          <a:bodyPr/>
          <a:lstStyle/>
          <a:p>
            <a:r>
              <a:rPr lang="en-US" sz="3600" dirty="0"/>
              <a:t>What kind of love do children need?</a:t>
            </a:r>
          </a:p>
        </p:txBody>
      </p:sp>
      <p:sp>
        <p:nvSpPr>
          <p:cNvPr id="4" name="Content Placeholder 3">
            <a:extLst>
              <a:ext uri="{FF2B5EF4-FFF2-40B4-BE49-F238E27FC236}">
                <a16:creationId xmlns:a16="http://schemas.microsoft.com/office/drawing/2014/main" id="{F5283939-6BB7-2C4D-B6CF-19033D2A43B4}"/>
              </a:ext>
            </a:extLst>
          </p:cNvPr>
          <p:cNvSpPr>
            <a:spLocks noGrp="1"/>
          </p:cNvSpPr>
          <p:nvPr>
            <p:ph idx="1"/>
          </p:nvPr>
        </p:nvSpPr>
        <p:spPr/>
        <p:txBody>
          <a:bodyPr/>
          <a:lstStyle/>
          <a:p>
            <a:pPr marL="0" indent="0">
              <a:buNone/>
            </a:pPr>
            <a:r>
              <a:rPr lang="en-US" sz="2000" dirty="0"/>
              <a:t>Children may need a lot of different kinds of love. But, above all, they seem to need </a:t>
            </a:r>
            <a:r>
              <a:rPr lang="en-US" sz="2000" b="1" dirty="0"/>
              <a:t>parental </a:t>
            </a:r>
            <a:r>
              <a:rPr lang="en-US" sz="2000" dirty="0"/>
              <a:t>love:</a:t>
            </a:r>
          </a:p>
          <a:p>
            <a:pPr marL="285750" lvl="1" indent="0">
              <a:buNone/>
            </a:pPr>
            <a:r>
              <a:rPr lang="en-GB" sz="2000" dirty="0">
                <a:solidFill>
                  <a:schemeClr val="bg1">
                    <a:lumMod val="95000"/>
                  </a:schemeClr>
                </a:solidFill>
              </a:rPr>
              <a:t>“The basic and all-pervasive feature of parental love is that the child is valued unconditionally and for his own sake, irrespective of his sex, appearance, abilities or personality; that this love is given without expectation of or demand for gratitude . . . </a:t>
            </a:r>
            <a:r>
              <a:rPr lang="en-GB" sz="2000" dirty="0">
                <a:solidFill>
                  <a:srgbClr val="7030A0"/>
                </a:solidFill>
              </a:rPr>
              <a:t>Parents communicate this unconditional affection through all their relations with him: from physical care and handling to responding to his first smile and sounds; from protecting him from, and then gradually initiating him into, the social world</a:t>
            </a:r>
            <a:r>
              <a:rPr lang="en-GB" sz="2000" dirty="0">
                <a:solidFill>
                  <a:schemeClr val="accent3">
                    <a:lumMod val="95000"/>
                  </a:schemeClr>
                </a:solidFill>
              </a:rPr>
              <a:t>; and from restraining to eventually punishing him for going beyond the limits they have set for acceptable behaviour”</a:t>
            </a:r>
          </a:p>
          <a:p>
            <a:pPr marL="285750" lvl="1" indent="0" algn="r">
              <a:buNone/>
            </a:pPr>
            <a:r>
              <a:rPr lang="en-GB" sz="1800" dirty="0">
                <a:solidFill>
                  <a:schemeClr val="accent3">
                    <a:lumMod val="95000"/>
                  </a:schemeClr>
                </a:solidFill>
              </a:rPr>
              <a:t>Mia Pringle, </a:t>
            </a:r>
            <a:r>
              <a:rPr lang="en-GB" sz="1800" i="1" dirty="0">
                <a:solidFill>
                  <a:schemeClr val="accent3">
                    <a:lumMod val="95000"/>
                  </a:schemeClr>
                </a:solidFill>
              </a:rPr>
              <a:t>The Needs of Children</a:t>
            </a:r>
            <a:r>
              <a:rPr lang="en-GB" sz="1800" dirty="0">
                <a:solidFill>
                  <a:schemeClr val="accent3">
                    <a:lumMod val="95000"/>
                  </a:schemeClr>
                </a:solidFill>
              </a:rPr>
              <a:t>, 3rd </a:t>
            </a:r>
            <a:r>
              <a:rPr lang="en-GB" sz="1800" dirty="0" err="1">
                <a:solidFill>
                  <a:schemeClr val="accent3">
                    <a:lumMod val="95000"/>
                  </a:schemeClr>
                </a:solidFill>
              </a:rPr>
              <a:t>edn</a:t>
            </a:r>
            <a:r>
              <a:rPr lang="en-GB" sz="1800" dirty="0">
                <a:solidFill>
                  <a:schemeClr val="accent3">
                    <a:lumMod val="95000"/>
                  </a:schemeClr>
                </a:solidFill>
              </a:rPr>
              <a:t> (London: Routledge, 1986), p. 35.</a:t>
            </a:r>
            <a:endParaRPr lang="en-GB" sz="1400" dirty="0">
              <a:solidFill>
                <a:schemeClr val="accent3">
                  <a:lumMod val="95000"/>
                </a:schemeClr>
              </a:solidFill>
            </a:endParaRPr>
          </a:p>
          <a:p>
            <a:pPr marL="285750" lvl="1" indent="0" algn="r">
              <a:buNone/>
            </a:pPr>
            <a:endParaRPr lang="en-GB" sz="1400" dirty="0"/>
          </a:p>
          <a:p>
            <a:pPr marL="0" indent="0">
              <a:buNone/>
            </a:pPr>
            <a:endParaRPr lang="en-US" sz="2000" dirty="0"/>
          </a:p>
        </p:txBody>
      </p:sp>
      <p:sp>
        <p:nvSpPr>
          <p:cNvPr id="5" name="TextBox 4">
            <a:extLst>
              <a:ext uri="{FF2B5EF4-FFF2-40B4-BE49-F238E27FC236}">
                <a16:creationId xmlns:a16="http://schemas.microsoft.com/office/drawing/2014/main" id="{397A49E5-A1D1-7945-8F14-95B943A6DAE5}"/>
              </a:ext>
            </a:extLst>
          </p:cNvPr>
          <p:cNvSpPr txBox="1"/>
          <p:nvPr/>
        </p:nvSpPr>
        <p:spPr>
          <a:xfrm>
            <a:off x="2411761" y="4365104"/>
            <a:ext cx="6732240" cy="1200329"/>
          </a:xfrm>
          <a:prstGeom prst="rect">
            <a:avLst/>
          </a:prstGeom>
          <a:noFill/>
        </p:spPr>
        <p:txBody>
          <a:bodyPr wrap="square" rtlCol="0">
            <a:spAutoFit/>
          </a:bodyPr>
          <a:lstStyle/>
          <a:p>
            <a:r>
              <a:rPr lang="en-US" dirty="0">
                <a:latin typeface="+mj-lt"/>
              </a:rPr>
              <a:t>(4.) Parental love is </a:t>
            </a:r>
            <a:r>
              <a:rPr lang="en-US" b="1" dirty="0" err="1">
                <a:latin typeface="+mj-lt"/>
              </a:rPr>
              <a:t>behaviourally</a:t>
            </a:r>
            <a:r>
              <a:rPr lang="en-US" b="1" dirty="0">
                <a:latin typeface="+mj-lt"/>
              </a:rPr>
              <a:t> </a:t>
            </a:r>
            <a:r>
              <a:rPr lang="en-US" dirty="0">
                <a:latin typeface="+mj-lt"/>
              </a:rPr>
              <a:t>defined as well as </a:t>
            </a:r>
            <a:r>
              <a:rPr lang="en-US" b="1" dirty="0">
                <a:latin typeface="+mj-lt"/>
              </a:rPr>
              <a:t>attitudinally</a:t>
            </a:r>
            <a:r>
              <a:rPr lang="en-US" dirty="0">
                <a:latin typeface="+mj-lt"/>
              </a:rPr>
              <a:t>. The strong feelings a parental figure has for the child are manifested in certain </a:t>
            </a:r>
            <a:r>
              <a:rPr lang="en-US" b="1" dirty="0">
                <a:latin typeface="+mj-lt"/>
              </a:rPr>
              <a:t>actions</a:t>
            </a:r>
            <a:r>
              <a:rPr lang="en-US" dirty="0">
                <a:latin typeface="+mj-lt"/>
              </a:rPr>
              <a:t>.</a:t>
            </a:r>
            <a:endParaRPr lang="en-US" b="1" dirty="0">
              <a:latin typeface="+mj-lt"/>
            </a:endParaRPr>
          </a:p>
        </p:txBody>
      </p:sp>
    </p:spTree>
    <p:extLst>
      <p:ext uri="{BB962C8B-B14F-4D97-AF65-F5344CB8AC3E}">
        <p14:creationId xmlns:p14="http://schemas.microsoft.com/office/powerpoint/2010/main" val="198140951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CB1CB5-AEDB-8743-81B8-E131E040C0EC}"/>
              </a:ext>
            </a:extLst>
          </p:cNvPr>
          <p:cNvSpPr>
            <a:spLocks noGrp="1"/>
          </p:cNvSpPr>
          <p:nvPr>
            <p:ph type="title"/>
          </p:nvPr>
        </p:nvSpPr>
        <p:spPr/>
        <p:txBody>
          <a:bodyPr/>
          <a:lstStyle/>
          <a:p>
            <a:r>
              <a:rPr lang="en-US" sz="3600" dirty="0"/>
              <a:t>What kind of love do children need?</a:t>
            </a:r>
          </a:p>
        </p:txBody>
      </p:sp>
      <p:sp>
        <p:nvSpPr>
          <p:cNvPr id="4" name="Content Placeholder 3">
            <a:extLst>
              <a:ext uri="{FF2B5EF4-FFF2-40B4-BE49-F238E27FC236}">
                <a16:creationId xmlns:a16="http://schemas.microsoft.com/office/drawing/2014/main" id="{F5283939-6BB7-2C4D-B6CF-19033D2A43B4}"/>
              </a:ext>
            </a:extLst>
          </p:cNvPr>
          <p:cNvSpPr>
            <a:spLocks noGrp="1"/>
          </p:cNvSpPr>
          <p:nvPr>
            <p:ph idx="1"/>
          </p:nvPr>
        </p:nvSpPr>
        <p:spPr/>
        <p:txBody>
          <a:bodyPr/>
          <a:lstStyle/>
          <a:p>
            <a:pPr marL="0" indent="0">
              <a:buNone/>
            </a:pPr>
            <a:r>
              <a:rPr lang="en-US" sz="2000" dirty="0"/>
              <a:t>Children may need a lot of different kinds of love. But, above all, they seem to need </a:t>
            </a:r>
            <a:r>
              <a:rPr lang="en-US" sz="2000" b="1" dirty="0"/>
              <a:t>parental </a:t>
            </a:r>
            <a:r>
              <a:rPr lang="en-US" sz="2000" dirty="0"/>
              <a:t>love:</a:t>
            </a:r>
          </a:p>
          <a:p>
            <a:pPr marL="285750" lvl="1" indent="0">
              <a:buNone/>
            </a:pPr>
            <a:r>
              <a:rPr lang="en-GB" sz="2000" dirty="0">
                <a:solidFill>
                  <a:schemeClr val="accent3">
                    <a:lumMod val="95000"/>
                  </a:schemeClr>
                </a:solidFill>
              </a:rPr>
              <a:t>“The basic and all-pervasive feature of parental love is that the child is valued unconditionally and for his own sake, irrespective of his sex, appearance, abilities or personality; that this love is given without expectation of or demand for gratitude . . . Parents communicate this unconditional affection through all their relations with him: from physical care and handling to responding to his first smile and sounds; from protecting him from, and then gradually initiating him into, the social world; </a:t>
            </a:r>
            <a:r>
              <a:rPr lang="en-GB" sz="2000" dirty="0">
                <a:solidFill>
                  <a:srgbClr val="7030A0"/>
                </a:solidFill>
              </a:rPr>
              <a:t>and from restraining to eventually punishing him for going beyond the limits they have set for acceptable behaviour”</a:t>
            </a:r>
          </a:p>
          <a:p>
            <a:pPr marL="285750" lvl="1" indent="0" algn="r">
              <a:buNone/>
            </a:pPr>
            <a:r>
              <a:rPr lang="en-GB" sz="1800" dirty="0">
                <a:solidFill>
                  <a:schemeClr val="accent3">
                    <a:lumMod val="95000"/>
                  </a:schemeClr>
                </a:solidFill>
              </a:rPr>
              <a:t>Mia Pringle, </a:t>
            </a:r>
            <a:r>
              <a:rPr lang="en-GB" sz="1800" i="1" dirty="0">
                <a:solidFill>
                  <a:schemeClr val="accent3">
                    <a:lumMod val="95000"/>
                  </a:schemeClr>
                </a:solidFill>
              </a:rPr>
              <a:t>The Needs of Children</a:t>
            </a:r>
            <a:r>
              <a:rPr lang="en-GB" sz="1800" dirty="0">
                <a:solidFill>
                  <a:schemeClr val="accent3">
                    <a:lumMod val="95000"/>
                  </a:schemeClr>
                </a:solidFill>
              </a:rPr>
              <a:t>, 3rd </a:t>
            </a:r>
            <a:r>
              <a:rPr lang="en-GB" sz="1800" dirty="0" err="1">
                <a:solidFill>
                  <a:schemeClr val="accent3">
                    <a:lumMod val="95000"/>
                  </a:schemeClr>
                </a:solidFill>
              </a:rPr>
              <a:t>ed</a:t>
            </a:r>
            <a:r>
              <a:rPr lang="en-GB" sz="1800" dirty="0">
                <a:solidFill>
                  <a:schemeClr val="accent3">
                    <a:lumMod val="95000"/>
                  </a:schemeClr>
                </a:solidFill>
              </a:rPr>
              <a:t> (London: Routledge, 1986), p. 35.</a:t>
            </a:r>
            <a:endParaRPr lang="en-GB" sz="1400" dirty="0">
              <a:solidFill>
                <a:schemeClr val="accent3">
                  <a:lumMod val="95000"/>
                </a:schemeClr>
              </a:solidFill>
            </a:endParaRPr>
          </a:p>
          <a:p>
            <a:pPr marL="285750" lvl="1" indent="0" algn="r">
              <a:buNone/>
            </a:pPr>
            <a:endParaRPr lang="en-GB" sz="1400" dirty="0">
              <a:solidFill>
                <a:schemeClr val="accent3">
                  <a:lumMod val="95000"/>
                </a:schemeClr>
              </a:solidFill>
            </a:endParaRPr>
          </a:p>
          <a:p>
            <a:pPr marL="0" indent="0">
              <a:buNone/>
            </a:pPr>
            <a:endParaRPr lang="en-US" sz="2000" dirty="0"/>
          </a:p>
        </p:txBody>
      </p:sp>
      <p:sp>
        <p:nvSpPr>
          <p:cNvPr id="5" name="TextBox 4">
            <a:extLst>
              <a:ext uri="{FF2B5EF4-FFF2-40B4-BE49-F238E27FC236}">
                <a16:creationId xmlns:a16="http://schemas.microsoft.com/office/drawing/2014/main" id="{FFD945A9-314A-4F43-8B5F-7DA1A8D2F366}"/>
              </a:ext>
            </a:extLst>
          </p:cNvPr>
          <p:cNvSpPr txBox="1"/>
          <p:nvPr/>
        </p:nvSpPr>
        <p:spPr>
          <a:xfrm>
            <a:off x="1691680" y="2828835"/>
            <a:ext cx="6493737" cy="1200329"/>
          </a:xfrm>
          <a:prstGeom prst="rect">
            <a:avLst/>
          </a:prstGeom>
          <a:noFill/>
        </p:spPr>
        <p:txBody>
          <a:bodyPr wrap="square" rtlCol="0">
            <a:spAutoFit/>
          </a:bodyPr>
          <a:lstStyle/>
          <a:p>
            <a:r>
              <a:rPr lang="en-US" dirty="0">
                <a:latin typeface="+mj-lt"/>
              </a:rPr>
              <a:t>(5.) Parental love is compatible with </a:t>
            </a:r>
            <a:r>
              <a:rPr lang="en-US" b="1" dirty="0">
                <a:latin typeface="+mj-lt"/>
              </a:rPr>
              <a:t>tough love</a:t>
            </a:r>
            <a:r>
              <a:rPr lang="en-US" dirty="0">
                <a:latin typeface="+mj-lt"/>
              </a:rPr>
              <a:t>. Children can be punished </a:t>
            </a:r>
            <a:r>
              <a:rPr lang="en-US" b="1" dirty="0">
                <a:latin typeface="+mj-lt"/>
              </a:rPr>
              <a:t>out of love</a:t>
            </a:r>
            <a:r>
              <a:rPr lang="en-US" dirty="0">
                <a:latin typeface="+mj-lt"/>
              </a:rPr>
              <a:t> (although, of course, not all punishment has a loving motive).</a:t>
            </a:r>
            <a:endParaRPr lang="en-US" b="1" dirty="0">
              <a:latin typeface="+mj-lt"/>
            </a:endParaRPr>
          </a:p>
        </p:txBody>
      </p:sp>
    </p:spTree>
    <p:extLst>
      <p:ext uri="{BB962C8B-B14F-4D97-AF65-F5344CB8AC3E}">
        <p14:creationId xmlns:p14="http://schemas.microsoft.com/office/powerpoint/2010/main" val="172826619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AE41FA-D8AE-D645-94D4-A286C45A2031}"/>
              </a:ext>
            </a:extLst>
          </p:cNvPr>
          <p:cNvSpPr>
            <a:spLocks noGrp="1"/>
          </p:cNvSpPr>
          <p:nvPr>
            <p:ph type="title"/>
          </p:nvPr>
        </p:nvSpPr>
        <p:spPr/>
        <p:txBody>
          <a:bodyPr/>
          <a:lstStyle/>
          <a:p>
            <a:r>
              <a:rPr lang="en-US" dirty="0"/>
              <a:t>Outline.</a:t>
            </a:r>
          </a:p>
        </p:txBody>
      </p:sp>
      <p:sp>
        <p:nvSpPr>
          <p:cNvPr id="3" name="Content Placeholder 2">
            <a:extLst>
              <a:ext uri="{FF2B5EF4-FFF2-40B4-BE49-F238E27FC236}">
                <a16:creationId xmlns:a16="http://schemas.microsoft.com/office/drawing/2014/main" id="{4E09742E-8F16-D347-87B3-C93494A24678}"/>
              </a:ext>
            </a:extLst>
          </p:cNvPr>
          <p:cNvSpPr>
            <a:spLocks noGrp="1"/>
          </p:cNvSpPr>
          <p:nvPr>
            <p:ph idx="1"/>
          </p:nvPr>
        </p:nvSpPr>
        <p:spPr>
          <a:xfrm>
            <a:off x="685800" y="1124744"/>
            <a:ext cx="7772400" cy="4114800"/>
          </a:xfrm>
        </p:spPr>
        <p:txBody>
          <a:bodyPr/>
          <a:lstStyle/>
          <a:p>
            <a:pPr marL="0" indent="0">
              <a:buNone/>
            </a:pPr>
            <a:r>
              <a:rPr lang="en-US" sz="2400" b="1" u="sng" dirty="0">
                <a:solidFill>
                  <a:schemeClr val="accent4"/>
                </a:solidFill>
              </a:rPr>
              <a:t>Do children have a right to be loved? </a:t>
            </a:r>
          </a:p>
          <a:p>
            <a:pPr marL="0" indent="0">
              <a:buNone/>
            </a:pPr>
            <a:r>
              <a:rPr lang="en-US" sz="2000" b="1" dirty="0">
                <a:solidFill>
                  <a:schemeClr val="accent4"/>
                </a:solidFill>
              </a:rPr>
              <a:t>1. Rights</a:t>
            </a:r>
          </a:p>
          <a:p>
            <a:pPr>
              <a:buFont typeface="Courier New" panose="02070309020205020404" pitchFamily="49" charset="0"/>
              <a:buChar char="o"/>
            </a:pPr>
            <a:r>
              <a:rPr lang="en-US" sz="2000" dirty="0">
                <a:solidFill>
                  <a:schemeClr val="accent4"/>
                </a:solidFill>
              </a:rPr>
              <a:t>What is a right? </a:t>
            </a:r>
          </a:p>
          <a:p>
            <a:pPr>
              <a:buFont typeface="Courier New" panose="02070309020205020404" pitchFamily="49" charset="0"/>
              <a:buChar char="o"/>
            </a:pPr>
            <a:r>
              <a:rPr lang="en-US" sz="2000" dirty="0">
                <a:solidFill>
                  <a:schemeClr val="accent4"/>
                </a:solidFill>
              </a:rPr>
              <a:t>What kinds of rights are there?</a:t>
            </a:r>
          </a:p>
          <a:p>
            <a:pPr>
              <a:buFont typeface="Courier New" panose="02070309020205020404" pitchFamily="49" charset="0"/>
              <a:buChar char="o"/>
            </a:pPr>
            <a:r>
              <a:rPr lang="en-US" sz="2000" dirty="0">
                <a:solidFill>
                  <a:schemeClr val="accent4"/>
                </a:solidFill>
              </a:rPr>
              <a:t>When do you have a right?</a:t>
            </a:r>
          </a:p>
          <a:p>
            <a:pPr marL="0" indent="0">
              <a:buNone/>
            </a:pPr>
            <a:r>
              <a:rPr lang="en-US" sz="2000" b="1" dirty="0">
                <a:solidFill>
                  <a:schemeClr val="accent4"/>
                </a:solidFill>
              </a:rPr>
              <a:t>2. Love</a:t>
            </a:r>
          </a:p>
          <a:p>
            <a:pPr>
              <a:buFont typeface="Courier New" panose="02070309020205020404" pitchFamily="49" charset="0"/>
              <a:buChar char="o"/>
            </a:pPr>
            <a:r>
              <a:rPr lang="en-US" sz="2000" dirty="0">
                <a:solidFill>
                  <a:schemeClr val="accent4"/>
                </a:solidFill>
              </a:rPr>
              <a:t>What kinds of love are there?</a:t>
            </a:r>
          </a:p>
          <a:p>
            <a:pPr>
              <a:buFont typeface="Courier New" panose="02070309020205020404" pitchFamily="49" charset="0"/>
              <a:buChar char="o"/>
            </a:pPr>
            <a:r>
              <a:rPr lang="en-US" sz="2000" dirty="0">
                <a:solidFill>
                  <a:schemeClr val="accent4"/>
                </a:solidFill>
              </a:rPr>
              <a:t>What kind of love do children need, and why?</a:t>
            </a:r>
          </a:p>
          <a:p>
            <a:pPr marL="0" indent="0">
              <a:buNone/>
            </a:pPr>
            <a:r>
              <a:rPr lang="en-US" sz="2000" b="1" dirty="0">
                <a:solidFill>
                  <a:schemeClr val="accent4"/>
                </a:solidFill>
              </a:rPr>
              <a:t>3. The Right to be Loved</a:t>
            </a:r>
          </a:p>
          <a:p>
            <a:pPr>
              <a:buFont typeface="Courier New" panose="02070309020205020404" pitchFamily="49" charset="0"/>
              <a:buChar char="o"/>
            </a:pPr>
            <a:r>
              <a:rPr lang="en-US" sz="2000" dirty="0">
                <a:solidFill>
                  <a:schemeClr val="accent4"/>
                </a:solidFill>
              </a:rPr>
              <a:t>Do children have a right to be loved?</a:t>
            </a:r>
          </a:p>
          <a:p>
            <a:pPr>
              <a:buFont typeface="Courier New" panose="02070309020205020404" pitchFamily="49" charset="0"/>
              <a:buChar char="o"/>
            </a:pPr>
            <a:r>
              <a:rPr lang="en-US" sz="2000" dirty="0">
                <a:solidFill>
                  <a:schemeClr val="accent4"/>
                </a:solidFill>
              </a:rPr>
              <a:t>Is love the kind of thing anyone can have a right to?</a:t>
            </a:r>
          </a:p>
          <a:p>
            <a:pPr>
              <a:buFont typeface="Courier New" panose="02070309020205020404" pitchFamily="49" charset="0"/>
              <a:buChar char="o"/>
            </a:pPr>
            <a:r>
              <a:rPr lang="en-US" sz="2000" dirty="0"/>
              <a:t>Is it love, or the appearance of love, that children have a right to?</a:t>
            </a:r>
          </a:p>
        </p:txBody>
      </p:sp>
    </p:spTree>
    <p:extLst>
      <p:ext uri="{BB962C8B-B14F-4D97-AF65-F5344CB8AC3E}">
        <p14:creationId xmlns:p14="http://schemas.microsoft.com/office/powerpoint/2010/main" val="10587220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CB1CB5-AEDB-8743-81B8-E131E040C0EC}"/>
              </a:ext>
            </a:extLst>
          </p:cNvPr>
          <p:cNvSpPr>
            <a:spLocks noGrp="1"/>
          </p:cNvSpPr>
          <p:nvPr>
            <p:ph type="title"/>
          </p:nvPr>
        </p:nvSpPr>
        <p:spPr/>
        <p:txBody>
          <a:bodyPr/>
          <a:lstStyle/>
          <a:p>
            <a:r>
              <a:rPr lang="en-US" sz="3600" dirty="0"/>
              <a:t>What kind of love do children need?</a:t>
            </a:r>
          </a:p>
        </p:txBody>
      </p:sp>
      <p:sp>
        <p:nvSpPr>
          <p:cNvPr id="4" name="Content Placeholder 3">
            <a:extLst>
              <a:ext uri="{FF2B5EF4-FFF2-40B4-BE49-F238E27FC236}">
                <a16:creationId xmlns:a16="http://schemas.microsoft.com/office/drawing/2014/main" id="{F5283939-6BB7-2C4D-B6CF-19033D2A43B4}"/>
              </a:ext>
            </a:extLst>
          </p:cNvPr>
          <p:cNvSpPr>
            <a:spLocks noGrp="1"/>
          </p:cNvSpPr>
          <p:nvPr>
            <p:ph idx="1"/>
          </p:nvPr>
        </p:nvSpPr>
        <p:spPr/>
        <p:txBody>
          <a:bodyPr/>
          <a:lstStyle/>
          <a:p>
            <a:pPr marL="0" indent="0">
              <a:buNone/>
            </a:pPr>
            <a:r>
              <a:rPr lang="en-US" sz="2000" dirty="0"/>
              <a:t>Children may need a lot of different kinds of love. But, above all, they seem to need </a:t>
            </a:r>
            <a:r>
              <a:rPr lang="en-US" sz="2000" b="1" dirty="0"/>
              <a:t>parental </a:t>
            </a:r>
            <a:r>
              <a:rPr lang="en-US" sz="2000" dirty="0"/>
              <a:t>love:</a:t>
            </a:r>
          </a:p>
          <a:p>
            <a:pPr marL="285750" lvl="1" indent="0">
              <a:buNone/>
            </a:pPr>
            <a:r>
              <a:rPr lang="en-GB" sz="2000" dirty="0">
                <a:solidFill>
                  <a:srgbClr val="7030A0"/>
                </a:solidFill>
              </a:rPr>
              <a:t>“The basic and all-pervasive feature of parental love is that the child is valued unconditionally and for his own sake, irrespective of his sex, appearance, abilities or personality; that this love is given without expectation of or demand for gratitude . . . Parents communicate this unconditional affection through all their relations with him: from physical care and handling to responding to his first smile and sounds; from protecting him from, and then gradually initiating him into, the social world; and from restraining to eventually punishing him for going beyond the limits they have set for acceptable behaviour”</a:t>
            </a:r>
          </a:p>
          <a:p>
            <a:pPr marL="285750" lvl="1" indent="0" algn="r">
              <a:buNone/>
            </a:pPr>
            <a:r>
              <a:rPr lang="en-GB" sz="1800" dirty="0"/>
              <a:t>Mia Pringle, </a:t>
            </a:r>
            <a:r>
              <a:rPr lang="en-GB" sz="1800" i="1" dirty="0"/>
              <a:t>The Needs of Children</a:t>
            </a:r>
            <a:r>
              <a:rPr lang="en-GB" sz="1800" dirty="0"/>
              <a:t>, 3rd ed. (London: Routledge, 1986), p. 35.</a:t>
            </a:r>
          </a:p>
          <a:p>
            <a:pPr marL="0" indent="0">
              <a:buNone/>
            </a:pPr>
            <a:r>
              <a:rPr lang="en-GB" sz="2400" dirty="0"/>
              <a:t>(6.) And, finally, note that parental love does not depend on being the </a:t>
            </a:r>
            <a:r>
              <a:rPr lang="en-GB" sz="2400" b="1" dirty="0"/>
              <a:t>biological</a:t>
            </a:r>
            <a:r>
              <a:rPr lang="en-GB" sz="2400" dirty="0"/>
              <a:t> parent of the child.</a:t>
            </a:r>
          </a:p>
          <a:p>
            <a:pPr marL="285750" lvl="1" indent="0" algn="r">
              <a:buNone/>
            </a:pPr>
            <a:endParaRPr lang="en-GB" sz="1400" dirty="0"/>
          </a:p>
          <a:p>
            <a:pPr marL="285750" lvl="1" indent="0" algn="r">
              <a:buNone/>
            </a:pPr>
            <a:endParaRPr lang="en-GB" sz="1400" dirty="0"/>
          </a:p>
          <a:p>
            <a:pPr marL="0" indent="0">
              <a:buNone/>
            </a:pPr>
            <a:endParaRPr lang="en-US" sz="2000" dirty="0"/>
          </a:p>
        </p:txBody>
      </p:sp>
    </p:spTree>
    <p:extLst>
      <p:ext uri="{BB962C8B-B14F-4D97-AF65-F5344CB8AC3E}">
        <p14:creationId xmlns:p14="http://schemas.microsoft.com/office/powerpoint/2010/main" val="135662865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B09DAE-5678-0B41-B8EC-496C60871264}"/>
              </a:ext>
            </a:extLst>
          </p:cNvPr>
          <p:cNvSpPr>
            <a:spLocks noGrp="1"/>
          </p:cNvSpPr>
          <p:nvPr>
            <p:ph type="title"/>
          </p:nvPr>
        </p:nvSpPr>
        <p:spPr/>
        <p:txBody>
          <a:bodyPr/>
          <a:lstStyle/>
          <a:p>
            <a:r>
              <a:rPr lang="en-US" sz="3600" dirty="0"/>
              <a:t>What kind of love do children need?</a:t>
            </a:r>
          </a:p>
        </p:txBody>
      </p:sp>
      <p:sp>
        <p:nvSpPr>
          <p:cNvPr id="3" name="Content Placeholder 2">
            <a:extLst>
              <a:ext uri="{FF2B5EF4-FFF2-40B4-BE49-F238E27FC236}">
                <a16:creationId xmlns:a16="http://schemas.microsoft.com/office/drawing/2014/main" id="{3F0670DB-8CE8-654F-9C52-3565B6F83599}"/>
              </a:ext>
            </a:extLst>
          </p:cNvPr>
          <p:cNvSpPr>
            <a:spLocks noGrp="1"/>
          </p:cNvSpPr>
          <p:nvPr>
            <p:ph idx="1"/>
          </p:nvPr>
        </p:nvSpPr>
        <p:spPr/>
        <p:txBody>
          <a:bodyPr/>
          <a:lstStyle/>
          <a:p>
            <a:pPr marL="0" indent="0">
              <a:buNone/>
            </a:pPr>
            <a:r>
              <a:rPr lang="en-US" sz="2000" dirty="0"/>
              <a:t>Why do children need parental love?</a:t>
            </a:r>
          </a:p>
          <a:p>
            <a:pPr marL="0" indent="0">
              <a:buNone/>
            </a:pPr>
            <a:r>
              <a:rPr lang="en-GB" sz="2000" dirty="0"/>
              <a:t>Studies suggest that children who</a:t>
            </a:r>
            <a:r>
              <a:rPr lang="en-GB" sz="2000" b="1" dirty="0"/>
              <a:t> receive love, </a:t>
            </a:r>
            <a:r>
              <a:rPr lang="en-GB" sz="2000" dirty="0"/>
              <a:t>as opposed to </a:t>
            </a:r>
            <a:r>
              <a:rPr lang="en-GB" sz="2000" b="1" dirty="0"/>
              <a:t>adequate care</a:t>
            </a:r>
            <a:r>
              <a:rPr lang="en-GB" sz="2000" dirty="0"/>
              <a:t>, may </a:t>
            </a:r>
            <a:r>
              <a:rPr lang="en-GB" sz="2000" b="1" dirty="0"/>
              <a:t>develop better. </a:t>
            </a:r>
            <a:r>
              <a:rPr lang="en-US" sz="2000" dirty="0"/>
              <a:t>They are:</a:t>
            </a:r>
          </a:p>
          <a:p>
            <a:pPr lvl="0">
              <a:buFont typeface="Courier New" panose="02070309020205020404" pitchFamily="49" charset="0"/>
              <a:buChar char="o"/>
            </a:pPr>
            <a:r>
              <a:rPr lang="en-GB" sz="2000" dirty="0"/>
              <a:t>less likely to become ill; </a:t>
            </a:r>
          </a:p>
          <a:p>
            <a:pPr lvl="0">
              <a:buFont typeface="Courier New" panose="02070309020205020404" pitchFamily="49" charset="0"/>
              <a:buChar char="o"/>
            </a:pPr>
            <a:r>
              <a:rPr lang="en-GB" sz="2000" dirty="0"/>
              <a:t>less likely suffer from insomnia; </a:t>
            </a:r>
          </a:p>
          <a:p>
            <a:pPr lvl="0">
              <a:buFont typeface="Courier New" panose="02070309020205020404" pitchFamily="49" charset="0"/>
              <a:buChar char="o"/>
            </a:pPr>
            <a:r>
              <a:rPr lang="en-GB" sz="2000" dirty="0"/>
              <a:t>less prone to depression;</a:t>
            </a:r>
          </a:p>
          <a:p>
            <a:pPr lvl="0">
              <a:buFont typeface="Courier New" panose="02070309020205020404" pitchFamily="49" charset="0"/>
              <a:buChar char="o"/>
            </a:pPr>
            <a:r>
              <a:rPr lang="en-GB" sz="2000" dirty="0"/>
              <a:t>more likely to maintain higher learning capacities; </a:t>
            </a:r>
          </a:p>
          <a:p>
            <a:pPr lvl="0">
              <a:buFont typeface="Courier New" panose="02070309020205020404" pitchFamily="49" charset="0"/>
              <a:buChar char="o"/>
            </a:pPr>
            <a:r>
              <a:rPr lang="en-GB" sz="2000" dirty="0"/>
              <a:t>more likely to be interested in their environment; </a:t>
            </a:r>
          </a:p>
          <a:p>
            <a:pPr lvl="0">
              <a:buFont typeface="Courier New" panose="02070309020205020404" pitchFamily="49" charset="0"/>
              <a:buChar char="o"/>
            </a:pPr>
            <a:r>
              <a:rPr lang="en-GB" sz="2000" dirty="0"/>
              <a:t>more likely thrive physically.</a:t>
            </a:r>
          </a:p>
          <a:p>
            <a:pPr marL="0" indent="0">
              <a:buNone/>
            </a:pPr>
            <a:endParaRPr lang="en-US" sz="2000" dirty="0"/>
          </a:p>
        </p:txBody>
      </p:sp>
    </p:spTree>
    <p:extLst>
      <p:ext uri="{BB962C8B-B14F-4D97-AF65-F5344CB8AC3E}">
        <p14:creationId xmlns:p14="http://schemas.microsoft.com/office/powerpoint/2010/main" val="224853165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AE41FA-D8AE-D645-94D4-A286C45A2031}"/>
              </a:ext>
            </a:extLst>
          </p:cNvPr>
          <p:cNvSpPr>
            <a:spLocks noGrp="1"/>
          </p:cNvSpPr>
          <p:nvPr>
            <p:ph type="title"/>
          </p:nvPr>
        </p:nvSpPr>
        <p:spPr/>
        <p:txBody>
          <a:bodyPr/>
          <a:lstStyle/>
          <a:p>
            <a:r>
              <a:rPr lang="en-US" dirty="0"/>
              <a:t>Lecture structure.</a:t>
            </a:r>
          </a:p>
        </p:txBody>
      </p:sp>
      <p:sp>
        <p:nvSpPr>
          <p:cNvPr id="3" name="Content Placeholder 2">
            <a:extLst>
              <a:ext uri="{FF2B5EF4-FFF2-40B4-BE49-F238E27FC236}">
                <a16:creationId xmlns:a16="http://schemas.microsoft.com/office/drawing/2014/main" id="{4E09742E-8F16-D347-87B3-C93494A24678}"/>
              </a:ext>
            </a:extLst>
          </p:cNvPr>
          <p:cNvSpPr>
            <a:spLocks noGrp="1"/>
          </p:cNvSpPr>
          <p:nvPr>
            <p:ph idx="1"/>
          </p:nvPr>
        </p:nvSpPr>
        <p:spPr>
          <a:xfrm>
            <a:off x="685800" y="1124744"/>
            <a:ext cx="7772400" cy="4114800"/>
          </a:xfrm>
        </p:spPr>
        <p:txBody>
          <a:bodyPr/>
          <a:lstStyle/>
          <a:p>
            <a:pPr marL="0" indent="0">
              <a:buNone/>
            </a:pPr>
            <a:r>
              <a:rPr lang="en-US" sz="2400" b="1" u="sng" dirty="0">
                <a:solidFill>
                  <a:schemeClr val="accent4"/>
                </a:solidFill>
              </a:rPr>
              <a:t>Do children have a right to be loved? </a:t>
            </a:r>
          </a:p>
          <a:p>
            <a:pPr marL="0" indent="0">
              <a:buNone/>
            </a:pPr>
            <a:r>
              <a:rPr lang="en-US" sz="2000" b="1" dirty="0">
                <a:solidFill>
                  <a:srgbClr val="00B050"/>
                </a:solidFill>
              </a:rPr>
              <a:t>1. Rights</a:t>
            </a:r>
          </a:p>
          <a:p>
            <a:pPr>
              <a:buFont typeface="Courier New" panose="02070309020205020404" pitchFamily="49" charset="0"/>
              <a:buChar char="o"/>
            </a:pPr>
            <a:r>
              <a:rPr lang="en-US" sz="2000" b="1" dirty="0">
                <a:solidFill>
                  <a:srgbClr val="00B050"/>
                </a:solidFill>
              </a:rPr>
              <a:t>What is a right? </a:t>
            </a:r>
          </a:p>
          <a:p>
            <a:pPr>
              <a:buFont typeface="Courier New" panose="02070309020205020404" pitchFamily="49" charset="0"/>
              <a:buChar char="o"/>
            </a:pPr>
            <a:r>
              <a:rPr lang="en-US" sz="2000" b="1" dirty="0">
                <a:solidFill>
                  <a:srgbClr val="00B050"/>
                </a:solidFill>
              </a:rPr>
              <a:t>What kinds of rights are there?</a:t>
            </a:r>
          </a:p>
          <a:p>
            <a:pPr>
              <a:buFont typeface="Courier New" panose="02070309020205020404" pitchFamily="49" charset="0"/>
              <a:buChar char="o"/>
            </a:pPr>
            <a:r>
              <a:rPr lang="en-US" sz="2000" b="1" dirty="0">
                <a:solidFill>
                  <a:srgbClr val="00B050"/>
                </a:solidFill>
              </a:rPr>
              <a:t>When do you have a right?</a:t>
            </a:r>
          </a:p>
          <a:p>
            <a:pPr marL="0" indent="0">
              <a:buNone/>
            </a:pPr>
            <a:r>
              <a:rPr lang="en-US" sz="2000" b="1" dirty="0">
                <a:solidFill>
                  <a:srgbClr val="00B050"/>
                </a:solidFill>
              </a:rPr>
              <a:t>2. Love</a:t>
            </a:r>
          </a:p>
          <a:p>
            <a:pPr>
              <a:buFont typeface="Courier New" panose="02070309020205020404" pitchFamily="49" charset="0"/>
              <a:buChar char="o"/>
            </a:pPr>
            <a:r>
              <a:rPr lang="en-US" sz="2000" b="1" dirty="0">
                <a:solidFill>
                  <a:srgbClr val="00B050"/>
                </a:solidFill>
              </a:rPr>
              <a:t>What kinds of love are there?</a:t>
            </a:r>
          </a:p>
          <a:p>
            <a:pPr>
              <a:buFont typeface="Courier New" panose="02070309020205020404" pitchFamily="49" charset="0"/>
              <a:buChar char="o"/>
            </a:pPr>
            <a:r>
              <a:rPr lang="en-US" sz="2000" b="1" dirty="0">
                <a:solidFill>
                  <a:srgbClr val="00B050"/>
                </a:solidFill>
              </a:rPr>
              <a:t>What kind of love do children need, and why?</a:t>
            </a:r>
          </a:p>
          <a:p>
            <a:pPr marL="0" indent="0">
              <a:buNone/>
            </a:pPr>
            <a:r>
              <a:rPr lang="en-US" sz="2000" b="1" dirty="0">
                <a:solidFill>
                  <a:schemeClr val="accent4"/>
                </a:solidFill>
              </a:rPr>
              <a:t>3. The Right to be Loved</a:t>
            </a:r>
          </a:p>
          <a:p>
            <a:pPr>
              <a:buFont typeface="Courier New" panose="02070309020205020404" pitchFamily="49" charset="0"/>
              <a:buChar char="o"/>
            </a:pPr>
            <a:r>
              <a:rPr lang="en-US" sz="2000" dirty="0">
                <a:solidFill>
                  <a:schemeClr val="accent4"/>
                </a:solidFill>
              </a:rPr>
              <a:t>Do children have a right to be loved?</a:t>
            </a:r>
          </a:p>
          <a:p>
            <a:pPr>
              <a:buFont typeface="Courier New" panose="02070309020205020404" pitchFamily="49" charset="0"/>
              <a:buChar char="o"/>
            </a:pPr>
            <a:r>
              <a:rPr lang="en-US" sz="2000" dirty="0">
                <a:solidFill>
                  <a:schemeClr val="accent4"/>
                </a:solidFill>
              </a:rPr>
              <a:t>Is love the kind of thing anyone can have a right to?</a:t>
            </a:r>
          </a:p>
          <a:p>
            <a:pPr>
              <a:buFont typeface="Courier New" panose="02070309020205020404" pitchFamily="49" charset="0"/>
              <a:buChar char="o"/>
            </a:pPr>
            <a:r>
              <a:rPr lang="en-US" sz="2000" dirty="0"/>
              <a:t>Is it love or the </a:t>
            </a:r>
            <a:r>
              <a:rPr lang="en-US" sz="2000" i="1" dirty="0"/>
              <a:t>appearance</a:t>
            </a:r>
            <a:r>
              <a:rPr lang="en-US" sz="2000" dirty="0"/>
              <a:t> of love, that child have a right to?</a:t>
            </a:r>
          </a:p>
        </p:txBody>
      </p:sp>
    </p:spTree>
    <p:extLst>
      <p:ext uri="{BB962C8B-B14F-4D97-AF65-F5344CB8AC3E}">
        <p14:creationId xmlns:p14="http://schemas.microsoft.com/office/powerpoint/2010/main" val="297000705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4427B5A0-3F57-0F47-9686-53C5729F28AD}"/>
              </a:ext>
            </a:extLst>
          </p:cNvPr>
          <p:cNvSpPr>
            <a:spLocks noGrp="1"/>
          </p:cNvSpPr>
          <p:nvPr>
            <p:ph type="ctrTitle"/>
          </p:nvPr>
        </p:nvSpPr>
        <p:spPr/>
        <p:txBody>
          <a:bodyPr/>
          <a:lstStyle/>
          <a:p>
            <a:r>
              <a:rPr lang="en-US" dirty="0"/>
              <a:t>3. The Right to be Loved</a:t>
            </a:r>
          </a:p>
        </p:txBody>
      </p:sp>
      <p:sp>
        <p:nvSpPr>
          <p:cNvPr id="5" name="Subtitle 4">
            <a:extLst>
              <a:ext uri="{FF2B5EF4-FFF2-40B4-BE49-F238E27FC236}">
                <a16:creationId xmlns:a16="http://schemas.microsoft.com/office/drawing/2014/main" id="{BC92EA61-DF73-8744-A3D7-128E58070012}"/>
              </a:ext>
            </a:extLst>
          </p:cNvPr>
          <p:cNvSpPr>
            <a:spLocks noGrp="1"/>
          </p:cNvSpPr>
          <p:nvPr>
            <p:ph type="subTitle" idx="1"/>
          </p:nvPr>
        </p:nvSpPr>
        <p:spPr>
          <a:xfrm>
            <a:off x="259432" y="4045917"/>
            <a:ext cx="7480920" cy="1327299"/>
          </a:xfrm>
        </p:spPr>
        <p:txBody>
          <a:bodyPr/>
          <a:lstStyle/>
          <a:p>
            <a:pPr marL="342900" indent="-342900">
              <a:buFont typeface="Courier New" panose="02070309020205020404" pitchFamily="49" charset="0"/>
              <a:buChar char="o"/>
            </a:pPr>
            <a:r>
              <a:rPr lang="en-US" sz="2000" dirty="0">
                <a:solidFill>
                  <a:schemeClr val="accent4"/>
                </a:solidFill>
              </a:rPr>
              <a:t> Do children have a right to be loved?</a:t>
            </a:r>
          </a:p>
          <a:p>
            <a:pPr marL="342900" indent="-342900">
              <a:buFont typeface="Courier New" panose="02070309020205020404" pitchFamily="49" charset="0"/>
              <a:buChar char="o"/>
            </a:pPr>
            <a:r>
              <a:rPr lang="en-US" sz="2000" dirty="0">
                <a:solidFill>
                  <a:schemeClr val="accent4"/>
                </a:solidFill>
              </a:rPr>
              <a:t> Is love the kind of thing anyone can have a right to?</a:t>
            </a:r>
          </a:p>
          <a:p>
            <a:pPr marL="342900" indent="-342900">
              <a:buFont typeface="Courier New" panose="02070309020205020404" pitchFamily="49" charset="0"/>
              <a:buChar char="o"/>
            </a:pPr>
            <a:r>
              <a:rPr lang="en-US" sz="2000" dirty="0"/>
              <a:t> Is it love or the </a:t>
            </a:r>
            <a:r>
              <a:rPr lang="en-US" sz="2000" i="1" dirty="0"/>
              <a:t>appearance</a:t>
            </a:r>
            <a:r>
              <a:rPr lang="en-US" sz="2000" dirty="0"/>
              <a:t> of love, that child have a right to?</a:t>
            </a:r>
          </a:p>
        </p:txBody>
      </p:sp>
    </p:spTree>
    <p:extLst>
      <p:ext uri="{BB962C8B-B14F-4D97-AF65-F5344CB8AC3E}">
        <p14:creationId xmlns:p14="http://schemas.microsoft.com/office/powerpoint/2010/main" val="411690881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B3ACB3B8-B08F-8849-868D-EBF74C242A44}"/>
              </a:ext>
            </a:extLst>
          </p:cNvPr>
          <p:cNvSpPr>
            <a:spLocks noGrp="1"/>
          </p:cNvSpPr>
          <p:nvPr>
            <p:ph type="title"/>
          </p:nvPr>
        </p:nvSpPr>
        <p:spPr/>
        <p:txBody>
          <a:bodyPr/>
          <a:lstStyle/>
          <a:p>
            <a:r>
              <a:rPr lang="en-US" sz="3600" dirty="0"/>
              <a:t>Do children have a right to be loved?</a:t>
            </a:r>
          </a:p>
        </p:txBody>
      </p:sp>
      <p:sp>
        <p:nvSpPr>
          <p:cNvPr id="5" name="Content Placeholder 4">
            <a:extLst>
              <a:ext uri="{FF2B5EF4-FFF2-40B4-BE49-F238E27FC236}">
                <a16:creationId xmlns:a16="http://schemas.microsoft.com/office/drawing/2014/main" id="{0B7FB807-F616-A341-B571-785C7570F4F5}"/>
              </a:ext>
            </a:extLst>
          </p:cNvPr>
          <p:cNvSpPr>
            <a:spLocks noGrp="1"/>
          </p:cNvSpPr>
          <p:nvPr>
            <p:ph idx="1"/>
          </p:nvPr>
        </p:nvSpPr>
        <p:spPr/>
        <p:txBody>
          <a:bodyPr/>
          <a:lstStyle/>
          <a:p>
            <a:pPr marL="0" indent="0">
              <a:buNone/>
            </a:pPr>
            <a:r>
              <a:rPr lang="en-US" sz="2000" dirty="0"/>
              <a:t>We’ve said that, if someone has a strong enough interest in something to ground a duty in others, then they have a right to that thing.</a:t>
            </a:r>
          </a:p>
          <a:p>
            <a:pPr marL="0" indent="0">
              <a:buNone/>
            </a:pPr>
            <a:endParaRPr lang="en-US" sz="2000" dirty="0"/>
          </a:p>
          <a:p>
            <a:pPr marL="0" indent="0">
              <a:buNone/>
            </a:pPr>
            <a:r>
              <a:rPr lang="en-US" sz="2000" dirty="0"/>
              <a:t>We’ve heard children have a strong interest in receiving parental love.</a:t>
            </a:r>
          </a:p>
          <a:p>
            <a:pPr marL="0" indent="0">
              <a:buNone/>
            </a:pPr>
            <a:endParaRPr lang="en-US" sz="2000" dirty="0"/>
          </a:p>
          <a:p>
            <a:pPr marL="0" indent="0">
              <a:buNone/>
            </a:pPr>
            <a:r>
              <a:rPr lang="en-US" sz="2000" b="1" dirty="0"/>
              <a:t>It would seem to follow that children have a right to be loved.</a:t>
            </a:r>
          </a:p>
          <a:p>
            <a:pPr marL="0" indent="0">
              <a:buNone/>
            </a:pPr>
            <a:endParaRPr lang="en-US" sz="2000" b="1" dirty="0"/>
          </a:p>
          <a:p>
            <a:pPr marL="0" indent="0">
              <a:buNone/>
            </a:pPr>
            <a:r>
              <a:rPr lang="en-US" sz="2000" b="1" dirty="0"/>
              <a:t>Are there any reasons to hold off this conclusion?</a:t>
            </a:r>
          </a:p>
          <a:p>
            <a:pPr>
              <a:buFont typeface="Courier New" panose="02070309020205020404" pitchFamily="49" charset="0"/>
              <a:buChar char="o"/>
            </a:pPr>
            <a:r>
              <a:rPr lang="en-US" sz="2000" dirty="0"/>
              <a:t>Is love the kind of thing </a:t>
            </a:r>
            <a:r>
              <a:rPr lang="en-US" sz="2000" i="1" dirty="0"/>
              <a:t>anyone</a:t>
            </a:r>
            <a:r>
              <a:rPr lang="en-US" sz="2000" dirty="0"/>
              <a:t> can have a right to?</a:t>
            </a:r>
          </a:p>
          <a:p>
            <a:pPr>
              <a:buFont typeface="Courier New" panose="02070309020205020404" pitchFamily="49" charset="0"/>
              <a:buChar char="o"/>
            </a:pPr>
            <a:r>
              <a:rPr lang="en-US" sz="2000" dirty="0"/>
              <a:t>Is it love or the </a:t>
            </a:r>
            <a:r>
              <a:rPr lang="en-US" sz="2000" i="1" dirty="0"/>
              <a:t>appearance </a:t>
            </a:r>
            <a:r>
              <a:rPr lang="en-US" sz="2000" dirty="0"/>
              <a:t>of love, that children have a right to?</a:t>
            </a:r>
          </a:p>
          <a:p>
            <a:pPr marL="0" indent="0">
              <a:buNone/>
            </a:pPr>
            <a:endParaRPr lang="en-US" sz="2000" b="1" dirty="0"/>
          </a:p>
          <a:p>
            <a:pPr marL="0" indent="0">
              <a:buNone/>
            </a:pPr>
            <a:endParaRPr lang="en-US" sz="2000" dirty="0"/>
          </a:p>
        </p:txBody>
      </p:sp>
    </p:spTree>
    <p:extLst>
      <p:ext uri="{BB962C8B-B14F-4D97-AF65-F5344CB8AC3E}">
        <p14:creationId xmlns:p14="http://schemas.microsoft.com/office/powerpoint/2010/main" val="15404654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xEl>
                                              <p:pRg st="6" end="6"/>
                                            </p:txEl>
                                          </p:spTgt>
                                        </p:tgtEl>
                                        <p:attrNameLst>
                                          <p:attrName>style.visibility</p:attrName>
                                        </p:attrNameLst>
                                      </p:cBhvr>
                                      <p:to>
                                        <p:strVal val="visible"/>
                                      </p:to>
                                    </p:set>
                                    <p:animEffect transition="in" filter="fade">
                                      <p:cBhvr>
                                        <p:cTn id="7" dur="500"/>
                                        <p:tgtEl>
                                          <p:spTgt spid="5">
                                            <p:txEl>
                                              <p:pRg st="6" end="6"/>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xEl>
                                              <p:pRg st="7" end="7"/>
                                            </p:txEl>
                                          </p:spTgt>
                                        </p:tgtEl>
                                        <p:attrNameLst>
                                          <p:attrName>style.visibility</p:attrName>
                                        </p:attrNameLst>
                                      </p:cBhvr>
                                      <p:to>
                                        <p:strVal val="visible"/>
                                      </p:to>
                                    </p:set>
                                    <p:animEffect transition="in" filter="fade">
                                      <p:cBhvr>
                                        <p:cTn id="10" dur="500"/>
                                        <p:tgtEl>
                                          <p:spTgt spid="5">
                                            <p:txEl>
                                              <p:pRg st="7" end="7"/>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5">
                                            <p:txEl>
                                              <p:pRg st="8" end="8"/>
                                            </p:txEl>
                                          </p:spTgt>
                                        </p:tgtEl>
                                        <p:attrNameLst>
                                          <p:attrName>style.visibility</p:attrName>
                                        </p:attrNameLst>
                                      </p:cBhvr>
                                      <p:to>
                                        <p:strVal val="visible"/>
                                      </p:to>
                                    </p:set>
                                    <p:animEffect transition="in" filter="fade">
                                      <p:cBhvr>
                                        <p:cTn id="13" dur="500"/>
                                        <p:tgtEl>
                                          <p:spTgt spid="5">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uiExpand="1" build="p"/>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851CAE-C66F-4743-926E-F6B97F1A0AEF}"/>
              </a:ext>
            </a:extLst>
          </p:cNvPr>
          <p:cNvSpPr>
            <a:spLocks noGrp="1"/>
          </p:cNvSpPr>
          <p:nvPr>
            <p:ph type="title"/>
          </p:nvPr>
        </p:nvSpPr>
        <p:spPr/>
        <p:txBody>
          <a:bodyPr/>
          <a:lstStyle/>
          <a:p>
            <a:r>
              <a:rPr lang="en-US" sz="2400" dirty="0"/>
              <a:t>Is love the kind of thing someone can have a right to?</a:t>
            </a:r>
          </a:p>
        </p:txBody>
      </p:sp>
      <p:sp>
        <p:nvSpPr>
          <p:cNvPr id="3" name="Content Placeholder 2">
            <a:extLst>
              <a:ext uri="{FF2B5EF4-FFF2-40B4-BE49-F238E27FC236}">
                <a16:creationId xmlns:a16="http://schemas.microsoft.com/office/drawing/2014/main" id="{BC5CF6D0-2F37-8B47-ABC7-D6EBCF22EED2}"/>
              </a:ext>
            </a:extLst>
          </p:cNvPr>
          <p:cNvSpPr>
            <a:spLocks noGrp="1"/>
          </p:cNvSpPr>
          <p:nvPr>
            <p:ph idx="1"/>
          </p:nvPr>
        </p:nvSpPr>
        <p:spPr>
          <a:xfrm>
            <a:off x="685800" y="1052736"/>
            <a:ext cx="7772400" cy="4114800"/>
          </a:xfrm>
        </p:spPr>
        <p:txBody>
          <a:bodyPr/>
          <a:lstStyle/>
          <a:p>
            <a:pPr marL="0" indent="0">
              <a:buNone/>
            </a:pPr>
            <a:r>
              <a:rPr lang="en-US" sz="2000" dirty="0"/>
              <a:t>Some would deny the possibility of any ‘right to be loved’ as follows:</a:t>
            </a:r>
          </a:p>
          <a:p>
            <a:pPr marL="0" indent="0">
              <a:buNone/>
            </a:pPr>
            <a:endParaRPr lang="en-US" sz="2000" dirty="0"/>
          </a:p>
          <a:p>
            <a:pPr>
              <a:buFont typeface="+mj-lt"/>
              <a:buAutoNum type="arabicPeriod"/>
            </a:pPr>
            <a:r>
              <a:rPr lang="en-US" sz="2000" dirty="0"/>
              <a:t>In order to have a right to something, that something must be the </a:t>
            </a:r>
            <a:r>
              <a:rPr lang="en-US" sz="2000" b="1" dirty="0"/>
              <a:t>possible</a:t>
            </a:r>
            <a:r>
              <a:rPr lang="en-US" sz="2000" dirty="0"/>
              <a:t> </a:t>
            </a:r>
            <a:r>
              <a:rPr lang="en-US" sz="2000" b="1" dirty="0"/>
              <a:t>object</a:t>
            </a:r>
            <a:r>
              <a:rPr lang="en-US" sz="2000" dirty="0"/>
              <a:t> of a corresponding </a:t>
            </a:r>
            <a:r>
              <a:rPr lang="en-US" sz="2000" b="1" dirty="0"/>
              <a:t>duty</a:t>
            </a:r>
            <a:r>
              <a:rPr lang="en-US" sz="2000" dirty="0"/>
              <a:t>.</a:t>
            </a:r>
          </a:p>
          <a:p>
            <a:pPr>
              <a:buFont typeface="+mj-lt"/>
              <a:buAutoNum type="arabicPeriod"/>
            </a:pPr>
            <a:r>
              <a:rPr lang="en-US" sz="2000" dirty="0"/>
              <a:t>For something to be a duty, it must be possible, in principle, to supply the object of the duty on </a:t>
            </a:r>
            <a:r>
              <a:rPr lang="en-US" sz="2000" b="1" dirty="0"/>
              <a:t>command.</a:t>
            </a:r>
          </a:p>
          <a:p>
            <a:pPr>
              <a:buFont typeface="+mj-lt"/>
              <a:buAutoNum type="arabicPeriod"/>
            </a:pPr>
            <a:r>
              <a:rPr lang="en-US" sz="2000" dirty="0"/>
              <a:t>The </a:t>
            </a:r>
            <a:r>
              <a:rPr lang="en-US" sz="2000" b="1" dirty="0"/>
              <a:t>emotional</a:t>
            </a:r>
            <a:r>
              <a:rPr lang="en-US" sz="2000" dirty="0"/>
              <a:t> aspect of love cannot be given on command.</a:t>
            </a:r>
          </a:p>
          <a:p>
            <a:pPr marL="0" indent="0">
              <a:buNone/>
            </a:pPr>
            <a:r>
              <a:rPr lang="en-US" sz="2000" dirty="0"/>
              <a:t>From 2 and 3:</a:t>
            </a:r>
          </a:p>
          <a:p>
            <a:pPr>
              <a:buFont typeface="+mj-lt"/>
              <a:buAutoNum type="arabicPeriod" startAt="4"/>
            </a:pPr>
            <a:r>
              <a:rPr lang="en-US" sz="2000" dirty="0"/>
              <a:t>Love cannot be the object of a duty.</a:t>
            </a:r>
          </a:p>
          <a:p>
            <a:pPr marL="0" indent="0">
              <a:buNone/>
            </a:pPr>
            <a:r>
              <a:rPr lang="en-US" sz="2000" dirty="0"/>
              <a:t>From 1 and 4</a:t>
            </a:r>
          </a:p>
          <a:p>
            <a:pPr>
              <a:buFont typeface="+mj-lt"/>
              <a:buAutoNum type="arabicPeriod" startAt="5"/>
            </a:pPr>
            <a:r>
              <a:rPr lang="en-US" sz="2000" dirty="0"/>
              <a:t>Love cannot be the object of a right.</a:t>
            </a:r>
          </a:p>
          <a:p>
            <a:pPr marL="0" indent="0">
              <a:buNone/>
            </a:pPr>
            <a:endParaRPr lang="en-US" sz="2000" dirty="0"/>
          </a:p>
          <a:p>
            <a:pPr marL="0" indent="0">
              <a:buNone/>
            </a:pPr>
            <a:r>
              <a:rPr lang="en-US" sz="2000" dirty="0"/>
              <a:t>Therefore, children cannot have a right to be loved. They might have the right to be cared for and protected, but not to be loved.</a:t>
            </a:r>
          </a:p>
        </p:txBody>
      </p:sp>
    </p:spTree>
    <p:extLst>
      <p:ext uri="{BB962C8B-B14F-4D97-AF65-F5344CB8AC3E}">
        <p14:creationId xmlns:p14="http://schemas.microsoft.com/office/powerpoint/2010/main" val="26471280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fade">
                                      <p:cBhvr>
                                        <p:cTn id="7" dur="500"/>
                                        <p:tgtEl>
                                          <p:spTgt spid="3">
                                            <p:txEl>
                                              <p:pRg st="2" end="2"/>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3" end="3"/>
                                            </p:txEl>
                                          </p:spTgt>
                                        </p:tgtEl>
                                        <p:attrNameLst>
                                          <p:attrName>style.visibility</p:attrName>
                                        </p:attrNameLst>
                                      </p:cBhvr>
                                      <p:to>
                                        <p:strVal val="visible"/>
                                      </p:to>
                                    </p:set>
                                    <p:animEffect transition="in" filter="fade">
                                      <p:cBhvr>
                                        <p:cTn id="12" dur="500"/>
                                        <p:tgtEl>
                                          <p:spTgt spid="3">
                                            <p:txEl>
                                              <p:pRg st="3" end="3"/>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fade">
                                      <p:cBhvr>
                                        <p:cTn id="17" dur="500"/>
                                        <p:tgtEl>
                                          <p:spTgt spid="3">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5" end="5"/>
                                            </p:txEl>
                                          </p:spTgt>
                                        </p:tgtEl>
                                        <p:attrNameLst>
                                          <p:attrName>style.visibility</p:attrName>
                                        </p:attrNameLst>
                                      </p:cBhvr>
                                      <p:to>
                                        <p:strVal val="visible"/>
                                      </p:to>
                                    </p:set>
                                    <p:animEffect transition="in" filter="fade">
                                      <p:cBhvr>
                                        <p:cTn id="22" dur="500"/>
                                        <p:tgtEl>
                                          <p:spTgt spid="3">
                                            <p:txEl>
                                              <p:pRg st="5" end="5"/>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animEffect transition="in" filter="fade">
                                      <p:cBhvr>
                                        <p:cTn id="27" dur="500"/>
                                        <p:tgtEl>
                                          <p:spTgt spid="3">
                                            <p:txEl>
                                              <p:pRg st="6" end="6"/>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3">
                                            <p:txEl>
                                              <p:pRg st="7" end="7"/>
                                            </p:txEl>
                                          </p:spTgt>
                                        </p:tgtEl>
                                        <p:attrNameLst>
                                          <p:attrName>style.visibility</p:attrName>
                                        </p:attrNameLst>
                                      </p:cBhvr>
                                      <p:to>
                                        <p:strVal val="visible"/>
                                      </p:to>
                                    </p:set>
                                    <p:animEffect transition="in" filter="fade">
                                      <p:cBhvr>
                                        <p:cTn id="32" dur="500"/>
                                        <p:tgtEl>
                                          <p:spTgt spid="3">
                                            <p:txEl>
                                              <p:pRg st="7" end="7"/>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3">
                                            <p:txEl>
                                              <p:pRg st="8" end="8"/>
                                            </p:txEl>
                                          </p:spTgt>
                                        </p:tgtEl>
                                        <p:attrNameLst>
                                          <p:attrName>style.visibility</p:attrName>
                                        </p:attrNameLst>
                                      </p:cBhvr>
                                      <p:to>
                                        <p:strVal val="visible"/>
                                      </p:to>
                                    </p:set>
                                    <p:animEffect transition="in" filter="fade">
                                      <p:cBhvr>
                                        <p:cTn id="37" dur="500"/>
                                        <p:tgtEl>
                                          <p:spTgt spid="3">
                                            <p:txEl>
                                              <p:pRg st="8" end="8"/>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3">
                                            <p:txEl>
                                              <p:pRg st="10" end="10"/>
                                            </p:txEl>
                                          </p:spTgt>
                                        </p:tgtEl>
                                        <p:attrNameLst>
                                          <p:attrName>style.visibility</p:attrName>
                                        </p:attrNameLst>
                                      </p:cBhvr>
                                      <p:to>
                                        <p:strVal val="visible"/>
                                      </p:to>
                                    </p:set>
                                    <p:animEffect transition="in" filter="fade">
                                      <p:cBhvr>
                                        <p:cTn id="42" dur="500"/>
                                        <p:tgtEl>
                                          <p:spTgt spid="3">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851CAE-C66F-4743-926E-F6B97F1A0AEF}"/>
              </a:ext>
            </a:extLst>
          </p:cNvPr>
          <p:cNvSpPr>
            <a:spLocks noGrp="1"/>
          </p:cNvSpPr>
          <p:nvPr>
            <p:ph type="title"/>
          </p:nvPr>
        </p:nvSpPr>
        <p:spPr/>
        <p:txBody>
          <a:bodyPr/>
          <a:lstStyle/>
          <a:p>
            <a:r>
              <a:rPr lang="en-US" sz="2400" dirty="0"/>
              <a:t>Is love the kind of thing someone can have a right to?</a:t>
            </a:r>
          </a:p>
        </p:txBody>
      </p:sp>
      <p:sp>
        <p:nvSpPr>
          <p:cNvPr id="3" name="Content Placeholder 2">
            <a:extLst>
              <a:ext uri="{FF2B5EF4-FFF2-40B4-BE49-F238E27FC236}">
                <a16:creationId xmlns:a16="http://schemas.microsoft.com/office/drawing/2014/main" id="{BC5CF6D0-2F37-8B47-ABC7-D6EBCF22EED2}"/>
              </a:ext>
            </a:extLst>
          </p:cNvPr>
          <p:cNvSpPr>
            <a:spLocks noGrp="1"/>
          </p:cNvSpPr>
          <p:nvPr>
            <p:ph idx="1"/>
          </p:nvPr>
        </p:nvSpPr>
        <p:spPr>
          <a:xfrm>
            <a:off x="685800" y="1052736"/>
            <a:ext cx="7772400" cy="4114800"/>
          </a:xfrm>
        </p:spPr>
        <p:txBody>
          <a:bodyPr/>
          <a:lstStyle/>
          <a:p>
            <a:pPr marL="0" indent="0">
              <a:buNone/>
            </a:pPr>
            <a:r>
              <a:rPr lang="en-US" sz="2000" dirty="0">
                <a:solidFill>
                  <a:schemeClr val="accent3">
                    <a:lumMod val="95000"/>
                  </a:schemeClr>
                </a:solidFill>
              </a:rPr>
              <a:t>Some would deny any ‘right to be loved’ as follows:</a:t>
            </a:r>
          </a:p>
          <a:p>
            <a:pPr marL="0" indent="0">
              <a:buNone/>
            </a:pPr>
            <a:endParaRPr lang="en-US" sz="2000" dirty="0"/>
          </a:p>
          <a:p>
            <a:pPr>
              <a:buFont typeface="+mj-lt"/>
              <a:buAutoNum type="arabicPeriod"/>
            </a:pPr>
            <a:r>
              <a:rPr lang="en-US" sz="2000" dirty="0">
                <a:solidFill>
                  <a:schemeClr val="accent3">
                    <a:lumMod val="95000"/>
                  </a:schemeClr>
                </a:solidFill>
              </a:rPr>
              <a:t>In order to have a right to something, that something must be the </a:t>
            </a:r>
            <a:r>
              <a:rPr lang="en-US" sz="2000" b="1" dirty="0">
                <a:solidFill>
                  <a:schemeClr val="accent3">
                    <a:lumMod val="95000"/>
                  </a:schemeClr>
                </a:solidFill>
              </a:rPr>
              <a:t>possible</a:t>
            </a:r>
            <a:r>
              <a:rPr lang="en-US" sz="2000" dirty="0">
                <a:solidFill>
                  <a:schemeClr val="accent3">
                    <a:lumMod val="95000"/>
                  </a:schemeClr>
                </a:solidFill>
              </a:rPr>
              <a:t> </a:t>
            </a:r>
            <a:r>
              <a:rPr lang="en-US" sz="2000" b="1" dirty="0">
                <a:solidFill>
                  <a:schemeClr val="accent3">
                    <a:lumMod val="95000"/>
                  </a:schemeClr>
                </a:solidFill>
              </a:rPr>
              <a:t>object</a:t>
            </a:r>
            <a:r>
              <a:rPr lang="en-US" sz="2000" dirty="0">
                <a:solidFill>
                  <a:schemeClr val="accent3">
                    <a:lumMod val="95000"/>
                  </a:schemeClr>
                </a:solidFill>
              </a:rPr>
              <a:t> of a corresponding </a:t>
            </a:r>
            <a:r>
              <a:rPr lang="en-US" sz="2000" b="1" dirty="0">
                <a:solidFill>
                  <a:schemeClr val="accent3">
                    <a:lumMod val="95000"/>
                  </a:schemeClr>
                </a:solidFill>
              </a:rPr>
              <a:t>duty</a:t>
            </a:r>
            <a:r>
              <a:rPr lang="en-US" sz="2000" dirty="0">
                <a:solidFill>
                  <a:schemeClr val="accent3">
                    <a:lumMod val="95000"/>
                  </a:schemeClr>
                </a:solidFill>
              </a:rPr>
              <a:t>.</a:t>
            </a:r>
          </a:p>
          <a:p>
            <a:pPr>
              <a:buFont typeface="+mj-lt"/>
              <a:buAutoNum type="arabicPeriod"/>
            </a:pPr>
            <a:r>
              <a:rPr lang="en-US" sz="2000" dirty="0">
                <a:solidFill>
                  <a:schemeClr val="accent3">
                    <a:lumMod val="95000"/>
                  </a:schemeClr>
                </a:solidFill>
              </a:rPr>
              <a:t>For something to be a duty, it must be possible, in principle, to supply the object of the duty on </a:t>
            </a:r>
            <a:r>
              <a:rPr lang="en-US" sz="2000" b="1" dirty="0">
                <a:solidFill>
                  <a:schemeClr val="accent3">
                    <a:lumMod val="95000"/>
                  </a:schemeClr>
                </a:solidFill>
              </a:rPr>
              <a:t>command.</a:t>
            </a:r>
          </a:p>
          <a:p>
            <a:pPr>
              <a:buFont typeface="+mj-lt"/>
              <a:buAutoNum type="arabicPeriod"/>
            </a:pPr>
            <a:r>
              <a:rPr lang="en-US" sz="2000" dirty="0">
                <a:solidFill>
                  <a:srgbClr val="7030A0"/>
                </a:solidFill>
              </a:rPr>
              <a:t>The </a:t>
            </a:r>
            <a:r>
              <a:rPr lang="en-US" sz="2000" b="1" dirty="0">
                <a:solidFill>
                  <a:srgbClr val="7030A0"/>
                </a:solidFill>
              </a:rPr>
              <a:t>emotional</a:t>
            </a:r>
            <a:r>
              <a:rPr lang="en-US" sz="2000" dirty="0">
                <a:solidFill>
                  <a:srgbClr val="7030A0"/>
                </a:solidFill>
              </a:rPr>
              <a:t> aspect of love cannot be given on command.</a:t>
            </a:r>
          </a:p>
          <a:p>
            <a:pPr marL="0" indent="0">
              <a:buNone/>
            </a:pPr>
            <a:r>
              <a:rPr lang="en-US" sz="2000" dirty="0">
                <a:solidFill>
                  <a:schemeClr val="accent3">
                    <a:lumMod val="95000"/>
                  </a:schemeClr>
                </a:solidFill>
              </a:rPr>
              <a:t>From 2 and 3:</a:t>
            </a:r>
          </a:p>
          <a:p>
            <a:pPr>
              <a:buFont typeface="+mj-lt"/>
              <a:buAutoNum type="arabicPeriod" startAt="4"/>
            </a:pPr>
            <a:r>
              <a:rPr lang="en-US" sz="2000" dirty="0">
                <a:solidFill>
                  <a:schemeClr val="accent3">
                    <a:lumMod val="95000"/>
                  </a:schemeClr>
                </a:solidFill>
              </a:rPr>
              <a:t>Love cannot be the object of a duty.</a:t>
            </a:r>
          </a:p>
          <a:p>
            <a:pPr marL="0" indent="0">
              <a:buNone/>
            </a:pPr>
            <a:r>
              <a:rPr lang="en-US" sz="2000" dirty="0">
                <a:solidFill>
                  <a:schemeClr val="accent3">
                    <a:lumMod val="95000"/>
                  </a:schemeClr>
                </a:solidFill>
              </a:rPr>
              <a:t>From 1 and 4</a:t>
            </a:r>
          </a:p>
          <a:p>
            <a:pPr>
              <a:buFont typeface="+mj-lt"/>
              <a:buAutoNum type="arabicPeriod" startAt="5"/>
            </a:pPr>
            <a:r>
              <a:rPr lang="en-US" sz="2000" dirty="0">
                <a:solidFill>
                  <a:schemeClr val="accent3">
                    <a:lumMod val="95000"/>
                  </a:schemeClr>
                </a:solidFill>
              </a:rPr>
              <a:t>Love cannot be the object of a right.</a:t>
            </a:r>
          </a:p>
          <a:p>
            <a:pPr marL="0" indent="0">
              <a:buNone/>
            </a:pPr>
            <a:endParaRPr lang="en-US" sz="2000" dirty="0">
              <a:solidFill>
                <a:schemeClr val="accent3">
                  <a:lumMod val="95000"/>
                </a:schemeClr>
              </a:solidFill>
            </a:endParaRPr>
          </a:p>
          <a:p>
            <a:pPr marL="0" indent="0">
              <a:buNone/>
            </a:pPr>
            <a:r>
              <a:rPr lang="en-US" sz="2000" dirty="0">
                <a:solidFill>
                  <a:schemeClr val="accent3">
                    <a:lumMod val="95000"/>
                  </a:schemeClr>
                </a:solidFill>
              </a:rPr>
              <a:t>Therefore, children cannot have a right to be loved. They might have the right to be cared for and protected, but not to be loved.</a:t>
            </a:r>
          </a:p>
        </p:txBody>
      </p:sp>
      <p:sp>
        <p:nvSpPr>
          <p:cNvPr id="4" name="TextBox 3">
            <a:extLst>
              <a:ext uri="{FF2B5EF4-FFF2-40B4-BE49-F238E27FC236}">
                <a16:creationId xmlns:a16="http://schemas.microsoft.com/office/drawing/2014/main" id="{B174CF78-5B0C-9B4D-B26C-0D343AA38763}"/>
              </a:ext>
            </a:extLst>
          </p:cNvPr>
          <p:cNvSpPr txBox="1"/>
          <p:nvPr/>
        </p:nvSpPr>
        <p:spPr>
          <a:xfrm>
            <a:off x="1486258" y="3717032"/>
            <a:ext cx="6984776" cy="1200329"/>
          </a:xfrm>
          <a:prstGeom prst="rect">
            <a:avLst/>
          </a:prstGeom>
          <a:noFill/>
        </p:spPr>
        <p:txBody>
          <a:bodyPr wrap="square" rtlCol="0">
            <a:spAutoFit/>
          </a:bodyPr>
          <a:lstStyle/>
          <a:p>
            <a:r>
              <a:rPr lang="en-US" b="1" dirty="0">
                <a:latin typeface="+mn-lt"/>
              </a:rPr>
              <a:t>Is this true? </a:t>
            </a:r>
          </a:p>
          <a:p>
            <a:r>
              <a:rPr lang="en-US" b="1" dirty="0">
                <a:latin typeface="+mn-lt"/>
              </a:rPr>
              <a:t>Are our emotions really </a:t>
            </a:r>
            <a:r>
              <a:rPr lang="en-US" b="1">
                <a:latin typeface="+mn-lt"/>
              </a:rPr>
              <a:t>uncommandable</a:t>
            </a:r>
            <a:r>
              <a:rPr lang="en-US" b="1" dirty="0">
                <a:latin typeface="+mn-lt"/>
              </a:rPr>
              <a:t>?</a:t>
            </a:r>
          </a:p>
          <a:p>
            <a:r>
              <a:rPr lang="en-US" b="1" dirty="0">
                <a:latin typeface="+mn-lt"/>
              </a:rPr>
              <a:t>Is the emotion of love, specifically, </a:t>
            </a:r>
            <a:r>
              <a:rPr lang="en-US" b="1" dirty="0" err="1">
                <a:latin typeface="+mn-lt"/>
              </a:rPr>
              <a:t>uncommandable</a:t>
            </a:r>
            <a:r>
              <a:rPr lang="en-US" b="1" dirty="0">
                <a:latin typeface="+mn-lt"/>
              </a:rPr>
              <a:t>?</a:t>
            </a:r>
          </a:p>
        </p:txBody>
      </p:sp>
    </p:spTree>
    <p:extLst>
      <p:ext uri="{BB962C8B-B14F-4D97-AF65-F5344CB8AC3E}">
        <p14:creationId xmlns:p14="http://schemas.microsoft.com/office/powerpoint/2010/main" val="3615034686"/>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E226E3-80BD-B145-B45F-B06AB6F6802F}"/>
              </a:ext>
            </a:extLst>
          </p:cNvPr>
          <p:cNvSpPr>
            <a:spLocks noGrp="1"/>
          </p:cNvSpPr>
          <p:nvPr>
            <p:ph type="title"/>
          </p:nvPr>
        </p:nvSpPr>
        <p:spPr/>
        <p:txBody>
          <a:bodyPr/>
          <a:lstStyle/>
          <a:p>
            <a:r>
              <a:rPr lang="en-US" sz="2400" dirty="0"/>
              <a:t>Is love the kind of thing someone can have a right to?</a:t>
            </a:r>
          </a:p>
        </p:txBody>
      </p:sp>
      <p:sp>
        <p:nvSpPr>
          <p:cNvPr id="3" name="Content Placeholder 2">
            <a:extLst>
              <a:ext uri="{FF2B5EF4-FFF2-40B4-BE49-F238E27FC236}">
                <a16:creationId xmlns:a16="http://schemas.microsoft.com/office/drawing/2014/main" id="{235E3F07-9843-B74B-86B1-3C3D67D45947}"/>
              </a:ext>
            </a:extLst>
          </p:cNvPr>
          <p:cNvSpPr>
            <a:spLocks noGrp="1"/>
          </p:cNvSpPr>
          <p:nvPr>
            <p:ph idx="1"/>
          </p:nvPr>
        </p:nvSpPr>
        <p:spPr/>
        <p:txBody>
          <a:bodyPr/>
          <a:lstStyle/>
          <a:p>
            <a:pPr marL="0" indent="0">
              <a:buNone/>
            </a:pPr>
            <a:r>
              <a:rPr lang="en-US" sz="2400" dirty="0"/>
              <a:t>Perhaps our emotions </a:t>
            </a:r>
            <a:r>
              <a:rPr lang="en-US" sz="2400" i="1" dirty="0"/>
              <a:t>are</a:t>
            </a:r>
            <a:r>
              <a:rPr lang="en-US" sz="2400" dirty="0"/>
              <a:t> </a:t>
            </a:r>
            <a:r>
              <a:rPr lang="en-US" sz="2400" dirty="0" err="1"/>
              <a:t>commandable</a:t>
            </a:r>
            <a:r>
              <a:rPr lang="en-US" sz="2400" dirty="0"/>
              <a:t>, after all, due to these two features of our emotional capacity:</a:t>
            </a:r>
          </a:p>
          <a:p>
            <a:pPr marL="0" indent="0">
              <a:buNone/>
            </a:pPr>
            <a:endParaRPr lang="en-US" sz="2400" dirty="0"/>
          </a:p>
          <a:p>
            <a:pPr>
              <a:buFont typeface="+mj-lt"/>
              <a:buAutoNum type="arabicPeriod"/>
            </a:pPr>
            <a:r>
              <a:rPr lang="en-US" sz="2000" b="1" dirty="0"/>
              <a:t>Rational sensitivity</a:t>
            </a:r>
            <a:r>
              <a:rPr lang="en-US" sz="2000" dirty="0"/>
              <a:t>: Emotions can be sensitive to </a:t>
            </a:r>
            <a:r>
              <a:rPr lang="en-US" sz="2000" b="1" dirty="0"/>
              <a:t>reasons</a:t>
            </a:r>
            <a:r>
              <a:rPr lang="en-US" sz="2000" dirty="0"/>
              <a:t> and (thus) controlled by selective use of reasons and reasoning.</a:t>
            </a:r>
          </a:p>
          <a:p>
            <a:pPr>
              <a:buFont typeface="+mj-lt"/>
              <a:buAutoNum type="arabicPeriod"/>
            </a:pPr>
            <a:endParaRPr lang="en-US" sz="2000" b="1" dirty="0"/>
          </a:p>
          <a:p>
            <a:pPr>
              <a:buFont typeface="+mj-lt"/>
              <a:buAutoNum type="arabicPeriod"/>
            </a:pPr>
            <a:r>
              <a:rPr lang="en-US" sz="2000" b="1" dirty="0"/>
              <a:t>Environmental sensitivity</a:t>
            </a:r>
            <a:r>
              <a:rPr lang="en-US" sz="2000" dirty="0"/>
              <a:t>: Emotions can be sensitive to </a:t>
            </a:r>
            <a:r>
              <a:rPr lang="en-US" sz="2000" b="1" dirty="0"/>
              <a:t>environment</a:t>
            </a:r>
            <a:r>
              <a:rPr lang="en-US" sz="2000" dirty="0"/>
              <a:t> and (thus) controlled by selective use of environment.</a:t>
            </a:r>
          </a:p>
          <a:p>
            <a:pPr marL="0" indent="0">
              <a:buNone/>
            </a:pPr>
            <a:endParaRPr lang="en-US" sz="2400" dirty="0"/>
          </a:p>
        </p:txBody>
      </p:sp>
    </p:spTree>
    <p:extLst>
      <p:ext uri="{BB962C8B-B14F-4D97-AF65-F5344CB8AC3E}">
        <p14:creationId xmlns:p14="http://schemas.microsoft.com/office/powerpoint/2010/main" val="12913939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fade">
                                      <p:cBhvr>
                                        <p:cTn id="7" dur="500"/>
                                        <p:tgtEl>
                                          <p:spTgt spid="3">
                                            <p:txEl>
                                              <p:pRg st="2" end="2"/>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4" end="4"/>
                                            </p:txEl>
                                          </p:spTgt>
                                        </p:tgtEl>
                                        <p:attrNameLst>
                                          <p:attrName>style.visibility</p:attrName>
                                        </p:attrNameLst>
                                      </p:cBhvr>
                                      <p:to>
                                        <p:strVal val="visible"/>
                                      </p:to>
                                    </p:set>
                                    <p:animEffect transition="in" filter="fade">
                                      <p:cBhvr>
                                        <p:cTn id="12"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1D9A361-4ED7-5844-89BB-81A093558892}"/>
              </a:ext>
            </a:extLst>
          </p:cNvPr>
          <p:cNvSpPr>
            <a:spLocks noGrp="1"/>
          </p:cNvSpPr>
          <p:nvPr>
            <p:ph type="title"/>
          </p:nvPr>
        </p:nvSpPr>
        <p:spPr/>
        <p:txBody>
          <a:bodyPr/>
          <a:lstStyle/>
          <a:p>
            <a:r>
              <a:rPr lang="en-US" sz="2000" dirty="0"/>
              <a:t>Is it love or the </a:t>
            </a:r>
            <a:r>
              <a:rPr lang="en-US" sz="2000" i="1" dirty="0"/>
              <a:t>appearance </a:t>
            </a:r>
            <a:r>
              <a:rPr lang="en-US" sz="2000" dirty="0"/>
              <a:t>of love, that children have a right to?</a:t>
            </a:r>
          </a:p>
        </p:txBody>
      </p:sp>
      <p:sp>
        <p:nvSpPr>
          <p:cNvPr id="3" name="Content Placeholder 2">
            <a:extLst>
              <a:ext uri="{FF2B5EF4-FFF2-40B4-BE49-F238E27FC236}">
                <a16:creationId xmlns:a16="http://schemas.microsoft.com/office/drawing/2014/main" id="{C422F452-75D1-8F46-9970-1028F6B475C3}"/>
              </a:ext>
            </a:extLst>
          </p:cNvPr>
          <p:cNvSpPr>
            <a:spLocks noGrp="1"/>
          </p:cNvSpPr>
          <p:nvPr>
            <p:ph idx="1"/>
          </p:nvPr>
        </p:nvSpPr>
        <p:spPr>
          <a:xfrm>
            <a:off x="685800" y="1371600"/>
            <a:ext cx="7772400" cy="4114800"/>
          </a:xfrm>
        </p:spPr>
        <p:txBody>
          <a:bodyPr/>
          <a:lstStyle/>
          <a:p>
            <a:pPr marL="0" indent="0">
              <a:buNone/>
            </a:pPr>
            <a:r>
              <a:rPr lang="en-US" sz="2000" i="1" dirty="0"/>
              <a:t>In order to benefit from parental love, the child need only </a:t>
            </a:r>
            <a:r>
              <a:rPr lang="en-US" sz="2000" b="1" i="1" dirty="0"/>
              <a:t>feel </a:t>
            </a:r>
            <a:r>
              <a:rPr lang="en-US" sz="2000" i="1" dirty="0"/>
              <a:t>that they are loved. Providing a sufficiently convincing </a:t>
            </a:r>
            <a:r>
              <a:rPr lang="en-US" sz="2000" b="1" i="1" dirty="0"/>
              <a:t>appearance </a:t>
            </a:r>
            <a:r>
              <a:rPr lang="en-US" sz="2000" i="1" dirty="0"/>
              <a:t>of parental love would fulfill our loving duties towards children. They’d develop in just the same way as children who are </a:t>
            </a:r>
            <a:r>
              <a:rPr lang="en-US" sz="2000" b="1" i="1" dirty="0"/>
              <a:t>actually</a:t>
            </a:r>
            <a:r>
              <a:rPr lang="en-US" sz="2000" i="1" dirty="0"/>
              <a:t> loved.</a:t>
            </a:r>
          </a:p>
          <a:p>
            <a:pPr marL="0" indent="0">
              <a:buNone/>
            </a:pPr>
            <a:endParaRPr lang="en-US" sz="2000" b="1" i="1" dirty="0"/>
          </a:p>
          <a:p>
            <a:pPr marL="0" indent="0">
              <a:buNone/>
            </a:pPr>
            <a:r>
              <a:rPr lang="en-US" sz="2000" dirty="0"/>
              <a:t>Additional support for this thought:</a:t>
            </a:r>
          </a:p>
          <a:p>
            <a:pPr marL="0" indent="0">
              <a:buNone/>
            </a:pPr>
            <a:endParaRPr lang="en-US" sz="2000" dirty="0"/>
          </a:p>
          <a:p>
            <a:pPr marL="0" indent="0">
              <a:buNone/>
            </a:pPr>
            <a:r>
              <a:rPr lang="en-US" sz="2000" dirty="0"/>
              <a:t>(</a:t>
            </a:r>
            <a:r>
              <a:rPr lang="en-US" sz="2000" dirty="0" err="1"/>
              <a:t>i</a:t>
            </a:r>
            <a:r>
              <a:rPr lang="en-US" sz="2000" dirty="0"/>
              <a:t>.) Arguably, appearing to be loved is at least </a:t>
            </a:r>
            <a:r>
              <a:rPr lang="en-US" sz="2000" b="1" dirty="0"/>
              <a:t>just as </a:t>
            </a:r>
            <a:r>
              <a:rPr lang="en-US" sz="2000" dirty="0"/>
              <a:t>important than actually being loved. Certain benefits of </a:t>
            </a:r>
            <a:r>
              <a:rPr lang="en-US" sz="2000" b="1" dirty="0"/>
              <a:t>being</a:t>
            </a:r>
            <a:r>
              <a:rPr lang="en-US" sz="2000" dirty="0"/>
              <a:t> loved depend on you </a:t>
            </a:r>
            <a:r>
              <a:rPr lang="en-US" sz="2000" b="1" dirty="0"/>
              <a:t>feeling</a:t>
            </a:r>
            <a:r>
              <a:rPr lang="en-US" sz="2000" dirty="0"/>
              <a:t> that you’re loved, and that’s only possible if the love </a:t>
            </a:r>
            <a:r>
              <a:rPr lang="en-US" sz="2000" b="1" dirty="0"/>
              <a:t>shows.</a:t>
            </a:r>
          </a:p>
          <a:p>
            <a:pPr marL="0" indent="0">
              <a:buNone/>
            </a:pPr>
            <a:endParaRPr lang="en-US" sz="2000" dirty="0"/>
          </a:p>
          <a:p>
            <a:pPr marL="0" indent="0">
              <a:buNone/>
            </a:pPr>
            <a:r>
              <a:rPr lang="en-US" sz="2000" dirty="0"/>
              <a:t>(ii.) The mere appearance of love </a:t>
            </a:r>
            <a:r>
              <a:rPr lang="en-US" sz="2000" b="1" dirty="0"/>
              <a:t>can</a:t>
            </a:r>
            <a:r>
              <a:rPr lang="en-US" sz="2000" dirty="0"/>
              <a:t>, arguably, be supplied on command. This makes the duty to supply it more </a:t>
            </a:r>
            <a:r>
              <a:rPr lang="en-US" sz="2000" b="1" dirty="0"/>
              <a:t>feasible</a:t>
            </a:r>
            <a:r>
              <a:rPr lang="en-US" sz="2000" dirty="0"/>
              <a:t>.</a:t>
            </a:r>
          </a:p>
        </p:txBody>
      </p:sp>
    </p:spTree>
    <p:extLst>
      <p:ext uri="{BB962C8B-B14F-4D97-AF65-F5344CB8AC3E}">
        <p14:creationId xmlns:p14="http://schemas.microsoft.com/office/powerpoint/2010/main" val="29377447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fade">
                                      <p:cBhvr>
                                        <p:cTn id="7" dur="500"/>
                                        <p:tgtEl>
                                          <p:spTgt spid="3">
                                            <p:txEl>
                                              <p:pRg st="2" end="2"/>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4" end="4"/>
                                            </p:txEl>
                                          </p:spTgt>
                                        </p:tgtEl>
                                        <p:attrNameLst>
                                          <p:attrName>style.visibility</p:attrName>
                                        </p:attrNameLst>
                                      </p:cBhvr>
                                      <p:to>
                                        <p:strVal val="visible"/>
                                      </p:to>
                                    </p:set>
                                    <p:animEffect transition="in" filter="fade">
                                      <p:cBhvr>
                                        <p:cTn id="12" dur="500"/>
                                        <p:tgtEl>
                                          <p:spTgt spid="3">
                                            <p:txEl>
                                              <p:pRg st="4" end="4"/>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6" end="6"/>
                                            </p:txEl>
                                          </p:spTgt>
                                        </p:tgtEl>
                                        <p:attrNameLst>
                                          <p:attrName>style.visibility</p:attrName>
                                        </p:attrNameLst>
                                      </p:cBhvr>
                                      <p:to>
                                        <p:strVal val="visible"/>
                                      </p:to>
                                    </p:set>
                                    <p:animEffect transition="in" filter="fade">
                                      <p:cBhvr>
                                        <p:cTn id="17"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7305A42-3A03-9E4C-9F4E-C55BDB5B8603}"/>
              </a:ext>
            </a:extLst>
          </p:cNvPr>
          <p:cNvSpPr>
            <a:spLocks noGrp="1"/>
          </p:cNvSpPr>
          <p:nvPr>
            <p:ph type="title"/>
          </p:nvPr>
        </p:nvSpPr>
        <p:spPr/>
        <p:txBody>
          <a:bodyPr/>
          <a:lstStyle/>
          <a:p>
            <a:r>
              <a:rPr lang="en-US" sz="2400" dirty="0"/>
              <a:t>Is it love or just the </a:t>
            </a:r>
            <a:r>
              <a:rPr lang="en-US" sz="2400" i="1" dirty="0"/>
              <a:t>appearance </a:t>
            </a:r>
            <a:r>
              <a:rPr lang="en-US" sz="2400" dirty="0"/>
              <a:t>of love that matters?</a:t>
            </a:r>
          </a:p>
        </p:txBody>
      </p:sp>
      <p:sp>
        <p:nvSpPr>
          <p:cNvPr id="3" name="Content Placeholder 2">
            <a:extLst>
              <a:ext uri="{FF2B5EF4-FFF2-40B4-BE49-F238E27FC236}">
                <a16:creationId xmlns:a16="http://schemas.microsoft.com/office/drawing/2014/main" id="{9396E72C-E9E1-7F47-A6E8-488DCA45F499}"/>
              </a:ext>
            </a:extLst>
          </p:cNvPr>
          <p:cNvSpPr>
            <a:spLocks noGrp="1"/>
          </p:cNvSpPr>
          <p:nvPr>
            <p:ph idx="1"/>
          </p:nvPr>
        </p:nvSpPr>
        <p:spPr>
          <a:xfrm>
            <a:off x="685800" y="1219200"/>
            <a:ext cx="7772400" cy="4114800"/>
          </a:xfrm>
        </p:spPr>
        <p:txBody>
          <a:bodyPr/>
          <a:lstStyle/>
          <a:p>
            <a:pPr marL="0" indent="0">
              <a:buNone/>
            </a:pPr>
            <a:r>
              <a:rPr lang="en-US" sz="2400" b="1" dirty="0"/>
              <a:t>Response: </a:t>
            </a:r>
            <a:r>
              <a:rPr lang="en-US" sz="2400" i="1" dirty="0"/>
              <a:t>Reality matters!</a:t>
            </a:r>
            <a:endParaRPr lang="en-US" sz="2400" b="1" i="1" dirty="0"/>
          </a:p>
        </p:txBody>
      </p:sp>
      <p:sp>
        <p:nvSpPr>
          <p:cNvPr id="4" name="Content Placeholder 2">
            <a:extLst>
              <a:ext uri="{FF2B5EF4-FFF2-40B4-BE49-F238E27FC236}">
                <a16:creationId xmlns:a16="http://schemas.microsoft.com/office/drawing/2014/main" id="{6F51F5EC-95CB-DF4F-B0D3-623FCCBC851F}"/>
              </a:ext>
            </a:extLst>
          </p:cNvPr>
          <p:cNvSpPr txBox="1">
            <a:spLocks/>
          </p:cNvSpPr>
          <p:nvPr/>
        </p:nvSpPr>
        <p:spPr bwMode="auto">
          <a:xfrm>
            <a:off x="685800" y="1700808"/>
            <a:ext cx="4174232" cy="41148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457200" indent="-457200" algn="l" rtl="0" eaLnBrk="1" fontAlgn="base" hangingPunct="1">
              <a:spcBef>
                <a:spcPct val="20000"/>
              </a:spcBef>
              <a:spcAft>
                <a:spcPct val="0"/>
              </a:spcAft>
              <a:buFontTx/>
              <a:buBlip>
                <a:blip r:embed="rId2"/>
              </a:buBlip>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defRPr>
            </a:lvl2pPr>
            <a:lvl3pPr marL="1143000" indent="-228600" algn="l" rtl="0" eaLnBrk="1" fontAlgn="base" hangingPunct="1">
              <a:spcBef>
                <a:spcPct val="20000"/>
              </a:spcBef>
              <a:spcAft>
                <a:spcPct val="0"/>
              </a:spcAft>
              <a:buChar char="•"/>
              <a:defRPr sz="2400">
                <a:solidFill>
                  <a:schemeClr val="tx1"/>
                </a:solidFill>
                <a:latin typeface="+mn-lt"/>
              </a:defRPr>
            </a:lvl3pPr>
            <a:lvl4pPr marL="1600200" indent="-228600" algn="l" rtl="0" eaLnBrk="1" fontAlgn="base" hangingPunct="1">
              <a:spcBef>
                <a:spcPct val="20000"/>
              </a:spcBef>
              <a:spcAft>
                <a:spcPct val="0"/>
              </a:spcAft>
              <a:buChar char="–"/>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a:lstStyle>
          <a:p>
            <a:pPr marL="0" indent="0">
              <a:buFontTx/>
              <a:buNone/>
            </a:pPr>
            <a:r>
              <a:rPr lang="en-US" sz="2000" b="1" kern="0" dirty="0"/>
              <a:t>Experience Machine</a:t>
            </a:r>
          </a:p>
          <a:p>
            <a:pPr marL="0" indent="0">
              <a:buFontTx/>
              <a:buNone/>
            </a:pPr>
            <a:r>
              <a:rPr lang="en-US" sz="1800" kern="0" dirty="0"/>
              <a:t>“Suppose there were an experience machine that would give you any experience that you desired. </a:t>
            </a:r>
            <a:r>
              <a:rPr lang="en-US" sz="1800" kern="0" dirty="0" err="1"/>
              <a:t>Superduper</a:t>
            </a:r>
            <a:r>
              <a:rPr lang="en-US" sz="1800" kern="0" dirty="0"/>
              <a:t> neuropsychologists could stimulate your brain so that you would think and feel you were writing a great novel, or making a friend </a:t>
            </a:r>
            <a:r>
              <a:rPr lang="is-IS" sz="1800" kern="0" dirty="0"/>
              <a:t>…</a:t>
            </a:r>
            <a:r>
              <a:rPr lang="en-US" sz="1800" kern="0" dirty="0"/>
              <a:t> All the time you would be floating in a tank, with electrodes attached to your brain. Should you plug into this machine for life, preprogramming your life's experiences?”</a:t>
            </a:r>
          </a:p>
        </p:txBody>
      </p:sp>
      <p:sp>
        <p:nvSpPr>
          <p:cNvPr id="5" name="Content Placeholder 2">
            <a:extLst>
              <a:ext uri="{FF2B5EF4-FFF2-40B4-BE49-F238E27FC236}">
                <a16:creationId xmlns:a16="http://schemas.microsoft.com/office/drawing/2014/main" id="{FF4AF5DF-4C67-6B42-BC8B-77D8E382C739}"/>
              </a:ext>
            </a:extLst>
          </p:cNvPr>
          <p:cNvSpPr txBox="1">
            <a:spLocks/>
          </p:cNvSpPr>
          <p:nvPr/>
        </p:nvSpPr>
        <p:spPr bwMode="auto">
          <a:xfrm>
            <a:off x="5311035" y="1295400"/>
            <a:ext cx="3168352" cy="4149824"/>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457200" indent="-457200" algn="l" rtl="0" eaLnBrk="1" fontAlgn="base" hangingPunct="1">
              <a:spcBef>
                <a:spcPct val="20000"/>
              </a:spcBef>
              <a:spcAft>
                <a:spcPct val="0"/>
              </a:spcAft>
              <a:buFontTx/>
              <a:buBlip>
                <a:blip r:embed="rId2"/>
              </a:buBlip>
              <a:defRPr sz="28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400">
                <a:solidFill>
                  <a:schemeClr val="tx1"/>
                </a:solidFill>
                <a:latin typeface="+mn-lt"/>
              </a:defRPr>
            </a:lvl2pPr>
            <a:lvl3pPr marL="1143000" indent="-228600" algn="l" rtl="0" eaLnBrk="1" fontAlgn="base" hangingPunct="1">
              <a:spcBef>
                <a:spcPct val="20000"/>
              </a:spcBef>
              <a:spcAft>
                <a:spcPct val="0"/>
              </a:spcAft>
              <a:buChar char="•"/>
              <a:defRPr sz="2000">
                <a:solidFill>
                  <a:schemeClr val="tx1"/>
                </a:solidFill>
                <a:latin typeface="+mn-lt"/>
              </a:defRPr>
            </a:lvl3pPr>
            <a:lvl4pPr marL="1600200" indent="-228600" algn="l" rtl="0" eaLnBrk="1" fontAlgn="base" hangingPunct="1">
              <a:spcBef>
                <a:spcPct val="20000"/>
              </a:spcBef>
              <a:spcAft>
                <a:spcPct val="0"/>
              </a:spcAft>
              <a:buChar char="–"/>
              <a:defRPr sz="1800">
                <a:solidFill>
                  <a:schemeClr val="tx1"/>
                </a:solidFill>
                <a:latin typeface="+mn-lt"/>
              </a:defRPr>
            </a:lvl4pPr>
            <a:lvl5pPr marL="2057400" indent="-228600" algn="l" rtl="0" eaLnBrk="1" fontAlgn="base" hangingPunct="1">
              <a:spcBef>
                <a:spcPct val="20000"/>
              </a:spcBef>
              <a:spcAft>
                <a:spcPct val="0"/>
              </a:spcAft>
              <a:buChar char="»"/>
              <a:defRPr sz="1800">
                <a:solidFill>
                  <a:schemeClr val="tx1"/>
                </a:solidFill>
                <a:latin typeface="+mn-lt"/>
              </a:defRPr>
            </a:lvl5pPr>
            <a:lvl6pPr marL="2514600" indent="-228600" algn="l" rtl="0" eaLnBrk="1" fontAlgn="base" hangingPunct="1">
              <a:spcBef>
                <a:spcPct val="20000"/>
              </a:spcBef>
              <a:spcAft>
                <a:spcPct val="0"/>
              </a:spcAft>
              <a:buChar char="»"/>
              <a:defRPr sz="1800">
                <a:solidFill>
                  <a:schemeClr val="tx1"/>
                </a:solidFill>
                <a:latin typeface="+mn-lt"/>
              </a:defRPr>
            </a:lvl6pPr>
            <a:lvl7pPr marL="2971800" indent="-228600" algn="l" rtl="0" eaLnBrk="1" fontAlgn="base" hangingPunct="1">
              <a:spcBef>
                <a:spcPct val="20000"/>
              </a:spcBef>
              <a:spcAft>
                <a:spcPct val="0"/>
              </a:spcAft>
              <a:buChar char="»"/>
              <a:defRPr sz="1800">
                <a:solidFill>
                  <a:schemeClr val="tx1"/>
                </a:solidFill>
                <a:latin typeface="+mn-lt"/>
              </a:defRPr>
            </a:lvl7pPr>
            <a:lvl8pPr marL="3429000" indent="-228600" algn="l" rtl="0" eaLnBrk="1" fontAlgn="base" hangingPunct="1">
              <a:spcBef>
                <a:spcPct val="20000"/>
              </a:spcBef>
              <a:spcAft>
                <a:spcPct val="0"/>
              </a:spcAft>
              <a:buChar char="»"/>
              <a:defRPr sz="1800">
                <a:solidFill>
                  <a:schemeClr val="tx1"/>
                </a:solidFill>
                <a:latin typeface="+mn-lt"/>
              </a:defRPr>
            </a:lvl8pPr>
            <a:lvl9pPr marL="3886200" indent="-228600" algn="l" rtl="0" eaLnBrk="1" fontAlgn="base" hangingPunct="1">
              <a:spcBef>
                <a:spcPct val="20000"/>
              </a:spcBef>
              <a:spcAft>
                <a:spcPct val="0"/>
              </a:spcAft>
              <a:buChar char="»"/>
              <a:defRPr sz="1800">
                <a:solidFill>
                  <a:schemeClr val="tx1"/>
                </a:solidFill>
                <a:latin typeface="+mn-lt"/>
              </a:defRPr>
            </a:lvl9pPr>
          </a:lstStyle>
          <a:p>
            <a:pPr marL="0" indent="0">
              <a:buFontTx/>
              <a:buNone/>
            </a:pPr>
            <a:r>
              <a:rPr lang="en-US" sz="2000" b="1" kern="0" dirty="0"/>
              <a:t>Truman Show</a:t>
            </a:r>
          </a:p>
          <a:p>
            <a:pPr marL="0" indent="0">
              <a:buFontTx/>
              <a:buNone/>
            </a:pPr>
            <a:endParaRPr lang="en-US" sz="2000" kern="0" dirty="0"/>
          </a:p>
          <a:p>
            <a:pPr marL="0" indent="0">
              <a:buFontTx/>
              <a:buNone/>
            </a:pPr>
            <a:endParaRPr lang="en-US" sz="2000" kern="0" dirty="0"/>
          </a:p>
          <a:p>
            <a:pPr marL="0" indent="0">
              <a:buFontTx/>
              <a:buNone/>
            </a:pPr>
            <a:endParaRPr lang="en-US" sz="2000" kern="0" dirty="0"/>
          </a:p>
          <a:p>
            <a:pPr marL="0" indent="0">
              <a:buFontTx/>
              <a:buNone/>
            </a:pPr>
            <a:endParaRPr lang="en-US" sz="1800" kern="0" dirty="0"/>
          </a:p>
          <a:p>
            <a:pPr marL="0" indent="0">
              <a:buFontTx/>
              <a:buNone/>
            </a:pPr>
            <a:endParaRPr lang="en-US" sz="1800" kern="0" dirty="0"/>
          </a:p>
          <a:p>
            <a:pPr marL="0" indent="0">
              <a:buFontTx/>
              <a:buNone/>
            </a:pPr>
            <a:endParaRPr lang="en-US" sz="1800" kern="0" dirty="0"/>
          </a:p>
          <a:p>
            <a:pPr marL="0" indent="0">
              <a:buFontTx/>
              <a:buNone/>
            </a:pPr>
            <a:r>
              <a:rPr lang="en-US" sz="1800" kern="0" dirty="0"/>
              <a:t>Unbeknown to him, Truman Burbank’s entire life is a TV show populated by actors instead of real family, friends and acquaintances</a:t>
            </a:r>
            <a:r>
              <a:rPr lang="is-IS" sz="1800" kern="0" dirty="0"/>
              <a:t>…</a:t>
            </a:r>
            <a:endParaRPr lang="en-US" sz="1800" kern="0" dirty="0"/>
          </a:p>
        </p:txBody>
      </p:sp>
      <p:sp>
        <p:nvSpPr>
          <p:cNvPr id="7" name="TextBox 6">
            <a:extLst>
              <a:ext uri="{FF2B5EF4-FFF2-40B4-BE49-F238E27FC236}">
                <a16:creationId xmlns:a16="http://schemas.microsoft.com/office/drawing/2014/main" id="{D4F9D2CD-D308-4047-8879-F3765559E6C1}"/>
              </a:ext>
            </a:extLst>
          </p:cNvPr>
          <p:cNvSpPr txBox="1"/>
          <p:nvPr/>
        </p:nvSpPr>
        <p:spPr>
          <a:xfrm>
            <a:off x="1008151" y="5200471"/>
            <a:ext cx="8206680" cy="1200329"/>
          </a:xfrm>
          <a:prstGeom prst="rect">
            <a:avLst/>
          </a:prstGeom>
          <a:noFill/>
        </p:spPr>
        <p:txBody>
          <a:bodyPr wrap="square" rtlCol="0">
            <a:spAutoFit/>
          </a:bodyPr>
          <a:lstStyle/>
          <a:p>
            <a:r>
              <a:rPr lang="en-US" b="1" i="1" dirty="0">
                <a:latin typeface="+mj-lt"/>
              </a:rPr>
              <a:t>If you had to pick one to live in, which out of the Experience Machine and the Truman Show would you choose? Why?</a:t>
            </a:r>
          </a:p>
          <a:p>
            <a:endParaRPr lang="en-US" b="1" i="1" dirty="0">
              <a:latin typeface="+mj-lt"/>
            </a:endParaRPr>
          </a:p>
        </p:txBody>
      </p:sp>
    </p:spTree>
    <p:extLst>
      <p:ext uri="{BB962C8B-B14F-4D97-AF65-F5344CB8AC3E}">
        <p14:creationId xmlns:p14="http://schemas.microsoft.com/office/powerpoint/2010/main" val="30820313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500"/>
                                        <p:tgtEl>
                                          <p:spTgt spid="4">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4">
                                            <p:txEl>
                                              <p:pRg st="1" end="1"/>
                                            </p:txEl>
                                          </p:spTgt>
                                        </p:tgtEl>
                                        <p:attrNameLst>
                                          <p:attrName>style.visibility</p:attrName>
                                        </p:attrNameLst>
                                      </p:cBhvr>
                                      <p:to>
                                        <p:strVal val="visible"/>
                                      </p:to>
                                    </p:set>
                                    <p:animEffect transition="in" filter="fade">
                                      <p:cBhvr>
                                        <p:cTn id="10" dur="500"/>
                                        <p:tgtEl>
                                          <p:spTgt spid="4">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fade">
                                      <p:cBhvr>
                                        <p:cTn id="15" dur="500"/>
                                        <p:tgtEl>
                                          <p:spTgt spid="5"/>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7"/>
                                        </p:tgtEl>
                                        <p:attrNameLst>
                                          <p:attrName>style.visibility</p:attrName>
                                        </p:attrNameLst>
                                      </p:cBhvr>
                                      <p:to>
                                        <p:strVal val="visible"/>
                                      </p:to>
                                    </p:set>
                                    <p:animEffect transition="in" filter="fade">
                                      <p:cBhvr>
                                        <p:cTn id="20"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7"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4FBFE3A-1A4A-A54C-9C7E-97C93A3AB767}"/>
              </a:ext>
            </a:extLst>
          </p:cNvPr>
          <p:cNvSpPr>
            <a:spLocks noGrp="1"/>
          </p:cNvSpPr>
          <p:nvPr>
            <p:ph type="ctrTitle"/>
          </p:nvPr>
        </p:nvSpPr>
        <p:spPr/>
        <p:txBody>
          <a:bodyPr/>
          <a:lstStyle/>
          <a:p>
            <a:r>
              <a:rPr lang="en-US" dirty="0"/>
              <a:t>1. Rights</a:t>
            </a:r>
          </a:p>
        </p:txBody>
      </p:sp>
      <p:sp>
        <p:nvSpPr>
          <p:cNvPr id="3" name="Subtitle 2">
            <a:extLst>
              <a:ext uri="{FF2B5EF4-FFF2-40B4-BE49-F238E27FC236}">
                <a16:creationId xmlns:a16="http://schemas.microsoft.com/office/drawing/2014/main" id="{781A5C9F-EC11-BE4F-A783-D6B63A86A814}"/>
              </a:ext>
            </a:extLst>
          </p:cNvPr>
          <p:cNvSpPr>
            <a:spLocks noGrp="1"/>
          </p:cNvSpPr>
          <p:nvPr>
            <p:ph type="subTitle" idx="1"/>
          </p:nvPr>
        </p:nvSpPr>
        <p:spPr/>
        <p:txBody>
          <a:bodyPr/>
          <a:lstStyle/>
          <a:p>
            <a:pPr marL="342900" indent="-342900">
              <a:buFont typeface="Courier New" panose="02070309020205020404" pitchFamily="49" charset="0"/>
              <a:buChar char="o"/>
            </a:pPr>
            <a:r>
              <a:rPr lang="en-US" sz="2000" dirty="0">
                <a:solidFill>
                  <a:schemeClr val="accent4"/>
                </a:solidFill>
              </a:rPr>
              <a:t> What is a right? </a:t>
            </a:r>
          </a:p>
          <a:p>
            <a:pPr marL="342900" indent="-342900">
              <a:buFont typeface="Courier New" panose="02070309020205020404" pitchFamily="49" charset="0"/>
              <a:buChar char="o"/>
            </a:pPr>
            <a:r>
              <a:rPr lang="en-US" sz="2000" dirty="0">
                <a:solidFill>
                  <a:schemeClr val="accent4"/>
                </a:solidFill>
              </a:rPr>
              <a:t> What kinds of rights are there?</a:t>
            </a:r>
          </a:p>
          <a:p>
            <a:pPr marL="342900" indent="-342900">
              <a:buFont typeface="Courier New" panose="02070309020205020404" pitchFamily="49" charset="0"/>
              <a:buChar char="o"/>
            </a:pPr>
            <a:r>
              <a:rPr lang="en-US" sz="2000" dirty="0">
                <a:solidFill>
                  <a:schemeClr val="accent4"/>
                </a:solidFill>
              </a:rPr>
              <a:t> When do you have a right?</a:t>
            </a:r>
          </a:p>
          <a:p>
            <a:pPr marL="342900" indent="-342900">
              <a:buFont typeface="Courier New" panose="02070309020205020404" pitchFamily="49" charset="0"/>
              <a:buChar char="o"/>
            </a:pPr>
            <a:endParaRPr lang="en-US" sz="2000" dirty="0"/>
          </a:p>
        </p:txBody>
      </p:sp>
    </p:spTree>
    <p:extLst>
      <p:ext uri="{BB962C8B-B14F-4D97-AF65-F5344CB8AC3E}">
        <p14:creationId xmlns:p14="http://schemas.microsoft.com/office/powerpoint/2010/main" val="111544598"/>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sz="2400" dirty="0"/>
              <a:t>Is it love or just the </a:t>
            </a:r>
            <a:r>
              <a:rPr lang="en-US" sz="2400" i="1" dirty="0"/>
              <a:t>appearance </a:t>
            </a:r>
            <a:r>
              <a:rPr lang="en-US" sz="2400" dirty="0"/>
              <a:t>of love that matters?</a:t>
            </a:r>
          </a:p>
        </p:txBody>
      </p:sp>
      <p:sp>
        <p:nvSpPr>
          <p:cNvPr id="7" name="Content Placeholder 6"/>
          <p:cNvSpPr>
            <a:spLocks noGrp="1"/>
          </p:cNvSpPr>
          <p:nvPr>
            <p:ph idx="1"/>
          </p:nvPr>
        </p:nvSpPr>
        <p:spPr/>
        <p:txBody>
          <a:bodyPr/>
          <a:lstStyle/>
          <a:p>
            <a:pPr marL="0" indent="0">
              <a:buNone/>
            </a:pPr>
            <a:r>
              <a:rPr lang="en-US" sz="2000" b="1" dirty="0"/>
              <a:t>Similarities</a:t>
            </a:r>
            <a:r>
              <a:rPr lang="en-US" sz="2000" dirty="0"/>
              <a:t> between the Experience Machine and the Truman Show:</a:t>
            </a:r>
          </a:p>
          <a:p>
            <a:pPr>
              <a:buFont typeface="Courier New" charset="0"/>
              <a:buChar char="o"/>
            </a:pPr>
            <a:r>
              <a:rPr lang="en-US" sz="2000" dirty="0"/>
              <a:t>Systematic deception</a:t>
            </a:r>
          </a:p>
          <a:p>
            <a:pPr>
              <a:buFont typeface="Courier New" charset="0"/>
              <a:buChar char="o"/>
            </a:pPr>
            <a:r>
              <a:rPr lang="en-US" sz="2000" dirty="0"/>
              <a:t>No opportunity to receive </a:t>
            </a:r>
            <a:r>
              <a:rPr lang="en-US" sz="2000" b="1" dirty="0"/>
              <a:t>actual </a:t>
            </a:r>
            <a:r>
              <a:rPr lang="en-US" sz="2000" dirty="0"/>
              <a:t>love, only the </a:t>
            </a:r>
            <a:r>
              <a:rPr lang="en-US" sz="2000" b="1" dirty="0"/>
              <a:t>appearance</a:t>
            </a:r>
            <a:r>
              <a:rPr lang="en-US" sz="2000" dirty="0"/>
              <a:t>.</a:t>
            </a:r>
          </a:p>
          <a:p>
            <a:pPr marL="0" indent="0">
              <a:buNone/>
            </a:pPr>
            <a:endParaRPr lang="en-US" sz="2000" dirty="0"/>
          </a:p>
          <a:p>
            <a:pPr marL="0" indent="0">
              <a:buNone/>
            </a:pPr>
            <a:r>
              <a:rPr lang="en-US" sz="2000" b="1" dirty="0"/>
              <a:t>Differences</a:t>
            </a:r>
            <a:r>
              <a:rPr lang="en-US" sz="2000" dirty="0"/>
              <a:t> between the Experience Machine and the Truman Show:</a:t>
            </a:r>
          </a:p>
          <a:p>
            <a:pPr>
              <a:buFont typeface="Courier New" charset="0"/>
              <a:buChar char="o"/>
            </a:pPr>
            <a:r>
              <a:rPr lang="en-US" sz="2000" dirty="0"/>
              <a:t>The deception of Truman is a </a:t>
            </a:r>
            <a:r>
              <a:rPr lang="en-US" sz="2000" b="1" dirty="0"/>
              <a:t>real</a:t>
            </a:r>
            <a:r>
              <a:rPr lang="en-US" sz="2000" dirty="0"/>
              <a:t> breach of trust: people are </a:t>
            </a:r>
            <a:r>
              <a:rPr lang="en-US" sz="2000" b="1" dirty="0"/>
              <a:t>really</a:t>
            </a:r>
            <a:r>
              <a:rPr lang="en-US" sz="2000" dirty="0"/>
              <a:t> pretending to love him.</a:t>
            </a:r>
          </a:p>
          <a:p>
            <a:pPr>
              <a:buFont typeface="Courier New" charset="0"/>
              <a:buChar char="o"/>
            </a:pPr>
            <a:r>
              <a:rPr lang="en-US" sz="2000" b="1" dirty="0"/>
              <a:t>BUT</a:t>
            </a:r>
            <a:r>
              <a:rPr lang="en-US" sz="2000" dirty="0"/>
              <a:t>, from the mere </a:t>
            </a:r>
            <a:r>
              <a:rPr lang="en-US" sz="2000" i="1" dirty="0"/>
              <a:t>appearance</a:t>
            </a:r>
            <a:r>
              <a:rPr lang="en-US" sz="2000" dirty="0"/>
              <a:t> of love, Truman might be able to learn how to </a:t>
            </a:r>
            <a:r>
              <a:rPr lang="en-US" sz="2000" b="1" dirty="0"/>
              <a:t>actually</a:t>
            </a:r>
            <a:r>
              <a:rPr lang="en-US" sz="2000" dirty="0"/>
              <a:t> love. It’s sort of like being given counterfeit money unknowingly, but using it to buy genuine things! </a:t>
            </a:r>
          </a:p>
          <a:p>
            <a:pPr>
              <a:buFont typeface="Courier New" charset="0"/>
              <a:buChar char="o"/>
            </a:pPr>
            <a:endParaRPr lang="en-US" sz="2000" b="1" dirty="0"/>
          </a:p>
          <a:p>
            <a:pPr marL="0" indent="0">
              <a:buNone/>
            </a:pPr>
            <a:r>
              <a:rPr lang="en-US" sz="2000" b="1" dirty="0"/>
              <a:t>Does this mean that by providing the mere </a:t>
            </a:r>
            <a:r>
              <a:rPr lang="en-US" sz="2000" b="1" i="1" dirty="0"/>
              <a:t>appearance</a:t>
            </a:r>
            <a:r>
              <a:rPr lang="en-US" sz="2000" b="1" dirty="0"/>
              <a:t> of love we could at least </a:t>
            </a:r>
            <a:r>
              <a:rPr lang="en-US" sz="2000" b="1" u="sng" dirty="0"/>
              <a:t>partially</a:t>
            </a:r>
            <a:r>
              <a:rPr lang="en-US" sz="2000" b="1" dirty="0"/>
              <a:t> fulfil our loving duties towards children after all? </a:t>
            </a:r>
            <a:r>
              <a:rPr lang="en-US" sz="2000" dirty="0"/>
              <a:t> </a:t>
            </a:r>
          </a:p>
          <a:p>
            <a:pPr>
              <a:buFont typeface="Courier New" charset="0"/>
              <a:buChar char="o"/>
            </a:pPr>
            <a:endParaRPr lang="en-US" sz="2000" dirty="0"/>
          </a:p>
          <a:p>
            <a:pPr marL="0" indent="0">
              <a:buNone/>
            </a:pPr>
            <a:endParaRPr lang="en-US" sz="2000" dirty="0"/>
          </a:p>
        </p:txBody>
      </p:sp>
    </p:spTree>
    <p:extLst>
      <p:ext uri="{BB962C8B-B14F-4D97-AF65-F5344CB8AC3E}">
        <p14:creationId xmlns:p14="http://schemas.microsoft.com/office/powerpoint/2010/main" val="4225068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txEl>
                                              <p:pRg st="1" end="1"/>
                                            </p:txEl>
                                          </p:spTgt>
                                        </p:tgtEl>
                                        <p:attrNameLst>
                                          <p:attrName>style.visibility</p:attrName>
                                        </p:attrNameLst>
                                      </p:cBhvr>
                                      <p:to>
                                        <p:strVal val="visible"/>
                                      </p:to>
                                    </p:set>
                                    <p:animEffect transition="in" filter="fade">
                                      <p:cBhvr>
                                        <p:cTn id="7" dur="500"/>
                                        <p:tgtEl>
                                          <p:spTgt spid="7">
                                            <p:txEl>
                                              <p:pRg st="1" end="1"/>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7">
                                            <p:txEl>
                                              <p:pRg st="2" end="2"/>
                                            </p:txEl>
                                          </p:spTgt>
                                        </p:tgtEl>
                                        <p:attrNameLst>
                                          <p:attrName>style.visibility</p:attrName>
                                        </p:attrNameLst>
                                      </p:cBhvr>
                                      <p:to>
                                        <p:strVal val="visible"/>
                                      </p:to>
                                    </p:set>
                                    <p:animEffect transition="in" filter="fade">
                                      <p:cBhvr>
                                        <p:cTn id="10" dur="500"/>
                                        <p:tgtEl>
                                          <p:spTgt spid="7">
                                            <p:txEl>
                                              <p:pRg st="2" end="2"/>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7">
                                            <p:txEl>
                                              <p:pRg st="5" end="5"/>
                                            </p:txEl>
                                          </p:spTgt>
                                        </p:tgtEl>
                                        <p:attrNameLst>
                                          <p:attrName>style.visibility</p:attrName>
                                        </p:attrNameLst>
                                      </p:cBhvr>
                                      <p:to>
                                        <p:strVal val="visible"/>
                                      </p:to>
                                    </p:set>
                                    <p:animEffect transition="in" filter="fade">
                                      <p:cBhvr>
                                        <p:cTn id="15" dur="500"/>
                                        <p:tgtEl>
                                          <p:spTgt spid="7">
                                            <p:txEl>
                                              <p:pRg st="5" end="5"/>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7">
                                            <p:txEl>
                                              <p:pRg st="6" end="6"/>
                                            </p:txEl>
                                          </p:spTgt>
                                        </p:tgtEl>
                                        <p:attrNameLst>
                                          <p:attrName>style.visibility</p:attrName>
                                        </p:attrNameLst>
                                      </p:cBhvr>
                                      <p:to>
                                        <p:strVal val="visible"/>
                                      </p:to>
                                    </p:set>
                                    <p:animEffect transition="in" filter="fade">
                                      <p:cBhvr>
                                        <p:cTn id="20" dur="500"/>
                                        <p:tgtEl>
                                          <p:spTgt spid="7">
                                            <p:txEl>
                                              <p:pRg st="6" end="6"/>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grpId="0" nodeType="clickEffect">
                                  <p:stCondLst>
                                    <p:cond delay="0"/>
                                  </p:stCondLst>
                                  <p:childTnLst>
                                    <p:set>
                                      <p:cBhvr>
                                        <p:cTn id="24" dur="1" fill="hold">
                                          <p:stCondLst>
                                            <p:cond delay="0"/>
                                          </p:stCondLst>
                                        </p:cTn>
                                        <p:tgtEl>
                                          <p:spTgt spid="7">
                                            <p:txEl>
                                              <p:pRg st="8" end="8"/>
                                            </p:txEl>
                                          </p:spTgt>
                                        </p:tgtEl>
                                        <p:attrNameLst>
                                          <p:attrName>style.visibility</p:attrName>
                                        </p:attrNameLst>
                                      </p:cBhvr>
                                      <p:to>
                                        <p:strVal val="visible"/>
                                      </p:to>
                                    </p:set>
                                    <p:animEffect transition="in" filter="fade">
                                      <p:cBhvr>
                                        <p:cTn id="25" dur="500"/>
                                        <p:tgtEl>
                                          <p:spTgt spid="7">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uiExpand="1" build="p"/>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AE41FA-D8AE-D645-94D4-A286C45A2031}"/>
              </a:ext>
            </a:extLst>
          </p:cNvPr>
          <p:cNvSpPr>
            <a:spLocks noGrp="1"/>
          </p:cNvSpPr>
          <p:nvPr>
            <p:ph type="title"/>
          </p:nvPr>
        </p:nvSpPr>
        <p:spPr/>
        <p:txBody>
          <a:bodyPr/>
          <a:lstStyle/>
          <a:p>
            <a:r>
              <a:rPr lang="en-US" dirty="0"/>
              <a:t>What have we </a:t>
            </a:r>
            <a:r>
              <a:rPr lang="en-US"/>
              <a:t>done today?</a:t>
            </a:r>
            <a:endParaRPr lang="en-US" dirty="0"/>
          </a:p>
        </p:txBody>
      </p:sp>
      <p:sp>
        <p:nvSpPr>
          <p:cNvPr id="3" name="Content Placeholder 2">
            <a:extLst>
              <a:ext uri="{FF2B5EF4-FFF2-40B4-BE49-F238E27FC236}">
                <a16:creationId xmlns:a16="http://schemas.microsoft.com/office/drawing/2014/main" id="{4E09742E-8F16-D347-87B3-C93494A24678}"/>
              </a:ext>
            </a:extLst>
          </p:cNvPr>
          <p:cNvSpPr>
            <a:spLocks noGrp="1"/>
          </p:cNvSpPr>
          <p:nvPr>
            <p:ph idx="1"/>
          </p:nvPr>
        </p:nvSpPr>
        <p:spPr>
          <a:xfrm>
            <a:off x="685800" y="1124744"/>
            <a:ext cx="7772400" cy="4114800"/>
          </a:xfrm>
        </p:spPr>
        <p:txBody>
          <a:bodyPr/>
          <a:lstStyle/>
          <a:p>
            <a:pPr marL="0" indent="0">
              <a:buNone/>
            </a:pPr>
            <a:r>
              <a:rPr lang="en-US" sz="2400" b="1" u="sng" dirty="0">
                <a:solidFill>
                  <a:schemeClr val="accent4"/>
                </a:solidFill>
              </a:rPr>
              <a:t>Do children have a right to be loved? </a:t>
            </a:r>
          </a:p>
          <a:p>
            <a:pPr marL="0" indent="0">
              <a:buNone/>
            </a:pPr>
            <a:r>
              <a:rPr lang="en-US" sz="2000" b="1" dirty="0">
                <a:solidFill>
                  <a:schemeClr val="accent4"/>
                </a:solidFill>
              </a:rPr>
              <a:t>1. Rights</a:t>
            </a:r>
          </a:p>
          <a:p>
            <a:pPr>
              <a:buFont typeface="Courier New" panose="02070309020205020404" pitchFamily="49" charset="0"/>
              <a:buChar char="o"/>
            </a:pPr>
            <a:r>
              <a:rPr lang="en-US" sz="2000" dirty="0">
                <a:solidFill>
                  <a:schemeClr val="accent4"/>
                </a:solidFill>
              </a:rPr>
              <a:t>What is a right? </a:t>
            </a:r>
          </a:p>
          <a:p>
            <a:pPr>
              <a:buFont typeface="Courier New" panose="02070309020205020404" pitchFamily="49" charset="0"/>
              <a:buChar char="o"/>
            </a:pPr>
            <a:r>
              <a:rPr lang="en-US" sz="2000" dirty="0">
                <a:solidFill>
                  <a:schemeClr val="accent4"/>
                </a:solidFill>
              </a:rPr>
              <a:t>What kinds of rights are there?</a:t>
            </a:r>
          </a:p>
          <a:p>
            <a:pPr>
              <a:buFont typeface="Courier New" panose="02070309020205020404" pitchFamily="49" charset="0"/>
              <a:buChar char="o"/>
            </a:pPr>
            <a:r>
              <a:rPr lang="en-US" sz="2000" dirty="0">
                <a:solidFill>
                  <a:schemeClr val="accent4"/>
                </a:solidFill>
              </a:rPr>
              <a:t>Where do our rights come from?</a:t>
            </a:r>
          </a:p>
          <a:p>
            <a:pPr marL="0" indent="0">
              <a:buNone/>
            </a:pPr>
            <a:r>
              <a:rPr lang="en-US" sz="2000" b="1" dirty="0">
                <a:solidFill>
                  <a:schemeClr val="accent4"/>
                </a:solidFill>
              </a:rPr>
              <a:t>2. Love</a:t>
            </a:r>
          </a:p>
          <a:p>
            <a:pPr>
              <a:buFont typeface="Courier New" panose="02070309020205020404" pitchFamily="49" charset="0"/>
              <a:buChar char="o"/>
            </a:pPr>
            <a:r>
              <a:rPr lang="en-US" sz="2000" dirty="0">
                <a:solidFill>
                  <a:schemeClr val="accent4"/>
                </a:solidFill>
              </a:rPr>
              <a:t>What is love?</a:t>
            </a:r>
          </a:p>
          <a:p>
            <a:pPr>
              <a:buFont typeface="Courier New" panose="02070309020205020404" pitchFamily="49" charset="0"/>
              <a:buChar char="o"/>
            </a:pPr>
            <a:r>
              <a:rPr lang="en-US" sz="2000" dirty="0">
                <a:solidFill>
                  <a:schemeClr val="accent4"/>
                </a:solidFill>
              </a:rPr>
              <a:t>What kinds of love are there?</a:t>
            </a:r>
          </a:p>
          <a:p>
            <a:pPr>
              <a:buFont typeface="Courier New" panose="02070309020205020404" pitchFamily="49" charset="0"/>
              <a:buChar char="o"/>
            </a:pPr>
            <a:r>
              <a:rPr lang="en-US" sz="2000" dirty="0">
                <a:solidFill>
                  <a:schemeClr val="accent4"/>
                </a:solidFill>
              </a:rPr>
              <a:t>What kind of love do children need, and why?</a:t>
            </a:r>
          </a:p>
          <a:p>
            <a:pPr marL="0" indent="0">
              <a:buNone/>
            </a:pPr>
            <a:r>
              <a:rPr lang="en-US" sz="2000" b="1" dirty="0">
                <a:solidFill>
                  <a:schemeClr val="accent4"/>
                </a:solidFill>
              </a:rPr>
              <a:t>3. The Right to be Loved</a:t>
            </a:r>
          </a:p>
          <a:p>
            <a:pPr>
              <a:buFont typeface="Courier New" panose="02070309020205020404" pitchFamily="49" charset="0"/>
              <a:buChar char="o"/>
            </a:pPr>
            <a:r>
              <a:rPr lang="en-US" sz="2000" dirty="0">
                <a:solidFill>
                  <a:schemeClr val="accent4"/>
                </a:solidFill>
              </a:rPr>
              <a:t>Do children have a right to be loved?</a:t>
            </a:r>
          </a:p>
          <a:p>
            <a:pPr>
              <a:buFont typeface="Courier New" panose="02070309020205020404" pitchFamily="49" charset="0"/>
              <a:buChar char="o"/>
            </a:pPr>
            <a:r>
              <a:rPr lang="en-US" sz="2000" dirty="0">
                <a:solidFill>
                  <a:schemeClr val="accent4"/>
                </a:solidFill>
              </a:rPr>
              <a:t>Is love the kind of thing anyone can have a right to?</a:t>
            </a:r>
          </a:p>
          <a:p>
            <a:pPr>
              <a:buFont typeface="Courier New" panose="02070309020205020404" pitchFamily="49" charset="0"/>
              <a:buChar char="o"/>
            </a:pPr>
            <a:r>
              <a:rPr lang="en-US" sz="2000" dirty="0"/>
              <a:t>Is it love or just the appearance of love that matters?</a:t>
            </a:r>
          </a:p>
        </p:txBody>
      </p:sp>
    </p:spTree>
    <p:extLst>
      <p:ext uri="{BB962C8B-B14F-4D97-AF65-F5344CB8AC3E}">
        <p14:creationId xmlns:p14="http://schemas.microsoft.com/office/powerpoint/2010/main" val="102913611"/>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EDD384-B6F0-6A76-0218-16530B4E63B0}"/>
              </a:ext>
            </a:extLst>
          </p:cNvPr>
          <p:cNvSpPr>
            <a:spLocks noGrp="1"/>
          </p:cNvSpPr>
          <p:nvPr>
            <p:ph type="title"/>
          </p:nvPr>
        </p:nvSpPr>
        <p:spPr/>
        <p:txBody>
          <a:bodyPr/>
          <a:lstStyle/>
          <a:p>
            <a:r>
              <a:rPr lang="en-US" sz="4400" b="1" dirty="0">
                <a:effectLst/>
                <a:latin typeface="Gill Sans MT" panose="020B0502020104020203" pitchFamily="34" charset="77"/>
                <a:ea typeface="Calibri" panose="020F0502020204030204" pitchFamily="34" charset="0"/>
                <a:cs typeface="Times New Roman" panose="02020603050405020304" pitchFamily="18" charset="0"/>
              </a:rPr>
              <a:t>Further questions:</a:t>
            </a:r>
            <a:endParaRPr lang="en-US" dirty="0"/>
          </a:p>
        </p:txBody>
      </p:sp>
      <p:sp>
        <p:nvSpPr>
          <p:cNvPr id="3" name="Content Placeholder 2">
            <a:extLst>
              <a:ext uri="{FF2B5EF4-FFF2-40B4-BE49-F238E27FC236}">
                <a16:creationId xmlns:a16="http://schemas.microsoft.com/office/drawing/2014/main" id="{2E2FD3C4-ECED-3B84-B82D-9576E1023EEF}"/>
              </a:ext>
            </a:extLst>
          </p:cNvPr>
          <p:cNvSpPr>
            <a:spLocks noGrp="1"/>
          </p:cNvSpPr>
          <p:nvPr>
            <p:ph idx="1"/>
          </p:nvPr>
        </p:nvSpPr>
        <p:spPr/>
        <p:txBody>
          <a:bodyPr/>
          <a:lstStyle/>
          <a:p>
            <a:pPr marL="342900" lvl="0" indent="-342900">
              <a:spcBef>
                <a:spcPts val="600"/>
              </a:spcBef>
              <a:spcAft>
                <a:spcPts val="0"/>
              </a:spcAft>
              <a:buFont typeface="+mj-lt"/>
              <a:buAutoNum type="arabicPeriod"/>
              <a:tabLst>
                <a:tab pos="3810" algn="l"/>
              </a:tabLst>
            </a:pPr>
            <a:r>
              <a:rPr lang="en-US" sz="3600" dirty="0">
                <a:effectLst/>
                <a:latin typeface="Gill Sans MT" panose="020B0502020104020203" pitchFamily="34" charset="77"/>
                <a:ea typeface="Calibri" panose="020F0502020204030204" pitchFamily="34" charset="0"/>
                <a:cs typeface="Times New Roman" panose="02020603050405020304" pitchFamily="18" charset="0"/>
              </a:rPr>
              <a:t>Whose duty would it be to ensure that all children are loved?</a:t>
            </a:r>
            <a:endParaRPr lang="en-GB" sz="36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spcBef>
                <a:spcPts val="600"/>
              </a:spcBef>
              <a:spcAft>
                <a:spcPts val="0"/>
              </a:spcAft>
              <a:buFont typeface="+mj-lt"/>
              <a:buAutoNum type="arabicPeriod"/>
              <a:tabLst>
                <a:tab pos="3810" algn="l"/>
              </a:tabLst>
            </a:pPr>
            <a:r>
              <a:rPr lang="en-US" sz="3600" dirty="0">
                <a:effectLst/>
                <a:latin typeface="Gill Sans MT" panose="020B0502020104020203" pitchFamily="34" charset="77"/>
                <a:ea typeface="Calibri" panose="020F0502020204030204" pitchFamily="34" charset="0"/>
                <a:cs typeface="Times New Roman" panose="02020603050405020304" pitchFamily="18" charset="0"/>
              </a:rPr>
              <a:t>How, if at all, could it be ensured that every child is loved?</a:t>
            </a:r>
            <a:endParaRPr lang="en-GB" sz="36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spcBef>
                <a:spcPts val="600"/>
              </a:spcBef>
              <a:spcAft>
                <a:spcPts val="0"/>
              </a:spcAft>
              <a:buFont typeface="+mj-lt"/>
              <a:buAutoNum type="arabicPeriod"/>
              <a:tabLst>
                <a:tab pos="3810" algn="l"/>
              </a:tabLst>
            </a:pPr>
            <a:r>
              <a:rPr lang="en-US" sz="3600" dirty="0">
                <a:effectLst/>
                <a:latin typeface="Gill Sans MT" panose="020B0502020104020203" pitchFamily="34" charset="77"/>
                <a:ea typeface="Calibri" panose="020F0502020204030204" pitchFamily="34" charset="0"/>
                <a:cs typeface="Times New Roman" panose="02020603050405020304" pitchFamily="18" charset="0"/>
              </a:rPr>
              <a:t>Is there a duty to adopt children who need </a:t>
            </a:r>
            <a:r>
              <a:rPr lang="en-US" sz="3600">
                <a:effectLst/>
                <a:latin typeface="Gill Sans MT" panose="020B0502020104020203" pitchFamily="34" charset="77"/>
                <a:ea typeface="Calibri" panose="020F0502020204030204" pitchFamily="34" charset="0"/>
                <a:cs typeface="Times New Roman" panose="02020603050405020304" pitchFamily="18" charset="0"/>
              </a:rPr>
              <a:t>love? </a:t>
            </a:r>
            <a:endParaRPr lang="en-GB" sz="36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spcBef>
                <a:spcPts val="600"/>
              </a:spcBef>
              <a:spcAft>
                <a:spcPts val="0"/>
              </a:spcAft>
              <a:buFont typeface="+mj-lt"/>
              <a:buAutoNum type="arabicPeriod"/>
              <a:tabLst>
                <a:tab pos="3810" algn="l"/>
              </a:tabLst>
            </a:pPr>
            <a:r>
              <a:rPr lang="en-US" sz="3600" dirty="0">
                <a:effectLst/>
                <a:latin typeface="Gill Sans MT" panose="020B0502020104020203" pitchFamily="34" charset="77"/>
                <a:ea typeface="Calibri" panose="020F0502020204030204" pitchFamily="34" charset="0"/>
                <a:cs typeface="Times New Roman" panose="02020603050405020304" pitchFamily="18" charset="0"/>
              </a:rPr>
              <a:t>Do adults have a right to be loved?</a:t>
            </a:r>
            <a:endParaRPr lang="en-GB" sz="3600" dirty="0">
              <a:effectLst/>
              <a:latin typeface="Calibri" panose="020F0502020204030204" pitchFamily="34" charset="0"/>
              <a:ea typeface="Calibri" panose="020F0502020204030204" pitchFamily="34" charset="0"/>
              <a:cs typeface="Times New Roman" panose="02020603050405020304" pitchFamily="18" charset="0"/>
            </a:endParaRPr>
          </a:p>
          <a:p>
            <a:endParaRPr lang="en-US" sz="5400" dirty="0"/>
          </a:p>
        </p:txBody>
      </p:sp>
    </p:spTree>
    <p:extLst>
      <p:ext uri="{BB962C8B-B14F-4D97-AF65-F5344CB8AC3E}">
        <p14:creationId xmlns:p14="http://schemas.microsoft.com/office/powerpoint/2010/main" val="299352260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9E8BB5-8941-C14A-B0C9-F3B48291194F}"/>
              </a:ext>
            </a:extLst>
          </p:cNvPr>
          <p:cNvSpPr>
            <a:spLocks noGrp="1"/>
          </p:cNvSpPr>
          <p:nvPr>
            <p:ph type="title"/>
          </p:nvPr>
        </p:nvSpPr>
        <p:spPr/>
        <p:txBody>
          <a:bodyPr/>
          <a:lstStyle/>
          <a:p>
            <a:r>
              <a:rPr lang="en-US" dirty="0"/>
              <a:t>What is a right?</a:t>
            </a:r>
          </a:p>
        </p:txBody>
      </p:sp>
      <p:sp>
        <p:nvSpPr>
          <p:cNvPr id="3" name="Content Placeholder 2">
            <a:extLst>
              <a:ext uri="{FF2B5EF4-FFF2-40B4-BE49-F238E27FC236}">
                <a16:creationId xmlns:a16="http://schemas.microsoft.com/office/drawing/2014/main" id="{570FE460-2949-A44B-83B9-48D8AAC9EA80}"/>
              </a:ext>
            </a:extLst>
          </p:cNvPr>
          <p:cNvSpPr>
            <a:spLocks noGrp="1"/>
          </p:cNvSpPr>
          <p:nvPr>
            <p:ph idx="1"/>
          </p:nvPr>
        </p:nvSpPr>
        <p:spPr/>
        <p:txBody>
          <a:bodyPr/>
          <a:lstStyle/>
          <a:p>
            <a:pPr>
              <a:buFont typeface="Courier New" panose="02070309020205020404" pitchFamily="49" charset="0"/>
              <a:buChar char="o"/>
            </a:pPr>
            <a:r>
              <a:rPr lang="en-US" sz="2000" dirty="0"/>
              <a:t>Rights are a special type of </a:t>
            </a:r>
            <a:r>
              <a:rPr lang="en-US" sz="2000" b="1" dirty="0"/>
              <a:t>normative</a:t>
            </a:r>
            <a:r>
              <a:rPr lang="en-US" sz="2000" dirty="0"/>
              <a:t> concept.</a:t>
            </a:r>
          </a:p>
          <a:p>
            <a:pPr>
              <a:buFont typeface="Courier New" panose="02070309020205020404" pitchFamily="49" charset="0"/>
              <a:buChar char="o"/>
            </a:pPr>
            <a:r>
              <a:rPr lang="en-US" sz="2000" dirty="0"/>
              <a:t>Normative concepts – as the name suggests – contain </a:t>
            </a:r>
            <a:r>
              <a:rPr lang="en-US" sz="2000" b="1" dirty="0"/>
              <a:t>norms.</a:t>
            </a:r>
          </a:p>
          <a:p>
            <a:pPr>
              <a:buFont typeface="Courier New" panose="02070309020205020404" pitchFamily="49" charset="0"/>
              <a:buChar char="o"/>
            </a:pPr>
            <a:r>
              <a:rPr lang="en-US" sz="2000" dirty="0"/>
              <a:t>Norms can be used as </a:t>
            </a:r>
            <a:r>
              <a:rPr lang="en-US" sz="2000" b="1" dirty="0"/>
              <a:t>standards</a:t>
            </a:r>
            <a:r>
              <a:rPr lang="en-US" sz="2000" dirty="0"/>
              <a:t> by which we can judge </a:t>
            </a:r>
            <a:r>
              <a:rPr lang="en-US" sz="2000" dirty="0" err="1"/>
              <a:t>behaviour</a:t>
            </a:r>
            <a:r>
              <a:rPr lang="en-US" sz="2000" dirty="0"/>
              <a:t>.</a:t>
            </a:r>
          </a:p>
          <a:p>
            <a:pPr>
              <a:buFont typeface="Courier New" panose="02070309020205020404" pitchFamily="49" charset="0"/>
              <a:buChar char="o"/>
            </a:pPr>
            <a:r>
              <a:rPr lang="en-US" sz="2000" dirty="0"/>
              <a:t>Some norms are </a:t>
            </a:r>
            <a:r>
              <a:rPr lang="en-US" sz="2000" b="1" dirty="0"/>
              <a:t>ethical </a:t>
            </a:r>
            <a:r>
              <a:rPr lang="en-US" sz="2000" dirty="0"/>
              <a:t>norms. These are the norms for how well we live our lives and treat other people.</a:t>
            </a:r>
          </a:p>
          <a:p>
            <a:pPr lvl="1">
              <a:buFont typeface="Wingdings" pitchFamily="2" charset="2"/>
              <a:buChar char="§"/>
            </a:pPr>
            <a:r>
              <a:rPr lang="en-US" sz="2000" dirty="0"/>
              <a:t>‘She’s a </a:t>
            </a:r>
            <a:r>
              <a:rPr lang="en-US" sz="2000" b="1" dirty="0"/>
              <a:t>good</a:t>
            </a:r>
            <a:r>
              <a:rPr lang="en-US" sz="2000" dirty="0"/>
              <a:t> person’, ‘He’s a </a:t>
            </a:r>
            <a:r>
              <a:rPr lang="en-US" sz="2000" b="1" dirty="0"/>
              <a:t>bad</a:t>
            </a:r>
            <a:r>
              <a:rPr lang="en-US" sz="2000" dirty="0"/>
              <a:t> man’.</a:t>
            </a:r>
          </a:p>
          <a:p>
            <a:pPr lvl="1">
              <a:buFont typeface="Wingdings" pitchFamily="2" charset="2"/>
              <a:buChar char="§"/>
            </a:pPr>
            <a:r>
              <a:rPr lang="en-US" sz="2000" dirty="0"/>
              <a:t>‘Hitler was an </a:t>
            </a:r>
            <a:r>
              <a:rPr lang="en-US" sz="2000" b="1" dirty="0"/>
              <a:t>evil</a:t>
            </a:r>
            <a:r>
              <a:rPr lang="en-US" sz="2000" dirty="0"/>
              <a:t> dictator’.</a:t>
            </a:r>
          </a:p>
          <a:p>
            <a:pPr lvl="1">
              <a:buFont typeface="Wingdings" pitchFamily="2" charset="2"/>
              <a:buChar char="§"/>
            </a:pPr>
            <a:r>
              <a:rPr lang="en-US" sz="2000" dirty="0"/>
              <a:t>‘It’s the </a:t>
            </a:r>
            <a:r>
              <a:rPr lang="en-US" sz="2000" b="1" dirty="0"/>
              <a:t>right</a:t>
            </a:r>
            <a:r>
              <a:rPr lang="en-US" sz="2000" dirty="0"/>
              <a:t> thing to do’, ‘What you did was </a:t>
            </a:r>
            <a:r>
              <a:rPr lang="en-US" sz="2000" b="1" dirty="0"/>
              <a:t>wrong</a:t>
            </a:r>
            <a:r>
              <a:rPr lang="en-US" sz="2000" dirty="0"/>
              <a:t>’.</a:t>
            </a:r>
          </a:p>
          <a:p>
            <a:pPr marL="457200" lvl="1" indent="0">
              <a:buNone/>
            </a:pPr>
            <a:endParaRPr lang="en-US" sz="2000" dirty="0"/>
          </a:p>
          <a:p>
            <a:pPr>
              <a:buFont typeface="Courier New" panose="02070309020205020404" pitchFamily="49" charset="0"/>
              <a:buChar char="o"/>
            </a:pPr>
            <a:r>
              <a:rPr lang="en-US" sz="2000" b="1" dirty="0"/>
              <a:t>Rights</a:t>
            </a:r>
            <a:r>
              <a:rPr lang="en-US" sz="2000" dirty="0"/>
              <a:t> establish standards for how you ought to behave, and how others ought to behave towards you, within a domain of activity. Accompanying </a:t>
            </a:r>
            <a:r>
              <a:rPr lang="en-US" sz="2000" b="1" dirty="0"/>
              <a:t>duties</a:t>
            </a:r>
            <a:r>
              <a:rPr lang="en-US" sz="2000" dirty="0"/>
              <a:t> ensure that these standards are met.</a:t>
            </a:r>
            <a:endParaRPr lang="en-US" sz="2000" b="1" dirty="0"/>
          </a:p>
          <a:p>
            <a:pPr lvl="1">
              <a:buFont typeface="Wingdings" pitchFamily="2" charset="2"/>
              <a:buChar char="§"/>
            </a:pPr>
            <a:r>
              <a:rPr lang="en-US" sz="2000" dirty="0"/>
              <a:t>‘She has a </a:t>
            </a:r>
            <a:r>
              <a:rPr lang="en-US" sz="2000" b="1" dirty="0"/>
              <a:t>right</a:t>
            </a:r>
            <a:r>
              <a:rPr lang="en-US" sz="2000" dirty="0"/>
              <a:t> to know. You have a </a:t>
            </a:r>
            <a:r>
              <a:rPr lang="en-US" sz="2000" b="1" dirty="0"/>
              <a:t>duty </a:t>
            </a:r>
            <a:r>
              <a:rPr lang="en-US" sz="2000" dirty="0"/>
              <a:t>to tell her’</a:t>
            </a:r>
            <a:endParaRPr lang="en-US" sz="2000" b="1" dirty="0"/>
          </a:p>
        </p:txBody>
      </p:sp>
    </p:spTree>
    <p:extLst>
      <p:ext uri="{BB962C8B-B14F-4D97-AF65-F5344CB8AC3E}">
        <p14:creationId xmlns:p14="http://schemas.microsoft.com/office/powerpoint/2010/main" val="15628770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animEffect transition="in" filter="fade">
                                      <p:cBhvr>
                                        <p:cTn id="7" dur="500"/>
                                        <p:tgtEl>
                                          <p:spTgt spid="3">
                                            <p:txEl>
                                              <p:pRg st="3" end="3"/>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4" end="4"/>
                                            </p:txEl>
                                          </p:spTgt>
                                        </p:tgtEl>
                                        <p:attrNameLst>
                                          <p:attrName>style.visibility</p:attrName>
                                        </p:attrNameLst>
                                      </p:cBhvr>
                                      <p:to>
                                        <p:strVal val="visible"/>
                                      </p:to>
                                    </p:set>
                                    <p:animEffect transition="in" filter="fade">
                                      <p:cBhvr>
                                        <p:cTn id="10" dur="500"/>
                                        <p:tgtEl>
                                          <p:spTgt spid="3">
                                            <p:txEl>
                                              <p:pRg st="4" end="4"/>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5" end="5"/>
                                            </p:txEl>
                                          </p:spTgt>
                                        </p:tgtEl>
                                        <p:attrNameLst>
                                          <p:attrName>style.visibility</p:attrName>
                                        </p:attrNameLst>
                                      </p:cBhvr>
                                      <p:to>
                                        <p:strVal val="visible"/>
                                      </p:to>
                                    </p:set>
                                    <p:animEffect transition="in" filter="fade">
                                      <p:cBhvr>
                                        <p:cTn id="13" dur="500"/>
                                        <p:tgtEl>
                                          <p:spTgt spid="3">
                                            <p:txEl>
                                              <p:pRg st="5" end="5"/>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
                                            <p:txEl>
                                              <p:pRg st="6" end="6"/>
                                            </p:txEl>
                                          </p:spTgt>
                                        </p:tgtEl>
                                        <p:attrNameLst>
                                          <p:attrName>style.visibility</p:attrName>
                                        </p:attrNameLst>
                                      </p:cBhvr>
                                      <p:to>
                                        <p:strVal val="visible"/>
                                      </p:to>
                                    </p:set>
                                    <p:animEffect transition="in" filter="fade">
                                      <p:cBhvr>
                                        <p:cTn id="16" dur="500"/>
                                        <p:tgtEl>
                                          <p:spTgt spid="3">
                                            <p:txEl>
                                              <p:pRg st="6" end="6"/>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3">
                                            <p:txEl>
                                              <p:pRg st="8" end="8"/>
                                            </p:txEl>
                                          </p:spTgt>
                                        </p:tgtEl>
                                        <p:attrNameLst>
                                          <p:attrName>style.visibility</p:attrName>
                                        </p:attrNameLst>
                                      </p:cBhvr>
                                      <p:to>
                                        <p:strVal val="visible"/>
                                      </p:to>
                                    </p:set>
                                    <p:animEffect transition="in" filter="fade">
                                      <p:cBhvr>
                                        <p:cTn id="21" dur="500"/>
                                        <p:tgtEl>
                                          <p:spTgt spid="3">
                                            <p:txEl>
                                              <p:pRg st="8" end="8"/>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3">
                                            <p:txEl>
                                              <p:pRg st="9" end="9"/>
                                            </p:txEl>
                                          </p:spTgt>
                                        </p:tgtEl>
                                        <p:attrNameLst>
                                          <p:attrName>style.visibility</p:attrName>
                                        </p:attrNameLst>
                                      </p:cBhvr>
                                      <p:to>
                                        <p:strVal val="visible"/>
                                      </p:to>
                                    </p:set>
                                    <p:animEffect transition="in" filter="fade">
                                      <p:cBhvr>
                                        <p:cTn id="24" dur="500"/>
                                        <p:tgtEl>
                                          <p:spTgt spid="3">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0991A98B-BFF7-DD4D-98B6-AB12F62C204A}"/>
              </a:ext>
            </a:extLst>
          </p:cNvPr>
          <p:cNvSpPr>
            <a:spLocks noGrp="1"/>
          </p:cNvSpPr>
          <p:nvPr>
            <p:ph type="title"/>
          </p:nvPr>
        </p:nvSpPr>
        <p:spPr/>
        <p:txBody>
          <a:bodyPr/>
          <a:lstStyle/>
          <a:p>
            <a:r>
              <a:rPr lang="en-US" dirty="0"/>
              <a:t>Your rights.</a:t>
            </a:r>
          </a:p>
        </p:txBody>
      </p:sp>
      <p:sp>
        <p:nvSpPr>
          <p:cNvPr id="5" name="Content Placeholder 4">
            <a:extLst>
              <a:ext uri="{FF2B5EF4-FFF2-40B4-BE49-F238E27FC236}">
                <a16:creationId xmlns:a16="http://schemas.microsoft.com/office/drawing/2014/main" id="{9A12E8BD-C1A7-3E47-978A-1041D4E91609}"/>
              </a:ext>
            </a:extLst>
          </p:cNvPr>
          <p:cNvSpPr>
            <a:spLocks noGrp="1"/>
          </p:cNvSpPr>
          <p:nvPr>
            <p:ph idx="1"/>
          </p:nvPr>
        </p:nvSpPr>
        <p:spPr/>
        <p:txBody>
          <a:bodyPr/>
          <a:lstStyle/>
          <a:p>
            <a:pPr marL="0" indent="0">
              <a:buNone/>
            </a:pPr>
            <a:r>
              <a:rPr lang="en-US" sz="2400" i="1" dirty="0"/>
              <a:t>Try to think of examples of </a:t>
            </a:r>
            <a:r>
              <a:rPr lang="en-US" sz="2400" b="1" i="1" dirty="0"/>
              <a:t>rights</a:t>
            </a:r>
            <a:r>
              <a:rPr lang="en-US" sz="2400" i="1" dirty="0"/>
              <a:t>.</a:t>
            </a:r>
          </a:p>
          <a:p>
            <a:pPr marL="0" indent="0">
              <a:buNone/>
            </a:pPr>
            <a:endParaRPr lang="en-US" sz="2000" dirty="0"/>
          </a:p>
          <a:p>
            <a:pPr marL="0" indent="0">
              <a:buNone/>
            </a:pPr>
            <a:r>
              <a:rPr lang="en-US" sz="2000" b="1" dirty="0"/>
              <a:t>Guidance:</a:t>
            </a:r>
          </a:p>
          <a:p>
            <a:pPr marL="0" indent="0">
              <a:buNone/>
            </a:pPr>
            <a:r>
              <a:rPr lang="en-US" sz="2000" dirty="0"/>
              <a:t>Think of occasions where you might think or say something like…</a:t>
            </a:r>
          </a:p>
          <a:p>
            <a:pPr>
              <a:buFont typeface="Courier New" panose="02070309020205020404" pitchFamily="49" charset="0"/>
              <a:buChar char="o"/>
            </a:pPr>
            <a:r>
              <a:rPr lang="en-US" sz="2000" dirty="0"/>
              <a:t>“I have a right to…”</a:t>
            </a:r>
          </a:p>
          <a:p>
            <a:pPr>
              <a:buFont typeface="Courier New" panose="02070309020205020404" pitchFamily="49" charset="0"/>
              <a:buChar char="o"/>
            </a:pPr>
            <a:r>
              <a:rPr lang="en-US" sz="2000" dirty="0"/>
              <a:t>“I’m well within my rights to…”</a:t>
            </a:r>
          </a:p>
          <a:p>
            <a:pPr>
              <a:buFont typeface="Courier New" panose="02070309020205020404" pitchFamily="49" charset="0"/>
              <a:buChar char="o"/>
            </a:pPr>
            <a:r>
              <a:rPr lang="en-US" sz="2000" dirty="0"/>
              <a:t>“It’s my right!”, “You’ve got no right!”</a:t>
            </a:r>
          </a:p>
          <a:p>
            <a:pPr marL="0" indent="0">
              <a:buNone/>
            </a:pPr>
            <a:endParaRPr lang="en-US" sz="2000" dirty="0"/>
          </a:p>
          <a:p>
            <a:pPr marL="0" indent="0">
              <a:buNone/>
            </a:pPr>
            <a:r>
              <a:rPr lang="en-US" sz="2000" dirty="0"/>
              <a:t>Or think of well known phrases that use the term ‘right to…’</a:t>
            </a:r>
          </a:p>
          <a:p>
            <a:pPr marL="0" indent="0">
              <a:buNone/>
            </a:pPr>
            <a:endParaRPr lang="en-US" sz="2000" dirty="0"/>
          </a:p>
          <a:p>
            <a:pPr marL="0" indent="0">
              <a:buNone/>
            </a:pPr>
            <a:r>
              <a:rPr lang="en-US" sz="2000" dirty="0"/>
              <a:t>Or think of general areas of activity you know are protected by rights.</a:t>
            </a:r>
          </a:p>
        </p:txBody>
      </p:sp>
    </p:spTree>
    <p:extLst>
      <p:ext uri="{BB962C8B-B14F-4D97-AF65-F5344CB8AC3E}">
        <p14:creationId xmlns:p14="http://schemas.microsoft.com/office/powerpoint/2010/main" val="347673670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55E70B-806C-6340-B4D9-A7E19713FFF6}"/>
              </a:ext>
            </a:extLst>
          </p:cNvPr>
          <p:cNvSpPr>
            <a:spLocks noGrp="1"/>
          </p:cNvSpPr>
          <p:nvPr>
            <p:ph type="title"/>
          </p:nvPr>
        </p:nvSpPr>
        <p:spPr/>
        <p:txBody>
          <a:bodyPr/>
          <a:lstStyle/>
          <a:p>
            <a:r>
              <a:rPr lang="en-US" dirty="0"/>
              <a:t>Kinds of rights.</a:t>
            </a:r>
          </a:p>
        </p:txBody>
      </p:sp>
      <p:sp>
        <p:nvSpPr>
          <p:cNvPr id="3" name="Content Placeholder 2">
            <a:extLst>
              <a:ext uri="{FF2B5EF4-FFF2-40B4-BE49-F238E27FC236}">
                <a16:creationId xmlns:a16="http://schemas.microsoft.com/office/drawing/2014/main" id="{F626607C-2247-7641-98D5-09B2EA79BAD2}"/>
              </a:ext>
            </a:extLst>
          </p:cNvPr>
          <p:cNvSpPr>
            <a:spLocks noGrp="1"/>
          </p:cNvSpPr>
          <p:nvPr>
            <p:ph idx="1"/>
          </p:nvPr>
        </p:nvSpPr>
        <p:spPr/>
        <p:txBody>
          <a:bodyPr/>
          <a:lstStyle/>
          <a:p>
            <a:pPr>
              <a:buFont typeface="Courier New" charset="0"/>
              <a:buChar char="o"/>
            </a:pPr>
            <a:r>
              <a:rPr lang="en-US" sz="2400" b="1" dirty="0"/>
              <a:t>Claims</a:t>
            </a:r>
          </a:p>
          <a:p>
            <a:pPr lvl="1">
              <a:buFont typeface="Wingdings" charset="2"/>
              <a:buChar char="§"/>
            </a:pPr>
            <a:r>
              <a:rPr lang="en-US" sz="2000" dirty="0"/>
              <a:t>To be owed a duty by other(s).</a:t>
            </a:r>
          </a:p>
          <a:p>
            <a:pPr lvl="1">
              <a:buFont typeface="Wingdings" charset="2"/>
              <a:buChar char="§"/>
            </a:pPr>
            <a:r>
              <a:rPr lang="en-US" sz="2000" dirty="0"/>
              <a:t>What people usually mean when they say just ‘rights’.</a:t>
            </a:r>
          </a:p>
          <a:p>
            <a:pPr>
              <a:buFont typeface="Courier New" charset="0"/>
              <a:buChar char="o"/>
            </a:pPr>
            <a:r>
              <a:rPr lang="en-US" sz="2400" b="1" dirty="0"/>
              <a:t>Liberties</a:t>
            </a:r>
          </a:p>
          <a:p>
            <a:pPr lvl="1">
              <a:buFont typeface="Wingdings" charset="2"/>
              <a:buChar char="§"/>
            </a:pPr>
            <a:r>
              <a:rPr lang="en-US" sz="2000" dirty="0"/>
              <a:t>To be free of any duty to do or not do </a:t>
            </a:r>
            <a:r>
              <a:rPr lang="en-US" sz="2000" i="1" dirty="0"/>
              <a:t>x</a:t>
            </a:r>
            <a:r>
              <a:rPr lang="en-US" sz="2000" dirty="0"/>
              <a:t>.</a:t>
            </a:r>
          </a:p>
          <a:p>
            <a:pPr>
              <a:buFont typeface="Courier New" charset="0"/>
              <a:buChar char="o"/>
            </a:pPr>
            <a:r>
              <a:rPr lang="en-US" sz="2400" b="1" dirty="0"/>
              <a:t>Powers</a:t>
            </a:r>
          </a:p>
          <a:p>
            <a:pPr lvl="1">
              <a:buFont typeface="Wingdings" charset="2"/>
              <a:buChar char="§"/>
            </a:pPr>
            <a:r>
              <a:rPr lang="en-US" sz="2000" dirty="0"/>
              <a:t>To possess the ability to change another person’s normative relations (i.e. what they are permitted/required/prohibited to do)</a:t>
            </a:r>
          </a:p>
          <a:p>
            <a:pPr>
              <a:buFont typeface="Courier New" charset="0"/>
              <a:buChar char="o"/>
            </a:pPr>
            <a:r>
              <a:rPr lang="en-US" sz="2400" b="1" dirty="0"/>
              <a:t>Immunities</a:t>
            </a:r>
          </a:p>
          <a:p>
            <a:pPr lvl="1">
              <a:buFont typeface="Wingdings" charset="2"/>
              <a:buChar char="§"/>
            </a:pPr>
            <a:r>
              <a:rPr lang="en-US" sz="2000" dirty="0"/>
              <a:t>To not be subject to another person’s power.</a:t>
            </a:r>
          </a:p>
        </p:txBody>
      </p:sp>
    </p:spTree>
    <p:extLst>
      <p:ext uri="{BB962C8B-B14F-4D97-AF65-F5344CB8AC3E}">
        <p14:creationId xmlns:p14="http://schemas.microsoft.com/office/powerpoint/2010/main" val="4855622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500"/>
                                        <p:tgtEl>
                                          <p:spTgt spid="3">
                                            <p:txEl>
                                              <p:pRg st="1" end="1"/>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fade">
                                      <p:cBhvr>
                                        <p:cTn id="13" dur="500"/>
                                        <p:tgtEl>
                                          <p:spTgt spid="3">
                                            <p:txEl>
                                              <p:pRg st="2" end="2"/>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3">
                                            <p:txEl>
                                              <p:pRg st="3" end="3"/>
                                            </p:txEl>
                                          </p:spTgt>
                                        </p:tgtEl>
                                        <p:attrNameLst>
                                          <p:attrName>style.visibility</p:attrName>
                                        </p:attrNameLst>
                                      </p:cBhvr>
                                      <p:to>
                                        <p:strVal val="visible"/>
                                      </p:to>
                                    </p:set>
                                    <p:animEffect transition="in" filter="fade">
                                      <p:cBhvr>
                                        <p:cTn id="18" dur="500"/>
                                        <p:tgtEl>
                                          <p:spTgt spid="3">
                                            <p:txEl>
                                              <p:pRg st="3" end="3"/>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animEffect transition="in" filter="fade">
                                      <p:cBhvr>
                                        <p:cTn id="21" dur="500"/>
                                        <p:tgtEl>
                                          <p:spTgt spid="3">
                                            <p:txEl>
                                              <p:pRg st="4" end="4"/>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3">
                                            <p:txEl>
                                              <p:pRg st="5" end="5"/>
                                            </p:txEl>
                                          </p:spTgt>
                                        </p:tgtEl>
                                        <p:attrNameLst>
                                          <p:attrName>style.visibility</p:attrName>
                                        </p:attrNameLst>
                                      </p:cBhvr>
                                      <p:to>
                                        <p:strVal val="visible"/>
                                      </p:to>
                                    </p:set>
                                    <p:animEffect transition="in" filter="fade">
                                      <p:cBhvr>
                                        <p:cTn id="26" dur="500"/>
                                        <p:tgtEl>
                                          <p:spTgt spid="3">
                                            <p:txEl>
                                              <p:pRg st="5" end="5"/>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3">
                                            <p:txEl>
                                              <p:pRg st="6" end="6"/>
                                            </p:txEl>
                                          </p:spTgt>
                                        </p:tgtEl>
                                        <p:attrNameLst>
                                          <p:attrName>style.visibility</p:attrName>
                                        </p:attrNameLst>
                                      </p:cBhvr>
                                      <p:to>
                                        <p:strVal val="visible"/>
                                      </p:to>
                                    </p:set>
                                    <p:animEffect transition="in" filter="fade">
                                      <p:cBhvr>
                                        <p:cTn id="29" dur="500"/>
                                        <p:tgtEl>
                                          <p:spTgt spid="3">
                                            <p:txEl>
                                              <p:pRg st="6" end="6"/>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3">
                                            <p:txEl>
                                              <p:pRg st="7" end="7"/>
                                            </p:txEl>
                                          </p:spTgt>
                                        </p:tgtEl>
                                        <p:attrNameLst>
                                          <p:attrName>style.visibility</p:attrName>
                                        </p:attrNameLst>
                                      </p:cBhvr>
                                      <p:to>
                                        <p:strVal val="visible"/>
                                      </p:to>
                                    </p:set>
                                    <p:animEffect transition="in" filter="fade">
                                      <p:cBhvr>
                                        <p:cTn id="34" dur="500"/>
                                        <p:tgtEl>
                                          <p:spTgt spid="3">
                                            <p:txEl>
                                              <p:pRg st="7" end="7"/>
                                            </p:txEl>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3">
                                            <p:txEl>
                                              <p:pRg st="8" end="8"/>
                                            </p:txEl>
                                          </p:spTgt>
                                        </p:tgtEl>
                                        <p:attrNameLst>
                                          <p:attrName>style.visibility</p:attrName>
                                        </p:attrNameLst>
                                      </p:cBhvr>
                                      <p:to>
                                        <p:strVal val="visible"/>
                                      </p:to>
                                    </p:set>
                                    <p:animEffect transition="in" filter="fade">
                                      <p:cBhvr>
                                        <p:cTn id="37" dur="5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05B99C-4955-F743-81C8-FF4A97247CAF}"/>
              </a:ext>
            </a:extLst>
          </p:cNvPr>
          <p:cNvSpPr>
            <a:spLocks noGrp="1"/>
          </p:cNvSpPr>
          <p:nvPr>
            <p:ph type="title"/>
          </p:nvPr>
        </p:nvSpPr>
        <p:spPr/>
        <p:txBody>
          <a:bodyPr/>
          <a:lstStyle/>
          <a:p>
            <a:r>
              <a:rPr lang="en-US" dirty="0"/>
              <a:t>When do you have a right?</a:t>
            </a:r>
          </a:p>
        </p:txBody>
      </p:sp>
      <p:graphicFrame>
        <p:nvGraphicFramePr>
          <p:cNvPr id="4" name="Content Placeholder 3">
            <a:extLst>
              <a:ext uri="{FF2B5EF4-FFF2-40B4-BE49-F238E27FC236}">
                <a16:creationId xmlns:a16="http://schemas.microsoft.com/office/drawing/2014/main" id="{34AE8632-5FDE-3849-A2D1-8F65426CF68D}"/>
              </a:ext>
            </a:extLst>
          </p:cNvPr>
          <p:cNvGraphicFramePr>
            <a:graphicFrameLocks noGrp="1"/>
          </p:cNvGraphicFramePr>
          <p:nvPr>
            <p:ph idx="1"/>
            <p:extLst>
              <p:ext uri="{D42A27DB-BD31-4B8C-83A1-F6EECF244321}">
                <p14:modId xmlns:p14="http://schemas.microsoft.com/office/powerpoint/2010/main" val="1634197509"/>
              </p:ext>
            </p:extLst>
          </p:nvPr>
        </p:nvGraphicFramePr>
        <p:xfrm>
          <a:off x="685800" y="1371600"/>
          <a:ext cx="7772400" cy="4023360"/>
        </p:xfrm>
        <a:graphic>
          <a:graphicData uri="http://schemas.openxmlformats.org/drawingml/2006/table">
            <a:tbl>
              <a:tblPr firstRow="1" bandRow="1">
                <a:tableStyleId>{10A1B5D5-9B99-4C35-A422-299274C87663}</a:tableStyleId>
              </a:tblPr>
              <a:tblGrid>
                <a:gridCol w="1725960">
                  <a:extLst>
                    <a:ext uri="{9D8B030D-6E8A-4147-A177-3AD203B41FA5}">
                      <a16:colId xmlns:a16="http://schemas.microsoft.com/office/drawing/2014/main" val="996557148"/>
                    </a:ext>
                  </a:extLst>
                </a:gridCol>
                <a:gridCol w="6046440">
                  <a:extLst>
                    <a:ext uri="{9D8B030D-6E8A-4147-A177-3AD203B41FA5}">
                      <a16:colId xmlns:a16="http://schemas.microsoft.com/office/drawing/2014/main" val="2279560457"/>
                    </a:ext>
                  </a:extLst>
                </a:gridCol>
              </a:tblGrid>
              <a:tr h="370840">
                <a:tc>
                  <a:txBody>
                    <a:bodyPr/>
                    <a:lstStyle/>
                    <a:p>
                      <a:pPr algn="ctr"/>
                      <a:endParaRPr lang="en-US" sz="2400" dirty="0"/>
                    </a:p>
                  </a:txBody>
                  <a:tcPr anchor="ctr"/>
                </a:tc>
                <a:tc>
                  <a:txBody>
                    <a:bodyPr/>
                    <a:lstStyle/>
                    <a:p>
                      <a:pPr algn="ctr"/>
                      <a:r>
                        <a:rPr lang="en-US" sz="2400" dirty="0"/>
                        <a:t>INTEREST THEORY</a:t>
                      </a:r>
                    </a:p>
                  </a:txBody>
                  <a:tcPr anchor="ctr"/>
                </a:tc>
                <a:extLst>
                  <a:ext uri="{0D108BD9-81ED-4DB2-BD59-A6C34878D82A}">
                    <a16:rowId xmlns:a16="http://schemas.microsoft.com/office/drawing/2014/main" val="2609160426"/>
                  </a:ext>
                </a:extLst>
              </a:tr>
              <a:tr h="370840">
                <a:tc>
                  <a:txBody>
                    <a:bodyPr/>
                    <a:lstStyle/>
                    <a:p>
                      <a:pPr algn="ctr"/>
                      <a:r>
                        <a:rPr lang="en-US" sz="2400" dirty="0"/>
                        <a:t>Theory</a:t>
                      </a:r>
                    </a:p>
                  </a:txBody>
                  <a:tcPr anchor="ctr"/>
                </a:tc>
                <a:tc>
                  <a:txBody>
                    <a:bodyPr/>
                    <a:lstStyle/>
                    <a:p>
                      <a:pPr algn="ctr"/>
                      <a:endParaRPr lang="en-US" sz="2400" dirty="0"/>
                    </a:p>
                    <a:p>
                      <a:pPr algn="ctr"/>
                      <a:endParaRPr lang="en-US" sz="2400" dirty="0"/>
                    </a:p>
                    <a:p>
                      <a:pPr algn="ctr"/>
                      <a:endParaRPr lang="en-US" sz="2400" dirty="0"/>
                    </a:p>
                  </a:txBody>
                  <a:tcPr anchor="ctr"/>
                </a:tc>
                <a:extLst>
                  <a:ext uri="{0D108BD9-81ED-4DB2-BD59-A6C34878D82A}">
                    <a16:rowId xmlns:a16="http://schemas.microsoft.com/office/drawing/2014/main" val="1415850994"/>
                  </a:ext>
                </a:extLst>
              </a:tr>
              <a:tr h="370840">
                <a:tc>
                  <a:txBody>
                    <a:bodyPr/>
                    <a:lstStyle/>
                    <a:p>
                      <a:pPr algn="ctr"/>
                      <a:r>
                        <a:rPr lang="en-US" sz="2400" dirty="0"/>
                        <a:t>Pro</a:t>
                      </a:r>
                    </a:p>
                  </a:txBody>
                  <a:tcPr anchor="ctr"/>
                </a:tc>
                <a:tc>
                  <a:txBody>
                    <a:bodyPr/>
                    <a:lstStyle/>
                    <a:p>
                      <a:pPr marL="342900" indent="-342900">
                        <a:buFont typeface="Courier New" panose="02070309020205020404" pitchFamily="49" charset="0"/>
                        <a:buChar char="o"/>
                      </a:pPr>
                      <a:endParaRPr lang="en-US" sz="2400" dirty="0"/>
                    </a:p>
                    <a:p>
                      <a:pPr marL="342900" indent="-342900">
                        <a:buFont typeface="Courier New" panose="02070309020205020404" pitchFamily="49" charset="0"/>
                        <a:buChar char="o"/>
                      </a:pPr>
                      <a:endParaRPr lang="en-US" sz="2400" dirty="0"/>
                    </a:p>
                    <a:p>
                      <a:pPr marL="342900" indent="-342900">
                        <a:buFont typeface="Courier New" panose="02070309020205020404" pitchFamily="49" charset="0"/>
                        <a:buChar char="o"/>
                      </a:pPr>
                      <a:endParaRPr lang="en-US" sz="2400" dirty="0"/>
                    </a:p>
                    <a:p>
                      <a:pPr marL="342900" indent="-342900">
                        <a:buFont typeface="Courier New" panose="02070309020205020404" pitchFamily="49" charset="0"/>
                        <a:buChar char="o"/>
                      </a:pPr>
                      <a:endParaRPr lang="en-US" sz="2400" dirty="0"/>
                    </a:p>
                  </a:txBody>
                  <a:tcPr anchor="ctr"/>
                </a:tc>
                <a:extLst>
                  <a:ext uri="{0D108BD9-81ED-4DB2-BD59-A6C34878D82A}">
                    <a16:rowId xmlns:a16="http://schemas.microsoft.com/office/drawing/2014/main" val="3836729065"/>
                  </a:ext>
                </a:extLst>
              </a:tr>
              <a:tr h="370840">
                <a:tc>
                  <a:txBody>
                    <a:bodyPr/>
                    <a:lstStyle/>
                    <a:p>
                      <a:pPr algn="ctr"/>
                      <a:r>
                        <a:rPr lang="en-US" sz="2400" dirty="0"/>
                        <a:t>Con</a:t>
                      </a:r>
                    </a:p>
                  </a:txBody>
                  <a:tcPr anchor="ctr"/>
                </a:tc>
                <a:tc>
                  <a:txBody>
                    <a:bodyPr/>
                    <a:lstStyle/>
                    <a:p>
                      <a:pPr marL="342900" indent="-342900">
                        <a:buFont typeface="Courier New" panose="02070309020205020404" pitchFamily="49" charset="0"/>
                        <a:buChar char="o"/>
                      </a:pPr>
                      <a:endParaRPr lang="en-US" sz="2400" dirty="0"/>
                    </a:p>
                    <a:p>
                      <a:pPr marL="342900" indent="-342900">
                        <a:buFont typeface="Courier New" panose="02070309020205020404" pitchFamily="49" charset="0"/>
                        <a:buChar char="o"/>
                      </a:pPr>
                      <a:endParaRPr lang="en-US" sz="2400" dirty="0"/>
                    </a:p>
                  </a:txBody>
                  <a:tcPr anchor="ctr"/>
                </a:tc>
                <a:extLst>
                  <a:ext uri="{0D108BD9-81ED-4DB2-BD59-A6C34878D82A}">
                    <a16:rowId xmlns:a16="http://schemas.microsoft.com/office/drawing/2014/main" val="411590238"/>
                  </a:ext>
                </a:extLst>
              </a:tr>
            </a:tbl>
          </a:graphicData>
        </a:graphic>
      </p:graphicFrame>
    </p:spTree>
    <p:extLst>
      <p:ext uri="{BB962C8B-B14F-4D97-AF65-F5344CB8AC3E}">
        <p14:creationId xmlns:p14="http://schemas.microsoft.com/office/powerpoint/2010/main" val="226686873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05B99C-4955-F743-81C8-FF4A97247CAF}"/>
              </a:ext>
            </a:extLst>
          </p:cNvPr>
          <p:cNvSpPr>
            <a:spLocks noGrp="1"/>
          </p:cNvSpPr>
          <p:nvPr>
            <p:ph type="title"/>
          </p:nvPr>
        </p:nvSpPr>
        <p:spPr/>
        <p:txBody>
          <a:bodyPr/>
          <a:lstStyle/>
          <a:p>
            <a:r>
              <a:rPr lang="en-US" dirty="0"/>
              <a:t>When do you have a right?</a:t>
            </a:r>
          </a:p>
        </p:txBody>
      </p:sp>
      <p:graphicFrame>
        <p:nvGraphicFramePr>
          <p:cNvPr id="4" name="Content Placeholder 3">
            <a:extLst>
              <a:ext uri="{FF2B5EF4-FFF2-40B4-BE49-F238E27FC236}">
                <a16:creationId xmlns:a16="http://schemas.microsoft.com/office/drawing/2014/main" id="{34AE8632-5FDE-3849-A2D1-8F65426CF68D}"/>
              </a:ext>
            </a:extLst>
          </p:cNvPr>
          <p:cNvGraphicFramePr>
            <a:graphicFrameLocks noGrp="1"/>
          </p:cNvGraphicFramePr>
          <p:nvPr>
            <p:ph idx="1"/>
          </p:nvPr>
        </p:nvGraphicFramePr>
        <p:xfrm>
          <a:off x="685800" y="1371600"/>
          <a:ext cx="7772400" cy="4023360"/>
        </p:xfrm>
        <a:graphic>
          <a:graphicData uri="http://schemas.openxmlformats.org/drawingml/2006/table">
            <a:tbl>
              <a:tblPr firstRow="1" bandRow="1">
                <a:tableStyleId>{10A1B5D5-9B99-4C35-A422-299274C87663}</a:tableStyleId>
              </a:tblPr>
              <a:tblGrid>
                <a:gridCol w="1725960">
                  <a:extLst>
                    <a:ext uri="{9D8B030D-6E8A-4147-A177-3AD203B41FA5}">
                      <a16:colId xmlns:a16="http://schemas.microsoft.com/office/drawing/2014/main" val="996557148"/>
                    </a:ext>
                  </a:extLst>
                </a:gridCol>
                <a:gridCol w="6046440">
                  <a:extLst>
                    <a:ext uri="{9D8B030D-6E8A-4147-A177-3AD203B41FA5}">
                      <a16:colId xmlns:a16="http://schemas.microsoft.com/office/drawing/2014/main" val="2279560457"/>
                    </a:ext>
                  </a:extLst>
                </a:gridCol>
              </a:tblGrid>
              <a:tr h="370840">
                <a:tc>
                  <a:txBody>
                    <a:bodyPr/>
                    <a:lstStyle/>
                    <a:p>
                      <a:pPr algn="ctr"/>
                      <a:endParaRPr lang="en-US" sz="2400" dirty="0"/>
                    </a:p>
                  </a:txBody>
                  <a:tcPr anchor="ctr"/>
                </a:tc>
                <a:tc>
                  <a:txBody>
                    <a:bodyPr/>
                    <a:lstStyle/>
                    <a:p>
                      <a:pPr algn="ctr"/>
                      <a:r>
                        <a:rPr lang="en-US" sz="2400" dirty="0"/>
                        <a:t>INTEREST THEORY</a:t>
                      </a:r>
                    </a:p>
                  </a:txBody>
                  <a:tcPr anchor="ctr"/>
                </a:tc>
                <a:extLst>
                  <a:ext uri="{0D108BD9-81ED-4DB2-BD59-A6C34878D82A}">
                    <a16:rowId xmlns:a16="http://schemas.microsoft.com/office/drawing/2014/main" val="2609160426"/>
                  </a:ext>
                </a:extLst>
              </a:tr>
              <a:tr h="370840">
                <a:tc>
                  <a:txBody>
                    <a:bodyPr/>
                    <a:lstStyle/>
                    <a:p>
                      <a:pPr algn="ctr"/>
                      <a:r>
                        <a:rPr lang="en-US" sz="2400" dirty="0"/>
                        <a:t>Theory</a:t>
                      </a:r>
                    </a:p>
                  </a:txBody>
                  <a:tcPr anchor="ctr"/>
                </a:tc>
                <a:tc>
                  <a:txBody>
                    <a:bodyPr/>
                    <a:lstStyle/>
                    <a:p>
                      <a:pPr algn="ctr"/>
                      <a:r>
                        <a:rPr lang="en-US" sz="2400" dirty="0"/>
                        <a:t>A person has a right when she has an interest that is sufficiently strong that it grounds a duty in other people. </a:t>
                      </a:r>
                    </a:p>
                  </a:txBody>
                  <a:tcPr anchor="ctr"/>
                </a:tc>
                <a:extLst>
                  <a:ext uri="{0D108BD9-81ED-4DB2-BD59-A6C34878D82A}">
                    <a16:rowId xmlns:a16="http://schemas.microsoft.com/office/drawing/2014/main" val="1415850994"/>
                  </a:ext>
                </a:extLst>
              </a:tr>
              <a:tr h="370840">
                <a:tc>
                  <a:txBody>
                    <a:bodyPr/>
                    <a:lstStyle/>
                    <a:p>
                      <a:pPr algn="ctr"/>
                      <a:r>
                        <a:rPr lang="en-US" sz="2400" dirty="0"/>
                        <a:t>Pro</a:t>
                      </a:r>
                    </a:p>
                  </a:txBody>
                  <a:tcPr anchor="ctr"/>
                </a:tc>
                <a:tc>
                  <a:txBody>
                    <a:bodyPr/>
                    <a:lstStyle/>
                    <a:p>
                      <a:pPr marL="342900" indent="-342900">
                        <a:buFont typeface="Courier New" panose="02070309020205020404" pitchFamily="49" charset="0"/>
                        <a:buChar char="o"/>
                      </a:pPr>
                      <a:endParaRPr lang="en-US" sz="2400" dirty="0"/>
                    </a:p>
                    <a:p>
                      <a:pPr marL="342900" indent="-342900">
                        <a:buFont typeface="Courier New" panose="02070309020205020404" pitchFamily="49" charset="0"/>
                        <a:buChar char="o"/>
                      </a:pPr>
                      <a:endParaRPr lang="en-US" sz="2400" dirty="0"/>
                    </a:p>
                    <a:p>
                      <a:pPr marL="342900" indent="-342900">
                        <a:buFont typeface="Courier New" panose="02070309020205020404" pitchFamily="49" charset="0"/>
                        <a:buChar char="o"/>
                      </a:pPr>
                      <a:endParaRPr lang="en-US" sz="2400" dirty="0"/>
                    </a:p>
                    <a:p>
                      <a:pPr marL="342900" indent="-342900">
                        <a:buFont typeface="Courier New" panose="02070309020205020404" pitchFamily="49" charset="0"/>
                        <a:buChar char="o"/>
                      </a:pPr>
                      <a:endParaRPr lang="en-US" sz="2400" dirty="0"/>
                    </a:p>
                  </a:txBody>
                  <a:tcPr anchor="ctr"/>
                </a:tc>
                <a:extLst>
                  <a:ext uri="{0D108BD9-81ED-4DB2-BD59-A6C34878D82A}">
                    <a16:rowId xmlns:a16="http://schemas.microsoft.com/office/drawing/2014/main" val="3836729065"/>
                  </a:ext>
                </a:extLst>
              </a:tr>
              <a:tr h="370840">
                <a:tc>
                  <a:txBody>
                    <a:bodyPr/>
                    <a:lstStyle/>
                    <a:p>
                      <a:pPr algn="ctr"/>
                      <a:r>
                        <a:rPr lang="en-US" sz="2400" dirty="0"/>
                        <a:t>Con</a:t>
                      </a:r>
                    </a:p>
                  </a:txBody>
                  <a:tcPr anchor="ctr"/>
                </a:tc>
                <a:tc>
                  <a:txBody>
                    <a:bodyPr/>
                    <a:lstStyle/>
                    <a:p>
                      <a:pPr marL="342900" indent="-342900">
                        <a:buFont typeface="Courier New" panose="02070309020205020404" pitchFamily="49" charset="0"/>
                        <a:buChar char="o"/>
                      </a:pPr>
                      <a:endParaRPr lang="en-US" sz="2400" dirty="0"/>
                    </a:p>
                    <a:p>
                      <a:pPr marL="342900" indent="-342900">
                        <a:buFont typeface="Courier New" panose="02070309020205020404" pitchFamily="49" charset="0"/>
                        <a:buChar char="o"/>
                      </a:pPr>
                      <a:endParaRPr lang="en-US" sz="2400" dirty="0"/>
                    </a:p>
                  </a:txBody>
                  <a:tcPr anchor="ctr"/>
                </a:tc>
                <a:extLst>
                  <a:ext uri="{0D108BD9-81ED-4DB2-BD59-A6C34878D82A}">
                    <a16:rowId xmlns:a16="http://schemas.microsoft.com/office/drawing/2014/main" val="411590238"/>
                  </a:ext>
                </a:extLst>
              </a:tr>
            </a:tbl>
          </a:graphicData>
        </a:graphic>
      </p:graphicFrame>
    </p:spTree>
    <p:extLst>
      <p:ext uri="{BB962C8B-B14F-4D97-AF65-F5344CB8AC3E}">
        <p14:creationId xmlns:p14="http://schemas.microsoft.com/office/powerpoint/2010/main" val="27100883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template_aubergine_Uni of Warwick_2810">
  <a:themeElements>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altLang="en-US"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altLang="en-US"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76619D9025DB254C99B3088535B5A5C5" ma:contentTypeVersion="14" ma:contentTypeDescription="Create a new document." ma:contentTypeScope="" ma:versionID="0b98dff43b89b942742fcacd258192dd">
  <xsd:schema xmlns:xsd="http://www.w3.org/2001/XMLSchema" xmlns:xs="http://www.w3.org/2001/XMLSchema" xmlns:p="http://schemas.microsoft.com/office/2006/metadata/properties" xmlns:ns2="3dbb0a96-e600-49cb-b92f-c575e8d410f7" xmlns:ns3="1b726ae5-efc6-4001-9296-3a0a1a72f713" targetNamespace="http://schemas.microsoft.com/office/2006/metadata/properties" ma:root="true" ma:fieldsID="481e2af96a527ddb46d29a6c88578ad0" ns2:_="" ns3:_="">
    <xsd:import namespace="3dbb0a96-e600-49cb-b92f-c575e8d410f7"/>
    <xsd:import namespace="1b726ae5-efc6-4001-9296-3a0a1a72f713"/>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lcf76f155ced4ddcb4097134ff3c332f" minOccurs="0"/>
                <xsd:element ref="ns3:TaxCatchAll" minOccurs="0"/>
                <xsd:element ref="ns2:MediaServiceOCR" minOccurs="0"/>
                <xsd:element ref="ns2:MediaServiceGenerationTime" minOccurs="0"/>
                <xsd:element ref="ns2:MediaServiceEventHashCode" minOccurs="0"/>
                <xsd:element ref="ns2:MediaServiceDateTaken" minOccurs="0"/>
                <xsd:element ref="ns2:MediaServiceLocation" minOccurs="0"/>
                <xsd:element ref="ns2:MediaServiceObjectDetectorVersions" minOccurs="0"/>
                <xsd:element ref="ns2: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3dbb0a96-e600-49cb-b92f-c575e8d410f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lcf76f155ced4ddcb4097134ff3c332f" ma:index="13" nillable="true" ma:taxonomy="true" ma:internalName="lcf76f155ced4ddcb4097134ff3c332f" ma:taxonomyFieldName="MediaServiceImageTags" ma:displayName="Image Tags" ma:readOnly="false" ma:fieldId="{5cf76f15-5ced-4ddc-b409-7134ff3c332f}" ma:taxonomyMulti="true" ma:sspId="955cd427-a42c-44c8-816a-2405638e27c4" ma:termSetId="09814cd3-568e-fe90-9814-8d621ff8fb84" ma:anchorId="fba54fb3-c3e1-fe81-a776-ca4b69148c4d" ma:open="true" ma:isKeyword="false">
      <xsd:complexType>
        <xsd:sequence>
          <xsd:element ref="pc:Terms" minOccurs="0" maxOccurs="1"/>
        </xsd:sequence>
      </xsd:complexType>
    </xsd:element>
    <xsd:element name="MediaServiceOCR" ma:index="15" nillable="true" ma:displayName="Extracted Text" ma:internalName="MediaServiceOCR" ma:readOnly="true">
      <xsd:simpleType>
        <xsd:restriction base="dms:Note">
          <xsd:maxLength value="255"/>
        </xsd:restriction>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DateTaken" ma:index="18" nillable="true" ma:displayName="MediaServiceDateTaken" ma:hidden="true" ma:indexed="true" ma:internalName="MediaServiceDateTaken" ma:readOnly="true">
      <xsd:simpleType>
        <xsd:restriction base="dms:Text"/>
      </xsd:simpleType>
    </xsd:element>
    <xsd:element name="MediaServiceLocation" ma:index="19" nillable="true" ma:displayName="Location" ma:indexed="true" ma:internalName="MediaServiceLocation" ma:readOnly="true">
      <xsd:simpleType>
        <xsd:restriction base="dms:Text"/>
      </xsd:simpleType>
    </xsd:element>
    <xsd:element name="MediaServiceObjectDetectorVersions" ma:index="20" nillable="true" ma:displayName="MediaServiceObjectDetectorVersions" ma:hidden="true" ma:indexed="true" ma:internalName="MediaServiceObjectDetectorVersions" ma:readOnly="true">
      <xsd:simpleType>
        <xsd:restriction base="dms:Text"/>
      </xsd:simpleType>
    </xsd:element>
    <xsd:element name="MediaLengthInSeconds" ma:index="21" nillable="true" ma:displayName="MediaLengthInSeconds" ma:hidden="true"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1b726ae5-efc6-4001-9296-3a0a1a72f713"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element name="TaxCatchAll" ma:index="14" nillable="true" ma:displayName="Taxonomy Catch All Column" ma:hidden="true" ma:list="{330555f4-7f02-4335-96e4-be1d328c28f2}" ma:internalName="TaxCatchAll" ma:showField="CatchAllData" ma:web="1b726ae5-efc6-4001-9296-3a0a1a72f713">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4C92AA7A-8804-428A-9E39-5AF339414ACC}"/>
</file>

<file path=customXml/itemProps2.xml><?xml version="1.0" encoding="utf-8"?>
<ds:datastoreItem xmlns:ds="http://schemas.openxmlformats.org/officeDocument/2006/customXml" ds:itemID="{E67A5475-BBE4-4923-BD43-C0FC0DF5742A}"/>
</file>

<file path=docProps/app.xml><?xml version="1.0" encoding="utf-8"?>
<Properties xmlns="http://schemas.openxmlformats.org/officeDocument/2006/extended-properties" xmlns:vt="http://schemas.openxmlformats.org/officeDocument/2006/docPropsVTypes">
  <Template/>
  <TotalTime>1270</TotalTime>
  <Words>4408</Words>
  <Application>Microsoft Macintosh PowerPoint</Application>
  <PresentationFormat>On-screen Show (4:3)</PresentationFormat>
  <Paragraphs>346</Paragraphs>
  <Slides>42</Slides>
  <Notes>0</Notes>
  <HiddenSlides>0</HiddenSlides>
  <MMClips>0</MMClips>
  <ScaleCrop>false</ScaleCrop>
  <HeadingPairs>
    <vt:vector size="6" baseType="variant">
      <vt:variant>
        <vt:lpstr>Fonts Used</vt:lpstr>
      </vt:variant>
      <vt:variant>
        <vt:i4>6</vt:i4>
      </vt:variant>
      <vt:variant>
        <vt:lpstr>Theme</vt:lpstr>
      </vt:variant>
      <vt:variant>
        <vt:i4>3</vt:i4>
      </vt:variant>
      <vt:variant>
        <vt:lpstr>Slide Titles</vt:lpstr>
      </vt:variant>
      <vt:variant>
        <vt:i4>42</vt:i4>
      </vt:variant>
    </vt:vector>
  </HeadingPairs>
  <TitlesOfParts>
    <vt:vector size="51" baseType="lpstr">
      <vt:lpstr>Arial</vt:lpstr>
      <vt:lpstr>Calibri</vt:lpstr>
      <vt:lpstr>Courier New</vt:lpstr>
      <vt:lpstr>Gill Sans MT</vt:lpstr>
      <vt:lpstr>Times New Roman</vt:lpstr>
      <vt:lpstr>Wingdings</vt:lpstr>
      <vt:lpstr>template_aubergine_Uni of Warwick_2810</vt:lpstr>
      <vt:lpstr>1_Custom Design</vt:lpstr>
      <vt:lpstr>Custom Design</vt:lpstr>
      <vt:lpstr>Do Children Have a Right to Be Loved?</vt:lpstr>
      <vt:lpstr>Do children have a right to be loved? It seems so…</vt:lpstr>
      <vt:lpstr>Outline.</vt:lpstr>
      <vt:lpstr>1. Rights</vt:lpstr>
      <vt:lpstr>What is a right?</vt:lpstr>
      <vt:lpstr>Your rights.</vt:lpstr>
      <vt:lpstr>Kinds of rights.</vt:lpstr>
      <vt:lpstr>When do you have a right?</vt:lpstr>
      <vt:lpstr>When do you have a right?</vt:lpstr>
      <vt:lpstr>When do you have a right?</vt:lpstr>
      <vt:lpstr>When do you have a right?</vt:lpstr>
      <vt:lpstr>When do you have a right?</vt:lpstr>
      <vt:lpstr>When do you have a right?</vt:lpstr>
      <vt:lpstr>When do you have a right?</vt:lpstr>
      <vt:lpstr>When do you have a right?</vt:lpstr>
      <vt:lpstr>Outline.</vt:lpstr>
      <vt:lpstr>2. Love</vt:lpstr>
      <vt:lpstr>What kinds of love are there?</vt:lpstr>
      <vt:lpstr>What is love?</vt:lpstr>
      <vt:lpstr>What is love?</vt:lpstr>
      <vt:lpstr>What is love?</vt:lpstr>
      <vt:lpstr>What is love?</vt:lpstr>
      <vt:lpstr>What is love?</vt:lpstr>
      <vt:lpstr>What is love?</vt:lpstr>
      <vt:lpstr>What kind of love do children need?</vt:lpstr>
      <vt:lpstr>What kind of love do children need?</vt:lpstr>
      <vt:lpstr>What kind of love do children need?</vt:lpstr>
      <vt:lpstr>What kind of love do children need?</vt:lpstr>
      <vt:lpstr>What kind of love do children need?</vt:lpstr>
      <vt:lpstr>What kind of love do children need?</vt:lpstr>
      <vt:lpstr>What kind of love do children need?</vt:lpstr>
      <vt:lpstr>Lecture structure.</vt:lpstr>
      <vt:lpstr>3. The Right to be Loved</vt:lpstr>
      <vt:lpstr>Do children have a right to be loved?</vt:lpstr>
      <vt:lpstr>Is love the kind of thing someone can have a right to?</vt:lpstr>
      <vt:lpstr>Is love the kind of thing someone can have a right to?</vt:lpstr>
      <vt:lpstr>Is love the kind of thing someone can have a right to?</vt:lpstr>
      <vt:lpstr>Is it love or the appearance of love, that children have a right to?</vt:lpstr>
      <vt:lpstr>Is it love or just the appearance of love that matters?</vt:lpstr>
      <vt:lpstr>Is it love or just the appearance of love that matters?</vt:lpstr>
      <vt:lpstr>What have we done today?</vt:lpstr>
      <vt:lpstr>Further questions:</vt:lpstr>
    </vt:vector>
  </TitlesOfParts>
  <Company>University of Warwick</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Scholl, Julia</dc:creator>
  <cp:lastModifiedBy>Bather Woods, David</cp:lastModifiedBy>
  <cp:revision>210</cp:revision>
  <cp:lastPrinted>2017-06-24T08:39:13Z</cp:lastPrinted>
  <dcterms:created xsi:type="dcterms:W3CDTF">2015-11-25T09:27:04Z</dcterms:created>
  <dcterms:modified xsi:type="dcterms:W3CDTF">2023-07-17T11:40:37Z</dcterms:modified>
</cp:coreProperties>
</file>