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slideMasters/slideMaster1.xml" ContentType="application/vnd.openxmlformats-officedocument.presentationml.slideMaster+xml"/>
  <Override PartName="/ppt/notesSlides/notesSlide10.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7" r:id="rId2"/>
    <p:sldId id="351" r:id="rId3"/>
    <p:sldId id="337" r:id="rId4"/>
    <p:sldId id="352" r:id="rId5"/>
    <p:sldId id="258" r:id="rId6"/>
    <p:sldId id="305" r:id="rId7"/>
    <p:sldId id="286" r:id="rId8"/>
    <p:sldId id="306" r:id="rId9"/>
    <p:sldId id="278" r:id="rId10"/>
    <p:sldId id="279" r:id="rId11"/>
    <p:sldId id="280" r:id="rId12"/>
    <p:sldId id="325" r:id="rId13"/>
    <p:sldId id="259" r:id="rId14"/>
    <p:sldId id="272" r:id="rId15"/>
    <p:sldId id="260" r:id="rId16"/>
    <p:sldId id="273" r:id="rId17"/>
    <p:sldId id="324" r:id="rId18"/>
    <p:sldId id="356" r:id="rId19"/>
    <p:sldId id="287" r:id="rId20"/>
    <p:sldId id="301" r:id="rId21"/>
    <p:sldId id="302" r:id="rId22"/>
    <p:sldId id="303" r:id="rId23"/>
    <p:sldId id="326" r:id="rId24"/>
    <p:sldId id="262" r:id="rId25"/>
    <p:sldId id="327" r:id="rId26"/>
    <p:sldId id="328" r:id="rId27"/>
    <p:sldId id="266" r:id="rId28"/>
    <p:sldId id="329" r:id="rId29"/>
    <p:sldId id="331" r:id="rId30"/>
    <p:sldId id="269" r:id="rId31"/>
    <p:sldId id="307" r:id="rId32"/>
    <p:sldId id="309" r:id="rId33"/>
    <p:sldId id="310" r:id="rId34"/>
    <p:sldId id="311" r:id="rId35"/>
    <p:sldId id="333" r:id="rId36"/>
    <p:sldId id="275" r:id="rId37"/>
    <p:sldId id="277" r:id="rId38"/>
    <p:sldId id="354" r:id="rId39"/>
    <p:sldId id="355" r:id="rId40"/>
    <p:sldId id="295" r:id="rId41"/>
    <p:sldId id="293" r:id="rId42"/>
    <p:sldId id="294" r:id="rId43"/>
    <p:sldId id="296" r:id="rId44"/>
    <p:sldId id="300" r:id="rId45"/>
    <p:sldId id="341" r:id="rId46"/>
    <p:sldId id="342" r:id="rId47"/>
    <p:sldId id="345" r:id="rId48"/>
    <p:sldId id="312" r:id="rId49"/>
    <p:sldId id="314" r:id="rId50"/>
    <p:sldId id="348" r:id="rId51"/>
    <p:sldId id="350"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53EAE844-A1D1-B30C-3EFC-85D601FC072A}" name="Catalina Carpan" initials="CC" userId="d622862ceba07f41"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18/10/relationships/authors" Targe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2.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0CC7B7-FED3-4DA9-A156-1A991BCED98F}" type="doc">
      <dgm:prSet loTypeId="urn:microsoft.com/office/officeart/2005/8/layout/orgChart1" loCatId="hierarchy" qsTypeId="urn:microsoft.com/office/officeart/2005/8/quickstyle/simple4" qsCatId="simple" csTypeId="urn:microsoft.com/office/officeart/2005/8/colors/accent0_3" csCatId="mainScheme" phldr="1"/>
      <dgm:spPr/>
      <dgm:t>
        <a:bodyPr/>
        <a:lstStyle/>
        <a:p>
          <a:endParaRPr lang="en-US"/>
        </a:p>
      </dgm:t>
    </dgm:pt>
    <dgm:pt modelId="{C8A9EF83-5B6F-4BA4-A7D1-120AC0D34422}">
      <dgm:prSet/>
      <dgm:spPr/>
      <dgm:t>
        <a:bodyPr/>
        <a:lstStyle/>
        <a:p>
          <a:r>
            <a:rPr lang="en-US" dirty="0"/>
            <a:t>An agent, X, discriminates against someone, Y, in relation to another, Z, by Φ-</a:t>
          </a:r>
          <a:r>
            <a:rPr lang="en-US" dirty="0" err="1"/>
            <a:t>ing</a:t>
          </a:r>
          <a:r>
            <a:rPr lang="en-US" dirty="0"/>
            <a:t> (e.g., hiring Z rather than Y) if, and only if: </a:t>
          </a:r>
        </a:p>
      </dgm:t>
    </dgm:pt>
    <dgm:pt modelId="{D997A803-1B5F-426D-A491-45F0D02AEF42}" type="parTrans" cxnId="{654A07F9-CA67-4087-815D-2AD695D14BC4}">
      <dgm:prSet/>
      <dgm:spPr/>
      <dgm:t>
        <a:bodyPr/>
        <a:lstStyle/>
        <a:p>
          <a:endParaRPr lang="en-US"/>
        </a:p>
      </dgm:t>
    </dgm:pt>
    <dgm:pt modelId="{10088B4D-BB11-4D58-AA52-EA94211A4825}" type="sibTrans" cxnId="{654A07F9-CA67-4087-815D-2AD695D14BC4}">
      <dgm:prSet/>
      <dgm:spPr/>
      <dgm:t>
        <a:bodyPr/>
        <a:lstStyle/>
        <a:p>
          <a:endParaRPr lang="en-US"/>
        </a:p>
      </dgm:t>
    </dgm:pt>
    <dgm:pt modelId="{D44C9926-5156-4930-84A1-02D7C1787EC7}">
      <dgm:prSet/>
      <dgm:spPr/>
      <dgm:t>
        <a:bodyPr/>
        <a:lstStyle/>
        <a:p>
          <a:r>
            <a:rPr lang="en-US"/>
            <a:t>There is a property, P, such that Y has P or X believes that Y has P, and Z does not have P or X believes that Z does not have P</a:t>
          </a:r>
        </a:p>
      </dgm:t>
    </dgm:pt>
    <dgm:pt modelId="{BA448A60-E7D8-4207-830A-BE35362586A4}" type="parTrans" cxnId="{9D77651A-DBFE-484E-A182-5BB11259A4E2}">
      <dgm:prSet/>
      <dgm:spPr/>
      <dgm:t>
        <a:bodyPr/>
        <a:lstStyle/>
        <a:p>
          <a:endParaRPr lang="en-US"/>
        </a:p>
      </dgm:t>
    </dgm:pt>
    <dgm:pt modelId="{0A23B6A3-0487-4F39-B64D-7BF342B6D4AD}" type="sibTrans" cxnId="{9D77651A-DBFE-484E-A182-5BB11259A4E2}">
      <dgm:prSet/>
      <dgm:spPr/>
      <dgm:t>
        <a:bodyPr/>
        <a:lstStyle/>
        <a:p>
          <a:endParaRPr lang="en-US"/>
        </a:p>
      </dgm:t>
    </dgm:pt>
    <dgm:pt modelId="{9FEDD92C-1B68-4357-9370-08304DB134C9}">
      <dgm:prSet/>
      <dgm:spPr/>
      <dgm:t>
        <a:bodyPr/>
        <a:lstStyle/>
        <a:p>
          <a:r>
            <a:rPr lang="en-US"/>
            <a:t>X treats Y worse than he treats or would treat Z by Φ-ing, and </a:t>
          </a:r>
        </a:p>
      </dgm:t>
    </dgm:pt>
    <dgm:pt modelId="{7D4075F6-CD7C-40CF-9AE1-099E6D846AC3}" type="parTrans" cxnId="{E6F3C575-2006-499E-A35A-21B1374077AF}">
      <dgm:prSet/>
      <dgm:spPr/>
      <dgm:t>
        <a:bodyPr/>
        <a:lstStyle/>
        <a:p>
          <a:endParaRPr lang="en-US"/>
        </a:p>
      </dgm:t>
    </dgm:pt>
    <dgm:pt modelId="{21C89095-FB33-4913-98F9-09364155F407}" type="sibTrans" cxnId="{E6F3C575-2006-499E-A35A-21B1374077AF}">
      <dgm:prSet/>
      <dgm:spPr/>
      <dgm:t>
        <a:bodyPr/>
        <a:lstStyle/>
        <a:p>
          <a:endParaRPr lang="en-US"/>
        </a:p>
      </dgm:t>
    </dgm:pt>
    <dgm:pt modelId="{368CBCAC-60D1-42E6-992A-3CDBE8DFDFEB}">
      <dgm:prSet/>
      <dgm:spPr/>
      <dgm:t>
        <a:bodyPr/>
        <a:lstStyle/>
        <a:p>
          <a:r>
            <a:rPr lang="en-US"/>
            <a:t>It is because (X believes that) Y has P and (X believes that) Z does not have P that X treats Y worse than Z by Φ-ing.</a:t>
          </a:r>
        </a:p>
      </dgm:t>
    </dgm:pt>
    <dgm:pt modelId="{5909C34A-3642-4F41-95B5-A54BB0D3D1A8}" type="parTrans" cxnId="{1A930CD2-05A2-49DD-A6E9-3B71EA3CE2CA}">
      <dgm:prSet/>
      <dgm:spPr/>
      <dgm:t>
        <a:bodyPr/>
        <a:lstStyle/>
        <a:p>
          <a:endParaRPr lang="en-US"/>
        </a:p>
      </dgm:t>
    </dgm:pt>
    <dgm:pt modelId="{430EFFAC-9960-4521-8951-8E77DE203071}" type="sibTrans" cxnId="{1A930CD2-05A2-49DD-A6E9-3B71EA3CE2CA}">
      <dgm:prSet/>
      <dgm:spPr/>
      <dgm:t>
        <a:bodyPr/>
        <a:lstStyle/>
        <a:p>
          <a:endParaRPr lang="en-US"/>
        </a:p>
      </dgm:t>
    </dgm:pt>
    <dgm:pt modelId="{E2A690A5-C38D-4F5C-9A9F-DD001F7D09B0}">
      <dgm:prSet/>
      <dgm:spPr/>
      <dgm:t>
        <a:bodyPr/>
        <a:lstStyle/>
        <a:p>
          <a:endParaRPr lang="en-US" dirty="0"/>
        </a:p>
      </dgm:t>
    </dgm:pt>
    <dgm:pt modelId="{866E7152-DB86-49B6-95DD-3CDA325FD222}" type="parTrans" cxnId="{34EB4A15-9A04-47D6-89BD-28059EF4E5D7}">
      <dgm:prSet/>
      <dgm:spPr/>
      <dgm:t>
        <a:bodyPr/>
        <a:lstStyle/>
        <a:p>
          <a:endParaRPr lang="en-US"/>
        </a:p>
      </dgm:t>
    </dgm:pt>
    <dgm:pt modelId="{35CB32AF-C111-4ADD-8735-E856E1B69335}" type="sibTrans" cxnId="{34EB4A15-9A04-47D6-89BD-28059EF4E5D7}">
      <dgm:prSet/>
      <dgm:spPr/>
      <dgm:t>
        <a:bodyPr/>
        <a:lstStyle/>
        <a:p>
          <a:endParaRPr lang="en-US"/>
        </a:p>
      </dgm:t>
    </dgm:pt>
    <dgm:pt modelId="{02636037-A082-4686-ADEE-B0E80D746507}" type="pres">
      <dgm:prSet presAssocID="{4E0CC7B7-FED3-4DA9-A156-1A991BCED98F}" presName="hierChild1" presStyleCnt="0">
        <dgm:presLayoutVars>
          <dgm:orgChart val="1"/>
          <dgm:chPref val="1"/>
          <dgm:dir/>
          <dgm:animOne val="branch"/>
          <dgm:animLvl val="lvl"/>
          <dgm:resizeHandles/>
        </dgm:presLayoutVars>
      </dgm:prSet>
      <dgm:spPr/>
    </dgm:pt>
    <dgm:pt modelId="{8590AB88-3F05-4279-B023-2862B7E61D27}" type="pres">
      <dgm:prSet presAssocID="{C8A9EF83-5B6F-4BA4-A7D1-120AC0D34422}" presName="hierRoot1" presStyleCnt="0">
        <dgm:presLayoutVars>
          <dgm:hierBranch val="init"/>
        </dgm:presLayoutVars>
      </dgm:prSet>
      <dgm:spPr/>
    </dgm:pt>
    <dgm:pt modelId="{32E533B0-15BE-4C9C-A2BF-C02576EBD134}" type="pres">
      <dgm:prSet presAssocID="{C8A9EF83-5B6F-4BA4-A7D1-120AC0D34422}" presName="rootComposite1" presStyleCnt="0"/>
      <dgm:spPr/>
    </dgm:pt>
    <dgm:pt modelId="{0BF901E2-6256-443F-A91D-9E3AE875CE30}" type="pres">
      <dgm:prSet presAssocID="{C8A9EF83-5B6F-4BA4-A7D1-120AC0D34422}" presName="rootText1" presStyleLbl="node0" presStyleIdx="0" presStyleCnt="2">
        <dgm:presLayoutVars>
          <dgm:chPref val="3"/>
        </dgm:presLayoutVars>
      </dgm:prSet>
      <dgm:spPr/>
    </dgm:pt>
    <dgm:pt modelId="{FD2A8FE1-ABFB-4DC8-898C-1A158F12B3CE}" type="pres">
      <dgm:prSet presAssocID="{C8A9EF83-5B6F-4BA4-A7D1-120AC0D34422}" presName="rootConnector1" presStyleLbl="node1" presStyleIdx="0" presStyleCnt="0"/>
      <dgm:spPr/>
    </dgm:pt>
    <dgm:pt modelId="{55BFD974-5F1C-4155-96D5-A0C8E800AF2C}" type="pres">
      <dgm:prSet presAssocID="{C8A9EF83-5B6F-4BA4-A7D1-120AC0D34422}" presName="hierChild2" presStyleCnt="0"/>
      <dgm:spPr/>
    </dgm:pt>
    <dgm:pt modelId="{9B6E5FA8-8715-44E7-A64D-B8D9B3D2D6F1}" type="pres">
      <dgm:prSet presAssocID="{BA448A60-E7D8-4207-830A-BE35362586A4}" presName="Name37" presStyleLbl="parChTrans1D2" presStyleIdx="0" presStyleCnt="3"/>
      <dgm:spPr/>
    </dgm:pt>
    <dgm:pt modelId="{E6428A0C-7568-46B6-815F-0CF976CE458C}" type="pres">
      <dgm:prSet presAssocID="{D44C9926-5156-4930-84A1-02D7C1787EC7}" presName="hierRoot2" presStyleCnt="0">
        <dgm:presLayoutVars>
          <dgm:hierBranch val="init"/>
        </dgm:presLayoutVars>
      </dgm:prSet>
      <dgm:spPr/>
    </dgm:pt>
    <dgm:pt modelId="{D17A9694-1D36-4BEA-8403-24C84BB8AC9C}" type="pres">
      <dgm:prSet presAssocID="{D44C9926-5156-4930-84A1-02D7C1787EC7}" presName="rootComposite" presStyleCnt="0"/>
      <dgm:spPr/>
    </dgm:pt>
    <dgm:pt modelId="{A25069B2-0E94-41C1-B2F7-17FB49205B8C}" type="pres">
      <dgm:prSet presAssocID="{D44C9926-5156-4930-84A1-02D7C1787EC7}" presName="rootText" presStyleLbl="node2" presStyleIdx="0" presStyleCnt="3">
        <dgm:presLayoutVars>
          <dgm:chPref val="3"/>
        </dgm:presLayoutVars>
      </dgm:prSet>
      <dgm:spPr/>
    </dgm:pt>
    <dgm:pt modelId="{3CD20570-8041-4F58-B67E-D42F5BABCA0D}" type="pres">
      <dgm:prSet presAssocID="{D44C9926-5156-4930-84A1-02D7C1787EC7}" presName="rootConnector" presStyleLbl="node2" presStyleIdx="0" presStyleCnt="3"/>
      <dgm:spPr/>
    </dgm:pt>
    <dgm:pt modelId="{DC427E66-03A9-4D25-ACF4-6B64CAD6DB85}" type="pres">
      <dgm:prSet presAssocID="{D44C9926-5156-4930-84A1-02D7C1787EC7}" presName="hierChild4" presStyleCnt="0"/>
      <dgm:spPr/>
    </dgm:pt>
    <dgm:pt modelId="{BB3A2BC3-DBCF-44E1-8EDE-BB72290F9919}" type="pres">
      <dgm:prSet presAssocID="{D44C9926-5156-4930-84A1-02D7C1787EC7}" presName="hierChild5" presStyleCnt="0"/>
      <dgm:spPr/>
    </dgm:pt>
    <dgm:pt modelId="{64F33710-C390-46B7-82AC-3D9F7E9DB5B7}" type="pres">
      <dgm:prSet presAssocID="{7D4075F6-CD7C-40CF-9AE1-099E6D846AC3}" presName="Name37" presStyleLbl="parChTrans1D2" presStyleIdx="1" presStyleCnt="3"/>
      <dgm:spPr/>
    </dgm:pt>
    <dgm:pt modelId="{3D6ED9E7-356E-4C00-A0B4-D55BFDCBF208}" type="pres">
      <dgm:prSet presAssocID="{9FEDD92C-1B68-4357-9370-08304DB134C9}" presName="hierRoot2" presStyleCnt="0">
        <dgm:presLayoutVars>
          <dgm:hierBranch val="init"/>
        </dgm:presLayoutVars>
      </dgm:prSet>
      <dgm:spPr/>
    </dgm:pt>
    <dgm:pt modelId="{12103237-0D2E-4330-B40E-DD27B94B5015}" type="pres">
      <dgm:prSet presAssocID="{9FEDD92C-1B68-4357-9370-08304DB134C9}" presName="rootComposite" presStyleCnt="0"/>
      <dgm:spPr/>
    </dgm:pt>
    <dgm:pt modelId="{BC0C9821-0F42-46AB-9795-DE5F3A762233}" type="pres">
      <dgm:prSet presAssocID="{9FEDD92C-1B68-4357-9370-08304DB134C9}" presName="rootText" presStyleLbl="node2" presStyleIdx="1" presStyleCnt="3">
        <dgm:presLayoutVars>
          <dgm:chPref val="3"/>
        </dgm:presLayoutVars>
      </dgm:prSet>
      <dgm:spPr/>
    </dgm:pt>
    <dgm:pt modelId="{CC446594-DF91-44AB-805C-5663A6FBE4D9}" type="pres">
      <dgm:prSet presAssocID="{9FEDD92C-1B68-4357-9370-08304DB134C9}" presName="rootConnector" presStyleLbl="node2" presStyleIdx="1" presStyleCnt="3"/>
      <dgm:spPr/>
    </dgm:pt>
    <dgm:pt modelId="{F48F6691-1B2C-48A7-99F9-00C7A150F287}" type="pres">
      <dgm:prSet presAssocID="{9FEDD92C-1B68-4357-9370-08304DB134C9}" presName="hierChild4" presStyleCnt="0"/>
      <dgm:spPr/>
    </dgm:pt>
    <dgm:pt modelId="{76F3E281-2232-416D-805D-4C5E0ED5776B}" type="pres">
      <dgm:prSet presAssocID="{9FEDD92C-1B68-4357-9370-08304DB134C9}" presName="hierChild5" presStyleCnt="0"/>
      <dgm:spPr/>
    </dgm:pt>
    <dgm:pt modelId="{A0DBD75C-9BF0-47DC-8967-619C4DBF2325}" type="pres">
      <dgm:prSet presAssocID="{5909C34A-3642-4F41-95B5-A54BB0D3D1A8}" presName="Name37" presStyleLbl="parChTrans1D2" presStyleIdx="2" presStyleCnt="3"/>
      <dgm:spPr/>
    </dgm:pt>
    <dgm:pt modelId="{58A7B431-E184-4AF5-A6A1-C3437F6F5A8A}" type="pres">
      <dgm:prSet presAssocID="{368CBCAC-60D1-42E6-992A-3CDBE8DFDFEB}" presName="hierRoot2" presStyleCnt="0">
        <dgm:presLayoutVars>
          <dgm:hierBranch val="init"/>
        </dgm:presLayoutVars>
      </dgm:prSet>
      <dgm:spPr/>
    </dgm:pt>
    <dgm:pt modelId="{6E3F197A-9B61-494E-8CDB-D239822187D9}" type="pres">
      <dgm:prSet presAssocID="{368CBCAC-60D1-42E6-992A-3CDBE8DFDFEB}" presName="rootComposite" presStyleCnt="0"/>
      <dgm:spPr/>
    </dgm:pt>
    <dgm:pt modelId="{DBA8AAC7-3CC9-4BEE-9E83-5F2FB00B17AC}" type="pres">
      <dgm:prSet presAssocID="{368CBCAC-60D1-42E6-992A-3CDBE8DFDFEB}" presName="rootText" presStyleLbl="node2" presStyleIdx="2" presStyleCnt="3">
        <dgm:presLayoutVars>
          <dgm:chPref val="3"/>
        </dgm:presLayoutVars>
      </dgm:prSet>
      <dgm:spPr/>
    </dgm:pt>
    <dgm:pt modelId="{4F57F406-0CDA-46A3-8E0B-DB8936555966}" type="pres">
      <dgm:prSet presAssocID="{368CBCAC-60D1-42E6-992A-3CDBE8DFDFEB}" presName="rootConnector" presStyleLbl="node2" presStyleIdx="2" presStyleCnt="3"/>
      <dgm:spPr/>
    </dgm:pt>
    <dgm:pt modelId="{2F4D39B4-0ABB-4972-88A6-502E00126B03}" type="pres">
      <dgm:prSet presAssocID="{368CBCAC-60D1-42E6-992A-3CDBE8DFDFEB}" presName="hierChild4" presStyleCnt="0"/>
      <dgm:spPr/>
    </dgm:pt>
    <dgm:pt modelId="{362ABF9F-9EFE-407B-A0AF-C6BD04E3B01B}" type="pres">
      <dgm:prSet presAssocID="{368CBCAC-60D1-42E6-992A-3CDBE8DFDFEB}" presName="hierChild5" presStyleCnt="0"/>
      <dgm:spPr/>
    </dgm:pt>
    <dgm:pt modelId="{FF80D858-0B1F-48FF-B62F-037D9140A8DB}" type="pres">
      <dgm:prSet presAssocID="{C8A9EF83-5B6F-4BA4-A7D1-120AC0D34422}" presName="hierChild3" presStyleCnt="0"/>
      <dgm:spPr/>
    </dgm:pt>
    <dgm:pt modelId="{95C04921-5310-4EA8-B037-C792E7DA37BE}" type="pres">
      <dgm:prSet presAssocID="{E2A690A5-C38D-4F5C-9A9F-DD001F7D09B0}" presName="hierRoot1" presStyleCnt="0">
        <dgm:presLayoutVars>
          <dgm:hierBranch val="init"/>
        </dgm:presLayoutVars>
      </dgm:prSet>
      <dgm:spPr/>
    </dgm:pt>
    <dgm:pt modelId="{31572D5F-5214-4078-A15C-D3CF4A4B032E}" type="pres">
      <dgm:prSet presAssocID="{E2A690A5-C38D-4F5C-9A9F-DD001F7D09B0}" presName="rootComposite1" presStyleCnt="0"/>
      <dgm:spPr/>
    </dgm:pt>
    <dgm:pt modelId="{80BBEDA3-8FA2-4368-AD0E-C9764C7BD1A5}" type="pres">
      <dgm:prSet presAssocID="{E2A690A5-C38D-4F5C-9A9F-DD001F7D09B0}" presName="rootText1" presStyleLbl="node0" presStyleIdx="1" presStyleCnt="2">
        <dgm:presLayoutVars>
          <dgm:chPref val="3"/>
        </dgm:presLayoutVars>
      </dgm:prSet>
      <dgm:spPr/>
    </dgm:pt>
    <dgm:pt modelId="{C09A6950-BCA2-425D-B4A9-B7AECFEF56AC}" type="pres">
      <dgm:prSet presAssocID="{E2A690A5-C38D-4F5C-9A9F-DD001F7D09B0}" presName="rootConnector1" presStyleLbl="node1" presStyleIdx="0" presStyleCnt="0"/>
      <dgm:spPr/>
    </dgm:pt>
    <dgm:pt modelId="{62B22307-1884-4719-929C-2473A1EA72F1}" type="pres">
      <dgm:prSet presAssocID="{E2A690A5-C38D-4F5C-9A9F-DD001F7D09B0}" presName="hierChild2" presStyleCnt="0"/>
      <dgm:spPr/>
    </dgm:pt>
    <dgm:pt modelId="{DC8D1457-76DF-4D25-9D44-3C37991C17B0}" type="pres">
      <dgm:prSet presAssocID="{E2A690A5-C38D-4F5C-9A9F-DD001F7D09B0}" presName="hierChild3" presStyleCnt="0"/>
      <dgm:spPr/>
    </dgm:pt>
  </dgm:ptLst>
  <dgm:cxnLst>
    <dgm:cxn modelId="{A94DBF13-082B-497F-A08F-2401D353327C}" type="presOf" srcId="{7D4075F6-CD7C-40CF-9AE1-099E6D846AC3}" destId="{64F33710-C390-46B7-82AC-3D9F7E9DB5B7}" srcOrd="0" destOrd="0" presId="urn:microsoft.com/office/officeart/2005/8/layout/orgChart1"/>
    <dgm:cxn modelId="{34EB4A15-9A04-47D6-89BD-28059EF4E5D7}" srcId="{4E0CC7B7-FED3-4DA9-A156-1A991BCED98F}" destId="{E2A690A5-C38D-4F5C-9A9F-DD001F7D09B0}" srcOrd="1" destOrd="0" parTransId="{866E7152-DB86-49B6-95DD-3CDA325FD222}" sibTransId="{35CB32AF-C111-4ADD-8735-E856E1B69335}"/>
    <dgm:cxn modelId="{9D77651A-DBFE-484E-A182-5BB11259A4E2}" srcId="{C8A9EF83-5B6F-4BA4-A7D1-120AC0D34422}" destId="{D44C9926-5156-4930-84A1-02D7C1787EC7}" srcOrd="0" destOrd="0" parTransId="{BA448A60-E7D8-4207-830A-BE35362586A4}" sibTransId="{0A23B6A3-0487-4F39-B64D-7BF342B6D4AD}"/>
    <dgm:cxn modelId="{4360422D-F91B-41AB-942C-9630AE558CD9}" type="presOf" srcId="{9FEDD92C-1B68-4357-9370-08304DB134C9}" destId="{CC446594-DF91-44AB-805C-5663A6FBE4D9}" srcOrd="1" destOrd="0" presId="urn:microsoft.com/office/officeart/2005/8/layout/orgChart1"/>
    <dgm:cxn modelId="{3969F52E-D82B-498B-9C81-2D871F67E272}" type="presOf" srcId="{D44C9926-5156-4930-84A1-02D7C1787EC7}" destId="{3CD20570-8041-4F58-B67E-D42F5BABCA0D}" srcOrd="1" destOrd="0" presId="urn:microsoft.com/office/officeart/2005/8/layout/orgChart1"/>
    <dgm:cxn modelId="{7DA3A534-99BA-4A68-A7C4-C4E382CD60A1}" type="presOf" srcId="{4E0CC7B7-FED3-4DA9-A156-1A991BCED98F}" destId="{02636037-A082-4686-ADEE-B0E80D746507}" srcOrd="0" destOrd="0" presId="urn:microsoft.com/office/officeart/2005/8/layout/orgChart1"/>
    <dgm:cxn modelId="{49A7215F-025E-4A00-BFE0-F04D059FE0CE}" type="presOf" srcId="{BA448A60-E7D8-4207-830A-BE35362586A4}" destId="{9B6E5FA8-8715-44E7-A64D-B8D9B3D2D6F1}" srcOrd="0" destOrd="0" presId="urn:microsoft.com/office/officeart/2005/8/layout/orgChart1"/>
    <dgm:cxn modelId="{A350A761-5BA8-4119-8F99-D326D26B43A9}" type="presOf" srcId="{368CBCAC-60D1-42E6-992A-3CDBE8DFDFEB}" destId="{DBA8AAC7-3CC9-4BEE-9E83-5F2FB00B17AC}" srcOrd="0" destOrd="0" presId="urn:microsoft.com/office/officeart/2005/8/layout/orgChart1"/>
    <dgm:cxn modelId="{60234248-D62A-4C53-BA6A-6A8BC657EB3B}" type="presOf" srcId="{E2A690A5-C38D-4F5C-9A9F-DD001F7D09B0}" destId="{80BBEDA3-8FA2-4368-AD0E-C9764C7BD1A5}" srcOrd="0" destOrd="0" presId="urn:microsoft.com/office/officeart/2005/8/layout/orgChart1"/>
    <dgm:cxn modelId="{E6F3C575-2006-499E-A35A-21B1374077AF}" srcId="{C8A9EF83-5B6F-4BA4-A7D1-120AC0D34422}" destId="{9FEDD92C-1B68-4357-9370-08304DB134C9}" srcOrd="1" destOrd="0" parTransId="{7D4075F6-CD7C-40CF-9AE1-099E6D846AC3}" sibTransId="{21C89095-FB33-4913-98F9-09364155F407}"/>
    <dgm:cxn modelId="{967884AA-71DA-4F52-AE81-A93B1464474E}" type="presOf" srcId="{D44C9926-5156-4930-84A1-02D7C1787EC7}" destId="{A25069B2-0E94-41C1-B2F7-17FB49205B8C}" srcOrd="0" destOrd="0" presId="urn:microsoft.com/office/officeart/2005/8/layout/orgChart1"/>
    <dgm:cxn modelId="{E4CB3EAF-94AA-4078-955C-3F4A1D753216}" type="presOf" srcId="{E2A690A5-C38D-4F5C-9A9F-DD001F7D09B0}" destId="{C09A6950-BCA2-425D-B4A9-B7AECFEF56AC}" srcOrd="1" destOrd="0" presId="urn:microsoft.com/office/officeart/2005/8/layout/orgChart1"/>
    <dgm:cxn modelId="{9CF1B8B5-0533-4FCA-A0C4-A78295BD87A4}" type="presOf" srcId="{C8A9EF83-5B6F-4BA4-A7D1-120AC0D34422}" destId="{FD2A8FE1-ABFB-4DC8-898C-1A158F12B3CE}" srcOrd="1" destOrd="0" presId="urn:microsoft.com/office/officeart/2005/8/layout/orgChart1"/>
    <dgm:cxn modelId="{1A930CD2-05A2-49DD-A6E9-3B71EA3CE2CA}" srcId="{C8A9EF83-5B6F-4BA4-A7D1-120AC0D34422}" destId="{368CBCAC-60D1-42E6-992A-3CDBE8DFDFEB}" srcOrd="2" destOrd="0" parTransId="{5909C34A-3642-4F41-95B5-A54BB0D3D1A8}" sibTransId="{430EFFAC-9960-4521-8951-8E77DE203071}"/>
    <dgm:cxn modelId="{96D145E2-2D36-456B-B185-26A130CA6132}" type="presOf" srcId="{368CBCAC-60D1-42E6-992A-3CDBE8DFDFEB}" destId="{4F57F406-0CDA-46A3-8E0B-DB8936555966}" srcOrd="1" destOrd="0" presId="urn:microsoft.com/office/officeart/2005/8/layout/orgChart1"/>
    <dgm:cxn modelId="{798B3EF8-08C3-450E-B231-99DF1C8F130C}" type="presOf" srcId="{9FEDD92C-1B68-4357-9370-08304DB134C9}" destId="{BC0C9821-0F42-46AB-9795-DE5F3A762233}" srcOrd="0" destOrd="0" presId="urn:microsoft.com/office/officeart/2005/8/layout/orgChart1"/>
    <dgm:cxn modelId="{B034B3F8-1CAA-40FB-86C2-7761143AC120}" type="presOf" srcId="{C8A9EF83-5B6F-4BA4-A7D1-120AC0D34422}" destId="{0BF901E2-6256-443F-A91D-9E3AE875CE30}" srcOrd="0" destOrd="0" presId="urn:microsoft.com/office/officeart/2005/8/layout/orgChart1"/>
    <dgm:cxn modelId="{654A07F9-CA67-4087-815D-2AD695D14BC4}" srcId="{4E0CC7B7-FED3-4DA9-A156-1A991BCED98F}" destId="{C8A9EF83-5B6F-4BA4-A7D1-120AC0D34422}" srcOrd="0" destOrd="0" parTransId="{D997A803-1B5F-426D-A491-45F0D02AEF42}" sibTransId="{10088B4D-BB11-4D58-AA52-EA94211A4825}"/>
    <dgm:cxn modelId="{8A3F7CFA-B721-470B-92C0-96833885D6CE}" type="presOf" srcId="{5909C34A-3642-4F41-95B5-A54BB0D3D1A8}" destId="{A0DBD75C-9BF0-47DC-8967-619C4DBF2325}" srcOrd="0" destOrd="0" presId="urn:microsoft.com/office/officeart/2005/8/layout/orgChart1"/>
    <dgm:cxn modelId="{3F50E9D0-1ECE-4A1B-A75C-3729BD64121D}" type="presParOf" srcId="{02636037-A082-4686-ADEE-B0E80D746507}" destId="{8590AB88-3F05-4279-B023-2862B7E61D27}" srcOrd="0" destOrd="0" presId="urn:microsoft.com/office/officeart/2005/8/layout/orgChart1"/>
    <dgm:cxn modelId="{48615C26-5640-4863-8E8C-8DD7CD3F4EC2}" type="presParOf" srcId="{8590AB88-3F05-4279-B023-2862B7E61D27}" destId="{32E533B0-15BE-4C9C-A2BF-C02576EBD134}" srcOrd="0" destOrd="0" presId="urn:microsoft.com/office/officeart/2005/8/layout/orgChart1"/>
    <dgm:cxn modelId="{FB701D02-ABEB-4265-9CF0-8F2B38742BD1}" type="presParOf" srcId="{32E533B0-15BE-4C9C-A2BF-C02576EBD134}" destId="{0BF901E2-6256-443F-A91D-9E3AE875CE30}" srcOrd="0" destOrd="0" presId="urn:microsoft.com/office/officeart/2005/8/layout/orgChart1"/>
    <dgm:cxn modelId="{6564BB10-EF26-4C4D-90B8-8492B86BB7C9}" type="presParOf" srcId="{32E533B0-15BE-4C9C-A2BF-C02576EBD134}" destId="{FD2A8FE1-ABFB-4DC8-898C-1A158F12B3CE}" srcOrd="1" destOrd="0" presId="urn:microsoft.com/office/officeart/2005/8/layout/orgChart1"/>
    <dgm:cxn modelId="{B2711C43-6598-4D90-BB2F-01F1F3066CAE}" type="presParOf" srcId="{8590AB88-3F05-4279-B023-2862B7E61D27}" destId="{55BFD974-5F1C-4155-96D5-A0C8E800AF2C}" srcOrd="1" destOrd="0" presId="urn:microsoft.com/office/officeart/2005/8/layout/orgChart1"/>
    <dgm:cxn modelId="{D277EECB-3C53-4C0E-8E97-8618DE0E3D71}" type="presParOf" srcId="{55BFD974-5F1C-4155-96D5-A0C8E800AF2C}" destId="{9B6E5FA8-8715-44E7-A64D-B8D9B3D2D6F1}" srcOrd="0" destOrd="0" presId="urn:microsoft.com/office/officeart/2005/8/layout/orgChart1"/>
    <dgm:cxn modelId="{95055760-04FE-40A8-971C-E2887E2BEC49}" type="presParOf" srcId="{55BFD974-5F1C-4155-96D5-A0C8E800AF2C}" destId="{E6428A0C-7568-46B6-815F-0CF976CE458C}" srcOrd="1" destOrd="0" presId="urn:microsoft.com/office/officeart/2005/8/layout/orgChart1"/>
    <dgm:cxn modelId="{98208260-F5D8-4EAA-84C7-E09B6C86C6EC}" type="presParOf" srcId="{E6428A0C-7568-46B6-815F-0CF976CE458C}" destId="{D17A9694-1D36-4BEA-8403-24C84BB8AC9C}" srcOrd="0" destOrd="0" presId="urn:microsoft.com/office/officeart/2005/8/layout/orgChart1"/>
    <dgm:cxn modelId="{42722CDC-B91F-4F41-83E8-36BC7BCF74F9}" type="presParOf" srcId="{D17A9694-1D36-4BEA-8403-24C84BB8AC9C}" destId="{A25069B2-0E94-41C1-B2F7-17FB49205B8C}" srcOrd="0" destOrd="0" presId="urn:microsoft.com/office/officeart/2005/8/layout/orgChart1"/>
    <dgm:cxn modelId="{246745B7-A725-4706-91CE-8F8D57281EFC}" type="presParOf" srcId="{D17A9694-1D36-4BEA-8403-24C84BB8AC9C}" destId="{3CD20570-8041-4F58-B67E-D42F5BABCA0D}" srcOrd="1" destOrd="0" presId="urn:microsoft.com/office/officeart/2005/8/layout/orgChart1"/>
    <dgm:cxn modelId="{E3E467AE-6751-40B3-8AD2-B3A1639D43AC}" type="presParOf" srcId="{E6428A0C-7568-46B6-815F-0CF976CE458C}" destId="{DC427E66-03A9-4D25-ACF4-6B64CAD6DB85}" srcOrd="1" destOrd="0" presId="urn:microsoft.com/office/officeart/2005/8/layout/orgChart1"/>
    <dgm:cxn modelId="{21FB9C27-94F9-41C7-9A5B-2D853401C5A0}" type="presParOf" srcId="{E6428A0C-7568-46B6-815F-0CF976CE458C}" destId="{BB3A2BC3-DBCF-44E1-8EDE-BB72290F9919}" srcOrd="2" destOrd="0" presId="urn:microsoft.com/office/officeart/2005/8/layout/orgChart1"/>
    <dgm:cxn modelId="{7647D519-C39D-4F5F-B59D-1E62330BA84F}" type="presParOf" srcId="{55BFD974-5F1C-4155-96D5-A0C8E800AF2C}" destId="{64F33710-C390-46B7-82AC-3D9F7E9DB5B7}" srcOrd="2" destOrd="0" presId="urn:microsoft.com/office/officeart/2005/8/layout/orgChart1"/>
    <dgm:cxn modelId="{2FC95B54-7F85-4031-B8AF-1245C7261855}" type="presParOf" srcId="{55BFD974-5F1C-4155-96D5-A0C8E800AF2C}" destId="{3D6ED9E7-356E-4C00-A0B4-D55BFDCBF208}" srcOrd="3" destOrd="0" presId="urn:microsoft.com/office/officeart/2005/8/layout/orgChart1"/>
    <dgm:cxn modelId="{04A3630D-95B5-420B-9346-2A22BAB6DDE1}" type="presParOf" srcId="{3D6ED9E7-356E-4C00-A0B4-D55BFDCBF208}" destId="{12103237-0D2E-4330-B40E-DD27B94B5015}" srcOrd="0" destOrd="0" presId="urn:microsoft.com/office/officeart/2005/8/layout/orgChart1"/>
    <dgm:cxn modelId="{33CEE35E-FBFD-4E23-A510-E9CD04B3A27B}" type="presParOf" srcId="{12103237-0D2E-4330-B40E-DD27B94B5015}" destId="{BC0C9821-0F42-46AB-9795-DE5F3A762233}" srcOrd="0" destOrd="0" presId="urn:microsoft.com/office/officeart/2005/8/layout/orgChart1"/>
    <dgm:cxn modelId="{B336BBCD-8347-4C7A-8A06-EBD8AB324C3C}" type="presParOf" srcId="{12103237-0D2E-4330-B40E-DD27B94B5015}" destId="{CC446594-DF91-44AB-805C-5663A6FBE4D9}" srcOrd="1" destOrd="0" presId="urn:microsoft.com/office/officeart/2005/8/layout/orgChart1"/>
    <dgm:cxn modelId="{33CD80B8-ED8D-48A6-B229-8F32D826C838}" type="presParOf" srcId="{3D6ED9E7-356E-4C00-A0B4-D55BFDCBF208}" destId="{F48F6691-1B2C-48A7-99F9-00C7A150F287}" srcOrd="1" destOrd="0" presId="urn:microsoft.com/office/officeart/2005/8/layout/orgChart1"/>
    <dgm:cxn modelId="{D6953F5C-FD0E-46C2-8B15-38DCEAEFFCFF}" type="presParOf" srcId="{3D6ED9E7-356E-4C00-A0B4-D55BFDCBF208}" destId="{76F3E281-2232-416D-805D-4C5E0ED5776B}" srcOrd="2" destOrd="0" presId="urn:microsoft.com/office/officeart/2005/8/layout/orgChart1"/>
    <dgm:cxn modelId="{BD72D187-C03A-485C-AA52-E975CEB23659}" type="presParOf" srcId="{55BFD974-5F1C-4155-96D5-A0C8E800AF2C}" destId="{A0DBD75C-9BF0-47DC-8967-619C4DBF2325}" srcOrd="4" destOrd="0" presId="urn:microsoft.com/office/officeart/2005/8/layout/orgChart1"/>
    <dgm:cxn modelId="{D27879E6-AF8C-40CA-9936-D63BA8802F69}" type="presParOf" srcId="{55BFD974-5F1C-4155-96D5-A0C8E800AF2C}" destId="{58A7B431-E184-4AF5-A6A1-C3437F6F5A8A}" srcOrd="5" destOrd="0" presId="urn:microsoft.com/office/officeart/2005/8/layout/orgChart1"/>
    <dgm:cxn modelId="{41241EF6-41DE-4446-B6B2-9B26F942A18A}" type="presParOf" srcId="{58A7B431-E184-4AF5-A6A1-C3437F6F5A8A}" destId="{6E3F197A-9B61-494E-8CDB-D239822187D9}" srcOrd="0" destOrd="0" presId="urn:microsoft.com/office/officeart/2005/8/layout/orgChart1"/>
    <dgm:cxn modelId="{16CB55DE-8967-4476-8C74-6D89CBA4020A}" type="presParOf" srcId="{6E3F197A-9B61-494E-8CDB-D239822187D9}" destId="{DBA8AAC7-3CC9-4BEE-9E83-5F2FB00B17AC}" srcOrd="0" destOrd="0" presId="urn:microsoft.com/office/officeart/2005/8/layout/orgChart1"/>
    <dgm:cxn modelId="{AA123ABC-DAC2-4DDD-92F3-705A82E6163C}" type="presParOf" srcId="{6E3F197A-9B61-494E-8CDB-D239822187D9}" destId="{4F57F406-0CDA-46A3-8E0B-DB8936555966}" srcOrd="1" destOrd="0" presId="urn:microsoft.com/office/officeart/2005/8/layout/orgChart1"/>
    <dgm:cxn modelId="{E0705CC1-B5E5-44E9-AAEF-0790118920DF}" type="presParOf" srcId="{58A7B431-E184-4AF5-A6A1-C3437F6F5A8A}" destId="{2F4D39B4-0ABB-4972-88A6-502E00126B03}" srcOrd="1" destOrd="0" presId="urn:microsoft.com/office/officeart/2005/8/layout/orgChart1"/>
    <dgm:cxn modelId="{B87C0949-53FD-4D0E-A37D-65B5F77794EB}" type="presParOf" srcId="{58A7B431-E184-4AF5-A6A1-C3437F6F5A8A}" destId="{362ABF9F-9EFE-407B-A0AF-C6BD04E3B01B}" srcOrd="2" destOrd="0" presId="urn:microsoft.com/office/officeart/2005/8/layout/orgChart1"/>
    <dgm:cxn modelId="{6270F396-B10B-4BB1-A1F0-C3842A0FDD56}" type="presParOf" srcId="{8590AB88-3F05-4279-B023-2862B7E61D27}" destId="{FF80D858-0B1F-48FF-B62F-037D9140A8DB}" srcOrd="2" destOrd="0" presId="urn:microsoft.com/office/officeart/2005/8/layout/orgChart1"/>
    <dgm:cxn modelId="{999C7078-5E3F-499C-86CC-D1BCC54921F0}" type="presParOf" srcId="{02636037-A082-4686-ADEE-B0E80D746507}" destId="{95C04921-5310-4EA8-B037-C792E7DA37BE}" srcOrd="1" destOrd="0" presId="urn:microsoft.com/office/officeart/2005/8/layout/orgChart1"/>
    <dgm:cxn modelId="{5CC2091F-A451-40EA-B462-0300BB978F6E}" type="presParOf" srcId="{95C04921-5310-4EA8-B037-C792E7DA37BE}" destId="{31572D5F-5214-4078-A15C-D3CF4A4B032E}" srcOrd="0" destOrd="0" presId="urn:microsoft.com/office/officeart/2005/8/layout/orgChart1"/>
    <dgm:cxn modelId="{92870B0D-E541-42B3-B332-FF98C56C44DC}" type="presParOf" srcId="{31572D5F-5214-4078-A15C-D3CF4A4B032E}" destId="{80BBEDA3-8FA2-4368-AD0E-C9764C7BD1A5}" srcOrd="0" destOrd="0" presId="urn:microsoft.com/office/officeart/2005/8/layout/orgChart1"/>
    <dgm:cxn modelId="{ED09592F-1FAE-4100-ACD1-BE4B4700A653}" type="presParOf" srcId="{31572D5F-5214-4078-A15C-D3CF4A4B032E}" destId="{C09A6950-BCA2-425D-B4A9-B7AECFEF56AC}" srcOrd="1" destOrd="0" presId="urn:microsoft.com/office/officeart/2005/8/layout/orgChart1"/>
    <dgm:cxn modelId="{57BD3DDB-4007-420E-AD75-3E21BB5F727D}" type="presParOf" srcId="{95C04921-5310-4EA8-B037-C792E7DA37BE}" destId="{62B22307-1884-4719-929C-2473A1EA72F1}" srcOrd="1" destOrd="0" presId="urn:microsoft.com/office/officeart/2005/8/layout/orgChart1"/>
    <dgm:cxn modelId="{D883730A-FA82-422B-BF74-0B91F5535730}" type="presParOf" srcId="{95C04921-5310-4EA8-B037-C792E7DA37BE}" destId="{DC8D1457-76DF-4D25-9D44-3C37991C17B0}"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1E5513-149D-4AA6-AF9A-214CF2B1B9FB}" type="doc">
      <dgm:prSet loTypeId="urn:microsoft.com/office/officeart/2005/8/layout/default" loCatId="list" qsTypeId="urn:microsoft.com/office/officeart/2005/8/quickstyle/simple4" qsCatId="simple" csTypeId="urn:microsoft.com/office/officeart/2005/8/colors/accent0_3" csCatId="mainScheme"/>
      <dgm:spPr/>
      <dgm:t>
        <a:bodyPr/>
        <a:lstStyle/>
        <a:p>
          <a:endParaRPr lang="en-US"/>
        </a:p>
      </dgm:t>
    </dgm:pt>
    <dgm:pt modelId="{02CACDB4-C6A6-4095-BB09-1020D6F3ED7F}">
      <dgm:prSet/>
      <dgm:spPr/>
      <dgm:t>
        <a:bodyPr/>
        <a:lstStyle/>
        <a:p>
          <a:r>
            <a:rPr lang="en-US"/>
            <a:t>UTILITARIAN ARGUMENT: the benefits outweigh the costs.</a:t>
          </a:r>
        </a:p>
      </dgm:t>
    </dgm:pt>
    <dgm:pt modelId="{845F6ABA-7AD8-4255-BE2E-561F39546310}" type="parTrans" cxnId="{C90362A7-E3FF-41BB-9DEE-C3C64D72FEE1}">
      <dgm:prSet/>
      <dgm:spPr/>
      <dgm:t>
        <a:bodyPr/>
        <a:lstStyle/>
        <a:p>
          <a:endParaRPr lang="en-US"/>
        </a:p>
      </dgm:t>
    </dgm:pt>
    <dgm:pt modelId="{B93BEA94-3A85-4318-815C-C8EBAF4D464E}" type="sibTrans" cxnId="{C90362A7-E3FF-41BB-9DEE-C3C64D72FEE1}">
      <dgm:prSet/>
      <dgm:spPr/>
      <dgm:t>
        <a:bodyPr/>
        <a:lstStyle/>
        <a:p>
          <a:endParaRPr lang="en-US"/>
        </a:p>
      </dgm:t>
    </dgm:pt>
    <dgm:pt modelId="{DF75143C-B08E-4144-B00F-F30C23C1CCCD}">
      <dgm:prSet/>
      <dgm:spPr/>
      <dgm:t>
        <a:bodyPr/>
        <a:lstStyle/>
        <a:p>
          <a:r>
            <a:rPr lang="en-US" dirty="0"/>
            <a:t>THE BENEFITS: public good of security.</a:t>
          </a:r>
        </a:p>
      </dgm:t>
    </dgm:pt>
    <dgm:pt modelId="{6BA2BD15-DF2C-4493-943A-00850BFCD9FE}" type="parTrans" cxnId="{51C38E17-9534-4C9C-B49B-F9120D25612D}">
      <dgm:prSet/>
      <dgm:spPr/>
      <dgm:t>
        <a:bodyPr/>
        <a:lstStyle/>
        <a:p>
          <a:endParaRPr lang="en-US"/>
        </a:p>
      </dgm:t>
    </dgm:pt>
    <dgm:pt modelId="{B245ABD1-35E5-4580-AFAE-FFBD213A879B}" type="sibTrans" cxnId="{51C38E17-9534-4C9C-B49B-F9120D25612D}">
      <dgm:prSet/>
      <dgm:spPr/>
      <dgm:t>
        <a:bodyPr/>
        <a:lstStyle/>
        <a:p>
          <a:endParaRPr lang="en-US"/>
        </a:p>
      </dgm:t>
    </dgm:pt>
    <dgm:pt modelId="{AFE92464-8C1C-44C6-9765-116D6C35D101}">
      <dgm:prSet/>
      <dgm:spPr/>
      <dgm:t>
        <a:bodyPr/>
        <a:lstStyle/>
        <a:p>
          <a:r>
            <a:rPr lang="en-US"/>
            <a:t>THE HARMS: resentment, hurt, loss of trust.</a:t>
          </a:r>
        </a:p>
      </dgm:t>
    </dgm:pt>
    <dgm:pt modelId="{EE02CB98-8286-4679-810B-AE7949278CAD}" type="parTrans" cxnId="{FF6AA45E-B15B-44B2-81D6-F7C013920F2F}">
      <dgm:prSet/>
      <dgm:spPr/>
      <dgm:t>
        <a:bodyPr/>
        <a:lstStyle/>
        <a:p>
          <a:endParaRPr lang="en-US"/>
        </a:p>
      </dgm:t>
    </dgm:pt>
    <dgm:pt modelId="{532D33E8-DEF8-4FB5-8161-85CD52916E02}" type="sibTrans" cxnId="{FF6AA45E-B15B-44B2-81D6-F7C013920F2F}">
      <dgm:prSet/>
      <dgm:spPr/>
      <dgm:t>
        <a:bodyPr/>
        <a:lstStyle/>
        <a:p>
          <a:endParaRPr lang="en-US"/>
        </a:p>
      </dgm:t>
    </dgm:pt>
    <dgm:pt modelId="{E7D7596F-D1BC-409B-BB0A-03304B08EE25}" type="pres">
      <dgm:prSet presAssocID="{531E5513-149D-4AA6-AF9A-214CF2B1B9FB}" presName="diagram" presStyleCnt="0">
        <dgm:presLayoutVars>
          <dgm:dir/>
          <dgm:resizeHandles val="exact"/>
        </dgm:presLayoutVars>
      </dgm:prSet>
      <dgm:spPr/>
    </dgm:pt>
    <dgm:pt modelId="{1E0E3F04-785F-44DF-B762-2F973BD82A0B}" type="pres">
      <dgm:prSet presAssocID="{02CACDB4-C6A6-4095-BB09-1020D6F3ED7F}" presName="node" presStyleLbl="node1" presStyleIdx="0" presStyleCnt="3">
        <dgm:presLayoutVars>
          <dgm:bulletEnabled val="1"/>
        </dgm:presLayoutVars>
      </dgm:prSet>
      <dgm:spPr/>
    </dgm:pt>
    <dgm:pt modelId="{734EC1DA-225B-4368-98E2-14F90B061FF6}" type="pres">
      <dgm:prSet presAssocID="{B93BEA94-3A85-4318-815C-C8EBAF4D464E}" presName="sibTrans" presStyleCnt="0"/>
      <dgm:spPr/>
    </dgm:pt>
    <dgm:pt modelId="{96E57144-3FA6-47A1-B373-CC5977543F26}" type="pres">
      <dgm:prSet presAssocID="{DF75143C-B08E-4144-B00F-F30C23C1CCCD}" presName="node" presStyleLbl="node1" presStyleIdx="1" presStyleCnt="3">
        <dgm:presLayoutVars>
          <dgm:bulletEnabled val="1"/>
        </dgm:presLayoutVars>
      </dgm:prSet>
      <dgm:spPr/>
    </dgm:pt>
    <dgm:pt modelId="{17FD52DD-FC2A-4B7D-BD7A-28BDA2C96B3D}" type="pres">
      <dgm:prSet presAssocID="{B245ABD1-35E5-4580-AFAE-FFBD213A879B}" presName="sibTrans" presStyleCnt="0"/>
      <dgm:spPr/>
    </dgm:pt>
    <dgm:pt modelId="{0ADF8C20-AADC-4024-ACB0-227C0836A43F}" type="pres">
      <dgm:prSet presAssocID="{AFE92464-8C1C-44C6-9765-116D6C35D101}" presName="node" presStyleLbl="node1" presStyleIdx="2" presStyleCnt="3">
        <dgm:presLayoutVars>
          <dgm:bulletEnabled val="1"/>
        </dgm:presLayoutVars>
      </dgm:prSet>
      <dgm:spPr/>
    </dgm:pt>
  </dgm:ptLst>
  <dgm:cxnLst>
    <dgm:cxn modelId="{0E872806-E776-4803-B029-DF8B164BFBED}" type="presOf" srcId="{AFE92464-8C1C-44C6-9765-116D6C35D101}" destId="{0ADF8C20-AADC-4024-ACB0-227C0836A43F}" srcOrd="0" destOrd="0" presId="urn:microsoft.com/office/officeart/2005/8/layout/default"/>
    <dgm:cxn modelId="{51C38E17-9534-4C9C-B49B-F9120D25612D}" srcId="{531E5513-149D-4AA6-AF9A-214CF2B1B9FB}" destId="{DF75143C-B08E-4144-B00F-F30C23C1CCCD}" srcOrd="1" destOrd="0" parTransId="{6BA2BD15-DF2C-4493-943A-00850BFCD9FE}" sibTransId="{B245ABD1-35E5-4580-AFAE-FFBD213A879B}"/>
    <dgm:cxn modelId="{A4B5E317-9853-4B3C-9212-07CB4A4B265F}" type="presOf" srcId="{531E5513-149D-4AA6-AF9A-214CF2B1B9FB}" destId="{E7D7596F-D1BC-409B-BB0A-03304B08EE25}" srcOrd="0" destOrd="0" presId="urn:microsoft.com/office/officeart/2005/8/layout/default"/>
    <dgm:cxn modelId="{354D8028-1B15-4C4E-8136-0F5E1D2005B2}" type="presOf" srcId="{DF75143C-B08E-4144-B00F-F30C23C1CCCD}" destId="{96E57144-3FA6-47A1-B373-CC5977543F26}" srcOrd="0" destOrd="0" presId="urn:microsoft.com/office/officeart/2005/8/layout/default"/>
    <dgm:cxn modelId="{FF6AA45E-B15B-44B2-81D6-F7C013920F2F}" srcId="{531E5513-149D-4AA6-AF9A-214CF2B1B9FB}" destId="{AFE92464-8C1C-44C6-9765-116D6C35D101}" srcOrd="2" destOrd="0" parTransId="{EE02CB98-8286-4679-810B-AE7949278CAD}" sibTransId="{532D33E8-DEF8-4FB5-8161-85CD52916E02}"/>
    <dgm:cxn modelId="{C2B76C60-6D11-484D-BC02-35542E4B66F2}" type="presOf" srcId="{02CACDB4-C6A6-4095-BB09-1020D6F3ED7F}" destId="{1E0E3F04-785F-44DF-B762-2F973BD82A0B}" srcOrd="0" destOrd="0" presId="urn:microsoft.com/office/officeart/2005/8/layout/default"/>
    <dgm:cxn modelId="{C90362A7-E3FF-41BB-9DEE-C3C64D72FEE1}" srcId="{531E5513-149D-4AA6-AF9A-214CF2B1B9FB}" destId="{02CACDB4-C6A6-4095-BB09-1020D6F3ED7F}" srcOrd="0" destOrd="0" parTransId="{845F6ABA-7AD8-4255-BE2E-561F39546310}" sibTransId="{B93BEA94-3A85-4318-815C-C8EBAF4D464E}"/>
    <dgm:cxn modelId="{DEE8D4FB-6829-4A99-AAE9-2ED78903BAB8}" type="presParOf" srcId="{E7D7596F-D1BC-409B-BB0A-03304B08EE25}" destId="{1E0E3F04-785F-44DF-B762-2F973BD82A0B}" srcOrd="0" destOrd="0" presId="urn:microsoft.com/office/officeart/2005/8/layout/default"/>
    <dgm:cxn modelId="{67370D1C-DD0D-4A4C-8457-BB7EA63C8D10}" type="presParOf" srcId="{E7D7596F-D1BC-409B-BB0A-03304B08EE25}" destId="{734EC1DA-225B-4368-98E2-14F90B061FF6}" srcOrd="1" destOrd="0" presId="urn:microsoft.com/office/officeart/2005/8/layout/default"/>
    <dgm:cxn modelId="{E767255E-5D57-4BC5-AA67-515428E13552}" type="presParOf" srcId="{E7D7596F-D1BC-409B-BB0A-03304B08EE25}" destId="{96E57144-3FA6-47A1-B373-CC5977543F26}" srcOrd="2" destOrd="0" presId="urn:microsoft.com/office/officeart/2005/8/layout/default"/>
    <dgm:cxn modelId="{8AFE97EF-B118-4B2B-A2BC-25982992C2D8}" type="presParOf" srcId="{E7D7596F-D1BC-409B-BB0A-03304B08EE25}" destId="{17FD52DD-FC2A-4B7D-BD7A-28BDA2C96B3D}" srcOrd="3" destOrd="0" presId="urn:microsoft.com/office/officeart/2005/8/layout/default"/>
    <dgm:cxn modelId="{DDC7945C-6948-4D68-94EC-B55177DC892C}" type="presParOf" srcId="{E7D7596F-D1BC-409B-BB0A-03304B08EE25}" destId="{0ADF8C20-AADC-4024-ACB0-227C0836A43F}"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DBD75C-9BF0-47DC-8967-619C4DBF2325}">
      <dsp:nvSpPr>
        <dsp:cNvPr id="0" name=""/>
        <dsp:cNvSpPr/>
      </dsp:nvSpPr>
      <dsp:spPr>
        <a:xfrm>
          <a:off x="5646737" y="1563279"/>
          <a:ext cx="3782424" cy="656453"/>
        </a:xfrm>
        <a:custGeom>
          <a:avLst/>
          <a:gdLst/>
          <a:ahLst/>
          <a:cxnLst/>
          <a:rect l="0" t="0" r="0" b="0"/>
          <a:pathLst>
            <a:path>
              <a:moveTo>
                <a:pt x="0" y="0"/>
              </a:moveTo>
              <a:lnTo>
                <a:pt x="0" y="328226"/>
              </a:lnTo>
              <a:lnTo>
                <a:pt x="3782424" y="328226"/>
              </a:lnTo>
              <a:lnTo>
                <a:pt x="3782424" y="656453"/>
              </a:lnTo>
            </a:path>
          </a:pathLst>
        </a:custGeom>
        <a:noFill/>
        <a:ln w="9525" cap="flat"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4F33710-C390-46B7-82AC-3D9F7E9DB5B7}">
      <dsp:nvSpPr>
        <dsp:cNvPr id="0" name=""/>
        <dsp:cNvSpPr/>
      </dsp:nvSpPr>
      <dsp:spPr>
        <a:xfrm>
          <a:off x="5601017" y="1563279"/>
          <a:ext cx="91440" cy="656453"/>
        </a:xfrm>
        <a:custGeom>
          <a:avLst/>
          <a:gdLst/>
          <a:ahLst/>
          <a:cxnLst/>
          <a:rect l="0" t="0" r="0" b="0"/>
          <a:pathLst>
            <a:path>
              <a:moveTo>
                <a:pt x="45720" y="0"/>
              </a:moveTo>
              <a:lnTo>
                <a:pt x="45720" y="656453"/>
              </a:lnTo>
            </a:path>
          </a:pathLst>
        </a:custGeom>
        <a:noFill/>
        <a:ln w="9525" cap="flat"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B6E5FA8-8715-44E7-A64D-B8D9B3D2D6F1}">
      <dsp:nvSpPr>
        <dsp:cNvPr id="0" name=""/>
        <dsp:cNvSpPr/>
      </dsp:nvSpPr>
      <dsp:spPr>
        <a:xfrm>
          <a:off x="1864312" y="1563279"/>
          <a:ext cx="3782424" cy="656453"/>
        </a:xfrm>
        <a:custGeom>
          <a:avLst/>
          <a:gdLst/>
          <a:ahLst/>
          <a:cxnLst/>
          <a:rect l="0" t="0" r="0" b="0"/>
          <a:pathLst>
            <a:path>
              <a:moveTo>
                <a:pt x="3782424" y="0"/>
              </a:moveTo>
              <a:lnTo>
                <a:pt x="3782424" y="328226"/>
              </a:lnTo>
              <a:lnTo>
                <a:pt x="0" y="328226"/>
              </a:lnTo>
              <a:lnTo>
                <a:pt x="0" y="656453"/>
              </a:lnTo>
            </a:path>
          </a:pathLst>
        </a:custGeom>
        <a:noFill/>
        <a:ln w="9525" cap="flat"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BF901E2-6256-443F-A91D-9E3AE875CE30}">
      <dsp:nvSpPr>
        <dsp:cNvPr id="0" name=""/>
        <dsp:cNvSpPr/>
      </dsp:nvSpPr>
      <dsp:spPr>
        <a:xfrm>
          <a:off x="4083751" y="293"/>
          <a:ext cx="3125971" cy="1562985"/>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An agent, X, discriminates against someone, Y, in relation to another, Z, by Φ-</a:t>
          </a:r>
          <a:r>
            <a:rPr lang="en-US" sz="1800" kern="1200" dirty="0" err="1"/>
            <a:t>ing</a:t>
          </a:r>
          <a:r>
            <a:rPr lang="en-US" sz="1800" kern="1200" dirty="0"/>
            <a:t> (e.g., hiring Z rather than Y) if, and only if: </a:t>
          </a:r>
        </a:p>
      </dsp:txBody>
      <dsp:txXfrm>
        <a:off x="4083751" y="293"/>
        <a:ext cx="3125971" cy="1562985"/>
      </dsp:txXfrm>
    </dsp:sp>
    <dsp:sp modelId="{A25069B2-0E94-41C1-B2F7-17FB49205B8C}">
      <dsp:nvSpPr>
        <dsp:cNvPr id="0" name=""/>
        <dsp:cNvSpPr/>
      </dsp:nvSpPr>
      <dsp:spPr>
        <a:xfrm>
          <a:off x="301327" y="2219732"/>
          <a:ext cx="3125971" cy="1562985"/>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t>There is a property, P, such that Y has P or X believes that Y has P, and Z does not have P or X believes that Z does not have P</a:t>
          </a:r>
        </a:p>
      </dsp:txBody>
      <dsp:txXfrm>
        <a:off x="301327" y="2219732"/>
        <a:ext cx="3125971" cy="1562985"/>
      </dsp:txXfrm>
    </dsp:sp>
    <dsp:sp modelId="{BC0C9821-0F42-46AB-9795-DE5F3A762233}">
      <dsp:nvSpPr>
        <dsp:cNvPr id="0" name=""/>
        <dsp:cNvSpPr/>
      </dsp:nvSpPr>
      <dsp:spPr>
        <a:xfrm>
          <a:off x="4083751" y="2219732"/>
          <a:ext cx="3125971" cy="1562985"/>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t>X treats Y worse than he treats or would treat Z by Φ-ing, and </a:t>
          </a:r>
        </a:p>
      </dsp:txBody>
      <dsp:txXfrm>
        <a:off x="4083751" y="2219732"/>
        <a:ext cx="3125971" cy="1562985"/>
      </dsp:txXfrm>
    </dsp:sp>
    <dsp:sp modelId="{DBA8AAC7-3CC9-4BEE-9E83-5F2FB00B17AC}">
      <dsp:nvSpPr>
        <dsp:cNvPr id="0" name=""/>
        <dsp:cNvSpPr/>
      </dsp:nvSpPr>
      <dsp:spPr>
        <a:xfrm>
          <a:off x="7866176" y="2219732"/>
          <a:ext cx="3125971" cy="1562985"/>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t>It is because (X believes that) Y has P and (X believes that) Z does not have P that X treats Y worse than Z by Φ-ing.</a:t>
          </a:r>
        </a:p>
      </dsp:txBody>
      <dsp:txXfrm>
        <a:off x="7866176" y="2219732"/>
        <a:ext cx="3125971" cy="1562985"/>
      </dsp:txXfrm>
    </dsp:sp>
    <dsp:sp modelId="{80BBEDA3-8FA2-4368-AD0E-C9764C7BD1A5}">
      <dsp:nvSpPr>
        <dsp:cNvPr id="0" name=""/>
        <dsp:cNvSpPr/>
      </dsp:nvSpPr>
      <dsp:spPr>
        <a:xfrm>
          <a:off x="7866176" y="293"/>
          <a:ext cx="3125971" cy="1562985"/>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endParaRPr lang="en-US" sz="1800" kern="1200" dirty="0"/>
        </a:p>
      </dsp:txBody>
      <dsp:txXfrm>
        <a:off x="7866176" y="293"/>
        <a:ext cx="3125971" cy="15629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0E3F04-785F-44DF-B762-2F973BD82A0B}">
      <dsp:nvSpPr>
        <dsp:cNvPr id="0" name=""/>
        <dsp:cNvSpPr/>
      </dsp:nvSpPr>
      <dsp:spPr>
        <a:xfrm>
          <a:off x="1130783" y="1100"/>
          <a:ext cx="2977901" cy="1786740"/>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t>UTILITARIAN ARGUMENT: the benefits outweigh the costs.</a:t>
          </a:r>
        </a:p>
      </dsp:txBody>
      <dsp:txXfrm>
        <a:off x="1130783" y="1100"/>
        <a:ext cx="2977901" cy="1786740"/>
      </dsp:txXfrm>
    </dsp:sp>
    <dsp:sp modelId="{96E57144-3FA6-47A1-B373-CC5977543F26}">
      <dsp:nvSpPr>
        <dsp:cNvPr id="0" name=""/>
        <dsp:cNvSpPr/>
      </dsp:nvSpPr>
      <dsp:spPr>
        <a:xfrm>
          <a:off x="1130783" y="2085631"/>
          <a:ext cx="2977901" cy="1786740"/>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THE BENEFITS: public good of security.</a:t>
          </a:r>
        </a:p>
      </dsp:txBody>
      <dsp:txXfrm>
        <a:off x="1130783" y="2085631"/>
        <a:ext cx="2977901" cy="1786740"/>
      </dsp:txXfrm>
    </dsp:sp>
    <dsp:sp modelId="{0ADF8C20-AADC-4024-ACB0-227C0836A43F}">
      <dsp:nvSpPr>
        <dsp:cNvPr id="0" name=""/>
        <dsp:cNvSpPr/>
      </dsp:nvSpPr>
      <dsp:spPr>
        <a:xfrm>
          <a:off x="1130783" y="4170162"/>
          <a:ext cx="2977901" cy="1786740"/>
        </a:xfrm>
        <a:prstGeom prst="rect">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t>THE HARMS: resentment, hurt, loss of trust.</a:t>
          </a:r>
        </a:p>
      </dsp:txBody>
      <dsp:txXfrm>
        <a:off x="1130783" y="4170162"/>
        <a:ext cx="2977901" cy="178674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6485E-D3B5-4895-A2CD-45C555AE9B8E}" type="datetimeFigureOut">
              <a:rPr lang="en-GB" smtClean="0"/>
              <a:t>18/07/2023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1CA8DF-0A68-4453-BD97-046F61F2D102}" type="slidenum">
              <a:rPr lang="en-GB" smtClean="0"/>
              <a:t>‹#›</a:t>
            </a:fld>
            <a:endParaRPr lang="en-GB"/>
          </a:p>
        </p:txBody>
      </p:sp>
    </p:spTree>
    <p:extLst>
      <p:ext uri="{BB962C8B-B14F-4D97-AF65-F5344CB8AC3E}">
        <p14:creationId xmlns:p14="http://schemas.microsoft.com/office/powerpoint/2010/main" val="2906144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Moralized – age discrimination</a:t>
            </a:r>
            <a:endParaRPr lang="en-US"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DEDAE7-90D9-4124-B783-1FB2CCFECC3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509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6FC4B-94CC-DC49-9193-BE6DB6EAD308}" type="slidenum">
              <a:rPr lang="en-US" smtClean="0"/>
              <a:t>50</a:t>
            </a:fld>
            <a:endParaRPr lang="en-US"/>
          </a:p>
        </p:txBody>
      </p:sp>
    </p:spTree>
    <p:extLst>
      <p:ext uri="{BB962C8B-B14F-4D97-AF65-F5344CB8AC3E}">
        <p14:creationId xmlns:p14="http://schemas.microsoft.com/office/powerpoint/2010/main" val="196494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6FC4B-94CC-DC49-9193-BE6DB6EAD308}" type="slidenum">
              <a:rPr lang="en-US" smtClean="0"/>
              <a:t>40</a:t>
            </a:fld>
            <a:endParaRPr lang="en-US"/>
          </a:p>
        </p:txBody>
      </p:sp>
    </p:spTree>
    <p:extLst>
      <p:ext uri="{BB962C8B-B14F-4D97-AF65-F5344CB8AC3E}">
        <p14:creationId xmlns:p14="http://schemas.microsoft.com/office/powerpoint/2010/main" val="81968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6FC4B-94CC-DC49-9193-BE6DB6EAD308}" type="slidenum">
              <a:rPr lang="en-US" smtClean="0"/>
              <a:t>41</a:t>
            </a:fld>
            <a:endParaRPr lang="en-US"/>
          </a:p>
        </p:txBody>
      </p:sp>
    </p:spTree>
    <p:extLst>
      <p:ext uri="{BB962C8B-B14F-4D97-AF65-F5344CB8AC3E}">
        <p14:creationId xmlns:p14="http://schemas.microsoft.com/office/powerpoint/2010/main" val="2032540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6FC4B-94CC-DC49-9193-BE6DB6EAD308}" type="slidenum">
              <a:rPr lang="en-US" smtClean="0"/>
              <a:t>43</a:t>
            </a:fld>
            <a:endParaRPr lang="en-US"/>
          </a:p>
        </p:txBody>
      </p:sp>
    </p:spTree>
    <p:extLst>
      <p:ext uri="{BB962C8B-B14F-4D97-AF65-F5344CB8AC3E}">
        <p14:creationId xmlns:p14="http://schemas.microsoft.com/office/powerpoint/2010/main" val="599785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6FC4B-94CC-DC49-9193-BE6DB6EAD308}" type="slidenum">
              <a:rPr lang="en-US" smtClean="0"/>
              <a:t>44</a:t>
            </a:fld>
            <a:endParaRPr lang="en-US"/>
          </a:p>
        </p:txBody>
      </p:sp>
    </p:spTree>
    <p:extLst>
      <p:ext uri="{BB962C8B-B14F-4D97-AF65-F5344CB8AC3E}">
        <p14:creationId xmlns:p14="http://schemas.microsoft.com/office/powerpoint/2010/main" val="197885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6FC4B-94CC-DC49-9193-BE6DB6EAD308}" type="slidenum">
              <a:rPr lang="en-US" smtClean="0"/>
              <a:t>45</a:t>
            </a:fld>
            <a:endParaRPr lang="en-US"/>
          </a:p>
        </p:txBody>
      </p:sp>
    </p:spTree>
    <p:extLst>
      <p:ext uri="{BB962C8B-B14F-4D97-AF65-F5344CB8AC3E}">
        <p14:creationId xmlns:p14="http://schemas.microsoft.com/office/powerpoint/2010/main" val="848922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6FC4B-94CC-DC49-9193-BE6DB6EAD308}" type="slidenum">
              <a:rPr lang="en-US" smtClean="0"/>
              <a:t>46</a:t>
            </a:fld>
            <a:endParaRPr lang="en-US"/>
          </a:p>
        </p:txBody>
      </p:sp>
    </p:spTree>
    <p:extLst>
      <p:ext uri="{BB962C8B-B14F-4D97-AF65-F5344CB8AC3E}">
        <p14:creationId xmlns:p14="http://schemas.microsoft.com/office/powerpoint/2010/main" val="1949997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6FC4B-94CC-DC49-9193-BE6DB6EAD308}" type="slidenum">
              <a:rPr lang="en-US" smtClean="0"/>
              <a:t>48</a:t>
            </a:fld>
            <a:endParaRPr lang="en-US"/>
          </a:p>
        </p:txBody>
      </p:sp>
    </p:spTree>
    <p:extLst>
      <p:ext uri="{BB962C8B-B14F-4D97-AF65-F5344CB8AC3E}">
        <p14:creationId xmlns:p14="http://schemas.microsoft.com/office/powerpoint/2010/main" val="2114131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0A76FC4B-94CC-DC49-9193-BE6DB6EAD308}" type="slidenum">
              <a:rPr lang="en-US" smtClean="0"/>
              <a:t>49</a:t>
            </a:fld>
            <a:endParaRPr lang="en-US"/>
          </a:p>
        </p:txBody>
      </p:sp>
    </p:spTree>
    <p:extLst>
      <p:ext uri="{BB962C8B-B14F-4D97-AF65-F5344CB8AC3E}">
        <p14:creationId xmlns:p14="http://schemas.microsoft.com/office/powerpoint/2010/main" val="2099295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21818-E75A-458F-AC5B-0E9A2C76B835}"/>
              </a:ext>
            </a:extLst>
          </p:cNvPr>
          <p:cNvSpPr>
            <a:spLocks noGrp="1"/>
          </p:cNvSpPr>
          <p:nvPr>
            <p:ph type="ctrTitle"/>
          </p:nvPr>
        </p:nvSpPr>
        <p:spPr>
          <a:xfrm>
            <a:off x="448056" y="448056"/>
            <a:ext cx="11292840" cy="3401568"/>
          </a:xfrm>
        </p:spPr>
        <p:txBody>
          <a:bodyPr anchor="b">
            <a:normAutofit/>
          </a:bodyPr>
          <a:lstStyle>
            <a:lvl1pPr algn="l">
              <a:defRPr sz="6400">
                <a:solidFill>
                  <a:schemeClr val="tx2"/>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C6EE64DE-978B-4F95-BB3C-D027D8008748}"/>
              </a:ext>
            </a:extLst>
          </p:cNvPr>
          <p:cNvSpPr>
            <a:spLocks noGrp="1"/>
          </p:cNvSpPr>
          <p:nvPr>
            <p:ph type="subTitle" idx="1"/>
          </p:nvPr>
        </p:nvSpPr>
        <p:spPr>
          <a:xfrm>
            <a:off x="448056" y="4471416"/>
            <a:ext cx="11292840" cy="1481328"/>
          </a:xfrm>
        </p:spPr>
        <p:txBody>
          <a:bodyPr/>
          <a:lstStyle>
            <a:lvl1pPr marL="0" indent="0" algn="l">
              <a:lnSpc>
                <a:spcPct val="120000"/>
              </a:lnSpc>
              <a:buNone/>
              <a:defRPr sz="2400">
                <a:solidFill>
                  <a:schemeClr val="tx2">
                    <a:alpha val="5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8" name="Straight Connector 7">
            <a:extLst>
              <a:ext uri="{FF2B5EF4-FFF2-40B4-BE49-F238E27FC236}">
                <a16:creationId xmlns:a16="http://schemas.microsoft.com/office/drawing/2014/main" id="{C66CC717-08C5-4F3E-B8AA-BA93C8755982}"/>
              </a:ext>
            </a:extLst>
          </p:cNvPr>
          <p:cNvCxnSpPr>
            <a:cxnSpLocks/>
          </p:cNvCxnSpPr>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Footer Placeholder 4">
            <a:extLst>
              <a:ext uri="{FF2B5EF4-FFF2-40B4-BE49-F238E27FC236}">
                <a16:creationId xmlns:a16="http://schemas.microsoft.com/office/drawing/2014/main" id="{896B5700-AA45-4E20-8BE5-27620411303F}"/>
              </a:ext>
            </a:extLst>
          </p:cNvPr>
          <p:cNvSpPr>
            <a:spLocks noGrp="1"/>
          </p:cNvSpPr>
          <p:nvPr>
            <p:ph type="ftr" sz="quarter" idx="3"/>
          </p:nvPr>
        </p:nvSpPr>
        <p:spPr>
          <a:xfrm>
            <a:off x="4370832" y="6153912"/>
            <a:ext cx="5397056" cy="502920"/>
          </a:xfrm>
          <a:prstGeom prst="rect">
            <a:avLst/>
          </a:prstGeom>
        </p:spPr>
        <p:txBody>
          <a:bodyPr vert="horz" lIns="0" tIns="0" rIns="91440" bIns="0" rtlCol="0" anchor="ctr"/>
          <a:lstStyle>
            <a:lvl1pPr algn="l">
              <a:defRPr sz="900" cap="all" spc="200" baseline="0">
                <a:solidFill>
                  <a:schemeClr val="tx2">
                    <a:alpha val="55000"/>
                  </a:schemeClr>
                </a:solidFill>
              </a:defRPr>
            </a:lvl1pPr>
          </a:lstStyle>
          <a:p>
            <a:r>
              <a:rPr lang="en-US" spc="200" dirty="0"/>
              <a:t>Sample Footer Text</a:t>
            </a:r>
          </a:p>
        </p:txBody>
      </p:sp>
      <p:sp>
        <p:nvSpPr>
          <p:cNvPr id="10" name="Slide Number Placeholder 5">
            <a:extLst>
              <a:ext uri="{FF2B5EF4-FFF2-40B4-BE49-F238E27FC236}">
                <a16:creationId xmlns:a16="http://schemas.microsoft.com/office/drawing/2014/main" id="{7C5B7199-CC00-4D38-8B48-F8A539112985}"/>
              </a:ext>
            </a:extLst>
          </p:cNvPr>
          <p:cNvSpPr>
            <a:spLocks noGrp="1"/>
          </p:cNvSpPr>
          <p:nvPr>
            <p:ph type="sldNum" sz="quarter" idx="4"/>
          </p:nvPr>
        </p:nvSpPr>
        <p:spPr>
          <a:xfrm>
            <a:off x="10238232" y="6153912"/>
            <a:ext cx="1510856" cy="502920"/>
          </a:xfrm>
          <a:prstGeom prst="rect">
            <a:avLst/>
          </a:prstGeom>
        </p:spPr>
        <p:txBody>
          <a:bodyPr vert="horz" lIns="0" tIns="0" rIns="0" bIns="0" rtlCol="0" anchor="ctr"/>
          <a:lstStyle>
            <a:lvl1pPr algn="r">
              <a:defRPr sz="900">
                <a:solidFill>
                  <a:schemeClr val="tx2">
                    <a:alpha val="55000"/>
                  </a:schemeClr>
                </a:solidFill>
              </a:defRPr>
            </a:lvl1pPr>
          </a:lstStyle>
          <a:p>
            <a:fld id="{0D309695-DEC3-40DA-9DF5-330280C9D0E8}" type="slidenum">
              <a:rPr lang="en-US" smtClean="0"/>
              <a:pPr/>
              <a:t>‹#›</a:t>
            </a:fld>
            <a:endParaRPr lang="en-US" dirty="0"/>
          </a:p>
        </p:txBody>
      </p:sp>
      <p:sp>
        <p:nvSpPr>
          <p:cNvPr id="11" name="Date Placeholder 3">
            <a:extLst>
              <a:ext uri="{FF2B5EF4-FFF2-40B4-BE49-F238E27FC236}">
                <a16:creationId xmlns:a16="http://schemas.microsoft.com/office/drawing/2014/main" id="{16BC76EC-3453-4CE0-A71D-BD21940757B4}"/>
              </a:ext>
            </a:extLst>
          </p:cNvPr>
          <p:cNvSpPr>
            <a:spLocks noGrp="1"/>
          </p:cNvSpPr>
          <p:nvPr>
            <p:ph type="dt" sz="half" idx="2"/>
          </p:nvPr>
        </p:nvSpPr>
        <p:spPr>
          <a:xfrm>
            <a:off x="442912" y="6152968"/>
            <a:ext cx="3457576" cy="502920"/>
          </a:xfrm>
          <a:prstGeom prst="rect">
            <a:avLst/>
          </a:prstGeom>
        </p:spPr>
        <p:txBody>
          <a:bodyPr wrap="square" lIns="0" tIns="0" rIns="0" bIns="0" anchor="ctr" anchorCtr="0">
            <a:normAutofit/>
          </a:bodyPr>
          <a:lstStyle>
            <a:lvl1pPr>
              <a:defRPr sz="900" cap="all" spc="200" baseline="0">
                <a:solidFill>
                  <a:schemeClr val="tx1">
                    <a:alpha val="55000"/>
                  </a:schemeClr>
                </a:solidFill>
              </a:defRPr>
            </a:lvl1pPr>
          </a:lstStyle>
          <a:p>
            <a:fld id="{8256C2ED-54A4-480D-B5C8-65C0D62359B9}" type="datetime2">
              <a:rPr lang="en-US" smtClean="0"/>
              <a:pPr/>
              <a:t>Tuesday, July 18, 2023</a:t>
            </a:fld>
            <a:endParaRPr lang="en-US" dirty="0"/>
          </a:p>
        </p:txBody>
      </p:sp>
    </p:spTree>
    <p:extLst>
      <p:ext uri="{BB962C8B-B14F-4D97-AF65-F5344CB8AC3E}">
        <p14:creationId xmlns:p14="http://schemas.microsoft.com/office/powerpoint/2010/main" val="298869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733FC-38A1-463C-BF3D-0D99784E027C}"/>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2AFD076A-A004-4560-A43B-028624E20D17}"/>
              </a:ext>
            </a:extLst>
          </p:cNvPr>
          <p:cNvSpPr>
            <a:spLocks noGrp="1"/>
          </p:cNvSpPr>
          <p:nvPr>
            <p:ph type="body" orient="vert" idx="1"/>
          </p:nvPr>
        </p:nvSpPr>
        <p:spPr>
          <a:xfrm>
            <a:off x="448056" y="1956816"/>
            <a:ext cx="11301984" cy="399592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FCFBA60-9309-4F2A-9FA9-305C4AFBECAF}"/>
              </a:ext>
            </a:extLst>
          </p:cNvPr>
          <p:cNvSpPr>
            <a:spLocks noGrp="1"/>
          </p:cNvSpPr>
          <p:nvPr>
            <p:ph type="dt" sz="half" idx="10"/>
          </p:nvPr>
        </p:nvSpPr>
        <p:spPr>
          <a:xfrm>
            <a:off x="438912" y="6153912"/>
            <a:ext cx="3456432" cy="502920"/>
          </a:xfrm>
          <a:prstGeom prst="rect">
            <a:avLst/>
          </a:prstGeom>
        </p:spPr>
        <p:txBody>
          <a:bodyPr/>
          <a:lstStyle/>
          <a:p>
            <a:fld id="{53CF612A-4CB0-4F57-9A87-F049CECB184D}" type="datetime2">
              <a:rPr lang="en-US" smtClean="0"/>
              <a:t>Tuesday, July 18, 2023</a:t>
            </a:fld>
            <a:endParaRPr lang="en-US"/>
          </a:p>
        </p:txBody>
      </p:sp>
      <p:sp>
        <p:nvSpPr>
          <p:cNvPr id="5" name="Footer Placeholder 4">
            <a:extLst>
              <a:ext uri="{FF2B5EF4-FFF2-40B4-BE49-F238E27FC236}">
                <a16:creationId xmlns:a16="http://schemas.microsoft.com/office/drawing/2014/main" id="{491BF451-928F-4E55-8A76-111D0E21121F}"/>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B5EC161-BA80-4E93-AEB1-B61E38C098BB}"/>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705719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A44E3E-5EFE-4FCB-86A2-5E20CC6525EC}"/>
              </a:ext>
            </a:extLst>
          </p:cNvPr>
          <p:cNvSpPr>
            <a:spLocks noGrp="1"/>
          </p:cNvSpPr>
          <p:nvPr>
            <p:ph type="title" orient="vert"/>
          </p:nvPr>
        </p:nvSpPr>
        <p:spPr>
          <a:xfrm>
            <a:off x="10232136" y="448056"/>
            <a:ext cx="1581912" cy="550468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495005E-2E0C-4200-BF29-1135A35EE9B9}"/>
              </a:ext>
            </a:extLst>
          </p:cNvPr>
          <p:cNvSpPr>
            <a:spLocks noGrp="1"/>
          </p:cNvSpPr>
          <p:nvPr>
            <p:ph type="body" orient="vert" idx="1"/>
          </p:nvPr>
        </p:nvSpPr>
        <p:spPr>
          <a:xfrm>
            <a:off x="438912" y="438912"/>
            <a:ext cx="9436608" cy="55046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12BBBED-3B21-4271-BC0F-BBA258B59D48}"/>
              </a:ext>
            </a:extLst>
          </p:cNvPr>
          <p:cNvSpPr>
            <a:spLocks noGrp="1"/>
          </p:cNvSpPr>
          <p:nvPr>
            <p:ph type="dt" sz="half" idx="10"/>
          </p:nvPr>
        </p:nvSpPr>
        <p:spPr>
          <a:xfrm>
            <a:off x="438912" y="6153912"/>
            <a:ext cx="3456432" cy="502920"/>
          </a:xfrm>
          <a:prstGeom prst="rect">
            <a:avLst/>
          </a:prstGeom>
        </p:spPr>
        <p:txBody>
          <a:bodyPr/>
          <a:lstStyle/>
          <a:p>
            <a:fld id="{8F397F40-C8F7-4897-A6B8-241042F913A9}" type="datetime2">
              <a:rPr lang="en-US" smtClean="0"/>
              <a:t>Tuesday, July 18, 2023</a:t>
            </a:fld>
            <a:endParaRPr lang="en-US"/>
          </a:p>
        </p:txBody>
      </p:sp>
      <p:sp>
        <p:nvSpPr>
          <p:cNvPr id="5" name="Footer Placeholder 4">
            <a:extLst>
              <a:ext uri="{FF2B5EF4-FFF2-40B4-BE49-F238E27FC236}">
                <a16:creationId xmlns:a16="http://schemas.microsoft.com/office/drawing/2014/main" id="{2D89CED5-56F3-4943-8143-918F7A860CD4}"/>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09C87180-7248-4741-8E3B-9AAFB414DD95}"/>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2303353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7685-BDD9-488F-B082-33592E0F1364}"/>
              </a:ext>
            </a:extLst>
          </p:cNvPr>
          <p:cNvSpPr>
            <a:spLocks noGrp="1"/>
          </p:cNvSpPr>
          <p:nvPr>
            <p:ph type="title"/>
          </p:nvPr>
        </p:nvSpPr>
        <p:spPr/>
        <p:txBody>
          <a:bodyPr wrap="square"/>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E9CB5FF-7FB5-4B8A-BF1C-48765D40B4C0}"/>
              </a:ext>
            </a:extLst>
          </p:cNvPr>
          <p:cNvSpPr>
            <a:spLocks noGrp="1"/>
          </p:cNvSpPr>
          <p:nvPr>
            <p:ph idx="1"/>
          </p:nvPr>
        </p:nvSpPr>
        <p:spPr>
          <a:xfrm>
            <a:off x="448056" y="1735200"/>
            <a:ext cx="11293200" cy="3783013"/>
          </a:xfrm>
        </p:spPr>
        <p:txBody>
          <a:bodyPr wrap="square"/>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4">
            <a:extLst>
              <a:ext uri="{FF2B5EF4-FFF2-40B4-BE49-F238E27FC236}">
                <a16:creationId xmlns:a16="http://schemas.microsoft.com/office/drawing/2014/main" id="{BDA03860-F8F0-4186-B5D0-72C935B2C2A9}"/>
              </a:ext>
            </a:extLst>
          </p:cNvPr>
          <p:cNvSpPr>
            <a:spLocks noGrp="1"/>
          </p:cNvSpPr>
          <p:nvPr>
            <p:ph type="ftr" sz="quarter" idx="3"/>
          </p:nvPr>
        </p:nvSpPr>
        <p:spPr>
          <a:xfrm>
            <a:off x="4370832" y="6153912"/>
            <a:ext cx="5397056" cy="502920"/>
          </a:xfrm>
          <a:prstGeom prst="rect">
            <a:avLst/>
          </a:prstGeom>
        </p:spPr>
        <p:txBody>
          <a:bodyPr vert="horz" lIns="0" tIns="0" rIns="91440" bIns="0" rtlCol="0" anchor="ctr"/>
          <a:lstStyle>
            <a:lvl1pPr algn="l">
              <a:defRPr sz="900" cap="all" spc="200" baseline="0">
                <a:solidFill>
                  <a:schemeClr val="tx2">
                    <a:alpha val="55000"/>
                  </a:schemeClr>
                </a:solidFill>
              </a:defRPr>
            </a:lvl1pPr>
          </a:lstStyle>
          <a:p>
            <a:r>
              <a:rPr lang="en-US" spc="200" dirty="0"/>
              <a:t>Sample Footer Text</a:t>
            </a:r>
          </a:p>
        </p:txBody>
      </p:sp>
      <p:sp>
        <p:nvSpPr>
          <p:cNvPr id="8" name="Slide Number Placeholder 5">
            <a:extLst>
              <a:ext uri="{FF2B5EF4-FFF2-40B4-BE49-F238E27FC236}">
                <a16:creationId xmlns:a16="http://schemas.microsoft.com/office/drawing/2014/main" id="{60B9D802-9E36-42DA-B6CA-6C937CBE8A94}"/>
              </a:ext>
            </a:extLst>
          </p:cNvPr>
          <p:cNvSpPr>
            <a:spLocks noGrp="1"/>
          </p:cNvSpPr>
          <p:nvPr>
            <p:ph type="sldNum" sz="quarter" idx="4"/>
          </p:nvPr>
        </p:nvSpPr>
        <p:spPr>
          <a:xfrm>
            <a:off x="10238232" y="6153912"/>
            <a:ext cx="1510856" cy="502920"/>
          </a:xfrm>
          <a:prstGeom prst="rect">
            <a:avLst/>
          </a:prstGeom>
        </p:spPr>
        <p:txBody>
          <a:bodyPr vert="horz" lIns="0" tIns="0" rIns="0" bIns="0" rtlCol="0" anchor="ctr"/>
          <a:lstStyle>
            <a:lvl1pPr algn="r">
              <a:defRPr sz="900">
                <a:solidFill>
                  <a:schemeClr val="tx2">
                    <a:alpha val="55000"/>
                  </a:schemeClr>
                </a:solidFill>
              </a:defRPr>
            </a:lvl1pPr>
          </a:lstStyle>
          <a:p>
            <a:fld id="{0D309695-DEC3-40DA-9DF5-330280C9D0E8}" type="slidenum">
              <a:rPr lang="en-US" smtClean="0"/>
              <a:pPr/>
              <a:t>‹#›</a:t>
            </a:fld>
            <a:endParaRPr lang="en-US" dirty="0"/>
          </a:p>
        </p:txBody>
      </p:sp>
      <p:sp>
        <p:nvSpPr>
          <p:cNvPr id="9" name="Date Placeholder 3">
            <a:extLst>
              <a:ext uri="{FF2B5EF4-FFF2-40B4-BE49-F238E27FC236}">
                <a16:creationId xmlns:a16="http://schemas.microsoft.com/office/drawing/2014/main" id="{C227B5A7-BF66-4C50-9DAD-A24070310B83}"/>
              </a:ext>
            </a:extLst>
          </p:cNvPr>
          <p:cNvSpPr>
            <a:spLocks noGrp="1"/>
          </p:cNvSpPr>
          <p:nvPr>
            <p:ph type="dt" sz="half" idx="2"/>
          </p:nvPr>
        </p:nvSpPr>
        <p:spPr>
          <a:xfrm>
            <a:off x="442912" y="6152968"/>
            <a:ext cx="3457576" cy="502920"/>
          </a:xfrm>
          <a:prstGeom prst="rect">
            <a:avLst/>
          </a:prstGeom>
        </p:spPr>
        <p:txBody>
          <a:bodyPr wrap="square" lIns="0" tIns="0" rIns="0" bIns="0" anchor="ctr" anchorCtr="0">
            <a:normAutofit/>
          </a:bodyPr>
          <a:lstStyle>
            <a:lvl1pPr>
              <a:defRPr sz="900" cap="all" spc="200" baseline="0">
                <a:solidFill>
                  <a:schemeClr val="tx1">
                    <a:alpha val="55000"/>
                  </a:schemeClr>
                </a:solidFill>
              </a:defRPr>
            </a:lvl1pPr>
          </a:lstStyle>
          <a:p>
            <a:fld id="{8256C2ED-54A4-480D-B5C8-65C0D62359B9}" type="datetime2">
              <a:rPr lang="en-US" smtClean="0"/>
              <a:pPr/>
              <a:t>Tuesday, July 18, 2023</a:t>
            </a:fld>
            <a:endParaRPr lang="en-US" dirty="0"/>
          </a:p>
        </p:txBody>
      </p:sp>
    </p:spTree>
    <p:extLst>
      <p:ext uri="{BB962C8B-B14F-4D97-AF65-F5344CB8AC3E}">
        <p14:creationId xmlns:p14="http://schemas.microsoft.com/office/powerpoint/2010/main" val="490926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E2B8D-DB20-44D1-84BC-F76685913380}"/>
              </a:ext>
            </a:extLst>
          </p:cNvPr>
          <p:cNvSpPr>
            <a:spLocks noGrp="1"/>
          </p:cNvSpPr>
          <p:nvPr>
            <p:ph type="title"/>
          </p:nvPr>
        </p:nvSpPr>
        <p:spPr>
          <a:xfrm>
            <a:off x="448056" y="448056"/>
            <a:ext cx="11311128" cy="3401568"/>
          </a:xfrm>
        </p:spPr>
        <p:txBody>
          <a:bodyPr anchor="b">
            <a:normAutofit/>
          </a:bodyPr>
          <a:lstStyle>
            <a:lvl1pPr>
              <a:defRPr sz="6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594C298-618E-4642-8F2B-8DD253ED5C06}"/>
              </a:ext>
            </a:extLst>
          </p:cNvPr>
          <p:cNvSpPr>
            <a:spLocks noGrp="1"/>
          </p:cNvSpPr>
          <p:nvPr>
            <p:ph type="body" idx="1"/>
          </p:nvPr>
        </p:nvSpPr>
        <p:spPr>
          <a:xfrm>
            <a:off x="448056" y="4471416"/>
            <a:ext cx="11292840" cy="1481328"/>
          </a:xfrm>
        </p:spPr>
        <p:txBody>
          <a:bodyPr/>
          <a:lstStyle>
            <a:lvl1pPr marL="0" indent="0">
              <a:lnSpc>
                <a:spcPct val="120000"/>
              </a:lnSpc>
              <a:buNone/>
              <a:defRPr sz="2400">
                <a:solidFill>
                  <a:schemeClr val="tx2">
                    <a:alpha val="5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B3ECD5-2EEA-457B-9C93-36F8AF368EC7}"/>
              </a:ext>
            </a:extLst>
          </p:cNvPr>
          <p:cNvSpPr>
            <a:spLocks noGrp="1"/>
          </p:cNvSpPr>
          <p:nvPr>
            <p:ph type="dt" sz="half" idx="10"/>
          </p:nvPr>
        </p:nvSpPr>
        <p:spPr>
          <a:xfrm>
            <a:off x="438912" y="6153912"/>
            <a:ext cx="3456432" cy="502920"/>
          </a:xfrm>
          <a:prstGeom prst="rect">
            <a:avLst/>
          </a:prstGeom>
        </p:spPr>
        <p:txBody>
          <a:bodyPr/>
          <a:lstStyle/>
          <a:p>
            <a:fld id="{10EDCA73-0A86-4195-A787-75037827079D}" type="datetime2">
              <a:rPr lang="en-US" smtClean="0"/>
              <a:t>Tuesday, July 18, 2023</a:t>
            </a:fld>
            <a:endParaRPr lang="en-US"/>
          </a:p>
        </p:txBody>
      </p:sp>
      <p:sp>
        <p:nvSpPr>
          <p:cNvPr id="5" name="Footer Placeholder 4">
            <a:extLst>
              <a:ext uri="{FF2B5EF4-FFF2-40B4-BE49-F238E27FC236}">
                <a16:creationId xmlns:a16="http://schemas.microsoft.com/office/drawing/2014/main" id="{D79A15D4-F172-4025-9290-C8F5D419720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3926CD73-9984-4E1D-BD74-37115C1F4C57}"/>
              </a:ext>
            </a:extLst>
          </p:cNvPr>
          <p:cNvSpPr>
            <a:spLocks noGrp="1"/>
          </p:cNvSpPr>
          <p:nvPr>
            <p:ph type="sldNum" sz="quarter" idx="12"/>
          </p:nvPr>
        </p:nvSpPr>
        <p:spPr/>
        <p:txBody>
          <a:bodyPr rIns="219456"/>
          <a:lstStyle/>
          <a:p>
            <a:fld id="{0D309695-DEC3-40DA-9DF5-330280C9D0E8}" type="slidenum">
              <a:rPr lang="en-US" smtClean="0"/>
              <a:t>‹#›</a:t>
            </a:fld>
            <a:endParaRPr lang="en-US"/>
          </a:p>
        </p:txBody>
      </p:sp>
      <p:cxnSp>
        <p:nvCxnSpPr>
          <p:cNvPr id="8" name="Straight Connector 7">
            <a:extLst>
              <a:ext uri="{FF2B5EF4-FFF2-40B4-BE49-F238E27FC236}">
                <a16:creationId xmlns:a16="http://schemas.microsoft.com/office/drawing/2014/main" id="{E99FAD47-5E44-4EE5-A422-A77593F8F3A3}"/>
              </a:ext>
            </a:extLst>
          </p:cNvPr>
          <p:cNvCxnSpPr>
            <a:cxnSpLocks/>
          </p:cNvCxnSpPr>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2117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74E41-AB27-418C-AA9E-8F863DDE362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8B9E10A-E18D-4122-A71B-0A22F695E076}"/>
              </a:ext>
            </a:extLst>
          </p:cNvPr>
          <p:cNvSpPr>
            <a:spLocks noGrp="1"/>
          </p:cNvSpPr>
          <p:nvPr>
            <p:ph sz="half" idx="1"/>
          </p:nvPr>
        </p:nvSpPr>
        <p:spPr>
          <a:xfrm>
            <a:off x="448056" y="1735200"/>
            <a:ext cx="5431536" cy="4214750"/>
          </a:xfrm>
        </p:spPr>
        <p:txBody>
          <a:bodyPr/>
          <a:lstStyle>
            <a:lvl1pPr marL="450000">
              <a:defRPr/>
            </a:lvl1pPr>
            <a:lvl2pPr marL="900000">
              <a:defRPr/>
            </a:lvl2pPr>
            <a:lvl3pPr marL="1350000">
              <a:defRPr/>
            </a:lvl3pPr>
            <a:lvl4pPr marL="1800000">
              <a:defRPr/>
            </a:lvl4pPr>
            <a:lvl5pPr marL="225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0CB980D-2720-431B-88C8-4D837023BBFF}"/>
              </a:ext>
            </a:extLst>
          </p:cNvPr>
          <p:cNvSpPr>
            <a:spLocks noGrp="1"/>
          </p:cNvSpPr>
          <p:nvPr>
            <p:ph sz="half" idx="2"/>
          </p:nvPr>
        </p:nvSpPr>
        <p:spPr>
          <a:xfrm>
            <a:off x="6309360" y="1735200"/>
            <a:ext cx="5431536" cy="4214750"/>
          </a:xfrm>
        </p:spPr>
        <p:txBody>
          <a:bodyPr/>
          <a:lstStyle>
            <a:lvl2pPr marL="900000">
              <a:defRPr/>
            </a:lvl2pPr>
            <a:lvl3pPr marL="1350000">
              <a:defRPr/>
            </a:lvl3pPr>
            <a:lvl4pPr marL="1800000">
              <a:defRPr/>
            </a:lvl4pPr>
            <a:lvl5pPr marL="243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DE8EB211-F6F7-4C53-B25F-F1EBF7A8BF4E}"/>
              </a:ext>
            </a:extLst>
          </p:cNvPr>
          <p:cNvSpPr>
            <a:spLocks noGrp="1"/>
          </p:cNvSpPr>
          <p:nvPr>
            <p:ph type="dt" sz="half" idx="10"/>
          </p:nvPr>
        </p:nvSpPr>
        <p:spPr>
          <a:xfrm>
            <a:off x="438912" y="6153912"/>
            <a:ext cx="3456432" cy="502920"/>
          </a:xfrm>
          <a:prstGeom prst="rect">
            <a:avLst/>
          </a:prstGeom>
        </p:spPr>
        <p:txBody>
          <a:bodyPr/>
          <a:lstStyle/>
          <a:p>
            <a:fld id="{83C75374-B296-498E-A935-80631EA9020D}" type="datetime2">
              <a:rPr lang="en-US" smtClean="0"/>
              <a:t>Tuesday, July 18, 2023</a:t>
            </a:fld>
            <a:endParaRPr lang="en-US"/>
          </a:p>
        </p:txBody>
      </p:sp>
      <p:sp>
        <p:nvSpPr>
          <p:cNvPr id="6" name="Footer Placeholder 5">
            <a:extLst>
              <a:ext uri="{FF2B5EF4-FFF2-40B4-BE49-F238E27FC236}">
                <a16:creationId xmlns:a16="http://schemas.microsoft.com/office/drawing/2014/main" id="{D0AA830D-482E-415E-B855-D561B94BDC20}"/>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2D7FB2AC-9F49-4D35-8C5E-ECECC6B13134}"/>
              </a:ext>
            </a:extLst>
          </p:cNvPr>
          <p:cNvSpPr>
            <a:spLocks noGrp="1"/>
          </p:cNvSpPr>
          <p:nvPr>
            <p:ph type="sldNum" sz="quarter" idx="12"/>
          </p:nvPr>
        </p:nvSpPr>
        <p:spPr/>
        <p:txBody>
          <a:bodyPr rIns="219456"/>
          <a:lstStyle/>
          <a:p>
            <a:fld id="{0D309695-DEC3-40DA-9DF5-330280C9D0E8}" type="slidenum">
              <a:rPr lang="en-US" smtClean="0"/>
              <a:t>‹#›</a:t>
            </a:fld>
            <a:endParaRPr lang="en-US"/>
          </a:p>
        </p:txBody>
      </p:sp>
    </p:spTree>
    <p:extLst>
      <p:ext uri="{BB962C8B-B14F-4D97-AF65-F5344CB8AC3E}">
        <p14:creationId xmlns:p14="http://schemas.microsoft.com/office/powerpoint/2010/main" val="3060181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25D59-DC0A-4295-8714-902B54B983AF}"/>
              </a:ext>
            </a:extLst>
          </p:cNvPr>
          <p:cNvSpPr>
            <a:spLocks noGrp="1"/>
          </p:cNvSpPr>
          <p:nvPr>
            <p:ph type="title"/>
          </p:nvPr>
        </p:nvSpPr>
        <p:spPr>
          <a:xfrm>
            <a:off x="448056" y="388800"/>
            <a:ext cx="11311128" cy="1141200"/>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67A33E2-E7AE-4E37-9DF1-69697E45D2A7}"/>
              </a:ext>
            </a:extLst>
          </p:cNvPr>
          <p:cNvSpPr>
            <a:spLocks noGrp="1"/>
          </p:cNvSpPr>
          <p:nvPr>
            <p:ph type="body" idx="1"/>
          </p:nvPr>
        </p:nvSpPr>
        <p:spPr>
          <a:xfrm>
            <a:off x="448056" y="1774952"/>
            <a:ext cx="5431536" cy="612648"/>
          </a:xfrm>
        </p:spPr>
        <p:txBody>
          <a:bodyPr anchor="t">
            <a:normAutofit/>
          </a:bodyPr>
          <a:lstStyle>
            <a:lvl1pPr marL="0" indent="0">
              <a:lnSpc>
                <a:spcPct val="100000"/>
              </a:lnSpc>
              <a:buNone/>
              <a:defRPr sz="2000" b="0" i="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A2E79D5-E651-4B82-AFAA-DE6E16AC3EB8}"/>
              </a:ext>
            </a:extLst>
          </p:cNvPr>
          <p:cNvSpPr>
            <a:spLocks noGrp="1"/>
          </p:cNvSpPr>
          <p:nvPr>
            <p:ph sz="half" idx="2"/>
          </p:nvPr>
        </p:nvSpPr>
        <p:spPr>
          <a:xfrm>
            <a:off x="448056" y="2752344"/>
            <a:ext cx="5431536" cy="3200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1A91196-F771-42C3-A726-A4ECF561FFF3}"/>
              </a:ext>
            </a:extLst>
          </p:cNvPr>
          <p:cNvSpPr>
            <a:spLocks noGrp="1"/>
          </p:cNvSpPr>
          <p:nvPr>
            <p:ph type="body" sz="quarter" idx="3"/>
          </p:nvPr>
        </p:nvSpPr>
        <p:spPr>
          <a:xfrm>
            <a:off x="6309360" y="1774952"/>
            <a:ext cx="5431536" cy="612648"/>
          </a:xfrm>
        </p:spPr>
        <p:txBody>
          <a:bodyPr anchor="t">
            <a:normAutofit/>
          </a:bodyPr>
          <a:lstStyle>
            <a:lvl1pPr marL="0" indent="0">
              <a:lnSpc>
                <a:spcPct val="100000"/>
              </a:lnSpc>
              <a:buNone/>
              <a:defRPr sz="2000" b="0" i="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76BA18-D373-4B5F-B812-5D5E4C2378E7}"/>
              </a:ext>
            </a:extLst>
          </p:cNvPr>
          <p:cNvSpPr>
            <a:spLocks noGrp="1"/>
          </p:cNvSpPr>
          <p:nvPr>
            <p:ph sz="quarter" idx="4"/>
          </p:nvPr>
        </p:nvSpPr>
        <p:spPr>
          <a:xfrm>
            <a:off x="6309360" y="2752344"/>
            <a:ext cx="5431536" cy="3200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F395D0EB-9F99-4C95-ADA6-AC6B493CCA9D}"/>
              </a:ext>
            </a:extLst>
          </p:cNvPr>
          <p:cNvSpPr>
            <a:spLocks noGrp="1"/>
          </p:cNvSpPr>
          <p:nvPr>
            <p:ph type="dt" sz="half" idx="10"/>
          </p:nvPr>
        </p:nvSpPr>
        <p:spPr>
          <a:xfrm>
            <a:off x="438912" y="6153912"/>
            <a:ext cx="3456432" cy="502920"/>
          </a:xfrm>
          <a:prstGeom prst="rect">
            <a:avLst/>
          </a:prstGeom>
        </p:spPr>
        <p:txBody>
          <a:bodyPr/>
          <a:lstStyle/>
          <a:p>
            <a:fld id="{B098B728-214A-4ABC-8432-5B3A5A66A987}" type="datetime2">
              <a:rPr lang="en-US" smtClean="0"/>
              <a:t>Tuesday, July 18, 2023</a:t>
            </a:fld>
            <a:endParaRPr lang="en-US" dirty="0"/>
          </a:p>
        </p:txBody>
      </p:sp>
      <p:sp>
        <p:nvSpPr>
          <p:cNvPr id="8" name="Footer Placeholder 7">
            <a:extLst>
              <a:ext uri="{FF2B5EF4-FFF2-40B4-BE49-F238E27FC236}">
                <a16:creationId xmlns:a16="http://schemas.microsoft.com/office/drawing/2014/main" id="{27EB69A9-1E48-4683-8873-D888C39E6EEE}"/>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F57E419C-3010-4562-BA4B-ECBC2DBE629E}"/>
              </a:ext>
            </a:extLst>
          </p:cNvPr>
          <p:cNvSpPr>
            <a:spLocks noGrp="1"/>
          </p:cNvSpPr>
          <p:nvPr>
            <p:ph type="sldNum" sz="quarter" idx="12"/>
          </p:nvPr>
        </p:nvSpPr>
        <p:spPr/>
        <p:txBody>
          <a:bodyPr rIns="219456"/>
          <a:lstStyle/>
          <a:p>
            <a:fld id="{0D309695-DEC3-40DA-9DF5-330280C9D0E8}" type="slidenum">
              <a:rPr lang="en-US" smtClean="0"/>
              <a:t>‹#›</a:t>
            </a:fld>
            <a:endParaRPr lang="en-US"/>
          </a:p>
        </p:txBody>
      </p:sp>
    </p:spTree>
    <p:extLst>
      <p:ext uri="{BB962C8B-B14F-4D97-AF65-F5344CB8AC3E}">
        <p14:creationId xmlns:p14="http://schemas.microsoft.com/office/powerpoint/2010/main" val="249158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58066-A255-4886-A4B0-2AC829A768F3}"/>
              </a:ext>
            </a:extLst>
          </p:cNvPr>
          <p:cNvSpPr>
            <a:spLocks noGrp="1"/>
          </p:cNvSpPr>
          <p:nvPr>
            <p:ph type="title"/>
          </p:nvPr>
        </p:nvSpPr>
        <p:spPr>
          <a:xfrm>
            <a:off x="448056" y="388800"/>
            <a:ext cx="11311128" cy="5559552"/>
          </a:xfrm>
        </p:spPr>
        <p:txBody>
          <a:bodyPr wrap="square"/>
          <a:lstStyle/>
          <a:p>
            <a:r>
              <a:rPr lang="en-US"/>
              <a:t>Click to edit Master title style</a:t>
            </a:r>
            <a:endParaRPr lang="en-US" dirty="0"/>
          </a:p>
        </p:txBody>
      </p:sp>
      <p:sp>
        <p:nvSpPr>
          <p:cNvPr id="3" name="Date Placeholder 2">
            <a:extLst>
              <a:ext uri="{FF2B5EF4-FFF2-40B4-BE49-F238E27FC236}">
                <a16:creationId xmlns:a16="http://schemas.microsoft.com/office/drawing/2014/main" id="{2068D80A-6560-46E3-AF30-9CEC54EA747C}"/>
              </a:ext>
            </a:extLst>
          </p:cNvPr>
          <p:cNvSpPr>
            <a:spLocks noGrp="1"/>
          </p:cNvSpPr>
          <p:nvPr>
            <p:ph type="dt" sz="half" idx="10"/>
          </p:nvPr>
        </p:nvSpPr>
        <p:spPr>
          <a:xfrm>
            <a:off x="438912" y="6153912"/>
            <a:ext cx="3456432" cy="502920"/>
          </a:xfrm>
          <a:prstGeom prst="rect">
            <a:avLst/>
          </a:prstGeom>
        </p:spPr>
        <p:txBody>
          <a:bodyPr/>
          <a:lstStyle/>
          <a:p>
            <a:fld id="{015F02D0-6806-43AF-9888-2359BF40C204}" type="datetime2">
              <a:rPr lang="en-US" smtClean="0"/>
              <a:t>Tuesday, July 18, 2023</a:t>
            </a:fld>
            <a:endParaRPr lang="en-US"/>
          </a:p>
        </p:txBody>
      </p:sp>
      <p:sp>
        <p:nvSpPr>
          <p:cNvPr id="4" name="Footer Placeholder 3">
            <a:extLst>
              <a:ext uri="{FF2B5EF4-FFF2-40B4-BE49-F238E27FC236}">
                <a16:creationId xmlns:a16="http://schemas.microsoft.com/office/drawing/2014/main" id="{4AB673C2-FB1E-46F5-8CFB-93B9DB807075}"/>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191E2120-410F-4382-81AB-37F161F72150}"/>
              </a:ext>
            </a:extLst>
          </p:cNvPr>
          <p:cNvSpPr>
            <a:spLocks noGrp="1"/>
          </p:cNvSpPr>
          <p:nvPr>
            <p:ph type="sldNum" sz="quarter" idx="12"/>
          </p:nvPr>
        </p:nvSpPr>
        <p:spPr/>
        <p:txBody>
          <a:bodyPr rIns="219456"/>
          <a:lstStyle/>
          <a:p>
            <a:fld id="{0D309695-DEC3-40DA-9DF5-330280C9D0E8}" type="slidenum">
              <a:rPr lang="en-US" smtClean="0"/>
              <a:t>‹#›</a:t>
            </a:fld>
            <a:endParaRPr lang="en-US"/>
          </a:p>
        </p:txBody>
      </p:sp>
    </p:spTree>
    <p:extLst>
      <p:ext uri="{BB962C8B-B14F-4D97-AF65-F5344CB8AC3E}">
        <p14:creationId xmlns:p14="http://schemas.microsoft.com/office/powerpoint/2010/main" val="3936924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802222-E41B-48E7-BF06-5C5509D621C0}"/>
              </a:ext>
            </a:extLst>
          </p:cNvPr>
          <p:cNvSpPr>
            <a:spLocks noGrp="1"/>
          </p:cNvSpPr>
          <p:nvPr>
            <p:ph type="dt" sz="half" idx="10"/>
          </p:nvPr>
        </p:nvSpPr>
        <p:spPr>
          <a:xfrm>
            <a:off x="438912" y="6153912"/>
            <a:ext cx="3456432" cy="502920"/>
          </a:xfrm>
          <a:prstGeom prst="rect">
            <a:avLst/>
          </a:prstGeom>
        </p:spPr>
        <p:txBody>
          <a:bodyPr/>
          <a:lstStyle/>
          <a:p>
            <a:fld id="{8EE14D2D-B1AF-4197-82D6-FC1F8BD05681}" type="datetime2">
              <a:rPr lang="en-US" smtClean="0"/>
              <a:t>Tuesday, July 18, 2023</a:t>
            </a:fld>
            <a:endParaRPr lang="en-US"/>
          </a:p>
        </p:txBody>
      </p:sp>
      <p:sp>
        <p:nvSpPr>
          <p:cNvPr id="3" name="Footer Placeholder 2">
            <a:extLst>
              <a:ext uri="{FF2B5EF4-FFF2-40B4-BE49-F238E27FC236}">
                <a16:creationId xmlns:a16="http://schemas.microsoft.com/office/drawing/2014/main" id="{17A636E3-B721-46E8-882F-C123530F0FEF}"/>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C4FC1178-3E0E-449A-B799-009C04C069AF}"/>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311714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23392-4FF4-4922-A14E-8AA23A9BDD70}"/>
              </a:ext>
            </a:extLst>
          </p:cNvPr>
          <p:cNvSpPr>
            <a:spLocks noGrp="1"/>
          </p:cNvSpPr>
          <p:nvPr>
            <p:ph type="title"/>
          </p:nvPr>
        </p:nvSpPr>
        <p:spPr>
          <a:xfrm>
            <a:off x="448056" y="388800"/>
            <a:ext cx="3447288" cy="1069848"/>
          </a:xfrm>
        </p:spPr>
        <p:txBody>
          <a:bodyPr wrap="square" anchor="t">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04FB38E-5055-4C9B-9A3B-A7B3A4887944}"/>
              </a:ext>
            </a:extLst>
          </p:cNvPr>
          <p:cNvSpPr>
            <a:spLocks noGrp="1"/>
          </p:cNvSpPr>
          <p:nvPr>
            <p:ph idx="1"/>
          </p:nvPr>
        </p:nvSpPr>
        <p:spPr>
          <a:xfrm>
            <a:off x="4370832" y="393192"/>
            <a:ext cx="7379208" cy="5559552"/>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9E2EC2DB-2ED3-408C-BFF2-F413C9D8F91E}"/>
              </a:ext>
            </a:extLst>
          </p:cNvPr>
          <p:cNvSpPr>
            <a:spLocks noGrp="1"/>
          </p:cNvSpPr>
          <p:nvPr>
            <p:ph type="body" sz="half" idx="2"/>
          </p:nvPr>
        </p:nvSpPr>
        <p:spPr>
          <a:xfrm>
            <a:off x="448056" y="1733550"/>
            <a:ext cx="3447288" cy="421919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374FDF-3000-4B2C-AC88-8CE34D680596}"/>
              </a:ext>
            </a:extLst>
          </p:cNvPr>
          <p:cNvSpPr>
            <a:spLocks noGrp="1"/>
          </p:cNvSpPr>
          <p:nvPr>
            <p:ph type="dt" sz="half" idx="10"/>
          </p:nvPr>
        </p:nvSpPr>
        <p:spPr>
          <a:xfrm>
            <a:off x="438912" y="6153912"/>
            <a:ext cx="3456432" cy="502920"/>
          </a:xfrm>
          <a:prstGeom prst="rect">
            <a:avLst/>
          </a:prstGeom>
        </p:spPr>
        <p:txBody>
          <a:bodyPr/>
          <a:lstStyle/>
          <a:p>
            <a:fld id="{98771CEB-9838-4245-91B8-EFBAFE2D8B44}" type="datetime2">
              <a:rPr lang="en-US" smtClean="0"/>
              <a:t>Tuesday, July 18, 2023</a:t>
            </a:fld>
            <a:endParaRPr lang="en-US"/>
          </a:p>
        </p:txBody>
      </p:sp>
      <p:sp>
        <p:nvSpPr>
          <p:cNvPr id="6" name="Footer Placeholder 5">
            <a:extLst>
              <a:ext uri="{FF2B5EF4-FFF2-40B4-BE49-F238E27FC236}">
                <a16:creationId xmlns:a16="http://schemas.microsoft.com/office/drawing/2014/main" id="{0DA0B7F4-5B8C-49BD-9BDA-FCBD13E24227}"/>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3502BC00-0803-4A53-8657-91CE0DB80E54}"/>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4145976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C2A98-C272-40D9-B75A-77A3D58678E0}"/>
              </a:ext>
            </a:extLst>
          </p:cNvPr>
          <p:cNvSpPr>
            <a:spLocks noGrp="1"/>
          </p:cNvSpPr>
          <p:nvPr>
            <p:ph type="title"/>
          </p:nvPr>
        </p:nvSpPr>
        <p:spPr>
          <a:xfrm>
            <a:off x="448056" y="388800"/>
            <a:ext cx="3447288" cy="1069848"/>
          </a:xfrm>
        </p:spPr>
        <p:txBody>
          <a:bodyPr wrap="square" anchor="t">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7AD50DAC-9AC3-4A9A-91B7-6C95E4362561}"/>
              </a:ext>
            </a:extLst>
          </p:cNvPr>
          <p:cNvSpPr>
            <a:spLocks noGrp="1"/>
          </p:cNvSpPr>
          <p:nvPr>
            <p:ph type="pic" idx="1"/>
          </p:nvPr>
        </p:nvSpPr>
        <p:spPr>
          <a:xfrm>
            <a:off x="4370832" y="441324"/>
            <a:ext cx="7373112" cy="55114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83721B04-C243-49A9-B5D3-483379290943}"/>
              </a:ext>
            </a:extLst>
          </p:cNvPr>
          <p:cNvSpPr>
            <a:spLocks noGrp="1"/>
          </p:cNvSpPr>
          <p:nvPr>
            <p:ph type="body" sz="half" idx="2"/>
          </p:nvPr>
        </p:nvSpPr>
        <p:spPr>
          <a:xfrm>
            <a:off x="448056" y="1735200"/>
            <a:ext cx="3447288" cy="421475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8E949C-DD35-44F6-B45A-35134D7E1299}"/>
              </a:ext>
            </a:extLst>
          </p:cNvPr>
          <p:cNvSpPr>
            <a:spLocks noGrp="1"/>
          </p:cNvSpPr>
          <p:nvPr>
            <p:ph type="dt" sz="half" idx="10"/>
          </p:nvPr>
        </p:nvSpPr>
        <p:spPr>
          <a:xfrm>
            <a:off x="438912" y="6153912"/>
            <a:ext cx="3456432" cy="502920"/>
          </a:xfrm>
          <a:prstGeom prst="rect">
            <a:avLst/>
          </a:prstGeom>
        </p:spPr>
        <p:txBody>
          <a:bodyPr/>
          <a:lstStyle/>
          <a:p>
            <a:fld id="{51D3F6BF-A585-41F8-88DF-7E5D069F892A}" type="datetime2">
              <a:rPr lang="en-US" smtClean="0"/>
              <a:t>Tuesday, July 18, 2023</a:t>
            </a:fld>
            <a:endParaRPr lang="en-US"/>
          </a:p>
        </p:txBody>
      </p:sp>
      <p:sp>
        <p:nvSpPr>
          <p:cNvPr id="6" name="Footer Placeholder 5">
            <a:extLst>
              <a:ext uri="{FF2B5EF4-FFF2-40B4-BE49-F238E27FC236}">
                <a16:creationId xmlns:a16="http://schemas.microsoft.com/office/drawing/2014/main" id="{6BC70102-4B8E-4FEC-9BB7-97FDC1EABF86}"/>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086693AF-08A9-4388-A9B8-174D53955998}"/>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3861719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DDBCE8-F60C-4E3A-83C0-BDE8DD2DE1FD}"/>
              </a:ext>
            </a:extLst>
          </p:cNvPr>
          <p:cNvSpPr>
            <a:spLocks noGrp="1"/>
          </p:cNvSpPr>
          <p:nvPr>
            <p:ph type="title"/>
          </p:nvPr>
        </p:nvSpPr>
        <p:spPr>
          <a:xfrm>
            <a:off x="448056" y="388800"/>
            <a:ext cx="11301984" cy="1141200"/>
          </a:xfrm>
          <a:prstGeom prst="rect">
            <a:avLst/>
          </a:prstGeom>
        </p:spPr>
        <p:txBody>
          <a:bodyPr vert="horz" lIns="0" tIns="0" rIns="0" bIns="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4BBC57F-72F2-48BC-B1EE-1F2C6155D72E}"/>
              </a:ext>
            </a:extLst>
          </p:cNvPr>
          <p:cNvSpPr>
            <a:spLocks noGrp="1"/>
          </p:cNvSpPr>
          <p:nvPr>
            <p:ph type="body" idx="1"/>
          </p:nvPr>
        </p:nvSpPr>
        <p:spPr>
          <a:xfrm>
            <a:off x="448056" y="1733550"/>
            <a:ext cx="11293200" cy="3783013"/>
          </a:xfrm>
          <a:prstGeom prst="rect">
            <a:avLst/>
          </a:prstGeom>
        </p:spPr>
        <p:txBody>
          <a:bodyPr vert="horz" lIns="0" tIns="0" rIns="9144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930FBC45-A4BC-4EE5-82B1-8BC79122559A}"/>
              </a:ext>
            </a:extLst>
          </p:cNvPr>
          <p:cNvSpPr>
            <a:spLocks noGrp="1"/>
          </p:cNvSpPr>
          <p:nvPr>
            <p:ph type="ftr" sz="quarter" idx="3"/>
          </p:nvPr>
        </p:nvSpPr>
        <p:spPr>
          <a:xfrm>
            <a:off x="4370832" y="6153912"/>
            <a:ext cx="5397056" cy="502920"/>
          </a:xfrm>
          <a:prstGeom prst="rect">
            <a:avLst/>
          </a:prstGeom>
        </p:spPr>
        <p:txBody>
          <a:bodyPr vert="horz" lIns="0" tIns="0" rIns="91440" bIns="0" rtlCol="0" anchor="ctr"/>
          <a:lstStyle>
            <a:lvl1pPr algn="l">
              <a:defRPr sz="900" cap="all" spc="200" baseline="0">
                <a:solidFill>
                  <a:schemeClr val="tx2">
                    <a:alpha val="55000"/>
                  </a:schemeClr>
                </a:solidFill>
              </a:defRPr>
            </a:lvl1pPr>
          </a:lstStyle>
          <a:p>
            <a:r>
              <a:rPr lang="en-US" spc="200" dirty="0"/>
              <a:t>Sample Footer Text</a:t>
            </a:r>
          </a:p>
        </p:txBody>
      </p:sp>
      <p:sp>
        <p:nvSpPr>
          <p:cNvPr id="6" name="Slide Number Placeholder 5">
            <a:extLst>
              <a:ext uri="{FF2B5EF4-FFF2-40B4-BE49-F238E27FC236}">
                <a16:creationId xmlns:a16="http://schemas.microsoft.com/office/drawing/2014/main" id="{725E1300-1995-409E-B058-59180872B694}"/>
              </a:ext>
            </a:extLst>
          </p:cNvPr>
          <p:cNvSpPr>
            <a:spLocks noGrp="1"/>
          </p:cNvSpPr>
          <p:nvPr>
            <p:ph type="sldNum" sz="quarter" idx="4"/>
          </p:nvPr>
        </p:nvSpPr>
        <p:spPr>
          <a:xfrm>
            <a:off x="10238232" y="6153912"/>
            <a:ext cx="1510856" cy="502920"/>
          </a:xfrm>
          <a:prstGeom prst="rect">
            <a:avLst/>
          </a:prstGeom>
        </p:spPr>
        <p:txBody>
          <a:bodyPr vert="horz" lIns="0" tIns="0" rIns="0" bIns="0" rtlCol="0" anchor="ctr"/>
          <a:lstStyle>
            <a:lvl1pPr algn="r">
              <a:defRPr sz="900">
                <a:solidFill>
                  <a:schemeClr val="tx2">
                    <a:alpha val="55000"/>
                  </a:schemeClr>
                </a:solidFill>
              </a:defRPr>
            </a:lvl1pPr>
          </a:lstStyle>
          <a:p>
            <a:fld id="{0D309695-DEC3-40DA-9DF5-330280C9D0E8}" type="slidenum">
              <a:rPr lang="en-US" smtClean="0"/>
              <a:pPr/>
              <a:t>‹#›</a:t>
            </a:fld>
            <a:endParaRPr lang="en-US" dirty="0"/>
          </a:p>
        </p:txBody>
      </p:sp>
      <p:sp>
        <p:nvSpPr>
          <p:cNvPr id="10" name="Date Placeholder 3">
            <a:extLst>
              <a:ext uri="{FF2B5EF4-FFF2-40B4-BE49-F238E27FC236}">
                <a16:creationId xmlns:a16="http://schemas.microsoft.com/office/drawing/2014/main" id="{639030E9-7F3B-403F-96B2-7C2C627C30A0}"/>
              </a:ext>
            </a:extLst>
          </p:cNvPr>
          <p:cNvSpPr>
            <a:spLocks noGrp="1"/>
          </p:cNvSpPr>
          <p:nvPr>
            <p:ph type="dt" sz="half" idx="2"/>
          </p:nvPr>
        </p:nvSpPr>
        <p:spPr>
          <a:xfrm>
            <a:off x="442912" y="6152968"/>
            <a:ext cx="3457576" cy="502920"/>
          </a:xfrm>
          <a:prstGeom prst="rect">
            <a:avLst/>
          </a:prstGeom>
        </p:spPr>
        <p:txBody>
          <a:bodyPr wrap="square" lIns="0" tIns="0" rIns="0" bIns="0" anchor="ctr" anchorCtr="0">
            <a:normAutofit/>
          </a:bodyPr>
          <a:lstStyle>
            <a:lvl1pPr>
              <a:defRPr sz="900" cap="all" spc="200" baseline="0">
                <a:solidFill>
                  <a:schemeClr val="tx1">
                    <a:alpha val="55000"/>
                  </a:schemeClr>
                </a:solidFill>
              </a:defRPr>
            </a:lvl1pPr>
          </a:lstStyle>
          <a:p>
            <a:fld id="{8256C2ED-54A4-480D-B5C8-65C0D62359B9}" type="datetime2">
              <a:rPr lang="en-US" smtClean="0"/>
              <a:pPr/>
              <a:t>Tuesday, July 18, 2023</a:t>
            </a:fld>
            <a:endParaRPr lang="en-US" dirty="0"/>
          </a:p>
        </p:txBody>
      </p:sp>
    </p:spTree>
    <p:extLst>
      <p:ext uri="{BB962C8B-B14F-4D97-AF65-F5344CB8AC3E}">
        <p14:creationId xmlns:p14="http://schemas.microsoft.com/office/powerpoint/2010/main" val="362257713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2800" i="1" kern="1200">
          <a:solidFill>
            <a:schemeClr val="tx2"/>
          </a:solidFill>
          <a:latin typeface="+mj-lt"/>
          <a:ea typeface="+mj-ea"/>
          <a:cs typeface="+mj-cs"/>
        </a:defRPr>
      </a:lvl1pPr>
    </p:titleStyle>
    <p:bodyStyle>
      <a:lvl1pPr marL="450000" indent="-448056" algn="l" defTabSz="914400" rtl="0" eaLnBrk="1" latinLnBrk="0" hangingPunct="1">
        <a:lnSpc>
          <a:spcPct val="140000"/>
        </a:lnSpc>
        <a:spcBef>
          <a:spcPts val="1000"/>
        </a:spcBef>
        <a:buFont typeface="Calibri Light" panose="020F0302020204030204" pitchFamily="34" charset="0"/>
        <a:buChar char="→"/>
        <a:defRPr sz="1800" kern="1200">
          <a:solidFill>
            <a:schemeClr val="tx2">
              <a:alpha val="55000"/>
            </a:schemeClr>
          </a:solidFill>
          <a:latin typeface="+mn-lt"/>
          <a:ea typeface="+mn-ea"/>
          <a:cs typeface="+mn-cs"/>
        </a:defRPr>
      </a:lvl1pPr>
      <a:lvl2pPr marL="90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2pPr>
      <a:lvl3pPr marL="135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3pPr>
      <a:lvl4pPr marL="180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4pPr>
      <a:lvl5pPr marL="225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8C448D53-ACA1-4CA4-B08A-09FB0780C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C769A513-DC2D-34CB-40B3-09EA65D0865B}"/>
              </a:ext>
            </a:extLst>
          </p:cNvPr>
          <p:cNvSpPr>
            <a:spLocks noGrp="1"/>
          </p:cNvSpPr>
          <p:nvPr>
            <p:ph type="ctrTitle"/>
          </p:nvPr>
        </p:nvSpPr>
        <p:spPr>
          <a:xfrm>
            <a:off x="6311900" y="448056"/>
            <a:ext cx="5428996" cy="3401568"/>
          </a:xfrm>
        </p:spPr>
        <p:txBody>
          <a:bodyPr>
            <a:normAutofit/>
          </a:bodyPr>
          <a:lstStyle/>
          <a:p>
            <a:r>
              <a:rPr lang="en-GB" sz="5900" dirty="0"/>
              <a:t>Discrimination</a:t>
            </a:r>
          </a:p>
        </p:txBody>
      </p:sp>
      <p:sp>
        <p:nvSpPr>
          <p:cNvPr id="3" name="Subtitle 2">
            <a:extLst>
              <a:ext uri="{FF2B5EF4-FFF2-40B4-BE49-F238E27FC236}">
                <a16:creationId xmlns:a16="http://schemas.microsoft.com/office/drawing/2014/main" id="{47C8C13C-E3CE-C70F-A746-A8B1D9479798}"/>
              </a:ext>
            </a:extLst>
          </p:cNvPr>
          <p:cNvSpPr>
            <a:spLocks noGrp="1"/>
          </p:cNvSpPr>
          <p:nvPr>
            <p:ph type="subTitle" idx="1"/>
          </p:nvPr>
        </p:nvSpPr>
        <p:spPr>
          <a:xfrm>
            <a:off x="6311900" y="4471416"/>
            <a:ext cx="5428996" cy="1481328"/>
          </a:xfrm>
        </p:spPr>
        <p:txBody>
          <a:bodyPr>
            <a:normAutofit/>
          </a:bodyPr>
          <a:lstStyle/>
          <a:p>
            <a:r>
              <a:rPr lang="en-US" dirty="0"/>
              <a:t>Politics Taster Session</a:t>
            </a:r>
            <a:endParaRPr lang="en-GB" dirty="0"/>
          </a:p>
        </p:txBody>
      </p:sp>
      <p:pic>
        <p:nvPicPr>
          <p:cNvPr id="6" name="Picture 5" descr="Text, whiteboard&#10;&#10;Description automatically generated">
            <a:extLst>
              <a:ext uri="{FF2B5EF4-FFF2-40B4-BE49-F238E27FC236}">
                <a16:creationId xmlns:a16="http://schemas.microsoft.com/office/drawing/2014/main" id="{A2EC407C-7A2D-DA79-78FE-B26D52AB50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104" y="1361116"/>
            <a:ext cx="5422576" cy="3721768"/>
          </a:xfrm>
          <a:prstGeom prst="rect">
            <a:avLst/>
          </a:prstGeom>
        </p:spPr>
      </p:pic>
      <p:cxnSp>
        <p:nvCxnSpPr>
          <p:cNvPr id="25" name="Straight Connector 24">
            <a:extLst>
              <a:ext uri="{FF2B5EF4-FFF2-40B4-BE49-F238E27FC236}">
                <a16:creationId xmlns:a16="http://schemas.microsoft.com/office/drawing/2014/main" id="{3B5719CE-F76F-4313-9A48-ADF79E67BB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318321" y="4122000"/>
            <a:ext cx="5447091"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8369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17F8B-B469-47F8-2254-40AC8B1FAD36}"/>
              </a:ext>
            </a:extLst>
          </p:cNvPr>
          <p:cNvSpPr>
            <a:spLocks noGrp="1"/>
          </p:cNvSpPr>
          <p:nvPr>
            <p:ph type="title"/>
          </p:nvPr>
        </p:nvSpPr>
        <p:spPr>
          <a:xfrm>
            <a:off x="448056" y="374904"/>
            <a:ext cx="11301984" cy="987552"/>
          </a:xfrm>
        </p:spPr>
        <p:txBody>
          <a:bodyPr>
            <a:normAutofit/>
          </a:bodyPr>
          <a:lstStyle/>
          <a:p>
            <a:r>
              <a:rPr lang="en-US" sz="4000" b="1" dirty="0">
                <a:effectLst/>
              </a:rPr>
              <a:t>Casamitjana v League Against Cruel Sports</a:t>
            </a:r>
            <a:r>
              <a:rPr lang="en-US" sz="4000" b="0" dirty="0">
                <a:effectLst/>
              </a:rPr>
              <a:t> </a:t>
            </a:r>
            <a:endParaRPr lang="en-GB" sz="4000" dirty="0"/>
          </a:p>
        </p:txBody>
      </p:sp>
      <p:sp>
        <p:nvSpPr>
          <p:cNvPr id="3" name="Content Placeholder 2">
            <a:extLst>
              <a:ext uri="{FF2B5EF4-FFF2-40B4-BE49-F238E27FC236}">
                <a16:creationId xmlns:a16="http://schemas.microsoft.com/office/drawing/2014/main" id="{3B0656E5-1CEF-3EAE-0D6A-03ECFB1F6C53}"/>
              </a:ext>
            </a:extLst>
          </p:cNvPr>
          <p:cNvSpPr>
            <a:spLocks noGrp="1"/>
          </p:cNvSpPr>
          <p:nvPr>
            <p:ph idx="1"/>
          </p:nvPr>
        </p:nvSpPr>
        <p:spPr>
          <a:xfrm>
            <a:off x="448055" y="1947672"/>
            <a:ext cx="10640155" cy="4005072"/>
          </a:xfrm>
        </p:spPr>
        <p:txBody>
          <a:bodyPr>
            <a:normAutofit fontScale="92500" lnSpcReduction="10000"/>
          </a:bodyPr>
          <a:lstStyle/>
          <a:p>
            <a:pPr algn="l"/>
            <a:r>
              <a:rPr lang="en-US" b="0" i="0" dirty="0">
                <a:solidFill>
                  <a:schemeClr val="tx1"/>
                </a:solidFill>
                <a:effectLst/>
                <a:latin typeface="poppins" panose="020B0502040204020203" pitchFamily="2" charset="0"/>
              </a:rPr>
              <a:t>Jordi Casamitjana was employed by an animal welfare charity (LACS) where he was dismissed. </a:t>
            </a:r>
          </a:p>
          <a:p>
            <a:pPr algn="l"/>
            <a:r>
              <a:rPr lang="en-US" b="0" i="0" dirty="0">
                <a:solidFill>
                  <a:schemeClr val="tx1"/>
                </a:solidFill>
                <a:effectLst/>
                <a:latin typeface="poppins" panose="020B0502040204020203" pitchFamily="2" charset="0"/>
              </a:rPr>
              <a:t>LACS stated that he was terminated from his employment due to gross misconduct. </a:t>
            </a:r>
          </a:p>
          <a:p>
            <a:pPr algn="l"/>
            <a:r>
              <a:rPr lang="en-US" b="0" i="0" dirty="0">
                <a:solidFill>
                  <a:schemeClr val="tx1"/>
                </a:solidFill>
                <a:effectLst/>
                <a:latin typeface="poppins" panose="020B0502040204020203" pitchFamily="2" charset="0"/>
              </a:rPr>
              <a:t>However, </a:t>
            </a:r>
            <a:r>
              <a:rPr lang="en-US" b="0" i="0" dirty="0" err="1">
                <a:solidFill>
                  <a:schemeClr val="tx1"/>
                </a:solidFill>
                <a:effectLst/>
                <a:latin typeface="poppins" panose="020B0502040204020203" pitchFamily="2" charset="0"/>
              </a:rPr>
              <a:t>Mr</a:t>
            </a:r>
            <a:r>
              <a:rPr lang="en-US" b="0" i="0" dirty="0">
                <a:solidFill>
                  <a:schemeClr val="tx1"/>
                </a:solidFill>
                <a:effectLst/>
                <a:latin typeface="poppins" panose="020B0502040204020203" pitchFamily="2" charset="0"/>
              </a:rPr>
              <a:t> Jordi Casamitjana maintained that it was due to his belief in ethical veganism. </a:t>
            </a:r>
          </a:p>
          <a:p>
            <a:pPr algn="l"/>
            <a:r>
              <a:rPr lang="en-US" b="0" i="0" dirty="0">
                <a:solidFill>
                  <a:schemeClr val="tx1"/>
                </a:solidFill>
                <a:effectLst/>
                <a:latin typeface="poppins" panose="020B0502040204020203" pitchFamily="2" charset="0"/>
              </a:rPr>
              <a:t>It was argued that his choice to be a vegan was more than a lifestyle, it was to do with ethics that impacts all aspects of his life. He has regularly participated in animal protection campaigns both independently and through </a:t>
            </a:r>
            <a:r>
              <a:rPr lang="en-US" b="0" i="0" dirty="0" err="1">
                <a:solidFill>
                  <a:schemeClr val="tx1"/>
                </a:solidFill>
                <a:effectLst/>
                <a:latin typeface="poppins" panose="020B0502040204020203" pitchFamily="2" charset="0"/>
              </a:rPr>
              <a:t>organisations</a:t>
            </a:r>
            <a:r>
              <a:rPr lang="en-US" b="0" i="0" dirty="0">
                <a:solidFill>
                  <a:schemeClr val="tx1"/>
                </a:solidFill>
                <a:effectLst/>
                <a:latin typeface="poppins" panose="020B0502040204020203" pitchFamily="2" charset="0"/>
              </a:rPr>
              <a:t>.</a:t>
            </a:r>
          </a:p>
          <a:p>
            <a:pPr algn="l"/>
            <a:r>
              <a:rPr lang="en-US" b="0" i="0" dirty="0">
                <a:solidFill>
                  <a:schemeClr val="tx1"/>
                </a:solidFill>
                <a:effectLst/>
                <a:latin typeface="poppins" panose="00000500000000000000" pitchFamily="2" charset="0"/>
              </a:rPr>
              <a:t>On 3 January 2020 an Employment Judge ruled that “ethical veganism” qualifies as a “philosophical belief” which is one of the nine protected characteristics under the Equality Act 2010.</a:t>
            </a:r>
            <a:endParaRPr lang="en-US" b="0" i="0" dirty="0">
              <a:solidFill>
                <a:schemeClr val="tx1"/>
              </a:solidFill>
              <a:effectLst/>
              <a:latin typeface="poppins" panose="020B0502040204020203" pitchFamily="2" charset="0"/>
            </a:endParaRPr>
          </a:p>
          <a:p>
            <a:endParaRPr lang="en-GB" dirty="0"/>
          </a:p>
        </p:txBody>
      </p:sp>
    </p:spTree>
    <p:extLst>
      <p:ext uri="{BB962C8B-B14F-4D97-AF65-F5344CB8AC3E}">
        <p14:creationId xmlns:p14="http://schemas.microsoft.com/office/powerpoint/2010/main" val="1215994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46816-99B4-554D-CDA9-99228BC9B853}"/>
              </a:ext>
            </a:extLst>
          </p:cNvPr>
          <p:cNvSpPr>
            <a:spLocks noGrp="1"/>
          </p:cNvSpPr>
          <p:nvPr>
            <p:ph type="title"/>
          </p:nvPr>
        </p:nvSpPr>
        <p:spPr>
          <a:xfrm>
            <a:off x="448056" y="374904"/>
            <a:ext cx="11301984" cy="987552"/>
          </a:xfrm>
        </p:spPr>
        <p:txBody>
          <a:bodyPr>
            <a:normAutofit fontScale="90000"/>
          </a:bodyPr>
          <a:lstStyle/>
          <a:p>
            <a:r>
              <a:rPr lang="en-GB" sz="4000" dirty="0"/>
              <a:t>Group discussion: Should we expand the list of protected characteristics?</a:t>
            </a:r>
          </a:p>
        </p:txBody>
      </p:sp>
      <p:sp>
        <p:nvSpPr>
          <p:cNvPr id="3" name="Content Placeholder 2">
            <a:extLst>
              <a:ext uri="{FF2B5EF4-FFF2-40B4-BE49-F238E27FC236}">
                <a16:creationId xmlns:a16="http://schemas.microsoft.com/office/drawing/2014/main" id="{6B6DC08D-C808-2BCE-B484-0F9BAB3B74DD}"/>
              </a:ext>
            </a:extLst>
          </p:cNvPr>
          <p:cNvSpPr>
            <a:spLocks noGrp="1"/>
          </p:cNvSpPr>
          <p:nvPr>
            <p:ph idx="1"/>
          </p:nvPr>
        </p:nvSpPr>
        <p:spPr>
          <a:xfrm>
            <a:off x="448056" y="1947672"/>
            <a:ext cx="7379208" cy="4005072"/>
          </a:xfrm>
        </p:spPr>
        <p:txBody>
          <a:bodyPr>
            <a:normAutofit/>
          </a:bodyPr>
          <a:lstStyle/>
          <a:p>
            <a:r>
              <a:rPr lang="en-GB" sz="3200" dirty="0"/>
              <a:t>Veganism</a:t>
            </a:r>
          </a:p>
          <a:p>
            <a:r>
              <a:rPr lang="en-GB" sz="3200" dirty="0"/>
              <a:t>Facial tattoos</a:t>
            </a:r>
          </a:p>
          <a:p>
            <a:r>
              <a:rPr lang="en-GB" sz="3200" dirty="0"/>
              <a:t>Weight</a:t>
            </a:r>
          </a:p>
        </p:txBody>
      </p:sp>
    </p:spTree>
    <p:extLst>
      <p:ext uri="{BB962C8B-B14F-4D97-AF65-F5344CB8AC3E}">
        <p14:creationId xmlns:p14="http://schemas.microsoft.com/office/powerpoint/2010/main" val="3837068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C66CC717-08C5-4F3E-B8AA-BA93C87559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18" name="Rectangle 17">
            <a:extLst>
              <a:ext uri="{FF2B5EF4-FFF2-40B4-BE49-F238E27FC236}">
                <a16:creationId xmlns:a16="http://schemas.microsoft.com/office/drawing/2014/main" id="{3E86CE64-85EA-4BCA-945E-313D48477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CA3E1E2C-BFC1-BF0E-0444-C1934661DC75}"/>
              </a:ext>
            </a:extLst>
          </p:cNvPr>
          <p:cNvSpPr>
            <a:spLocks noGrp="1"/>
          </p:cNvSpPr>
          <p:nvPr>
            <p:ph type="title"/>
          </p:nvPr>
        </p:nvSpPr>
        <p:spPr>
          <a:xfrm>
            <a:off x="448056" y="640080"/>
            <a:ext cx="11292840" cy="3941064"/>
          </a:xfrm>
        </p:spPr>
        <p:txBody>
          <a:bodyPr vert="horz" lIns="0" tIns="0" rIns="0" bIns="0" rtlCol="0" anchor="b">
            <a:normAutofit/>
          </a:bodyPr>
          <a:lstStyle/>
          <a:p>
            <a:pPr>
              <a:lnSpc>
                <a:spcPct val="100000"/>
              </a:lnSpc>
            </a:pPr>
            <a:r>
              <a:rPr lang="en-US" sz="6400" dirty="0"/>
              <a:t>2. Direct and Indirect Discrimination</a:t>
            </a:r>
          </a:p>
        </p:txBody>
      </p:sp>
      <p:cxnSp>
        <p:nvCxnSpPr>
          <p:cNvPr id="20" name="Straight Connector 19">
            <a:extLst>
              <a:ext uri="{FF2B5EF4-FFF2-40B4-BE49-F238E27FC236}">
                <a16:creationId xmlns:a16="http://schemas.microsoft.com/office/drawing/2014/main" id="{B6C33989-46ED-4C11-B79E-C724ADD455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50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257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341510-0E0E-45E4-8CB5-CEA28C2D0C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F3910C87-5E3F-9ABD-989E-301E2DE73A13}"/>
              </a:ext>
            </a:extLst>
          </p:cNvPr>
          <p:cNvSpPr>
            <a:spLocks noGrp="1"/>
          </p:cNvSpPr>
          <p:nvPr>
            <p:ph type="title"/>
          </p:nvPr>
        </p:nvSpPr>
        <p:spPr>
          <a:xfrm>
            <a:off x="448056" y="374904"/>
            <a:ext cx="11301984" cy="987552"/>
          </a:xfrm>
        </p:spPr>
        <p:txBody>
          <a:bodyPr>
            <a:normAutofit/>
          </a:bodyPr>
          <a:lstStyle/>
          <a:p>
            <a:r>
              <a:rPr lang="en-GB" sz="6400"/>
              <a:t>Direct Discrimination</a:t>
            </a:r>
          </a:p>
        </p:txBody>
      </p:sp>
      <p:cxnSp>
        <p:nvCxnSpPr>
          <p:cNvPr id="10" name="Straight Connector 9">
            <a:extLst>
              <a:ext uri="{FF2B5EF4-FFF2-40B4-BE49-F238E27FC236}">
                <a16:creationId xmlns:a16="http://schemas.microsoft.com/office/drawing/2014/main" id="{6C52BBAB-664F-48C3-A5C1-4CE9D3555D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B1C3CB8-0A79-B802-14B6-A8496D87FA65}"/>
              </a:ext>
            </a:extLst>
          </p:cNvPr>
          <p:cNvSpPr>
            <a:spLocks noGrp="1"/>
          </p:cNvSpPr>
          <p:nvPr>
            <p:ph idx="1"/>
          </p:nvPr>
        </p:nvSpPr>
        <p:spPr>
          <a:xfrm>
            <a:off x="448056" y="1947672"/>
            <a:ext cx="10373824" cy="4005072"/>
          </a:xfrm>
        </p:spPr>
        <p:txBody>
          <a:bodyPr>
            <a:normAutofit fontScale="40000" lnSpcReduction="20000"/>
          </a:bodyPr>
          <a:lstStyle/>
          <a:p>
            <a:pPr marL="0" indent="0">
              <a:spcAft>
                <a:spcPts val="2400"/>
              </a:spcAft>
              <a:buNone/>
            </a:pPr>
            <a:r>
              <a:rPr lang="en-GB" sz="4000" dirty="0">
                <a:solidFill>
                  <a:schemeClr val="tx1"/>
                </a:solidFill>
              </a:rPr>
              <a:t>A discriminates directly against P on the basis of a characteristic C if and only if A treats P unfavourably because P has C or because A believes that P has C.</a:t>
            </a:r>
          </a:p>
          <a:p>
            <a:r>
              <a:rPr lang="en-GB" sz="4000" dirty="0">
                <a:solidFill>
                  <a:schemeClr val="tx1"/>
                </a:solidFill>
              </a:rPr>
              <a:t>It is often intentional but can be unintentional (e.g., implicit bias)</a:t>
            </a:r>
          </a:p>
          <a:p>
            <a:r>
              <a:rPr lang="en-GB" sz="4000" dirty="0">
                <a:solidFill>
                  <a:schemeClr val="tx1"/>
                </a:solidFill>
              </a:rPr>
              <a:t>It may involve mistakes (e.g., a person might experience discrimination because he is mistakenly thought to be a Muslim)</a:t>
            </a:r>
          </a:p>
          <a:p>
            <a:r>
              <a:rPr lang="en-GB" sz="4000" dirty="0">
                <a:solidFill>
                  <a:schemeClr val="tx1"/>
                </a:solidFill>
              </a:rPr>
              <a:t>It isn’t always morally wrong (e.g., a man might justifiably be rejected for a job in a women’s refuge because of his gender)</a:t>
            </a:r>
          </a:p>
          <a:p>
            <a:r>
              <a:rPr lang="en-GB" sz="4000" dirty="0">
                <a:solidFill>
                  <a:schemeClr val="tx1"/>
                </a:solidFill>
              </a:rPr>
              <a:t>But does C have to involve being a member of a ‘socially salient group’?</a:t>
            </a:r>
          </a:p>
          <a:p>
            <a:pPr marL="457200" lvl="1" indent="0">
              <a:buNone/>
            </a:pPr>
            <a:r>
              <a:rPr lang="en-GB" sz="4000" dirty="0">
                <a:solidFill>
                  <a:schemeClr val="tx1"/>
                </a:solidFill>
              </a:rPr>
              <a:t>‘A group is socially salient if perceived membership of it is important to the structure of social interactions across a wide range of social contexts’ (Lippert-Rasmussen, </a:t>
            </a:r>
            <a:r>
              <a:rPr lang="en-GB" sz="4000" i="1" dirty="0">
                <a:solidFill>
                  <a:schemeClr val="tx1"/>
                </a:solidFill>
              </a:rPr>
              <a:t>Born Free and Equal?</a:t>
            </a:r>
            <a:r>
              <a:rPr lang="en-GB" sz="4000" dirty="0">
                <a:solidFill>
                  <a:schemeClr val="tx1"/>
                </a:solidFill>
              </a:rPr>
              <a:t>, p. 30)</a:t>
            </a:r>
            <a:endParaRPr lang="en-US" sz="4000" dirty="0">
              <a:solidFill>
                <a:schemeClr val="tx1"/>
              </a:solidFill>
            </a:endParaRPr>
          </a:p>
          <a:p>
            <a:endParaRPr lang="en-GB" dirty="0"/>
          </a:p>
        </p:txBody>
      </p:sp>
    </p:spTree>
    <p:extLst>
      <p:ext uri="{BB962C8B-B14F-4D97-AF65-F5344CB8AC3E}">
        <p14:creationId xmlns:p14="http://schemas.microsoft.com/office/powerpoint/2010/main" val="599038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341510-0E0E-45E4-8CB5-CEA28C2D0C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0BEE5BE3-7710-2BB2-078D-37B715D03052}"/>
              </a:ext>
            </a:extLst>
          </p:cNvPr>
          <p:cNvSpPr>
            <a:spLocks noGrp="1"/>
          </p:cNvSpPr>
          <p:nvPr>
            <p:ph type="title"/>
          </p:nvPr>
        </p:nvSpPr>
        <p:spPr>
          <a:xfrm>
            <a:off x="448056" y="374904"/>
            <a:ext cx="11301984" cy="987552"/>
          </a:xfrm>
        </p:spPr>
        <p:txBody>
          <a:bodyPr>
            <a:normAutofit/>
          </a:bodyPr>
          <a:lstStyle/>
          <a:p>
            <a:r>
              <a:rPr lang="en-GB" sz="6400" dirty="0"/>
              <a:t>Example: Roma case</a:t>
            </a:r>
          </a:p>
        </p:txBody>
      </p:sp>
      <p:cxnSp>
        <p:nvCxnSpPr>
          <p:cNvPr id="10" name="Straight Connector 9">
            <a:extLst>
              <a:ext uri="{FF2B5EF4-FFF2-40B4-BE49-F238E27FC236}">
                <a16:creationId xmlns:a16="http://schemas.microsoft.com/office/drawing/2014/main" id="{6C52BBAB-664F-48C3-A5C1-4CE9D3555D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5747809-7334-BD7B-87E0-E5732C518DA2}"/>
              </a:ext>
            </a:extLst>
          </p:cNvPr>
          <p:cNvSpPr>
            <a:spLocks noGrp="1"/>
          </p:cNvSpPr>
          <p:nvPr>
            <p:ph idx="1"/>
          </p:nvPr>
        </p:nvSpPr>
        <p:spPr>
          <a:xfrm>
            <a:off x="448055" y="1947672"/>
            <a:ext cx="11301983" cy="4005072"/>
          </a:xfrm>
        </p:spPr>
        <p:txBody>
          <a:bodyPr>
            <a:normAutofit/>
          </a:bodyPr>
          <a:lstStyle/>
          <a:p>
            <a:r>
              <a:rPr lang="en-US" b="0" i="0" dirty="0">
                <a:solidFill>
                  <a:schemeClr val="tx1"/>
                </a:solidFill>
                <a:effectLst/>
              </a:rPr>
              <a:t>In 2002, several men of Roma descent entered a bar in a Romanian town and were refused service. The bar employee explained his conduct by pointing out to them a sign saying, “We do not serve Roma.” </a:t>
            </a:r>
          </a:p>
          <a:p>
            <a:r>
              <a:rPr lang="en-US" b="0" i="0" dirty="0">
                <a:solidFill>
                  <a:schemeClr val="tx1"/>
                </a:solidFill>
                <a:effectLst/>
              </a:rPr>
              <a:t>The Romanian tribunal deciding the case ruled that the Roma men had been the victims of unlawful direct discrimination. </a:t>
            </a:r>
          </a:p>
          <a:p>
            <a:r>
              <a:rPr lang="en-US" b="0" i="0" dirty="0">
                <a:solidFill>
                  <a:schemeClr val="tx1"/>
                </a:solidFill>
                <a:effectLst/>
              </a:rPr>
              <a:t>The bar’s policy, as formulated in its sign, explicitly and intentionally picked out the Roma qua Roma for disadvantageous treatment. </a:t>
            </a:r>
          </a:p>
          <a:p>
            <a:r>
              <a:rPr lang="en-US" b="0" i="0" dirty="0">
                <a:solidFill>
                  <a:schemeClr val="tx1"/>
                </a:solidFill>
                <a:effectLst/>
              </a:rPr>
              <a:t>It was those two features—explicitness and intention—that made the Roma case a paradigmatic example of direct discrimination. </a:t>
            </a:r>
            <a:endParaRPr lang="en-GB" dirty="0">
              <a:solidFill>
                <a:schemeClr val="tx1"/>
              </a:solidFill>
            </a:endParaRPr>
          </a:p>
          <a:p>
            <a:endParaRPr lang="en-GB" dirty="0"/>
          </a:p>
        </p:txBody>
      </p:sp>
    </p:spTree>
    <p:extLst>
      <p:ext uri="{BB962C8B-B14F-4D97-AF65-F5344CB8AC3E}">
        <p14:creationId xmlns:p14="http://schemas.microsoft.com/office/powerpoint/2010/main" val="28717586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341510-0E0E-45E4-8CB5-CEA28C2D0C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B2EA91FF-DF4D-73E8-2884-3C76B423039A}"/>
              </a:ext>
            </a:extLst>
          </p:cNvPr>
          <p:cNvSpPr>
            <a:spLocks noGrp="1"/>
          </p:cNvSpPr>
          <p:nvPr>
            <p:ph type="title"/>
          </p:nvPr>
        </p:nvSpPr>
        <p:spPr>
          <a:xfrm>
            <a:off x="448056" y="374904"/>
            <a:ext cx="11301984" cy="987552"/>
          </a:xfrm>
        </p:spPr>
        <p:txBody>
          <a:bodyPr>
            <a:normAutofit/>
          </a:bodyPr>
          <a:lstStyle/>
          <a:p>
            <a:r>
              <a:rPr lang="en-GB" sz="6400" dirty="0"/>
              <a:t>Indirect Discrimination</a:t>
            </a:r>
          </a:p>
        </p:txBody>
      </p:sp>
      <p:cxnSp>
        <p:nvCxnSpPr>
          <p:cNvPr id="10" name="Straight Connector 9">
            <a:extLst>
              <a:ext uri="{FF2B5EF4-FFF2-40B4-BE49-F238E27FC236}">
                <a16:creationId xmlns:a16="http://schemas.microsoft.com/office/drawing/2014/main" id="{6C52BBAB-664F-48C3-A5C1-4CE9D3555D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366CCA9-4A8D-83C2-47EA-D8A6982C7682}"/>
              </a:ext>
            </a:extLst>
          </p:cNvPr>
          <p:cNvSpPr>
            <a:spLocks noGrp="1"/>
          </p:cNvSpPr>
          <p:nvPr>
            <p:ph idx="1"/>
          </p:nvPr>
        </p:nvSpPr>
        <p:spPr>
          <a:xfrm>
            <a:off x="448055" y="1947672"/>
            <a:ext cx="10720053" cy="4005072"/>
          </a:xfrm>
        </p:spPr>
        <p:txBody>
          <a:bodyPr>
            <a:normAutofit/>
          </a:bodyPr>
          <a:lstStyle/>
          <a:p>
            <a:pPr marL="0" indent="0">
              <a:buNone/>
            </a:pPr>
            <a:r>
              <a:rPr lang="en-GB" sz="2000" dirty="0">
                <a:solidFill>
                  <a:schemeClr val="tx1"/>
                </a:solidFill>
              </a:rPr>
              <a:t>A rule (or policy) indirectly discriminates against people who possess some characteristic C when the adoption of that rule is not the result of any bias against people who possess C, but acting on it nevertheless on average disadvantages people who possess C compared to people who don’t. </a:t>
            </a:r>
          </a:p>
          <a:p>
            <a:pPr marL="0" indent="0">
              <a:buNone/>
            </a:pPr>
            <a:endParaRPr lang="en-GB" sz="2000" dirty="0">
              <a:solidFill>
                <a:schemeClr val="tx1"/>
              </a:solidFill>
            </a:endParaRPr>
          </a:p>
          <a:p>
            <a:r>
              <a:rPr lang="en-GB" sz="2000" dirty="0">
                <a:solidFill>
                  <a:schemeClr val="tx1"/>
                </a:solidFill>
              </a:rPr>
              <a:t>The disadvantage caused is unintentional (although it may be foreseeable)</a:t>
            </a:r>
          </a:p>
          <a:p>
            <a:r>
              <a:rPr lang="en-GB" sz="2000" dirty="0">
                <a:solidFill>
                  <a:schemeClr val="tx1"/>
                </a:solidFill>
              </a:rPr>
              <a:t>Indirect discrimination is not always morally wrong</a:t>
            </a:r>
          </a:p>
          <a:p>
            <a:r>
              <a:rPr lang="en-GB" sz="2000" dirty="0">
                <a:solidFill>
                  <a:schemeClr val="tx1"/>
                </a:solidFill>
              </a:rPr>
              <a:t>It can be hard to know whether discrimination is direct or indirect</a:t>
            </a:r>
          </a:p>
        </p:txBody>
      </p:sp>
    </p:spTree>
    <p:extLst>
      <p:ext uri="{BB962C8B-B14F-4D97-AF65-F5344CB8AC3E}">
        <p14:creationId xmlns:p14="http://schemas.microsoft.com/office/powerpoint/2010/main" val="1391226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341510-0E0E-45E4-8CB5-CEA28C2D0C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A5475084-7419-E0E7-C60A-3AADA2C67ADB}"/>
              </a:ext>
            </a:extLst>
          </p:cNvPr>
          <p:cNvSpPr>
            <a:spLocks noGrp="1"/>
          </p:cNvSpPr>
          <p:nvPr>
            <p:ph type="title"/>
          </p:nvPr>
        </p:nvSpPr>
        <p:spPr>
          <a:xfrm>
            <a:off x="448056" y="374904"/>
            <a:ext cx="11301984" cy="987552"/>
          </a:xfrm>
        </p:spPr>
        <p:txBody>
          <a:bodyPr>
            <a:normAutofit/>
          </a:bodyPr>
          <a:lstStyle/>
          <a:p>
            <a:r>
              <a:rPr lang="en-GB" sz="5400" dirty="0"/>
              <a:t>Example: </a:t>
            </a:r>
            <a:r>
              <a:rPr lang="en-US" sz="5400" b="0" i="1" dirty="0">
                <a:effectLst/>
                <a:latin typeface="Times New Roman" panose="02020603050405020304" pitchFamily="18" charset="0"/>
              </a:rPr>
              <a:t>Griggs v. Duke Power</a:t>
            </a:r>
            <a:r>
              <a:rPr lang="en-US" sz="5400" b="0" i="0" dirty="0">
                <a:effectLst/>
                <a:latin typeface="Times New Roman" panose="02020603050405020304" pitchFamily="18" charset="0"/>
              </a:rPr>
              <a:t> (1971)</a:t>
            </a:r>
            <a:endParaRPr lang="en-GB" sz="5400" dirty="0"/>
          </a:p>
        </p:txBody>
      </p:sp>
      <p:cxnSp>
        <p:nvCxnSpPr>
          <p:cNvPr id="10" name="Straight Connector 9">
            <a:extLst>
              <a:ext uri="{FF2B5EF4-FFF2-40B4-BE49-F238E27FC236}">
                <a16:creationId xmlns:a16="http://schemas.microsoft.com/office/drawing/2014/main" id="{6C52BBAB-664F-48C3-A5C1-4CE9D3555D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3BCC571-1C67-005F-FAE6-0FABCA5FDA2A}"/>
              </a:ext>
            </a:extLst>
          </p:cNvPr>
          <p:cNvSpPr>
            <a:spLocks noGrp="1"/>
          </p:cNvSpPr>
          <p:nvPr>
            <p:ph idx="1"/>
          </p:nvPr>
        </p:nvSpPr>
        <p:spPr>
          <a:xfrm>
            <a:off x="448056" y="1947672"/>
            <a:ext cx="11430266" cy="4005072"/>
          </a:xfrm>
        </p:spPr>
        <p:txBody>
          <a:bodyPr>
            <a:normAutofit lnSpcReduction="10000"/>
          </a:bodyPr>
          <a:lstStyle/>
          <a:p>
            <a:r>
              <a:rPr lang="en-US" b="0" i="0" dirty="0">
                <a:solidFill>
                  <a:schemeClr val="tx1"/>
                </a:solidFill>
                <a:effectLst/>
              </a:rPr>
              <a:t>A company in North Carolina used a written test to determine promotions. The use of the test had the result that almost all black employees failed to qualify for the promotions. </a:t>
            </a:r>
          </a:p>
          <a:p>
            <a:r>
              <a:rPr lang="en-US" b="0" i="0" dirty="0">
                <a:solidFill>
                  <a:schemeClr val="tx1"/>
                </a:solidFill>
                <a:effectLst/>
              </a:rPr>
              <a:t>The company was not accused of direct discrimination, i.e., there was no claim that a racially discriminatory attitude was behind the decision of the company to use the written test. </a:t>
            </a:r>
          </a:p>
          <a:p>
            <a:r>
              <a:rPr lang="en-US" b="0" i="0" dirty="0">
                <a:solidFill>
                  <a:schemeClr val="tx1"/>
                </a:solidFill>
                <a:effectLst/>
              </a:rPr>
              <a:t>But the court found that the test did not measure skills essential for the jobs in question and that the state of North Carolina had a long history of deliberately discriminating against blacks by, among other things, providing grossly inferior education to them. </a:t>
            </a:r>
          </a:p>
          <a:p>
            <a:r>
              <a:rPr lang="en-US" b="0" i="0" dirty="0">
                <a:solidFill>
                  <a:schemeClr val="tx1"/>
                </a:solidFill>
                <a:effectLst/>
              </a:rPr>
              <a:t>In ruling for the black plaintiffs, the court reasoned that the policy of using the test was racially discriminatory, because of the test’s disproportionate racial impact combined with the fact that it was not necessary to use the test to determine who was best qualified for promotion.</a:t>
            </a:r>
            <a:endParaRPr lang="en-GB" dirty="0">
              <a:solidFill>
                <a:schemeClr val="tx1"/>
              </a:solidFill>
            </a:endParaRPr>
          </a:p>
        </p:txBody>
      </p:sp>
    </p:spTree>
    <p:extLst>
      <p:ext uri="{BB962C8B-B14F-4D97-AF65-F5344CB8AC3E}">
        <p14:creationId xmlns:p14="http://schemas.microsoft.com/office/powerpoint/2010/main" val="25858226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26" name="Straight Connector 25">
            <a:extLst>
              <a:ext uri="{FF2B5EF4-FFF2-40B4-BE49-F238E27FC236}">
                <a16:creationId xmlns:a16="http://schemas.microsoft.com/office/drawing/2014/main" id="{C66CC717-08C5-4F3E-B8AA-BA93C87559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28" name="Rectangle 27">
            <a:extLst>
              <a:ext uri="{FF2B5EF4-FFF2-40B4-BE49-F238E27FC236}">
                <a16:creationId xmlns:a16="http://schemas.microsoft.com/office/drawing/2014/main" id="{F2E5B6AE-5EFE-45F0-A2AE-ED771CA3D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E13E16-3EB1-C1CA-AF7C-1DECD1FD91CB}"/>
              </a:ext>
            </a:extLst>
          </p:cNvPr>
          <p:cNvSpPr>
            <a:spLocks noGrp="1"/>
          </p:cNvSpPr>
          <p:nvPr>
            <p:ph type="title"/>
          </p:nvPr>
        </p:nvSpPr>
        <p:spPr>
          <a:xfrm>
            <a:off x="448055" y="662400"/>
            <a:ext cx="11293200" cy="1000800"/>
          </a:xfrm>
        </p:spPr>
        <p:txBody>
          <a:bodyPr vert="horz" lIns="0" tIns="0" rIns="0" bIns="0" rtlCol="0" anchor="ctr">
            <a:normAutofit/>
          </a:bodyPr>
          <a:lstStyle/>
          <a:p>
            <a:r>
              <a:rPr lang="en-US" sz="3500" dirty="0"/>
              <a:t>Direct vs Indirect Discrimination</a:t>
            </a:r>
          </a:p>
        </p:txBody>
      </p:sp>
      <p:cxnSp>
        <p:nvCxnSpPr>
          <p:cNvPr id="30" name="Straight Connector 29">
            <a:extLst>
              <a:ext uri="{FF2B5EF4-FFF2-40B4-BE49-F238E27FC236}">
                <a16:creationId xmlns:a16="http://schemas.microsoft.com/office/drawing/2014/main" id="{D255B435-D9F3-4A31-B89E-36741390DB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000" y="450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pic>
        <p:nvPicPr>
          <p:cNvPr id="6" name="Picture 5" descr="A diagram of treatment and disrespect&#10;&#10;Description automatically generated">
            <a:extLst>
              <a:ext uri="{FF2B5EF4-FFF2-40B4-BE49-F238E27FC236}">
                <a16:creationId xmlns:a16="http://schemas.microsoft.com/office/drawing/2014/main" id="{317D32D9-078A-3A68-6147-AEB2D8EB5E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000" y="2325600"/>
            <a:ext cx="5559294" cy="3446149"/>
          </a:xfrm>
          <a:custGeom>
            <a:avLst/>
            <a:gdLst/>
            <a:ahLst/>
            <a:cxnLst/>
            <a:rect l="l" t="t" r="r" b="b"/>
            <a:pathLst>
              <a:path w="5551961" h="2988000">
                <a:moveTo>
                  <a:pt x="0" y="0"/>
                </a:moveTo>
                <a:lnTo>
                  <a:pt x="5551961" y="0"/>
                </a:lnTo>
                <a:lnTo>
                  <a:pt x="5551961" y="2988000"/>
                </a:lnTo>
                <a:lnTo>
                  <a:pt x="0" y="2988000"/>
                </a:lnTo>
                <a:close/>
              </a:path>
            </a:pathLst>
          </a:custGeom>
        </p:spPr>
      </p:pic>
      <p:pic>
        <p:nvPicPr>
          <p:cNvPr id="4" name="Picture 3" descr="A comparison between direct and indirect&#10;&#10;Description automatically generated">
            <a:extLst>
              <a:ext uri="{FF2B5EF4-FFF2-40B4-BE49-F238E27FC236}">
                <a16:creationId xmlns:a16="http://schemas.microsoft.com/office/drawing/2014/main" id="{3731639B-CC38-BEB4-BAD1-7CA39D6E1B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3275" y="2042497"/>
            <a:ext cx="3984000" cy="3904702"/>
          </a:xfrm>
          <a:custGeom>
            <a:avLst/>
            <a:gdLst/>
            <a:ahLst/>
            <a:cxnLst/>
            <a:rect l="l" t="t" r="r" b="b"/>
            <a:pathLst>
              <a:path w="5559294" h="2988000">
                <a:moveTo>
                  <a:pt x="0" y="0"/>
                </a:moveTo>
                <a:lnTo>
                  <a:pt x="5559294" y="0"/>
                </a:lnTo>
                <a:lnTo>
                  <a:pt x="5559294" y="2988000"/>
                </a:lnTo>
                <a:lnTo>
                  <a:pt x="0" y="2988000"/>
                </a:lnTo>
                <a:close/>
              </a:path>
            </a:pathLst>
          </a:custGeom>
        </p:spPr>
      </p:pic>
    </p:spTree>
    <p:extLst>
      <p:ext uri="{BB962C8B-B14F-4D97-AF65-F5344CB8AC3E}">
        <p14:creationId xmlns:p14="http://schemas.microsoft.com/office/powerpoint/2010/main" val="4270968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25" name="Straight Connector 24">
            <a:extLst>
              <a:ext uri="{FF2B5EF4-FFF2-40B4-BE49-F238E27FC236}">
                <a16:creationId xmlns:a16="http://schemas.microsoft.com/office/drawing/2014/main" id="{C66CC717-08C5-4F3E-B8AA-BA93C87559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27" name="Rectangle 26">
            <a:extLst>
              <a:ext uri="{FF2B5EF4-FFF2-40B4-BE49-F238E27FC236}">
                <a16:creationId xmlns:a16="http://schemas.microsoft.com/office/drawing/2014/main" id="{8C448D53-ACA1-4CA4-B08A-09FB0780C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5ECF9F-9F3E-0E55-4368-6311B62F78FB}"/>
              </a:ext>
            </a:extLst>
          </p:cNvPr>
          <p:cNvSpPr>
            <a:spLocks noGrp="1"/>
          </p:cNvSpPr>
          <p:nvPr>
            <p:ph type="title"/>
          </p:nvPr>
        </p:nvSpPr>
        <p:spPr>
          <a:xfrm>
            <a:off x="6311900" y="448056"/>
            <a:ext cx="5428996" cy="3401568"/>
          </a:xfrm>
        </p:spPr>
        <p:txBody>
          <a:bodyPr vert="horz" lIns="0" tIns="0" rIns="0" bIns="0" rtlCol="0" anchor="b">
            <a:normAutofit/>
          </a:bodyPr>
          <a:lstStyle/>
          <a:p>
            <a:r>
              <a:rPr lang="en-US" sz="4500" u="sng"/>
              <a:t>Group discussion</a:t>
            </a:r>
            <a:r>
              <a:rPr lang="en-US" sz="4500"/>
              <a:t>: Are employers justified in imposing religious dress bans?</a:t>
            </a:r>
          </a:p>
        </p:txBody>
      </p:sp>
      <p:pic>
        <p:nvPicPr>
          <p:cNvPr id="5" name="Picture 4" descr="A group of people sitting on a bench&#10;&#10;Description automatically generated">
            <a:extLst>
              <a:ext uri="{FF2B5EF4-FFF2-40B4-BE49-F238E27FC236}">
                <a16:creationId xmlns:a16="http://schemas.microsoft.com/office/drawing/2014/main" id="{F31B9F21-52C3-BFBB-CA75-4915D831CB9E}"/>
              </a:ext>
            </a:extLst>
          </p:cNvPr>
          <p:cNvPicPr>
            <a:picLocks noChangeAspect="1"/>
          </p:cNvPicPr>
          <p:nvPr/>
        </p:nvPicPr>
        <p:blipFill rotWithShape="1">
          <a:blip r:embed="rId2">
            <a:extLst>
              <a:ext uri="{28A0092B-C50C-407E-A947-70E740481C1C}">
                <a14:useLocalDpi xmlns:a14="http://schemas.microsoft.com/office/drawing/2010/main" val="0"/>
              </a:ext>
            </a:extLst>
          </a:blip>
          <a:srcRect l="14874" r="26608" b="1"/>
          <a:stretch/>
        </p:blipFill>
        <p:spPr>
          <a:xfrm>
            <a:off x="785637" y="450000"/>
            <a:ext cx="4753510" cy="5544000"/>
          </a:xfrm>
          <a:prstGeom prst="rect">
            <a:avLst/>
          </a:prstGeom>
        </p:spPr>
      </p:pic>
      <p:cxnSp>
        <p:nvCxnSpPr>
          <p:cNvPr id="29" name="Straight Connector 28">
            <a:extLst>
              <a:ext uri="{FF2B5EF4-FFF2-40B4-BE49-F238E27FC236}">
                <a16:creationId xmlns:a16="http://schemas.microsoft.com/office/drawing/2014/main" id="{3B5719CE-F76F-4313-9A48-ADF79E67BB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318321" y="4122000"/>
            <a:ext cx="5447091"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41041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C66CC717-08C5-4F3E-B8AA-BA93C87559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3E86CE64-85EA-4BCA-945E-313D48477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31BD5483-F1E5-6BF2-F1A2-0D9D440A0C60}"/>
              </a:ext>
            </a:extLst>
          </p:cNvPr>
          <p:cNvSpPr>
            <a:spLocks noGrp="1"/>
          </p:cNvSpPr>
          <p:nvPr>
            <p:ph type="title"/>
          </p:nvPr>
        </p:nvSpPr>
        <p:spPr>
          <a:xfrm>
            <a:off x="448056" y="640080"/>
            <a:ext cx="11292840" cy="3941064"/>
          </a:xfrm>
        </p:spPr>
        <p:txBody>
          <a:bodyPr vert="horz" lIns="0" tIns="0" rIns="0" bIns="0" rtlCol="0" anchor="b">
            <a:normAutofit/>
          </a:bodyPr>
          <a:lstStyle/>
          <a:p>
            <a:pPr>
              <a:lnSpc>
                <a:spcPct val="100000"/>
              </a:lnSpc>
            </a:pPr>
            <a:r>
              <a:rPr lang="en-US" sz="6400" dirty="0"/>
              <a:t>3. The wrongness of discrimination</a:t>
            </a:r>
          </a:p>
        </p:txBody>
      </p:sp>
      <p:cxnSp>
        <p:nvCxnSpPr>
          <p:cNvPr id="11" name="Straight Connector 10">
            <a:extLst>
              <a:ext uri="{FF2B5EF4-FFF2-40B4-BE49-F238E27FC236}">
                <a16:creationId xmlns:a16="http://schemas.microsoft.com/office/drawing/2014/main" id="{B6C33989-46ED-4C11-B79E-C724ADD455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50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825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C66CC717-08C5-4F3E-B8AA-BA93C87559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8C448D53-ACA1-4CA4-B08A-09FB0780C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7EB2E5-1516-4BFF-0581-9AE87F41DAFC}"/>
              </a:ext>
            </a:extLst>
          </p:cNvPr>
          <p:cNvSpPr>
            <a:spLocks noGrp="1"/>
          </p:cNvSpPr>
          <p:nvPr>
            <p:ph type="title"/>
          </p:nvPr>
        </p:nvSpPr>
        <p:spPr>
          <a:xfrm>
            <a:off x="4385412" y="448056"/>
            <a:ext cx="7355484" cy="3401568"/>
          </a:xfrm>
        </p:spPr>
        <p:txBody>
          <a:bodyPr vert="horz" lIns="0" tIns="0" rIns="0" bIns="0" rtlCol="0" anchor="b">
            <a:normAutofit/>
          </a:bodyPr>
          <a:lstStyle/>
          <a:p>
            <a:pPr>
              <a:lnSpc>
                <a:spcPct val="100000"/>
              </a:lnSpc>
            </a:pPr>
            <a:r>
              <a:rPr lang="en-US" sz="6400" dirty="0"/>
              <a:t>What is politics?</a:t>
            </a:r>
          </a:p>
        </p:txBody>
      </p:sp>
      <p:cxnSp>
        <p:nvCxnSpPr>
          <p:cNvPr id="11" name="Straight Connector 10">
            <a:extLst>
              <a:ext uri="{FF2B5EF4-FFF2-40B4-BE49-F238E27FC236}">
                <a16:creationId xmlns:a16="http://schemas.microsoft.com/office/drawing/2014/main" id="{3B5719CE-F76F-4313-9A48-ADF79E67BB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85412" y="4122000"/>
            <a:ext cx="73800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0218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922" y="218661"/>
            <a:ext cx="10687878" cy="1003853"/>
          </a:xfrm>
        </p:spPr>
        <p:txBody>
          <a:bodyPr>
            <a:normAutofit fontScale="90000"/>
          </a:bodyPr>
          <a:lstStyle/>
          <a:p>
            <a:r>
              <a:rPr lang="en-GB" sz="4000" dirty="0">
                <a:solidFill>
                  <a:srgbClr val="FFC000"/>
                </a:solidFill>
              </a:rPr>
              <a:t>  </a:t>
            </a:r>
            <a:r>
              <a:rPr lang="en-GB" sz="4000" dirty="0">
                <a:solidFill>
                  <a:schemeClr val="tx1"/>
                </a:solidFill>
              </a:rPr>
              <a:t>Theories of what makes discrimination wrong</a:t>
            </a:r>
            <a:endParaRPr lang="en-US" sz="4000" dirty="0">
              <a:solidFill>
                <a:schemeClr val="tx1"/>
              </a:solidFill>
            </a:endParaRPr>
          </a:p>
        </p:txBody>
      </p:sp>
      <p:sp>
        <p:nvSpPr>
          <p:cNvPr id="3" name="Content Placeholder 2"/>
          <p:cNvSpPr>
            <a:spLocks noGrp="1"/>
          </p:cNvSpPr>
          <p:nvPr>
            <p:ph idx="1"/>
          </p:nvPr>
        </p:nvSpPr>
        <p:spPr>
          <a:xfrm>
            <a:off x="838200" y="1550504"/>
            <a:ext cx="10515600" cy="5033963"/>
          </a:xfrm>
        </p:spPr>
        <p:txBody>
          <a:bodyPr>
            <a:normAutofit/>
          </a:bodyPr>
          <a:lstStyle/>
          <a:p>
            <a:pPr marL="0" indent="0">
              <a:buNone/>
            </a:pPr>
            <a:r>
              <a:rPr lang="en-GB" b="1" dirty="0">
                <a:solidFill>
                  <a:schemeClr val="tx1"/>
                </a:solidFill>
              </a:rPr>
              <a:t>Theories that focus on the act of discrimination and what it expresses</a:t>
            </a:r>
          </a:p>
          <a:p>
            <a:r>
              <a:rPr lang="en-GB" dirty="0">
                <a:solidFill>
                  <a:schemeClr val="tx1"/>
                </a:solidFill>
              </a:rPr>
              <a:t>Discrimination is wrong when and because it is demeaning or disrespectful</a:t>
            </a:r>
          </a:p>
          <a:p>
            <a:r>
              <a:rPr lang="en-GB" dirty="0">
                <a:solidFill>
                  <a:schemeClr val="tx1"/>
                </a:solidFill>
              </a:rPr>
              <a:t>Discrimination is wrong when and because it is intrinsically unfair</a:t>
            </a:r>
          </a:p>
          <a:p>
            <a:pPr marL="0" indent="0">
              <a:buNone/>
            </a:pPr>
            <a:r>
              <a:rPr lang="en-GB" dirty="0">
                <a:solidFill>
                  <a:schemeClr val="tx1"/>
                </a:solidFill>
              </a:rPr>
              <a:t> </a:t>
            </a:r>
          </a:p>
          <a:p>
            <a:pPr marL="0" indent="0">
              <a:buNone/>
            </a:pPr>
            <a:r>
              <a:rPr lang="en-GB" b="1" dirty="0">
                <a:solidFill>
                  <a:schemeClr val="tx1"/>
                </a:solidFill>
              </a:rPr>
              <a:t>Theories that focus on the consequences of discrimination</a:t>
            </a:r>
          </a:p>
          <a:p>
            <a:r>
              <a:rPr lang="en-GB" dirty="0">
                <a:solidFill>
                  <a:schemeClr val="tx1"/>
                </a:solidFill>
              </a:rPr>
              <a:t>Discrimination is wrong when and because it doesn’t lead to the greatest happiness</a:t>
            </a:r>
          </a:p>
          <a:p>
            <a:r>
              <a:rPr lang="en-GB" dirty="0">
                <a:solidFill>
                  <a:schemeClr val="tx1"/>
                </a:solidFill>
              </a:rPr>
              <a:t>Discrimination is wrong when and because it leads to an unjust distribution of benefits and burdens</a:t>
            </a:r>
            <a:endParaRPr lang="en-US" dirty="0">
              <a:solidFill>
                <a:schemeClr val="tx1"/>
              </a:solidFill>
            </a:endParaRPr>
          </a:p>
        </p:txBody>
      </p:sp>
    </p:spTree>
    <p:extLst>
      <p:ext uri="{BB962C8B-B14F-4D97-AF65-F5344CB8AC3E}">
        <p14:creationId xmlns:p14="http://schemas.microsoft.com/office/powerpoint/2010/main" val="111222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C9D2EB17-7133-49D4-9B24-19D463C31C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Univers"/>
              <a:ea typeface="+mn-ea"/>
              <a:cs typeface="+mn-cs"/>
            </a:endParaRPr>
          </a:p>
        </p:txBody>
      </p:sp>
      <p:sp>
        <p:nvSpPr>
          <p:cNvPr id="2" name="Title 1"/>
          <p:cNvSpPr>
            <a:spLocks noGrp="1"/>
          </p:cNvSpPr>
          <p:nvPr>
            <p:ph type="title"/>
          </p:nvPr>
        </p:nvSpPr>
        <p:spPr>
          <a:xfrm>
            <a:off x="448056" y="388800"/>
            <a:ext cx="11300532" cy="986400"/>
          </a:xfrm>
        </p:spPr>
        <p:txBody>
          <a:bodyPr anchor="b">
            <a:normAutofit/>
          </a:bodyPr>
          <a:lstStyle/>
          <a:p>
            <a:r>
              <a:rPr lang="en-GB" sz="6400" dirty="0"/>
              <a:t>Larry Alexander</a:t>
            </a:r>
            <a:endParaRPr lang="en-US" sz="6400" dirty="0"/>
          </a:p>
        </p:txBody>
      </p:sp>
      <p:cxnSp>
        <p:nvCxnSpPr>
          <p:cNvPr id="14" name="Straight Connector 10">
            <a:extLst>
              <a:ext uri="{FF2B5EF4-FFF2-40B4-BE49-F238E27FC236}">
                <a16:creationId xmlns:a16="http://schemas.microsoft.com/office/drawing/2014/main" id="{B32E796E-8D19-4926-B7B8-653B019390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000" y="1609200"/>
            <a:ext cx="113004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pic>
        <p:nvPicPr>
          <p:cNvPr id="4" name="Picture 3" descr="A person wearing glasses&#10;&#10;Description automatically generated with medium confidenc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000" y="2080837"/>
            <a:ext cx="3492000" cy="3848326"/>
          </a:xfrm>
          <a:prstGeom prst="rect">
            <a:avLst/>
          </a:prstGeom>
        </p:spPr>
      </p:pic>
      <p:sp>
        <p:nvSpPr>
          <p:cNvPr id="3" name="Content Placeholder 2"/>
          <p:cNvSpPr>
            <a:spLocks noGrp="1"/>
          </p:cNvSpPr>
          <p:nvPr>
            <p:ph idx="1"/>
          </p:nvPr>
        </p:nvSpPr>
        <p:spPr>
          <a:xfrm>
            <a:off x="4366800" y="1944000"/>
            <a:ext cx="7380000" cy="4006800"/>
          </a:xfrm>
        </p:spPr>
        <p:txBody>
          <a:bodyPr>
            <a:normAutofit/>
          </a:bodyPr>
          <a:lstStyle/>
          <a:p>
            <a:pPr marL="0" indent="0">
              <a:buNone/>
            </a:pPr>
            <a:r>
              <a:rPr lang="en-US" dirty="0">
                <a:solidFill>
                  <a:schemeClr val="tx1">
                    <a:alpha val="55000"/>
                  </a:schemeClr>
                </a:solidFill>
              </a:rPr>
              <a:t>‘[w]hen a person is incorrectly judged to be of lesser moral worth and is treated accordingly that treatment is morally wrong regardless of the gravity of its effects’ </a:t>
            </a:r>
          </a:p>
          <a:p>
            <a:pPr marL="0" indent="0">
              <a:buNone/>
            </a:pPr>
            <a:r>
              <a:rPr lang="en-US" dirty="0">
                <a:solidFill>
                  <a:schemeClr val="tx1">
                    <a:alpha val="55000"/>
                  </a:schemeClr>
                </a:solidFill>
              </a:rPr>
              <a:t>[Alexander, ‘What Makes Wrongful Discrimination Wrong?’]</a:t>
            </a:r>
          </a:p>
          <a:p>
            <a:endParaRPr lang="en-GB" dirty="0">
              <a:solidFill>
                <a:schemeClr val="tx1">
                  <a:alpha val="55000"/>
                </a:schemeClr>
              </a:solidFill>
            </a:endParaRPr>
          </a:p>
          <a:p>
            <a:pPr marL="0" indent="0">
              <a:buNone/>
            </a:pPr>
            <a:r>
              <a:rPr lang="en-US" dirty="0">
                <a:solidFill>
                  <a:schemeClr val="tx1">
                    <a:alpha val="55000"/>
                  </a:schemeClr>
                </a:solidFill>
              </a:rPr>
              <a:t>Discrimination is wrong, when it is wrong, because of the </a:t>
            </a:r>
            <a:r>
              <a:rPr lang="en-US" b="1" dirty="0">
                <a:solidFill>
                  <a:schemeClr val="tx1">
                    <a:alpha val="55000"/>
                  </a:schemeClr>
                </a:solidFill>
              </a:rPr>
              <a:t>beliefs</a:t>
            </a:r>
            <a:r>
              <a:rPr lang="en-US" dirty="0">
                <a:solidFill>
                  <a:schemeClr val="tx1">
                    <a:alpha val="55000"/>
                  </a:schemeClr>
                </a:solidFill>
              </a:rPr>
              <a:t> of the person doing the discriminating (i.e., the discriminator)</a:t>
            </a:r>
          </a:p>
          <a:p>
            <a:pPr marL="0" indent="0">
              <a:buNone/>
            </a:pPr>
            <a:r>
              <a:rPr lang="en-US" dirty="0">
                <a:solidFill>
                  <a:schemeClr val="tx1">
                    <a:alpha val="55000"/>
                  </a:schemeClr>
                </a:solidFill>
              </a:rPr>
              <a:t>In particular, it is wrong when the discriminator believes that the victim is </a:t>
            </a:r>
            <a:r>
              <a:rPr lang="en-US" b="1" dirty="0">
                <a:solidFill>
                  <a:schemeClr val="tx1">
                    <a:alpha val="55000"/>
                  </a:schemeClr>
                </a:solidFill>
              </a:rPr>
              <a:t>morally inferior</a:t>
            </a:r>
            <a:endParaRPr lang="en-US" dirty="0">
              <a:solidFill>
                <a:schemeClr val="tx1">
                  <a:alpha val="55000"/>
                </a:schemeClr>
              </a:solidFill>
            </a:endParaRPr>
          </a:p>
          <a:p>
            <a:pPr marL="0" indent="0">
              <a:buNone/>
            </a:pPr>
            <a:endParaRPr lang="en-US" dirty="0"/>
          </a:p>
        </p:txBody>
      </p:sp>
    </p:spTree>
    <p:extLst>
      <p:ext uri="{BB962C8B-B14F-4D97-AF65-F5344CB8AC3E}">
        <p14:creationId xmlns:p14="http://schemas.microsoft.com/office/powerpoint/2010/main" val="4526013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228601"/>
            <a:ext cx="10685060" cy="927100"/>
          </a:xfrm>
        </p:spPr>
        <p:txBody>
          <a:bodyPr>
            <a:normAutofit/>
          </a:bodyPr>
          <a:lstStyle/>
          <a:p>
            <a:r>
              <a:rPr lang="en-GB" sz="3600" dirty="0">
                <a:solidFill>
                  <a:schemeClr val="tx1"/>
                </a:solidFill>
              </a:rPr>
              <a:t>Lippert-Rasmussen’s counter example</a:t>
            </a:r>
            <a:endParaRPr lang="en-US" sz="3600" dirty="0">
              <a:solidFill>
                <a:schemeClr val="tx1"/>
              </a:solidFill>
            </a:endParaRPr>
          </a:p>
        </p:txBody>
      </p:sp>
      <p:sp>
        <p:nvSpPr>
          <p:cNvPr id="3" name="Content Placeholder 2"/>
          <p:cNvSpPr>
            <a:spLocks noGrp="1"/>
          </p:cNvSpPr>
          <p:nvPr>
            <p:ph idx="1"/>
          </p:nvPr>
        </p:nvSpPr>
        <p:spPr>
          <a:xfrm>
            <a:off x="668740" y="1308100"/>
            <a:ext cx="10685060" cy="5549900"/>
          </a:xfrm>
        </p:spPr>
        <p:txBody>
          <a:bodyPr>
            <a:normAutofit lnSpcReduction="10000"/>
          </a:bodyPr>
          <a:lstStyle/>
          <a:p>
            <a:pPr marL="0" indent="0">
              <a:buNone/>
            </a:pPr>
            <a:r>
              <a:rPr lang="en-US" dirty="0">
                <a:solidFill>
                  <a:schemeClr val="tx1"/>
                </a:solidFill>
              </a:rPr>
              <a:t>Imagine a racist society in which there’s an unregulated drug testing program</a:t>
            </a:r>
          </a:p>
          <a:p>
            <a:pPr marL="285750" indent="-285750"/>
            <a:r>
              <a:rPr lang="en-US" dirty="0">
                <a:solidFill>
                  <a:schemeClr val="tx1"/>
                </a:solidFill>
              </a:rPr>
              <a:t>One scientist, A, tests drugs on a racial minority because he believes they are inferior.</a:t>
            </a:r>
          </a:p>
          <a:p>
            <a:pPr lvl="0"/>
            <a:r>
              <a:rPr lang="en-US" dirty="0">
                <a:solidFill>
                  <a:schemeClr val="tx1"/>
                </a:solidFill>
              </a:rPr>
              <a:t>Another scientist, B, believes that members of this racial minority are of equal moral worth, but nevertheless tests drugs on them because he is happy to act in accordance with the racist norms of his society. </a:t>
            </a:r>
          </a:p>
          <a:p>
            <a:pPr marL="0" indent="0">
              <a:spcBef>
                <a:spcPts val="2400"/>
              </a:spcBef>
              <a:buNone/>
            </a:pPr>
            <a:r>
              <a:rPr lang="en-US" dirty="0">
                <a:solidFill>
                  <a:schemeClr val="tx1"/>
                </a:solidFill>
              </a:rPr>
              <a:t>If what matters for the wrongness of discrimination is whether the discriminator </a:t>
            </a:r>
            <a:r>
              <a:rPr lang="en-US" i="1" dirty="0">
                <a:solidFill>
                  <a:schemeClr val="tx1"/>
                </a:solidFill>
              </a:rPr>
              <a:t>believes that his/her victims are inferior</a:t>
            </a:r>
            <a:r>
              <a:rPr lang="en-US" dirty="0">
                <a:solidFill>
                  <a:schemeClr val="tx1"/>
                </a:solidFill>
              </a:rPr>
              <a:t>, then </a:t>
            </a:r>
          </a:p>
          <a:p>
            <a:r>
              <a:rPr lang="en-US" dirty="0">
                <a:solidFill>
                  <a:schemeClr val="tx1"/>
                </a:solidFill>
              </a:rPr>
              <a:t>it’s not clear that B discriminates wrongfully </a:t>
            </a:r>
          </a:p>
          <a:p>
            <a:r>
              <a:rPr lang="en-US" dirty="0">
                <a:solidFill>
                  <a:schemeClr val="tx1"/>
                </a:solidFill>
              </a:rPr>
              <a:t>it would seem that A’s actions must be worse than B’s</a:t>
            </a:r>
          </a:p>
          <a:p>
            <a:endParaRPr lang="en-US" dirty="0">
              <a:solidFill>
                <a:schemeClr val="tx1"/>
              </a:solidFill>
            </a:endParaRPr>
          </a:p>
          <a:p>
            <a:r>
              <a:rPr lang="en-US" dirty="0">
                <a:solidFill>
                  <a:schemeClr val="tx1"/>
                </a:solidFill>
              </a:rPr>
              <a:t>Did B wrongfully discriminate? Is this view adequate in explaining the wrongness of discrimination?</a:t>
            </a:r>
          </a:p>
        </p:txBody>
      </p:sp>
    </p:spTree>
    <p:extLst>
      <p:ext uri="{BB962C8B-B14F-4D97-AF65-F5344CB8AC3E}">
        <p14:creationId xmlns:p14="http://schemas.microsoft.com/office/powerpoint/2010/main" val="287837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solidFill>
                  <a:schemeClr val="tx1"/>
                </a:solidFill>
              </a:rPr>
              <a:t>Deborah Hellman (1)</a:t>
            </a:r>
            <a:endParaRPr lang="en-US" sz="4000" dirty="0">
              <a:solidFill>
                <a:schemeClr val="tx1"/>
              </a:solidFill>
            </a:endParaRPr>
          </a:p>
        </p:txBody>
      </p:sp>
      <p:sp>
        <p:nvSpPr>
          <p:cNvPr id="3" name="Content Placeholder 2"/>
          <p:cNvSpPr>
            <a:spLocks noGrp="1"/>
          </p:cNvSpPr>
          <p:nvPr>
            <p:ph idx="1"/>
          </p:nvPr>
        </p:nvSpPr>
        <p:spPr>
          <a:xfrm>
            <a:off x="838200" y="1825625"/>
            <a:ext cx="10071100" cy="4351338"/>
          </a:xfrm>
        </p:spPr>
        <p:txBody>
          <a:bodyPr/>
          <a:lstStyle/>
          <a:p>
            <a:r>
              <a:rPr lang="en-GB" dirty="0">
                <a:solidFill>
                  <a:schemeClr val="tx1"/>
                </a:solidFill>
              </a:rPr>
              <a:t>Hellman’s account has some similarities with Alexander’s account: both are concerned with how discrimination may involve the denial of moral equality </a:t>
            </a:r>
          </a:p>
          <a:p>
            <a:r>
              <a:rPr lang="en-GB" dirty="0">
                <a:solidFill>
                  <a:schemeClr val="tx1"/>
                </a:solidFill>
              </a:rPr>
              <a:t>But Hellman argues that discrimination is wrong (when it is wrong) because of its meaning, i.e., what it expresses</a:t>
            </a:r>
          </a:p>
          <a:p>
            <a:r>
              <a:rPr lang="en-GB" dirty="0">
                <a:solidFill>
                  <a:schemeClr val="tx1"/>
                </a:solidFill>
              </a:rPr>
              <a:t>So, for example, in a society in which black people are a disadvantaged group, toilets or water fountains that are segregated by race send out the message that black people are morally inferior</a:t>
            </a:r>
          </a:p>
        </p:txBody>
      </p:sp>
    </p:spTree>
    <p:extLst>
      <p:ext uri="{BB962C8B-B14F-4D97-AF65-F5344CB8AC3E}">
        <p14:creationId xmlns:p14="http://schemas.microsoft.com/office/powerpoint/2010/main" val="3545847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92175"/>
          </a:xfrm>
        </p:spPr>
        <p:txBody>
          <a:bodyPr/>
          <a:lstStyle/>
          <a:p>
            <a:r>
              <a:rPr lang="en-GB" dirty="0">
                <a:solidFill>
                  <a:srgbClr val="FFC000"/>
                </a:solidFill>
              </a:rPr>
              <a:t> </a:t>
            </a:r>
            <a:r>
              <a:rPr lang="en-GB" sz="3600" dirty="0">
                <a:solidFill>
                  <a:schemeClr val="tx1"/>
                </a:solidFill>
              </a:rPr>
              <a:t>Deborah Hellman (2)</a:t>
            </a:r>
            <a:endParaRPr lang="en-US" dirty="0">
              <a:solidFill>
                <a:schemeClr val="tx1"/>
              </a:solidFill>
            </a:endParaRPr>
          </a:p>
        </p:txBody>
      </p:sp>
      <p:sp>
        <p:nvSpPr>
          <p:cNvPr id="3" name="Content Placeholder 2"/>
          <p:cNvSpPr>
            <a:spLocks noGrp="1"/>
          </p:cNvSpPr>
          <p:nvPr>
            <p:ph idx="1"/>
          </p:nvPr>
        </p:nvSpPr>
        <p:spPr>
          <a:xfrm>
            <a:off x="838200" y="1460500"/>
            <a:ext cx="10515600" cy="5295900"/>
          </a:xfrm>
        </p:spPr>
        <p:txBody>
          <a:bodyPr>
            <a:normAutofit/>
          </a:bodyPr>
          <a:lstStyle/>
          <a:p>
            <a:endParaRPr lang="en-GB" dirty="0">
              <a:solidFill>
                <a:schemeClr val="bg1"/>
              </a:solidFill>
            </a:endParaRPr>
          </a:p>
          <a:p>
            <a:pPr marL="0" indent="0">
              <a:buNone/>
            </a:pPr>
            <a:r>
              <a:rPr lang="en-GB" dirty="0">
                <a:solidFill>
                  <a:schemeClr val="tx1"/>
                </a:solidFill>
              </a:rPr>
              <a:t>Discrimination can express the idea that the victims have lesser moral worth </a:t>
            </a:r>
          </a:p>
          <a:p>
            <a:r>
              <a:rPr lang="en-GB" dirty="0">
                <a:solidFill>
                  <a:schemeClr val="tx1"/>
                </a:solidFill>
              </a:rPr>
              <a:t>It may express this idea even if the discriminator doesn’t think they have lesser moral worth </a:t>
            </a:r>
          </a:p>
          <a:p>
            <a:r>
              <a:rPr lang="en-GB" dirty="0">
                <a:solidFill>
                  <a:schemeClr val="tx1"/>
                </a:solidFill>
              </a:rPr>
              <a:t>It may express this idea even if the person discriminating doesn’t intend to treat them as having lesser moral worth.</a:t>
            </a:r>
          </a:p>
          <a:p>
            <a:r>
              <a:rPr lang="en-GB" dirty="0">
                <a:solidFill>
                  <a:schemeClr val="tx1"/>
                </a:solidFill>
              </a:rPr>
              <a:t>Consider Lippert-Rasmussen’s two scientists: the behaviour of each sends out the message that members of the racial minority are inferior</a:t>
            </a:r>
            <a:endParaRPr lang="en-US" dirty="0">
              <a:solidFill>
                <a:schemeClr val="tx1"/>
              </a:solidFill>
            </a:endParaRPr>
          </a:p>
        </p:txBody>
      </p:sp>
    </p:spTree>
    <p:extLst>
      <p:ext uri="{BB962C8B-B14F-4D97-AF65-F5344CB8AC3E}">
        <p14:creationId xmlns:p14="http://schemas.microsoft.com/office/powerpoint/2010/main" val="371679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58708"/>
          </a:xfrm>
        </p:spPr>
        <p:txBody>
          <a:bodyPr/>
          <a:lstStyle/>
          <a:p>
            <a:r>
              <a:rPr lang="en-GB" dirty="0"/>
              <a:t> </a:t>
            </a:r>
            <a:r>
              <a:rPr lang="en-GB" sz="4000" dirty="0">
                <a:solidFill>
                  <a:schemeClr val="tx1"/>
                </a:solidFill>
              </a:rPr>
              <a:t>Deborah Hellman (3)</a:t>
            </a:r>
            <a:endParaRPr lang="en-US" dirty="0">
              <a:solidFill>
                <a:schemeClr val="tx1"/>
              </a:solidFill>
            </a:endParaRPr>
          </a:p>
        </p:txBody>
      </p:sp>
      <p:sp>
        <p:nvSpPr>
          <p:cNvPr id="3" name="Content Placeholder 2"/>
          <p:cNvSpPr>
            <a:spLocks noGrp="1"/>
          </p:cNvSpPr>
          <p:nvPr>
            <p:ph idx="1"/>
          </p:nvPr>
        </p:nvSpPr>
        <p:spPr>
          <a:xfrm>
            <a:off x="993913" y="2087217"/>
            <a:ext cx="10359887" cy="4571999"/>
          </a:xfrm>
        </p:spPr>
        <p:txBody>
          <a:bodyPr>
            <a:normAutofit/>
          </a:bodyPr>
          <a:lstStyle/>
          <a:p>
            <a:pPr marL="0" indent="0">
              <a:buNone/>
            </a:pPr>
            <a:r>
              <a:rPr lang="en-GB" sz="3200" dirty="0">
                <a:solidFill>
                  <a:schemeClr val="tx1"/>
                </a:solidFill>
              </a:rPr>
              <a:t>Hellman’s account is grounded in the fundamental equal moral worth of all persons:</a:t>
            </a:r>
            <a:endParaRPr lang="en-US" sz="3200" dirty="0">
              <a:solidFill>
                <a:schemeClr val="tx1"/>
              </a:solidFill>
            </a:endParaRPr>
          </a:p>
          <a:p>
            <a:r>
              <a:rPr lang="en-GB" sz="3200" dirty="0">
                <a:solidFill>
                  <a:schemeClr val="tx1"/>
                </a:solidFill>
              </a:rPr>
              <a:t>People have </a:t>
            </a:r>
            <a:r>
              <a:rPr lang="en-GB" sz="3200" i="1" dirty="0">
                <a:solidFill>
                  <a:schemeClr val="tx1"/>
                </a:solidFill>
              </a:rPr>
              <a:t>moral worth</a:t>
            </a:r>
            <a:r>
              <a:rPr lang="en-GB" sz="3200" dirty="0">
                <a:solidFill>
                  <a:schemeClr val="tx1"/>
                </a:solidFill>
              </a:rPr>
              <a:t>, i.e., their lives matter morally</a:t>
            </a:r>
            <a:endParaRPr lang="en-US" sz="3200" dirty="0">
              <a:solidFill>
                <a:schemeClr val="tx1"/>
              </a:solidFill>
            </a:endParaRPr>
          </a:p>
          <a:p>
            <a:r>
              <a:rPr lang="en-GB" sz="3200" dirty="0">
                <a:solidFill>
                  <a:schemeClr val="tx1"/>
                </a:solidFill>
              </a:rPr>
              <a:t>People have </a:t>
            </a:r>
            <a:r>
              <a:rPr lang="en-GB" sz="3200" i="1" dirty="0">
                <a:solidFill>
                  <a:schemeClr val="tx1"/>
                </a:solidFill>
              </a:rPr>
              <a:t>equal</a:t>
            </a:r>
            <a:r>
              <a:rPr lang="en-GB" sz="3200" dirty="0">
                <a:solidFill>
                  <a:schemeClr val="tx1"/>
                </a:solidFill>
              </a:rPr>
              <a:t> moral worth, i.e., their lives matter equally, from a moral point of view.</a:t>
            </a:r>
            <a:endParaRPr lang="en-US" sz="3200" dirty="0">
              <a:solidFill>
                <a:schemeClr val="tx1"/>
              </a:solidFill>
            </a:endParaRPr>
          </a:p>
          <a:p>
            <a:pPr marL="0" indent="0">
              <a:buNone/>
            </a:pPr>
            <a:endParaRPr lang="en-US" dirty="0">
              <a:solidFill>
                <a:schemeClr val="bg1"/>
              </a:solidFill>
            </a:endParaRPr>
          </a:p>
        </p:txBody>
      </p:sp>
    </p:spTree>
    <p:extLst>
      <p:ext uri="{BB962C8B-B14F-4D97-AF65-F5344CB8AC3E}">
        <p14:creationId xmlns:p14="http://schemas.microsoft.com/office/powerpoint/2010/main" val="34603573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solidFill>
                  <a:schemeClr val="tx1"/>
                </a:solidFill>
              </a:rPr>
              <a:t>Deborah Hellman (4)</a:t>
            </a:r>
            <a:endParaRPr lang="en-US" sz="4000" dirty="0">
              <a:solidFill>
                <a:schemeClr val="tx1"/>
              </a:solidFill>
            </a:endParaRPr>
          </a:p>
        </p:txBody>
      </p:sp>
      <p:sp>
        <p:nvSpPr>
          <p:cNvPr id="3" name="Content Placeholder 2"/>
          <p:cNvSpPr>
            <a:spLocks noGrp="1"/>
          </p:cNvSpPr>
          <p:nvPr>
            <p:ph idx="1"/>
          </p:nvPr>
        </p:nvSpPr>
        <p:spPr>
          <a:xfrm>
            <a:off x="609600" y="1866900"/>
            <a:ext cx="10515600" cy="4762500"/>
          </a:xfrm>
        </p:spPr>
        <p:txBody>
          <a:bodyPr>
            <a:normAutofit/>
          </a:bodyPr>
          <a:lstStyle/>
          <a:p>
            <a:pPr marL="0" indent="0">
              <a:spcAft>
                <a:spcPts val="1200"/>
              </a:spcAft>
              <a:buNone/>
            </a:pPr>
            <a:r>
              <a:rPr lang="en-US" sz="2400" dirty="0">
                <a:solidFill>
                  <a:schemeClr val="tx1"/>
                </a:solidFill>
              </a:rPr>
              <a:t>P</a:t>
            </a:r>
            <a:r>
              <a:rPr lang="en-GB" sz="2400" dirty="0" err="1">
                <a:solidFill>
                  <a:schemeClr val="tx1"/>
                </a:solidFill>
              </a:rPr>
              <a:t>eople</a:t>
            </a:r>
            <a:r>
              <a:rPr lang="en-GB" sz="2400" dirty="0">
                <a:solidFill>
                  <a:schemeClr val="tx1"/>
                </a:solidFill>
              </a:rPr>
              <a:t> are </a:t>
            </a:r>
            <a:r>
              <a:rPr lang="en-GB" sz="2400" i="1" dirty="0">
                <a:solidFill>
                  <a:schemeClr val="tx1"/>
                </a:solidFill>
              </a:rPr>
              <a:t>demeaned</a:t>
            </a:r>
            <a:r>
              <a:rPr lang="en-GB" sz="2400" dirty="0">
                <a:solidFill>
                  <a:schemeClr val="tx1"/>
                </a:solidFill>
              </a:rPr>
              <a:t> when they are treated as if they have lesser moral worth, that is, as if their lives matter less than the lives of others</a:t>
            </a:r>
            <a:endParaRPr lang="en-US" sz="2400" dirty="0">
              <a:solidFill>
                <a:schemeClr val="tx1"/>
              </a:solidFill>
            </a:endParaRPr>
          </a:p>
          <a:p>
            <a:pPr marL="457200" lvl="1" indent="0">
              <a:spcAft>
                <a:spcPts val="1200"/>
              </a:spcAft>
              <a:buNone/>
            </a:pPr>
            <a:r>
              <a:rPr lang="en-GB" sz="2400" dirty="0">
                <a:solidFill>
                  <a:schemeClr val="tx1"/>
                </a:solidFill>
              </a:rPr>
              <a:t>‘To demean is to treat another as not fully human or not of equal moral worth. To demean therefore is partly an expressive act. One’s action expresses that the other is less worthy of concern or respect’ (p. 35)</a:t>
            </a:r>
          </a:p>
          <a:p>
            <a:pPr marL="0" indent="0">
              <a:spcAft>
                <a:spcPts val="1200"/>
              </a:spcAft>
              <a:buNone/>
            </a:pPr>
            <a:r>
              <a:rPr lang="en-GB" sz="2400" dirty="0">
                <a:solidFill>
                  <a:schemeClr val="tx1"/>
                </a:solidFill>
              </a:rPr>
              <a:t>There is a difference between merely insulting a person and demeaning them</a:t>
            </a:r>
            <a:endParaRPr lang="en-US" sz="2400" dirty="0">
              <a:solidFill>
                <a:schemeClr val="tx1"/>
              </a:solidFill>
            </a:endParaRPr>
          </a:p>
        </p:txBody>
      </p:sp>
    </p:spTree>
    <p:extLst>
      <p:ext uri="{BB962C8B-B14F-4D97-AF65-F5344CB8AC3E}">
        <p14:creationId xmlns:p14="http://schemas.microsoft.com/office/powerpoint/2010/main" val="3687954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33475"/>
          </a:xfrm>
        </p:spPr>
        <p:txBody>
          <a:bodyPr>
            <a:normAutofit/>
          </a:bodyPr>
          <a:lstStyle/>
          <a:p>
            <a:r>
              <a:rPr lang="en-GB" sz="3600" dirty="0">
                <a:solidFill>
                  <a:schemeClr val="tx1"/>
                </a:solidFill>
              </a:rPr>
              <a:t>Deborah Hellman (5)</a:t>
            </a:r>
            <a:endParaRPr lang="en-US" sz="3600" dirty="0">
              <a:solidFill>
                <a:schemeClr val="tx1"/>
              </a:solidFill>
            </a:endParaRPr>
          </a:p>
        </p:txBody>
      </p:sp>
      <p:sp>
        <p:nvSpPr>
          <p:cNvPr id="3" name="Content Placeholder 2"/>
          <p:cNvSpPr>
            <a:spLocks noGrp="1"/>
          </p:cNvSpPr>
          <p:nvPr>
            <p:ph idx="1"/>
          </p:nvPr>
        </p:nvSpPr>
        <p:spPr>
          <a:xfrm>
            <a:off x="838200" y="1498600"/>
            <a:ext cx="10661374" cy="5245100"/>
          </a:xfrm>
        </p:spPr>
        <p:txBody>
          <a:bodyPr>
            <a:normAutofit/>
          </a:bodyPr>
          <a:lstStyle/>
          <a:p>
            <a:pPr marL="0" indent="0">
              <a:buNone/>
            </a:pPr>
            <a:r>
              <a:rPr lang="en-GB" sz="2000" b="1" dirty="0">
                <a:solidFill>
                  <a:schemeClr val="tx1"/>
                </a:solidFill>
              </a:rPr>
              <a:t>When is an act of discrimination demeaning?</a:t>
            </a:r>
            <a:endParaRPr lang="en-US" sz="2000" b="1" dirty="0">
              <a:solidFill>
                <a:schemeClr val="tx1"/>
              </a:solidFill>
            </a:endParaRPr>
          </a:p>
          <a:p>
            <a:pPr marL="0" indent="0">
              <a:spcBef>
                <a:spcPts val="2400"/>
              </a:spcBef>
              <a:buNone/>
            </a:pPr>
            <a:r>
              <a:rPr lang="en-GB" sz="2000" dirty="0">
                <a:solidFill>
                  <a:schemeClr val="tx1"/>
                </a:solidFill>
              </a:rPr>
              <a:t>Hellman thinks two factors are crucial:</a:t>
            </a:r>
            <a:endParaRPr lang="en-US" sz="2000" dirty="0">
              <a:solidFill>
                <a:schemeClr val="tx1"/>
              </a:solidFill>
            </a:endParaRPr>
          </a:p>
          <a:p>
            <a:r>
              <a:rPr lang="en-GB" sz="2000" dirty="0">
                <a:solidFill>
                  <a:schemeClr val="tx1"/>
                </a:solidFill>
              </a:rPr>
              <a:t>Whether those who experience the discrimination have a history of mistreatment, or possess a lower social status, or are part of a group that is socially disadvantaged (i.e., whether they possess what Hellman calls an ‘HSD’ trait) </a:t>
            </a:r>
          </a:p>
          <a:p>
            <a:pPr marL="457200" lvl="1" indent="0">
              <a:buNone/>
            </a:pPr>
            <a:r>
              <a:rPr lang="en-GB" sz="2000" dirty="0">
                <a:solidFill>
                  <a:schemeClr val="tx1"/>
                </a:solidFill>
              </a:rPr>
              <a:t>Without there being an inequality of some sort, an act of discrimination will not in general have the power to demean others or put them down (pp. 35ff).</a:t>
            </a:r>
            <a:endParaRPr lang="en-US" sz="2000" dirty="0">
              <a:solidFill>
                <a:schemeClr val="tx1"/>
              </a:solidFill>
            </a:endParaRPr>
          </a:p>
          <a:p>
            <a:r>
              <a:rPr lang="en-GB" sz="2000" dirty="0">
                <a:solidFill>
                  <a:schemeClr val="tx1"/>
                </a:solidFill>
              </a:rPr>
              <a:t>What the conventional meaning is of the act in the context where it is performed. </a:t>
            </a:r>
            <a:endParaRPr lang="en-US" sz="2000" dirty="0">
              <a:solidFill>
                <a:schemeClr val="tx1"/>
              </a:solidFill>
            </a:endParaRPr>
          </a:p>
        </p:txBody>
      </p:sp>
    </p:spTree>
    <p:extLst>
      <p:ext uri="{BB962C8B-B14F-4D97-AF65-F5344CB8AC3E}">
        <p14:creationId xmlns:p14="http://schemas.microsoft.com/office/powerpoint/2010/main" val="1198104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056" y="379922"/>
            <a:ext cx="11301984" cy="1141200"/>
          </a:xfrm>
        </p:spPr>
        <p:txBody>
          <a:bodyPr>
            <a:normAutofit/>
          </a:bodyPr>
          <a:lstStyle/>
          <a:p>
            <a:r>
              <a:rPr lang="en-GB" sz="4000" dirty="0">
                <a:solidFill>
                  <a:schemeClr val="tx1"/>
                </a:solidFill>
              </a:rPr>
              <a:t>Deborah Hellman (6)</a:t>
            </a:r>
            <a:endParaRPr lang="en-US" sz="4000" dirty="0">
              <a:solidFill>
                <a:schemeClr val="tx1"/>
              </a:solidFill>
            </a:endParaRPr>
          </a:p>
        </p:txBody>
      </p:sp>
      <p:sp>
        <p:nvSpPr>
          <p:cNvPr id="3" name="Content Placeholder 2"/>
          <p:cNvSpPr>
            <a:spLocks noGrp="1"/>
          </p:cNvSpPr>
          <p:nvPr>
            <p:ph idx="1"/>
          </p:nvPr>
        </p:nvSpPr>
        <p:spPr/>
        <p:txBody>
          <a:bodyPr>
            <a:normAutofit/>
          </a:bodyPr>
          <a:lstStyle/>
          <a:p>
            <a:pPr marL="0" indent="0">
              <a:buNone/>
            </a:pPr>
            <a:r>
              <a:rPr lang="en-GB" dirty="0">
                <a:solidFill>
                  <a:schemeClr val="tx1"/>
                </a:solidFill>
              </a:rPr>
              <a:t>Understanding the social meaning of an action may involve complex interpretive judgements (p. 41). </a:t>
            </a:r>
            <a:endParaRPr lang="en-US" dirty="0">
              <a:solidFill>
                <a:schemeClr val="tx1"/>
              </a:solidFill>
            </a:endParaRPr>
          </a:p>
          <a:p>
            <a:r>
              <a:rPr lang="en-GB" dirty="0">
                <a:solidFill>
                  <a:schemeClr val="tx1"/>
                </a:solidFill>
              </a:rPr>
              <a:t>There may be disagreement over social meanings, e.g., people may disagree about the meaning of requiring workers, some of whom may be transgender, to use single sex toilets (pp. 60ff)</a:t>
            </a:r>
            <a:endParaRPr lang="en-US" dirty="0">
              <a:solidFill>
                <a:schemeClr val="tx1"/>
              </a:solidFill>
            </a:endParaRPr>
          </a:p>
          <a:p>
            <a:r>
              <a:rPr lang="en-GB" dirty="0">
                <a:solidFill>
                  <a:schemeClr val="tx1"/>
                </a:solidFill>
              </a:rPr>
              <a:t>But social meanings are often “objective” </a:t>
            </a:r>
          </a:p>
          <a:p>
            <a:pPr marL="457200" lvl="1" indent="0">
              <a:buNone/>
            </a:pPr>
            <a:r>
              <a:rPr lang="en-GB" dirty="0">
                <a:solidFill>
                  <a:schemeClr val="tx1"/>
                </a:solidFill>
              </a:rPr>
              <a:t> ‘Sometimes it is wrong to classify because of what it expresses – regardless of whether the person or people affected feel demeaned, stigmatised or degraded’ (p. 27)</a:t>
            </a:r>
            <a:endParaRPr lang="en-US" dirty="0">
              <a:solidFill>
                <a:schemeClr val="tx1"/>
              </a:solidFill>
            </a:endParaRPr>
          </a:p>
          <a:p>
            <a:endParaRPr lang="en-US" dirty="0">
              <a:solidFill>
                <a:schemeClr val="bg1"/>
              </a:solidFill>
            </a:endParaRPr>
          </a:p>
          <a:p>
            <a:endParaRPr lang="en-US" dirty="0"/>
          </a:p>
        </p:txBody>
      </p:sp>
    </p:spTree>
    <p:extLst>
      <p:ext uri="{BB962C8B-B14F-4D97-AF65-F5344CB8AC3E}">
        <p14:creationId xmlns:p14="http://schemas.microsoft.com/office/powerpoint/2010/main" val="351905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solidFill>
                  <a:schemeClr val="tx1"/>
                </a:solidFill>
              </a:rPr>
              <a:t>Deborah Hellman (9)</a:t>
            </a:r>
            <a:endParaRPr lang="en-US" sz="3600" dirty="0">
              <a:solidFill>
                <a:schemeClr val="tx1"/>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GB" dirty="0">
                <a:solidFill>
                  <a:schemeClr val="tx1"/>
                </a:solidFill>
              </a:rPr>
              <a:t>Case 1:</a:t>
            </a:r>
          </a:p>
          <a:p>
            <a:pPr marL="0" indent="0">
              <a:buNone/>
            </a:pPr>
            <a:r>
              <a:rPr lang="en-GB" dirty="0">
                <a:solidFill>
                  <a:schemeClr val="tx1"/>
                </a:solidFill>
              </a:rPr>
              <a:t>Suppose a lecturer assigns grades to his students depending on the total number of letters in their full names. The person with the most letters in their full name gets the highest mark.</a:t>
            </a:r>
            <a:endParaRPr lang="en-US" dirty="0">
              <a:solidFill>
                <a:schemeClr val="tx1"/>
              </a:solidFill>
            </a:endParaRPr>
          </a:p>
          <a:p>
            <a:pPr marL="0" indent="0">
              <a:buNone/>
            </a:pPr>
            <a:r>
              <a:rPr lang="en-GB" dirty="0">
                <a:solidFill>
                  <a:schemeClr val="tx1"/>
                </a:solidFill>
              </a:rPr>
              <a:t>Hellman would say that this involves discrimination – discrimination on the basis of the number of letters in your name.</a:t>
            </a:r>
            <a:endParaRPr lang="en-US" dirty="0">
              <a:solidFill>
                <a:schemeClr val="tx1"/>
              </a:solidFill>
            </a:endParaRPr>
          </a:p>
          <a:p>
            <a:pPr marL="0" indent="0">
              <a:buNone/>
            </a:pPr>
            <a:r>
              <a:rPr lang="en-US" dirty="0">
                <a:solidFill>
                  <a:schemeClr val="tx1"/>
                </a:solidFill>
              </a:rPr>
              <a:t>But it is </a:t>
            </a:r>
            <a:r>
              <a:rPr lang="en-GB" dirty="0">
                <a:solidFill>
                  <a:schemeClr val="tx1"/>
                </a:solidFill>
              </a:rPr>
              <a:t>not </a:t>
            </a:r>
            <a:r>
              <a:rPr lang="en-GB" b="1" dirty="0">
                <a:solidFill>
                  <a:schemeClr val="tx1"/>
                </a:solidFill>
              </a:rPr>
              <a:t>wrongful </a:t>
            </a:r>
            <a:r>
              <a:rPr lang="en-GB" dirty="0">
                <a:solidFill>
                  <a:schemeClr val="tx1"/>
                </a:solidFill>
              </a:rPr>
              <a:t>discrimination – there’s nothing demeaning about it.</a:t>
            </a:r>
            <a:endParaRPr lang="en-US" dirty="0">
              <a:solidFill>
                <a:schemeClr val="tx1"/>
              </a:solidFill>
            </a:endParaRPr>
          </a:p>
          <a:p>
            <a:pPr marL="0" indent="0">
              <a:buNone/>
            </a:pPr>
            <a:r>
              <a:rPr lang="en-GB" dirty="0">
                <a:solidFill>
                  <a:schemeClr val="tx1"/>
                </a:solidFill>
              </a:rPr>
              <a:t>Nevertheless it may be wrongful, even if it’s not wrongful discrimination.</a:t>
            </a:r>
            <a:endParaRPr lang="en-US" dirty="0">
              <a:solidFill>
                <a:schemeClr val="tx1"/>
              </a:solidFill>
            </a:endParaRPr>
          </a:p>
          <a:p>
            <a:pPr marL="0" indent="0">
              <a:buNone/>
            </a:pPr>
            <a:r>
              <a:rPr lang="en-US" dirty="0">
                <a:solidFill>
                  <a:schemeClr val="tx1"/>
                </a:solidFill>
              </a:rPr>
              <a:t>S</a:t>
            </a:r>
            <a:r>
              <a:rPr lang="en-GB" dirty="0" err="1">
                <a:solidFill>
                  <a:schemeClr val="tx1"/>
                </a:solidFill>
              </a:rPr>
              <a:t>tudents</a:t>
            </a:r>
            <a:r>
              <a:rPr lang="en-GB" dirty="0">
                <a:solidFill>
                  <a:schemeClr val="tx1"/>
                </a:solidFill>
              </a:rPr>
              <a:t> have a legitimate expectation that their exam scripts will be graded on their merits, according to the criteria set out in handbooks etc.</a:t>
            </a:r>
            <a:endParaRPr lang="en-US" dirty="0">
              <a:solidFill>
                <a:schemeClr val="tx1"/>
              </a:solidFill>
            </a:endParaRPr>
          </a:p>
          <a:p>
            <a:endParaRPr lang="en-US" dirty="0"/>
          </a:p>
        </p:txBody>
      </p:sp>
    </p:spTree>
    <p:extLst>
      <p:ext uri="{BB962C8B-B14F-4D97-AF65-F5344CB8AC3E}">
        <p14:creationId xmlns:p14="http://schemas.microsoft.com/office/powerpoint/2010/main" val="230049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C66CC717-08C5-4F3E-B8AA-BA93C87559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F2E5B6AE-5EFE-45F0-A2AE-ED771CA3D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4E3CA0-C9A8-7818-6180-080570A739B2}"/>
              </a:ext>
            </a:extLst>
          </p:cNvPr>
          <p:cNvSpPr>
            <a:spLocks noGrp="1"/>
          </p:cNvSpPr>
          <p:nvPr>
            <p:ph type="title"/>
          </p:nvPr>
        </p:nvSpPr>
        <p:spPr>
          <a:xfrm>
            <a:off x="448055" y="655200"/>
            <a:ext cx="5432045" cy="1969200"/>
          </a:xfrm>
        </p:spPr>
        <p:txBody>
          <a:bodyPr vert="horz" lIns="0" tIns="0" rIns="0" bIns="0" rtlCol="0" anchor="b">
            <a:normAutofit/>
          </a:bodyPr>
          <a:lstStyle/>
          <a:p>
            <a:pPr>
              <a:lnSpc>
                <a:spcPct val="100000"/>
              </a:lnSpc>
            </a:pPr>
            <a:r>
              <a:rPr lang="en-US" sz="6400"/>
              <a:t>What is politics?</a:t>
            </a:r>
          </a:p>
        </p:txBody>
      </p:sp>
      <p:cxnSp>
        <p:nvCxnSpPr>
          <p:cNvPr id="18" name="Straight Connector 17">
            <a:extLst>
              <a:ext uri="{FF2B5EF4-FFF2-40B4-BE49-F238E27FC236}">
                <a16:creationId xmlns:a16="http://schemas.microsoft.com/office/drawing/2014/main" id="{D255B435-D9F3-4A31-B89E-36741390DB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000" y="450000"/>
            <a:ext cx="54324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descr="A room with stairs and a large window with a large staircase and a large black throne&#10;&#10;Description automatically generated">
            <a:extLst>
              <a:ext uri="{FF2B5EF4-FFF2-40B4-BE49-F238E27FC236}">
                <a16:creationId xmlns:a16="http://schemas.microsoft.com/office/drawing/2014/main" id="{BE6D6844-CD51-FF47-F495-D834FCA7FF43}"/>
              </a:ext>
            </a:extLst>
          </p:cNvPr>
          <p:cNvPicPr>
            <a:picLocks noChangeAspect="1"/>
          </p:cNvPicPr>
          <p:nvPr/>
        </p:nvPicPr>
        <p:blipFill rotWithShape="1">
          <a:blip r:embed="rId2">
            <a:extLst>
              <a:ext uri="{28A0092B-C50C-407E-A947-70E740481C1C}">
                <a14:useLocalDpi xmlns:a14="http://schemas.microsoft.com/office/drawing/2010/main" val="0"/>
              </a:ext>
            </a:extLst>
          </a:blip>
          <a:srcRect l="23758" r="28229"/>
          <a:stretch/>
        </p:blipFill>
        <p:spPr>
          <a:xfrm>
            <a:off x="6311898" y="6"/>
            <a:ext cx="2850048" cy="3339001"/>
          </a:xfrm>
          <a:custGeom>
            <a:avLst/>
            <a:gdLst/>
            <a:ahLst/>
            <a:cxnLst/>
            <a:rect l="l" t="t" r="r" b="b"/>
            <a:pathLst>
              <a:path w="2850048" h="3339001">
                <a:moveTo>
                  <a:pt x="0" y="0"/>
                </a:moveTo>
                <a:lnTo>
                  <a:pt x="2850048" y="0"/>
                </a:lnTo>
                <a:lnTo>
                  <a:pt x="2850048" y="3339001"/>
                </a:lnTo>
                <a:lnTo>
                  <a:pt x="0" y="3339000"/>
                </a:lnTo>
                <a:lnTo>
                  <a:pt x="0" y="0"/>
                </a:lnTo>
                <a:close/>
              </a:path>
            </a:pathLst>
          </a:custGeom>
        </p:spPr>
      </p:pic>
      <p:pic>
        <p:nvPicPr>
          <p:cNvPr id="7" name="Picture 6" descr="A large building with towers and a body of water with Palace of Westminster in the background&#10;&#10;Description automatically generated">
            <a:extLst>
              <a:ext uri="{FF2B5EF4-FFF2-40B4-BE49-F238E27FC236}">
                <a16:creationId xmlns:a16="http://schemas.microsoft.com/office/drawing/2014/main" id="{7D0DDDD3-A9F1-A892-3F18-11FD05633E08}"/>
              </a:ext>
            </a:extLst>
          </p:cNvPr>
          <p:cNvPicPr>
            <a:picLocks noChangeAspect="1"/>
          </p:cNvPicPr>
          <p:nvPr/>
        </p:nvPicPr>
        <p:blipFill rotWithShape="1">
          <a:blip r:embed="rId3">
            <a:extLst>
              <a:ext uri="{28A0092B-C50C-407E-A947-70E740481C1C}">
                <a14:useLocalDpi xmlns:a14="http://schemas.microsoft.com/office/drawing/2010/main" val="0"/>
              </a:ext>
            </a:extLst>
          </a:blip>
          <a:srcRect l="29606" r="19395" b="2"/>
          <a:stretch/>
        </p:blipFill>
        <p:spPr>
          <a:xfrm>
            <a:off x="9341946" y="5"/>
            <a:ext cx="2850050" cy="3339000"/>
          </a:xfrm>
          <a:custGeom>
            <a:avLst/>
            <a:gdLst/>
            <a:ahLst/>
            <a:cxnLst/>
            <a:rect l="l" t="t" r="r" b="b"/>
            <a:pathLst>
              <a:path w="2850050" h="3339000">
                <a:moveTo>
                  <a:pt x="0" y="0"/>
                </a:moveTo>
                <a:lnTo>
                  <a:pt x="2850050" y="0"/>
                </a:lnTo>
                <a:lnTo>
                  <a:pt x="2850050" y="3339000"/>
                </a:lnTo>
                <a:lnTo>
                  <a:pt x="0" y="3339000"/>
                </a:lnTo>
                <a:lnTo>
                  <a:pt x="0" y="0"/>
                </a:lnTo>
                <a:close/>
              </a:path>
            </a:pathLst>
          </a:custGeom>
        </p:spPr>
      </p:pic>
      <p:pic>
        <p:nvPicPr>
          <p:cNvPr id="5" name="Picture 4" descr="A person holding a sign&#10;&#10;Description automatically generated">
            <a:extLst>
              <a:ext uri="{FF2B5EF4-FFF2-40B4-BE49-F238E27FC236}">
                <a16:creationId xmlns:a16="http://schemas.microsoft.com/office/drawing/2014/main" id="{DD258E37-451B-0A8C-BADD-F8D5B6F69BEE}"/>
              </a:ext>
            </a:extLst>
          </p:cNvPr>
          <p:cNvPicPr>
            <a:picLocks noChangeAspect="1"/>
          </p:cNvPicPr>
          <p:nvPr/>
        </p:nvPicPr>
        <p:blipFill rotWithShape="1">
          <a:blip r:embed="rId4">
            <a:extLst>
              <a:ext uri="{28A0092B-C50C-407E-A947-70E740481C1C}">
                <a14:useLocalDpi xmlns:a14="http://schemas.microsoft.com/office/drawing/2010/main" val="0"/>
              </a:ext>
            </a:extLst>
          </a:blip>
          <a:srcRect t="14929" r="-2" b="-2"/>
          <a:stretch/>
        </p:blipFill>
        <p:spPr>
          <a:xfrm>
            <a:off x="6311898" y="3519002"/>
            <a:ext cx="5880098" cy="3339002"/>
          </a:xfrm>
          <a:custGeom>
            <a:avLst/>
            <a:gdLst/>
            <a:ahLst/>
            <a:cxnLst/>
            <a:rect l="l" t="t" r="r" b="b"/>
            <a:pathLst>
              <a:path w="5880098" h="3339002">
                <a:moveTo>
                  <a:pt x="0" y="0"/>
                </a:moveTo>
                <a:lnTo>
                  <a:pt x="5880098" y="1"/>
                </a:lnTo>
                <a:lnTo>
                  <a:pt x="5880098" y="3339002"/>
                </a:lnTo>
                <a:lnTo>
                  <a:pt x="0" y="3339001"/>
                </a:lnTo>
                <a:lnTo>
                  <a:pt x="0" y="0"/>
                </a:lnTo>
                <a:close/>
              </a:path>
            </a:pathLst>
          </a:custGeom>
        </p:spPr>
      </p:pic>
      <p:sp>
        <p:nvSpPr>
          <p:cNvPr id="10" name="TextBox 9">
            <a:extLst>
              <a:ext uri="{FF2B5EF4-FFF2-40B4-BE49-F238E27FC236}">
                <a16:creationId xmlns:a16="http://schemas.microsoft.com/office/drawing/2014/main" id="{AAB8F7CB-5A33-1F63-B527-C6251C8235D4}"/>
              </a:ext>
            </a:extLst>
          </p:cNvPr>
          <p:cNvSpPr txBox="1"/>
          <p:nvPr/>
        </p:nvSpPr>
        <p:spPr>
          <a:xfrm>
            <a:off x="581891" y="3429000"/>
            <a:ext cx="5144654" cy="1200329"/>
          </a:xfrm>
          <a:prstGeom prst="rect">
            <a:avLst/>
          </a:prstGeom>
          <a:noFill/>
        </p:spPr>
        <p:txBody>
          <a:bodyPr wrap="square" rtlCol="0">
            <a:spAutoFit/>
          </a:bodyPr>
          <a:lstStyle/>
          <a:p>
            <a:pPr marL="342900" indent="-342900">
              <a:buAutoNum type="arabicPeriod"/>
            </a:pPr>
            <a:r>
              <a:rPr lang="en-US" dirty="0"/>
              <a:t>The politicians’ view of ‘politics’: the ‘game’</a:t>
            </a:r>
          </a:p>
          <a:p>
            <a:pPr marL="342900" indent="-342900">
              <a:buAutoNum type="arabicPeriod"/>
            </a:pPr>
            <a:r>
              <a:rPr lang="en-US" dirty="0"/>
              <a:t>Politics as formal and informal institutions</a:t>
            </a:r>
          </a:p>
          <a:p>
            <a:pPr marL="342900" indent="-342900">
              <a:buAutoNum type="arabicPeriod"/>
            </a:pPr>
            <a:r>
              <a:rPr lang="en-US" dirty="0"/>
              <a:t>Politics as something we all do  </a:t>
            </a:r>
            <a:endParaRPr lang="en-GB" dirty="0"/>
          </a:p>
        </p:txBody>
      </p:sp>
    </p:spTree>
    <p:extLst>
      <p:ext uri="{BB962C8B-B14F-4D97-AF65-F5344CB8AC3E}">
        <p14:creationId xmlns:p14="http://schemas.microsoft.com/office/powerpoint/2010/main" val="30924438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42975"/>
          </a:xfrm>
        </p:spPr>
        <p:txBody>
          <a:bodyPr>
            <a:normAutofit/>
          </a:bodyPr>
          <a:lstStyle/>
          <a:p>
            <a:r>
              <a:rPr lang="en-GB" sz="4000" dirty="0">
                <a:solidFill>
                  <a:schemeClr val="tx1"/>
                </a:solidFill>
              </a:rPr>
              <a:t>Deborah Hellman (10)</a:t>
            </a:r>
            <a:endParaRPr lang="en-US" sz="4000" dirty="0">
              <a:solidFill>
                <a:schemeClr val="tx1"/>
              </a:solidFill>
            </a:endParaRPr>
          </a:p>
        </p:txBody>
      </p:sp>
      <p:sp>
        <p:nvSpPr>
          <p:cNvPr id="3" name="Content Placeholder 2"/>
          <p:cNvSpPr>
            <a:spLocks noGrp="1"/>
          </p:cNvSpPr>
          <p:nvPr>
            <p:ph idx="1"/>
          </p:nvPr>
        </p:nvSpPr>
        <p:spPr>
          <a:xfrm>
            <a:off x="838200" y="1511300"/>
            <a:ext cx="10515600" cy="4665663"/>
          </a:xfrm>
        </p:spPr>
        <p:txBody>
          <a:bodyPr>
            <a:normAutofit/>
          </a:bodyPr>
          <a:lstStyle/>
          <a:p>
            <a:pPr marL="0" indent="0">
              <a:buNone/>
            </a:pPr>
            <a:r>
              <a:rPr lang="en-GB" dirty="0">
                <a:solidFill>
                  <a:schemeClr val="tx1"/>
                </a:solidFill>
              </a:rPr>
              <a:t>Case 2:</a:t>
            </a:r>
          </a:p>
          <a:p>
            <a:pPr marL="0" indent="0">
              <a:buNone/>
            </a:pPr>
            <a:r>
              <a:rPr lang="en-GB" dirty="0">
                <a:solidFill>
                  <a:schemeClr val="tx1"/>
                </a:solidFill>
              </a:rPr>
              <a:t>A university selects students and staff on the basis of political affiliation rather than merit.</a:t>
            </a:r>
            <a:endParaRPr lang="en-US" dirty="0">
              <a:solidFill>
                <a:schemeClr val="tx1"/>
              </a:solidFill>
            </a:endParaRPr>
          </a:p>
          <a:p>
            <a:pPr marL="0" indent="0">
              <a:buNone/>
            </a:pPr>
            <a:r>
              <a:rPr lang="en-GB" dirty="0">
                <a:solidFill>
                  <a:schemeClr val="tx1"/>
                </a:solidFill>
              </a:rPr>
              <a:t>Hellman would say that they have violated the purpose of a university, which is to further the values of higher education rather than benefit political cronies (p. 17)</a:t>
            </a:r>
          </a:p>
          <a:p>
            <a:pPr marL="0" indent="0">
              <a:buNone/>
            </a:pPr>
            <a:r>
              <a:rPr lang="en-GB" dirty="0">
                <a:solidFill>
                  <a:schemeClr val="tx1"/>
                </a:solidFill>
              </a:rPr>
              <a:t>But they haven’t discriminated wrongfully even if they’ve acted wrongfully.</a:t>
            </a:r>
          </a:p>
          <a:p>
            <a:pPr marL="0" indent="0">
              <a:buNone/>
            </a:pPr>
            <a:endParaRPr lang="en-GB" dirty="0">
              <a:solidFill>
                <a:schemeClr val="tx1"/>
              </a:solidFill>
            </a:endParaRPr>
          </a:p>
          <a:p>
            <a:pPr marL="0" indent="0">
              <a:buNone/>
            </a:pPr>
            <a:r>
              <a:rPr lang="en-GB" dirty="0">
                <a:solidFill>
                  <a:schemeClr val="tx1"/>
                </a:solidFill>
              </a:rPr>
              <a:t>But is this coherent? </a:t>
            </a:r>
          </a:p>
          <a:p>
            <a:pPr marL="0" indent="0">
              <a:buNone/>
            </a:pPr>
            <a:r>
              <a:rPr lang="en-GB" dirty="0">
                <a:solidFill>
                  <a:schemeClr val="tx1"/>
                </a:solidFill>
              </a:rPr>
              <a:t>Why not say in both Case 1 and Case 2 that the discrimination is wrongful, but that it is wrongful for a different reason?</a:t>
            </a:r>
            <a:endParaRPr lang="en-US" dirty="0">
              <a:solidFill>
                <a:schemeClr val="tx1"/>
              </a:solidFill>
            </a:endParaRPr>
          </a:p>
          <a:p>
            <a:pPr marL="0" indent="0">
              <a:buNone/>
            </a:pPr>
            <a:endParaRPr lang="en-US" dirty="0"/>
          </a:p>
        </p:txBody>
      </p:sp>
    </p:spTree>
    <p:extLst>
      <p:ext uri="{BB962C8B-B14F-4D97-AF65-F5344CB8AC3E}">
        <p14:creationId xmlns:p14="http://schemas.microsoft.com/office/powerpoint/2010/main" val="1959955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4" name="Straight Connector 7">
            <a:extLst>
              <a:ext uri="{FF2B5EF4-FFF2-40B4-BE49-F238E27FC236}">
                <a16:creationId xmlns:a16="http://schemas.microsoft.com/office/drawing/2014/main" id="{C66CC717-08C5-4F3E-B8AA-BA93C87559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15" name="Rectangle 9">
            <a:extLst>
              <a:ext uri="{FF2B5EF4-FFF2-40B4-BE49-F238E27FC236}">
                <a16:creationId xmlns:a16="http://schemas.microsoft.com/office/drawing/2014/main" id="{F2E5B6AE-5EFE-45F0-A2AE-ED771CA3D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FD487DE7-51ED-38EA-4E36-501BF5127E35}"/>
              </a:ext>
            </a:extLst>
          </p:cNvPr>
          <p:cNvSpPr>
            <a:spLocks noGrp="1"/>
          </p:cNvSpPr>
          <p:nvPr>
            <p:ph type="title"/>
          </p:nvPr>
        </p:nvSpPr>
        <p:spPr>
          <a:xfrm>
            <a:off x="448054" y="655200"/>
            <a:ext cx="11293200" cy="1969200"/>
          </a:xfrm>
        </p:spPr>
        <p:txBody>
          <a:bodyPr vert="horz" lIns="0" tIns="0" rIns="0" bIns="0" rtlCol="0" anchor="b">
            <a:normAutofit/>
          </a:bodyPr>
          <a:lstStyle/>
          <a:p>
            <a:pPr>
              <a:lnSpc>
                <a:spcPct val="100000"/>
              </a:lnSpc>
            </a:pPr>
            <a:r>
              <a:rPr lang="en-US" sz="6400" dirty="0"/>
              <a:t>Group Discussion</a:t>
            </a:r>
          </a:p>
        </p:txBody>
      </p:sp>
      <p:sp>
        <p:nvSpPr>
          <p:cNvPr id="3" name="Content Placeholder 2">
            <a:extLst>
              <a:ext uri="{FF2B5EF4-FFF2-40B4-BE49-F238E27FC236}">
                <a16:creationId xmlns:a16="http://schemas.microsoft.com/office/drawing/2014/main" id="{2B69CC85-0D6B-958E-D641-6BEB73E293DF}"/>
              </a:ext>
            </a:extLst>
          </p:cNvPr>
          <p:cNvSpPr>
            <a:spLocks noGrp="1"/>
          </p:cNvSpPr>
          <p:nvPr>
            <p:ph idx="1"/>
          </p:nvPr>
        </p:nvSpPr>
        <p:spPr>
          <a:xfrm>
            <a:off x="448054" y="2624400"/>
            <a:ext cx="11293200" cy="3325550"/>
          </a:xfrm>
        </p:spPr>
        <p:txBody>
          <a:bodyPr vert="horz" lIns="0" tIns="0" rIns="91440" bIns="0" rtlCol="0">
            <a:normAutofit/>
          </a:bodyPr>
          <a:lstStyle/>
          <a:p>
            <a:pPr marL="0" indent="0">
              <a:lnSpc>
                <a:spcPct val="110000"/>
              </a:lnSpc>
              <a:buNone/>
            </a:pPr>
            <a:r>
              <a:rPr lang="en-US" sz="6400" b="0" i="0" dirty="0">
                <a:solidFill>
                  <a:schemeClr val="tx1">
                    <a:alpha val="55000"/>
                  </a:schemeClr>
                </a:solidFill>
                <a:effectLst/>
              </a:rPr>
              <a:t>Are single-sex toilets demeaning to non-binary people? </a:t>
            </a:r>
            <a:endParaRPr lang="en-US" sz="6400" dirty="0">
              <a:solidFill>
                <a:schemeClr val="tx1">
                  <a:alpha val="55000"/>
                </a:schemeClr>
              </a:solidFill>
            </a:endParaRPr>
          </a:p>
        </p:txBody>
      </p:sp>
      <p:cxnSp>
        <p:nvCxnSpPr>
          <p:cNvPr id="16" name="Straight Connector 11">
            <a:extLst>
              <a:ext uri="{FF2B5EF4-FFF2-40B4-BE49-F238E27FC236}">
                <a16:creationId xmlns:a16="http://schemas.microsoft.com/office/drawing/2014/main" id="{D255B435-D9F3-4A31-B89E-36741390DB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000" y="450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37087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4243"/>
          </a:xfrm>
        </p:spPr>
        <p:txBody>
          <a:bodyPr>
            <a:noAutofit/>
          </a:bodyPr>
          <a:lstStyle/>
          <a:p>
            <a:r>
              <a:rPr lang="en-GB" sz="3200" dirty="0">
                <a:solidFill>
                  <a:schemeClr val="tx1"/>
                </a:solidFill>
              </a:rPr>
              <a:t>Harm-based theories: Kasper Lippert-Rasmussen (1)</a:t>
            </a:r>
            <a:endParaRPr lang="en-US" sz="3200" dirty="0">
              <a:solidFill>
                <a:schemeClr val="tx1"/>
              </a:solidFill>
            </a:endParaRPr>
          </a:p>
        </p:txBody>
      </p:sp>
      <p:sp>
        <p:nvSpPr>
          <p:cNvPr id="3" name="Content Placeholder 2"/>
          <p:cNvSpPr>
            <a:spLocks noGrp="1"/>
          </p:cNvSpPr>
          <p:nvPr>
            <p:ph idx="1"/>
          </p:nvPr>
        </p:nvSpPr>
        <p:spPr>
          <a:xfrm>
            <a:off x="838200" y="1415615"/>
            <a:ext cx="6830961" cy="5034116"/>
          </a:xfrm>
        </p:spPr>
        <p:txBody>
          <a:bodyPr>
            <a:normAutofit fontScale="92500" lnSpcReduction="20000"/>
          </a:bodyPr>
          <a:lstStyle/>
          <a:p>
            <a:pPr marL="0" indent="0">
              <a:buNone/>
            </a:pPr>
            <a:r>
              <a:rPr lang="en-GB" dirty="0">
                <a:solidFill>
                  <a:schemeClr val="tx1"/>
                </a:solidFill>
              </a:rPr>
              <a:t>“Discrimination is wrong only when it causes harm.”</a:t>
            </a:r>
          </a:p>
          <a:p>
            <a:pPr marL="0" indent="0">
              <a:buNone/>
            </a:pPr>
            <a:endParaRPr lang="en-GB" dirty="0">
              <a:solidFill>
                <a:schemeClr val="tx1"/>
              </a:solidFill>
            </a:endParaRPr>
          </a:p>
          <a:p>
            <a:pPr marL="0" indent="0">
              <a:buNone/>
            </a:pPr>
            <a:r>
              <a:rPr lang="en-GB" dirty="0">
                <a:solidFill>
                  <a:schemeClr val="tx1"/>
                </a:solidFill>
              </a:rPr>
              <a:t>What does ‘harm’ mean here?</a:t>
            </a:r>
          </a:p>
          <a:p>
            <a:pPr marL="0" indent="0">
              <a:buNone/>
            </a:pPr>
            <a:r>
              <a:rPr lang="en-GB" dirty="0">
                <a:solidFill>
                  <a:schemeClr val="tx1"/>
                </a:solidFill>
              </a:rPr>
              <a:t>A person is harmed by an action if and only if they are made worse off by it.</a:t>
            </a:r>
          </a:p>
          <a:p>
            <a:pPr marL="0" indent="0">
              <a:buNone/>
            </a:pPr>
            <a:endParaRPr lang="en-GB" dirty="0">
              <a:solidFill>
                <a:schemeClr val="tx1"/>
              </a:solidFill>
            </a:endParaRPr>
          </a:p>
          <a:p>
            <a:pPr marL="0" indent="0">
              <a:buNone/>
            </a:pPr>
            <a:r>
              <a:rPr lang="en-GB" dirty="0">
                <a:solidFill>
                  <a:schemeClr val="tx1"/>
                </a:solidFill>
              </a:rPr>
              <a:t>Kasper Lippert-Rasmussen: </a:t>
            </a:r>
          </a:p>
          <a:p>
            <a:pPr marL="0" indent="0">
              <a:buNone/>
            </a:pPr>
            <a:r>
              <a:rPr lang="en-GB" dirty="0">
                <a:solidFill>
                  <a:schemeClr val="tx1"/>
                </a:solidFill>
              </a:rPr>
              <a:t>“An instance of discrimination is wrong, when it is, because it makes people worse off, i.e., they are worse off given the presence of discrimination than they would have been in some suitable alternative situation in which the relevant instance of discrimination had not taken place” (</a:t>
            </a:r>
            <a:r>
              <a:rPr lang="en-GB" i="1" dirty="0">
                <a:solidFill>
                  <a:schemeClr val="tx1"/>
                </a:solidFill>
              </a:rPr>
              <a:t>Born Free and Equal?</a:t>
            </a:r>
            <a:r>
              <a:rPr lang="en-GB" dirty="0">
                <a:solidFill>
                  <a:schemeClr val="tx1"/>
                </a:solidFill>
              </a:rPr>
              <a:t>, pp. 154-155)</a:t>
            </a: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54064" y="1415616"/>
            <a:ext cx="3165987" cy="4405082"/>
          </a:xfrm>
          <a:prstGeom prst="rect">
            <a:avLst/>
          </a:prstGeom>
        </p:spPr>
      </p:pic>
    </p:spTree>
    <p:extLst>
      <p:ext uri="{BB962C8B-B14F-4D97-AF65-F5344CB8AC3E}">
        <p14:creationId xmlns:p14="http://schemas.microsoft.com/office/powerpoint/2010/main" val="1949753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9935" y="245807"/>
            <a:ext cx="10894142" cy="1444882"/>
          </a:xfrm>
        </p:spPr>
        <p:txBody>
          <a:bodyPr/>
          <a:lstStyle/>
          <a:p>
            <a:r>
              <a:rPr lang="en-GB" sz="4000" dirty="0">
                <a:solidFill>
                  <a:schemeClr val="tx1"/>
                </a:solidFill>
              </a:rPr>
              <a:t>Harm-based theories: Kasper Lippert-Rasmussen (2)</a:t>
            </a:r>
            <a:endParaRPr lang="en-US" sz="4000" dirty="0">
              <a:solidFill>
                <a:schemeClr val="tx1"/>
              </a:solidFill>
            </a:endParaRPr>
          </a:p>
        </p:txBody>
      </p:sp>
      <p:sp>
        <p:nvSpPr>
          <p:cNvPr id="3" name="Content Placeholder 2"/>
          <p:cNvSpPr>
            <a:spLocks noGrp="1"/>
          </p:cNvSpPr>
          <p:nvPr>
            <p:ph idx="1"/>
          </p:nvPr>
        </p:nvSpPr>
        <p:spPr>
          <a:xfrm>
            <a:off x="838199" y="1573161"/>
            <a:ext cx="7003093" cy="5140789"/>
          </a:xfrm>
        </p:spPr>
        <p:txBody>
          <a:bodyPr>
            <a:normAutofit/>
          </a:bodyPr>
          <a:lstStyle/>
          <a:p>
            <a:pPr marL="0" indent="0">
              <a:spcAft>
                <a:spcPts val="1200"/>
              </a:spcAft>
              <a:buNone/>
            </a:pPr>
            <a:r>
              <a:rPr lang="en-GB" dirty="0">
                <a:solidFill>
                  <a:schemeClr val="tx1"/>
                </a:solidFill>
              </a:rPr>
              <a:t>Lippert-Rasmussen accepts that his harm-based theory of what makes discrimination wrong is incomplete in various ways.</a:t>
            </a:r>
          </a:p>
          <a:p>
            <a:pPr marL="0" indent="0">
              <a:spcAft>
                <a:spcPts val="1200"/>
              </a:spcAft>
              <a:buNone/>
            </a:pPr>
            <a:r>
              <a:rPr lang="en-GB" dirty="0">
                <a:solidFill>
                  <a:schemeClr val="tx1"/>
                </a:solidFill>
              </a:rPr>
              <a:t>Almost any act of discrimination will harm some and benefit others.</a:t>
            </a:r>
          </a:p>
          <a:p>
            <a:pPr marL="0" indent="0">
              <a:spcAft>
                <a:spcPts val="1200"/>
              </a:spcAft>
              <a:buNone/>
            </a:pPr>
            <a:r>
              <a:rPr lang="en-GB" dirty="0">
                <a:solidFill>
                  <a:schemeClr val="tx1"/>
                </a:solidFill>
              </a:rPr>
              <a:t>Harm is a necessary but not sufficient condition of an act of discrimination being wrong</a:t>
            </a:r>
            <a:endParaRPr lang="en-US" dirty="0">
              <a:solidFill>
                <a:schemeClr val="tx1"/>
              </a:solidFill>
            </a:endParaRPr>
          </a:p>
          <a:p>
            <a:pPr marL="0" indent="0">
              <a:spcAft>
                <a:spcPts val="1200"/>
              </a:spcAft>
              <a:buNone/>
            </a:pPr>
            <a:r>
              <a:rPr lang="en-GB" dirty="0">
                <a:solidFill>
                  <a:schemeClr val="tx1"/>
                </a:solidFill>
              </a:rPr>
              <a:t>So a harm-based theory of what makes discrimination wrong will have to provide an account of how we weigh harms to some against benefits to others.</a:t>
            </a:r>
            <a:endParaRPr lang="en-US" dirty="0">
              <a:solidFill>
                <a:schemeClr val="tx1"/>
              </a:solidFill>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7084" y="1573162"/>
            <a:ext cx="3018503" cy="4443720"/>
          </a:xfrm>
          <a:prstGeom prst="rect">
            <a:avLst/>
          </a:prstGeom>
        </p:spPr>
      </p:pic>
    </p:spTree>
    <p:extLst>
      <p:ext uri="{BB962C8B-B14F-4D97-AF65-F5344CB8AC3E}">
        <p14:creationId xmlns:p14="http://schemas.microsoft.com/office/powerpoint/2010/main" val="370267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615" y="342698"/>
            <a:ext cx="10671413" cy="1690688"/>
          </a:xfrm>
        </p:spPr>
        <p:txBody>
          <a:bodyPr/>
          <a:lstStyle/>
          <a:p>
            <a:r>
              <a:rPr lang="en-GB" sz="4000" dirty="0">
                <a:solidFill>
                  <a:schemeClr val="tx1"/>
                </a:solidFill>
              </a:rPr>
              <a:t>Consequentialist theories </a:t>
            </a:r>
            <a:endParaRPr lang="en-US" sz="4000" dirty="0">
              <a:solidFill>
                <a:schemeClr val="tx1"/>
              </a:solidFill>
            </a:endParaRPr>
          </a:p>
        </p:txBody>
      </p:sp>
      <p:sp>
        <p:nvSpPr>
          <p:cNvPr id="3" name="Content Placeholder 2"/>
          <p:cNvSpPr>
            <a:spLocks noGrp="1"/>
          </p:cNvSpPr>
          <p:nvPr>
            <p:ph idx="1"/>
          </p:nvPr>
        </p:nvSpPr>
        <p:spPr>
          <a:xfrm>
            <a:off x="518615" y="1282890"/>
            <a:ext cx="11054685" cy="5390865"/>
          </a:xfrm>
        </p:spPr>
        <p:txBody>
          <a:bodyPr>
            <a:normAutofit fontScale="85000" lnSpcReduction="10000"/>
          </a:bodyPr>
          <a:lstStyle/>
          <a:p>
            <a:pPr marL="0" indent="0">
              <a:buNone/>
            </a:pPr>
            <a:r>
              <a:rPr lang="en-GB" sz="3200" dirty="0">
                <a:solidFill>
                  <a:schemeClr val="tx1"/>
                </a:solidFill>
              </a:rPr>
              <a:t>Harm-based theories of what makes discrimination wrong are </a:t>
            </a:r>
            <a:r>
              <a:rPr lang="en-GB" sz="3200" i="1" dirty="0">
                <a:solidFill>
                  <a:schemeClr val="tx1"/>
                </a:solidFill>
              </a:rPr>
              <a:t>consequentialist</a:t>
            </a:r>
          </a:p>
          <a:p>
            <a:pPr marL="0" indent="0">
              <a:buNone/>
            </a:pPr>
            <a:endParaRPr lang="en-GB" sz="3200" dirty="0">
              <a:solidFill>
                <a:schemeClr val="tx1"/>
              </a:solidFill>
            </a:endParaRPr>
          </a:p>
          <a:p>
            <a:pPr marL="0" indent="0">
              <a:buNone/>
            </a:pPr>
            <a:r>
              <a:rPr lang="en-GB" sz="3200" dirty="0">
                <a:solidFill>
                  <a:schemeClr val="tx1"/>
                </a:solidFill>
              </a:rPr>
              <a:t>What is consequentialism?</a:t>
            </a:r>
          </a:p>
          <a:p>
            <a:r>
              <a:rPr lang="en-GB" sz="3200" dirty="0">
                <a:solidFill>
                  <a:schemeClr val="tx1"/>
                </a:solidFill>
              </a:rPr>
              <a:t>Consequentialism holds that actions/policies (such as an act of discrimination) are to be judged in terms of whether they maximise </a:t>
            </a:r>
            <a:r>
              <a:rPr lang="en-GB" sz="3200" i="1" dirty="0">
                <a:solidFill>
                  <a:schemeClr val="tx1"/>
                </a:solidFill>
              </a:rPr>
              <a:t>moral value</a:t>
            </a:r>
            <a:r>
              <a:rPr lang="en-GB" sz="3200" dirty="0">
                <a:solidFill>
                  <a:schemeClr val="tx1"/>
                </a:solidFill>
              </a:rPr>
              <a:t> </a:t>
            </a:r>
          </a:p>
          <a:p>
            <a:r>
              <a:rPr lang="en-GB" sz="3200" dirty="0">
                <a:solidFill>
                  <a:schemeClr val="tx1"/>
                </a:solidFill>
              </a:rPr>
              <a:t>But forms of consequentialism may differ in terms of how they conceive of moral value</a:t>
            </a:r>
          </a:p>
        </p:txBody>
      </p:sp>
    </p:spTree>
    <p:extLst>
      <p:ext uri="{BB962C8B-B14F-4D97-AF65-F5344CB8AC3E}">
        <p14:creationId xmlns:p14="http://schemas.microsoft.com/office/powerpoint/2010/main" val="3735094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C66CC717-08C5-4F3E-B8AA-BA93C87559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3E86CE64-85EA-4BCA-945E-313D48477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55BFB4BC-7165-68D0-DFE6-5430F17BB2FE}"/>
              </a:ext>
            </a:extLst>
          </p:cNvPr>
          <p:cNvSpPr>
            <a:spLocks noGrp="1"/>
          </p:cNvSpPr>
          <p:nvPr>
            <p:ph type="title"/>
          </p:nvPr>
        </p:nvSpPr>
        <p:spPr>
          <a:xfrm>
            <a:off x="448056" y="649224"/>
            <a:ext cx="11292840" cy="2953512"/>
          </a:xfrm>
        </p:spPr>
        <p:txBody>
          <a:bodyPr vert="horz" lIns="0" tIns="0" rIns="0" bIns="0" rtlCol="0" anchor="b">
            <a:normAutofit/>
          </a:bodyPr>
          <a:lstStyle/>
          <a:p>
            <a:pPr>
              <a:lnSpc>
                <a:spcPct val="100000"/>
              </a:lnSpc>
            </a:pPr>
            <a:r>
              <a:rPr lang="en-US" sz="6400" dirty="0"/>
              <a:t>4. Some puzzles</a:t>
            </a:r>
          </a:p>
        </p:txBody>
      </p:sp>
      <p:cxnSp>
        <p:nvCxnSpPr>
          <p:cNvPr id="11" name="Straight Connector 10">
            <a:extLst>
              <a:ext uri="{FF2B5EF4-FFF2-40B4-BE49-F238E27FC236}">
                <a16:creationId xmlns:a16="http://schemas.microsoft.com/office/drawing/2014/main" id="{B6C33989-46ED-4C11-B79E-C724ADD455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50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96076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341510-0E0E-45E4-8CB5-CEA28C2D0C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ADA18457-0167-878E-F4B6-DCCF82C0094D}"/>
              </a:ext>
            </a:extLst>
          </p:cNvPr>
          <p:cNvSpPr>
            <a:spLocks noGrp="1"/>
          </p:cNvSpPr>
          <p:nvPr>
            <p:ph type="title"/>
          </p:nvPr>
        </p:nvSpPr>
        <p:spPr>
          <a:xfrm>
            <a:off x="448056" y="374904"/>
            <a:ext cx="11301984" cy="987552"/>
          </a:xfrm>
        </p:spPr>
        <p:txBody>
          <a:bodyPr>
            <a:normAutofit/>
          </a:bodyPr>
          <a:lstStyle/>
          <a:p>
            <a:r>
              <a:rPr lang="en-GB" sz="4000"/>
              <a:t>Religious liberty vs anti-discrimination law</a:t>
            </a:r>
          </a:p>
        </p:txBody>
      </p:sp>
      <p:cxnSp>
        <p:nvCxnSpPr>
          <p:cNvPr id="10" name="Straight Connector 9">
            <a:extLst>
              <a:ext uri="{FF2B5EF4-FFF2-40B4-BE49-F238E27FC236}">
                <a16:creationId xmlns:a16="http://schemas.microsoft.com/office/drawing/2014/main" id="{6C52BBAB-664F-48C3-A5C1-4CE9D3555D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AD8CBDB-76EB-03EE-66E6-08EF83E05B9E}"/>
              </a:ext>
            </a:extLst>
          </p:cNvPr>
          <p:cNvSpPr>
            <a:spLocks noGrp="1"/>
          </p:cNvSpPr>
          <p:nvPr>
            <p:ph idx="1"/>
          </p:nvPr>
        </p:nvSpPr>
        <p:spPr>
          <a:xfrm>
            <a:off x="448056" y="1947672"/>
            <a:ext cx="7379208" cy="4005072"/>
          </a:xfrm>
        </p:spPr>
        <p:txBody>
          <a:bodyPr>
            <a:normAutofit/>
          </a:bodyPr>
          <a:lstStyle/>
          <a:p>
            <a:r>
              <a:rPr lang="en-US" b="0" i="0" dirty="0">
                <a:solidFill>
                  <a:schemeClr val="tx1"/>
                </a:solidFill>
                <a:effectLst/>
                <a:latin typeface="Times New Roman" panose="02020603050405020304" pitchFamily="18" charset="0"/>
              </a:rPr>
              <a:t> </a:t>
            </a:r>
            <a:r>
              <a:rPr lang="en-US" b="0" i="0" dirty="0">
                <a:solidFill>
                  <a:schemeClr val="tx1"/>
                </a:solidFill>
                <a:effectLst/>
              </a:rPr>
              <a:t>Claims of religious liberty are frequently made by persons who wish to engage in activities that appear to amount to discrimination.</a:t>
            </a:r>
          </a:p>
          <a:p>
            <a:r>
              <a:rPr lang="en-US" dirty="0">
                <a:solidFill>
                  <a:schemeClr val="tx1"/>
                </a:solidFill>
              </a:rPr>
              <a:t>R</a:t>
            </a:r>
            <a:r>
              <a:rPr lang="en-US" b="0" i="0" dirty="0">
                <a:solidFill>
                  <a:schemeClr val="tx1"/>
                </a:solidFill>
                <a:effectLst/>
              </a:rPr>
              <a:t>eligious institutions and religiously-motivated individuals claim to be exempt from the requirements of antidiscrimination laws.</a:t>
            </a:r>
            <a:endParaRPr lang="en-GB" dirty="0">
              <a:solidFill>
                <a:schemeClr val="tx1"/>
              </a:solidFill>
            </a:endParaRPr>
          </a:p>
        </p:txBody>
      </p:sp>
    </p:spTree>
    <p:extLst>
      <p:ext uri="{BB962C8B-B14F-4D97-AF65-F5344CB8AC3E}">
        <p14:creationId xmlns:p14="http://schemas.microsoft.com/office/powerpoint/2010/main" val="28468110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1425D08-6505-4F53-9B03-D2F289363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433AD7-BF0F-A0EA-10FA-329908FABA58}"/>
              </a:ext>
            </a:extLst>
          </p:cNvPr>
          <p:cNvSpPr>
            <a:spLocks noGrp="1"/>
          </p:cNvSpPr>
          <p:nvPr>
            <p:ph type="title"/>
          </p:nvPr>
        </p:nvSpPr>
        <p:spPr>
          <a:xfrm>
            <a:off x="448056" y="388800"/>
            <a:ext cx="5432044" cy="860400"/>
          </a:xfrm>
        </p:spPr>
        <p:txBody>
          <a:bodyPr vert="horz" wrap="square" lIns="0" tIns="0" rIns="0" bIns="0" rtlCol="0" anchor="b">
            <a:normAutofit/>
          </a:bodyPr>
          <a:lstStyle/>
          <a:p>
            <a:pPr>
              <a:lnSpc>
                <a:spcPct val="100000"/>
              </a:lnSpc>
            </a:pPr>
            <a:r>
              <a:rPr lang="en-US" b="0">
                <a:effectLst/>
              </a:rPr>
              <a:t>Masterpiece Cakeshop </a:t>
            </a:r>
            <a:endParaRPr lang="en-US"/>
          </a:p>
        </p:txBody>
      </p:sp>
      <p:cxnSp>
        <p:nvCxnSpPr>
          <p:cNvPr id="26" name="Straight Connector 25">
            <a:extLst>
              <a:ext uri="{FF2B5EF4-FFF2-40B4-BE49-F238E27FC236}">
                <a16:creationId xmlns:a16="http://schemas.microsoft.com/office/drawing/2014/main" id="{B32E796E-8D19-4926-B7B8-653B019390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000" y="1609200"/>
            <a:ext cx="543469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B0C9A00-1312-949A-890A-60CA9D9DD885}"/>
              </a:ext>
            </a:extLst>
          </p:cNvPr>
          <p:cNvSpPr txBox="1"/>
          <p:nvPr/>
        </p:nvSpPr>
        <p:spPr>
          <a:xfrm>
            <a:off x="448056" y="1944000"/>
            <a:ext cx="5432044" cy="4006800"/>
          </a:xfrm>
          <a:prstGeom prst="rect">
            <a:avLst/>
          </a:prstGeom>
        </p:spPr>
        <p:txBody>
          <a:bodyPr vert="horz" wrap="square" lIns="0" tIns="0" rIns="91440" bIns="0" rtlCol="0">
            <a:normAutofit/>
          </a:bodyPr>
          <a:lstStyle/>
          <a:p>
            <a:pPr indent="-448056">
              <a:lnSpc>
                <a:spcPct val="140000"/>
              </a:lnSpc>
              <a:spcAft>
                <a:spcPts val="600"/>
              </a:spcAft>
              <a:buFont typeface="Calibri Light" panose="020F0302020204030204" pitchFamily="34" charset="0"/>
              <a:buChar char="→"/>
            </a:pPr>
            <a:r>
              <a:rPr lang="en-US" b="0" i="0">
                <a:solidFill>
                  <a:schemeClr val="tx2">
                    <a:alpha val="55000"/>
                  </a:schemeClr>
                </a:solidFill>
                <a:effectLst/>
              </a:rPr>
              <a:t>When religious beliefs conflict with the rights and protections of the LGBT community, how do we navigate the balance between respecting religious freedom and combating discrimination?</a:t>
            </a:r>
            <a:endParaRPr lang="en-US">
              <a:solidFill>
                <a:schemeClr val="tx2">
                  <a:alpha val="55000"/>
                </a:schemeClr>
              </a:solidFill>
            </a:endParaRPr>
          </a:p>
        </p:txBody>
      </p:sp>
      <p:pic>
        <p:nvPicPr>
          <p:cNvPr id="5" name="Content Placeholder 4" descr="A picture containing cake, table, plate, birthday&#10;&#10;Description automatically generated">
            <a:extLst>
              <a:ext uri="{FF2B5EF4-FFF2-40B4-BE49-F238E27FC236}">
                <a16:creationId xmlns:a16="http://schemas.microsoft.com/office/drawing/2014/main" id="{B97E456A-B007-B671-F7DF-7CA7680B75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2" b="9151"/>
          <a:stretch/>
        </p:blipFill>
        <p:spPr>
          <a:xfrm>
            <a:off x="6307308" y="450000"/>
            <a:ext cx="5441280" cy="5508000"/>
          </a:xfrm>
          <a:prstGeom prst="rect">
            <a:avLst/>
          </a:prstGeom>
        </p:spPr>
      </p:pic>
    </p:spTree>
    <p:extLst>
      <p:ext uri="{BB962C8B-B14F-4D97-AF65-F5344CB8AC3E}">
        <p14:creationId xmlns:p14="http://schemas.microsoft.com/office/powerpoint/2010/main" val="10366907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1D199B-5E15-43A6-BA31-F5CDFDB3A9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35A5BB3-730E-1E1F-0A50-76210CDB7198}"/>
              </a:ext>
            </a:extLst>
          </p:cNvPr>
          <p:cNvSpPr>
            <a:spLocks noGrp="1"/>
          </p:cNvSpPr>
          <p:nvPr>
            <p:ph type="title"/>
          </p:nvPr>
        </p:nvSpPr>
        <p:spPr>
          <a:xfrm>
            <a:off x="448056" y="393192"/>
            <a:ext cx="11301984" cy="859536"/>
          </a:xfrm>
        </p:spPr>
        <p:txBody>
          <a:bodyPr anchor="b">
            <a:normAutofit/>
          </a:bodyPr>
          <a:lstStyle/>
          <a:p>
            <a:r>
              <a:rPr lang="en-US"/>
              <a:t>Hiring quotas</a:t>
            </a:r>
            <a:endParaRPr lang="en-GB"/>
          </a:p>
        </p:txBody>
      </p:sp>
      <p:cxnSp>
        <p:nvCxnSpPr>
          <p:cNvPr id="10" name="Straight Connector 9">
            <a:extLst>
              <a:ext uri="{FF2B5EF4-FFF2-40B4-BE49-F238E27FC236}">
                <a16:creationId xmlns:a16="http://schemas.microsoft.com/office/drawing/2014/main" id="{6C52BBAB-664F-48C3-A5C1-4CE9D3555D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C9C4252-9100-74B3-D4BD-F188A70F09CC}"/>
              </a:ext>
            </a:extLst>
          </p:cNvPr>
          <p:cNvSpPr>
            <a:spLocks noGrp="1"/>
          </p:cNvSpPr>
          <p:nvPr>
            <p:ph idx="1"/>
          </p:nvPr>
        </p:nvSpPr>
        <p:spPr>
          <a:xfrm>
            <a:off x="448056" y="1947672"/>
            <a:ext cx="7379208" cy="4005072"/>
          </a:xfrm>
        </p:spPr>
        <p:txBody>
          <a:bodyPr>
            <a:normAutofit fontScale="92500" lnSpcReduction="20000"/>
          </a:bodyPr>
          <a:lstStyle/>
          <a:p>
            <a:r>
              <a:rPr lang="en-US" sz="2800" b="0" i="0" dirty="0">
                <a:effectLst/>
              </a:rPr>
              <a:t>Should companies be required to implement hiring quotas for underrepresented groups (e.g., women, minorities) to address historical discrimination and promote diversity, even if it means potentially hiring less qualified candidates over more qualified ones from the majority group?</a:t>
            </a:r>
            <a:endParaRPr lang="en-GB" sz="2800" dirty="0"/>
          </a:p>
        </p:txBody>
      </p:sp>
    </p:spTree>
    <p:extLst>
      <p:ext uri="{BB962C8B-B14F-4D97-AF65-F5344CB8AC3E}">
        <p14:creationId xmlns:p14="http://schemas.microsoft.com/office/powerpoint/2010/main" val="412086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31425D08-6505-4F53-9B03-D2F289363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BB400-036F-1F55-3679-4CD6039DDAD2}"/>
              </a:ext>
            </a:extLst>
          </p:cNvPr>
          <p:cNvSpPr>
            <a:spLocks noGrp="1"/>
          </p:cNvSpPr>
          <p:nvPr>
            <p:ph type="title"/>
          </p:nvPr>
        </p:nvSpPr>
        <p:spPr>
          <a:xfrm>
            <a:off x="448056" y="388800"/>
            <a:ext cx="5432044" cy="860400"/>
          </a:xfrm>
        </p:spPr>
        <p:txBody>
          <a:bodyPr anchor="b">
            <a:normAutofit/>
          </a:bodyPr>
          <a:lstStyle/>
          <a:p>
            <a:r>
              <a:rPr lang="en-US" dirty="0"/>
              <a:t>Cultural appropriation</a:t>
            </a:r>
            <a:endParaRPr lang="en-GB" dirty="0"/>
          </a:p>
        </p:txBody>
      </p:sp>
      <p:cxnSp>
        <p:nvCxnSpPr>
          <p:cNvPr id="15" name="Straight Connector 11">
            <a:extLst>
              <a:ext uri="{FF2B5EF4-FFF2-40B4-BE49-F238E27FC236}">
                <a16:creationId xmlns:a16="http://schemas.microsoft.com/office/drawing/2014/main" id="{B32E796E-8D19-4926-B7B8-653B019390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000" y="1609200"/>
            <a:ext cx="543469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941BF54-DA75-E47A-C809-D249A3C584F9}"/>
              </a:ext>
            </a:extLst>
          </p:cNvPr>
          <p:cNvSpPr>
            <a:spLocks noGrp="1"/>
          </p:cNvSpPr>
          <p:nvPr>
            <p:ph idx="1"/>
          </p:nvPr>
        </p:nvSpPr>
        <p:spPr>
          <a:xfrm>
            <a:off x="448056" y="1944000"/>
            <a:ext cx="5432044" cy="4006800"/>
          </a:xfrm>
        </p:spPr>
        <p:txBody>
          <a:bodyPr>
            <a:normAutofit/>
          </a:bodyPr>
          <a:lstStyle/>
          <a:p>
            <a:r>
              <a:rPr lang="en-US" b="0" i="0">
                <a:effectLst/>
                <a:latin typeface="Söhne"/>
              </a:rPr>
              <a:t>When does the adoption or use of elements from another culture become inappropriate, offensive, or discriminatory, and how can we respect and appreciate cultural diversity without crossing those boundaries?</a:t>
            </a:r>
            <a:endParaRPr lang="en-GB" dirty="0"/>
          </a:p>
        </p:txBody>
      </p:sp>
      <p:pic>
        <p:nvPicPr>
          <p:cNvPr id="5" name="Picture 4" descr="A person wearing a headdress and sunglasses&#10;&#10;Description automatically generated">
            <a:extLst>
              <a:ext uri="{FF2B5EF4-FFF2-40B4-BE49-F238E27FC236}">
                <a16:creationId xmlns:a16="http://schemas.microsoft.com/office/drawing/2014/main" id="{9DF28208-0B85-E524-E71F-71252825D730}"/>
              </a:ext>
            </a:extLst>
          </p:cNvPr>
          <p:cNvPicPr>
            <a:picLocks noChangeAspect="1"/>
          </p:cNvPicPr>
          <p:nvPr/>
        </p:nvPicPr>
        <p:blipFill rotWithShape="1">
          <a:blip r:embed="rId2">
            <a:extLst>
              <a:ext uri="{28A0092B-C50C-407E-A947-70E740481C1C}">
                <a14:useLocalDpi xmlns:a14="http://schemas.microsoft.com/office/drawing/2010/main" val="0"/>
              </a:ext>
            </a:extLst>
          </a:blip>
          <a:srcRect l="29092" r="4966" b="-1"/>
          <a:stretch/>
        </p:blipFill>
        <p:spPr>
          <a:xfrm>
            <a:off x="6307308" y="450000"/>
            <a:ext cx="5441280" cy="5508000"/>
          </a:xfrm>
          <a:prstGeom prst="rect">
            <a:avLst/>
          </a:prstGeom>
        </p:spPr>
      </p:pic>
    </p:spTree>
    <p:extLst>
      <p:ext uri="{BB962C8B-B14F-4D97-AF65-F5344CB8AC3E}">
        <p14:creationId xmlns:p14="http://schemas.microsoft.com/office/powerpoint/2010/main" val="4177902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AC017-8C15-40BF-91CF-287E733A0A0F}"/>
              </a:ext>
            </a:extLst>
          </p:cNvPr>
          <p:cNvSpPr>
            <a:spLocks noGrp="1"/>
          </p:cNvSpPr>
          <p:nvPr>
            <p:ph type="title"/>
          </p:nvPr>
        </p:nvSpPr>
        <p:spPr/>
        <p:txBody>
          <a:bodyPr/>
          <a:lstStyle/>
          <a:p>
            <a:r>
              <a:rPr lang="en-US" dirty="0"/>
              <a:t>Discrimination is a political issue because:</a:t>
            </a:r>
            <a:endParaRPr lang="en-GB" dirty="0"/>
          </a:p>
        </p:txBody>
      </p:sp>
      <p:sp>
        <p:nvSpPr>
          <p:cNvPr id="3" name="Content Placeholder 2">
            <a:extLst>
              <a:ext uri="{FF2B5EF4-FFF2-40B4-BE49-F238E27FC236}">
                <a16:creationId xmlns:a16="http://schemas.microsoft.com/office/drawing/2014/main" id="{C737DD08-EE96-AD59-F9E9-CD9DC9142638}"/>
              </a:ext>
            </a:extLst>
          </p:cNvPr>
          <p:cNvSpPr>
            <a:spLocks noGrp="1"/>
          </p:cNvSpPr>
          <p:nvPr>
            <p:ph idx="1"/>
          </p:nvPr>
        </p:nvSpPr>
        <p:spPr/>
        <p:txBody>
          <a:bodyPr>
            <a:normAutofit/>
          </a:bodyPr>
          <a:lstStyle/>
          <a:p>
            <a:r>
              <a:rPr lang="en-US" sz="2000" b="0" i="0" dirty="0">
                <a:solidFill>
                  <a:srgbClr val="D1D5DB"/>
                </a:solidFill>
                <a:effectLst/>
              </a:rPr>
              <a:t>It violates the principles of human rights and equality, which are fundamental political values in democratic societies</a:t>
            </a:r>
          </a:p>
          <a:p>
            <a:r>
              <a:rPr lang="en-US" sz="2000" dirty="0">
                <a:solidFill>
                  <a:srgbClr val="D1D5DB"/>
                </a:solidFill>
              </a:rPr>
              <a:t>It </a:t>
            </a:r>
            <a:r>
              <a:rPr lang="en-US" sz="2000" b="0" i="0" dirty="0">
                <a:solidFill>
                  <a:srgbClr val="D1D5DB"/>
                </a:solidFill>
                <a:effectLst/>
              </a:rPr>
              <a:t>results in marginalization and exclusion of certain groups from the benefits and opportunities available in society</a:t>
            </a:r>
          </a:p>
          <a:p>
            <a:r>
              <a:rPr lang="en-US" sz="2000" dirty="0">
                <a:solidFill>
                  <a:srgbClr val="D1D5DB"/>
                </a:solidFill>
              </a:rPr>
              <a:t>It </a:t>
            </a:r>
            <a:r>
              <a:rPr lang="en-US" sz="2000" b="0" i="0" dirty="0">
                <a:solidFill>
                  <a:srgbClr val="D1D5DB"/>
                </a:solidFill>
                <a:effectLst/>
              </a:rPr>
              <a:t>can be perpetuated or challenged through power structures in politics and society. </a:t>
            </a:r>
            <a:endParaRPr lang="en-US" sz="2000" dirty="0">
              <a:solidFill>
                <a:srgbClr val="D1D5DB"/>
              </a:solidFill>
            </a:endParaRPr>
          </a:p>
          <a:p>
            <a:r>
              <a:rPr lang="en-US" sz="2000" dirty="0">
                <a:solidFill>
                  <a:srgbClr val="D1D5DB"/>
                </a:solidFill>
              </a:rPr>
              <a:t>It can serve as a critical issue for voters and electoral platforms</a:t>
            </a:r>
          </a:p>
          <a:p>
            <a:r>
              <a:rPr lang="en-US" sz="2000" dirty="0">
                <a:solidFill>
                  <a:srgbClr val="D1D5DB"/>
                </a:solidFill>
              </a:rPr>
              <a:t>It can drive social movements, protests and lobbying</a:t>
            </a:r>
            <a:endParaRPr lang="en-GB" sz="2000" dirty="0"/>
          </a:p>
        </p:txBody>
      </p:sp>
    </p:spTree>
    <p:extLst>
      <p:ext uri="{BB962C8B-B14F-4D97-AF65-F5344CB8AC3E}">
        <p14:creationId xmlns:p14="http://schemas.microsoft.com/office/powerpoint/2010/main" val="33616358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2E5B6AE-5EFE-45F0-A2AE-ED771CA3D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9F05AB43-DE30-0C32-133C-1C66591AC7FC}"/>
              </a:ext>
            </a:extLst>
          </p:cNvPr>
          <p:cNvSpPr>
            <a:spLocks noGrp="1"/>
          </p:cNvSpPr>
          <p:nvPr>
            <p:ph type="ctrTitle"/>
          </p:nvPr>
        </p:nvSpPr>
        <p:spPr>
          <a:xfrm>
            <a:off x="448055" y="662400"/>
            <a:ext cx="11293200" cy="1000800"/>
          </a:xfrm>
        </p:spPr>
        <p:txBody>
          <a:bodyPr anchor="ctr">
            <a:normAutofit/>
          </a:bodyPr>
          <a:lstStyle/>
          <a:p>
            <a:r>
              <a:rPr lang="en-US" sz="6400" dirty="0"/>
              <a:t>Statistical discrimination</a:t>
            </a:r>
            <a:endParaRPr lang="en-GB" dirty="0"/>
          </a:p>
        </p:txBody>
      </p:sp>
      <p:sp>
        <p:nvSpPr>
          <p:cNvPr id="5" name="Subtitle 4">
            <a:extLst>
              <a:ext uri="{FF2B5EF4-FFF2-40B4-BE49-F238E27FC236}">
                <a16:creationId xmlns:a16="http://schemas.microsoft.com/office/drawing/2014/main" id="{E253A35D-F8B5-BF29-DCA0-997FA184DD9D}"/>
              </a:ext>
            </a:extLst>
          </p:cNvPr>
          <p:cNvSpPr>
            <a:spLocks noGrp="1"/>
          </p:cNvSpPr>
          <p:nvPr>
            <p:ph type="subTitle" idx="1"/>
          </p:nvPr>
        </p:nvSpPr>
        <p:spPr>
          <a:xfrm>
            <a:off x="448055" y="1652400"/>
            <a:ext cx="11293200" cy="984885"/>
          </a:xfrm>
        </p:spPr>
        <p:txBody>
          <a:bodyPr anchor="ctr">
            <a:normAutofit fontScale="92500" lnSpcReduction="10000"/>
          </a:bodyPr>
          <a:lstStyle/>
          <a:p>
            <a:r>
              <a:rPr lang="en-US" sz="6400" dirty="0"/>
              <a:t>The case of racial profiling</a:t>
            </a:r>
            <a:endParaRPr lang="en-GB" sz="6400" dirty="0"/>
          </a:p>
        </p:txBody>
      </p:sp>
      <p:cxnSp>
        <p:nvCxnSpPr>
          <p:cNvPr id="13" name="Straight Connector 12">
            <a:extLst>
              <a:ext uri="{FF2B5EF4-FFF2-40B4-BE49-F238E27FC236}">
                <a16:creationId xmlns:a16="http://schemas.microsoft.com/office/drawing/2014/main" id="{D255B435-D9F3-4A31-B89E-36741390DB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000" y="450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pic>
        <p:nvPicPr>
          <p:cNvPr id="3" name="Picture 2" descr="A police officer talking to a person&#10;&#10;Description automatically generated">
            <a:extLst>
              <a:ext uri="{FF2B5EF4-FFF2-40B4-BE49-F238E27FC236}">
                <a16:creationId xmlns:a16="http://schemas.microsoft.com/office/drawing/2014/main" id="{6164FD24-34A3-E466-39B3-56CF00E7C9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445" y="2959199"/>
            <a:ext cx="4476404" cy="2988000"/>
          </a:xfrm>
          <a:custGeom>
            <a:avLst/>
            <a:gdLst/>
            <a:ahLst/>
            <a:cxnLst/>
            <a:rect l="l" t="t" r="r" b="b"/>
            <a:pathLst>
              <a:path w="5551961" h="2988000">
                <a:moveTo>
                  <a:pt x="0" y="0"/>
                </a:moveTo>
                <a:lnTo>
                  <a:pt x="5551961" y="0"/>
                </a:lnTo>
                <a:lnTo>
                  <a:pt x="5551961" y="2988000"/>
                </a:lnTo>
                <a:lnTo>
                  <a:pt x="0" y="2988000"/>
                </a:lnTo>
                <a:close/>
              </a:path>
            </a:pathLst>
          </a:custGeom>
        </p:spPr>
      </p:pic>
      <p:pic>
        <p:nvPicPr>
          <p:cNvPr id="6" name="Content Placeholder 3"/>
          <p:cNvPicPr>
            <a:picLocks noChangeAspect="1"/>
          </p:cNvPicPr>
          <p:nvPr/>
        </p:nvPicPr>
        <p:blipFill rotWithShape="1">
          <a:blip r:embed="rId4">
            <a:extLst>
              <a:ext uri="{28A0092B-C50C-407E-A947-70E740481C1C}">
                <a14:useLocalDpi xmlns:a14="http://schemas.microsoft.com/office/drawing/2010/main" val="0"/>
              </a:ext>
            </a:extLst>
          </a:blip>
          <a:srcRect r="2" b="3190"/>
          <a:stretch/>
        </p:blipFill>
        <p:spPr>
          <a:xfrm>
            <a:off x="7155071" y="2959199"/>
            <a:ext cx="3620408" cy="2988000"/>
          </a:xfrm>
          <a:custGeom>
            <a:avLst/>
            <a:gdLst/>
            <a:ahLst/>
            <a:cxnLst/>
            <a:rect l="l" t="t" r="r" b="b"/>
            <a:pathLst>
              <a:path w="5559294" h="2988000">
                <a:moveTo>
                  <a:pt x="0" y="0"/>
                </a:moveTo>
                <a:lnTo>
                  <a:pt x="5559294" y="0"/>
                </a:lnTo>
                <a:lnTo>
                  <a:pt x="5559294" y="2988000"/>
                </a:lnTo>
                <a:lnTo>
                  <a:pt x="0" y="2988000"/>
                </a:lnTo>
                <a:close/>
              </a:path>
            </a:pathLst>
          </a:custGeom>
        </p:spPr>
      </p:pic>
    </p:spTree>
    <p:extLst>
      <p:ext uri="{BB962C8B-B14F-4D97-AF65-F5344CB8AC3E}">
        <p14:creationId xmlns:p14="http://schemas.microsoft.com/office/powerpoint/2010/main" val="14297231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5514" y="4059253"/>
            <a:ext cx="7780091" cy="243127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817" y="367471"/>
            <a:ext cx="5956603" cy="3529412"/>
          </a:xfrm>
          <a:prstGeom prst="rect">
            <a:avLst/>
          </a:prstGeom>
        </p:spPr>
      </p:pic>
    </p:spTree>
    <p:extLst>
      <p:ext uri="{BB962C8B-B14F-4D97-AF65-F5344CB8AC3E}">
        <p14:creationId xmlns:p14="http://schemas.microsoft.com/office/powerpoint/2010/main" val="13456625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325369"/>
            <a:ext cx="4368602" cy="1956841"/>
          </a:xfrm>
        </p:spPr>
        <p:txBody>
          <a:bodyPr vert="horz" lIns="91440" tIns="45720" rIns="91440" bIns="45720" rtlCol="0" anchor="b">
            <a:normAutofit fontScale="90000"/>
          </a:bodyPr>
          <a:lstStyle/>
          <a:p>
            <a:r>
              <a:rPr lang="en-US" sz="5000"/>
              <a:t>WHAT IS RACIAL PROFILING?</a:t>
            </a:r>
          </a:p>
        </p:txBody>
      </p:sp>
      <p:sp>
        <p:nvSpPr>
          <p:cNvPr id="3" name="Content Placeholder 2"/>
          <p:cNvSpPr>
            <a:spLocks noGrp="1"/>
          </p:cNvSpPr>
          <p:nvPr>
            <p:ph sz="half" idx="1"/>
          </p:nvPr>
        </p:nvSpPr>
        <p:spPr>
          <a:xfrm>
            <a:off x="640080" y="2872899"/>
            <a:ext cx="4243589" cy="3320668"/>
          </a:xfrm>
        </p:spPr>
        <p:txBody>
          <a:bodyPr vert="horz" lIns="91440" tIns="45720" rIns="91440" bIns="45720" rtlCol="0">
            <a:normAutofit fontScale="77500" lnSpcReduction="20000"/>
          </a:bodyPr>
          <a:lstStyle/>
          <a:p>
            <a:pPr>
              <a:buFont typeface="Arial" panose="020B0604020202020204" pitchFamily="34" charset="0"/>
              <a:buChar char="•"/>
            </a:pPr>
            <a:r>
              <a:rPr lang="en-US" sz="2200"/>
              <a:t>“any police-initiated action that relies on the race, ethnicity, or national origin and not merely on the behavior of an individual” (Risse &amp; Zeckhauser)</a:t>
            </a:r>
          </a:p>
          <a:p>
            <a:pPr>
              <a:buFont typeface="Arial" panose="020B0604020202020204" pitchFamily="34" charset="0"/>
              <a:buChar char="•"/>
            </a:pPr>
            <a:r>
              <a:rPr lang="en-US" sz="2200"/>
              <a:t>E.g. screening at airports, searches of cars and people based on racial criteria.</a:t>
            </a:r>
          </a:p>
          <a:p>
            <a:pPr>
              <a:buFont typeface="Arial" panose="020B0604020202020204" pitchFamily="34" charset="0"/>
              <a:buChar char="•"/>
            </a:pPr>
            <a:endParaRPr lang="en-US" sz="2200"/>
          </a:p>
        </p:txBody>
      </p:sp>
      <p:pic>
        <p:nvPicPr>
          <p:cNvPr id="5" name="Content Placeholder 4"/>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1280" r="2628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8266533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E21CA63-4B99-4925-8CAF-F408D7AB0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0000" y="388799"/>
            <a:ext cx="4694400" cy="5965199"/>
          </a:xfrm>
        </p:spPr>
        <p:txBody>
          <a:bodyPr vert="horz" wrap="square" lIns="0" tIns="0" rIns="0" bIns="0" rtlCol="0" anchor="t">
            <a:normAutofit/>
          </a:bodyPr>
          <a:lstStyle/>
          <a:p>
            <a:pPr>
              <a:lnSpc>
                <a:spcPct val="100000"/>
              </a:lnSpc>
            </a:pPr>
            <a:r>
              <a:rPr lang="en-US" dirty="0"/>
              <a:t>RISSE AND ZECKHAUSER’s justification of racial profiling</a:t>
            </a:r>
            <a:br>
              <a:rPr lang="en-US" dirty="0"/>
            </a:br>
            <a:br>
              <a:rPr lang="en-US" dirty="0"/>
            </a:br>
            <a:r>
              <a:rPr lang="en-US" dirty="0"/>
              <a:t>- based on economic theory of crime </a:t>
            </a:r>
            <a:br>
              <a:rPr lang="en-US" dirty="0"/>
            </a:br>
            <a:endParaRPr lang="en-US" dirty="0"/>
          </a:p>
        </p:txBody>
      </p:sp>
      <p:cxnSp>
        <p:nvCxnSpPr>
          <p:cNvPr id="14" name="Straight Connector 13">
            <a:extLst>
              <a:ext uri="{FF2B5EF4-FFF2-40B4-BE49-F238E27FC236}">
                <a16:creationId xmlns:a16="http://schemas.microsoft.com/office/drawing/2014/main" id="{7F935FD8-9F2E-4F15-8ED9-1C692DA6F35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592926" y="450000"/>
            <a:ext cx="0" cy="5965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9" name="Content Placeholder 5">
            <a:extLst>
              <a:ext uri="{FF2B5EF4-FFF2-40B4-BE49-F238E27FC236}">
                <a16:creationId xmlns:a16="http://schemas.microsoft.com/office/drawing/2014/main" id="{AB5CEAAF-6FFC-CEA8-C092-2C967443057F}"/>
              </a:ext>
            </a:extLst>
          </p:cNvPr>
          <p:cNvGraphicFramePr>
            <a:graphicFrameLocks noGrp="1"/>
          </p:cNvGraphicFramePr>
          <p:nvPr>
            <p:ph sz="half" idx="1"/>
            <p:extLst>
              <p:ext uri="{D42A27DB-BD31-4B8C-83A1-F6EECF244321}">
                <p14:modId xmlns:p14="http://schemas.microsoft.com/office/powerpoint/2010/main" val="3599834678"/>
              </p:ext>
            </p:extLst>
          </p:nvPr>
        </p:nvGraphicFramePr>
        <p:xfrm>
          <a:off x="6044400" y="449997"/>
          <a:ext cx="5239469" cy="59580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6239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a:latin typeface="Helvetica Neue" charset="0"/>
                <a:ea typeface="Helvetica Neue" charset="0"/>
                <a:cs typeface="Helvetica Neue" charset="0"/>
              </a:rPr>
              <a:t>Benefits vs harms</a:t>
            </a:r>
            <a:endParaRPr lang="en-US" dirty="0"/>
          </a:p>
        </p:txBody>
      </p:sp>
      <p:sp>
        <p:nvSpPr>
          <p:cNvPr id="3" name="Content Placeholder 2"/>
          <p:cNvSpPr>
            <a:spLocks noGrp="1"/>
          </p:cNvSpPr>
          <p:nvPr>
            <p:ph sz="half" idx="1"/>
          </p:nvPr>
        </p:nvSpPr>
        <p:spPr>
          <a:xfrm>
            <a:off x="838200" y="2010833"/>
            <a:ext cx="5096934" cy="4166130"/>
          </a:xfrm>
        </p:spPr>
        <p:txBody>
          <a:bodyPr>
            <a:normAutofit/>
          </a:bodyPr>
          <a:lstStyle/>
          <a:p>
            <a:pPr marL="1944" indent="0">
              <a:buNone/>
            </a:pPr>
            <a:r>
              <a:rPr lang="en-US" sz="2000" dirty="0">
                <a:latin typeface="Helvetica Neue" charset="0"/>
                <a:ea typeface="Helvetica Neue" charset="0"/>
                <a:cs typeface="Helvetica Neue" charset="0"/>
              </a:rPr>
              <a:t>THE BENEFITS: </a:t>
            </a:r>
          </a:p>
          <a:p>
            <a:pPr>
              <a:buFont typeface="Wingdings" charset="2"/>
              <a:buChar char="Ø"/>
            </a:pPr>
            <a:r>
              <a:rPr lang="en-US" sz="2000" dirty="0">
                <a:latin typeface="Helvetica Neue" charset="0"/>
                <a:ea typeface="Helvetica Neue" charset="0"/>
                <a:cs typeface="Helvetica Neue" charset="0"/>
              </a:rPr>
              <a:t>public good of security.</a:t>
            </a:r>
          </a:p>
          <a:p>
            <a:pPr>
              <a:buFont typeface="Wingdings" charset="2"/>
              <a:buChar char="Ø"/>
            </a:pPr>
            <a:r>
              <a:rPr lang="en-US" sz="2000" dirty="0">
                <a:latin typeface="Helvetica Neue" charset="0"/>
                <a:ea typeface="Helvetica Neue" charset="0"/>
                <a:cs typeface="Helvetica Neue" charset="0"/>
              </a:rPr>
              <a:t>Better at finding those who have committed crimes.</a:t>
            </a:r>
          </a:p>
          <a:p>
            <a:pPr>
              <a:buFont typeface="Wingdings" charset="2"/>
              <a:buChar char="Ø"/>
            </a:pPr>
            <a:r>
              <a:rPr lang="en-US" sz="2000" dirty="0">
                <a:latin typeface="Helvetica Neue" charset="0"/>
                <a:ea typeface="Helvetica Neue" charset="0"/>
                <a:cs typeface="Helvetica Neue" charset="0"/>
              </a:rPr>
              <a:t>Deterrent effects.</a:t>
            </a:r>
          </a:p>
          <a:p>
            <a:endParaRPr lang="en-US" sz="2000" dirty="0"/>
          </a:p>
          <a:p>
            <a:endParaRPr lang="en-US" sz="2000" dirty="0"/>
          </a:p>
          <a:p>
            <a:endParaRPr lang="en-US" sz="2000" dirty="0"/>
          </a:p>
        </p:txBody>
      </p:sp>
      <p:sp>
        <p:nvSpPr>
          <p:cNvPr id="4" name="Content Placeholder 2">
            <a:extLst>
              <a:ext uri="{FF2B5EF4-FFF2-40B4-BE49-F238E27FC236}">
                <a16:creationId xmlns:a16="http://schemas.microsoft.com/office/drawing/2014/main" id="{755787C7-8B69-775E-EC9D-337F427D5ADD}"/>
              </a:ext>
            </a:extLst>
          </p:cNvPr>
          <p:cNvSpPr txBox="1">
            <a:spLocks/>
          </p:cNvSpPr>
          <p:nvPr/>
        </p:nvSpPr>
        <p:spPr>
          <a:xfrm>
            <a:off x="6374451" y="2010833"/>
            <a:ext cx="5096934" cy="4166130"/>
          </a:xfrm>
          <a:prstGeom prst="rect">
            <a:avLst/>
          </a:prstGeom>
        </p:spPr>
        <p:txBody>
          <a:bodyPr vert="horz" lIns="0" tIns="0" rIns="91440" bIns="0" rtlCol="0">
            <a:normAutofit/>
          </a:bodyPr>
          <a:lstStyle>
            <a:lvl1pPr marL="450000" indent="-448056" algn="l" defTabSz="914400" rtl="0" eaLnBrk="1" latinLnBrk="0" hangingPunct="1">
              <a:lnSpc>
                <a:spcPct val="140000"/>
              </a:lnSpc>
              <a:spcBef>
                <a:spcPts val="1000"/>
              </a:spcBef>
              <a:buFont typeface="Calibri Light" panose="020F0302020204030204" pitchFamily="34" charset="0"/>
              <a:buChar char="→"/>
              <a:defRPr sz="1800" kern="1200">
                <a:solidFill>
                  <a:schemeClr val="tx2">
                    <a:alpha val="55000"/>
                  </a:schemeClr>
                </a:solidFill>
                <a:latin typeface="+mn-lt"/>
                <a:ea typeface="+mn-ea"/>
                <a:cs typeface="+mn-cs"/>
              </a:defRPr>
            </a:lvl1pPr>
            <a:lvl2pPr marL="90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2pPr>
            <a:lvl3pPr marL="135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3pPr>
            <a:lvl4pPr marL="180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4pPr>
            <a:lvl5pPr marL="225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Calibri Light" panose="020F0302020204030204" pitchFamily="34" charset="0"/>
              <a:buNone/>
            </a:pPr>
            <a:r>
              <a:rPr lang="en-US" sz="2000" dirty="0">
                <a:latin typeface="Helvetica Neue" charset="0"/>
                <a:ea typeface="Helvetica Neue" charset="0"/>
                <a:cs typeface="Helvetica Neue" charset="0"/>
              </a:rPr>
              <a:t>THE HARMS:</a:t>
            </a:r>
          </a:p>
          <a:p>
            <a:pPr>
              <a:buFont typeface="Wingdings" charset="2"/>
              <a:buChar char="Ø"/>
            </a:pPr>
            <a:r>
              <a:rPr lang="en-US" sz="2000" dirty="0">
                <a:latin typeface="Helvetica Neue" charset="0"/>
                <a:ea typeface="Helvetica Neue" charset="0"/>
                <a:cs typeface="Helvetica Neue" charset="0"/>
              </a:rPr>
              <a:t>R&amp;Z’s claim: negative effects are not that great.</a:t>
            </a:r>
          </a:p>
          <a:p>
            <a:pPr>
              <a:buFont typeface="Wingdings" charset="2"/>
              <a:buChar char="Ø"/>
            </a:pPr>
            <a:r>
              <a:rPr lang="en-US" sz="2000" dirty="0">
                <a:latin typeface="Helvetica Neue" charset="0"/>
                <a:ea typeface="Helvetica Neue" charset="0"/>
                <a:cs typeface="Helvetica Neue" charset="0"/>
              </a:rPr>
              <a:t>Profiling involves resentment, hurt, loss of trust.</a:t>
            </a:r>
          </a:p>
          <a:p>
            <a:pPr>
              <a:buFont typeface="Wingdings" charset="2"/>
              <a:buChar char="Ø"/>
            </a:pPr>
            <a:r>
              <a:rPr lang="en-US" sz="2000" dirty="0">
                <a:latin typeface="Helvetica Neue" charset="0"/>
                <a:ea typeface="Helvetica Neue" charset="0"/>
                <a:cs typeface="Helvetica Neue" charset="0"/>
              </a:rPr>
              <a:t>But most of this is about underlying racism, not RP itself.</a:t>
            </a:r>
          </a:p>
          <a:p>
            <a:endParaRPr lang="en-US" sz="2000" dirty="0"/>
          </a:p>
        </p:txBody>
      </p:sp>
    </p:spTree>
    <p:extLst>
      <p:ext uri="{BB962C8B-B14F-4D97-AF65-F5344CB8AC3E}">
        <p14:creationId xmlns:p14="http://schemas.microsoft.com/office/powerpoint/2010/main" val="19848468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41752"/>
            <a:ext cx="4391024" cy="1323439"/>
          </a:xfrm>
        </p:spPr>
        <p:txBody>
          <a:bodyPr vert="horz" lIns="91440" tIns="45720" rIns="91440" bIns="45720" rtlCol="0" anchor="t">
            <a:normAutofit/>
          </a:bodyPr>
          <a:lstStyle/>
          <a:p>
            <a:r>
              <a:rPr lang="en-US" sz="4000" kern="1200" dirty="0">
                <a:solidFill>
                  <a:schemeClr val="tx1"/>
                </a:solidFill>
                <a:latin typeface="+mj-lt"/>
                <a:ea typeface="+mj-ea"/>
                <a:cs typeface="+mj-cs"/>
              </a:rPr>
              <a:t>RISSE AND ZECKHAUSER</a:t>
            </a:r>
          </a:p>
        </p:txBody>
      </p:sp>
      <p:sp>
        <p:nvSpPr>
          <p:cNvPr id="3" name="Content Placeholder 2"/>
          <p:cNvSpPr>
            <a:spLocks noGrp="1"/>
          </p:cNvSpPr>
          <p:nvPr>
            <p:ph sz="half" idx="1"/>
          </p:nvPr>
        </p:nvSpPr>
        <p:spPr>
          <a:xfrm>
            <a:off x="838200" y="3146400"/>
            <a:ext cx="4391024" cy="2454300"/>
          </a:xfrm>
        </p:spPr>
        <p:txBody>
          <a:bodyPr vert="horz" lIns="91440" tIns="45720" rIns="91440" bIns="45720" rtlCol="0">
            <a:normAutofit fontScale="85000" lnSpcReduction="10000"/>
          </a:bodyPr>
          <a:lstStyle/>
          <a:p>
            <a:pPr>
              <a:buFont typeface="Arial" panose="020B0604020202020204" pitchFamily="34" charset="0"/>
              <a:buChar char="•"/>
            </a:pPr>
            <a:r>
              <a:rPr lang="en-US" sz="2400" dirty="0">
                <a:solidFill>
                  <a:schemeClr val="tx1">
                    <a:alpha val="80000"/>
                  </a:schemeClr>
                </a:solidFill>
              </a:rPr>
              <a:t>Profiling itself not troubling, e.g. serial killers.</a:t>
            </a:r>
          </a:p>
          <a:p>
            <a:pPr>
              <a:buFont typeface="Arial" panose="020B0604020202020204" pitchFamily="34" charset="0"/>
              <a:buChar char="•"/>
            </a:pPr>
            <a:r>
              <a:rPr lang="en-US" sz="2400" dirty="0">
                <a:solidFill>
                  <a:schemeClr val="tx1">
                    <a:alpha val="80000"/>
                  </a:schemeClr>
                </a:solidFill>
              </a:rPr>
              <a:t>Harm of profiling an “epiphenomenon”, “parasitic” on existing racism.</a:t>
            </a:r>
          </a:p>
          <a:p>
            <a:pPr>
              <a:buFont typeface="Arial" panose="020B0604020202020204" pitchFamily="34" charset="0"/>
              <a:buChar char="•"/>
            </a:pPr>
            <a:endParaRPr lang="en-US" sz="2400" dirty="0">
              <a:solidFill>
                <a:schemeClr val="bg1">
                  <a:alpha val="80000"/>
                </a:schemeClr>
              </a:solidFill>
            </a:endParaRPr>
          </a:p>
          <a:p>
            <a:pPr>
              <a:buFont typeface="Arial" panose="020B0604020202020204" pitchFamily="34" charset="0"/>
              <a:buChar char="•"/>
            </a:pPr>
            <a:endParaRPr lang="en-US" sz="2400" dirty="0">
              <a:solidFill>
                <a:schemeClr val="bg1">
                  <a:alpha val="80000"/>
                </a:schemeClr>
              </a:solidFill>
            </a:endParaRPr>
          </a:p>
          <a:p>
            <a:pPr>
              <a:buFont typeface="Arial" panose="020B0604020202020204" pitchFamily="34" charset="0"/>
              <a:buChar char="•"/>
            </a:pPr>
            <a:endParaRPr lang="en-US" sz="2400" dirty="0">
              <a:solidFill>
                <a:schemeClr val="bg1">
                  <a:alpha val="80000"/>
                </a:schemeClr>
              </a:solidFill>
            </a:endParaRPr>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541932" y="1457084"/>
            <a:ext cx="4369112" cy="2850844"/>
          </a:xfrm>
          <a:prstGeom prst="rect">
            <a:avLst/>
          </a:prstGeom>
        </p:spPr>
      </p:pic>
    </p:spTree>
    <p:extLst>
      <p:ext uri="{BB962C8B-B14F-4D97-AF65-F5344CB8AC3E}">
        <p14:creationId xmlns:p14="http://schemas.microsoft.com/office/powerpoint/2010/main" val="11139965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a:latin typeface="Helvetica Neue" charset="0"/>
                <a:ea typeface="Helvetica Neue" charset="0"/>
                <a:cs typeface="Helvetica Neue" charset="0"/>
              </a:rPr>
              <a:t>LEVER AGAINST R &amp; Z (1)</a:t>
            </a:r>
          </a:p>
        </p:txBody>
      </p:sp>
      <p:sp>
        <p:nvSpPr>
          <p:cNvPr id="3" name="Content Placeholder 2"/>
          <p:cNvSpPr>
            <a:spLocks noGrp="1"/>
          </p:cNvSpPr>
          <p:nvPr>
            <p:ph sz="half" idx="1"/>
          </p:nvPr>
        </p:nvSpPr>
        <p:spPr>
          <a:xfrm>
            <a:off x="838201" y="2010833"/>
            <a:ext cx="5096934" cy="4166130"/>
          </a:xfrm>
        </p:spPr>
        <p:txBody>
          <a:bodyPr>
            <a:normAutofit/>
          </a:bodyPr>
          <a:lstStyle/>
          <a:p>
            <a:pPr>
              <a:buFont typeface="Wingdings" charset="2"/>
              <a:buChar char="Ø"/>
            </a:pPr>
            <a:r>
              <a:rPr lang="en-US" sz="2000">
                <a:latin typeface="Helvetica Neue" charset="0"/>
                <a:ea typeface="Helvetica Neue" charset="0"/>
                <a:cs typeface="Helvetica Neue" charset="0"/>
              </a:rPr>
              <a:t>Racial profiling CONTRIBUTES TO and does not just REFLECT racial injustice.</a:t>
            </a:r>
          </a:p>
          <a:p>
            <a:pPr>
              <a:buFont typeface="Wingdings" charset="2"/>
              <a:buChar char="Ø"/>
            </a:pPr>
            <a:r>
              <a:rPr lang="en-US" sz="2000">
                <a:latin typeface="Helvetica Neue" charset="0"/>
                <a:ea typeface="Helvetica Neue" charset="0"/>
                <a:cs typeface="Helvetica Neue" charset="0"/>
              </a:rPr>
              <a:t>RP “publicly links black people with a tendency to crime”.</a:t>
            </a:r>
          </a:p>
        </p:txBody>
      </p:sp>
      <p:sp>
        <p:nvSpPr>
          <p:cNvPr id="4" name="Content Placeholder 2">
            <a:extLst>
              <a:ext uri="{FF2B5EF4-FFF2-40B4-BE49-F238E27FC236}">
                <a16:creationId xmlns:a16="http://schemas.microsoft.com/office/drawing/2014/main" id="{FE0C4E05-D7A0-5E74-3859-B0B964A12319}"/>
              </a:ext>
            </a:extLst>
          </p:cNvPr>
          <p:cNvSpPr txBox="1">
            <a:spLocks/>
          </p:cNvSpPr>
          <p:nvPr/>
        </p:nvSpPr>
        <p:spPr>
          <a:xfrm>
            <a:off x="6256866" y="2010833"/>
            <a:ext cx="5096934" cy="4166130"/>
          </a:xfrm>
          <a:prstGeom prst="rect">
            <a:avLst/>
          </a:prstGeom>
        </p:spPr>
        <p:txBody>
          <a:bodyPr vert="horz" lIns="0" tIns="0" rIns="91440" bIns="0" rtlCol="0">
            <a:normAutofit/>
          </a:bodyPr>
          <a:lstStyle>
            <a:lvl1pPr marL="450000" indent="-448056" algn="l" defTabSz="914400" rtl="0" eaLnBrk="1" latinLnBrk="0" hangingPunct="1">
              <a:lnSpc>
                <a:spcPct val="140000"/>
              </a:lnSpc>
              <a:spcBef>
                <a:spcPts val="1000"/>
              </a:spcBef>
              <a:buFont typeface="Calibri Light" panose="020F0302020204030204" pitchFamily="34" charset="0"/>
              <a:buChar char="→"/>
              <a:defRPr sz="1800" kern="1200">
                <a:solidFill>
                  <a:schemeClr val="tx2">
                    <a:alpha val="55000"/>
                  </a:schemeClr>
                </a:solidFill>
                <a:latin typeface="+mn-lt"/>
                <a:ea typeface="+mn-ea"/>
                <a:cs typeface="+mn-cs"/>
              </a:defRPr>
            </a:lvl1pPr>
            <a:lvl2pPr marL="90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2pPr>
            <a:lvl3pPr marL="135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3pPr>
            <a:lvl4pPr marL="180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4pPr>
            <a:lvl5pPr marL="2250000" indent="-448056" algn="l" defTabSz="914400" rtl="0" eaLnBrk="1" latinLnBrk="0" hangingPunct="1">
              <a:lnSpc>
                <a:spcPct val="140000"/>
              </a:lnSpc>
              <a:spcBef>
                <a:spcPts val="500"/>
              </a:spcBef>
              <a:buFont typeface="Calibri Light" panose="020F0302020204030204" pitchFamily="34" charset="0"/>
              <a:buChar char="→"/>
              <a:defRPr sz="1800" kern="1200">
                <a:solidFill>
                  <a:schemeClr val="tx2">
                    <a:alpha val="5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charset="2"/>
              <a:buChar char="Ø"/>
            </a:pPr>
            <a:r>
              <a:rPr lang="en-US" sz="2000">
                <a:latin typeface="Helvetica Neue" charset="0"/>
                <a:ea typeface="Helvetica Neue" charset="0"/>
                <a:cs typeface="Helvetica Neue" charset="0"/>
              </a:rPr>
              <a:t>Racial profiling does not just involve resentment, hurt, loss of trust, but also FEAR.</a:t>
            </a:r>
          </a:p>
          <a:p>
            <a:pPr>
              <a:buFont typeface="Wingdings" charset="2"/>
              <a:buChar char="Ø"/>
            </a:pPr>
            <a:r>
              <a:rPr lang="en-US" sz="2000">
                <a:latin typeface="Helvetica Neue" charset="0"/>
                <a:ea typeface="Helvetica Neue" charset="0"/>
                <a:cs typeface="Helvetica Neue" charset="0"/>
              </a:rPr>
              <a:t>Feelings of “embarrassment, humiliation, inconvenience and distrust” should not be dismissed.</a:t>
            </a:r>
          </a:p>
          <a:p>
            <a:pPr>
              <a:buFont typeface="Wingdings" charset="2"/>
              <a:buChar char="Ø"/>
            </a:pPr>
            <a:endParaRPr lang="en-US" sz="2000">
              <a:latin typeface="Helvetica Neue" charset="0"/>
              <a:ea typeface="Helvetica Neue" charset="0"/>
              <a:cs typeface="Helvetica Neue" charset="0"/>
            </a:endParaRPr>
          </a:p>
          <a:p>
            <a:pPr>
              <a:buFont typeface="Wingdings" charset="2"/>
              <a:buChar char="Ø"/>
            </a:pPr>
            <a:endParaRPr lang="en-US" sz="2000" dirty="0"/>
          </a:p>
        </p:txBody>
      </p:sp>
    </p:spTree>
    <p:extLst>
      <p:ext uri="{BB962C8B-B14F-4D97-AF65-F5344CB8AC3E}">
        <p14:creationId xmlns:p14="http://schemas.microsoft.com/office/powerpoint/2010/main" val="13537179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32400" y="1641752"/>
            <a:ext cx="6140449" cy="1323439"/>
          </a:xfrm>
        </p:spPr>
        <p:txBody>
          <a:bodyPr vert="horz" lIns="91440" tIns="45720" rIns="91440" bIns="45720" rtlCol="0" anchor="t">
            <a:normAutofit/>
          </a:bodyPr>
          <a:lstStyle/>
          <a:p>
            <a:r>
              <a:rPr lang="en-US" sz="4000" dirty="0">
                <a:solidFill>
                  <a:schemeClr val="tx1"/>
                </a:solidFill>
              </a:rPr>
              <a:t>HOSEIN against racial profiling</a:t>
            </a:r>
          </a:p>
        </p:txBody>
      </p:sp>
      <p:pic>
        <p:nvPicPr>
          <p:cNvPr id="9" name="Content Placeholder 8"/>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4279" r="2330"/>
          <a:stretch/>
        </p:blipFill>
        <p:spPr>
          <a:xfrm>
            <a:off x="20" y="10"/>
            <a:ext cx="4546582" cy="6857990"/>
          </a:xfrm>
          <a:custGeom>
            <a:avLst/>
            <a:gdLst/>
            <a:ahLst/>
            <a:cxnLst/>
            <a:rect l="l" t="t" r="r" b="b"/>
            <a:pathLst>
              <a:path w="4546602" h="6858000">
                <a:moveTo>
                  <a:pt x="4221600" y="6662544"/>
                </a:moveTo>
                <a:lnTo>
                  <a:pt x="4210150" y="6683027"/>
                </a:lnTo>
                <a:lnTo>
                  <a:pt x="4207002" y="6702976"/>
                </a:lnTo>
                <a:lnTo>
                  <a:pt x="4207002" y="6702977"/>
                </a:lnTo>
                <a:cubicBezTo>
                  <a:pt x="4207407" y="6716169"/>
                  <a:pt x="4212552" y="6729219"/>
                  <a:pt x="4220838" y="6742553"/>
                </a:cubicBezTo>
                <a:lnTo>
                  <a:pt x="4220839" y="6742555"/>
                </a:lnTo>
                <a:lnTo>
                  <a:pt x="4240316" y="6812062"/>
                </a:lnTo>
                <a:lnTo>
                  <a:pt x="4235543" y="6776800"/>
                </a:lnTo>
                <a:lnTo>
                  <a:pt x="4220839" y="6742555"/>
                </a:lnTo>
                <a:lnTo>
                  <a:pt x="4220838" y="6742552"/>
                </a:lnTo>
                <a:lnTo>
                  <a:pt x="4207002" y="6702976"/>
                </a:lnTo>
                <a:close/>
                <a:moveTo>
                  <a:pt x="4189594" y="6564620"/>
                </a:moveTo>
                <a:lnTo>
                  <a:pt x="4189594" y="6564621"/>
                </a:lnTo>
                <a:cubicBezTo>
                  <a:pt x="4199883" y="6575479"/>
                  <a:pt x="4205977" y="6582147"/>
                  <a:pt x="4212073" y="6588626"/>
                </a:cubicBezTo>
                <a:lnTo>
                  <a:pt x="4228695" y="6625225"/>
                </a:lnTo>
                <a:lnTo>
                  <a:pt x="4221601" y="6662541"/>
                </a:lnTo>
                <a:lnTo>
                  <a:pt x="4221600" y="6662541"/>
                </a:lnTo>
                <a:lnTo>
                  <a:pt x="4221600" y="6662542"/>
                </a:lnTo>
                <a:lnTo>
                  <a:pt x="4221601" y="6662541"/>
                </a:lnTo>
                <a:lnTo>
                  <a:pt x="4228684" y="6645552"/>
                </a:lnTo>
                <a:lnTo>
                  <a:pt x="4228695" y="6625225"/>
                </a:lnTo>
                <a:lnTo>
                  <a:pt x="4228695" y="6625224"/>
                </a:lnTo>
                <a:cubicBezTo>
                  <a:pt x="4226599" y="6611342"/>
                  <a:pt x="4220551" y="6597578"/>
                  <a:pt x="4212073" y="6588625"/>
                </a:cubicBezTo>
                <a:close/>
                <a:moveTo>
                  <a:pt x="4269915" y="6438981"/>
                </a:moveTo>
                <a:lnTo>
                  <a:pt x="4249984" y="6463840"/>
                </a:lnTo>
                <a:lnTo>
                  <a:pt x="4249982" y="6463849"/>
                </a:lnTo>
                <a:lnTo>
                  <a:pt x="4236188" y="6513012"/>
                </a:lnTo>
                <a:lnTo>
                  <a:pt x="4217381" y="6546194"/>
                </a:lnTo>
                <a:lnTo>
                  <a:pt x="4217381" y="6546195"/>
                </a:lnTo>
                <a:lnTo>
                  <a:pt x="4233719" y="6521804"/>
                </a:lnTo>
                <a:lnTo>
                  <a:pt x="4236188" y="6513012"/>
                </a:lnTo>
                <a:lnTo>
                  <a:pt x="4238998" y="6508052"/>
                </a:lnTo>
                <a:lnTo>
                  <a:pt x="4249982" y="6463849"/>
                </a:lnTo>
                <a:lnTo>
                  <a:pt x="4249984" y="6463841"/>
                </a:lnTo>
                <a:cubicBezTo>
                  <a:pt x="4252937" y="6451650"/>
                  <a:pt x="4260413" y="6444077"/>
                  <a:pt x="4269915" y="6438981"/>
                </a:cubicBezTo>
                <a:close/>
                <a:moveTo>
                  <a:pt x="4355914" y="6364769"/>
                </a:moveTo>
                <a:lnTo>
                  <a:pt x="4354607" y="6387910"/>
                </a:lnTo>
                <a:lnTo>
                  <a:pt x="4351952" y="6393385"/>
                </a:lnTo>
                <a:lnTo>
                  <a:pt x="4345189" y="6407332"/>
                </a:lnTo>
                <a:lnTo>
                  <a:pt x="4345189" y="6407333"/>
                </a:lnTo>
                <a:lnTo>
                  <a:pt x="4351952" y="6393385"/>
                </a:lnTo>
                <a:lnTo>
                  <a:pt x="4354608" y="6387910"/>
                </a:lnTo>
                <a:close/>
                <a:moveTo>
                  <a:pt x="4116820" y="4221391"/>
                </a:moveTo>
                <a:lnTo>
                  <a:pt x="4116820" y="4221392"/>
                </a:lnTo>
                <a:cubicBezTo>
                  <a:pt x="4117582" y="4232061"/>
                  <a:pt x="4117772" y="4243873"/>
                  <a:pt x="4122536" y="4253015"/>
                </a:cubicBezTo>
                <a:cubicBezTo>
                  <a:pt x="4134729" y="4277402"/>
                  <a:pt x="4150349" y="4300071"/>
                  <a:pt x="4162352" y="4324646"/>
                </a:cubicBezTo>
                <a:lnTo>
                  <a:pt x="4171306" y="4363891"/>
                </a:lnTo>
                <a:lnTo>
                  <a:pt x="4170544" y="4482004"/>
                </a:lnTo>
                <a:cubicBezTo>
                  <a:pt x="4167876" y="4546776"/>
                  <a:pt x="4167304" y="4612500"/>
                  <a:pt x="4110534" y="4659174"/>
                </a:cubicBezTo>
                <a:cubicBezTo>
                  <a:pt x="4105962" y="4662986"/>
                  <a:pt x="4103294" y="4671176"/>
                  <a:pt x="4102532" y="4677655"/>
                </a:cubicBezTo>
                <a:cubicBezTo>
                  <a:pt x="4098913" y="4707564"/>
                  <a:pt x="4098531" y="4738235"/>
                  <a:pt x="4092625" y="4767764"/>
                </a:cubicBezTo>
                <a:cubicBezTo>
                  <a:pt x="4090244" y="4779575"/>
                  <a:pt x="4089435" y="4790386"/>
                  <a:pt x="4091316" y="4800483"/>
                </a:cubicBezTo>
                <a:lnTo>
                  <a:pt x="4091316" y="4800484"/>
                </a:lnTo>
                <a:cubicBezTo>
                  <a:pt x="4093197" y="4810581"/>
                  <a:pt x="4097770" y="4819964"/>
                  <a:pt x="4106152" y="4828917"/>
                </a:cubicBezTo>
                <a:lnTo>
                  <a:pt x="4128333" y="4863343"/>
                </a:lnTo>
                <a:lnTo>
                  <a:pt x="4135862" y="4889275"/>
                </a:lnTo>
                <a:lnTo>
                  <a:pt x="4134157" y="4912168"/>
                </a:lnTo>
                <a:cubicBezTo>
                  <a:pt x="4132442" y="4919978"/>
                  <a:pt x="4132085" y="4927122"/>
                  <a:pt x="4132755" y="4933805"/>
                </a:cubicBezTo>
                <a:lnTo>
                  <a:pt x="4132755" y="4933806"/>
                </a:lnTo>
                <a:lnTo>
                  <a:pt x="4132757" y="4933810"/>
                </a:lnTo>
                <a:lnTo>
                  <a:pt x="4137514" y="4952673"/>
                </a:lnTo>
                <a:lnTo>
                  <a:pt x="4140307" y="4957453"/>
                </a:lnTo>
                <a:lnTo>
                  <a:pt x="4141585" y="4961456"/>
                </a:lnTo>
                <a:cubicBezTo>
                  <a:pt x="4146096" y="4970097"/>
                  <a:pt x="4151802" y="4978393"/>
                  <a:pt x="4157589" y="4987038"/>
                </a:cubicBezTo>
                <a:cubicBezTo>
                  <a:pt x="4168828" y="5003802"/>
                  <a:pt x="4182926" y="5022853"/>
                  <a:pt x="4184068" y="5041522"/>
                </a:cubicBezTo>
                <a:cubicBezTo>
                  <a:pt x="4184687" y="5052096"/>
                  <a:pt x="4187605" y="5062300"/>
                  <a:pt x="4191284" y="5072376"/>
                </a:cubicBezTo>
                <a:lnTo>
                  <a:pt x="4197188" y="5087444"/>
                </a:lnTo>
                <a:lnTo>
                  <a:pt x="4210215" y="5133220"/>
                </a:lnTo>
                <a:lnTo>
                  <a:pt x="4210217" y="5133225"/>
                </a:lnTo>
                <a:lnTo>
                  <a:pt x="4203501" y="5166113"/>
                </a:lnTo>
                <a:lnTo>
                  <a:pt x="4203501" y="5166114"/>
                </a:lnTo>
                <a:cubicBezTo>
                  <a:pt x="4202739" y="5167638"/>
                  <a:pt x="4203311" y="5169781"/>
                  <a:pt x="4204192" y="5172091"/>
                </a:cubicBezTo>
                <a:lnTo>
                  <a:pt x="4206739" y="5179068"/>
                </a:lnTo>
                <a:lnTo>
                  <a:pt x="4206573" y="5229433"/>
                </a:lnTo>
                <a:lnTo>
                  <a:pt x="4196024" y="5248936"/>
                </a:lnTo>
                <a:lnTo>
                  <a:pt x="4183116" y="5272796"/>
                </a:lnTo>
                <a:cubicBezTo>
                  <a:pt x="4171471" y="5285441"/>
                  <a:pt x="4163765" y="5298595"/>
                  <a:pt x="4159213" y="5312288"/>
                </a:cubicBezTo>
                <a:lnTo>
                  <a:pt x="4158157" y="5321350"/>
                </a:lnTo>
                <a:lnTo>
                  <a:pt x="4155683" y="5326163"/>
                </a:lnTo>
                <a:lnTo>
                  <a:pt x="4154237" y="5355014"/>
                </a:lnTo>
                <a:lnTo>
                  <a:pt x="4154237" y="5355015"/>
                </a:lnTo>
                <a:cubicBezTo>
                  <a:pt x="4154886" y="5364883"/>
                  <a:pt x="4156589" y="5375003"/>
                  <a:pt x="4159113" y="5385385"/>
                </a:cubicBezTo>
                <a:cubicBezTo>
                  <a:pt x="4162352" y="5398722"/>
                  <a:pt x="4164638" y="5412058"/>
                  <a:pt x="4167304" y="5425583"/>
                </a:cubicBezTo>
                <a:cubicBezTo>
                  <a:pt x="4171114" y="5443871"/>
                  <a:pt x="4175116" y="5462352"/>
                  <a:pt x="4178926" y="5480638"/>
                </a:cubicBezTo>
                <a:lnTo>
                  <a:pt x="4183450" y="5507668"/>
                </a:lnTo>
                <a:lnTo>
                  <a:pt x="4172831" y="5531692"/>
                </a:lnTo>
                <a:lnTo>
                  <a:pt x="4172830" y="5531693"/>
                </a:lnTo>
                <a:cubicBezTo>
                  <a:pt x="4165781" y="5537600"/>
                  <a:pt x="4162589" y="5542649"/>
                  <a:pt x="4162685" y="5547578"/>
                </a:cubicBezTo>
                <a:lnTo>
                  <a:pt x="4162685" y="5547579"/>
                </a:lnTo>
                <a:cubicBezTo>
                  <a:pt x="4162780" y="5552508"/>
                  <a:pt x="4166162" y="5557318"/>
                  <a:pt x="4172258" y="5562747"/>
                </a:cubicBezTo>
                <a:cubicBezTo>
                  <a:pt x="4214932" y="5600468"/>
                  <a:pt x="4241603" y="5646190"/>
                  <a:pt x="4243506" y="5704484"/>
                </a:cubicBezTo>
                <a:cubicBezTo>
                  <a:pt x="4243888" y="5716486"/>
                  <a:pt x="4246554" y="5728679"/>
                  <a:pt x="4249412" y="5740489"/>
                </a:cubicBezTo>
                <a:cubicBezTo>
                  <a:pt x="4251127" y="5747729"/>
                  <a:pt x="4253033" y="5756494"/>
                  <a:pt x="4258177" y="5760874"/>
                </a:cubicBezTo>
                <a:cubicBezTo>
                  <a:pt x="4297420" y="5794975"/>
                  <a:pt x="4324663" y="5837458"/>
                  <a:pt x="4346573" y="5883752"/>
                </a:cubicBezTo>
                <a:lnTo>
                  <a:pt x="4346575" y="5883756"/>
                </a:lnTo>
                <a:lnTo>
                  <a:pt x="4364477" y="5935946"/>
                </a:lnTo>
                <a:lnTo>
                  <a:pt x="4364478" y="5935950"/>
                </a:lnTo>
                <a:lnTo>
                  <a:pt x="4360859" y="5993290"/>
                </a:lnTo>
                <a:lnTo>
                  <a:pt x="4360858" y="5993291"/>
                </a:lnTo>
                <a:cubicBezTo>
                  <a:pt x="4359717" y="6004531"/>
                  <a:pt x="4359906" y="6017485"/>
                  <a:pt x="4354382" y="6026440"/>
                </a:cubicBezTo>
                <a:cubicBezTo>
                  <a:pt x="4337045" y="6054825"/>
                  <a:pt x="4318377" y="6082258"/>
                  <a:pt x="4298182" y="6108738"/>
                </a:cubicBezTo>
                <a:cubicBezTo>
                  <a:pt x="4289514" y="6120074"/>
                  <a:pt x="4284561" y="6126884"/>
                  <a:pt x="4284490" y="6133314"/>
                </a:cubicBezTo>
                <a:lnTo>
                  <a:pt x="4284490" y="6133315"/>
                </a:lnTo>
                <a:lnTo>
                  <a:pt x="4288190" y="6143190"/>
                </a:lnTo>
                <a:lnTo>
                  <a:pt x="4300086" y="6155600"/>
                </a:lnTo>
                <a:lnTo>
                  <a:pt x="4300088" y="6155603"/>
                </a:lnTo>
                <a:cubicBezTo>
                  <a:pt x="4322377" y="6175798"/>
                  <a:pt x="4333998" y="6200945"/>
                  <a:pt x="4338759" y="6228757"/>
                </a:cubicBezTo>
                <a:lnTo>
                  <a:pt x="4356096" y="6361540"/>
                </a:lnTo>
                <a:lnTo>
                  <a:pt x="4356096" y="6361539"/>
                </a:lnTo>
                <a:cubicBezTo>
                  <a:pt x="4352476" y="6317151"/>
                  <a:pt x="4346190" y="6272764"/>
                  <a:pt x="4338759" y="6228756"/>
                </a:cubicBezTo>
                <a:cubicBezTo>
                  <a:pt x="4333998" y="6200944"/>
                  <a:pt x="4322377" y="6175797"/>
                  <a:pt x="4300088" y="6155602"/>
                </a:cubicBezTo>
                <a:lnTo>
                  <a:pt x="4300086" y="6155600"/>
                </a:lnTo>
                <a:lnTo>
                  <a:pt x="4284490" y="6133315"/>
                </a:lnTo>
                <a:lnTo>
                  <a:pt x="4298182" y="6108739"/>
                </a:lnTo>
                <a:cubicBezTo>
                  <a:pt x="4318377" y="6082259"/>
                  <a:pt x="4337045" y="6054826"/>
                  <a:pt x="4354382" y="6026441"/>
                </a:cubicBezTo>
                <a:cubicBezTo>
                  <a:pt x="4359906" y="6017486"/>
                  <a:pt x="4359717" y="6004532"/>
                  <a:pt x="4360858" y="5993292"/>
                </a:cubicBezTo>
                <a:lnTo>
                  <a:pt x="4360859" y="5993290"/>
                </a:lnTo>
                <a:lnTo>
                  <a:pt x="4364311" y="5964477"/>
                </a:lnTo>
                <a:lnTo>
                  <a:pt x="4364478" y="5935950"/>
                </a:lnTo>
                <a:lnTo>
                  <a:pt x="4364478" y="5935949"/>
                </a:lnTo>
                <a:lnTo>
                  <a:pt x="4364477" y="5935946"/>
                </a:lnTo>
                <a:lnTo>
                  <a:pt x="4357598" y="5909351"/>
                </a:lnTo>
                <a:lnTo>
                  <a:pt x="4346575" y="5883756"/>
                </a:lnTo>
                <a:lnTo>
                  <a:pt x="4346573" y="5883751"/>
                </a:lnTo>
                <a:cubicBezTo>
                  <a:pt x="4324663" y="5837457"/>
                  <a:pt x="4297420" y="5794974"/>
                  <a:pt x="4258177" y="5760873"/>
                </a:cubicBezTo>
                <a:cubicBezTo>
                  <a:pt x="4253033" y="5756493"/>
                  <a:pt x="4251127" y="5747728"/>
                  <a:pt x="4249412" y="5740488"/>
                </a:cubicBezTo>
                <a:cubicBezTo>
                  <a:pt x="4246554" y="5728678"/>
                  <a:pt x="4243888" y="5716485"/>
                  <a:pt x="4243506" y="5704483"/>
                </a:cubicBezTo>
                <a:cubicBezTo>
                  <a:pt x="4241603" y="5646189"/>
                  <a:pt x="4214932" y="5600467"/>
                  <a:pt x="4172258" y="5562746"/>
                </a:cubicBezTo>
                <a:lnTo>
                  <a:pt x="4162685" y="5547578"/>
                </a:lnTo>
                <a:lnTo>
                  <a:pt x="4172830" y="5531694"/>
                </a:lnTo>
                <a:lnTo>
                  <a:pt x="4172831" y="5531692"/>
                </a:lnTo>
                <a:lnTo>
                  <a:pt x="4181230" y="5520422"/>
                </a:lnTo>
                <a:lnTo>
                  <a:pt x="4183450" y="5507668"/>
                </a:lnTo>
                <a:lnTo>
                  <a:pt x="4183450" y="5507667"/>
                </a:lnTo>
                <a:cubicBezTo>
                  <a:pt x="4183403" y="5498832"/>
                  <a:pt x="4180831" y="5489497"/>
                  <a:pt x="4178926" y="5480637"/>
                </a:cubicBezTo>
                <a:cubicBezTo>
                  <a:pt x="4175116" y="5462351"/>
                  <a:pt x="4171114" y="5443870"/>
                  <a:pt x="4167304" y="5425582"/>
                </a:cubicBezTo>
                <a:cubicBezTo>
                  <a:pt x="4164638" y="5412057"/>
                  <a:pt x="4162352" y="5398721"/>
                  <a:pt x="4159113" y="5385384"/>
                </a:cubicBezTo>
                <a:lnTo>
                  <a:pt x="4154237" y="5355014"/>
                </a:lnTo>
                <a:lnTo>
                  <a:pt x="4158157" y="5321350"/>
                </a:lnTo>
                <a:lnTo>
                  <a:pt x="4183116" y="5272797"/>
                </a:lnTo>
                <a:lnTo>
                  <a:pt x="4196024" y="5248936"/>
                </a:lnTo>
                <a:lnTo>
                  <a:pt x="4206573" y="5229434"/>
                </a:lnTo>
                <a:cubicBezTo>
                  <a:pt x="4210407" y="5213598"/>
                  <a:pt x="4210359" y="5196595"/>
                  <a:pt x="4206739" y="5179068"/>
                </a:cubicBezTo>
                <a:lnTo>
                  <a:pt x="4206739" y="5179067"/>
                </a:lnTo>
                <a:cubicBezTo>
                  <a:pt x="4206263" y="5176876"/>
                  <a:pt x="4205074" y="5174400"/>
                  <a:pt x="4204192" y="5172090"/>
                </a:cubicBezTo>
                <a:lnTo>
                  <a:pt x="4203501" y="5166114"/>
                </a:lnTo>
                <a:lnTo>
                  <a:pt x="4210217" y="5133225"/>
                </a:lnTo>
                <a:lnTo>
                  <a:pt x="4210217" y="5133224"/>
                </a:lnTo>
                <a:lnTo>
                  <a:pt x="4210215" y="5133220"/>
                </a:lnTo>
                <a:lnTo>
                  <a:pt x="4203072" y="5102461"/>
                </a:lnTo>
                <a:lnTo>
                  <a:pt x="4197188" y="5087444"/>
                </a:lnTo>
                <a:lnTo>
                  <a:pt x="4197182" y="5087423"/>
                </a:lnTo>
                <a:cubicBezTo>
                  <a:pt x="4191096" y="5072411"/>
                  <a:pt x="4184997" y="5057381"/>
                  <a:pt x="4184068" y="5041521"/>
                </a:cubicBezTo>
                <a:cubicBezTo>
                  <a:pt x="4182926" y="5022852"/>
                  <a:pt x="4168828" y="5003801"/>
                  <a:pt x="4157589" y="4987037"/>
                </a:cubicBezTo>
                <a:lnTo>
                  <a:pt x="4140307" y="4957453"/>
                </a:lnTo>
                <a:lnTo>
                  <a:pt x="4132757" y="4933810"/>
                </a:lnTo>
                <a:lnTo>
                  <a:pt x="4132755" y="4933805"/>
                </a:lnTo>
                <a:lnTo>
                  <a:pt x="4134157" y="4912169"/>
                </a:lnTo>
                <a:cubicBezTo>
                  <a:pt x="4135919" y="4904359"/>
                  <a:pt x="4136431" y="4896714"/>
                  <a:pt x="4135862" y="4889276"/>
                </a:cubicBezTo>
                <a:lnTo>
                  <a:pt x="4135862" y="4889275"/>
                </a:lnTo>
                <a:lnTo>
                  <a:pt x="4131084" y="4867614"/>
                </a:lnTo>
                <a:lnTo>
                  <a:pt x="4128333" y="4863343"/>
                </a:lnTo>
                <a:lnTo>
                  <a:pt x="4126583" y="4857317"/>
                </a:lnTo>
                <a:cubicBezTo>
                  <a:pt x="4121440" y="4847214"/>
                  <a:pt x="4114439" y="4837703"/>
                  <a:pt x="4106152" y="4828916"/>
                </a:cubicBezTo>
                <a:lnTo>
                  <a:pt x="4091316" y="4800483"/>
                </a:lnTo>
                <a:lnTo>
                  <a:pt x="4092625" y="4767765"/>
                </a:lnTo>
                <a:cubicBezTo>
                  <a:pt x="4098531" y="4738236"/>
                  <a:pt x="4098913" y="4707565"/>
                  <a:pt x="4102532" y="4677656"/>
                </a:cubicBezTo>
                <a:cubicBezTo>
                  <a:pt x="4103294" y="4671177"/>
                  <a:pt x="4105962" y="4662987"/>
                  <a:pt x="4110534" y="4659175"/>
                </a:cubicBezTo>
                <a:cubicBezTo>
                  <a:pt x="4167304" y="4612501"/>
                  <a:pt x="4167876" y="4546777"/>
                  <a:pt x="4170544" y="4482005"/>
                </a:cubicBezTo>
                <a:cubicBezTo>
                  <a:pt x="4172258" y="4442762"/>
                  <a:pt x="4172258" y="4403326"/>
                  <a:pt x="4171306" y="4363891"/>
                </a:cubicBezTo>
                <a:lnTo>
                  <a:pt x="4171306" y="4363890"/>
                </a:lnTo>
                <a:cubicBezTo>
                  <a:pt x="4171114" y="4350554"/>
                  <a:pt x="4168066" y="4336457"/>
                  <a:pt x="4162352" y="4324645"/>
                </a:cubicBezTo>
                <a:cubicBezTo>
                  <a:pt x="4150349" y="4300070"/>
                  <a:pt x="4134729" y="4277401"/>
                  <a:pt x="4122536" y="4253014"/>
                </a:cubicBezTo>
                <a:close/>
                <a:moveTo>
                  <a:pt x="4113010" y="4165383"/>
                </a:moveTo>
                <a:lnTo>
                  <a:pt x="4113010" y="4165384"/>
                </a:lnTo>
                <a:lnTo>
                  <a:pt x="4116915" y="4192388"/>
                </a:lnTo>
                <a:lnTo>
                  <a:pt x="4116915" y="4192387"/>
                </a:lnTo>
                <a:cubicBezTo>
                  <a:pt x="4117011" y="4182767"/>
                  <a:pt x="4116439" y="4173480"/>
                  <a:pt x="4113010" y="4165383"/>
                </a:cubicBezTo>
                <a:close/>
                <a:moveTo>
                  <a:pt x="4100628" y="3885338"/>
                </a:moveTo>
                <a:lnTo>
                  <a:pt x="4100628" y="3885339"/>
                </a:lnTo>
                <a:cubicBezTo>
                  <a:pt x="4110344" y="3897722"/>
                  <a:pt x="4117750" y="3910319"/>
                  <a:pt x="4123009" y="3923125"/>
                </a:cubicBezTo>
                <a:lnTo>
                  <a:pt x="4132513" y="3962160"/>
                </a:lnTo>
                <a:lnTo>
                  <a:pt x="4116821" y="4043838"/>
                </a:lnTo>
                <a:lnTo>
                  <a:pt x="4116820" y="4043839"/>
                </a:lnTo>
                <a:cubicBezTo>
                  <a:pt x="4108057" y="4063842"/>
                  <a:pt x="4102675" y="4083702"/>
                  <a:pt x="4101699" y="4103825"/>
                </a:cubicBezTo>
                <a:lnTo>
                  <a:pt x="4101699" y="4103826"/>
                </a:lnTo>
                <a:lnTo>
                  <a:pt x="4103666" y="4134255"/>
                </a:lnTo>
                <a:lnTo>
                  <a:pt x="4113010" y="4165382"/>
                </a:lnTo>
                <a:lnTo>
                  <a:pt x="4101699" y="4103826"/>
                </a:lnTo>
                <a:lnTo>
                  <a:pt x="4116820" y="4043840"/>
                </a:lnTo>
                <a:lnTo>
                  <a:pt x="4116821" y="4043838"/>
                </a:lnTo>
                <a:lnTo>
                  <a:pt x="4130123" y="4002410"/>
                </a:lnTo>
                <a:lnTo>
                  <a:pt x="4132513" y="3962160"/>
                </a:lnTo>
                <a:lnTo>
                  <a:pt x="4132513" y="3962159"/>
                </a:lnTo>
                <a:cubicBezTo>
                  <a:pt x="4130251" y="3935727"/>
                  <a:pt x="4120060" y="3910104"/>
                  <a:pt x="4100628" y="3885338"/>
                </a:cubicBezTo>
                <a:close/>
                <a:moveTo>
                  <a:pt x="4115391" y="3670561"/>
                </a:moveTo>
                <a:lnTo>
                  <a:pt x="4117820" y="3680164"/>
                </a:lnTo>
                <a:lnTo>
                  <a:pt x="4113772" y="3734837"/>
                </a:lnTo>
                <a:lnTo>
                  <a:pt x="4113772" y="3734838"/>
                </a:lnTo>
                <a:cubicBezTo>
                  <a:pt x="4112820" y="3741316"/>
                  <a:pt x="4111486" y="3749126"/>
                  <a:pt x="4114154" y="3754653"/>
                </a:cubicBezTo>
                <a:lnTo>
                  <a:pt x="4120511" y="3789776"/>
                </a:lnTo>
                <a:lnTo>
                  <a:pt x="4105580" y="3822472"/>
                </a:lnTo>
                <a:cubicBezTo>
                  <a:pt x="4098532" y="3831902"/>
                  <a:pt x="4092912" y="3842046"/>
                  <a:pt x="4091245" y="3852619"/>
                </a:cubicBezTo>
                <a:lnTo>
                  <a:pt x="4091245" y="3852620"/>
                </a:lnTo>
                <a:lnTo>
                  <a:pt x="4092025" y="3868764"/>
                </a:lnTo>
                <a:lnTo>
                  <a:pt x="4100628" y="3885337"/>
                </a:lnTo>
                <a:lnTo>
                  <a:pt x="4091245" y="3852620"/>
                </a:lnTo>
                <a:lnTo>
                  <a:pt x="4105580" y="3822473"/>
                </a:lnTo>
                <a:cubicBezTo>
                  <a:pt x="4113772" y="3811614"/>
                  <a:pt x="4118916" y="3800897"/>
                  <a:pt x="4120511" y="3789777"/>
                </a:cubicBezTo>
                <a:lnTo>
                  <a:pt x="4120511" y="3789776"/>
                </a:lnTo>
                <a:cubicBezTo>
                  <a:pt x="4122107" y="3778655"/>
                  <a:pt x="4120154" y="3767130"/>
                  <a:pt x="4114154" y="3754652"/>
                </a:cubicBezTo>
                <a:lnTo>
                  <a:pt x="4113772" y="3734838"/>
                </a:lnTo>
                <a:lnTo>
                  <a:pt x="4117820" y="3680164"/>
                </a:lnTo>
                <a:lnTo>
                  <a:pt x="4117820" y="3680163"/>
                </a:lnTo>
                <a:close/>
                <a:moveTo>
                  <a:pt x="4185711" y="2836172"/>
                </a:moveTo>
                <a:lnTo>
                  <a:pt x="4177020" y="2848793"/>
                </a:lnTo>
                <a:cubicBezTo>
                  <a:pt x="4172020" y="2865010"/>
                  <a:pt x="4166162" y="2881307"/>
                  <a:pt x="4161416" y="2897785"/>
                </a:cubicBezTo>
                <a:lnTo>
                  <a:pt x="4160387" y="2903551"/>
                </a:lnTo>
                <a:lnTo>
                  <a:pt x="4157113" y="2914328"/>
                </a:lnTo>
                <a:lnTo>
                  <a:pt x="4152482" y="2947859"/>
                </a:lnTo>
                <a:lnTo>
                  <a:pt x="4152481" y="2947862"/>
                </a:lnTo>
                <a:lnTo>
                  <a:pt x="4152481" y="2947863"/>
                </a:lnTo>
                <a:cubicBezTo>
                  <a:pt x="4152112" y="2959157"/>
                  <a:pt x="4153112" y="2970576"/>
                  <a:pt x="4156065" y="2982149"/>
                </a:cubicBezTo>
                <a:lnTo>
                  <a:pt x="4167758" y="3077402"/>
                </a:lnTo>
                <a:lnTo>
                  <a:pt x="4155303" y="3172654"/>
                </a:lnTo>
                <a:cubicBezTo>
                  <a:pt x="4129394" y="3276480"/>
                  <a:pt x="4101962" y="3380305"/>
                  <a:pt x="4107676" y="3489467"/>
                </a:cubicBezTo>
                <a:cubicBezTo>
                  <a:pt x="4108628" y="3507563"/>
                  <a:pt x="4097007" y="3529090"/>
                  <a:pt x="4085577" y="3544713"/>
                </a:cubicBezTo>
                <a:cubicBezTo>
                  <a:pt x="4074719" y="3559668"/>
                  <a:pt x="4068860" y="3566811"/>
                  <a:pt x="4067955" y="3574408"/>
                </a:cubicBezTo>
                <a:lnTo>
                  <a:pt x="4067956" y="3574408"/>
                </a:lnTo>
                <a:lnTo>
                  <a:pt x="4067955" y="3574409"/>
                </a:lnTo>
                <a:cubicBezTo>
                  <a:pt x="4067050" y="3582005"/>
                  <a:pt x="4071099" y="3590054"/>
                  <a:pt x="4080053" y="3606818"/>
                </a:cubicBezTo>
                <a:cubicBezTo>
                  <a:pt x="4084435" y="3614820"/>
                  <a:pt x="4087101" y="3624726"/>
                  <a:pt x="4093579" y="3630633"/>
                </a:cubicBezTo>
                <a:lnTo>
                  <a:pt x="4109452" y="3651926"/>
                </a:lnTo>
                <a:lnTo>
                  <a:pt x="4093579" y="3630632"/>
                </a:lnTo>
                <a:cubicBezTo>
                  <a:pt x="4087101" y="3624725"/>
                  <a:pt x="4084435" y="3614819"/>
                  <a:pt x="4080053" y="3606817"/>
                </a:cubicBezTo>
                <a:cubicBezTo>
                  <a:pt x="4075576" y="3598435"/>
                  <a:pt x="4072325" y="3592232"/>
                  <a:pt x="4070307" y="3587174"/>
                </a:cubicBezTo>
                <a:lnTo>
                  <a:pt x="4067956" y="3574408"/>
                </a:lnTo>
                <a:lnTo>
                  <a:pt x="4073034" y="3562321"/>
                </a:lnTo>
                <a:cubicBezTo>
                  <a:pt x="4075969" y="3557716"/>
                  <a:pt x="4080148" y="3552191"/>
                  <a:pt x="4085577" y="3544714"/>
                </a:cubicBezTo>
                <a:cubicBezTo>
                  <a:pt x="4097007" y="3529091"/>
                  <a:pt x="4108628" y="3507564"/>
                  <a:pt x="4107676" y="3489468"/>
                </a:cubicBezTo>
                <a:cubicBezTo>
                  <a:pt x="4101962" y="3380306"/>
                  <a:pt x="4129394" y="3276481"/>
                  <a:pt x="4155303" y="3172655"/>
                </a:cubicBezTo>
                <a:cubicBezTo>
                  <a:pt x="4163305" y="3140650"/>
                  <a:pt x="4167543" y="3109026"/>
                  <a:pt x="4167758" y="3077402"/>
                </a:cubicBezTo>
                <a:lnTo>
                  <a:pt x="4167758" y="3077401"/>
                </a:lnTo>
                <a:cubicBezTo>
                  <a:pt x="4167972" y="3045777"/>
                  <a:pt x="4164162" y="3014153"/>
                  <a:pt x="4156065" y="2982148"/>
                </a:cubicBezTo>
                <a:lnTo>
                  <a:pt x="4152481" y="2947863"/>
                </a:lnTo>
                <a:lnTo>
                  <a:pt x="4152482" y="2947859"/>
                </a:lnTo>
                <a:lnTo>
                  <a:pt x="4160387" y="2903551"/>
                </a:lnTo>
                <a:lnTo>
                  <a:pt x="4177020" y="2848794"/>
                </a:lnTo>
                <a:cubicBezTo>
                  <a:pt x="4178353" y="2844317"/>
                  <a:pt x="4181639" y="2839983"/>
                  <a:pt x="4185711" y="2836173"/>
                </a:cubicBezTo>
                <a:close/>
                <a:moveTo>
                  <a:pt x="3701225" y="1508458"/>
                </a:moveTo>
                <a:lnTo>
                  <a:pt x="3673131" y="1596214"/>
                </a:lnTo>
                <a:cubicBezTo>
                  <a:pt x="3670654" y="1604979"/>
                  <a:pt x="3672179" y="1615837"/>
                  <a:pt x="3675036" y="1624981"/>
                </a:cubicBezTo>
                <a:cubicBezTo>
                  <a:pt x="3684752" y="1656224"/>
                  <a:pt x="3709137" y="1676037"/>
                  <a:pt x="3731617" y="1697754"/>
                </a:cubicBezTo>
                <a:cubicBezTo>
                  <a:pt x="3741524" y="1707280"/>
                  <a:pt x="3748572" y="1720424"/>
                  <a:pt x="3754286" y="1733189"/>
                </a:cubicBezTo>
                <a:cubicBezTo>
                  <a:pt x="3768957" y="1766336"/>
                  <a:pt x="3782101" y="1800247"/>
                  <a:pt x="3796007" y="1833776"/>
                </a:cubicBezTo>
                <a:cubicBezTo>
                  <a:pt x="3797341" y="1837014"/>
                  <a:pt x="3800770" y="1839680"/>
                  <a:pt x="3803628" y="1842159"/>
                </a:cubicBezTo>
                <a:cubicBezTo>
                  <a:pt x="3833729" y="1866923"/>
                  <a:pt x="3864018" y="1891498"/>
                  <a:pt x="3894119" y="1916455"/>
                </a:cubicBezTo>
                <a:cubicBezTo>
                  <a:pt x="3899833" y="1921217"/>
                  <a:pt x="3904025" y="1928077"/>
                  <a:pt x="3909549" y="1933220"/>
                </a:cubicBezTo>
                <a:cubicBezTo>
                  <a:pt x="3917169" y="1940460"/>
                  <a:pt x="3924410" y="1949604"/>
                  <a:pt x="3933554" y="1953414"/>
                </a:cubicBezTo>
                <a:cubicBezTo>
                  <a:pt x="3962319" y="1965225"/>
                  <a:pt x="3974703" y="1987895"/>
                  <a:pt x="3980037" y="2016470"/>
                </a:cubicBezTo>
                <a:cubicBezTo>
                  <a:pt x="3984990" y="2042571"/>
                  <a:pt x="3989182" y="2068670"/>
                  <a:pt x="3994896" y="2094579"/>
                </a:cubicBezTo>
                <a:cubicBezTo>
                  <a:pt x="4001754" y="2126202"/>
                  <a:pt x="4009184" y="2157637"/>
                  <a:pt x="4017567" y="2188880"/>
                </a:cubicBezTo>
                <a:cubicBezTo>
                  <a:pt x="4021187" y="2202405"/>
                  <a:pt x="4025377" y="2216693"/>
                  <a:pt x="4032807" y="2228315"/>
                </a:cubicBezTo>
                <a:cubicBezTo>
                  <a:pt x="4053382" y="2260891"/>
                  <a:pt x="4067288" y="2295754"/>
                  <a:pt x="4061764" y="2334045"/>
                </a:cubicBezTo>
                <a:cubicBezTo>
                  <a:pt x="4057382" y="2364716"/>
                  <a:pt x="4068622" y="2390435"/>
                  <a:pt x="4086149" y="2409486"/>
                </a:cubicBezTo>
                <a:cubicBezTo>
                  <a:pt x="4094103" y="2418155"/>
                  <a:pt x="4099616" y="2426977"/>
                  <a:pt x="4103250" y="2435913"/>
                </a:cubicBezTo>
                <a:lnTo>
                  <a:pt x="4109081" y="2463018"/>
                </a:lnTo>
                <a:lnTo>
                  <a:pt x="4109080" y="2463031"/>
                </a:lnTo>
                <a:lnTo>
                  <a:pt x="4100439" y="2518262"/>
                </a:lnTo>
                <a:lnTo>
                  <a:pt x="4100438" y="2518264"/>
                </a:lnTo>
                <a:cubicBezTo>
                  <a:pt x="4097771" y="2527790"/>
                  <a:pt x="4096627" y="2536458"/>
                  <a:pt x="4096794" y="2545006"/>
                </a:cubicBezTo>
                <a:lnTo>
                  <a:pt x="4096794" y="2545007"/>
                </a:lnTo>
                <a:cubicBezTo>
                  <a:pt x="4096960" y="2553556"/>
                  <a:pt x="4098437" y="2561986"/>
                  <a:pt x="4101008" y="2571035"/>
                </a:cubicBezTo>
                <a:cubicBezTo>
                  <a:pt x="4113010" y="2612946"/>
                  <a:pt x="4145587" y="2640951"/>
                  <a:pt x="4174162" y="2668002"/>
                </a:cubicBezTo>
                <a:cubicBezTo>
                  <a:pt x="4198547" y="2691055"/>
                  <a:pt x="4212264" y="2716964"/>
                  <a:pt x="4222552" y="2745349"/>
                </a:cubicBezTo>
                <a:lnTo>
                  <a:pt x="4222553" y="2745352"/>
                </a:lnTo>
                <a:lnTo>
                  <a:pt x="4228473" y="2778006"/>
                </a:lnTo>
                <a:lnTo>
                  <a:pt x="4228053" y="2785440"/>
                </a:lnTo>
                <a:lnTo>
                  <a:pt x="4217974" y="2811780"/>
                </a:lnTo>
                <a:lnTo>
                  <a:pt x="4217970" y="2811787"/>
                </a:lnTo>
                <a:lnTo>
                  <a:pt x="4217971" y="2811787"/>
                </a:lnTo>
                <a:lnTo>
                  <a:pt x="4217974" y="2811780"/>
                </a:lnTo>
                <a:lnTo>
                  <a:pt x="4227624" y="2793023"/>
                </a:lnTo>
                <a:lnTo>
                  <a:pt x="4228053" y="2785440"/>
                </a:lnTo>
                <a:lnTo>
                  <a:pt x="4229253" y="2782305"/>
                </a:lnTo>
                <a:lnTo>
                  <a:pt x="4228473" y="2778006"/>
                </a:lnTo>
                <a:lnTo>
                  <a:pt x="4228883" y="2770757"/>
                </a:lnTo>
                <a:lnTo>
                  <a:pt x="4222553" y="2745352"/>
                </a:lnTo>
                <a:lnTo>
                  <a:pt x="4222552" y="2745348"/>
                </a:lnTo>
                <a:cubicBezTo>
                  <a:pt x="4212264" y="2716963"/>
                  <a:pt x="4198547" y="2691054"/>
                  <a:pt x="4174162" y="2668001"/>
                </a:cubicBezTo>
                <a:cubicBezTo>
                  <a:pt x="4145587" y="2640950"/>
                  <a:pt x="4113010" y="2612945"/>
                  <a:pt x="4101008" y="2571034"/>
                </a:cubicBezTo>
                <a:lnTo>
                  <a:pt x="4096794" y="2545007"/>
                </a:lnTo>
                <a:lnTo>
                  <a:pt x="4100438" y="2518265"/>
                </a:lnTo>
                <a:lnTo>
                  <a:pt x="4100439" y="2518262"/>
                </a:lnTo>
                <a:lnTo>
                  <a:pt x="4107019" y="2490551"/>
                </a:lnTo>
                <a:lnTo>
                  <a:pt x="4109080" y="2463031"/>
                </a:lnTo>
                <a:lnTo>
                  <a:pt x="4109082" y="2463019"/>
                </a:lnTo>
                <a:lnTo>
                  <a:pt x="4109081" y="2463018"/>
                </a:lnTo>
                <a:lnTo>
                  <a:pt x="4109082" y="2463018"/>
                </a:lnTo>
                <a:cubicBezTo>
                  <a:pt x="4108200" y="2444777"/>
                  <a:pt x="4102057" y="2426822"/>
                  <a:pt x="4086149" y="2409485"/>
                </a:cubicBezTo>
                <a:cubicBezTo>
                  <a:pt x="4068622" y="2390434"/>
                  <a:pt x="4057382" y="2364715"/>
                  <a:pt x="4061764" y="2334044"/>
                </a:cubicBezTo>
                <a:cubicBezTo>
                  <a:pt x="4067288" y="2295753"/>
                  <a:pt x="4053382" y="2260890"/>
                  <a:pt x="4032807" y="2228314"/>
                </a:cubicBezTo>
                <a:cubicBezTo>
                  <a:pt x="4025377" y="2216692"/>
                  <a:pt x="4021187" y="2202404"/>
                  <a:pt x="4017567" y="2188879"/>
                </a:cubicBezTo>
                <a:cubicBezTo>
                  <a:pt x="4009184" y="2157636"/>
                  <a:pt x="4001754" y="2126201"/>
                  <a:pt x="3994896" y="2094578"/>
                </a:cubicBezTo>
                <a:cubicBezTo>
                  <a:pt x="3989182" y="2068669"/>
                  <a:pt x="3984990" y="2042570"/>
                  <a:pt x="3980037" y="2016469"/>
                </a:cubicBezTo>
                <a:cubicBezTo>
                  <a:pt x="3974703" y="1987894"/>
                  <a:pt x="3962319" y="1965224"/>
                  <a:pt x="3933554" y="1953413"/>
                </a:cubicBezTo>
                <a:cubicBezTo>
                  <a:pt x="3924410" y="1949603"/>
                  <a:pt x="3917169" y="1940459"/>
                  <a:pt x="3909549" y="1933219"/>
                </a:cubicBezTo>
                <a:cubicBezTo>
                  <a:pt x="3904025" y="1928076"/>
                  <a:pt x="3899833" y="1921216"/>
                  <a:pt x="3894119" y="1916454"/>
                </a:cubicBezTo>
                <a:cubicBezTo>
                  <a:pt x="3864018" y="1891497"/>
                  <a:pt x="3833729" y="1866922"/>
                  <a:pt x="3803628" y="1842158"/>
                </a:cubicBezTo>
                <a:cubicBezTo>
                  <a:pt x="3800770" y="1839679"/>
                  <a:pt x="3797341" y="1837013"/>
                  <a:pt x="3796007" y="1833775"/>
                </a:cubicBezTo>
                <a:cubicBezTo>
                  <a:pt x="3782101" y="1800246"/>
                  <a:pt x="3768958" y="1766335"/>
                  <a:pt x="3754286" y="1733188"/>
                </a:cubicBezTo>
                <a:cubicBezTo>
                  <a:pt x="3748572" y="1720423"/>
                  <a:pt x="3741524" y="1707279"/>
                  <a:pt x="3731618" y="1697753"/>
                </a:cubicBezTo>
                <a:cubicBezTo>
                  <a:pt x="3709138" y="1676036"/>
                  <a:pt x="3684752" y="1656223"/>
                  <a:pt x="3675036" y="1624980"/>
                </a:cubicBezTo>
                <a:cubicBezTo>
                  <a:pt x="3672180" y="1615836"/>
                  <a:pt x="3670655" y="1604978"/>
                  <a:pt x="3673132" y="1596213"/>
                </a:cubicBezTo>
                <a:close/>
                <a:moveTo>
                  <a:pt x="3719830" y="1459073"/>
                </a:moveTo>
                <a:lnTo>
                  <a:pt x="3719829" y="1459074"/>
                </a:lnTo>
                <a:lnTo>
                  <a:pt x="3710612" y="1481572"/>
                </a:lnTo>
                <a:close/>
                <a:moveTo>
                  <a:pt x="3739023" y="1268758"/>
                </a:moveTo>
                <a:cubicBezTo>
                  <a:pt x="3739475" y="1275402"/>
                  <a:pt x="3741047" y="1281689"/>
                  <a:pt x="3744190" y="1286070"/>
                </a:cubicBezTo>
                <a:cubicBezTo>
                  <a:pt x="3758763" y="1306930"/>
                  <a:pt x="3765003" y="1328553"/>
                  <a:pt x="3766527" y="1350628"/>
                </a:cubicBezTo>
                <a:lnTo>
                  <a:pt x="3760933" y="1413840"/>
                </a:lnTo>
                <a:lnTo>
                  <a:pt x="3766528" y="1350627"/>
                </a:lnTo>
                <a:cubicBezTo>
                  <a:pt x="3765003" y="1328552"/>
                  <a:pt x="3758764" y="1306930"/>
                  <a:pt x="3744190" y="1286069"/>
                </a:cubicBezTo>
                <a:close/>
                <a:moveTo>
                  <a:pt x="3680752" y="773035"/>
                </a:moveTo>
                <a:lnTo>
                  <a:pt x="3680752" y="773036"/>
                </a:lnTo>
                <a:cubicBezTo>
                  <a:pt x="3683038" y="800277"/>
                  <a:pt x="3686276" y="827330"/>
                  <a:pt x="3688752" y="854380"/>
                </a:cubicBezTo>
                <a:cubicBezTo>
                  <a:pt x="3691038" y="878957"/>
                  <a:pt x="3691800" y="903723"/>
                  <a:pt x="3719805" y="915344"/>
                </a:cubicBezTo>
                <a:cubicBezTo>
                  <a:pt x="3724187" y="917060"/>
                  <a:pt x="3727425" y="922774"/>
                  <a:pt x="3730283" y="927156"/>
                </a:cubicBezTo>
                <a:cubicBezTo>
                  <a:pt x="3774291" y="994786"/>
                  <a:pt x="3773147" y="1030981"/>
                  <a:pt x="3726663" y="1097088"/>
                </a:cubicBezTo>
                <a:cubicBezTo>
                  <a:pt x="3721901" y="1103946"/>
                  <a:pt x="3718471" y="1118614"/>
                  <a:pt x="3722281" y="1123186"/>
                </a:cubicBezTo>
                <a:cubicBezTo>
                  <a:pt x="3738093" y="1142618"/>
                  <a:pt x="3745142" y="1162954"/>
                  <a:pt x="3747000" y="1184029"/>
                </a:cubicBezTo>
                <a:cubicBezTo>
                  <a:pt x="3745142" y="1162954"/>
                  <a:pt x="3738094" y="1142617"/>
                  <a:pt x="3722282" y="1123185"/>
                </a:cubicBezTo>
                <a:cubicBezTo>
                  <a:pt x="3718472" y="1118613"/>
                  <a:pt x="3721902" y="1103945"/>
                  <a:pt x="3726664" y="1097087"/>
                </a:cubicBezTo>
                <a:cubicBezTo>
                  <a:pt x="3773148" y="1030980"/>
                  <a:pt x="3774292" y="994785"/>
                  <a:pt x="3730284" y="927155"/>
                </a:cubicBezTo>
                <a:cubicBezTo>
                  <a:pt x="3727426" y="922773"/>
                  <a:pt x="3724188" y="917059"/>
                  <a:pt x="3719806" y="915343"/>
                </a:cubicBezTo>
                <a:cubicBezTo>
                  <a:pt x="3691800" y="903722"/>
                  <a:pt x="3691038" y="878956"/>
                  <a:pt x="3688752" y="854379"/>
                </a:cubicBezTo>
                <a:close/>
                <a:moveTo>
                  <a:pt x="3736153" y="517851"/>
                </a:moveTo>
                <a:lnTo>
                  <a:pt x="3727235" y="556048"/>
                </a:lnTo>
                <a:cubicBezTo>
                  <a:pt x="3725139" y="564049"/>
                  <a:pt x="3719615" y="572623"/>
                  <a:pt x="3720757" y="580051"/>
                </a:cubicBezTo>
                <a:cubicBezTo>
                  <a:pt x="3724091" y="601579"/>
                  <a:pt x="3721662" y="622201"/>
                  <a:pt x="3717376" y="642538"/>
                </a:cubicBezTo>
                <a:lnTo>
                  <a:pt x="3704853" y="694928"/>
                </a:lnTo>
                <a:lnTo>
                  <a:pt x="3717377" y="642537"/>
                </a:lnTo>
                <a:cubicBezTo>
                  <a:pt x="3721663" y="622201"/>
                  <a:pt x="3724092" y="601578"/>
                  <a:pt x="3720758" y="580050"/>
                </a:cubicBezTo>
                <a:cubicBezTo>
                  <a:pt x="3719616" y="572622"/>
                  <a:pt x="3725140" y="564048"/>
                  <a:pt x="3727236" y="556047"/>
                </a:cubicBezTo>
                <a:close/>
                <a:moveTo>
                  <a:pt x="3749448" y="298169"/>
                </a:moveTo>
                <a:lnTo>
                  <a:pt x="3734666" y="313533"/>
                </a:lnTo>
                <a:lnTo>
                  <a:pt x="3734666" y="313533"/>
                </a:lnTo>
                <a:lnTo>
                  <a:pt x="3734665" y="313534"/>
                </a:lnTo>
                <a:cubicBezTo>
                  <a:pt x="3730473" y="316390"/>
                  <a:pt x="3732759" y="330299"/>
                  <a:pt x="3734093" y="338871"/>
                </a:cubicBezTo>
                <a:lnTo>
                  <a:pt x="3734100" y="338903"/>
                </a:lnTo>
                <a:lnTo>
                  <a:pt x="3744000" y="395640"/>
                </a:lnTo>
                <a:lnTo>
                  <a:pt x="3740190" y="367328"/>
                </a:lnTo>
                <a:lnTo>
                  <a:pt x="3734100" y="338903"/>
                </a:lnTo>
                <a:lnTo>
                  <a:pt x="3734094" y="338870"/>
                </a:lnTo>
                <a:cubicBezTo>
                  <a:pt x="3733427" y="334584"/>
                  <a:pt x="3732522" y="328964"/>
                  <a:pt x="3732308" y="324058"/>
                </a:cubicBezTo>
                <a:lnTo>
                  <a:pt x="3734666" y="313533"/>
                </a:lnTo>
                <a:close/>
                <a:moveTo>
                  <a:pt x="3756993" y="281568"/>
                </a:moveTo>
                <a:lnTo>
                  <a:pt x="3752098" y="295415"/>
                </a:lnTo>
                <a:lnTo>
                  <a:pt x="3752099" y="295415"/>
                </a:lnTo>
                <a:close/>
                <a:moveTo>
                  <a:pt x="3743673" y="24486"/>
                </a:moveTo>
                <a:lnTo>
                  <a:pt x="3741410" y="74129"/>
                </a:lnTo>
                <a:cubicBezTo>
                  <a:pt x="3742333" y="91492"/>
                  <a:pt x="3744643" y="108703"/>
                  <a:pt x="3747334" y="125861"/>
                </a:cubicBezTo>
                <a:lnTo>
                  <a:pt x="3751729" y="153388"/>
                </a:lnTo>
                <a:lnTo>
                  <a:pt x="3760002" y="228944"/>
                </a:lnTo>
                <a:lnTo>
                  <a:pt x="3755543" y="177271"/>
                </a:lnTo>
                <a:lnTo>
                  <a:pt x="3751729" y="153388"/>
                </a:lnTo>
                <a:lnTo>
                  <a:pt x="3751530" y="151569"/>
                </a:lnTo>
                <a:cubicBezTo>
                  <a:pt x="3747300" y="125876"/>
                  <a:pt x="3742795" y="100174"/>
                  <a:pt x="3741411" y="74129"/>
                </a:cubicBezTo>
                <a:close/>
                <a:moveTo>
                  <a:pt x="3741092" y="0"/>
                </a:moveTo>
                <a:lnTo>
                  <a:pt x="4205201" y="0"/>
                </a:lnTo>
                <a:lnTo>
                  <a:pt x="4204073" y="2817"/>
                </a:lnTo>
                <a:cubicBezTo>
                  <a:pt x="4195691" y="21486"/>
                  <a:pt x="4193023" y="43012"/>
                  <a:pt x="4189974" y="63587"/>
                </a:cubicBezTo>
                <a:cubicBezTo>
                  <a:pt x="4184450" y="101308"/>
                  <a:pt x="4181020" y="139219"/>
                  <a:pt x="4176068" y="176939"/>
                </a:cubicBezTo>
                <a:cubicBezTo>
                  <a:pt x="4174924" y="184941"/>
                  <a:pt x="4172830" y="194085"/>
                  <a:pt x="4168066" y="200182"/>
                </a:cubicBezTo>
                <a:cubicBezTo>
                  <a:pt x="4136061" y="241901"/>
                  <a:pt x="4127108" y="292579"/>
                  <a:pt x="4130154" y="340774"/>
                </a:cubicBezTo>
                <a:cubicBezTo>
                  <a:pt x="4132443" y="378686"/>
                  <a:pt x="4134157" y="415835"/>
                  <a:pt x="4130919" y="453364"/>
                </a:cubicBezTo>
                <a:cubicBezTo>
                  <a:pt x="4130727" y="456222"/>
                  <a:pt x="4131109" y="460032"/>
                  <a:pt x="4132633" y="462126"/>
                </a:cubicBezTo>
                <a:cubicBezTo>
                  <a:pt x="4142729" y="475081"/>
                  <a:pt x="4143491" y="488607"/>
                  <a:pt x="4145205" y="505182"/>
                </a:cubicBezTo>
                <a:cubicBezTo>
                  <a:pt x="4147683" y="528615"/>
                  <a:pt x="4145967" y="550141"/>
                  <a:pt x="4141777" y="571860"/>
                </a:cubicBezTo>
                <a:cubicBezTo>
                  <a:pt x="4138729" y="587672"/>
                  <a:pt x="4132443" y="603673"/>
                  <a:pt x="4124440" y="617772"/>
                </a:cubicBezTo>
                <a:cubicBezTo>
                  <a:pt x="4113200" y="637392"/>
                  <a:pt x="4108820" y="656255"/>
                  <a:pt x="4123678" y="674923"/>
                </a:cubicBezTo>
                <a:cubicBezTo>
                  <a:pt x="4139491" y="695116"/>
                  <a:pt x="4133967" y="717977"/>
                  <a:pt x="4134537" y="740268"/>
                </a:cubicBezTo>
                <a:cubicBezTo>
                  <a:pt x="4134729" y="749982"/>
                  <a:pt x="4134347" y="760270"/>
                  <a:pt x="4136823" y="769605"/>
                </a:cubicBezTo>
                <a:cubicBezTo>
                  <a:pt x="4143873" y="796655"/>
                  <a:pt x="4154541" y="822756"/>
                  <a:pt x="4159303" y="850189"/>
                </a:cubicBezTo>
                <a:cubicBezTo>
                  <a:pt x="4161970" y="865430"/>
                  <a:pt x="4157207" y="882384"/>
                  <a:pt x="4153779" y="898198"/>
                </a:cubicBezTo>
                <a:cubicBezTo>
                  <a:pt x="4150159" y="914200"/>
                  <a:pt x="4144635" y="930011"/>
                  <a:pt x="4138919" y="945444"/>
                </a:cubicBezTo>
                <a:cubicBezTo>
                  <a:pt x="4135109" y="955920"/>
                  <a:pt x="4131489" y="967350"/>
                  <a:pt x="4124630" y="975733"/>
                </a:cubicBezTo>
                <a:cubicBezTo>
                  <a:pt x="4109010" y="994785"/>
                  <a:pt x="4106342" y="1014406"/>
                  <a:pt x="4114534" y="1036887"/>
                </a:cubicBezTo>
                <a:cubicBezTo>
                  <a:pt x="4115868" y="1040315"/>
                  <a:pt x="4115868" y="1044315"/>
                  <a:pt x="4116058" y="1048125"/>
                </a:cubicBezTo>
                <a:cubicBezTo>
                  <a:pt x="4120058" y="1109091"/>
                  <a:pt x="4122536" y="1170051"/>
                  <a:pt x="4128632" y="1230633"/>
                </a:cubicBezTo>
                <a:cubicBezTo>
                  <a:pt x="4131109" y="1255206"/>
                  <a:pt x="4141967" y="1278829"/>
                  <a:pt x="4148825" y="1303024"/>
                </a:cubicBezTo>
                <a:cubicBezTo>
                  <a:pt x="4150159" y="1307978"/>
                  <a:pt x="4152255" y="1313504"/>
                  <a:pt x="4151301" y="1318456"/>
                </a:cubicBezTo>
                <a:cubicBezTo>
                  <a:pt x="4141777" y="1372368"/>
                  <a:pt x="4155683" y="1422854"/>
                  <a:pt x="4173972" y="1472575"/>
                </a:cubicBezTo>
                <a:cubicBezTo>
                  <a:pt x="4175878" y="1477717"/>
                  <a:pt x="4175306" y="1484004"/>
                  <a:pt x="4174924" y="1489720"/>
                </a:cubicBezTo>
                <a:cubicBezTo>
                  <a:pt x="4173592" y="1505724"/>
                  <a:pt x="4166924" y="1523059"/>
                  <a:pt x="4170924" y="1537537"/>
                </a:cubicBezTo>
                <a:cubicBezTo>
                  <a:pt x="4181974" y="1576019"/>
                  <a:pt x="4195309" y="1614120"/>
                  <a:pt x="4212073" y="1650317"/>
                </a:cubicBezTo>
                <a:cubicBezTo>
                  <a:pt x="4229028" y="1687086"/>
                  <a:pt x="4243316" y="1721185"/>
                  <a:pt x="4226173" y="1763287"/>
                </a:cubicBezTo>
                <a:cubicBezTo>
                  <a:pt x="4218932" y="1781194"/>
                  <a:pt x="4224076" y="1804816"/>
                  <a:pt x="4225981" y="1825393"/>
                </a:cubicBezTo>
                <a:cubicBezTo>
                  <a:pt x="4227504" y="1840441"/>
                  <a:pt x="4236078" y="1854920"/>
                  <a:pt x="4236078" y="1869780"/>
                </a:cubicBezTo>
                <a:cubicBezTo>
                  <a:pt x="4236078" y="1909408"/>
                  <a:pt x="4246174" y="1944649"/>
                  <a:pt x="4266749" y="1978940"/>
                </a:cubicBezTo>
                <a:cubicBezTo>
                  <a:pt x="4274749" y="1992279"/>
                  <a:pt x="4269416" y="2013043"/>
                  <a:pt x="4271512" y="2030378"/>
                </a:cubicBezTo>
                <a:cubicBezTo>
                  <a:pt x="4273987" y="2048668"/>
                  <a:pt x="4276274" y="2067525"/>
                  <a:pt x="4281800" y="2085054"/>
                </a:cubicBezTo>
                <a:cubicBezTo>
                  <a:pt x="4296278" y="2130393"/>
                  <a:pt x="4312661" y="2175163"/>
                  <a:pt x="4327901" y="2220312"/>
                </a:cubicBezTo>
                <a:cubicBezTo>
                  <a:pt x="4340476" y="2257459"/>
                  <a:pt x="4330569" y="2294039"/>
                  <a:pt x="4325236" y="2330806"/>
                </a:cubicBezTo>
                <a:cubicBezTo>
                  <a:pt x="4321805" y="2353859"/>
                  <a:pt x="4313613" y="2375383"/>
                  <a:pt x="4325807" y="2401292"/>
                </a:cubicBezTo>
                <a:cubicBezTo>
                  <a:pt x="4337427" y="2426059"/>
                  <a:pt x="4334759" y="2457492"/>
                  <a:pt x="4341047" y="2485307"/>
                </a:cubicBezTo>
                <a:cubicBezTo>
                  <a:pt x="4346380" y="2508742"/>
                  <a:pt x="4354954" y="2531409"/>
                  <a:pt x="4363336" y="2554079"/>
                </a:cubicBezTo>
                <a:cubicBezTo>
                  <a:pt x="4374768" y="2584942"/>
                  <a:pt x="4386767" y="2615421"/>
                  <a:pt x="4381054" y="2649143"/>
                </a:cubicBezTo>
                <a:cubicBezTo>
                  <a:pt x="4374575" y="2687436"/>
                  <a:pt x="4398960" y="2713723"/>
                  <a:pt x="4415154" y="2743826"/>
                </a:cubicBezTo>
                <a:cubicBezTo>
                  <a:pt x="4426202" y="2764590"/>
                  <a:pt x="4434395" y="2787259"/>
                  <a:pt x="4441254" y="2809930"/>
                </a:cubicBezTo>
                <a:cubicBezTo>
                  <a:pt x="4450207" y="2840219"/>
                  <a:pt x="4455542" y="2871462"/>
                  <a:pt x="4464304" y="2901943"/>
                </a:cubicBezTo>
                <a:cubicBezTo>
                  <a:pt x="4477448" y="2948047"/>
                  <a:pt x="4487736" y="2994722"/>
                  <a:pt x="4480497" y="3042728"/>
                </a:cubicBezTo>
                <a:cubicBezTo>
                  <a:pt x="4477259" y="3064827"/>
                  <a:pt x="4477448" y="3085403"/>
                  <a:pt x="4482212" y="3107500"/>
                </a:cubicBezTo>
                <a:cubicBezTo>
                  <a:pt x="4490023" y="3143695"/>
                  <a:pt x="4490976" y="3180844"/>
                  <a:pt x="4520122" y="3209993"/>
                </a:cubicBezTo>
                <a:cubicBezTo>
                  <a:pt x="4530410" y="3220280"/>
                  <a:pt x="4533076" y="3238758"/>
                  <a:pt x="4538410" y="3253809"/>
                </a:cubicBezTo>
                <a:cubicBezTo>
                  <a:pt x="4544699" y="3271145"/>
                  <a:pt x="4541459" y="3283908"/>
                  <a:pt x="4523170" y="3293244"/>
                </a:cubicBezTo>
                <a:cubicBezTo>
                  <a:pt x="4514979" y="3297434"/>
                  <a:pt x="4506978" y="3309437"/>
                  <a:pt x="4505643" y="3318771"/>
                </a:cubicBezTo>
                <a:cubicBezTo>
                  <a:pt x="4501643" y="3346776"/>
                  <a:pt x="4507549" y="3372495"/>
                  <a:pt x="4520504" y="3399546"/>
                </a:cubicBezTo>
                <a:cubicBezTo>
                  <a:pt x="4532697" y="3424883"/>
                  <a:pt x="4531362" y="3456508"/>
                  <a:pt x="4536124" y="3485275"/>
                </a:cubicBezTo>
                <a:cubicBezTo>
                  <a:pt x="4539554" y="3505657"/>
                  <a:pt x="4546602" y="3526042"/>
                  <a:pt x="4546602" y="3546617"/>
                </a:cubicBezTo>
                <a:cubicBezTo>
                  <a:pt x="4546602" y="3572146"/>
                  <a:pt x="4540506" y="3597482"/>
                  <a:pt x="4538221" y="3623201"/>
                </a:cubicBezTo>
                <a:cubicBezTo>
                  <a:pt x="4536316" y="3643204"/>
                  <a:pt x="4537079" y="3663589"/>
                  <a:pt x="4534792" y="3683591"/>
                </a:cubicBezTo>
                <a:cubicBezTo>
                  <a:pt x="4533076" y="3699976"/>
                  <a:pt x="4528696" y="3716168"/>
                  <a:pt x="4525077" y="3732361"/>
                </a:cubicBezTo>
                <a:cubicBezTo>
                  <a:pt x="4523742" y="3738267"/>
                  <a:pt x="4518597" y="3744173"/>
                  <a:pt x="4519359" y="3749506"/>
                </a:cubicBezTo>
                <a:cubicBezTo>
                  <a:pt x="4527552" y="3802467"/>
                  <a:pt x="4490976" y="3840569"/>
                  <a:pt x="4474782" y="3885338"/>
                </a:cubicBezTo>
                <a:cubicBezTo>
                  <a:pt x="4457636" y="3932394"/>
                  <a:pt x="4431347" y="3977925"/>
                  <a:pt x="4439157" y="4030503"/>
                </a:cubicBezTo>
                <a:cubicBezTo>
                  <a:pt x="4443919" y="4062318"/>
                  <a:pt x="4454971" y="4092989"/>
                  <a:pt x="4461639" y="4124614"/>
                </a:cubicBezTo>
                <a:cubicBezTo>
                  <a:pt x="4463924" y="4135854"/>
                  <a:pt x="4463542" y="4148427"/>
                  <a:pt x="4461256" y="4159667"/>
                </a:cubicBezTo>
                <a:cubicBezTo>
                  <a:pt x="4450777" y="4213961"/>
                  <a:pt x="4449253" y="4267493"/>
                  <a:pt x="4466400" y="4320837"/>
                </a:cubicBezTo>
                <a:cubicBezTo>
                  <a:pt x="4469259" y="4329979"/>
                  <a:pt x="4471924" y="4339695"/>
                  <a:pt x="4471924" y="4349222"/>
                </a:cubicBezTo>
                <a:cubicBezTo>
                  <a:pt x="4471924" y="4401419"/>
                  <a:pt x="4467924" y="4452665"/>
                  <a:pt x="4449253" y="4502579"/>
                </a:cubicBezTo>
                <a:cubicBezTo>
                  <a:pt x="4442967" y="4519343"/>
                  <a:pt x="4446967" y="4539728"/>
                  <a:pt x="4445443" y="4558207"/>
                </a:cubicBezTo>
                <a:cubicBezTo>
                  <a:pt x="4444111" y="4575351"/>
                  <a:pt x="4443539" y="4592878"/>
                  <a:pt x="4439157" y="4609452"/>
                </a:cubicBezTo>
                <a:cubicBezTo>
                  <a:pt x="4432681" y="4633647"/>
                  <a:pt x="4431919" y="4656126"/>
                  <a:pt x="4437633" y="4681083"/>
                </a:cubicBezTo>
                <a:cubicBezTo>
                  <a:pt x="4442967" y="4704895"/>
                  <a:pt x="4440301" y="4730614"/>
                  <a:pt x="4440491" y="4755381"/>
                </a:cubicBezTo>
                <a:cubicBezTo>
                  <a:pt x="4440681" y="4783004"/>
                  <a:pt x="4440871" y="4810627"/>
                  <a:pt x="4439919" y="4838250"/>
                </a:cubicBezTo>
                <a:cubicBezTo>
                  <a:pt x="4439539" y="4849300"/>
                  <a:pt x="4431919" y="4861873"/>
                  <a:pt x="4434967" y="4871019"/>
                </a:cubicBezTo>
                <a:cubicBezTo>
                  <a:pt x="4445254" y="4900546"/>
                  <a:pt x="4432872" y="4930075"/>
                  <a:pt x="4438395" y="4959602"/>
                </a:cubicBezTo>
                <a:cubicBezTo>
                  <a:pt x="4441254" y="4974082"/>
                  <a:pt x="4433444" y="4990465"/>
                  <a:pt x="4432681" y="5006086"/>
                </a:cubicBezTo>
                <a:cubicBezTo>
                  <a:pt x="4431347" y="5031614"/>
                  <a:pt x="4431919" y="5057141"/>
                  <a:pt x="4431537" y="5082670"/>
                </a:cubicBezTo>
                <a:cubicBezTo>
                  <a:pt x="4431347" y="5091052"/>
                  <a:pt x="4430585" y="5099245"/>
                  <a:pt x="4430202" y="5107627"/>
                </a:cubicBezTo>
                <a:cubicBezTo>
                  <a:pt x="4429823" y="5115057"/>
                  <a:pt x="4428108" y="5122867"/>
                  <a:pt x="4429440" y="5129916"/>
                </a:cubicBezTo>
                <a:cubicBezTo>
                  <a:pt x="4434205" y="5155445"/>
                  <a:pt x="4442016" y="5180591"/>
                  <a:pt x="4445063" y="5206308"/>
                </a:cubicBezTo>
                <a:cubicBezTo>
                  <a:pt x="4447729" y="5228597"/>
                  <a:pt x="4444111" y="5251650"/>
                  <a:pt x="4446015" y="5274129"/>
                </a:cubicBezTo>
                <a:cubicBezTo>
                  <a:pt x="4449253" y="5313754"/>
                  <a:pt x="4454971" y="5353379"/>
                  <a:pt x="4458589" y="5393005"/>
                </a:cubicBezTo>
                <a:cubicBezTo>
                  <a:pt x="4459351" y="5401579"/>
                  <a:pt x="4454587" y="5410531"/>
                  <a:pt x="4454207" y="5419295"/>
                </a:cubicBezTo>
                <a:cubicBezTo>
                  <a:pt x="4453255" y="5446728"/>
                  <a:pt x="4453063" y="5474161"/>
                  <a:pt x="4452493" y="5501594"/>
                </a:cubicBezTo>
                <a:cubicBezTo>
                  <a:pt x="4452301" y="5517215"/>
                  <a:pt x="4452873" y="5533027"/>
                  <a:pt x="4451160" y="5548460"/>
                </a:cubicBezTo>
                <a:cubicBezTo>
                  <a:pt x="4448873" y="5568842"/>
                  <a:pt x="4445443" y="5587321"/>
                  <a:pt x="4460304" y="5606372"/>
                </a:cubicBezTo>
                <a:cubicBezTo>
                  <a:pt x="4483354" y="5635711"/>
                  <a:pt x="4474400" y="5673050"/>
                  <a:pt x="4479734" y="5706959"/>
                </a:cubicBezTo>
                <a:cubicBezTo>
                  <a:pt x="4481069" y="5715723"/>
                  <a:pt x="4481259" y="5724678"/>
                  <a:pt x="4482782" y="5733440"/>
                </a:cubicBezTo>
                <a:cubicBezTo>
                  <a:pt x="4485641" y="5749634"/>
                  <a:pt x="4488879" y="5765635"/>
                  <a:pt x="4492119" y="5781830"/>
                </a:cubicBezTo>
                <a:cubicBezTo>
                  <a:pt x="4492690" y="5784686"/>
                  <a:pt x="4492881" y="5787924"/>
                  <a:pt x="4493834" y="5790592"/>
                </a:cubicBezTo>
                <a:cubicBezTo>
                  <a:pt x="4501833" y="5815169"/>
                  <a:pt x="4510977" y="5839361"/>
                  <a:pt x="4517455" y="5864318"/>
                </a:cubicBezTo>
                <a:cubicBezTo>
                  <a:pt x="4520695" y="5876511"/>
                  <a:pt x="4521076" y="5890037"/>
                  <a:pt x="4519359" y="5902610"/>
                </a:cubicBezTo>
                <a:cubicBezTo>
                  <a:pt x="4514407" y="5939377"/>
                  <a:pt x="4512311" y="5975764"/>
                  <a:pt x="4519551" y="6012723"/>
                </a:cubicBezTo>
                <a:cubicBezTo>
                  <a:pt x="4522408" y="6027392"/>
                  <a:pt x="4517645" y="6043776"/>
                  <a:pt x="4515931" y="6059397"/>
                </a:cubicBezTo>
                <a:cubicBezTo>
                  <a:pt x="4511360" y="6096736"/>
                  <a:pt x="4506405" y="6134075"/>
                  <a:pt x="4502025" y="6171605"/>
                </a:cubicBezTo>
                <a:cubicBezTo>
                  <a:pt x="4499358" y="6195037"/>
                  <a:pt x="4497833" y="6218660"/>
                  <a:pt x="4495167" y="6242093"/>
                </a:cubicBezTo>
                <a:cubicBezTo>
                  <a:pt x="4491927" y="6269144"/>
                  <a:pt x="4486975" y="6296005"/>
                  <a:pt x="4484306" y="6323058"/>
                </a:cubicBezTo>
                <a:cubicBezTo>
                  <a:pt x="4481259" y="6353919"/>
                  <a:pt x="4480688" y="6384972"/>
                  <a:pt x="4477448" y="6415833"/>
                </a:cubicBezTo>
                <a:cubicBezTo>
                  <a:pt x="4471162" y="6472225"/>
                  <a:pt x="4463733" y="6528424"/>
                  <a:pt x="4456683" y="6584812"/>
                </a:cubicBezTo>
                <a:cubicBezTo>
                  <a:pt x="4449825" y="6639488"/>
                  <a:pt x="4443729" y="6694164"/>
                  <a:pt x="4435157" y="6748458"/>
                </a:cubicBezTo>
                <a:cubicBezTo>
                  <a:pt x="4431537" y="6771319"/>
                  <a:pt x="4421630" y="6793035"/>
                  <a:pt x="4416106" y="6815516"/>
                </a:cubicBezTo>
                <a:lnTo>
                  <a:pt x="4406407" y="6858000"/>
                </a:lnTo>
                <a:lnTo>
                  <a:pt x="4234154" y="6858000"/>
                </a:lnTo>
                <a:lnTo>
                  <a:pt x="0" y="6858000"/>
                </a:lnTo>
                <a:lnTo>
                  <a:pt x="0" y="2"/>
                </a:lnTo>
                <a:lnTo>
                  <a:pt x="3741092" y="1"/>
                </a:lnTo>
                <a:lnTo>
                  <a:pt x="3743810" y="21486"/>
                </a:lnTo>
                <a:close/>
              </a:path>
            </a:pathLst>
          </a:custGeom>
          <a:effectLst/>
        </p:spPr>
      </p:pic>
      <p:sp>
        <p:nvSpPr>
          <p:cNvPr id="8" name="Content Placeholder 7"/>
          <p:cNvSpPr>
            <a:spLocks noGrp="1"/>
          </p:cNvSpPr>
          <p:nvPr>
            <p:ph sz="half" idx="1"/>
          </p:nvPr>
        </p:nvSpPr>
        <p:spPr>
          <a:xfrm>
            <a:off x="5232401" y="3146400"/>
            <a:ext cx="6140449" cy="2682000"/>
          </a:xfrm>
        </p:spPr>
        <p:txBody>
          <a:bodyPr vert="horz" lIns="91440" tIns="45720" rIns="91440" bIns="45720" rtlCol="0">
            <a:normAutofit fontScale="85000" lnSpcReduction="20000"/>
          </a:bodyPr>
          <a:lstStyle/>
          <a:p>
            <a:pPr marL="0" indent="0">
              <a:buNone/>
            </a:pPr>
            <a:r>
              <a:rPr lang="en-US" sz="2400" dirty="0">
                <a:solidFill>
                  <a:schemeClr val="tx1">
                    <a:alpha val="80000"/>
                  </a:schemeClr>
                </a:solidFill>
              </a:rPr>
              <a:t>States must: </a:t>
            </a:r>
          </a:p>
          <a:p>
            <a:pPr marL="514350">
              <a:buFont typeface="Arial" panose="020B0604020202020204" pitchFamily="34" charset="0"/>
              <a:buChar char="•"/>
            </a:pPr>
            <a:r>
              <a:rPr lang="en-US" sz="2400" dirty="0">
                <a:solidFill>
                  <a:schemeClr val="tx1">
                    <a:alpha val="80000"/>
                  </a:schemeClr>
                </a:solidFill>
              </a:rPr>
              <a:t>Give equal weight to the interests and rights of all members of the political community</a:t>
            </a:r>
          </a:p>
          <a:p>
            <a:pPr marL="514350">
              <a:buFont typeface="Arial" panose="020B0604020202020204" pitchFamily="34" charset="0"/>
              <a:buChar char="•"/>
            </a:pPr>
            <a:r>
              <a:rPr lang="en-US" sz="2400" dirty="0">
                <a:solidFill>
                  <a:schemeClr val="tx1">
                    <a:alpha val="80000"/>
                  </a:schemeClr>
                </a:solidFill>
              </a:rPr>
              <a:t>Seek to ensure that all members of the political community have CONFIDENCE that this is the case</a:t>
            </a:r>
          </a:p>
          <a:p>
            <a:pPr>
              <a:buFont typeface="Arial" panose="020B0604020202020204" pitchFamily="34" charset="0"/>
              <a:buChar char="•"/>
            </a:pPr>
            <a:endParaRPr lang="en-US" sz="2400" dirty="0">
              <a:solidFill>
                <a:schemeClr val="bg1">
                  <a:alpha val="80000"/>
                </a:schemeClr>
              </a:solidFill>
            </a:endParaRPr>
          </a:p>
        </p:txBody>
      </p:sp>
    </p:spTree>
    <p:extLst>
      <p:ext uri="{BB962C8B-B14F-4D97-AF65-F5344CB8AC3E}">
        <p14:creationId xmlns:p14="http://schemas.microsoft.com/office/powerpoint/2010/main" val="16624294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a:latin typeface="Helvetica Neue" charset="0"/>
                <a:ea typeface="Helvetica Neue" charset="0"/>
                <a:cs typeface="Helvetica Neue" charset="0"/>
              </a:rPr>
              <a:t>HOSEIN – Racial profiling creates a reasonable sense of inferior political status</a:t>
            </a:r>
            <a:endParaRPr lang="en-US" dirty="0"/>
          </a:p>
        </p:txBody>
      </p:sp>
      <p:sp>
        <p:nvSpPr>
          <p:cNvPr id="3" name="Content Placeholder 2"/>
          <p:cNvSpPr>
            <a:spLocks noGrp="1"/>
          </p:cNvSpPr>
          <p:nvPr>
            <p:ph sz="half" idx="1"/>
          </p:nvPr>
        </p:nvSpPr>
        <p:spPr>
          <a:xfrm>
            <a:off x="838200" y="2010833"/>
            <a:ext cx="10792626" cy="4166130"/>
          </a:xfrm>
        </p:spPr>
        <p:txBody>
          <a:bodyPr>
            <a:normAutofit/>
          </a:bodyPr>
          <a:lstStyle/>
          <a:p>
            <a:pPr marL="0" indent="0">
              <a:buNone/>
            </a:pPr>
            <a:r>
              <a:rPr lang="en-US" sz="2000" dirty="0">
                <a:latin typeface="Helvetica Neue" charset="0"/>
                <a:ea typeface="Helvetica Neue" charset="0"/>
                <a:cs typeface="Helvetica Neue" charset="0"/>
              </a:rPr>
              <a:t>Reasonable sense of inferior political status:</a:t>
            </a:r>
          </a:p>
          <a:p>
            <a:pPr marL="514350" indent="-514350">
              <a:buFont typeface="+mj-lt"/>
              <a:buAutoNum type="arabicPeriod"/>
            </a:pPr>
            <a:r>
              <a:rPr lang="en-US" sz="2000" dirty="0">
                <a:latin typeface="Helvetica Neue" charset="0"/>
                <a:ea typeface="Helvetica Neue" charset="0"/>
                <a:cs typeface="Helvetica Neue" charset="0"/>
              </a:rPr>
              <a:t>There is a “belief that the state substantially discounts the rights and interests of members of one’s group relative to the rights and interests of members of other groups”.</a:t>
            </a:r>
          </a:p>
          <a:p>
            <a:pPr marL="514350" indent="-514350">
              <a:buFont typeface="+mj-lt"/>
              <a:buAutoNum type="arabicPeriod"/>
            </a:pPr>
            <a:r>
              <a:rPr lang="en-US" sz="2000" dirty="0">
                <a:latin typeface="Helvetica Neue" charset="0"/>
                <a:ea typeface="Helvetica Neue" charset="0"/>
                <a:cs typeface="Helvetica Neue" charset="0"/>
              </a:rPr>
              <a:t>There is grounds to JUSTIFY this belief.</a:t>
            </a:r>
          </a:p>
          <a:p>
            <a:pPr marL="514350" indent="-514350">
              <a:buFont typeface="+mj-lt"/>
              <a:buAutoNum type="arabicPeriod"/>
            </a:pPr>
            <a:endParaRPr lang="en-US" sz="2000" dirty="0"/>
          </a:p>
        </p:txBody>
      </p:sp>
    </p:spTree>
    <p:extLst>
      <p:ext uri="{BB962C8B-B14F-4D97-AF65-F5344CB8AC3E}">
        <p14:creationId xmlns:p14="http://schemas.microsoft.com/office/powerpoint/2010/main" val="675130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a:latin typeface="Helvetica Neue" charset="0"/>
                <a:ea typeface="Helvetica Neue" charset="0"/>
                <a:cs typeface="Helvetica Neue" charset="0"/>
              </a:rPr>
              <a:t>HOSEIN</a:t>
            </a:r>
            <a:endParaRPr lang="en-US" dirty="0"/>
          </a:p>
        </p:txBody>
      </p:sp>
      <p:sp>
        <p:nvSpPr>
          <p:cNvPr id="3" name="Content Placeholder 2"/>
          <p:cNvSpPr>
            <a:spLocks noGrp="1"/>
          </p:cNvSpPr>
          <p:nvPr>
            <p:ph sz="half" idx="1"/>
          </p:nvPr>
        </p:nvSpPr>
        <p:spPr>
          <a:xfrm>
            <a:off x="838200" y="1224620"/>
            <a:ext cx="10066234" cy="4166130"/>
          </a:xfrm>
        </p:spPr>
        <p:txBody>
          <a:bodyPr>
            <a:normAutofit/>
          </a:bodyPr>
          <a:lstStyle/>
          <a:p>
            <a:pPr marL="0" indent="0">
              <a:buNone/>
            </a:pPr>
            <a:r>
              <a:rPr lang="en-US" sz="2000" dirty="0">
                <a:solidFill>
                  <a:schemeClr val="tx1">
                    <a:alpha val="80000"/>
                  </a:schemeClr>
                </a:solidFill>
              </a:rPr>
              <a:t>Black and AMEMSA people have good reasons to distrust the US state, and especially the parts of the state dealing with crime</a:t>
            </a:r>
            <a:endParaRPr lang="en-US" sz="2000" dirty="0">
              <a:latin typeface="Helvetica Neue" charset="0"/>
              <a:ea typeface="Helvetica Neue" charset="0"/>
              <a:cs typeface="Helvetica Neue" charset="0"/>
            </a:endParaRPr>
          </a:p>
          <a:p>
            <a:pPr marL="0" indent="0">
              <a:buNone/>
            </a:pPr>
            <a:r>
              <a:rPr lang="en-US" sz="2000" dirty="0">
                <a:latin typeface="Helvetica Neue" charset="0"/>
                <a:ea typeface="Helvetica Neue" charset="0"/>
                <a:cs typeface="Helvetica Neue" charset="0"/>
              </a:rPr>
              <a:t>Against this background, why might profiling lead to a reasonable sense of inferior political status? </a:t>
            </a:r>
          </a:p>
          <a:p>
            <a:pPr marL="342900" indent="-342900">
              <a:buFont typeface="Wingdings" panose="05000000000000000000" pitchFamily="2" charset="2"/>
              <a:buChar char="Ø"/>
            </a:pPr>
            <a:r>
              <a:rPr lang="en-US" sz="2000" dirty="0">
                <a:latin typeface="Helvetica Neue" charset="0"/>
                <a:ea typeface="Helvetica Neue" charset="0"/>
                <a:cs typeface="Helvetica Neue" charset="0"/>
              </a:rPr>
              <a:t>Profiling and stereotyping</a:t>
            </a:r>
          </a:p>
          <a:p>
            <a:pPr marL="342900" indent="-342900">
              <a:buFont typeface="Wingdings" panose="05000000000000000000" pitchFamily="2" charset="2"/>
              <a:buChar char="Ø"/>
            </a:pPr>
            <a:r>
              <a:rPr lang="en-US" sz="2000" dirty="0">
                <a:latin typeface="Helvetica Neue" charset="0"/>
                <a:ea typeface="Helvetica Neue" charset="0"/>
                <a:cs typeface="Helvetica Neue" charset="0"/>
              </a:rPr>
              <a:t>Profiling and the use of race as a negative proxy</a:t>
            </a:r>
          </a:p>
          <a:p>
            <a:pPr marL="342900" indent="-342900">
              <a:buFont typeface="Wingdings" panose="05000000000000000000" pitchFamily="2" charset="2"/>
              <a:buChar char="Ø"/>
            </a:pPr>
            <a:endParaRPr lang="en-US" sz="2000" dirty="0">
              <a:latin typeface="Helvetica Neue" charset="0"/>
              <a:ea typeface="Helvetica Neue" charset="0"/>
              <a:cs typeface="Helvetica Neue" charset="0"/>
            </a:endParaRPr>
          </a:p>
          <a:p>
            <a:pPr marL="0" indent="0">
              <a:buNone/>
            </a:pPr>
            <a:r>
              <a:rPr lang="en-US" sz="2000" dirty="0">
                <a:latin typeface="Helvetica Neue" charset="0"/>
                <a:ea typeface="Helvetica Neue" charset="0"/>
                <a:cs typeface="Helvetica Neue" charset="0"/>
                <a:sym typeface="Wingdings" panose="05000000000000000000" pitchFamily="2" charset="2"/>
              </a:rPr>
              <a:t></a:t>
            </a:r>
            <a:r>
              <a:rPr lang="en-US" sz="2000" dirty="0">
                <a:latin typeface="Helvetica Neue" charset="0"/>
                <a:ea typeface="Helvetica Neue" charset="0"/>
                <a:cs typeface="Helvetica Neue" charset="0"/>
              </a:rPr>
              <a:t>Randomized screening and curbs on police abuse.</a:t>
            </a:r>
          </a:p>
          <a:p>
            <a:pPr marL="0" indent="0">
              <a:buNone/>
            </a:pPr>
            <a:endParaRPr lang="en-US" sz="2000" dirty="0">
              <a:latin typeface="Helvetica Neue" charset="0"/>
              <a:ea typeface="Helvetica Neue" charset="0"/>
              <a:cs typeface="Helvetica Neue" charset="0"/>
            </a:endParaRPr>
          </a:p>
        </p:txBody>
      </p:sp>
    </p:spTree>
    <p:extLst>
      <p:ext uri="{BB962C8B-B14F-4D97-AF65-F5344CB8AC3E}">
        <p14:creationId xmlns:p14="http://schemas.microsoft.com/office/powerpoint/2010/main" val="842204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31425D08-6505-4F53-9B03-D2F289363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EABC0B16-380B-1515-5314-A414A82C6494}"/>
              </a:ext>
            </a:extLst>
          </p:cNvPr>
          <p:cNvSpPr>
            <a:spLocks noGrp="1"/>
          </p:cNvSpPr>
          <p:nvPr>
            <p:ph type="title"/>
          </p:nvPr>
        </p:nvSpPr>
        <p:spPr>
          <a:xfrm>
            <a:off x="448056" y="388800"/>
            <a:ext cx="5432044" cy="860400"/>
          </a:xfrm>
        </p:spPr>
        <p:txBody>
          <a:bodyPr anchor="b">
            <a:normAutofit/>
          </a:bodyPr>
          <a:lstStyle/>
          <a:p>
            <a:r>
              <a:rPr lang="en-GB" dirty="0"/>
              <a:t>Overview</a:t>
            </a:r>
          </a:p>
        </p:txBody>
      </p:sp>
      <p:cxnSp>
        <p:nvCxnSpPr>
          <p:cNvPr id="15" name="Straight Connector 11">
            <a:extLst>
              <a:ext uri="{FF2B5EF4-FFF2-40B4-BE49-F238E27FC236}">
                <a16:creationId xmlns:a16="http://schemas.microsoft.com/office/drawing/2014/main" id="{B32E796E-8D19-4926-B7B8-653B019390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000" y="1609200"/>
            <a:ext cx="543469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BCDA7FB-D17A-765C-B1CC-BF7C87CDCABE}"/>
              </a:ext>
            </a:extLst>
          </p:cNvPr>
          <p:cNvSpPr>
            <a:spLocks noGrp="1"/>
          </p:cNvSpPr>
          <p:nvPr>
            <p:ph idx="1"/>
          </p:nvPr>
        </p:nvSpPr>
        <p:spPr>
          <a:xfrm>
            <a:off x="481538" y="2050200"/>
            <a:ext cx="5432044" cy="4006800"/>
          </a:xfrm>
        </p:spPr>
        <p:txBody>
          <a:bodyPr>
            <a:normAutofit/>
          </a:bodyPr>
          <a:lstStyle/>
          <a:p>
            <a:r>
              <a:rPr lang="en-GB" dirty="0">
                <a:solidFill>
                  <a:schemeClr val="tx1">
                    <a:alpha val="55000"/>
                  </a:schemeClr>
                </a:solidFill>
                <a:cs typeface="Segoe UI" panose="020B0502040204020203" pitchFamily="34" charset="0"/>
              </a:rPr>
              <a:t>What is discrimination?</a:t>
            </a:r>
          </a:p>
          <a:p>
            <a:r>
              <a:rPr lang="en-GB" dirty="0">
                <a:solidFill>
                  <a:schemeClr val="tx1">
                    <a:alpha val="55000"/>
                  </a:schemeClr>
                </a:solidFill>
                <a:cs typeface="Segoe UI" panose="020B0502040204020203" pitchFamily="34" charset="0"/>
              </a:rPr>
              <a:t>Direct and indirect discrimination</a:t>
            </a:r>
          </a:p>
          <a:p>
            <a:r>
              <a:rPr lang="en-GB" dirty="0">
                <a:solidFill>
                  <a:schemeClr val="tx1">
                    <a:alpha val="55000"/>
                  </a:schemeClr>
                </a:solidFill>
                <a:cs typeface="Segoe UI" panose="020B0502040204020203" pitchFamily="34" charset="0"/>
              </a:rPr>
              <a:t>Why is discrimination wrong?</a:t>
            </a:r>
          </a:p>
          <a:p>
            <a:r>
              <a:rPr lang="en-GB" dirty="0">
                <a:solidFill>
                  <a:schemeClr val="tx1">
                    <a:alpha val="55000"/>
                  </a:schemeClr>
                </a:solidFill>
                <a:cs typeface="Segoe UI" panose="020B0502040204020203" pitchFamily="34" charset="0"/>
              </a:rPr>
              <a:t>Some puzzles</a:t>
            </a:r>
          </a:p>
          <a:p>
            <a:r>
              <a:rPr lang="en-GB" dirty="0">
                <a:solidFill>
                  <a:schemeClr val="tx1">
                    <a:alpha val="55000"/>
                  </a:schemeClr>
                </a:solidFill>
                <a:cs typeface="Segoe UI" panose="020B0502040204020203" pitchFamily="34" charset="0"/>
              </a:rPr>
              <a:t>Statistical discrimination: the case of racial profiling</a:t>
            </a:r>
          </a:p>
          <a:p>
            <a:endParaRPr lang="en-GB" b="1" dirty="0">
              <a:solidFill>
                <a:schemeClr val="tx1">
                  <a:alpha val="55000"/>
                </a:schemeClr>
              </a:solidFill>
              <a:latin typeface="Segoe UI" panose="020B0502040204020203" pitchFamily="34" charset="0"/>
              <a:cs typeface="Segoe UI" panose="020B0502040204020203" pitchFamily="34" charset="0"/>
            </a:endParaRPr>
          </a:p>
          <a:p>
            <a:endParaRPr lang="en-GB" b="1" dirty="0">
              <a:solidFill>
                <a:schemeClr val="tx1">
                  <a:alpha val="55000"/>
                </a:schemeClr>
              </a:solidFill>
              <a:latin typeface="Segoe UI" panose="020B0502040204020203" pitchFamily="34" charset="0"/>
              <a:cs typeface="Segoe UI" panose="020B0502040204020203" pitchFamily="34" charset="0"/>
            </a:endParaRPr>
          </a:p>
        </p:txBody>
      </p:sp>
      <p:pic>
        <p:nvPicPr>
          <p:cNvPr id="5" name="Picture 4" descr="A picture containing several&#10;&#10;Description automatically generated">
            <a:extLst>
              <a:ext uri="{FF2B5EF4-FFF2-40B4-BE49-F238E27FC236}">
                <a16:creationId xmlns:a16="http://schemas.microsoft.com/office/drawing/2014/main" id="{66785293-D7F3-797A-7A4B-48EC072A27C3}"/>
              </a:ext>
            </a:extLst>
          </p:cNvPr>
          <p:cNvPicPr>
            <a:picLocks noChangeAspect="1"/>
          </p:cNvPicPr>
          <p:nvPr/>
        </p:nvPicPr>
        <p:blipFill rotWithShape="1">
          <a:blip r:embed="rId2">
            <a:extLst>
              <a:ext uri="{28A0092B-C50C-407E-A947-70E740481C1C}">
                <a14:useLocalDpi xmlns:a14="http://schemas.microsoft.com/office/drawing/2010/main" val="0"/>
              </a:ext>
            </a:extLst>
          </a:blip>
          <a:srcRect l="28665" r="23423" b="1"/>
          <a:stretch/>
        </p:blipFill>
        <p:spPr>
          <a:xfrm>
            <a:off x="6307308" y="450000"/>
            <a:ext cx="5441280" cy="5508000"/>
          </a:xfrm>
          <a:prstGeom prst="rect">
            <a:avLst/>
          </a:prstGeom>
        </p:spPr>
      </p:pic>
    </p:spTree>
    <p:extLst>
      <p:ext uri="{BB962C8B-B14F-4D97-AF65-F5344CB8AC3E}">
        <p14:creationId xmlns:p14="http://schemas.microsoft.com/office/powerpoint/2010/main" val="35777904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1825" y="1641752"/>
            <a:ext cx="4391024" cy="1323439"/>
          </a:xfrm>
        </p:spPr>
        <p:txBody>
          <a:bodyPr vert="horz" lIns="91440" tIns="45720" rIns="91440" bIns="45720" rtlCol="0" anchor="t">
            <a:normAutofit/>
          </a:bodyPr>
          <a:lstStyle/>
          <a:p>
            <a:r>
              <a:rPr lang="en-US" sz="4000" dirty="0">
                <a:solidFill>
                  <a:schemeClr val="tx1"/>
                </a:solidFill>
              </a:rPr>
              <a:t>WHAT CAUSES CRIME?</a:t>
            </a:r>
          </a:p>
        </p:txBody>
      </p:sp>
      <p:pic>
        <p:nvPicPr>
          <p:cNvPr id="7" name="Content Placeholder 6"/>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r="-1" b="17705"/>
          <a:stretch/>
        </p:blipFill>
        <p:spPr>
          <a:xfrm>
            <a:off x="20" y="2"/>
            <a:ext cx="6186992" cy="6857998"/>
          </a:xfrm>
          <a:custGeom>
            <a:avLst/>
            <a:gdLst/>
            <a:ahLst/>
            <a:cxnLst/>
            <a:rect l="l" t="t" r="r" b="b"/>
            <a:pathLst>
              <a:path w="6187012" h="6857998">
                <a:moveTo>
                  <a:pt x="5434855" y="6118149"/>
                </a:moveTo>
                <a:cubicBezTo>
                  <a:pt x="5441404" y="6124102"/>
                  <a:pt x="5449025" y="6129341"/>
                  <a:pt x="5456075" y="6133723"/>
                </a:cubicBezTo>
                <a:cubicBezTo>
                  <a:pt x="5463218" y="6138152"/>
                  <a:pt x="5468564" y="6143474"/>
                  <a:pt x="5472234" y="6149380"/>
                </a:cubicBezTo>
                <a:lnTo>
                  <a:pt x="5477710" y="6166562"/>
                </a:lnTo>
                <a:lnTo>
                  <a:pt x="5472234" y="6149379"/>
                </a:lnTo>
                <a:cubicBezTo>
                  <a:pt x="5468564" y="6143474"/>
                  <a:pt x="5463218" y="6138152"/>
                  <a:pt x="5456075" y="6133722"/>
                </a:cubicBezTo>
                <a:cubicBezTo>
                  <a:pt x="5449025" y="6129341"/>
                  <a:pt x="5441404" y="6124102"/>
                  <a:pt x="5434855" y="6118149"/>
                </a:cubicBezTo>
                <a:close/>
                <a:moveTo>
                  <a:pt x="5343013" y="4941372"/>
                </a:moveTo>
                <a:lnTo>
                  <a:pt x="5346342" y="4950869"/>
                </a:lnTo>
                <a:lnTo>
                  <a:pt x="5356027" y="4991382"/>
                </a:lnTo>
                <a:lnTo>
                  <a:pt x="5346342" y="4950868"/>
                </a:lnTo>
                <a:close/>
                <a:moveTo>
                  <a:pt x="5346951" y="4749807"/>
                </a:moveTo>
                <a:cubicBezTo>
                  <a:pt x="5334815" y="4762826"/>
                  <a:pt x="5333958" y="4781365"/>
                  <a:pt x="5332244" y="4799797"/>
                </a:cubicBezTo>
                <a:cubicBezTo>
                  <a:pt x="5333958" y="4781365"/>
                  <a:pt x="5334815" y="4762827"/>
                  <a:pt x="5346951" y="4749807"/>
                </a:cubicBezTo>
                <a:close/>
                <a:moveTo>
                  <a:pt x="5364750" y="4543185"/>
                </a:moveTo>
                <a:cubicBezTo>
                  <a:pt x="5365727" y="4548281"/>
                  <a:pt x="5367775" y="4553662"/>
                  <a:pt x="5370156" y="4557092"/>
                </a:cubicBezTo>
                <a:cubicBezTo>
                  <a:pt x="5381776" y="4573618"/>
                  <a:pt x="5390563" y="4588275"/>
                  <a:pt x="5396519" y="4602021"/>
                </a:cubicBezTo>
                <a:cubicBezTo>
                  <a:pt x="5390563" y="4588275"/>
                  <a:pt x="5381776" y="4573618"/>
                  <a:pt x="5370156" y="4557091"/>
                </a:cubicBezTo>
                <a:close/>
                <a:moveTo>
                  <a:pt x="5830968" y="2819253"/>
                </a:moveTo>
                <a:lnTo>
                  <a:pt x="5842611" y="2827484"/>
                </a:lnTo>
                <a:lnTo>
                  <a:pt x="5842613" y="2827486"/>
                </a:lnTo>
                <a:lnTo>
                  <a:pt x="5871116" y="2861156"/>
                </a:lnTo>
                <a:lnTo>
                  <a:pt x="5861462" y="2842392"/>
                </a:lnTo>
                <a:lnTo>
                  <a:pt x="5842613" y="2827486"/>
                </a:lnTo>
                <a:lnTo>
                  <a:pt x="5842611" y="2827483"/>
                </a:lnTo>
                <a:close/>
                <a:moveTo>
                  <a:pt x="5761313" y="1974015"/>
                </a:moveTo>
                <a:lnTo>
                  <a:pt x="5754799" y="1999763"/>
                </a:lnTo>
                <a:cubicBezTo>
                  <a:pt x="5750990" y="2008056"/>
                  <a:pt x="5745310" y="2016020"/>
                  <a:pt x="5737071" y="2023547"/>
                </a:cubicBezTo>
                <a:cubicBezTo>
                  <a:pt x="5753550" y="2008497"/>
                  <a:pt x="5759789" y="1991685"/>
                  <a:pt x="5761313" y="1974015"/>
                </a:cubicBezTo>
                <a:close/>
                <a:moveTo>
                  <a:pt x="5744119" y="1768838"/>
                </a:moveTo>
                <a:cubicBezTo>
                  <a:pt x="5739738" y="1774411"/>
                  <a:pt x="5736975" y="1779948"/>
                  <a:pt x="5735518" y="1785412"/>
                </a:cubicBezTo>
                <a:lnTo>
                  <a:pt x="5734738" y="1801558"/>
                </a:lnTo>
                <a:cubicBezTo>
                  <a:pt x="5733070" y="1790986"/>
                  <a:pt x="5735356" y="1779981"/>
                  <a:pt x="5744119" y="1768838"/>
                </a:cubicBezTo>
                <a:close/>
                <a:moveTo>
                  <a:pt x="5853708" y="520953"/>
                </a:moveTo>
                <a:lnTo>
                  <a:pt x="5846981" y="549926"/>
                </a:lnTo>
                <a:lnTo>
                  <a:pt x="5840726" y="566616"/>
                </a:lnTo>
                <a:lnTo>
                  <a:pt x="5834776" y="581804"/>
                </a:lnTo>
                <a:lnTo>
                  <a:pt x="5834358" y="583595"/>
                </a:lnTo>
                <a:lnTo>
                  <a:pt x="5832183" y="589388"/>
                </a:lnTo>
                <a:cubicBezTo>
                  <a:pt x="5829783" y="597005"/>
                  <a:pt x="5828025" y="604728"/>
                  <a:pt x="5827560" y="612658"/>
                </a:cubicBezTo>
                <a:lnTo>
                  <a:pt x="5834358" y="583595"/>
                </a:lnTo>
                <a:lnTo>
                  <a:pt x="5840674" y="566754"/>
                </a:lnTo>
                <a:lnTo>
                  <a:pt x="5840726" y="566616"/>
                </a:lnTo>
                <a:lnTo>
                  <a:pt x="5846564" y="551717"/>
                </a:lnTo>
                <a:lnTo>
                  <a:pt x="5846981" y="549926"/>
                </a:lnTo>
                <a:lnTo>
                  <a:pt x="5849145" y="544146"/>
                </a:lnTo>
                <a:cubicBezTo>
                  <a:pt x="5851532" y="536547"/>
                  <a:pt x="5853271" y="528850"/>
                  <a:pt x="5853708" y="520953"/>
                </a:cubicBezTo>
                <a:close/>
                <a:moveTo>
                  <a:pt x="5802605" y="268794"/>
                </a:moveTo>
                <a:cubicBezTo>
                  <a:pt x="5800080" y="279176"/>
                  <a:pt x="5798377" y="289296"/>
                  <a:pt x="5797729" y="299164"/>
                </a:cubicBezTo>
                <a:cubicBezTo>
                  <a:pt x="5797080" y="309031"/>
                  <a:pt x="5797485" y="318646"/>
                  <a:pt x="5799176" y="328017"/>
                </a:cubicBezTo>
                <a:close/>
                <a:moveTo>
                  <a:pt x="0" y="0"/>
                </a:moveTo>
                <a:lnTo>
                  <a:pt x="6120021" y="0"/>
                </a:lnTo>
                <a:lnTo>
                  <a:pt x="6115806" y="24480"/>
                </a:lnTo>
                <a:cubicBezTo>
                  <a:pt x="6113321" y="32636"/>
                  <a:pt x="6109559" y="40471"/>
                  <a:pt x="6103795" y="47806"/>
                </a:cubicBezTo>
                <a:cubicBezTo>
                  <a:pt x="6088935" y="66857"/>
                  <a:pt x="6092364" y="85336"/>
                  <a:pt x="6094651" y="105718"/>
                </a:cubicBezTo>
                <a:cubicBezTo>
                  <a:pt x="6096365" y="121150"/>
                  <a:pt x="6095794" y="136963"/>
                  <a:pt x="6095986" y="152584"/>
                </a:cubicBezTo>
                <a:cubicBezTo>
                  <a:pt x="6096555" y="180017"/>
                  <a:pt x="6096746" y="207450"/>
                  <a:pt x="6097699" y="234883"/>
                </a:cubicBezTo>
                <a:cubicBezTo>
                  <a:pt x="6098079" y="243648"/>
                  <a:pt x="6102844" y="252600"/>
                  <a:pt x="6102082" y="261173"/>
                </a:cubicBezTo>
                <a:cubicBezTo>
                  <a:pt x="6098461" y="300800"/>
                  <a:pt x="6092746" y="340425"/>
                  <a:pt x="6089507" y="380050"/>
                </a:cubicBezTo>
                <a:cubicBezTo>
                  <a:pt x="6087603" y="402529"/>
                  <a:pt x="6091220" y="425581"/>
                  <a:pt x="6088555" y="447870"/>
                </a:cubicBezTo>
                <a:cubicBezTo>
                  <a:pt x="6085507" y="473587"/>
                  <a:pt x="6077697" y="498733"/>
                  <a:pt x="6072932" y="524262"/>
                </a:cubicBezTo>
                <a:cubicBezTo>
                  <a:pt x="6071600" y="531310"/>
                  <a:pt x="6073315" y="539121"/>
                  <a:pt x="6073694" y="546552"/>
                </a:cubicBezTo>
                <a:cubicBezTo>
                  <a:pt x="6074076" y="554933"/>
                  <a:pt x="6074838" y="563125"/>
                  <a:pt x="6075029" y="571508"/>
                </a:cubicBezTo>
                <a:cubicBezTo>
                  <a:pt x="6075411" y="597037"/>
                  <a:pt x="6074838" y="622564"/>
                  <a:pt x="6076173" y="648092"/>
                </a:cubicBezTo>
                <a:cubicBezTo>
                  <a:pt x="6076934" y="663713"/>
                  <a:pt x="6084744" y="680096"/>
                  <a:pt x="6081886" y="694576"/>
                </a:cubicBezTo>
                <a:cubicBezTo>
                  <a:pt x="6076363" y="724104"/>
                  <a:pt x="6088745" y="753633"/>
                  <a:pt x="6078459" y="783158"/>
                </a:cubicBezTo>
                <a:cubicBezTo>
                  <a:pt x="6075411" y="792306"/>
                  <a:pt x="6083031" y="804877"/>
                  <a:pt x="6083411" y="815929"/>
                </a:cubicBezTo>
                <a:cubicBezTo>
                  <a:pt x="6084363" y="843552"/>
                  <a:pt x="6084173" y="871173"/>
                  <a:pt x="6083983" y="898797"/>
                </a:cubicBezTo>
                <a:cubicBezTo>
                  <a:pt x="6083793" y="923562"/>
                  <a:pt x="6086459" y="949281"/>
                  <a:pt x="6081125" y="973095"/>
                </a:cubicBezTo>
                <a:cubicBezTo>
                  <a:pt x="6075411" y="998052"/>
                  <a:pt x="6076173" y="1020529"/>
                  <a:pt x="6082649" y="1044725"/>
                </a:cubicBezTo>
                <a:cubicBezTo>
                  <a:pt x="6087031" y="1061298"/>
                  <a:pt x="6087603" y="1078826"/>
                  <a:pt x="6088935" y="1095972"/>
                </a:cubicBezTo>
                <a:cubicBezTo>
                  <a:pt x="6090459" y="1114449"/>
                  <a:pt x="6086459" y="1134834"/>
                  <a:pt x="6092746" y="1151600"/>
                </a:cubicBezTo>
                <a:cubicBezTo>
                  <a:pt x="6111415" y="1201512"/>
                  <a:pt x="6115415" y="1252757"/>
                  <a:pt x="6115415" y="1304955"/>
                </a:cubicBezTo>
                <a:cubicBezTo>
                  <a:pt x="6115415" y="1314483"/>
                  <a:pt x="6112750" y="1324198"/>
                  <a:pt x="6109892" y="1333341"/>
                </a:cubicBezTo>
                <a:cubicBezTo>
                  <a:pt x="6092746" y="1386684"/>
                  <a:pt x="6094269" y="1440216"/>
                  <a:pt x="6104748" y="1494509"/>
                </a:cubicBezTo>
                <a:cubicBezTo>
                  <a:pt x="6107034" y="1505751"/>
                  <a:pt x="6107415" y="1518324"/>
                  <a:pt x="6105130" y="1529563"/>
                </a:cubicBezTo>
                <a:cubicBezTo>
                  <a:pt x="6098461" y="1561189"/>
                  <a:pt x="6087411" y="1591859"/>
                  <a:pt x="6082649" y="1623675"/>
                </a:cubicBezTo>
                <a:cubicBezTo>
                  <a:pt x="6074838" y="1676253"/>
                  <a:pt x="6101126" y="1721785"/>
                  <a:pt x="6118274" y="1768838"/>
                </a:cubicBezTo>
                <a:cubicBezTo>
                  <a:pt x="6134467" y="1813610"/>
                  <a:pt x="6171044" y="1851709"/>
                  <a:pt x="6162851" y="1904673"/>
                </a:cubicBezTo>
                <a:cubicBezTo>
                  <a:pt x="6162090" y="1910004"/>
                  <a:pt x="6167233" y="1915912"/>
                  <a:pt x="6168567" y="1921817"/>
                </a:cubicBezTo>
                <a:cubicBezTo>
                  <a:pt x="6172188" y="1938009"/>
                  <a:pt x="6176566" y="1954202"/>
                  <a:pt x="6178283" y="1970586"/>
                </a:cubicBezTo>
                <a:cubicBezTo>
                  <a:pt x="6180570" y="1990589"/>
                  <a:pt x="6179809" y="2010974"/>
                  <a:pt x="6181713" y="2030977"/>
                </a:cubicBezTo>
                <a:cubicBezTo>
                  <a:pt x="6182856" y="2043835"/>
                  <a:pt x="6184951" y="2056600"/>
                  <a:pt x="6186761" y="2069340"/>
                </a:cubicBezTo>
                <a:lnTo>
                  <a:pt x="6187012" y="2072225"/>
                </a:lnTo>
                <a:lnTo>
                  <a:pt x="6187012" y="2131532"/>
                </a:lnTo>
                <a:lnTo>
                  <a:pt x="6186141" y="2138304"/>
                </a:lnTo>
                <a:cubicBezTo>
                  <a:pt x="6183950" y="2148519"/>
                  <a:pt x="6181332" y="2158712"/>
                  <a:pt x="6179617" y="2168903"/>
                </a:cubicBezTo>
                <a:cubicBezTo>
                  <a:pt x="6174854" y="2197670"/>
                  <a:pt x="6176188" y="2229296"/>
                  <a:pt x="6163995" y="2254633"/>
                </a:cubicBezTo>
                <a:cubicBezTo>
                  <a:pt x="6151041" y="2281683"/>
                  <a:pt x="6145135" y="2307402"/>
                  <a:pt x="6149135" y="2335405"/>
                </a:cubicBezTo>
                <a:cubicBezTo>
                  <a:pt x="6150469" y="2344741"/>
                  <a:pt x="6158471" y="2356744"/>
                  <a:pt x="6166661" y="2360933"/>
                </a:cubicBezTo>
                <a:cubicBezTo>
                  <a:pt x="6184950" y="2370270"/>
                  <a:pt x="6188190" y="2383032"/>
                  <a:pt x="6181902" y="2400369"/>
                </a:cubicBezTo>
                <a:cubicBezTo>
                  <a:pt x="6176566" y="2415420"/>
                  <a:pt x="6173901" y="2433897"/>
                  <a:pt x="6163613" y="2444184"/>
                </a:cubicBezTo>
                <a:cubicBezTo>
                  <a:pt x="6134467" y="2473333"/>
                  <a:pt x="6133515" y="2510483"/>
                  <a:pt x="6125705" y="2546678"/>
                </a:cubicBezTo>
                <a:cubicBezTo>
                  <a:pt x="6120940" y="2568774"/>
                  <a:pt x="6120750" y="2589352"/>
                  <a:pt x="6123988" y="2611450"/>
                </a:cubicBezTo>
                <a:cubicBezTo>
                  <a:pt x="6131227" y="2659455"/>
                  <a:pt x="6120940" y="2706131"/>
                  <a:pt x="6107796" y="2752235"/>
                </a:cubicBezTo>
                <a:cubicBezTo>
                  <a:pt x="6099034" y="2782716"/>
                  <a:pt x="6093699" y="2813958"/>
                  <a:pt x="6084744" y="2844248"/>
                </a:cubicBezTo>
                <a:cubicBezTo>
                  <a:pt x="6077886" y="2866918"/>
                  <a:pt x="6069694" y="2889587"/>
                  <a:pt x="6058646" y="2910353"/>
                </a:cubicBezTo>
                <a:cubicBezTo>
                  <a:pt x="6042452" y="2940455"/>
                  <a:pt x="6018067" y="2966742"/>
                  <a:pt x="6024544" y="3005035"/>
                </a:cubicBezTo>
                <a:cubicBezTo>
                  <a:pt x="6030260" y="3038756"/>
                  <a:pt x="6018259" y="3069235"/>
                  <a:pt x="6006828" y="3100099"/>
                </a:cubicBezTo>
                <a:cubicBezTo>
                  <a:pt x="5998446" y="3122770"/>
                  <a:pt x="5989871" y="3145436"/>
                  <a:pt x="5984537" y="3168870"/>
                </a:cubicBezTo>
                <a:cubicBezTo>
                  <a:pt x="5978251" y="3196686"/>
                  <a:pt x="5980920" y="3228119"/>
                  <a:pt x="5969297" y="3252885"/>
                </a:cubicBezTo>
                <a:cubicBezTo>
                  <a:pt x="5957105" y="3278795"/>
                  <a:pt x="5965297" y="3300319"/>
                  <a:pt x="5968726" y="3323372"/>
                </a:cubicBezTo>
                <a:cubicBezTo>
                  <a:pt x="5974061" y="3360139"/>
                  <a:pt x="5983967" y="3396719"/>
                  <a:pt x="5971395" y="3433866"/>
                </a:cubicBezTo>
                <a:cubicBezTo>
                  <a:pt x="5956153" y="3479015"/>
                  <a:pt x="5939769" y="3523785"/>
                  <a:pt x="5925292" y="3569124"/>
                </a:cubicBezTo>
                <a:cubicBezTo>
                  <a:pt x="5919765" y="3586653"/>
                  <a:pt x="5917479" y="3605509"/>
                  <a:pt x="5915003" y="3623799"/>
                </a:cubicBezTo>
                <a:cubicBezTo>
                  <a:pt x="5912906" y="3641134"/>
                  <a:pt x="5918242" y="3661899"/>
                  <a:pt x="5910241" y="3675238"/>
                </a:cubicBezTo>
                <a:cubicBezTo>
                  <a:pt x="5889667" y="3709529"/>
                  <a:pt x="5879569" y="3744770"/>
                  <a:pt x="5879569" y="3784397"/>
                </a:cubicBezTo>
                <a:cubicBezTo>
                  <a:pt x="5879569" y="3799258"/>
                  <a:pt x="5870996" y="3813737"/>
                  <a:pt x="5869471" y="3828785"/>
                </a:cubicBezTo>
                <a:cubicBezTo>
                  <a:pt x="5867567" y="3849362"/>
                  <a:pt x="5862423" y="3872985"/>
                  <a:pt x="5869664" y="3890891"/>
                </a:cubicBezTo>
                <a:cubicBezTo>
                  <a:pt x="5886809" y="3932993"/>
                  <a:pt x="5872519" y="3967091"/>
                  <a:pt x="5855566" y="4003861"/>
                </a:cubicBezTo>
                <a:cubicBezTo>
                  <a:pt x="5838801" y="4040058"/>
                  <a:pt x="5825466" y="4078159"/>
                  <a:pt x="5814416" y="4116641"/>
                </a:cubicBezTo>
                <a:cubicBezTo>
                  <a:pt x="5810415" y="4131119"/>
                  <a:pt x="5817085" y="4148453"/>
                  <a:pt x="5818417" y="4164458"/>
                </a:cubicBezTo>
                <a:cubicBezTo>
                  <a:pt x="5818798" y="4170174"/>
                  <a:pt x="5819370" y="4176461"/>
                  <a:pt x="5817466" y="4181603"/>
                </a:cubicBezTo>
                <a:cubicBezTo>
                  <a:pt x="5799176" y="4231324"/>
                  <a:pt x="5785269" y="4281810"/>
                  <a:pt x="5794794" y="4335722"/>
                </a:cubicBezTo>
                <a:cubicBezTo>
                  <a:pt x="5795747" y="4340674"/>
                  <a:pt x="5793650" y="4346201"/>
                  <a:pt x="5792317" y="4351154"/>
                </a:cubicBezTo>
                <a:cubicBezTo>
                  <a:pt x="5785461" y="4375349"/>
                  <a:pt x="5774601" y="4398972"/>
                  <a:pt x="5772124" y="4423545"/>
                </a:cubicBezTo>
                <a:cubicBezTo>
                  <a:pt x="5766028" y="4484127"/>
                  <a:pt x="5763550" y="4545086"/>
                  <a:pt x="5759550" y="4606053"/>
                </a:cubicBezTo>
                <a:cubicBezTo>
                  <a:pt x="5759361" y="4609863"/>
                  <a:pt x="5759361" y="4613864"/>
                  <a:pt x="5758027" y="4617291"/>
                </a:cubicBezTo>
                <a:cubicBezTo>
                  <a:pt x="5749834" y="4639772"/>
                  <a:pt x="5752502" y="4659393"/>
                  <a:pt x="5768123" y="4678445"/>
                </a:cubicBezTo>
                <a:cubicBezTo>
                  <a:pt x="5774982" y="4686828"/>
                  <a:pt x="5778601" y="4698258"/>
                  <a:pt x="5782412" y="4708734"/>
                </a:cubicBezTo>
                <a:cubicBezTo>
                  <a:pt x="5788127" y="4724167"/>
                  <a:pt x="5793650" y="4739978"/>
                  <a:pt x="5797271" y="4755980"/>
                </a:cubicBezTo>
                <a:cubicBezTo>
                  <a:pt x="5800700" y="4771793"/>
                  <a:pt x="5805462" y="4788747"/>
                  <a:pt x="5802796" y="4803988"/>
                </a:cubicBezTo>
                <a:cubicBezTo>
                  <a:pt x="5798035" y="4831420"/>
                  <a:pt x="5787366" y="4857522"/>
                  <a:pt x="5780315" y="4884572"/>
                </a:cubicBezTo>
                <a:cubicBezTo>
                  <a:pt x="5777837" y="4893907"/>
                  <a:pt x="5778221" y="4904195"/>
                  <a:pt x="5778030" y="4913909"/>
                </a:cubicBezTo>
                <a:cubicBezTo>
                  <a:pt x="5777459" y="4936201"/>
                  <a:pt x="5782984" y="4959061"/>
                  <a:pt x="5767171" y="4979253"/>
                </a:cubicBezTo>
                <a:cubicBezTo>
                  <a:pt x="5752311" y="4997922"/>
                  <a:pt x="5756692" y="5016785"/>
                  <a:pt x="5767932" y="5036405"/>
                </a:cubicBezTo>
                <a:cubicBezTo>
                  <a:pt x="5775934" y="5050504"/>
                  <a:pt x="5782221" y="5066505"/>
                  <a:pt x="5785269" y="5082317"/>
                </a:cubicBezTo>
                <a:cubicBezTo>
                  <a:pt x="5789460" y="5104036"/>
                  <a:pt x="5791175" y="5125562"/>
                  <a:pt x="5788697" y="5148995"/>
                </a:cubicBezTo>
                <a:cubicBezTo>
                  <a:pt x="5786983" y="5165570"/>
                  <a:pt x="5786221" y="5179097"/>
                  <a:pt x="5776125" y="5192051"/>
                </a:cubicBezTo>
                <a:cubicBezTo>
                  <a:pt x="5774601" y="5194145"/>
                  <a:pt x="5774219" y="5197955"/>
                  <a:pt x="5774412" y="5200813"/>
                </a:cubicBezTo>
                <a:cubicBezTo>
                  <a:pt x="5777649" y="5238343"/>
                  <a:pt x="5775934" y="5275491"/>
                  <a:pt x="5773646" y="5313403"/>
                </a:cubicBezTo>
                <a:cubicBezTo>
                  <a:pt x="5770601" y="5361598"/>
                  <a:pt x="5779553" y="5412276"/>
                  <a:pt x="5811559" y="5453995"/>
                </a:cubicBezTo>
                <a:cubicBezTo>
                  <a:pt x="5816322" y="5460092"/>
                  <a:pt x="5818417" y="5469236"/>
                  <a:pt x="5819562" y="5477239"/>
                </a:cubicBezTo>
                <a:cubicBezTo>
                  <a:pt x="5824514" y="5514957"/>
                  <a:pt x="5827942" y="5552869"/>
                  <a:pt x="5833467" y="5590590"/>
                </a:cubicBezTo>
                <a:cubicBezTo>
                  <a:pt x="5836516" y="5611164"/>
                  <a:pt x="5839182" y="5632691"/>
                  <a:pt x="5847565" y="5651360"/>
                </a:cubicBezTo>
                <a:cubicBezTo>
                  <a:pt x="5855756" y="5669647"/>
                  <a:pt x="5865471" y="5684320"/>
                  <a:pt x="5848327" y="5695178"/>
                </a:cubicBezTo>
                <a:cubicBezTo>
                  <a:pt x="5857471" y="5714607"/>
                  <a:pt x="5865092" y="5731564"/>
                  <a:pt x="5873282" y="5748136"/>
                </a:cubicBezTo>
                <a:cubicBezTo>
                  <a:pt x="5876329" y="5754234"/>
                  <a:pt x="5881284" y="5759378"/>
                  <a:pt x="5884142" y="5765474"/>
                </a:cubicBezTo>
                <a:cubicBezTo>
                  <a:pt x="5887190" y="5771953"/>
                  <a:pt x="5889094" y="5779191"/>
                  <a:pt x="5890620" y="5786239"/>
                </a:cubicBezTo>
                <a:cubicBezTo>
                  <a:pt x="5897477" y="5817674"/>
                  <a:pt x="5903763" y="5849107"/>
                  <a:pt x="5911194" y="5880348"/>
                </a:cubicBezTo>
                <a:cubicBezTo>
                  <a:pt x="5912717" y="5886447"/>
                  <a:pt x="5918813" y="5891590"/>
                  <a:pt x="5922813" y="5897114"/>
                </a:cubicBezTo>
                <a:cubicBezTo>
                  <a:pt x="5925481" y="5900735"/>
                  <a:pt x="5929482" y="5904353"/>
                  <a:pt x="5930054" y="5908355"/>
                </a:cubicBezTo>
                <a:cubicBezTo>
                  <a:pt x="5934626" y="5938836"/>
                  <a:pt x="5939961" y="5969124"/>
                  <a:pt x="5942246" y="5999796"/>
                </a:cubicBezTo>
                <a:cubicBezTo>
                  <a:pt x="5944149" y="6025515"/>
                  <a:pt x="5943580" y="6050282"/>
                  <a:pt x="5976728" y="6056948"/>
                </a:cubicBezTo>
                <a:cubicBezTo>
                  <a:pt x="5982443" y="6058092"/>
                  <a:pt x="5988540" y="6066284"/>
                  <a:pt x="5991396" y="6072569"/>
                </a:cubicBezTo>
                <a:cubicBezTo>
                  <a:pt x="5999589" y="6090477"/>
                  <a:pt x="6005113" y="6109530"/>
                  <a:pt x="6013494" y="6127247"/>
                </a:cubicBezTo>
                <a:cubicBezTo>
                  <a:pt x="6041500" y="6185351"/>
                  <a:pt x="6059217" y="6246121"/>
                  <a:pt x="6055978" y="6311084"/>
                </a:cubicBezTo>
                <a:cubicBezTo>
                  <a:pt x="6055026" y="6331277"/>
                  <a:pt x="6044737" y="6350899"/>
                  <a:pt x="6040926" y="6363664"/>
                </a:cubicBezTo>
                <a:cubicBezTo>
                  <a:pt x="6055978" y="6400429"/>
                  <a:pt x="6070456" y="6431292"/>
                  <a:pt x="6081315" y="6463490"/>
                </a:cubicBezTo>
                <a:cubicBezTo>
                  <a:pt x="6091031" y="6491874"/>
                  <a:pt x="6097127" y="6521593"/>
                  <a:pt x="6104175" y="6550742"/>
                </a:cubicBezTo>
                <a:cubicBezTo>
                  <a:pt x="6106844" y="6561411"/>
                  <a:pt x="6108367" y="6572269"/>
                  <a:pt x="6109702" y="6583128"/>
                </a:cubicBezTo>
                <a:cubicBezTo>
                  <a:pt x="6113892" y="6617036"/>
                  <a:pt x="6103795" y="6652472"/>
                  <a:pt x="6119798" y="6685617"/>
                </a:cubicBezTo>
                <a:cubicBezTo>
                  <a:pt x="6128180" y="6702955"/>
                  <a:pt x="6138276" y="6720103"/>
                  <a:pt x="6142658" y="6738388"/>
                </a:cubicBezTo>
                <a:cubicBezTo>
                  <a:pt x="6147421" y="6758011"/>
                  <a:pt x="6154851" y="6777207"/>
                  <a:pt x="6160162" y="6796804"/>
                </a:cubicBezTo>
                <a:lnTo>
                  <a:pt x="6164933" y="6857457"/>
                </a:lnTo>
                <a:lnTo>
                  <a:pt x="6037694" y="6857457"/>
                </a:lnTo>
                <a:lnTo>
                  <a:pt x="6037694" y="6857998"/>
                </a:lnTo>
                <a:lnTo>
                  <a:pt x="0" y="6857998"/>
                </a:lnTo>
                <a:close/>
              </a:path>
            </a:pathLst>
          </a:custGeom>
          <a:effectLst>
            <a:outerShdw blurRad="381000" dist="152400" algn="tl" rotWithShape="0">
              <a:prstClr val="black">
                <a:alpha val="10000"/>
              </a:prstClr>
            </a:outerShdw>
          </a:effectLst>
        </p:spPr>
      </p:pic>
      <p:sp>
        <p:nvSpPr>
          <p:cNvPr id="6" name="Content Placeholder 5"/>
          <p:cNvSpPr>
            <a:spLocks noGrp="1"/>
          </p:cNvSpPr>
          <p:nvPr>
            <p:ph sz="half" idx="1"/>
          </p:nvPr>
        </p:nvSpPr>
        <p:spPr>
          <a:xfrm>
            <a:off x="6981826" y="3146400"/>
            <a:ext cx="4391024" cy="2682000"/>
          </a:xfrm>
        </p:spPr>
        <p:txBody>
          <a:bodyPr vert="horz" lIns="91440" tIns="45720" rIns="91440" bIns="45720" rtlCol="0">
            <a:normAutofit fontScale="70000" lnSpcReduction="20000"/>
          </a:bodyPr>
          <a:lstStyle/>
          <a:p>
            <a:pPr marL="0">
              <a:buFont typeface="Arial" panose="020B0604020202020204" pitchFamily="34" charset="0"/>
              <a:buChar char="•"/>
            </a:pPr>
            <a:r>
              <a:rPr lang="en-US" sz="2400" dirty="0">
                <a:solidFill>
                  <a:schemeClr val="tx1">
                    <a:alpha val="80000"/>
                  </a:schemeClr>
                </a:solidFill>
              </a:rPr>
              <a:t>Kasper Lippert-Rasmussen:</a:t>
            </a:r>
          </a:p>
          <a:p>
            <a:pPr>
              <a:buFont typeface="Arial" panose="020B0604020202020204" pitchFamily="34" charset="0"/>
              <a:buChar char="•"/>
            </a:pPr>
            <a:r>
              <a:rPr lang="en-US" sz="2400" dirty="0">
                <a:solidFill>
                  <a:schemeClr val="tx1">
                    <a:alpha val="80000"/>
                  </a:schemeClr>
                </a:solidFill>
              </a:rPr>
              <a:t>Higher crime rates in certain groups might be linked to social and economic deprivation.</a:t>
            </a:r>
          </a:p>
          <a:p>
            <a:pPr>
              <a:buFont typeface="Arial" panose="020B0604020202020204" pitchFamily="34" charset="0"/>
              <a:buChar char="•"/>
            </a:pPr>
            <a:r>
              <a:rPr lang="en-US" sz="2400" dirty="0">
                <a:solidFill>
                  <a:schemeClr val="tx1">
                    <a:alpha val="80000"/>
                  </a:schemeClr>
                </a:solidFill>
              </a:rPr>
              <a:t>If this deprivation is UNJUST, then racial profiling cannot be justified</a:t>
            </a:r>
            <a:r>
              <a:rPr lang="en-US" sz="2400" dirty="0">
                <a:solidFill>
                  <a:schemeClr val="bg1">
                    <a:alpha val="80000"/>
                  </a:schemeClr>
                </a:solidFill>
              </a:rPr>
              <a:t>.</a:t>
            </a:r>
          </a:p>
        </p:txBody>
      </p:sp>
    </p:spTree>
    <p:extLst>
      <p:ext uri="{BB962C8B-B14F-4D97-AF65-F5344CB8AC3E}">
        <p14:creationId xmlns:p14="http://schemas.microsoft.com/office/powerpoint/2010/main" val="14903641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FB4BC-7165-68D0-DFE6-5430F17BB2FE}"/>
              </a:ext>
            </a:extLst>
          </p:cNvPr>
          <p:cNvSpPr>
            <a:spLocks noGrp="1"/>
          </p:cNvSpPr>
          <p:nvPr>
            <p:ph type="title"/>
          </p:nvPr>
        </p:nvSpPr>
        <p:spPr>
          <a:xfrm>
            <a:off x="448056" y="649224"/>
            <a:ext cx="11292840" cy="2953512"/>
          </a:xfrm>
        </p:spPr>
        <p:txBody>
          <a:bodyPr vert="horz" lIns="0" tIns="0" rIns="0" bIns="0" rtlCol="0" anchor="b">
            <a:normAutofit/>
          </a:bodyPr>
          <a:lstStyle/>
          <a:p>
            <a:pPr algn="ctr">
              <a:lnSpc>
                <a:spcPct val="100000"/>
              </a:lnSpc>
            </a:pPr>
            <a:r>
              <a:rPr lang="en-US" sz="6400" b="1" dirty="0"/>
              <a:t>Debate</a:t>
            </a:r>
            <a:r>
              <a:rPr lang="en-US" sz="6400" dirty="0"/>
              <a:t>: Is racial profiling justified?</a:t>
            </a:r>
          </a:p>
        </p:txBody>
      </p:sp>
    </p:spTree>
    <p:extLst>
      <p:ext uri="{BB962C8B-B14F-4D97-AF65-F5344CB8AC3E}">
        <p14:creationId xmlns:p14="http://schemas.microsoft.com/office/powerpoint/2010/main" val="3395585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3" name="Straight Connector 6">
            <a:extLst>
              <a:ext uri="{FF2B5EF4-FFF2-40B4-BE49-F238E27FC236}">
                <a16:creationId xmlns:a16="http://schemas.microsoft.com/office/drawing/2014/main" id="{C66CC717-08C5-4F3E-B8AA-BA93C875598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useBgFill="1">
        <p:nvSpPr>
          <p:cNvPr id="14" name="Rectangle 8">
            <a:extLst>
              <a:ext uri="{FF2B5EF4-FFF2-40B4-BE49-F238E27FC236}">
                <a16:creationId xmlns:a16="http://schemas.microsoft.com/office/drawing/2014/main" id="{3E86CE64-85EA-4BCA-945E-313D48477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467EB2E5-1516-4BFF-0581-9AE87F41DAFC}"/>
              </a:ext>
            </a:extLst>
          </p:cNvPr>
          <p:cNvSpPr>
            <a:spLocks noGrp="1"/>
          </p:cNvSpPr>
          <p:nvPr>
            <p:ph type="title"/>
          </p:nvPr>
        </p:nvSpPr>
        <p:spPr>
          <a:xfrm>
            <a:off x="448056" y="649224"/>
            <a:ext cx="11292840" cy="2953512"/>
          </a:xfrm>
        </p:spPr>
        <p:txBody>
          <a:bodyPr vert="horz" lIns="0" tIns="0" rIns="0" bIns="0" rtlCol="0" anchor="b">
            <a:normAutofit/>
          </a:bodyPr>
          <a:lstStyle/>
          <a:p>
            <a:pPr>
              <a:lnSpc>
                <a:spcPct val="100000"/>
              </a:lnSpc>
            </a:pPr>
            <a:r>
              <a:rPr lang="en-US" sz="6400"/>
              <a:t>1. The concept of discrimination</a:t>
            </a:r>
          </a:p>
        </p:txBody>
      </p:sp>
      <p:cxnSp>
        <p:nvCxnSpPr>
          <p:cNvPr id="15" name="Straight Connector 10">
            <a:extLst>
              <a:ext uri="{FF2B5EF4-FFF2-40B4-BE49-F238E27FC236}">
                <a16:creationId xmlns:a16="http://schemas.microsoft.com/office/drawing/2014/main" id="{B6C33989-46ED-4C11-B79E-C724ADD455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450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5130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32341510-0E0E-45E4-8CB5-CEA28C2D0C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0795" cap="flat" cmpd="sng" algn="ctr">
            <a:noFill/>
            <a:prstDash val="solid"/>
          </a:ln>
          <a:effectLst/>
          <a:extLst>
            <a:ext uri="{91240B29-F687-4F45-9708-019B960494DF}">
              <a14:hiddenLine xmlns:a14="http://schemas.microsoft.com/office/drawing/2010/main" w="1079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EF608033-B89A-D0D4-A4C3-779E31187FCC}"/>
              </a:ext>
            </a:extLst>
          </p:cNvPr>
          <p:cNvSpPr>
            <a:spLocks noGrp="1"/>
          </p:cNvSpPr>
          <p:nvPr>
            <p:ph type="title"/>
          </p:nvPr>
        </p:nvSpPr>
        <p:spPr>
          <a:xfrm>
            <a:off x="448056" y="374904"/>
            <a:ext cx="11301984" cy="987552"/>
          </a:xfrm>
        </p:spPr>
        <p:txBody>
          <a:bodyPr>
            <a:noAutofit/>
          </a:bodyPr>
          <a:lstStyle/>
          <a:p>
            <a:r>
              <a:rPr lang="en-GB" sz="4800" dirty="0"/>
              <a:t>The legal definition of discrimination</a:t>
            </a:r>
          </a:p>
        </p:txBody>
      </p:sp>
      <p:cxnSp>
        <p:nvCxnSpPr>
          <p:cNvPr id="15" name="Straight Connector 9">
            <a:extLst>
              <a:ext uri="{FF2B5EF4-FFF2-40B4-BE49-F238E27FC236}">
                <a16:creationId xmlns:a16="http://schemas.microsoft.com/office/drawing/2014/main" id="{6C52BBAB-664F-48C3-A5C1-4CE9D3555D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FCF9BCA-0A0C-9891-9671-C6B9BE7394D3}"/>
              </a:ext>
            </a:extLst>
          </p:cNvPr>
          <p:cNvSpPr>
            <a:spLocks noGrp="1"/>
          </p:cNvSpPr>
          <p:nvPr>
            <p:ph idx="1"/>
          </p:nvPr>
        </p:nvSpPr>
        <p:spPr>
          <a:xfrm>
            <a:off x="448056" y="1947672"/>
            <a:ext cx="11301984" cy="4005072"/>
          </a:xfrm>
        </p:spPr>
        <p:txBody>
          <a:bodyPr>
            <a:normAutofit fontScale="92500"/>
          </a:bodyPr>
          <a:lstStyle/>
          <a:p>
            <a:r>
              <a:rPr lang="en-US" sz="2000" b="0" i="0" dirty="0">
                <a:solidFill>
                  <a:schemeClr val="tx1"/>
                </a:solidFill>
                <a:effectLst/>
              </a:rPr>
              <a:t>The Equality Act 2010 legally protects people from discrimination in the workplace and in wider society, based on: Age, Race, Sex</a:t>
            </a:r>
            <a:r>
              <a:rPr lang="en-US" sz="2000" dirty="0">
                <a:solidFill>
                  <a:schemeClr val="tx1"/>
                </a:solidFill>
              </a:rPr>
              <a:t>, </a:t>
            </a:r>
            <a:r>
              <a:rPr lang="en-US" sz="2000" b="0" i="0" dirty="0">
                <a:solidFill>
                  <a:schemeClr val="tx1"/>
                </a:solidFill>
                <a:effectLst/>
              </a:rPr>
              <a:t>Gender reassignment, Disability,  Religion or belief, Sexual orientation, Marriage or civil partnership, Pregnancy and maternity</a:t>
            </a:r>
          </a:p>
          <a:p>
            <a:pPr algn="l"/>
            <a:r>
              <a:rPr lang="en-US" sz="2000" b="0" i="0" dirty="0">
                <a:solidFill>
                  <a:schemeClr val="tx1"/>
                </a:solidFill>
                <a:effectLst/>
              </a:rPr>
              <a:t>The European Convention for the Protection of Human Rights declares, “The enjoyment of the rights and freedoms set forth in this Convention shall be secured without discrimination on any ground such as sex, race, color, language, religion, political or other opinion, national or social origin, association with a national minority, property, birth or other status” (Article 14).</a:t>
            </a:r>
          </a:p>
          <a:p>
            <a:r>
              <a:rPr lang="en-US" sz="2000" b="0" i="0" dirty="0">
                <a:solidFill>
                  <a:schemeClr val="tx1"/>
                </a:solidFill>
                <a:effectLst/>
              </a:rPr>
              <a:t>However, </a:t>
            </a:r>
            <a:r>
              <a:rPr lang="en-US" sz="2000" b="0" i="0" dirty="0" err="1">
                <a:solidFill>
                  <a:schemeClr val="tx1"/>
                </a:solidFill>
                <a:effectLst/>
              </a:rPr>
              <a:t>Wouter</a:t>
            </a:r>
            <a:r>
              <a:rPr lang="en-US" sz="2000" b="0" i="0" dirty="0">
                <a:solidFill>
                  <a:schemeClr val="tx1"/>
                </a:solidFill>
                <a:effectLst/>
              </a:rPr>
              <a:t> </a:t>
            </a:r>
            <a:r>
              <a:rPr lang="en-US" sz="2000" b="0" i="0" dirty="0" err="1">
                <a:solidFill>
                  <a:schemeClr val="tx1"/>
                </a:solidFill>
                <a:effectLst/>
              </a:rPr>
              <a:t>Vandenhole</a:t>
            </a:r>
            <a:r>
              <a:rPr lang="en-US" sz="2000" b="0" i="0" dirty="0">
                <a:solidFill>
                  <a:schemeClr val="tx1"/>
                </a:solidFill>
                <a:effectLst/>
              </a:rPr>
              <a:t> finds that “[t]here is no universally accepted definition of discrimination” (2005: 33). </a:t>
            </a:r>
            <a:endParaRPr lang="en-GB" sz="2000" dirty="0">
              <a:solidFill>
                <a:schemeClr val="tx1"/>
              </a:solidFill>
            </a:endParaRPr>
          </a:p>
        </p:txBody>
      </p:sp>
    </p:spTree>
    <p:extLst>
      <p:ext uri="{BB962C8B-B14F-4D97-AF65-F5344CB8AC3E}">
        <p14:creationId xmlns:p14="http://schemas.microsoft.com/office/powerpoint/2010/main" val="2997166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1FC4AC91-30B8-4B0B-A187-C39F191319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Univers"/>
              <a:ea typeface="+mn-ea"/>
              <a:cs typeface="+mn-cs"/>
            </a:endParaRPr>
          </a:p>
        </p:txBody>
      </p:sp>
      <p:sp>
        <p:nvSpPr>
          <p:cNvPr id="2" name="Title 1">
            <a:extLst>
              <a:ext uri="{FF2B5EF4-FFF2-40B4-BE49-F238E27FC236}">
                <a16:creationId xmlns:a16="http://schemas.microsoft.com/office/drawing/2014/main" id="{BFE78C23-460F-24FE-E2A6-227473DD1572}"/>
              </a:ext>
            </a:extLst>
          </p:cNvPr>
          <p:cNvSpPr>
            <a:spLocks noGrp="1"/>
          </p:cNvSpPr>
          <p:nvPr>
            <p:ph type="title"/>
          </p:nvPr>
        </p:nvSpPr>
        <p:spPr>
          <a:xfrm>
            <a:off x="448056" y="389970"/>
            <a:ext cx="11301984" cy="860400"/>
          </a:xfrm>
        </p:spPr>
        <p:txBody>
          <a:bodyPr anchor="b">
            <a:normAutofit/>
          </a:bodyPr>
          <a:lstStyle/>
          <a:p>
            <a:r>
              <a:rPr lang="en-GB"/>
              <a:t>The philosophical concept of discrimination</a:t>
            </a:r>
          </a:p>
        </p:txBody>
      </p:sp>
      <p:cxnSp>
        <p:nvCxnSpPr>
          <p:cNvPr id="37" name="Straight Connector 36">
            <a:extLst>
              <a:ext uri="{FF2B5EF4-FFF2-40B4-BE49-F238E27FC236}">
                <a16:creationId xmlns:a16="http://schemas.microsoft.com/office/drawing/2014/main" id="{493FE3F6-2B23-4E4E-AA49-C212646DC78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17" name="Content Placeholder 2">
            <a:extLst>
              <a:ext uri="{FF2B5EF4-FFF2-40B4-BE49-F238E27FC236}">
                <a16:creationId xmlns:a16="http://schemas.microsoft.com/office/drawing/2014/main" id="{7AFCBA21-59BB-6266-3DC0-95771722996C}"/>
              </a:ext>
            </a:extLst>
          </p:cNvPr>
          <p:cNvGraphicFramePr>
            <a:graphicFrameLocks noGrp="1"/>
          </p:cNvGraphicFramePr>
          <p:nvPr>
            <p:ph idx="1"/>
          </p:nvPr>
        </p:nvGraphicFramePr>
        <p:xfrm>
          <a:off x="450000" y="2059200"/>
          <a:ext cx="11293475" cy="37830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03611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ACB20-0122-1E60-D051-8B2807AEAC49}"/>
              </a:ext>
            </a:extLst>
          </p:cNvPr>
          <p:cNvSpPr>
            <a:spLocks noGrp="1"/>
          </p:cNvSpPr>
          <p:nvPr>
            <p:ph type="title"/>
          </p:nvPr>
        </p:nvSpPr>
        <p:spPr/>
        <p:txBody>
          <a:bodyPr>
            <a:normAutofit/>
          </a:bodyPr>
          <a:lstStyle/>
          <a:p>
            <a:r>
              <a:rPr lang="en-GB" sz="6400" dirty="0"/>
              <a:t>Protected characteristics</a:t>
            </a:r>
          </a:p>
        </p:txBody>
      </p:sp>
      <p:sp>
        <p:nvSpPr>
          <p:cNvPr id="3" name="Content Placeholder 2">
            <a:extLst>
              <a:ext uri="{FF2B5EF4-FFF2-40B4-BE49-F238E27FC236}">
                <a16:creationId xmlns:a16="http://schemas.microsoft.com/office/drawing/2014/main" id="{C0236C5D-F2FF-EA8B-2592-5C5BEFF60CC7}"/>
              </a:ext>
            </a:extLst>
          </p:cNvPr>
          <p:cNvSpPr>
            <a:spLocks noGrp="1"/>
          </p:cNvSpPr>
          <p:nvPr>
            <p:ph sz="half" idx="2"/>
          </p:nvPr>
        </p:nvSpPr>
        <p:spPr/>
        <p:txBody>
          <a:bodyPr>
            <a:noAutofit/>
          </a:bodyPr>
          <a:lstStyle/>
          <a:p>
            <a:r>
              <a:rPr lang="en-US" b="0" i="0" dirty="0">
                <a:solidFill>
                  <a:schemeClr val="tx1"/>
                </a:solidFill>
                <a:effectLst/>
                <a:latin typeface="Century Gothic" panose="020B0502020202020204" pitchFamily="34" charset="0"/>
              </a:rPr>
              <a:t>Age</a:t>
            </a:r>
          </a:p>
          <a:p>
            <a:r>
              <a:rPr lang="en-US" b="0" i="0" dirty="0">
                <a:solidFill>
                  <a:schemeClr val="tx1"/>
                </a:solidFill>
                <a:effectLst/>
                <a:latin typeface="Century Gothic" panose="020B0502020202020204" pitchFamily="34" charset="0"/>
              </a:rPr>
              <a:t>Race</a:t>
            </a:r>
          </a:p>
          <a:p>
            <a:r>
              <a:rPr lang="en-US" b="0" i="0" dirty="0">
                <a:solidFill>
                  <a:schemeClr val="tx1"/>
                </a:solidFill>
                <a:effectLst/>
                <a:latin typeface="Century Gothic" panose="020B0502020202020204" pitchFamily="34" charset="0"/>
              </a:rPr>
              <a:t>Sex</a:t>
            </a:r>
          </a:p>
          <a:p>
            <a:r>
              <a:rPr lang="en-US" b="0" i="0" dirty="0">
                <a:solidFill>
                  <a:schemeClr val="tx1"/>
                </a:solidFill>
                <a:effectLst/>
                <a:latin typeface="Century Gothic" panose="020B0502020202020204" pitchFamily="34" charset="0"/>
              </a:rPr>
              <a:t>Gender reassignment</a:t>
            </a:r>
          </a:p>
          <a:p>
            <a:r>
              <a:rPr lang="en-US" b="0" i="0" dirty="0">
                <a:solidFill>
                  <a:schemeClr val="tx1"/>
                </a:solidFill>
                <a:effectLst/>
                <a:latin typeface="Century Gothic" panose="020B0502020202020204" pitchFamily="34" charset="0"/>
              </a:rPr>
              <a:t>Disability</a:t>
            </a:r>
          </a:p>
          <a:p>
            <a:endParaRPr lang="en-GB" sz="900" dirty="0">
              <a:latin typeface="Century Gothic" panose="020B0502020202020204" pitchFamily="34" charset="0"/>
            </a:endParaRPr>
          </a:p>
          <a:p>
            <a:endParaRPr lang="en-GB" sz="900" dirty="0">
              <a:latin typeface="Century Gothic" panose="020B0502020202020204" pitchFamily="34" charset="0"/>
            </a:endParaRPr>
          </a:p>
          <a:p>
            <a:pPr marL="1944" indent="0">
              <a:buNone/>
            </a:pPr>
            <a:endParaRPr lang="en-GB" dirty="0">
              <a:latin typeface="Century Gothic" panose="020B0502020202020204" pitchFamily="34" charset="0"/>
            </a:endParaRPr>
          </a:p>
          <a:p>
            <a:endParaRPr lang="en-GB" sz="900" dirty="0">
              <a:latin typeface="Century Gothic" panose="020B0502020202020204" pitchFamily="34" charset="0"/>
            </a:endParaRPr>
          </a:p>
          <a:p>
            <a:r>
              <a:rPr lang="en-GB" sz="900" dirty="0">
                <a:latin typeface="Century Gothic" panose="020B0502020202020204" pitchFamily="34" charset="0"/>
              </a:rPr>
              <a:t>Should we expand the list of protected characteristics ?</a:t>
            </a:r>
          </a:p>
        </p:txBody>
      </p:sp>
      <p:sp>
        <p:nvSpPr>
          <p:cNvPr id="6" name="Content Placeholder 5">
            <a:extLst>
              <a:ext uri="{FF2B5EF4-FFF2-40B4-BE49-F238E27FC236}">
                <a16:creationId xmlns:a16="http://schemas.microsoft.com/office/drawing/2014/main" id="{1390D534-564B-7B4B-BE0D-22D4E9230C9F}"/>
              </a:ext>
            </a:extLst>
          </p:cNvPr>
          <p:cNvSpPr>
            <a:spLocks noGrp="1"/>
          </p:cNvSpPr>
          <p:nvPr>
            <p:ph sz="quarter" idx="4"/>
          </p:nvPr>
        </p:nvSpPr>
        <p:spPr/>
        <p:txBody>
          <a:bodyPr/>
          <a:lstStyle/>
          <a:p>
            <a:r>
              <a:rPr lang="en-US" sz="1800" b="0" i="0" dirty="0">
                <a:solidFill>
                  <a:schemeClr val="tx1"/>
                </a:solidFill>
                <a:effectLst/>
                <a:latin typeface="Century Gothic" panose="020B0502020202020204" pitchFamily="34" charset="0"/>
              </a:rPr>
              <a:t>Religion or belief</a:t>
            </a:r>
          </a:p>
          <a:p>
            <a:r>
              <a:rPr lang="en-US" sz="1800" b="0" i="0" dirty="0">
                <a:solidFill>
                  <a:schemeClr val="tx1"/>
                </a:solidFill>
                <a:effectLst/>
                <a:latin typeface="Century Gothic" panose="020B0502020202020204" pitchFamily="34" charset="0"/>
              </a:rPr>
              <a:t>Sexual orientation</a:t>
            </a:r>
          </a:p>
          <a:p>
            <a:r>
              <a:rPr lang="en-US" sz="1800" b="0" i="0" dirty="0">
                <a:solidFill>
                  <a:schemeClr val="tx1"/>
                </a:solidFill>
                <a:effectLst/>
                <a:latin typeface="Century Gothic" panose="020B0502020202020204" pitchFamily="34" charset="0"/>
              </a:rPr>
              <a:t>Marriage or civil partnership</a:t>
            </a:r>
          </a:p>
          <a:p>
            <a:r>
              <a:rPr lang="en-US" sz="1800" b="0" i="0" dirty="0">
                <a:solidFill>
                  <a:schemeClr val="tx1"/>
                </a:solidFill>
                <a:effectLst/>
                <a:latin typeface="Century Gothic" panose="020B0502020202020204" pitchFamily="34" charset="0"/>
              </a:rPr>
              <a:t>Pregnancy and maternity</a:t>
            </a:r>
            <a:endParaRPr lang="en-GB" sz="1800" dirty="0">
              <a:latin typeface="Century Gothic" panose="020B0502020202020204" pitchFamily="34" charset="0"/>
            </a:endParaRPr>
          </a:p>
          <a:p>
            <a:endParaRPr lang="en-GB" dirty="0"/>
          </a:p>
        </p:txBody>
      </p:sp>
    </p:spTree>
    <p:extLst>
      <p:ext uri="{BB962C8B-B14F-4D97-AF65-F5344CB8AC3E}">
        <p14:creationId xmlns:p14="http://schemas.microsoft.com/office/powerpoint/2010/main" val="2867600434"/>
      </p:ext>
    </p:extLst>
  </p:cSld>
  <p:clrMapOvr>
    <a:masterClrMapping/>
  </p:clrMapOvr>
</p:sld>
</file>

<file path=ppt/theme/theme1.xml><?xml version="1.0" encoding="utf-8"?>
<a:theme xmlns:a="http://schemas.openxmlformats.org/drawingml/2006/main" name="ThinLineVTI">
  <a:themeElements>
    <a:clrScheme name="AnalogousFromLightSeedLeftStep">
      <a:dk1>
        <a:srgbClr val="000000"/>
      </a:dk1>
      <a:lt1>
        <a:srgbClr val="FFFFFF"/>
      </a:lt1>
      <a:dk2>
        <a:srgbClr val="213B32"/>
      </a:dk2>
      <a:lt2>
        <a:srgbClr val="E8E5E2"/>
      </a:lt2>
      <a:accent1>
        <a:srgbClr val="81A6C7"/>
      </a:accent1>
      <a:accent2>
        <a:srgbClr val="6CAEB2"/>
      </a:accent2>
      <a:accent3>
        <a:srgbClr val="78AD9A"/>
      </a:accent3>
      <a:accent4>
        <a:srgbClr val="6BB07B"/>
      </a:accent4>
      <a:accent5>
        <a:srgbClr val="83AD79"/>
      </a:accent5>
      <a:accent6>
        <a:srgbClr val="91AA68"/>
      </a:accent6>
      <a:hlink>
        <a:srgbClr val="9F7C5D"/>
      </a:hlink>
      <a:folHlink>
        <a:srgbClr val="7F7F7F"/>
      </a:folHlink>
    </a:clrScheme>
    <a:fontScheme name="Custom 3">
      <a:majorFont>
        <a:latin typeface="Sagona Book"/>
        <a:ea typeface=""/>
        <a:cs typeface=""/>
      </a:majorFont>
      <a:minorFont>
        <a:latin typeface="Univer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inLineVTI" id="{DA2A884B-D36C-4F63-9FE8-3C89F2B99A40}" vid="{62C1F77B-42AE-47B9-869B-5CE48C8ED8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619D9025DB254C99B3088535B5A5C5" ma:contentTypeVersion="14" ma:contentTypeDescription="Create a new document." ma:contentTypeScope="" ma:versionID="0b98dff43b89b942742fcacd258192dd">
  <xsd:schema xmlns:xsd="http://www.w3.org/2001/XMLSchema" xmlns:xs="http://www.w3.org/2001/XMLSchema" xmlns:p="http://schemas.microsoft.com/office/2006/metadata/properties" xmlns:ns2="3dbb0a96-e600-49cb-b92f-c575e8d410f7" xmlns:ns3="1b726ae5-efc6-4001-9296-3a0a1a72f713" targetNamespace="http://schemas.microsoft.com/office/2006/metadata/properties" ma:root="true" ma:fieldsID="481e2af96a527ddb46d29a6c88578ad0" ns2:_="" ns3:_="">
    <xsd:import namespace="3dbb0a96-e600-49cb-b92f-c575e8d410f7"/>
    <xsd:import namespace="1b726ae5-efc6-4001-9296-3a0a1a72f71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bb0a96-e600-49cb-b92f-c575e8d410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b726ae5-efc6-4001-9296-3a0a1a72f71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330555f4-7f02-4335-96e4-be1d328c28f2}" ma:internalName="TaxCatchAll" ma:showField="CatchAllData" ma:web="1b726ae5-efc6-4001-9296-3a0a1a72f7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72AA7C2-96E9-42B3-B71B-FAB7B5BE3D03}"/>
</file>

<file path=customXml/itemProps2.xml><?xml version="1.0" encoding="utf-8"?>
<ds:datastoreItem xmlns:ds="http://schemas.openxmlformats.org/officeDocument/2006/customXml" ds:itemID="{729E1883-95E5-444E-BD37-A0ED6E1AA740}"/>
</file>

<file path=docProps/app.xml><?xml version="1.0" encoding="utf-8"?>
<Properties xmlns="http://schemas.openxmlformats.org/officeDocument/2006/extended-properties" xmlns:vt="http://schemas.openxmlformats.org/officeDocument/2006/docPropsVTypes">
  <TotalTime>2415</TotalTime>
  <Words>3078</Words>
  <Application>Microsoft Office PowerPoint</Application>
  <PresentationFormat>Widescreen</PresentationFormat>
  <Paragraphs>238</Paragraphs>
  <Slides>51</Slides>
  <Notes>10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51</vt:i4>
      </vt:variant>
    </vt:vector>
  </HeadingPairs>
  <TitlesOfParts>
    <vt:vector size="64" baseType="lpstr">
      <vt:lpstr>Arial</vt:lpstr>
      <vt:lpstr>Calibri</vt:lpstr>
      <vt:lpstr>Calibri Light</vt:lpstr>
      <vt:lpstr>Century Gothic</vt:lpstr>
      <vt:lpstr>Helvetica Neue</vt:lpstr>
      <vt:lpstr>poppins</vt:lpstr>
      <vt:lpstr>Sagona Book</vt:lpstr>
      <vt:lpstr>Segoe UI</vt:lpstr>
      <vt:lpstr>Söhne</vt:lpstr>
      <vt:lpstr>Times New Roman</vt:lpstr>
      <vt:lpstr>Univers</vt:lpstr>
      <vt:lpstr>Wingdings</vt:lpstr>
      <vt:lpstr>ThinLineVTI</vt:lpstr>
      <vt:lpstr>Discrimination</vt:lpstr>
      <vt:lpstr>What is politics?</vt:lpstr>
      <vt:lpstr>What is politics?</vt:lpstr>
      <vt:lpstr>Discrimination is a political issue because:</vt:lpstr>
      <vt:lpstr>Overview</vt:lpstr>
      <vt:lpstr>1. The concept of discrimination</vt:lpstr>
      <vt:lpstr>The legal definition of discrimination</vt:lpstr>
      <vt:lpstr>The philosophical concept of discrimination</vt:lpstr>
      <vt:lpstr>Protected characteristics</vt:lpstr>
      <vt:lpstr>Casamitjana v League Against Cruel Sports </vt:lpstr>
      <vt:lpstr>Group discussion: Should we expand the list of protected characteristics?</vt:lpstr>
      <vt:lpstr>2. Direct and Indirect Discrimination</vt:lpstr>
      <vt:lpstr>Direct Discrimination</vt:lpstr>
      <vt:lpstr>Example: Roma case</vt:lpstr>
      <vt:lpstr>Indirect Discrimination</vt:lpstr>
      <vt:lpstr>Example: Griggs v. Duke Power (1971)</vt:lpstr>
      <vt:lpstr>Direct vs Indirect Discrimination</vt:lpstr>
      <vt:lpstr>Group discussion: Are employers justified in imposing religious dress bans?</vt:lpstr>
      <vt:lpstr>3. The wrongness of discrimination</vt:lpstr>
      <vt:lpstr>  Theories of what makes discrimination wrong</vt:lpstr>
      <vt:lpstr>Larry Alexander</vt:lpstr>
      <vt:lpstr>Lippert-Rasmussen’s counter example</vt:lpstr>
      <vt:lpstr>Deborah Hellman (1)</vt:lpstr>
      <vt:lpstr> Deborah Hellman (2)</vt:lpstr>
      <vt:lpstr> Deborah Hellman (3)</vt:lpstr>
      <vt:lpstr>Deborah Hellman (4)</vt:lpstr>
      <vt:lpstr>Deborah Hellman (5)</vt:lpstr>
      <vt:lpstr>Deborah Hellman (6)</vt:lpstr>
      <vt:lpstr>Deborah Hellman (9)</vt:lpstr>
      <vt:lpstr>Deborah Hellman (10)</vt:lpstr>
      <vt:lpstr>Group Discussion</vt:lpstr>
      <vt:lpstr>Harm-based theories: Kasper Lippert-Rasmussen (1)</vt:lpstr>
      <vt:lpstr>Harm-based theories: Kasper Lippert-Rasmussen (2)</vt:lpstr>
      <vt:lpstr>Consequentialist theories </vt:lpstr>
      <vt:lpstr>4. Some puzzles</vt:lpstr>
      <vt:lpstr>Religious liberty vs anti-discrimination law</vt:lpstr>
      <vt:lpstr>Masterpiece Cakeshop </vt:lpstr>
      <vt:lpstr>Hiring quotas</vt:lpstr>
      <vt:lpstr>Cultural appropriation</vt:lpstr>
      <vt:lpstr>Statistical discrimination</vt:lpstr>
      <vt:lpstr>PowerPoint Presentation</vt:lpstr>
      <vt:lpstr>WHAT IS RACIAL PROFILING?</vt:lpstr>
      <vt:lpstr>RISSE AND ZECKHAUSER’s justification of racial profiling  - based on economic theory of crime  </vt:lpstr>
      <vt:lpstr>Benefits vs harms</vt:lpstr>
      <vt:lpstr>RISSE AND ZECKHAUSER</vt:lpstr>
      <vt:lpstr>LEVER AGAINST R &amp; Z (1)</vt:lpstr>
      <vt:lpstr>HOSEIN against racial profiling</vt:lpstr>
      <vt:lpstr>HOSEIN – Racial profiling creates a reasonable sense of inferior political status</vt:lpstr>
      <vt:lpstr>HOSEIN</vt:lpstr>
      <vt:lpstr>WHAT CAUSES CRIME?</vt:lpstr>
      <vt:lpstr>Debate: Is racial profiling justified?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Discrimination</dc:title>
  <dc:creator>Catalina Carpan</dc:creator>
  <cp:lastModifiedBy>Catalina Carpan</cp:lastModifiedBy>
  <cp:revision>8</cp:revision>
  <dcterms:created xsi:type="dcterms:W3CDTF">2023-07-18T12:55:48Z</dcterms:created>
  <dcterms:modified xsi:type="dcterms:W3CDTF">2023-07-20T05:11:38Z</dcterms:modified>
</cp:coreProperties>
</file>