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3.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modernComment_1A6_C7263A63.xml" ContentType="application/vnd.ms-powerpoint.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6" r:id="rId5"/>
    <p:sldMasterId id="2147483719" r:id="rId6"/>
    <p:sldMasterId id="2147483740" r:id="rId7"/>
  </p:sldMasterIdLst>
  <p:notesMasterIdLst>
    <p:notesMasterId r:id="rId37"/>
  </p:notesMasterIdLst>
  <p:sldIdLst>
    <p:sldId id="441" r:id="rId8"/>
    <p:sldId id="265" r:id="rId9"/>
    <p:sldId id="397" r:id="rId10"/>
    <p:sldId id="440" r:id="rId11"/>
    <p:sldId id="429" r:id="rId12"/>
    <p:sldId id="326" r:id="rId13"/>
    <p:sldId id="418" r:id="rId14"/>
    <p:sldId id="430" r:id="rId15"/>
    <p:sldId id="398" r:id="rId16"/>
    <p:sldId id="431" r:id="rId17"/>
    <p:sldId id="399" r:id="rId18"/>
    <p:sldId id="371" r:id="rId19"/>
    <p:sldId id="419" r:id="rId20"/>
    <p:sldId id="432" r:id="rId21"/>
    <p:sldId id="433" r:id="rId22"/>
    <p:sldId id="435" r:id="rId23"/>
    <p:sldId id="284" r:id="rId24"/>
    <p:sldId id="436" r:id="rId25"/>
    <p:sldId id="428" r:id="rId26"/>
    <p:sldId id="387" r:id="rId27"/>
    <p:sldId id="421" r:id="rId28"/>
    <p:sldId id="437" r:id="rId29"/>
    <p:sldId id="422" r:id="rId30"/>
    <p:sldId id="423" r:id="rId31"/>
    <p:sldId id="438" r:id="rId32"/>
    <p:sldId id="424" r:id="rId33"/>
    <p:sldId id="439" r:id="rId34"/>
    <p:sldId id="425" r:id="rId35"/>
    <p:sldId id="354"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authors.xml><?xml version="1.0" encoding="utf-8"?>
<p188:authorLst xmlns:a="http://schemas.openxmlformats.org/drawingml/2006/main" xmlns:r="http://schemas.openxmlformats.org/officeDocument/2006/relationships" xmlns:p188="http://schemas.microsoft.com/office/powerpoint/2018/8/main">
  <p188:author id="{467A08A8-3A31-12CF-597C-CA1FED462F6A}" name="Barrett, Suzi" initials="SB" userId="S::u1773930@live.warwick.ac.uk::87989554-1a1c-4772-9128-5d1bb43c637b" providerId="AD"/>
  <p188:author id="{A4E7CADC-CA74-7C18-0CDA-2D8B5F0D9831}" name="Brogan, Rachael" initials="RB" userId="S::ecsmap@live.warwick.ac.uk::13f42b0f-632e-4082-81de-39afd76f8ac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DE7B"/>
    <a:srgbClr val="FFF8E4"/>
    <a:srgbClr val="00A9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1A4620-AED6-411B-8C28-BA259C68668C}" v="254" dt="2026-06-16T09:08:51.831"/>
    <p1510:client id="{4D4F98BC-2175-4AA6-F111-1C6EAA2C7041}" v="99" dt="2026-06-15T14:34:11.598"/>
    <p1510:client id="{B3B51DE8-72E8-48C8-9028-6424E475D9D7}" v="1" dt="2026-06-15T13:49:16.705"/>
    <p1510:client id="{C3C8BE9B-118A-9A43-1E26-A541D2CBDBA4}" v="1849" dt="2026-06-15T12:46:46.620"/>
    <p1510:client id="{EA573DF7-8F9C-1A50-319C-DDCD2A34FDFE}" v="1187" dt="2026-06-15T13:48:17.083"/>
    <p1510:client id="{F67008BE-AEDD-23E5-40E0-A8CF7E9593F0}" v="354" dt="2026-06-15T14:28:13.7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viewProps" Target="viewProps.xml"/><Relationship Id="rId21" Type="http://schemas.openxmlformats.org/officeDocument/2006/relationships/slide" Target="slides/slide14.xml"/><Relationship Id="rId34" Type="http://schemas.openxmlformats.org/officeDocument/2006/relationships/slide" Target="slides/slide27.xml"/><Relationship Id="rId42"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microsoft.com/office/2018/10/relationships/authors" Target="author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presProps" Target="presProps.xml"/></Relationships>
</file>

<file path=ppt/comments/modernComment_1A6_C7263A63.xml><?xml version="1.0" encoding="utf-8"?>
<p188:cmLst xmlns:a="http://schemas.openxmlformats.org/drawingml/2006/main" xmlns:r="http://schemas.openxmlformats.org/officeDocument/2006/relationships" xmlns:p188="http://schemas.microsoft.com/office/powerpoint/2018/8/main">
  <p188:cm id="{10CAE4E7-9520-4D38-8F1B-20E5952968AC}" authorId="{A4E7CADC-CA74-7C18-0CDA-2D8B5F0D9831}" created="2026-06-04T12:37:34.381">
    <ac:deMkLst xmlns:ac="http://schemas.microsoft.com/office/drawing/2013/main/command">
      <pc:docMk xmlns:pc="http://schemas.microsoft.com/office/powerpoint/2013/main/command"/>
      <pc:sldMk xmlns:pc="http://schemas.microsoft.com/office/powerpoint/2013/main/command" cId="3341171299" sldId="422"/>
      <ac:spMk id="27" creationId="{F3DD8E5F-0506-38A8-F170-0B968E0DB535}"/>
    </ac:deMkLst>
    <p188:replyLst>
      <p188:reply id="{14EDBD52-F8AB-4163-9D73-CE89805E4F14}" authorId="{467A08A8-3A31-12CF-597C-CA1FED462F6A}" created="2026-06-08T22:53:11.231">
        <p188:txBody>
          <a:bodyPr/>
          <a:lstStyle/>
          <a:p>
            <a:r>
              <a:rPr lang="en-GB"/>
              <a:t>I’ve added a visual but feel free to have a play around with visuals!</a:t>
            </a:r>
          </a:p>
        </p188:txBody>
      </p188:reply>
    </p188:replyLst>
    <p188:txBody>
      <a:bodyPr/>
      <a:lstStyle/>
      <a:p>
        <a:r>
          <a:rPr lang="en-GB"/>
          <a:t>Can we have a timetable, or something more visual than this? </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14FD7C-5B00-476E-95C6-6501F68D348A}" type="doc">
      <dgm:prSet loTypeId="urn:microsoft.com/office/officeart/2005/8/layout/hierarchy1" loCatId="hierarchy" qsTypeId="urn:microsoft.com/office/officeart/2005/8/quickstyle/simple5" qsCatId="simple" csTypeId="urn:microsoft.com/office/officeart/2005/8/colors/accent1_2" csCatId="accent1" phldr="1"/>
      <dgm:spPr/>
      <dgm:t>
        <a:bodyPr/>
        <a:lstStyle/>
        <a:p>
          <a:endParaRPr lang="en-GB"/>
        </a:p>
      </dgm:t>
    </dgm:pt>
    <dgm:pt modelId="{08187C1B-74B4-46B3-9684-3A3CA7AC09E4}">
      <dgm:prSet phldrT="[Text]" phldr="0"/>
      <dgm:spPr/>
      <dgm:t>
        <a:bodyPr/>
        <a:lstStyle/>
        <a:p>
          <a:r>
            <a:rPr lang="en-GB" sz="1400"/>
            <a:t>Residential Welfare Leads</a:t>
          </a:r>
        </a:p>
      </dgm:t>
    </dgm:pt>
    <dgm:pt modelId="{6DAD3B6A-1CCF-4711-8BEB-76244340C25D}" type="parTrans" cxnId="{F5CC4C63-9675-4B81-9BB3-ACA0A54ED244}">
      <dgm:prSet/>
      <dgm:spPr/>
      <dgm:t>
        <a:bodyPr/>
        <a:lstStyle/>
        <a:p>
          <a:endParaRPr lang="en-GB"/>
        </a:p>
      </dgm:t>
    </dgm:pt>
    <dgm:pt modelId="{29E68425-93DC-488D-B50D-F8B40398604C}" type="sibTrans" cxnId="{F5CC4C63-9675-4B81-9BB3-ACA0A54ED244}">
      <dgm:prSet/>
      <dgm:spPr/>
      <dgm:t>
        <a:bodyPr/>
        <a:lstStyle/>
        <a:p>
          <a:endParaRPr lang="en-GB"/>
        </a:p>
      </dgm:t>
    </dgm:pt>
    <dgm:pt modelId="{D3074931-9141-45CE-B524-3AAADA168F33}">
      <dgm:prSet phldrT="[Text]" phldr="0"/>
      <dgm:spPr/>
      <dgm:t>
        <a:bodyPr/>
        <a:lstStyle/>
        <a:p>
          <a:r>
            <a:rPr lang="en-GB" sz="1400"/>
            <a:t>Summer School Lead Ambassadors</a:t>
          </a:r>
        </a:p>
      </dgm:t>
    </dgm:pt>
    <dgm:pt modelId="{4FBD82B1-8C4F-4EEF-B799-30C04C5CF92E}" type="parTrans" cxnId="{965091B7-4441-4B3C-AE03-E67C6F8E7D11}">
      <dgm:prSet/>
      <dgm:spPr/>
      <dgm:t>
        <a:bodyPr/>
        <a:lstStyle/>
        <a:p>
          <a:endParaRPr lang="en-GB"/>
        </a:p>
      </dgm:t>
    </dgm:pt>
    <dgm:pt modelId="{D360E11D-1ADC-4E89-9BC0-6C5B19192E06}" type="sibTrans" cxnId="{965091B7-4441-4B3C-AE03-E67C6F8E7D11}">
      <dgm:prSet/>
      <dgm:spPr/>
      <dgm:t>
        <a:bodyPr/>
        <a:lstStyle/>
        <a:p>
          <a:endParaRPr lang="en-GB"/>
        </a:p>
      </dgm:t>
    </dgm:pt>
    <dgm:pt modelId="{FBD121EC-C4A8-4FA6-B822-BD06E69EF060}">
      <dgm:prSet phldrT="[Text]" phldr="0"/>
      <dgm:spPr/>
      <dgm:t>
        <a:bodyPr/>
        <a:lstStyle/>
        <a:p>
          <a:r>
            <a:rPr lang="en-GB"/>
            <a:t>Summer School Ambassadors</a:t>
          </a:r>
        </a:p>
      </dgm:t>
    </dgm:pt>
    <dgm:pt modelId="{28C4A553-2D76-4786-9366-B58D61EE0BFC}" type="parTrans" cxnId="{545CA4E7-B824-4A2B-9BF1-D9E0F58B6169}">
      <dgm:prSet/>
      <dgm:spPr/>
      <dgm:t>
        <a:bodyPr/>
        <a:lstStyle/>
        <a:p>
          <a:endParaRPr lang="en-GB"/>
        </a:p>
      </dgm:t>
    </dgm:pt>
    <dgm:pt modelId="{472D4E35-AE1F-4D09-96B9-D9F3288F9732}" type="sibTrans" cxnId="{545CA4E7-B824-4A2B-9BF1-D9E0F58B6169}">
      <dgm:prSet/>
      <dgm:spPr/>
      <dgm:t>
        <a:bodyPr/>
        <a:lstStyle/>
        <a:p>
          <a:endParaRPr lang="en-GB"/>
        </a:p>
      </dgm:t>
    </dgm:pt>
    <dgm:pt modelId="{4AE05D44-E9DE-4668-B7AB-9975BE2DE968}">
      <dgm:prSet phldrT="[Text]" phldr="0"/>
      <dgm:spPr/>
      <dgm:t>
        <a:bodyPr/>
        <a:lstStyle/>
        <a:p>
          <a:r>
            <a:rPr lang="en-GB" sz="1400"/>
            <a:t>Residential Night Support</a:t>
          </a:r>
        </a:p>
      </dgm:t>
    </dgm:pt>
    <dgm:pt modelId="{AFFEC4D6-4194-4FD6-A817-88C0C8ADC1FE}" type="parTrans" cxnId="{E2D390EB-EB1B-468D-9D20-228FF4F4889B}">
      <dgm:prSet/>
      <dgm:spPr/>
      <dgm:t>
        <a:bodyPr/>
        <a:lstStyle/>
        <a:p>
          <a:endParaRPr lang="en-GB"/>
        </a:p>
      </dgm:t>
    </dgm:pt>
    <dgm:pt modelId="{FCF3A3AE-2999-4CB7-BE6B-71E1224DB040}" type="sibTrans" cxnId="{E2D390EB-EB1B-468D-9D20-228FF4F4889B}">
      <dgm:prSet/>
      <dgm:spPr/>
      <dgm:t>
        <a:bodyPr/>
        <a:lstStyle/>
        <a:p>
          <a:endParaRPr lang="en-GB"/>
        </a:p>
      </dgm:t>
    </dgm:pt>
    <dgm:pt modelId="{65311B22-D12E-4C84-AB88-811E0B525422}">
      <dgm:prSet phldrT="[Text]" phldr="0"/>
      <dgm:spPr/>
      <dgm:t>
        <a:bodyPr/>
        <a:lstStyle/>
        <a:p>
          <a:pPr rtl="0"/>
          <a:r>
            <a:rPr lang="en-GB">
              <a:latin typeface="Aptos Display" panose="02110004020202020204"/>
            </a:rPr>
            <a:t>Programme Team</a:t>
          </a:r>
        </a:p>
      </dgm:t>
    </dgm:pt>
    <dgm:pt modelId="{D165B9C9-637F-4AFF-9CC6-9ED1D07556EA}" type="parTrans" cxnId="{695244C2-EAC6-4703-A325-EAA13B091479}">
      <dgm:prSet/>
      <dgm:spPr/>
      <dgm:t>
        <a:bodyPr/>
        <a:lstStyle/>
        <a:p>
          <a:endParaRPr lang="en-GB"/>
        </a:p>
      </dgm:t>
    </dgm:pt>
    <dgm:pt modelId="{40A9BCC7-0E1C-4FC2-9931-67F4C605DB52}" type="sibTrans" cxnId="{695244C2-EAC6-4703-A325-EAA13B091479}">
      <dgm:prSet/>
      <dgm:spPr/>
      <dgm:t>
        <a:bodyPr/>
        <a:lstStyle/>
        <a:p>
          <a:endParaRPr lang="en-GB"/>
        </a:p>
      </dgm:t>
    </dgm:pt>
    <dgm:pt modelId="{79DDF9C0-0CF6-4E6B-8835-495B37E204F1}" type="pres">
      <dgm:prSet presAssocID="{1F14FD7C-5B00-476E-95C6-6501F68D348A}" presName="hierChild1" presStyleCnt="0">
        <dgm:presLayoutVars>
          <dgm:chPref val="1"/>
          <dgm:dir/>
          <dgm:animOne val="branch"/>
          <dgm:animLvl val="lvl"/>
          <dgm:resizeHandles/>
        </dgm:presLayoutVars>
      </dgm:prSet>
      <dgm:spPr/>
    </dgm:pt>
    <dgm:pt modelId="{2A10BC8D-ED15-4EEB-B010-19C4A21D26F3}" type="pres">
      <dgm:prSet presAssocID="{65311B22-D12E-4C84-AB88-811E0B525422}" presName="hierRoot1" presStyleCnt="0"/>
      <dgm:spPr/>
    </dgm:pt>
    <dgm:pt modelId="{1D49FF3E-5C09-4CF3-AF18-DF0B41C64319}" type="pres">
      <dgm:prSet presAssocID="{65311B22-D12E-4C84-AB88-811E0B525422}" presName="composite" presStyleCnt="0"/>
      <dgm:spPr/>
    </dgm:pt>
    <dgm:pt modelId="{4DD1CA68-14CF-434A-8545-A40FAFB24C84}" type="pres">
      <dgm:prSet presAssocID="{65311B22-D12E-4C84-AB88-811E0B525422}" presName="background" presStyleLbl="node0" presStyleIdx="0" presStyleCnt="1"/>
      <dgm:spPr/>
    </dgm:pt>
    <dgm:pt modelId="{CF0E6631-57A1-44CB-BBD6-A6688522EDCA}" type="pres">
      <dgm:prSet presAssocID="{65311B22-D12E-4C84-AB88-811E0B525422}" presName="text" presStyleLbl="fgAcc0" presStyleIdx="0" presStyleCnt="1">
        <dgm:presLayoutVars>
          <dgm:chPref val="3"/>
        </dgm:presLayoutVars>
      </dgm:prSet>
      <dgm:spPr/>
    </dgm:pt>
    <dgm:pt modelId="{17789903-7388-4FA5-BD25-597EF604CB3F}" type="pres">
      <dgm:prSet presAssocID="{65311B22-D12E-4C84-AB88-811E0B525422}" presName="hierChild2" presStyleCnt="0"/>
      <dgm:spPr/>
    </dgm:pt>
    <dgm:pt modelId="{F19EB3C1-78D0-4B7A-9A43-ACCD929D22D3}" type="pres">
      <dgm:prSet presAssocID="{6DAD3B6A-1CCF-4711-8BEB-76244340C25D}" presName="Name10" presStyleLbl="parChTrans1D2" presStyleIdx="0" presStyleCnt="1"/>
      <dgm:spPr/>
    </dgm:pt>
    <dgm:pt modelId="{93F00635-8C11-453B-80D3-9E7720C5E304}" type="pres">
      <dgm:prSet presAssocID="{08187C1B-74B4-46B3-9684-3A3CA7AC09E4}" presName="hierRoot2" presStyleCnt="0"/>
      <dgm:spPr/>
    </dgm:pt>
    <dgm:pt modelId="{B1CDEFF6-B441-42E0-8561-6E293DF820F9}" type="pres">
      <dgm:prSet presAssocID="{08187C1B-74B4-46B3-9684-3A3CA7AC09E4}" presName="composite2" presStyleCnt="0"/>
      <dgm:spPr/>
    </dgm:pt>
    <dgm:pt modelId="{376566D2-61CB-4DA6-93B8-E079F7A384B3}" type="pres">
      <dgm:prSet presAssocID="{08187C1B-74B4-46B3-9684-3A3CA7AC09E4}" presName="background2" presStyleLbl="node2" presStyleIdx="0" presStyleCnt="1"/>
      <dgm:spPr/>
    </dgm:pt>
    <dgm:pt modelId="{D4493F88-9340-4ACE-89B9-17C3D6235581}" type="pres">
      <dgm:prSet presAssocID="{08187C1B-74B4-46B3-9684-3A3CA7AC09E4}" presName="text2" presStyleLbl="fgAcc2" presStyleIdx="0" presStyleCnt="1">
        <dgm:presLayoutVars>
          <dgm:chPref val="3"/>
        </dgm:presLayoutVars>
      </dgm:prSet>
      <dgm:spPr/>
    </dgm:pt>
    <dgm:pt modelId="{82F0C969-F672-417C-BD37-2AD63B3A594D}" type="pres">
      <dgm:prSet presAssocID="{08187C1B-74B4-46B3-9684-3A3CA7AC09E4}" presName="hierChild3" presStyleCnt="0"/>
      <dgm:spPr/>
    </dgm:pt>
    <dgm:pt modelId="{EC131D82-61BA-4904-BF24-55830A878C3A}" type="pres">
      <dgm:prSet presAssocID="{4FBD82B1-8C4F-4EEF-B799-30C04C5CF92E}" presName="Name17" presStyleLbl="parChTrans1D3" presStyleIdx="0" presStyleCnt="3"/>
      <dgm:spPr/>
    </dgm:pt>
    <dgm:pt modelId="{27218E20-C344-4B7A-B6F0-929BE1CF2CBC}" type="pres">
      <dgm:prSet presAssocID="{D3074931-9141-45CE-B524-3AAADA168F33}" presName="hierRoot3" presStyleCnt="0"/>
      <dgm:spPr/>
    </dgm:pt>
    <dgm:pt modelId="{B217D3F4-2AB9-4C80-B32E-628089110E7E}" type="pres">
      <dgm:prSet presAssocID="{D3074931-9141-45CE-B524-3AAADA168F33}" presName="composite3" presStyleCnt="0"/>
      <dgm:spPr/>
    </dgm:pt>
    <dgm:pt modelId="{38D851BD-E9DF-4331-B13C-9708C42DD8BF}" type="pres">
      <dgm:prSet presAssocID="{D3074931-9141-45CE-B524-3AAADA168F33}" presName="background3" presStyleLbl="node3" presStyleIdx="0" presStyleCnt="3"/>
      <dgm:spPr/>
    </dgm:pt>
    <dgm:pt modelId="{337E0A5C-352D-4C58-9A79-2734B543B908}" type="pres">
      <dgm:prSet presAssocID="{D3074931-9141-45CE-B524-3AAADA168F33}" presName="text3" presStyleLbl="fgAcc3" presStyleIdx="0" presStyleCnt="3">
        <dgm:presLayoutVars>
          <dgm:chPref val="3"/>
        </dgm:presLayoutVars>
      </dgm:prSet>
      <dgm:spPr/>
    </dgm:pt>
    <dgm:pt modelId="{5A41EC9B-FFAD-4FE4-993F-2F4D17783FF9}" type="pres">
      <dgm:prSet presAssocID="{D3074931-9141-45CE-B524-3AAADA168F33}" presName="hierChild4" presStyleCnt="0"/>
      <dgm:spPr/>
    </dgm:pt>
    <dgm:pt modelId="{F387A194-5279-4F0E-83C9-ACB3BFC3F58D}" type="pres">
      <dgm:prSet presAssocID="{28C4A553-2D76-4786-9366-B58D61EE0BFC}" presName="Name17" presStyleLbl="parChTrans1D3" presStyleIdx="1" presStyleCnt="3"/>
      <dgm:spPr/>
    </dgm:pt>
    <dgm:pt modelId="{74558526-BA22-4DD0-A786-CF2ACAFE5869}" type="pres">
      <dgm:prSet presAssocID="{FBD121EC-C4A8-4FA6-B822-BD06E69EF060}" presName="hierRoot3" presStyleCnt="0"/>
      <dgm:spPr/>
    </dgm:pt>
    <dgm:pt modelId="{D9EB4CB7-5FFC-443E-8E05-B0C894C6514E}" type="pres">
      <dgm:prSet presAssocID="{FBD121EC-C4A8-4FA6-B822-BD06E69EF060}" presName="composite3" presStyleCnt="0"/>
      <dgm:spPr/>
    </dgm:pt>
    <dgm:pt modelId="{A41D972C-22B5-433C-BD76-608F8B40DDE3}" type="pres">
      <dgm:prSet presAssocID="{FBD121EC-C4A8-4FA6-B822-BD06E69EF060}" presName="background3" presStyleLbl="node3" presStyleIdx="1" presStyleCnt="3"/>
      <dgm:spPr/>
    </dgm:pt>
    <dgm:pt modelId="{F9EA7DD2-4CE0-476B-9328-8E43FAADFF5B}" type="pres">
      <dgm:prSet presAssocID="{FBD121EC-C4A8-4FA6-B822-BD06E69EF060}" presName="text3" presStyleLbl="fgAcc3" presStyleIdx="1" presStyleCnt="3">
        <dgm:presLayoutVars>
          <dgm:chPref val="3"/>
        </dgm:presLayoutVars>
      </dgm:prSet>
      <dgm:spPr/>
    </dgm:pt>
    <dgm:pt modelId="{B312334C-62A1-4E49-BDA7-C25380B3D094}" type="pres">
      <dgm:prSet presAssocID="{FBD121EC-C4A8-4FA6-B822-BD06E69EF060}" presName="hierChild4" presStyleCnt="0"/>
      <dgm:spPr/>
    </dgm:pt>
    <dgm:pt modelId="{C831CBD4-3D3A-4BEE-9358-7C7335528D1A}" type="pres">
      <dgm:prSet presAssocID="{AFFEC4D6-4194-4FD6-A817-88C0C8ADC1FE}" presName="Name17" presStyleLbl="parChTrans1D3" presStyleIdx="2" presStyleCnt="3"/>
      <dgm:spPr/>
    </dgm:pt>
    <dgm:pt modelId="{1284F05E-5981-4E52-AD2A-91F09DB208EB}" type="pres">
      <dgm:prSet presAssocID="{4AE05D44-E9DE-4668-B7AB-9975BE2DE968}" presName="hierRoot3" presStyleCnt="0"/>
      <dgm:spPr/>
    </dgm:pt>
    <dgm:pt modelId="{BB60492B-00CF-4ADD-9C44-93CCD08346FA}" type="pres">
      <dgm:prSet presAssocID="{4AE05D44-E9DE-4668-B7AB-9975BE2DE968}" presName="composite3" presStyleCnt="0"/>
      <dgm:spPr/>
    </dgm:pt>
    <dgm:pt modelId="{6BE65C9F-3CEA-4343-A4FA-1B1555FA8208}" type="pres">
      <dgm:prSet presAssocID="{4AE05D44-E9DE-4668-B7AB-9975BE2DE968}" presName="background3" presStyleLbl="node3" presStyleIdx="2" presStyleCnt="3"/>
      <dgm:spPr/>
    </dgm:pt>
    <dgm:pt modelId="{3CBA325F-E4AF-4D60-9EC5-03DC605A3D98}" type="pres">
      <dgm:prSet presAssocID="{4AE05D44-E9DE-4668-B7AB-9975BE2DE968}" presName="text3" presStyleLbl="fgAcc3" presStyleIdx="2" presStyleCnt="3">
        <dgm:presLayoutVars>
          <dgm:chPref val="3"/>
        </dgm:presLayoutVars>
      </dgm:prSet>
      <dgm:spPr/>
    </dgm:pt>
    <dgm:pt modelId="{97CCBC00-B697-4B5A-819B-DED0F218BEAF}" type="pres">
      <dgm:prSet presAssocID="{4AE05D44-E9DE-4668-B7AB-9975BE2DE968}" presName="hierChild4" presStyleCnt="0"/>
      <dgm:spPr/>
    </dgm:pt>
  </dgm:ptLst>
  <dgm:cxnLst>
    <dgm:cxn modelId="{C9D2E218-4AD1-4FFC-B79B-CD9D77030115}" type="presOf" srcId="{AFFEC4D6-4194-4FD6-A817-88C0C8ADC1FE}" destId="{C831CBD4-3D3A-4BEE-9358-7C7335528D1A}" srcOrd="0" destOrd="0" presId="urn:microsoft.com/office/officeart/2005/8/layout/hierarchy1"/>
    <dgm:cxn modelId="{FAB1A829-40F4-4AD7-88E6-0A6F0DC9F245}" type="presOf" srcId="{65311B22-D12E-4C84-AB88-811E0B525422}" destId="{CF0E6631-57A1-44CB-BBD6-A6688522EDCA}" srcOrd="0" destOrd="0" presId="urn:microsoft.com/office/officeart/2005/8/layout/hierarchy1"/>
    <dgm:cxn modelId="{F5CC4C63-9675-4B81-9BB3-ACA0A54ED244}" srcId="{65311B22-D12E-4C84-AB88-811E0B525422}" destId="{08187C1B-74B4-46B3-9684-3A3CA7AC09E4}" srcOrd="0" destOrd="0" parTransId="{6DAD3B6A-1CCF-4711-8BEB-76244340C25D}" sibTransId="{29E68425-93DC-488D-B50D-F8B40398604C}"/>
    <dgm:cxn modelId="{96F97C64-633B-47C3-9090-09DEFAD3CE05}" type="presOf" srcId="{FBD121EC-C4A8-4FA6-B822-BD06E69EF060}" destId="{F9EA7DD2-4CE0-476B-9328-8E43FAADFF5B}" srcOrd="0" destOrd="0" presId="urn:microsoft.com/office/officeart/2005/8/layout/hierarchy1"/>
    <dgm:cxn modelId="{85E08F4C-A590-472C-9BF0-B9D485D91AA8}" type="presOf" srcId="{4FBD82B1-8C4F-4EEF-B799-30C04C5CF92E}" destId="{EC131D82-61BA-4904-BF24-55830A878C3A}" srcOrd="0" destOrd="0" presId="urn:microsoft.com/office/officeart/2005/8/layout/hierarchy1"/>
    <dgm:cxn modelId="{B02DB278-B25A-42AE-B11B-5AD53F6B31C1}" type="presOf" srcId="{28C4A553-2D76-4786-9366-B58D61EE0BFC}" destId="{F387A194-5279-4F0E-83C9-ACB3BFC3F58D}" srcOrd="0" destOrd="0" presId="urn:microsoft.com/office/officeart/2005/8/layout/hierarchy1"/>
    <dgm:cxn modelId="{15A6D981-7A28-4B30-865B-0A0748483914}" type="presOf" srcId="{4AE05D44-E9DE-4668-B7AB-9975BE2DE968}" destId="{3CBA325F-E4AF-4D60-9EC5-03DC605A3D98}" srcOrd="0" destOrd="0" presId="urn:microsoft.com/office/officeart/2005/8/layout/hierarchy1"/>
    <dgm:cxn modelId="{1A08909C-62C3-4BEE-9AB2-426D4A813298}" type="presOf" srcId="{D3074931-9141-45CE-B524-3AAADA168F33}" destId="{337E0A5C-352D-4C58-9A79-2734B543B908}" srcOrd="0" destOrd="0" presId="urn:microsoft.com/office/officeart/2005/8/layout/hierarchy1"/>
    <dgm:cxn modelId="{965091B7-4441-4B3C-AE03-E67C6F8E7D11}" srcId="{08187C1B-74B4-46B3-9684-3A3CA7AC09E4}" destId="{D3074931-9141-45CE-B524-3AAADA168F33}" srcOrd="0" destOrd="0" parTransId="{4FBD82B1-8C4F-4EEF-B799-30C04C5CF92E}" sibTransId="{D360E11D-1ADC-4E89-9BC0-6C5B19192E06}"/>
    <dgm:cxn modelId="{695244C2-EAC6-4703-A325-EAA13B091479}" srcId="{1F14FD7C-5B00-476E-95C6-6501F68D348A}" destId="{65311B22-D12E-4C84-AB88-811E0B525422}" srcOrd="0" destOrd="0" parTransId="{D165B9C9-637F-4AFF-9CC6-9ED1D07556EA}" sibTransId="{40A9BCC7-0E1C-4FC2-9931-67F4C605DB52}"/>
    <dgm:cxn modelId="{DFA88ECE-E8CF-4F9E-B06A-E0711FC4D7A5}" type="presOf" srcId="{1F14FD7C-5B00-476E-95C6-6501F68D348A}" destId="{79DDF9C0-0CF6-4E6B-8835-495B37E204F1}" srcOrd="0" destOrd="0" presId="urn:microsoft.com/office/officeart/2005/8/layout/hierarchy1"/>
    <dgm:cxn modelId="{4D8F09CF-8894-46A3-BFF0-14FAE1ED9265}" type="presOf" srcId="{08187C1B-74B4-46B3-9684-3A3CA7AC09E4}" destId="{D4493F88-9340-4ACE-89B9-17C3D6235581}" srcOrd="0" destOrd="0" presId="urn:microsoft.com/office/officeart/2005/8/layout/hierarchy1"/>
    <dgm:cxn modelId="{545CA4E7-B824-4A2B-9BF1-D9E0F58B6169}" srcId="{08187C1B-74B4-46B3-9684-3A3CA7AC09E4}" destId="{FBD121EC-C4A8-4FA6-B822-BD06E69EF060}" srcOrd="1" destOrd="0" parTransId="{28C4A553-2D76-4786-9366-B58D61EE0BFC}" sibTransId="{472D4E35-AE1F-4D09-96B9-D9F3288F9732}"/>
    <dgm:cxn modelId="{E2D390EB-EB1B-468D-9D20-228FF4F4889B}" srcId="{08187C1B-74B4-46B3-9684-3A3CA7AC09E4}" destId="{4AE05D44-E9DE-4668-B7AB-9975BE2DE968}" srcOrd="2" destOrd="0" parTransId="{AFFEC4D6-4194-4FD6-A817-88C0C8ADC1FE}" sibTransId="{FCF3A3AE-2999-4CB7-BE6B-71E1224DB040}"/>
    <dgm:cxn modelId="{609CA1F4-5B8F-48A1-AEF8-6CF68CA01802}" type="presOf" srcId="{6DAD3B6A-1CCF-4711-8BEB-76244340C25D}" destId="{F19EB3C1-78D0-4B7A-9A43-ACCD929D22D3}" srcOrd="0" destOrd="0" presId="urn:microsoft.com/office/officeart/2005/8/layout/hierarchy1"/>
    <dgm:cxn modelId="{FC2BA975-450C-4FBE-96D4-7B19B1CC099A}" type="presParOf" srcId="{79DDF9C0-0CF6-4E6B-8835-495B37E204F1}" destId="{2A10BC8D-ED15-4EEB-B010-19C4A21D26F3}" srcOrd="0" destOrd="0" presId="urn:microsoft.com/office/officeart/2005/8/layout/hierarchy1"/>
    <dgm:cxn modelId="{6DDD2C17-2D84-4B8F-B602-23635C1CA6DE}" type="presParOf" srcId="{2A10BC8D-ED15-4EEB-B010-19C4A21D26F3}" destId="{1D49FF3E-5C09-4CF3-AF18-DF0B41C64319}" srcOrd="0" destOrd="0" presId="urn:microsoft.com/office/officeart/2005/8/layout/hierarchy1"/>
    <dgm:cxn modelId="{07CE72D6-5664-4D30-B460-CD2C07F1EF89}" type="presParOf" srcId="{1D49FF3E-5C09-4CF3-AF18-DF0B41C64319}" destId="{4DD1CA68-14CF-434A-8545-A40FAFB24C84}" srcOrd="0" destOrd="0" presId="urn:microsoft.com/office/officeart/2005/8/layout/hierarchy1"/>
    <dgm:cxn modelId="{2583D36E-D157-4B61-8968-BFB3EFC6D359}" type="presParOf" srcId="{1D49FF3E-5C09-4CF3-AF18-DF0B41C64319}" destId="{CF0E6631-57A1-44CB-BBD6-A6688522EDCA}" srcOrd="1" destOrd="0" presId="urn:microsoft.com/office/officeart/2005/8/layout/hierarchy1"/>
    <dgm:cxn modelId="{C19F22D5-5FA3-43FE-965D-0AC859311374}" type="presParOf" srcId="{2A10BC8D-ED15-4EEB-B010-19C4A21D26F3}" destId="{17789903-7388-4FA5-BD25-597EF604CB3F}" srcOrd="1" destOrd="0" presId="urn:microsoft.com/office/officeart/2005/8/layout/hierarchy1"/>
    <dgm:cxn modelId="{52BC7C00-DCFB-4A32-B158-4DB6D3BB8360}" type="presParOf" srcId="{17789903-7388-4FA5-BD25-597EF604CB3F}" destId="{F19EB3C1-78D0-4B7A-9A43-ACCD929D22D3}" srcOrd="0" destOrd="0" presId="urn:microsoft.com/office/officeart/2005/8/layout/hierarchy1"/>
    <dgm:cxn modelId="{50F3074F-5A21-477A-9CE0-785F15FA3BB2}" type="presParOf" srcId="{17789903-7388-4FA5-BD25-597EF604CB3F}" destId="{93F00635-8C11-453B-80D3-9E7720C5E304}" srcOrd="1" destOrd="0" presId="urn:microsoft.com/office/officeart/2005/8/layout/hierarchy1"/>
    <dgm:cxn modelId="{597F5DE6-15CA-455D-B1B5-A6C55E6F76C1}" type="presParOf" srcId="{93F00635-8C11-453B-80D3-9E7720C5E304}" destId="{B1CDEFF6-B441-42E0-8561-6E293DF820F9}" srcOrd="0" destOrd="0" presId="urn:microsoft.com/office/officeart/2005/8/layout/hierarchy1"/>
    <dgm:cxn modelId="{7CA1F4B3-7822-4330-AED5-6C9793B4B70D}" type="presParOf" srcId="{B1CDEFF6-B441-42E0-8561-6E293DF820F9}" destId="{376566D2-61CB-4DA6-93B8-E079F7A384B3}" srcOrd="0" destOrd="0" presId="urn:microsoft.com/office/officeart/2005/8/layout/hierarchy1"/>
    <dgm:cxn modelId="{D0136DA6-E109-4341-B3EF-857906A8EF8B}" type="presParOf" srcId="{B1CDEFF6-B441-42E0-8561-6E293DF820F9}" destId="{D4493F88-9340-4ACE-89B9-17C3D6235581}" srcOrd="1" destOrd="0" presId="urn:microsoft.com/office/officeart/2005/8/layout/hierarchy1"/>
    <dgm:cxn modelId="{80683197-8EB2-426E-B8F7-C6E6F5DD0C3D}" type="presParOf" srcId="{93F00635-8C11-453B-80D3-9E7720C5E304}" destId="{82F0C969-F672-417C-BD37-2AD63B3A594D}" srcOrd="1" destOrd="0" presId="urn:microsoft.com/office/officeart/2005/8/layout/hierarchy1"/>
    <dgm:cxn modelId="{32931A3A-0182-4BC8-BB82-0796CB1DCFCC}" type="presParOf" srcId="{82F0C969-F672-417C-BD37-2AD63B3A594D}" destId="{EC131D82-61BA-4904-BF24-55830A878C3A}" srcOrd="0" destOrd="0" presId="urn:microsoft.com/office/officeart/2005/8/layout/hierarchy1"/>
    <dgm:cxn modelId="{CDF98579-1D09-4D55-9999-DF09D2B8C93D}" type="presParOf" srcId="{82F0C969-F672-417C-BD37-2AD63B3A594D}" destId="{27218E20-C344-4B7A-B6F0-929BE1CF2CBC}" srcOrd="1" destOrd="0" presId="urn:microsoft.com/office/officeart/2005/8/layout/hierarchy1"/>
    <dgm:cxn modelId="{8A941A68-9DF7-4E13-91A7-497E51742580}" type="presParOf" srcId="{27218E20-C344-4B7A-B6F0-929BE1CF2CBC}" destId="{B217D3F4-2AB9-4C80-B32E-628089110E7E}" srcOrd="0" destOrd="0" presId="urn:microsoft.com/office/officeart/2005/8/layout/hierarchy1"/>
    <dgm:cxn modelId="{09521D95-87DC-4D34-9689-8EF8AA34A546}" type="presParOf" srcId="{B217D3F4-2AB9-4C80-B32E-628089110E7E}" destId="{38D851BD-E9DF-4331-B13C-9708C42DD8BF}" srcOrd="0" destOrd="0" presId="urn:microsoft.com/office/officeart/2005/8/layout/hierarchy1"/>
    <dgm:cxn modelId="{F4675F83-4626-4198-A305-DC01788272F9}" type="presParOf" srcId="{B217D3F4-2AB9-4C80-B32E-628089110E7E}" destId="{337E0A5C-352D-4C58-9A79-2734B543B908}" srcOrd="1" destOrd="0" presId="urn:microsoft.com/office/officeart/2005/8/layout/hierarchy1"/>
    <dgm:cxn modelId="{B73E8DFC-56D9-4E7B-9811-E2CE30CE977A}" type="presParOf" srcId="{27218E20-C344-4B7A-B6F0-929BE1CF2CBC}" destId="{5A41EC9B-FFAD-4FE4-993F-2F4D17783FF9}" srcOrd="1" destOrd="0" presId="urn:microsoft.com/office/officeart/2005/8/layout/hierarchy1"/>
    <dgm:cxn modelId="{09948992-32C4-47D1-85B1-908F05D1F1CE}" type="presParOf" srcId="{82F0C969-F672-417C-BD37-2AD63B3A594D}" destId="{F387A194-5279-4F0E-83C9-ACB3BFC3F58D}" srcOrd="2" destOrd="0" presId="urn:microsoft.com/office/officeart/2005/8/layout/hierarchy1"/>
    <dgm:cxn modelId="{6E362712-A514-4CBB-8395-E3DB3B886326}" type="presParOf" srcId="{82F0C969-F672-417C-BD37-2AD63B3A594D}" destId="{74558526-BA22-4DD0-A786-CF2ACAFE5869}" srcOrd="3" destOrd="0" presId="urn:microsoft.com/office/officeart/2005/8/layout/hierarchy1"/>
    <dgm:cxn modelId="{7F9682A0-4BD2-4D00-89D2-7EB39831B856}" type="presParOf" srcId="{74558526-BA22-4DD0-A786-CF2ACAFE5869}" destId="{D9EB4CB7-5FFC-443E-8E05-B0C894C6514E}" srcOrd="0" destOrd="0" presId="urn:microsoft.com/office/officeart/2005/8/layout/hierarchy1"/>
    <dgm:cxn modelId="{00CCA91B-4FFC-4CEB-AD91-DCBB5AAB4DB5}" type="presParOf" srcId="{D9EB4CB7-5FFC-443E-8E05-B0C894C6514E}" destId="{A41D972C-22B5-433C-BD76-608F8B40DDE3}" srcOrd="0" destOrd="0" presId="urn:microsoft.com/office/officeart/2005/8/layout/hierarchy1"/>
    <dgm:cxn modelId="{165A928C-195D-4824-801B-67BC5D615CBF}" type="presParOf" srcId="{D9EB4CB7-5FFC-443E-8E05-B0C894C6514E}" destId="{F9EA7DD2-4CE0-476B-9328-8E43FAADFF5B}" srcOrd="1" destOrd="0" presId="urn:microsoft.com/office/officeart/2005/8/layout/hierarchy1"/>
    <dgm:cxn modelId="{17A4CE0B-08E2-4660-8A9E-31F9986809FA}" type="presParOf" srcId="{74558526-BA22-4DD0-A786-CF2ACAFE5869}" destId="{B312334C-62A1-4E49-BDA7-C25380B3D094}" srcOrd="1" destOrd="0" presId="urn:microsoft.com/office/officeart/2005/8/layout/hierarchy1"/>
    <dgm:cxn modelId="{37727E03-E81D-4F48-9FD0-59C8868758B0}" type="presParOf" srcId="{82F0C969-F672-417C-BD37-2AD63B3A594D}" destId="{C831CBD4-3D3A-4BEE-9358-7C7335528D1A}" srcOrd="4" destOrd="0" presId="urn:microsoft.com/office/officeart/2005/8/layout/hierarchy1"/>
    <dgm:cxn modelId="{6794C742-C3B5-40E3-A3BD-92F14CE8A94B}" type="presParOf" srcId="{82F0C969-F672-417C-BD37-2AD63B3A594D}" destId="{1284F05E-5981-4E52-AD2A-91F09DB208EB}" srcOrd="5" destOrd="0" presId="urn:microsoft.com/office/officeart/2005/8/layout/hierarchy1"/>
    <dgm:cxn modelId="{D0427640-9D6D-4A42-97A9-9236B38C047B}" type="presParOf" srcId="{1284F05E-5981-4E52-AD2A-91F09DB208EB}" destId="{BB60492B-00CF-4ADD-9C44-93CCD08346FA}" srcOrd="0" destOrd="0" presId="urn:microsoft.com/office/officeart/2005/8/layout/hierarchy1"/>
    <dgm:cxn modelId="{23A3AEE0-EBE0-4456-B7F1-A102A137AB02}" type="presParOf" srcId="{BB60492B-00CF-4ADD-9C44-93CCD08346FA}" destId="{6BE65C9F-3CEA-4343-A4FA-1B1555FA8208}" srcOrd="0" destOrd="0" presId="urn:microsoft.com/office/officeart/2005/8/layout/hierarchy1"/>
    <dgm:cxn modelId="{8053383D-8AC4-4F29-B1CE-B03C6C97E7FA}" type="presParOf" srcId="{BB60492B-00CF-4ADD-9C44-93CCD08346FA}" destId="{3CBA325F-E4AF-4D60-9EC5-03DC605A3D98}" srcOrd="1" destOrd="0" presId="urn:microsoft.com/office/officeart/2005/8/layout/hierarchy1"/>
    <dgm:cxn modelId="{1FCADCCC-BA02-43E9-B254-DCA8C289EC57}" type="presParOf" srcId="{1284F05E-5981-4E52-AD2A-91F09DB208EB}" destId="{97CCBC00-B697-4B5A-819B-DED0F218BEAF}"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F2A3EA-BB0D-480D-A7D5-E994D7D4124D}" type="doc">
      <dgm:prSet loTypeId="urn:microsoft.com/office/officeart/2005/8/layout/default" loCatId="list" qsTypeId="urn:microsoft.com/office/officeart/2005/8/quickstyle/simple5" qsCatId="simple" csTypeId="urn:microsoft.com/office/officeart/2005/8/colors/accent4_2" csCatId="accent4" phldr="1"/>
      <dgm:spPr/>
      <dgm:t>
        <a:bodyPr/>
        <a:lstStyle/>
        <a:p>
          <a:endParaRPr lang="en-GB"/>
        </a:p>
      </dgm:t>
    </dgm:pt>
    <dgm:pt modelId="{A02F9007-F267-4591-A75B-64E3A7C95B8B}">
      <dgm:prSet phldrT="[Text]" phldr="0" custT="1"/>
      <dgm:spPr/>
      <dgm:t>
        <a:bodyPr/>
        <a:lstStyle/>
        <a:p>
          <a:r>
            <a:rPr lang="en-GB" sz="2400" b="1">
              <a:solidFill>
                <a:schemeClr val="tx1"/>
              </a:solidFill>
            </a:rPr>
            <a:t>Tuesday</a:t>
          </a:r>
        </a:p>
        <a:p>
          <a:r>
            <a:rPr lang="en-GB" sz="1700">
              <a:solidFill>
                <a:schemeClr val="tx1"/>
              </a:solidFill>
            </a:rPr>
            <a:t>- Arrival and Registration</a:t>
          </a:r>
        </a:p>
        <a:p>
          <a:r>
            <a:rPr lang="en-GB" sz="1700" b="0" i="0">
              <a:solidFill>
                <a:schemeClr val="tx1"/>
              </a:solidFill>
            </a:rPr>
            <a:t>- Icebreakers &amp; settling in</a:t>
          </a:r>
        </a:p>
        <a:p>
          <a:pPr>
            <a:buFont typeface="Arial" panose="020B0604020202020204" pitchFamily="34" charset="0"/>
            <a:buChar char="•"/>
          </a:pPr>
          <a:r>
            <a:rPr lang="en-GB" sz="1700" b="0" i="0">
              <a:solidFill>
                <a:schemeClr val="tx1"/>
              </a:solidFill>
            </a:rPr>
            <a:t>- Flat time &amp; co-create code of conduct</a:t>
          </a:r>
        </a:p>
        <a:p>
          <a:pPr>
            <a:buFont typeface="Arial" panose="020B0604020202020204" pitchFamily="34" charset="0"/>
            <a:buChar char="•"/>
          </a:pPr>
          <a:r>
            <a:rPr lang="en-GB" sz="1700" b="0" i="0">
              <a:solidFill>
                <a:schemeClr val="tx1"/>
              </a:solidFill>
            </a:rPr>
            <a:t>- Welcome event &amp; quiz (Dirty Duck)</a:t>
          </a:r>
          <a:endParaRPr lang="en-GB" sz="1700">
            <a:solidFill>
              <a:schemeClr val="tx1"/>
            </a:solidFill>
          </a:endParaRPr>
        </a:p>
        <a:p>
          <a:endParaRPr lang="en-GB" sz="2100">
            <a:solidFill>
              <a:schemeClr val="tx1"/>
            </a:solidFill>
          </a:endParaRPr>
        </a:p>
      </dgm:t>
    </dgm:pt>
    <dgm:pt modelId="{157F9183-86BC-4BF5-9E4E-DD64B81C3319}" type="parTrans" cxnId="{1B14F10B-EA82-4914-ABDC-3120319AE7C8}">
      <dgm:prSet/>
      <dgm:spPr/>
      <dgm:t>
        <a:bodyPr/>
        <a:lstStyle/>
        <a:p>
          <a:endParaRPr lang="en-GB">
            <a:solidFill>
              <a:schemeClr val="tx1"/>
            </a:solidFill>
          </a:endParaRPr>
        </a:p>
      </dgm:t>
    </dgm:pt>
    <dgm:pt modelId="{1DF659C1-B1B1-41A5-849F-E46E6F964EA7}" type="sibTrans" cxnId="{1B14F10B-EA82-4914-ABDC-3120319AE7C8}">
      <dgm:prSet/>
      <dgm:spPr/>
      <dgm:t>
        <a:bodyPr/>
        <a:lstStyle/>
        <a:p>
          <a:endParaRPr lang="en-GB">
            <a:solidFill>
              <a:schemeClr val="tx1"/>
            </a:solidFill>
          </a:endParaRPr>
        </a:p>
      </dgm:t>
    </dgm:pt>
    <dgm:pt modelId="{1C4FAD98-AB42-44FB-AF99-B84658CD7DB8}">
      <dgm:prSet phldrT="[Text]" phldr="0" custT="1"/>
      <dgm:spPr/>
      <dgm:t>
        <a:bodyPr/>
        <a:lstStyle/>
        <a:p>
          <a:r>
            <a:rPr lang="en-GB" sz="2400" b="1">
              <a:solidFill>
                <a:schemeClr val="tx1"/>
              </a:solidFill>
            </a:rPr>
            <a:t>Wednesday</a:t>
          </a:r>
        </a:p>
        <a:p>
          <a:r>
            <a:rPr lang="en-GB" sz="1700" b="0" i="0">
              <a:solidFill>
                <a:schemeClr val="tx1"/>
              </a:solidFill>
            </a:rPr>
            <a:t>- Induction talk &amp; campus tour</a:t>
          </a:r>
        </a:p>
        <a:p>
          <a:pPr>
            <a:buFont typeface="Arial" panose="020B0604020202020204" pitchFamily="34" charset="0"/>
            <a:buChar char="•"/>
          </a:pPr>
          <a:r>
            <a:rPr lang="en-GB" sz="1700" b="0" i="0">
              <a:solidFill>
                <a:schemeClr val="tx1"/>
              </a:solidFill>
            </a:rPr>
            <a:t>- Buffet lunch</a:t>
          </a:r>
        </a:p>
        <a:p>
          <a:pPr>
            <a:buFont typeface="Arial" panose="020B0604020202020204" pitchFamily="34" charset="0"/>
            <a:buChar char="•"/>
          </a:pPr>
          <a:r>
            <a:rPr lang="en-GB" sz="1700" b="0" i="0">
              <a:solidFill>
                <a:schemeClr val="tx1"/>
              </a:solidFill>
            </a:rPr>
            <a:t>- Team building &amp; street food</a:t>
          </a:r>
        </a:p>
        <a:p>
          <a:pPr>
            <a:buFont typeface="Arial" panose="020B0604020202020204" pitchFamily="34" charset="0"/>
            <a:buChar char="•"/>
          </a:pPr>
          <a:r>
            <a:rPr lang="en-GB" sz="1700" b="0" i="0">
              <a:solidFill>
                <a:schemeClr val="tx1"/>
              </a:solidFill>
            </a:rPr>
            <a:t>- Social time</a:t>
          </a:r>
          <a:endParaRPr lang="en-GB" sz="1700">
            <a:solidFill>
              <a:schemeClr val="tx1"/>
            </a:solidFill>
          </a:endParaRPr>
        </a:p>
      </dgm:t>
    </dgm:pt>
    <dgm:pt modelId="{9D4E64C5-64B4-4400-8C69-810843F80994}" type="parTrans" cxnId="{3BF989CB-1C12-4668-9594-E66596F75E0C}">
      <dgm:prSet/>
      <dgm:spPr/>
      <dgm:t>
        <a:bodyPr/>
        <a:lstStyle/>
        <a:p>
          <a:endParaRPr lang="en-GB">
            <a:solidFill>
              <a:schemeClr val="tx1"/>
            </a:solidFill>
          </a:endParaRPr>
        </a:p>
      </dgm:t>
    </dgm:pt>
    <dgm:pt modelId="{E7868B5A-7B9D-4B9B-8083-182B2CE81CED}" type="sibTrans" cxnId="{3BF989CB-1C12-4668-9594-E66596F75E0C}">
      <dgm:prSet/>
      <dgm:spPr/>
      <dgm:t>
        <a:bodyPr/>
        <a:lstStyle/>
        <a:p>
          <a:endParaRPr lang="en-GB">
            <a:solidFill>
              <a:schemeClr val="tx1"/>
            </a:solidFill>
          </a:endParaRPr>
        </a:p>
      </dgm:t>
    </dgm:pt>
    <dgm:pt modelId="{FF27B2B9-C5F9-44FA-9B55-5B45D45C9201}">
      <dgm:prSet phldrT="[Text]" phldr="0" custT="1"/>
      <dgm:spPr/>
      <dgm:t>
        <a:bodyPr/>
        <a:lstStyle/>
        <a:p>
          <a:r>
            <a:rPr lang="en-GB" sz="2400" b="1">
              <a:solidFill>
                <a:schemeClr val="tx1"/>
              </a:solidFill>
            </a:rPr>
            <a:t>Thursday</a:t>
          </a:r>
        </a:p>
        <a:p>
          <a:r>
            <a:rPr lang="en-GB" sz="1700" b="0" i="0">
              <a:solidFill>
                <a:schemeClr val="tx1"/>
              </a:solidFill>
            </a:rPr>
            <a:t>- Teaching</a:t>
          </a:r>
        </a:p>
        <a:p>
          <a:pPr>
            <a:buFont typeface="Arial" panose="020B0604020202020204" pitchFamily="34" charset="0"/>
            <a:buChar char="•"/>
          </a:pPr>
          <a:r>
            <a:rPr lang="en-GB" sz="1700" b="0" i="0">
              <a:solidFill>
                <a:schemeClr val="tx1"/>
              </a:solidFill>
            </a:rPr>
            <a:t>- Skills sessions</a:t>
          </a:r>
        </a:p>
        <a:p>
          <a:pPr>
            <a:buFont typeface="Arial" panose="020B0604020202020204" pitchFamily="34" charset="0"/>
            <a:buChar char="•"/>
          </a:pPr>
          <a:r>
            <a:rPr lang="en-GB" sz="1700" b="0" i="0">
              <a:solidFill>
                <a:schemeClr val="tx1"/>
              </a:solidFill>
            </a:rPr>
            <a:t>- Guest lecture</a:t>
          </a:r>
        </a:p>
        <a:p>
          <a:pPr>
            <a:buFont typeface="Arial" panose="020B0604020202020204" pitchFamily="34" charset="0"/>
            <a:buChar char="•"/>
          </a:pPr>
          <a:r>
            <a:rPr lang="en-GB" sz="1700" b="0" i="0">
              <a:solidFill>
                <a:schemeClr val="tx1"/>
              </a:solidFill>
            </a:rPr>
            <a:t>- Social time</a:t>
          </a:r>
          <a:endParaRPr lang="en-GB" sz="1700">
            <a:solidFill>
              <a:schemeClr val="tx1"/>
            </a:solidFill>
          </a:endParaRPr>
        </a:p>
      </dgm:t>
    </dgm:pt>
    <dgm:pt modelId="{69BF3658-F605-4165-B5AB-A6FA1C11C1D3}" type="parTrans" cxnId="{D63F2275-7112-47EA-A04D-85B68F48B38D}">
      <dgm:prSet/>
      <dgm:spPr/>
      <dgm:t>
        <a:bodyPr/>
        <a:lstStyle/>
        <a:p>
          <a:endParaRPr lang="en-GB">
            <a:solidFill>
              <a:schemeClr val="tx1"/>
            </a:solidFill>
          </a:endParaRPr>
        </a:p>
      </dgm:t>
    </dgm:pt>
    <dgm:pt modelId="{96C6E738-7DF3-4BC4-9BED-63F067D3E393}" type="sibTrans" cxnId="{D63F2275-7112-47EA-A04D-85B68F48B38D}">
      <dgm:prSet/>
      <dgm:spPr/>
      <dgm:t>
        <a:bodyPr/>
        <a:lstStyle/>
        <a:p>
          <a:endParaRPr lang="en-GB">
            <a:solidFill>
              <a:schemeClr val="tx1"/>
            </a:solidFill>
          </a:endParaRPr>
        </a:p>
      </dgm:t>
    </dgm:pt>
    <dgm:pt modelId="{AB3222EF-FDEA-494E-A143-5346F168D7D6}">
      <dgm:prSet phldrT="[Text]" phldr="0" custT="1"/>
      <dgm:spPr/>
      <dgm:t>
        <a:bodyPr/>
        <a:lstStyle/>
        <a:p>
          <a:r>
            <a:rPr lang="en-GB" sz="2400" b="1">
              <a:solidFill>
                <a:schemeClr val="tx1"/>
              </a:solidFill>
            </a:rPr>
            <a:t>Friday</a:t>
          </a:r>
        </a:p>
        <a:p>
          <a:r>
            <a:rPr lang="en-GB" sz="1700" b="0" i="0">
              <a:solidFill>
                <a:schemeClr val="tx1"/>
              </a:solidFill>
            </a:rPr>
            <a:t>- Teaching</a:t>
          </a:r>
        </a:p>
        <a:p>
          <a:pPr>
            <a:buFont typeface="Arial" panose="020B0604020202020204" pitchFamily="34" charset="0"/>
            <a:buChar char="•"/>
          </a:pPr>
          <a:r>
            <a:rPr lang="en-GB" sz="1700" b="0" i="0">
              <a:solidFill>
                <a:schemeClr val="tx1"/>
              </a:solidFill>
            </a:rPr>
            <a:t>- Skills sessions</a:t>
          </a:r>
        </a:p>
        <a:p>
          <a:pPr>
            <a:buFont typeface="Arial" panose="020B0604020202020204" pitchFamily="34" charset="0"/>
            <a:buChar char="•"/>
          </a:pPr>
          <a:r>
            <a:rPr lang="en-GB" sz="1700" b="0" i="0">
              <a:solidFill>
                <a:schemeClr val="tx1"/>
              </a:solidFill>
            </a:rPr>
            <a:t>- Social time</a:t>
          </a:r>
          <a:endParaRPr lang="en-GB" sz="1700">
            <a:solidFill>
              <a:schemeClr val="tx1"/>
            </a:solidFill>
          </a:endParaRPr>
        </a:p>
      </dgm:t>
    </dgm:pt>
    <dgm:pt modelId="{C6219B20-06F4-4793-96AA-3598887576F4}" type="parTrans" cxnId="{78A21D99-A9FC-4EBB-B91D-A0D8125E21FD}">
      <dgm:prSet/>
      <dgm:spPr/>
      <dgm:t>
        <a:bodyPr/>
        <a:lstStyle/>
        <a:p>
          <a:endParaRPr lang="en-GB">
            <a:solidFill>
              <a:schemeClr val="tx1"/>
            </a:solidFill>
          </a:endParaRPr>
        </a:p>
      </dgm:t>
    </dgm:pt>
    <dgm:pt modelId="{06257CD5-3979-487A-B049-F5233A00C1B7}" type="sibTrans" cxnId="{78A21D99-A9FC-4EBB-B91D-A0D8125E21FD}">
      <dgm:prSet/>
      <dgm:spPr/>
      <dgm:t>
        <a:bodyPr/>
        <a:lstStyle/>
        <a:p>
          <a:endParaRPr lang="en-GB">
            <a:solidFill>
              <a:schemeClr val="tx1"/>
            </a:solidFill>
          </a:endParaRPr>
        </a:p>
      </dgm:t>
    </dgm:pt>
    <dgm:pt modelId="{F89ED687-AE4B-491A-A61B-13FA8EC2A2F4}">
      <dgm:prSet phldrT="[Text]" phldr="0" custT="1"/>
      <dgm:spPr/>
      <dgm:t>
        <a:bodyPr/>
        <a:lstStyle/>
        <a:p>
          <a:r>
            <a:rPr lang="en-GB" sz="2400" b="1">
              <a:solidFill>
                <a:schemeClr val="tx1"/>
              </a:solidFill>
            </a:rPr>
            <a:t>Saturday</a:t>
          </a:r>
        </a:p>
        <a:p>
          <a:r>
            <a:rPr lang="en-GB" sz="1700" b="0" i="0">
              <a:solidFill>
                <a:schemeClr val="tx1"/>
              </a:solidFill>
            </a:rPr>
            <a:t>- Trip to Oxford</a:t>
          </a:r>
        </a:p>
        <a:p>
          <a:pPr>
            <a:buFont typeface="Arial" panose="020B0604020202020204" pitchFamily="34" charset="0"/>
            <a:buChar char="•"/>
          </a:pPr>
          <a:r>
            <a:rPr lang="en-GB" sz="1700" b="0" i="0">
              <a:solidFill>
                <a:schemeClr val="tx1"/>
              </a:solidFill>
            </a:rPr>
            <a:t>- Walking tour</a:t>
          </a:r>
        </a:p>
        <a:p>
          <a:pPr>
            <a:buFont typeface="Arial" panose="020B0604020202020204" pitchFamily="34" charset="0"/>
            <a:buChar char="•"/>
          </a:pPr>
          <a:r>
            <a:rPr lang="en-GB" sz="1700" b="0" i="0">
              <a:solidFill>
                <a:schemeClr val="tx1"/>
              </a:solidFill>
            </a:rPr>
            <a:t>- Chauffeured punting experience</a:t>
          </a:r>
        </a:p>
        <a:p>
          <a:pPr>
            <a:buFont typeface="Arial" panose="020B0604020202020204" pitchFamily="34" charset="0"/>
            <a:buChar char="•"/>
          </a:pPr>
          <a:r>
            <a:rPr lang="en-GB" sz="1700">
              <a:solidFill>
                <a:schemeClr val="tx1"/>
              </a:solidFill>
            </a:rPr>
            <a:t>- Social time</a:t>
          </a:r>
        </a:p>
        <a:p>
          <a:endParaRPr lang="en-GB" sz="1800">
            <a:solidFill>
              <a:schemeClr val="tx1"/>
            </a:solidFill>
          </a:endParaRPr>
        </a:p>
      </dgm:t>
    </dgm:pt>
    <dgm:pt modelId="{144AF72B-3AE6-4381-B32B-9D1968C94206}" type="parTrans" cxnId="{ED5A3742-2896-4B00-88B6-8FD6B50BACC0}">
      <dgm:prSet/>
      <dgm:spPr/>
      <dgm:t>
        <a:bodyPr/>
        <a:lstStyle/>
        <a:p>
          <a:endParaRPr lang="en-GB">
            <a:solidFill>
              <a:schemeClr val="tx1"/>
            </a:solidFill>
          </a:endParaRPr>
        </a:p>
      </dgm:t>
    </dgm:pt>
    <dgm:pt modelId="{2CDE5EB4-E44D-4CA1-A29F-E68E9A8074B3}" type="sibTrans" cxnId="{ED5A3742-2896-4B00-88B6-8FD6B50BACC0}">
      <dgm:prSet/>
      <dgm:spPr/>
      <dgm:t>
        <a:bodyPr/>
        <a:lstStyle/>
        <a:p>
          <a:endParaRPr lang="en-GB">
            <a:solidFill>
              <a:schemeClr val="tx1"/>
            </a:solidFill>
          </a:endParaRPr>
        </a:p>
      </dgm:t>
    </dgm:pt>
    <dgm:pt modelId="{2FEFF548-067C-4AFE-8B8D-3F2F36196B72}">
      <dgm:prSet custT="1"/>
      <dgm:spPr/>
      <dgm:t>
        <a:bodyPr/>
        <a:lstStyle/>
        <a:p>
          <a:r>
            <a:rPr lang="en-GB" sz="2400" b="1">
              <a:solidFill>
                <a:schemeClr val="tx1"/>
              </a:solidFill>
            </a:rPr>
            <a:t>Sunday</a:t>
          </a:r>
        </a:p>
        <a:p>
          <a:r>
            <a:rPr lang="en-GB" sz="1700">
              <a:solidFill>
                <a:schemeClr val="tx1"/>
              </a:solidFill>
            </a:rPr>
            <a:t>- Trip to Warwick Castle</a:t>
          </a:r>
        </a:p>
        <a:p>
          <a:r>
            <a:rPr lang="en-GB" sz="1700">
              <a:solidFill>
                <a:schemeClr val="tx1"/>
              </a:solidFill>
            </a:rPr>
            <a:t>- Social time</a:t>
          </a:r>
        </a:p>
      </dgm:t>
    </dgm:pt>
    <dgm:pt modelId="{15963078-59CD-4DCC-9197-B1C0A80DDC96}" type="parTrans" cxnId="{17100FEA-9207-4A96-AE51-23AB3D607070}">
      <dgm:prSet/>
      <dgm:spPr/>
      <dgm:t>
        <a:bodyPr/>
        <a:lstStyle/>
        <a:p>
          <a:endParaRPr lang="en-GB">
            <a:solidFill>
              <a:schemeClr val="tx1"/>
            </a:solidFill>
          </a:endParaRPr>
        </a:p>
      </dgm:t>
    </dgm:pt>
    <dgm:pt modelId="{ED404662-9ECD-4BDF-ADF4-9FE267FF56DF}" type="sibTrans" cxnId="{17100FEA-9207-4A96-AE51-23AB3D607070}">
      <dgm:prSet/>
      <dgm:spPr/>
      <dgm:t>
        <a:bodyPr/>
        <a:lstStyle/>
        <a:p>
          <a:endParaRPr lang="en-GB">
            <a:solidFill>
              <a:schemeClr val="tx1"/>
            </a:solidFill>
          </a:endParaRPr>
        </a:p>
      </dgm:t>
    </dgm:pt>
    <dgm:pt modelId="{6495DA05-772C-4E03-9D27-607AFC0F5AD9}" type="pres">
      <dgm:prSet presAssocID="{2FF2A3EA-BB0D-480D-A7D5-E994D7D4124D}" presName="diagram" presStyleCnt="0">
        <dgm:presLayoutVars>
          <dgm:dir/>
          <dgm:resizeHandles val="exact"/>
        </dgm:presLayoutVars>
      </dgm:prSet>
      <dgm:spPr/>
    </dgm:pt>
    <dgm:pt modelId="{174A39F3-9EB0-4146-B54D-393480702891}" type="pres">
      <dgm:prSet presAssocID="{A02F9007-F267-4591-A75B-64E3A7C95B8B}" presName="node" presStyleLbl="node1" presStyleIdx="0" presStyleCnt="6">
        <dgm:presLayoutVars>
          <dgm:bulletEnabled val="1"/>
        </dgm:presLayoutVars>
      </dgm:prSet>
      <dgm:spPr/>
    </dgm:pt>
    <dgm:pt modelId="{DD36A02D-8BE4-4EF7-8746-62DC1E674BA6}" type="pres">
      <dgm:prSet presAssocID="{1DF659C1-B1B1-41A5-849F-E46E6F964EA7}" presName="sibTrans" presStyleCnt="0"/>
      <dgm:spPr/>
    </dgm:pt>
    <dgm:pt modelId="{270D9F30-8C53-429D-B5C9-76598EC72770}" type="pres">
      <dgm:prSet presAssocID="{1C4FAD98-AB42-44FB-AF99-B84658CD7DB8}" presName="node" presStyleLbl="node1" presStyleIdx="1" presStyleCnt="6">
        <dgm:presLayoutVars>
          <dgm:bulletEnabled val="1"/>
        </dgm:presLayoutVars>
      </dgm:prSet>
      <dgm:spPr/>
    </dgm:pt>
    <dgm:pt modelId="{F2C40471-6A5F-4ED4-908C-2F266B793900}" type="pres">
      <dgm:prSet presAssocID="{E7868B5A-7B9D-4B9B-8083-182B2CE81CED}" presName="sibTrans" presStyleCnt="0"/>
      <dgm:spPr/>
    </dgm:pt>
    <dgm:pt modelId="{1A182DE4-056F-4EBE-B3EE-2B90F062D264}" type="pres">
      <dgm:prSet presAssocID="{FF27B2B9-C5F9-44FA-9B55-5B45D45C9201}" presName="node" presStyleLbl="node1" presStyleIdx="2" presStyleCnt="6">
        <dgm:presLayoutVars>
          <dgm:bulletEnabled val="1"/>
        </dgm:presLayoutVars>
      </dgm:prSet>
      <dgm:spPr/>
    </dgm:pt>
    <dgm:pt modelId="{AC37BCB6-1255-4887-B8E1-D7ACB260ED42}" type="pres">
      <dgm:prSet presAssocID="{96C6E738-7DF3-4BC4-9BED-63F067D3E393}" presName="sibTrans" presStyleCnt="0"/>
      <dgm:spPr/>
    </dgm:pt>
    <dgm:pt modelId="{7475E0AE-BF6E-4818-910A-C33459B1B7A2}" type="pres">
      <dgm:prSet presAssocID="{AB3222EF-FDEA-494E-A143-5346F168D7D6}" presName="node" presStyleLbl="node1" presStyleIdx="3" presStyleCnt="6">
        <dgm:presLayoutVars>
          <dgm:bulletEnabled val="1"/>
        </dgm:presLayoutVars>
      </dgm:prSet>
      <dgm:spPr/>
    </dgm:pt>
    <dgm:pt modelId="{B68A86BF-9D50-415D-9428-347F0ADB04E8}" type="pres">
      <dgm:prSet presAssocID="{06257CD5-3979-487A-B049-F5233A00C1B7}" presName="sibTrans" presStyleCnt="0"/>
      <dgm:spPr/>
    </dgm:pt>
    <dgm:pt modelId="{32C74C58-BE29-492F-A9E1-FD3ECDCFE12C}" type="pres">
      <dgm:prSet presAssocID="{F89ED687-AE4B-491A-A61B-13FA8EC2A2F4}" presName="node" presStyleLbl="node1" presStyleIdx="4" presStyleCnt="6">
        <dgm:presLayoutVars>
          <dgm:bulletEnabled val="1"/>
        </dgm:presLayoutVars>
      </dgm:prSet>
      <dgm:spPr/>
    </dgm:pt>
    <dgm:pt modelId="{CFAC7269-62E6-4B92-A4EE-4B306A65F568}" type="pres">
      <dgm:prSet presAssocID="{2CDE5EB4-E44D-4CA1-A29F-E68E9A8074B3}" presName="sibTrans" presStyleCnt="0"/>
      <dgm:spPr/>
    </dgm:pt>
    <dgm:pt modelId="{B6E53709-BF17-4E81-B6D5-813DE6931957}" type="pres">
      <dgm:prSet presAssocID="{2FEFF548-067C-4AFE-8B8D-3F2F36196B72}" presName="node" presStyleLbl="node1" presStyleIdx="5" presStyleCnt="6">
        <dgm:presLayoutVars>
          <dgm:bulletEnabled val="1"/>
        </dgm:presLayoutVars>
      </dgm:prSet>
      <dgm:spPr/>
    </dgm:pt>
  </dgm:ptLst>
  <dgm:cxnLst>
    <dgm:cxn modelId="{0235620B-23A4-4266-883F-186861347AB9}" type="presOf" srcId="{F89ED687-AE4B-491A-A61B-13FA8EC2A2F4}" destId="{32C74C58-BE29-492F-A9E1-FD3ECDCFE12C}" srcOrd="0" destOrd="0" presId="urn:microsoft.com/office/officeart/2005/8/layout/default"/>
    <dgm:cxn modelId="{1B14F10B-EA82-4914-ABDC-3120319AE7C8}" srcId="{2FF2A3EA-BB0D-480D-A7D5-E994D7D4124D}" destId="{A02F9007-F267-4591-A75B-64E3A7C95B8B}" srcOrd="0" destOrd="0" parTransId="{157F9183-86BC-4BF5-9E4E-DD64B81C3319}" sibTransId="{1DF659C1-B1B1-41A5-849F-E46E6F964EA7}"/>
    <dgm:cxn modelId="{32689411-84BB-4C6A-9B19-E4042577ADE2}" type="presOf" srcId="{1C4FAD98-AB42-44FB-AF99-B84658CD7DB8}" destId="{270D9F30-8C53-429D-B5C9-76598EC72770}" srcOrd="0" destOrd="0" presId="urn:microsoft.com/office/officeart/2005/8/layout/default"/>
    <dgm:cxn modelId="{E4B60314-4217-4056-8284-5DE902DE8F2E}" type="presOf" srcId="{FF27B2B9-C5F9-44FA-9B55-5B45D45C9201}" destId="{1A182DE4-056F-4EBE-B3EE-2B90F062D264}" srcOrd="0" destOrd="0" presId="urn:microsoft.com/office/officeart/2005/8/layout/default"/>
    <dgm:cxn modelId="{ED5A3742-2896-4B00-88B6-8FD6B50BACC0}" srcId="{2FF2A3EA-BB0D-480D-A7D5-E994D7D4124D}" destId="{F89ED687-AE4B-491A-A61B-13FA8EC2A2F4}" srcOrd="4" destOrd="0" parTransId="{144AF72B-3AE6-4381-B32B-9D1968C94206}" sibTransId="{2CDE5EB4-E44D-4CA1-A29F-E68E9A8074B3}"/>
    <dgm:cxn modelId="{D63F2275-7112-47EA-A04D-85B68F48B38D}" srcId="{2FF2A3EA-BB0D-480D-A7D5-E994D7D4124D}" destId="{FF27B2B9-C5F9-44FA-9B55-5B45D45C9201}" srcOrd="2" destOrd="0" parTransId="{69BF3658-F605-4165-B5AB-A6FA1C11C1D3}" sibTransId="{96C6E738-7DF3-4BC4-9BED-63F067D3E393}"/>
    <dgm:cxn modelId="{3B59C784-93CC-4C1F-ADA9-1D0732E9E2CD}" type="presOf" srcId="{2FEFF548-067C-4AFE-8B8D-3F2F36196B72}" destId="{B6E53709-BF17-4E81-B6D5-813DE6931957}" srcOrd="0" destOrd="0" presId="urn:microsoft.com/office/officeart/2005/8/layout/default"/>
    <dgm:cxn modelId="{78A21D99-A9FC-4EBB-B91D-A0D8125E21FD}" srcId="{2FF2A3EA-BB0D-480D-A7D5-E994D7D4124D}" destId="{AB3222EF-FDEA-494E-A143-5346F168D7D6}" srcOrd="3" destOrd="0" parTransId="{C6219B20-06F4-4793-96AA-3598887576F4}" sibTransId="{06257CD5-3979-487A-B049-F5233A00C1B7}"/>
    <dgm:cxn modelId="{2B723FC9-7589-4F21-A4A9-E082A16F7283}" type="presOf" srcId="{2FF2A3EA-BB0D-480D-A7D5-E994D7D4124D}" destId="{6495DA05-772C-4E03-9D27-607AFC0F5AD9}" srcOrd="0" destOrd="0" presId="urn:microsoft.com/office/officeart/2005/8/layout/default"/>
    <dgm:cxn modelId="{3BF989CB-1C12-4668-9594-E66596F75E0C}" srcId="{2FF2A3EA-BB0D-480D-A7D5-E994D7D4124D}" destId="{1C4FAD98-AB42-44FB-AF99-B84658CD7DB8}" srcOrd="1" destOrd="0" parTransId="{9D4E64C5-64B4-4400-8C69-810843F80994}" sibTransId="{E7868B5A-7B9D-4B9B-8083-182B2CE81CED}"/>
    <dgm:cxn modelId="{489D54CE-F7D3-449B-B564-47057516467D}" type="presOf" srcId="{AB3222EF-FDEA-494E-A143-5346F168D7D6}" destId="{7475E0AE-BF6E-4818-910A-C33459B1B7A2}" srcOrd="0" destOrd="0" presId="urn:microsoft.com/office/officeart/2005/8/layout/default"/>
    <dgm:cxn modelId="{17100FEA-9207-4A96-AE51-23AB3D607070}" srcId="{2FF2A3EA-BB0D-480D-A7D5-E994D7D4124D}" destId="{2FEFF548-067C-4AFE-8B8D-3F2F36196B72}" srcOrd="5" destOrd="0" parTransId="{15963078-59CD-4DCC-9197-B1C0A80DDC96}" sibTransId="{ED404662-9ECD-4BDF-ADF4-9FE267FF56DF}"/>
    <dgm:cxn modelId="{6771CDFA-DCA8-4DFB-AA8F-9E7EE83BA784}" type="presOf" srcId="{A02F9007-F267-4591-A75B-64E3A7C95B8B}" destId="{174A39F3-9EB0-4146-B54D-393480702891}" srcOrd="0" destOrd="0" presId="urn:microsoft.com/office/officeart/2005/8/layout/default"/>
    <dgm:cxn modelId="{92C35D82-CD07-4921-A84E-A481A50990FF}" type="presParOf" srcId="{6495DA05-772C-4E03-9D27-607AFC0F5AD9}" destId="{174A39F3-9EB0-4146-B54D-393480702891}" srcOrd="0" destOrd="0" presId="urn:microsoft.com/office/officeart/2005/8/layout/default"/>
    <dgm:cxn modelId="{C2564CFD-6078-4A81-91E3-EB4A1E4DBB6D}" type="presParOf" srcId="{6495DA05-772C-4E03-9D27-607AFC0F5AD9}" destId="{DD36A02D-8BE4-4EF7-8746-62DC1E674BA6}" srcOrd="1" destOrd="0" presId="urn:microsoft.com/office/officeart/2005/8/layout/default"/>
    <dgm:cxn modelId="{65FCDC88-2217-4EEA-802C-07C034DBA998}" type="presParOf" srcId="{6495DA05-772C-4E03-9D27-607AFC0F5AD9}" destId="{270D9F30-8C53-429D-B5C9-76598EC72770}" srcOrd="2" destOrd="0" presId="urn:microsoft.com/office/officeart/2005/8/layout/default"/>
    <dgm:cxn modelId="{1CD41DE3-277D-4B59-B682-BF76F8B406B1}" type="presParOf" srcId="{6495DA05-772C-4E03-9D27-607AFC0F5AD9}" destId="{F2C40471-6A5F-4ED4-908C-2F266B793900}" srcOrd="3" destOrd="0" presId="urn:microsoft.com/office/officeart/2005/8/layout/default"/>
    <dgm:cxn modelId="{FB4CCD10-B2F0-4F76-BAC1-2C91176510B7}" type="presParOf" srcId="{6495DA05-772C-4E03-9D27-607AFC0F5AD9}" destId="{1A182DE4-056F-4EBE-B3EE-2B90F062D264}" srcOrd="4" destOrd="0" presId="urn:microsoft.com/office/officeart/2005/8/layout/default"/>
    <dgm:cxn modelId="{8A0FAB9D-DB4F-444F-B88B-F8E83C42C653}" type="presParOf" srcId="{6495DA05-772C-4E03-9D27-607AFC0F5AD9}" destId="{AC37BCB6-1255-4887-B8E1-D7ACB260ED42}" srcOrd="5" destOrd="0" presId="urn:microsoft.com/office/officeart/2005/8/layout/default"/>
    <dgm:cxn modelId="{77C2A54E-7920-4F10-A66C-0AB983AB0D31}" type="presParOf" srcId="{6495DA05-772C-4E03-9D27-607AFC0F5AD9}" destId="{7475E0AE-BF6E-4818-910A-C33459B1B7A2}" srcOrd="6" destOrd="0" presId="urn:microsoft.com/office/officeart/2005/8/layout/default"/>
    <dgm:cxn modelId="{F25378A6-C496-46B0-8536-19F9D7CF114A}" type="presParOf" srcId="{6495DA05-772C-4E03-9D27-607AFC0F5AD9}" destId="{B68A86BF-9D50-415D-9428-347F0ADB04E8}" srcOrd="7" destOrd="0" presId="urn:microsoft.com/office/officeart/2005/8/layout/default"/>
    <dgm:cxn modelId="{9794A13A-D9FC-48B0-8EB0-6C092EFDCFAB}" type="presParOf" srcId="{6495DA05-772C-4E03-9D27-607AFC0F5AD9}" destId="{32C74C58-BE29-492F-A9E1-FD3ECDCFE12C}" srcOrd="8" destOrd="0" presId="urn:microsoft.com/office/officeart/2005/8/layout/default"/>
    <dgm:cxn modelId="{51C3E934-BC46-43B1-BC56-3ED7D65E901A}" type="presParOf" srcId="{6495DA05-772C-4E03-9D27-607AFC0F5AD9}" destId="{CFAC7269-62E6-4B92-A4EE-4B306A65F568}" srcOrd="9" destOrd="0" presId="urn:microsoft.com/office/officeart/2005/8/layout/default"/>
    <dgm:cxn modelId="{5E138D3B-0640-4CD5-91E7-802E7904327A}" type="presParOf" srcId="{6495DA05-772C-4E03-9D27-607AFC0F5AD9}" destId="{B6E53709-BF17-4E81-B6D5-813DE6931957}"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E4CCE0-7A97-40BE-8EAC-AE21A99BC046}" type="doc">
      <dgm:prSet loTypeId="urn:microsoft.com/office/officeart/2005/8/layout/default" loCatId="list" qsTypeId="urn:microsoft.com/office/officeart/2005/8/quickstyle/simple5" qsCatId="simple" csTypeId="urn:microsoft.com/office/officeart/2005/8/colors/accent4_2" csCatId="accent4" phldr="1"/>
      <dgm:spPr/>
      <dgm:t>
        <a:bodyPr/>
        <a:lstStyle/>
        <a:p>
          <a:endParaRPr lang="en-GB"/>
        </a:p>
      </dgm:t>
    </dgm:pt>
    <dgm:pt modelId="{5D30DA30-9E09-4C4A-ACAD-E207C6B0BB8B}">
      <dgm:prSet phldrT="[Text]" custT="1"/>
      <dgm:spPr/>
      <dgm:t>
        <a:bodyPr/>
        <a:lstStyle/>
        <a:p>
          <a:pPr>
            <a:buFont typeface="Arial" panose="020B0604020202020204" pitchFamily="34" charset="0"/>
            <a:buChar char="•"/>
          </a:pPr>
          <a:r>
            <a:rPr lang="en-GB" sz="2400" b="1" i="0">
              <a:solidFill>
                <a:schemeClr val="tx1"/>
              </a:solidFill>
            </a:rPr>
            <a:t>Monday</a:t>
          </a:r>
        </a:p>
        <a:p>
          <a:pPr>
            <a:buFont typeface="Arial" panose="020B0604020202020204" pitchFamily="34" charset="0"/>
            <a:buChar char="•"/>
          </a:pPr>
          <a:r>
            <a:rPr lang="en-GB" sz="1700" b="0" i="0">
              <a:solidFill>
                <a:schemeClr val="tx1"/>
              </a:solidFill>
            </a:rPr>
            <a:t>- Teaching</a:t>
          </a:r>
        </a:p>
        <a:p>
          <a:pPr>
            <a:buFont typeface="Arial" panose="020B0604020202020204" pitchFamily="34" charset="0"/>
            <a:buChar char="•"/>
          </a:pPr>
          <a:r>
            <a:rPr lang="en-GB" sz="1700" b="0" i="0">
              <a:solidFill>
                <a:schemeClr val="tx1"/>
              </a:solidFill>
            </a:rPr>
            <a:t>- Skills sessions</a:t>
          </a:r>
        </a:p>
        <a:p>
          <a:pPr>
            <a:buFont typeface="Arial" panose="020B0604020202020204" pitchFamily="34" charset="0"/>
            <a:buChar char="•"/>
          </a:pPr>
          <a:r>
            <a:rPr lang="en-GB" sz="1700" b="0" i="0">
              <a:solidFill>
                <a:schemeClr val="tx1"/>
              </a:solidFill>
            </a:rPr>
            <a:t>- Personal Statement session</a:t>
          </a:r>
        </a:p>
        <a:p>
          <a:pPr>
            <a:buFont typeface="Arial" panose="020B0604020202020204" pitchFamily="34" charset="0"/>
            <a:buChar char="•"/>
          </a:pPr>
          <a:r>
            <a:rPr lang="en-GB" sz="1700" b="0" i="0">
              <a:solidFill>
                <a:schemeClr val="tx1"/>
              </a:solidFill>
            </a:rPr>
            <a:t>- Boom Battle Bar</a:t>
          </a:r>
          <a:endParaRPr lang="en-GB" sz="1700">
            <a:solidFill>
              <a:schemeClr val="tx1"/>
            </a:solidFill>
          </a:endParaRPr>
        </a:p>
      </dgm:t>
    </dgm:pt>
    <dgm:pt modelId="{C8A7E649-6B4D-4D01-B049-47000C3AC1B3}" type="parTrans" cxnId="{777E27B9-F686-4877-8AD5-578054510D1F}">
      <dgm:prSet/>
      <dgm:spPr/>
      <dgm:t>
        <a:bodyPr/>
        <a:lstStyle/>
        <a:p>
          <a:endParaRPr lang="en-GB">
            <a:solidFill>
              <a:schemeClr val="tx1"/>
            </a:solidFill>
          </a:endParaRPr>
        </a:p>
      </dgm:t>
    </dgm:pt>
    <dgm:pt modelId="{01B03F8F-D917-4F40-89A4-7DEEE66FACAD}" type="sibTrans" cxnId="{777E27B9-F686-4877-8AD5-578054510D1F}">
      <dgm:prSet/>
      <dgm:spPr/>
      <dgm:t>
        <a:bodyPr/>
        <a:lstStyle/>
        <a:p>
          <a:endParaRPr lang="en-GB">
            <a:solidFill>
              <a:schemeClr val="tx1"/>
            </a:solidFill>
          </a:endParaRPr>
        </a:p>
      </dgm:t>
    </dgm:pt>
    <dgm:pt modelId="{0AF4BF1C-C469-47A4-A100-5777CA932D39}">
      <dgm:prSet phldrT="[Text]" custT="1"/>
      <dgm:spPr/>
      <dgm:t>
        <a:bodyPr/>
        <a:lstStyle/>
        <a:p>
          <a:pPr>
            <a:buFont typeface="Arial" panose="020B0604020202020204" pitchFamily="34" charset="0"/>
            <a:buChar char="•"/>
          </a:pPr>
          <a:r>
            <a:rPr lang="en-GB" sz="2400" b="1" i="0">
              <a:solidFill>
                <a:schemeClr val="tx1"/>
              </a:solidFill>
            </a:rPr>
            <a:t>Tuesday</a:t>
          </a:r>
        </a:p>
        <a:p>
          <a:pPr>
            <a:buFont typeface="Arial" panose="020B0604020202020204" pitchFamily="34" charset="0"/>
            <a:buChar char="•"/>
          </a:pPr>
          <a:r>
            <a:rPr lang="en-GB" sz="1700" b="0" i="0">
              <a:solidFill>
                <a:schemeClr val="tx1"/>
              </a:solidFill>
            </a:rPr>
            <a:t>- Teaching</a:t>
          </a:r>
        </a:p>
        <a:p>
          <a:pPr>
            <a:buFont typeface="Arial" panose="020B0604020202020204" pitchFamily="34" charset="0"/>
            <a:buChar char="•"/>
          </a:pPr>
          <a:r>
            <a:rPr lang="en-GB" sz="1700" b="0" i="0">
              <a:solidFill>
                <a:schemeClr val="tx1"/>
              </a:solidFill>
            </a:rPr>
            <a:t>- Skills sessions</a:t>
          </a:r>
        </a:p>
        <a:p>
          <a:pPr>
            <a:buFont typeface="Arial" panose="020B0604020202020204" pitchFamily="34" charset="0"/>
            <a:buChar char="•"/>
          </a:pPr>
          <a:r>
            <a:rPr lang="en-GB" sz="1700" b="0" i="0">
              <a:solidFill>
                <a:schemeClr val="tx1"/>
              </a:solidFill>
            </a:rPr>
            <a:t>- Applying to Warwick session</a:t>
          </a:r>
        </a:p>
        <a:p>
          <a:pPr>
            <a:buFont typeface="Arial" panose="020B0604020202020204" pitchFamily="34" charset="0"/>
            <a:buChar char="•"/>
          </a:pPr>
          <a:r>
            <a:rPr lang="en-GB" sz="1700" b="0" i="0">
              <a:solidFill>
                <a:schemeClr val="tx1"/>
              </a:solidFill>
            </a:rPr>
            <a:t>- Social time</a:t>
          </a:r>
          <a:endParaRPr lang="en-GB" sz="1700">
            <a:solidFill>
              <a:schemeClr val="tx1"/>
            </a:solidFill>
          </a:endParaRPr>
        </a:p>
      </dgm:t>
    </dgm:pt>
    <dgm:pt modelId="{4A4EB406-0F4E-4618-B48B-E8A6C90C73BB}" type="parTrans" cxnId="{9138077B-53C9-4AC9-8FCE-A748CFB5B9FD}">
      <dgm:prSet/>
      <dgm:spPr/>
      <dgm:t>
        <a:bodyPr/>
        <a:lstStyle/>
        <a:p>
          <a:endParaRPr lang="en-GB">
            <a:solidFill>
              <a:schemeClr val="tx1"/>
            </a:solidFill>
          </a:endParaRPr>
        </a:p>
      </dgm:t>
    </dgm:pt>
    <dgm:pt modelId="{077E3AD5-C80E-44AE-B997-BB7A545041D1}" type="sibTrans" cxnId="{9138077B-53C9-4AC9-8FCE-A748CFB5B9FD}">
      <dgm:prSet/>
      <dgm:spPr/>
      <dgm:t>
        <a:bodyPr/>
        <a:lstStyle/>
        <a:p>
          <a:endParaRPr lang="en-GB">
            <a:solidFill>
              <a:schemeClr val="tx1"/>
            </a:solidFill>
          </a:endParaRPr>
        </a:p>
      </dgm:t>
    </dgm:pt>
    <dgm:pt modelId="{76D08C78-960B-4A34-9AE0-F40F21F0FB45}">
      <dgm:prSet phldrT="[Text]" custT="1"/>
      <dgm:spPr/>
      <dgm:t>
        <a:bodyPr/>
        <a:lstStyle/>
        <a:p>
          <a:pPr>
            <a:buFont typeface="Arial" panose="020B0604020202020204" pitchFamily="34" charset="0"/>
            <a:buChar char="•"/>
          </a:pPr>
          <a:r>
            <a:rPr lang="en-GB" sz="2400" b="1" i="0">
              <a:solidFill>
                <a:schemeClr val="tx1"/>
              </a:solidFill>
            </a:rPr>
            <a:t>Wednesday</a:t>
          </a:r>
        </a:p>
        <a:p>
          <a:pPr>
            <a:buFont typeface="Arial" panose="020B0604020202020204" pitchFamily="34" charset="0"/>
            <a:buChar char="•"/>
          </a:pPr>
          <a:r>
            <a:rPr lang="en-GB" sz="1700" b="0" i="0">
              <a:solidFill>
                <a:schemeClr val="tx1"/>
              </a:solidFill>
            </a:rPr>
            <a:t>- Teaching</a:t>
          </a:r>
        </a:p>
        <a:p>
          <a:pPr>
            <a:buFont typeface="Arial" panose="020B0604020202020204" pitchFamily="34" charset="0"/>
            <a:buChar char="•"/>
          </a:pPr>
          <a:r>
            <a:rPr lang="en-GB" sz="1700" b="0" i="0">
              <a:solidFill>
                <a:schemeClr val="tx1"/>
              </a:solidFill>
            </a:rPr>
            <a:t>- Skills session presentations</a:t>
          </a:r>
        </a:p>
        <a:p>
          <a:pPr>
            <a:buFont typeface="Arial" panose="020B0604020202020204" pitchFamily="34" charset="0"/>
            <a:buChar char="•"/>
          </a:pPr>
          <a:r>
            <a:rPr lang="en-GB" sz="1700" b="0" i="0">
              <a:solidFill>
                <a:schemeClr val="tx1"/>
              </a:solidFill>
            </a:rPr>
            <a:t>- Social time</a:t>
          </a:r>
          <a:endParaRPr lang="en-GB" sz="1700">
            <a:solidFill>
              <a:schemeClr val="tx1"/>
            </a:solidFill>
          </a:endParaRPr>
        </a:p>
      </dgm:t>
    </dgm:pt>
    <dgm:pt modelId="{72382177-EEF3-47BA-BB2C-A41AE5D3BA44}" type="parTrans" cxnId="{A1701EEC-B8A0-4F9A-9609-1158C0DB07FC}">
      <dgm:prSet/>
      <dgm:spPr/>
      <dgm:t>
        <a:bodyPr/>
        <a:lstStyle/>
        <a:p>
          <a:endParaRPr lang="en-GB">
            <a:solidFill>
              <a:schemeClr val="tx1"/>
            </a:solidFill>
          </a:endParaRPr>
        </a:p>
      </dgm:t>
    </dgm:pt>
    <dgm:pt modelId="{8C710F50-1E2C-4D95-A4DD-14E536CCA7FE}" type="sibTrans" cxnId="{A1701EEC-B8A0-4F9A-9609-1158C0DB07FC}">
      <dgm:prSet/>
      <dgm:spPr/>
      <dgm:t>
        <a:bodyPr/>
        <a:lstStyle/>
        <a:p>
          <a:endParaRPr lang="en-GB">
            <a:solidFill>
              <a:schemeClr val="tx1"/>
            </a:solidFill>
          </a:endParaRPr>
        </a:p>
      </dgm:t>
    </dgm:pt>
    <dgm:pt modelId="{492FEB1D-5959-420A-A769-7F6B421AFEF2}">
      <dgm:prSet phldrT="[Text]" custT="1"/>
      <dgm:spPr/>
      <dgm:t>
        <a:bodyPr/>
        <a:lstStyle/>
        <a:p>
          <a:pPr>
            <a:buFont typeface="Arial" panose="020B0604020202020204" pitchFamily="34" charset="0"/>
            <a:buChar char="•"/>
          </a:pPr>
          <a:r>
            <a:rPr lang="en-GB" sz="2400" b="1" i="0">
              <a:solidFill>
                <a:schemeClr val="tx1"/>
              </a:solidFill>
            </a:rPr>
            <a:t>Thursday</a:t>
          </a:r>
        </a:p>
        <a:p>
          <a:pPr>
            <a:buFont typeface="Arial" panose="020B0604020202020204" pitchFamily="34" charset="0"/>
            <a:buChar char="•"/>
          </a:pPr>
          <a:r>
            <a:rPr lang="en-GB" sz="1700" b="0" i="0">
              <a:solidFill>
                <a:schemeClr val="tx1"/>
              </a:solidFill>
            </a:rPr>
            <a:t>- Teaching</a:t>
          </a:r>
        </a:p>
        <a:p>
          <a:pPr>
            <a:buFont typeface="Arial" panose="020B0604020202020204" pitchFamily="34" charset="0"/>
            <a:buChar char="•"/>
          </a:pPr>
          <a:r>
            <a:rPr lang="en-GB" sz="1700" b="0" i="0">
              <a:solidFill>
                <a:schemeClr val="tx1"/>
              </a:solidFill>
            </a:rPr>
            <a:t>- Finale activities</a:t>
          </a:r>
        </a:p>
        <a:p>
          <a:pPr>
            <a:buFont typeface="Arial" panose="020B0604020202020204" pitchFamily="34" charset="0"/>
            <a:buChar char="•"/>
          </a:pPr>
          <a:r>
            <a:rPr lang="en-GB" sz="1700" b="0" i="0">
              <a:solidFill>
                <a:schemeClr val="tx1"/>
              </a:solidFill>
            </a:rPr>
            <a:t>- Farewell event (disco &amp; karaoke)</a:t>
          </a:r>
          <a:endParaRPr lang="en-GB" sz="1700">
            <a:solidFill>
              <a:schemeClr val="tx1"/>
            </a:solidFill>
          </a:endParaRPr>
        </a:p>
      </dgm:t>
    </dgm:pt>
    <dgm:pt modelId="{23E8873E-A6BE-43A4-AA88-43CD3C0A3B09}" type="parTrans" cxnId="{D9140CFC-B13D-4861-99C3-D77828CBC239}">
      <dgm:prSet/>
      <dgm:spPr/>
      <dgm:t>
        <a:bodyPr/>
        <a:lstStyle/>
        <a:p>
          <a:endParaRPr lang="en-GB">
            <a:solidFill>
              <a:schemeClr val="tx1"/>
            </a:solidFill>
          </a:endParaRPr>
        </a:p>
      </dgm:t>
    </dgm:pt>
    <dgm:pt modelId="{07D66F2C-D08A-48AB-B746-3C791C2C7E37}" type="sibTrans" cxnId="{D9140CFC-B13D-4861-99C3-D77828CBC239}">
      <dgm:prSet/>
      <dgm:spPr/>
      <dgm:t>
        <a:bodyPr/>
        <a:lstStyle/>
        <a:p>
          <a:endParaRPr lang="en-GB">
            <a:solidFill>
              <a:schemeClr val="tx1"/>
            </a:solidFill>
          </a:endParaRPr>
        </a:p>
      </dgm:t>
    </dgm:pt>
    <dgm:pt modelId="{61299E69-A132-4C8A-AF35-D25C7A63D926}">
      <dgm:prSet phldrT="[Text]" phldr="0" custT="1"/>
      <dgm:spPr/>
      <dgm:t>
        <a:bodyPr/>
        <a:lstStyle/>
        <a:p>
          <a:r>
            <a:rPr lang="en-GB" sz="2400" b="1">
              <a:solidFill>
                <a:schemeClr val="tx1"/>
              </a:solidFill>
            </a:rPr>
            <a:t>Friday</a:t>
          </a:r>
        </a:p>
        <a:p>
          <a:r>
            <a:rPr lang="en-GB" sz="1700">
              <a:solidFill>
                <a:schemeClr val="tx1"/>
              </a:solidFill>
            </a:rPr>
            <a:t>- Departures</a:t>
          </a:r>
        </a:p>
      </dgm:t>
    </dgm:pt>
    <dgm:pt modelId="{5FF29DF2-6C41-4120-901B-12876C1AA0AC}" type="parTrans" cxnId="{FDB58B16-BD19-40B5-8C75-8229080DF8F8}">
      <dgm:prSet/>
      <dgm:spPr/>
      <dgm:t>
        <a:bodyPr/>
        <a:lstStyle/>
        <a:p>
          <a:endParaRPr lang="en-GB">
            <a:solidFill>
              <a:schemeClr val="tx1"/>
            </a:solidFill>
          </a:endParaRPr>
        </a:p>
      </dgm:t>
    </dgm:pt>
    <dgm:pt modelId="{6555DE82-330D-4746-9F61-A8860BDE8E04}" type="sibTrans" cxnId="{FDB58B16-BD19-40B5-8C75-8229080DF8F8}">
      <dgm:prSet/>
      <dgm:spPr/>
      <dgm:t>
        <a:bodyPr/>
        <a:lstStyle/>
        <a:p>
          <a:endParaRPr lang="en-GB">
            <a:solidFill>
              <a:schemeClr val="tx1"/>
            </a:solidFill>
          </a:endParaRPr>
        </a:p>
      </dgm:t>
    </dgm:pt>
    <dgm:pt modelId="{DB248FA0-0991-4708-BFCE-A408212B3ACA}" type="pres">
      <dgm:prSet presAssocID="{A1E4CCE0-7A97-40BE-8EAC-AE21A99BC046}" presName="diagram" presStyleCnt="0">
        <dgm:presLayoutVars>
          <dgm:dir/>
          <dgm:resizeHandles val="exact"/>
        </dgm:presLayoutVars>
      </dgm:prSet>
      <dgm:spPr/>
    </dgm:pt>
    <dgm:pt modelId="{A0939144-71B2-4D12-B27E-B4E4B435226A}" type="pres">
      <dgm:prSet presAssocID="{5D30DA30-9E09-4C4A-ACAD-E207C6B0BB8B}" presName="node" presStyleLbl="node1" presStyleIdx="0" presStyleCnt="5">
        <dgm:presLayoutVars>
          <dgm:bulletEnabled val="1"/>
        </dgm:presLayoutVars>
      </dgm:prSet>
      <dgm:spPr/>
    </dgm:pt>
    <dgm:pt modelId="{97E96326-E5A2-4828-BB61-214B57A0107A}" type="pres">
      <dgm:prSet presAssocID="{01B03F8F-D917-4F40-89A4-7DEEE66FACAD}" presName="sibTrans" presStyleCnt="0"/>
      <dgm:spPr/>
    </dgm:pt>
    <dgm:pt modelId="{E2D262DC-F480-47C2-A585-C686BB97317B}" type="pres">
      <dgm:prSet presAssocID="{0AF4BF1C-C469-47A4-A100-5777CA932D39}" presName="node" presStyleLbl="node1" presStyleIdx="1" presStyleCnt="5">
        <dgm:presLayoutVars>
          <dgm:bulletEnabled val="1"/>
        </dgm:presLayoutVars>
      </dgm:prSet>
      <dgm:spPr/>
    </dgm:pt>
    <dgm:pt modelId="{262E3CED-B8C3-4F0C-A666-70F207D5F55F}" type="pres">
      <dgm:prSet presAssocID="{077E3AD5-C80E-44AE-B997-BB7A545041D1}" presName="sibTrans" presStyleCnt="0"/>
      <dgm:spPr/>
    </dgm:pt>
    <dgm:pt modelId="{CE1C9C3E-6C91-4EE9-AD4C-F05C1784FB7A}" type="pres">
      <dgm:prSet presAssocID="{76D08C78-960B-4A34-9AE0-F40F21F0FB45}" presName="node" presStyleLbl="node1" presStyleIdx="2" presStyleCnt="5">
        <dgm:presLayoutVars>
          <dgm:bulletEnabled val="1"/>
        </dgm:presLayoutVars>
      </dgm:prSet>
      <dgm:spPr/>
    </dgm:pt>
    <dgm:pt modelId="{415478B5-D894-49CF-B8F3-472162210054}" type="pres">
      <dgm:prSet presAssocID="{8C710F50-1E2C-4D95-A4DD-14E536CCA7FE}" presName="sibTrans" presStyleCnt="0"/>
      <dgm:spPr/>
    </dgm:pt>
    <dgm:pt modelId="{90C1BBCC-CC3D-47FF-AB4A-2D79BE169745}" type="pres">
      <dgm:prSet presAssocID="{492FEB1D-5959-420A-A769-7F6B421AFEF2}" presName="node" presStyleLbl="node1" presStyleIdx="3" presStyleCnt="5">
        <dgm:presLayoutVars>
          <dgm:bulletEnabled val="1"/>
        </dgm:presLayoutVars>
      </dgm:prSet>
      <dgm:spPr/>
    </dgm:pt>
    <dgm:pt modelId="{81500CA6-3AE5-4343-9403-C5C88410EFE8}" type="pres">
      <dgm:prSet presAssocID="{07D66F2C-D08A-48AB-B746-3C791C2C7E37}" presName="sibTrans" presStyleCnt="0"/>
      <dgm:spPr/>
    </dgm:pt>
    <dgm:pt modelId="{ABDCCD32-5698-4A91-BF83-B809EEB49269}" type="pres">
      <dgm:prSet presAssocID="{61299E69-A132-4C8A-AF35-D25C7A63D926}" presName="node" presStyleLbl="node1" presStyleIdx="4" presStyleCnt="5">
        <dgm:presLayoutVars>
          <dgm:bulletEnabled val="1"/>
        </dgm:presLayoutVars>
      </dgm:prSet>
      <dgm:spPr/>
    </dgm:pt>
  </dgm:ptLst>
  <dgm:cxnLst>
    <dgm:cxn modelId="{2B6C5200-58A5-4CC5-8DAF-903BF47EE01C}" type="presOf" srcId="{A1E4CCE0-7A97-40BE-8EAC-AE21A99BC046}" destId="{DB248FA0-0991-4708-BFCE-A408212B3ACA}" srcOrd="0" destOrd="0" presId="urn:microsoft.com/office/officeart/2005/8/layout/default"/>
    <dgm:cxn modelId="{44C0B107-9EF5-4DC6-98C7-88C44D10D047}" type="presOf" srcId="{61299E69-A132-4C8A-AF35-D25C7A63D926}" destId="{ABDCCD32-5698-4A91-BF83-B809EEB49269}" srcOrd="0" destOrd="0" presId="urn:microsoft.com/office/officeart/2005/8/layout/default"/>
    <dgm:cxn modelId="{FDB58B16-BD19-40B5-8C75-8229080DF8F8}" srcId="{A1E4CCE0-7A97-40BE-8EAC-AE21A99BC046}" destId="{61299E69-A132-4C8A-AF35-D25C7A63D926}" srcOrd="4" destOrd="0" parTransId="{5FF29DF2-6C41-4120-901B-12876C1AA0AC}" sibTransId="{6555DE82-330D-4746-9F61-A8860BDE8E04}"/>
    <dgm:cxn modelId="{3B34451C-2947-41E9-8170-8587E9B5AC38}" type="presOf" srcId="{0AF4BF1C-C469-47A4-A100-5777CA932D39}" destId="{E2D262DC-F480-47C2-A585-C686BB97317B}" srcOrd="0" destOrd="0" presId="urn:microsoft.com/office/officeart/2005/8/layout/default"/>
    <dgm:cxn modelId="{9138077B-53C9-4AC9-8FCE-A748CFB5B9FD}" srcId="{A1E4CCE0-7A97-40BE-8EAC-AE21A99BC046}" destId="{0AF4BF1C-C469-47A4-A100-5777CA932D39}" srcOrd="1" destOrd="0" parTransId="{4A4EB406-0F4E-4618-B48B-E8A6C90C73BB}" sibTransId="{077E3AD5-C80E-44AE-B997-BB7A545041D1}"/>
    <dgm:cxn modelId="{3A52AB83-B17E-42C7-86C2-44B0D88BD1E2}" type="presOf" srcId="{76D08C78-960B-4A34-9AE0-F40F21F0FB45}" destId="{CE1C9C3E-6C91-4EE9-AD4C-F05C1784FB7A}" srcOrd="0" destOrd="0" presId="urn:microsoft.com/office/officeart/2005/8/layout/default"/>
    <dgm:cxn modelId="{44CEBEA2-DE62-430C-890B-EED6ECE02F91}" type="presOf" srcId="{492FEB1D-5959-420A-A769-7F6B421AFEF2}" destId="{90C1BBCC-CC3D-47FF-AB4A-2D79BE169745}" srcOrd="0" destOrd="0" presId="urn:microsoft.com/office/officeart/2005/8/layout/default"/>
    <dgm:cxn modelId="{777E27B9-F686-4877-8AD5-578054510D1F}" srcId="{A1E4CCE0-7A97-40BE-8EAC-AE21A99BC046}" destId="{5D30DA30-9E09-4C4A-ACAD-E207C6B0BB8B}" srcOrd="0" destOrd="0" parTransId="{C8A7E649-6B4D-4D01-B049-47000C3AC1B3}" sibTransId="{01B03F8F-D917-4F40-89A4-7DEEE66FACAD}"/>
    <dgm:cxn modelId="{A1701EEC-B8A0-4F9A-9609-1158C0DB07FC}" srcId="{A1E4CCE0-7A97-40BE-8EAC-AE21A99BC046}" destId="{76D08C78-960B-4A34-9AE0-F40F21F0FB45}" srcOrd="2" destOrd="0" parTransId="{72382177-EEF3-47BA-BB2C-A41AE5D3BA44}" sibTransId="{8C710F50-1E2C-4D95-A4DD-14E536CCA7FE}"/>
    <dgm:cxn modelId="{2772CBF6-8AA2-4EB7-A43D-EF91E82CE946}" type="presOf" srcId="{5D30DA30-9E09-4C4A-ACAD-E207C6B0BB8B}" destId="{A0939144-71B2-4D12-B27E-B4E4B435226A}" srcOrd="0" destOrd="0" presId="urn:microsoft.com/office/officeart/2005/8/layout/default"/>
    <dgm:cxn modelId="{D9140CFC-B13D-4861-99C3-D77828CBC239}" srcId="{A1E4CCE0-7A97-40BE-8EAC-AE21A99BC046}" destId="{492FEB1D-5959-420A-A769-7F6B421AFEF2}" srcOrd="3" destOrd="0" parTransId="{23E8873E-A6BE-43A4-AA88-43CD3C0A3B09}" sibTransId="{07D66F2C-D08A-48AB-B746-3C791C2C7E37}"/>
    <dgm:cxn modelId="{E1A95CC5-23B0-477E-A664-8F83DD9A9A1A}" type="presParOf" srcId="{DB248FA0-0991-4708-BFCE-A408212B3ACA}" destId="{A0939144-71B2-4D12-B27E-B4E4B435226A}" srcOrd="0" destOrd="0" presId="urn:microsoft.com/office/officeart/2005/8/layout/default"/>
    <dgm:cxn modelId="{5D8634B2-80FE-4937-801D-00B2CDDF46FD}" type="presParOf" srcId="{DB248FA0-0991-4708-BFCE-A408212B3ACA}" destId="{97E96326-E5A2-4828-BB61-214B57A0107A}" srcOrd="1" destOrd="0" presId="urn:microsoft.com/office/officeart/2005/8/layout/default"/>
    <dgm:cxn modelId="{339444AD-5D48-4DDF-A26E-794A20D8F137}" type="presParOf" srcId="{DB248FA0-0991-4708-BFCE-A408212B3ACA}" destId="{E2D262DC-F480-47C2-A585-C686BB97317B}" srcOrd="2" destOrd="0" presId="urn:microsoft.com/office/officeart/2005/8/layout/default"/>
    <dgm:cxn modelId="{277019D7-C683-4DBE-BCA8-2200E4928707}" type="presParOf" srcId="{DB248FA0-0991-4708-BFCE-A408212B3ACA}" destId="{262E3CED-B8C3-4F0C-A666-70F207D5F55F}" srcOrd="3" destOrd="0" presId="urn:microsoft.com/office/officeart/2005/8/layout/default"/>
    <dgm:cxn modelId="{1151E9E0-BC0C-44B1-B808-3461EDC2ACF2}" type="presParOf" srcId="{DB248FA0-0991-4708-BFCE-A408212B3ACA}" destId="{CE1C9C3E-6C91-4EE9-AD4C-F05C1784FB7A}" srcOrd="4" destOrd="0" presId="urn:microsoft.com/office/officeart/2005/8/layout/default"/>
    <dgm:cxn modelId="{9889F5C4-1C30-4573-A7F9-7555B10B39D3}" type="presParOf" srcId="{DB248FA0-0991-4708-BFCE-A408212B3ACA}" destId="{415478B5-D894-49CF-B8F3-472162210054}" srcOrd="5" destOrd="0" presId="urn:microsoft.com/office/officeart/2005/8/layout/default"/>
    <dgm:cxn modelId="{4C047A43-EFC8-41C3-B7D6-688C29904CA7}" type="presParOf" srcId="{DB248FA0-0991-4708-BFCE-A408212B3ACA}" destId="{90C1BBCC-CC3D-47FF-AB4A-2D79BE169745}" srcOrd="6" destOrd="0" presId="urn:microsoft.com/office/officeart/2005/8/layout/default"/>
    <dgm:cxn modelId="{8CB4A542-A60A-4C8C-BC3D-B7B82AC5C0C8}" type="presParOf" srcId="{DB248FA0-0991-4708-BFCE-A408212B3ACA}" destId="{81500CA6-3AE5-4343-9403-C5C88410EFE8}" srcOrd="7" destOrd="0" presId="urn:microsoft.com/office/officeart/2005/8/layout/default"/>
    <dgm:cxn modelId="{AD78E356-379C-4D6F-AEDC-68747BAACDA5}" type="presParOf" srcId="{DB248FA0-0991-4708-BFCE-A408212B3ACA}" destId="{ABDCCD32-5698-4A91-BF83-B809EEB49269}"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31CBD4-3D3A-4BEE-9358-7C7335528D1A}">
      <dsp:nvSpPr>
        <dsp:cNvPr id="0" name=""/>
        <dsp:cNvSpPr/>
      </dsp:nvSpPr>
      <dsp:spPr>
        <a:xfrm>
          <a:off x="4089684" y="2327101"/>
          <a:ext cx="1822006" cy="433554"/>
        </a:xfrm>
        <a:custGeom>
          <a:avLst/>
          <a:gdLst/>
          <a:ahLst/>
          <a:cxnLst/>
          <a:rect l="0" t="0" r="0" b="0"/>
          <a:pathLst>
            <a:path>
              <a:moveTo>
                <a:pt x="0" y="0"/>
              </a:moveTo>
              <a:lnTo>
                <a:pt x="0" y="295454"/>
              </a:lnTo>
              <a:lnTo>
                <a:pt x="1822006" y="295454"/>
              </a:lnTo>
              <a:lnTo>
                <a:pt x="1822006" y="433554"/>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387A194-5279-4F0E-83C9-ACB3BFC3F58D}">
      <dsp:nvSpPr>
        <dsp:cNvPr id="0" name=""/>
        <dsp:cNvSpPr/>
      </dsp:nvSpPr>
      <dsp:spPr>
        <a:xfrm>
          <a:off x="4043964" y="2327101"/>
          <a:ext cx="91440" cy="433554"/>
        </a:xfrm>
        <a:custGeom>
          <a:avLst/>
          <a:gdLst/>
          <a:ahLst/>
          <a:cxnLst/>
          <a:rect l="0" t="0" r="0" b="0"/>
          <a:pathLst>
            <a:path>
              <a:moveTo>
                <a:pt x="45720" y="0"/>
              </a:moveTo>
              <a:lnTo>
                <a:pt x="45720" y="433554"/>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C131D82-61BA-4904-BF24-55830A878C3A}">
      <dsp:nvSpPr>
        <dsp:cNvPr id="0" name=""/>
        <dsp:cNvSpPr/>
      </dsp:nvSpPr>
      <dsp:spPr>
        <a:xfrm>
          <a:off x="2267677" y="2327101"/>
          <a:ext cx="1822006" cy="433554"/>
        </a:xfrm>
        <a:custGeom>
          <a:avLst/>
          <a:gdLst/>
          <a:ahLst/>
          <a:cxnLst/>
          <a:rect l="0" t="0" r="0" b="0"/>
          <a:pathLst>
            <a:path>
              <a:moveTo>
                <a:pt x="1822006" y="0"/>
              </a:moveTo>
              <a:lnTo>
                <a:pt x="1822006" y="295454"/>
              </a:lnTo>
              <a:lnTo>
                <a:pt x="0" y="295454"/>
              </a:lnTo>
              <a:lnTo>
                <a:pt x="0" y="433554"/>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19EB3C1-78D0-4B7A-9A43-ACCD929D22D3}">
      <dsp:nvSpPr>
        <dsp:cNvPr id="0" name=""/>
        <dsp:cNvSpPr/>
      </dsp:nvSpPr>
      <dsp:spPr>
        <a:xfrm>
          <a:off x="4043964" y="946931"/>
          <a:ext cx="91440" cy="433554"/>
        </a:xfrm>
        <a:custGeom>
          <a:avLst/>
          <a:gdLst/>
          <a:ahLst/>
          <a:cxnLst/>
          <a:rect l="0" t="0" r="0" b="0"/>
          <a:pathLst>
            <a:path>
              <a:moveTo>
                <a:pt x="45720" y="0"/>
              </a:moveTo>
              <a:lnTo>
                <a:pt x="45720" y="433554"/>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DD1CA68-14CF-434A-8545-A40FAFB24C84}">
      <dsp:nvSpPr>
        <dsp:cNvPr id="0" name=""/>
        <dsp:cNvSpPr/>
      </dsp:nvSpPr>
      <dsp:spPr>
        <a:xfrm>
          <a:off x="3344317" y="316"/>
          <a:ext cx="1490732" cy="94661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F0E6631-57A1-44CB-BBD6-A6688522EDCA}">
      <dsp:nvSpPr>
        <dsp:cNvPr id="0" name=""/>
        <dsp:cNvSpPr/>
      </dsp:nvSpPr>
      <dsp:spPr>
        <a:xfrm>
          <a:off x="3509954" y="157671"/>
          <a:ext cx="1490732" cy="9466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GB" sz="1700" kern="1200">
              <a:latin typeface="Aptos Display" panose="02110004020202020204"/>
            </a:rPr>
            <a:t>Programme Team</a:t>
          </a:r>
        </a:p>
      </dsp:txBody>
      <dsp:txXfrm>
        <a:off x="3537679" y="185396"/>
        <a:ext cx="1435282" cy="891165"/>
      </dsp:txXfrm>
    </dsp:sp>
    <dsp:sp modelId="{376566D2-61CB-4DA6-93B8-E079F7A384B3}">
      <dsp:nvSpPr>
        <dsp:cNvPr id="0" name=""/>
        <dsp:cNvSpPr/>
      </dsp:nvSpPr>
      <dsp:spPr>
        <a:xfrm>
          <a:off x="3344317" y="1380485"/>
          <a:ext cx="1490732" cy="94661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D4493F88-9340-4ACE-89B9-17C3D6235581}">
      <dsp:nvSpPr>
        <dsp:cNvPr id="0" name=""/>
        <dsp:cNvSpPr/>
      </dsp:nvSpPr>
      <dsp:spPr>
        <a:xfrm>
          <a:off x="3509954" y="1537840"/>
          <a:ext cx="1490732" cy="9466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Residential Welfare Leads</a:t>
          </a:r>
        </a:p>
      </dsp:txBody>
      <dsp:txXfrm>
        <a:off x="3537679" y="1565565"/>
        <a:ext cx="1435282" cy="891165"/>
      </dsp:txXfrm>
    </dsp:sp>
    <dsp:sp modelId="{38D851BD-E9DF-4331-B13C-9708C42DD8BF}">
      <dsp:nvSpPr>
        <dsp:cNvPr id="0" name=""/>
        <dsp:cNvSpPr/>
      </dsp:nvSpPr>
      <dsp:spPr>
        <a:xfrm>
          <a:off x="1522311" y="2760655"/>
          <a:ext cx="1490732" cy="94661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337E0A5C-352D-4C58-9A79-2734B543B908}">
      <dsp:nvSpPr>
        <dsp:cNvPr id="0" name=""/>
        <dsp:cNvSpPr/>
      </dsp:nvSpPr>
      <dsp:spPr>
        <a:xfrm>
          <a:off x="1687948" y="2918010"/>
          <a:ext cx="1490732" cy="9466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Summer School Lead Ambassadors</a:t>
          </a:r>
        </a:p>
      </dsp:txBody>
      <dsp:txXfrm>
        <a:off x="1715673" y="2945735"/>
        <a:ext cx="1435282" cy="891165"/>
      </dsp:txXfrm>
    </dsp:sp>
    <dsp:sp modelId="{A41D972C-22B5-433C-BD76-608F8B40DDE3}">
      <dsp:nvSpPr>
        <dsp:cNvPr id="0" name=""/>
        <dsp:cNvSpPr/>
      </dsp:nvSpPr>
      <dsp:spPr>
        <a:xfrm>
          <a:off x="3344317" y="2760655"/>
          <a:ext cx="1490732" cy="94661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F9EA7DD2-4CE0-476B-9328-8E43FAADFF5B}">
      <dsp:nvSpPr>
        <dsp:cNvPr id="0" name=""/>
        <dsp:cNvSpPr/>
      </dsp:nvSpPr>
      <dsp:spPr>
        <a:xfrm>
          <a:off x="3509954" y="2918010"/>
          <a:ext cx="1490732" cy="9466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Summer School Ambassadors</a:t>
          </a:r>
        </a:p>
      </dsp:txBody>
      <dsp:txXfrm>
        <a:off x="3537679" y="2945735"/>
        <a:ext cx="1435282" cy="891165"/>
      </dsp:txXfrm>
    </dsp:sp>
    <dsp:sp modelId="{6BE65C9F-3CEA-4343-A4FA-1B1555FA8208}">
      <dsp:nvSpPr>
        <dsp:cNvPr id="0" name=""/>
        <dsp:cNvSpPr/>
      </dsp:nvSpPr>
      <dsp:spPr>
        <a:xfrm>
          <a:off x="5166324" y="2760655"/>
          <a:ext cx="1490732" cy="94661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3CBA325F-E4AF-4D60-9EC5-03DC605A3D98}">
      <dsp:nvSpPr>
        <dsp:cNvPr id="0" name=""/>
        <dsp:cNvSpPr/>
      </dsp:nvSpPr>
      <dsp:spPr>
        <a:xfrm>
          <a:off x="5331961" y="2918010"/>
          <a:ext cx="1490732" cy="9466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Residential Night Support</a:t>
          </a:r>
        </a:p>
      </dsp:txBody>
      <dsp:txXfrm>
        <a:off x="5359686" y="2945735"/>
        <a:ext cx="1435282" cy="8911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4A39F3-9EB0-4146-B54D-393480702891}">
      <dsp:nvSpPr>
        <dsp:cNvPr id="0" name=""/>
        <dsp:cNvSpPr/>
      </dsp:nvSpPr>
      <dsp:spPr>
        <a:xfrm>
          <a:off x="0" y="652273"/>
          <a:ext cx="3611745" cy="2167047"/>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kern="1200">
              <a:solidFill>
                <a:schemeClr val="tx1"/>
              </a:solidFill>
            </a:rPr>
            <a:t>Tuesday</a:t>
          </a:r>
        </a:p>
        <a:p>
          <a:pPr marL="0" lvl="0" indent="0" algn="ctr" defTabSz="1066800">
            <a:lnSpc>
              <a:spcPct val="90000"/>
            </a:lnSpc>
            <a:spcBef>
              <a:spcPct val="0"/>
            </a:spcBef>
            <a:spcAft>
              <a:spcPct val="35000"/>
            </a:spcAft>
            <a:buNone/>
          </a:pPr>
          <a:r>
            <a:rPr lang="en-GB" sz="1700" kern="1200">
              <a:solidFill>
                <a:schemeClr val="tx1"/>
              </a:solidFill>
            </a:rPr>
            <a:t>- Arrival and Registration</a:t>
          </a:r>
        </a:p>
        <a:p>
          <a:pPr marL="0" lvl="0" indent="0" algn="ctr" defTabSz="1066800">
            <a:lnSpc>
              <a:spcPct val="90000"/>
            </a:lnSpc>
            <a:spcBef>
              <a:spcPct val="0"/>
            </a:spcBef>
            <a:spcAft>
              <a:spcPct val="35000"/>
            </a:spcAft>
            <a:buNone/>
          </a:pPr>
          <a:r>
            <a:rPr lang="en-GB" sz="1700" b="0" i="0" kern="1200">
              <a:solidFill>
                <a:schemeClr val="tx1"/>
              </a:solidFill>
            </a:rPr>
            <a:t>- Icebreakers &amp; settling in</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Flat time &amp; co-create code of conduct</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Welcome event &amp; quiz (Dirty Duck)</a:t>
          </a:r>
          <a:endParaRPr lang="en-GB" sz="1700" kern="1200">
            <a:solidFill>
              <a:schemeClr val="tx1"/>
            </a:solidFill>
          </a:endParaRPr>
        </a:p>
        <a:p>
          <a:pPr marL="0" lvl="0" indent="0" algn="ctr" defTabSz="1066800">
            <a:lnSpc>
              <a:spcPct val="90000"/>
            </a:lnSpc>
            <a:spcBef>
              <a:spcPct val="0"/>
            </a:spcBef>
            <a:spcAft>
              <a:spcPct val="35000"/>
            </a:spcAft>
            <a:buNone/>
          </a:pPr>
          <a:endParaRPr lang="en-GB" sz="2100" kern="1200">
            <a:solidFill>
              <a:schemeClr val="tx1"/>
            </a:solidFill>
          </a:endParaRPr>
        </a:p>
      </dsp:txBody>
      <dsp:txXfrm>
        <a:off x="0" y="652273"/>
        <a:ext cx="3611745" cy="2167047"/>
      </dsp:txXfrm>
    </dsp:sp>
    <dsp:sp modelId="{270D9F30-8C53-429D-B5C9-76598EC72770}">
      <dsp:nvSpPr>
        <dsp:cNvPr id="0" name=""/>
        <dsp:cNvSpPr/>
      </dsp:nvSpPr>
      <dsp:spPr>
        <a:xfrm>
          <a:off x="3972920" y="652273"/>
          <a:ext cx="3611745" cy="2167047"/>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kern="1200">
              <a:solidFill>
                <a:schemeClr val="tx1"/>
              </a:solidFill>
            </a:rPr>
            <a:t>Wednesday</a:t>
          </a:r>
        </a:p>
        <a:p>
          <a:pPr marL="0" lvl="0" indent="0" algn="ctr" defTabSz="1066800">
            <a:lnSpc>
              <a:spcPct val="90000"/>
            </a:lnSpc>
            <a:spcBef>
              <a:spcPct val="0"/>
            </a:spcBef>
            <a:spcAft>
              <a:spcPct val="35000"/>
            </a:spcAft>
            <a:buNone/>
          </a:pPr>
          <a:r>
            <a:rPr lang="en-GB" sz="1700" b="0" i="0" kern="1200">
              <a:solidFill>
                <a:schemeClr val="tx1"/>
              </a:solidFill>
            </a:rPr>
            <a:t>- Induction talk &amp; campus tour</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Buffet lunch</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Team building &amp; street food</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Social time</a:t>
          </a:r>
          <a:endParaRPr lang="en-GB" sz="1700" kern="1200">
            <a:solidFill>
              <a:schemeClr val="tx1"/>
            </a:solidFill>
          </a:endParaRPr>
        </a:p>
      </dsp:txBody>
      <dsp:txXfrm>
        <a:off x="3972920" y="652273"/>
        <a:ext cx="3611745" cy="2167047"/>
      </dsp:txXfrm>
    </dsp:sp>
    <dsp:sp modelId="{1A182DE4-056F-4EBE-B3EE-2B90F062D264}">
      <dsp:nvSpPr>
        <dsp:cNvPr id="0" name=""/>
        <dsp:cNvSpPr/>
      </dsp:nvSpPr>
      <dsp:spPr>
        <a:xfrm>
          <a:off x="7945841" y="652273"/>
          <a:ext cx="3611745" cy="2167047"/>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kern="1200">
              <a:solidFill>
                <a:schemeClr val="tx1"/>
              </a:solidFill>
            </a:rPr>
            <a:t>Thursday</a:t>
          </a:r>
        </a:p>
        <a:p>
          <a:pPr marL="0" lvl="0" indent="0" algn="ctr" defTabSz="1066800">
            <a:lnSpc>
              <a:spcPct val="90000"/>
            </a:lnSpc>
            <a:spcBef>
              <a:spcPct val="0"/>
            </a:spcBef>
            <a:spcAft>
              <a:spcPct val="35000"/>
            </a:spcAft>
            <a:buNone/>
          </a:pPr>
          <a:r>
            <a:rPr lang="en-GB" sz="1700" b="0" i="0" kern="1200">
              <a:solidFill>
                <a:schemeClr val="tx1"/>
              </a:solidFill>
            </a:rPr>
            <a:t>- Teaching</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Skills sessions</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Guest lecture</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Social time</a:t>
          </a:r>
          <a:endParaRPr lang="en-GB" sz="1700" kern="1200">
            <a:solidFill>
              <a:schemeClr val="tx1"/>
            </a:solidFill>
          </a:endParaRPr>
        </a:p>
      </dsp:txBody>
      <dsp:txXfrm>
        <a:off x="7945841" y="652273"/>
        <a:ext cx="3611745" cy="2167047"/>
      </dsp:txXfrm>
    </dsp:sp>
    <dsp:sp modelId="{7475E0AE-BF6E-4818-910A-C33459B1B7A2}">
      <dsp:nvSpPr>
        <dsp:cNvPr id="0" name=""/>
        <dsp:cNvSpPr/>
      </dsp:nvSpPr>
      <dsp:spPr>
        <a:xfrm>
          <a:off x="0" y="3180495"/>
          <a:ext cx="3611745" cy="2167047"/>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kern="1200">
              <a:solidFill>
                <a:schemeClr val="tx1"/>
              </a:solidFill>
            </a:rPr>
            <a:t>Friday</a:t>
          </a:r>
        </a:p>
        <a:p>
          <a:pPr marL="0" lvl="0" indent="0" algn="ctr" defTabSz="1066800">
            <a:lnSpc>
              <a:spcPct val="90000"/>
            </a:lnSpc>
            <a:spcBef>
              <a:spcPct val="0"/>
            </a:spcBef>
            <a:spcAft>
              <a:spcPct val="35000"/>
            </a:spcAft>
            <a:buNone/>
          </a:pPr>
          <a:r>
            <a:rPr lang="en-GB" sz="1700" b="0" i="0" kern="1200">
              <a:solidFill>
                <a:schemeClr val="tx1"/>
              </a:solidFill>
            </a:rPr>
            <a:t>- Teaching</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Skills sessions</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Social time</a:t>
          </a:r>
          <a:endParaRPr lang="en-GB" sz="1700" kern="1200">
            <a:solidFill>
              <a:schemeClr val="tx1"/>
            </a:solidFill>
          </a:endParaRPr>
        </a:p>
      </dsp:txBody>
      <dsp:txXfrm>
        <a:off x="0" y="3180495"/>
        <a:ext cx="3611745" cy="2167047"/>
      </dsp:txXfrm>
    </dsp:sp>
    <dsp:sp modelId="{32C74C58-BE29-492F-A9E1-FD3ECDCFE12C}">
      <dsp:nvSpPr>
        <dsp:cNvPr id="0" name=""/>
        <dsp:cNvSpPr/>
      </dsp:nvSpPr>
      <dsp:spPr>
        <a:xfrm>
          <a:off x="3972920" y="3180495"/>
          <a:ext cx="3611745" cy="2167047"/>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kern="1200">
              <a:solidFill>
                <a:schemeClr val="tx1"/>
              </a:solidFill>
            </a:rPr>
            <a:t>Saturday</a:t>
          </a:r>
        </a:p>
        <a:p>
          <a:pPr marL="0" lvl="0" indent="0" algn="ctr" defTabSz="1066800">
            <a:lnSpc>
              <a:spcPct val="90000"/>
            </a:lnSpc>
            <a:spcBef>
              <a:spcPct val="0"/>
            </a:spcBef>
            <a:spcAft>
              <a:spcPct val="35000"/>
            </a:spcAft>
            <a:buNone/>
          </a:pPr>
          <a:r>
            <a:rPr lang="en-GB" sz="1700" b="0" i="0" kern="1200">
              <a:solidFill>
                <a:schemeClr val="tx1"/>
              </a:solidFill>
            </a:rPr>
            <a:t>- Trip to Oxford</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Walking tour</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Chauffeured punting experience</a:t>
          </a:r>
        </a:p>
        <a:p>
          <a:pPr marL="0" lvl="0" indent="0" algn="ctr" defTabSz="1066800">
            <a:lnSpc>
              <a:spcPct val="90000"/>
            </a:lnSpc>
            <a:spcBef>
              <a:spcPct val="0"/>
            </a:spcBef>
            <a:spcAft>
              <a:spcPct val="35000"/>
            </a:spcAft>
            <a:buFont typeface="Arial" panose="020B0604020202020204" pitchFamily="34" charset="0"/>
            <a:buNone/>
          </a:pPr>
          <a:r>
            <a:rPr lang="en-GB" sz="1700" kern="1200">
              <a:solidFill>
                <a:schemeClr val="tx1"/>
              </a:solidFill>
            </a:rPr>
            <a:t>- Social time</a:t>
          </a:r>
        </a:p>
        <a:p>
          <a:pPr marL="0" lvl="0" indent="0" algn="ctr" defTabSz="1066800">
            <a:lnSpc>
              <a:spcPct val="90000"/>
            </a:lnSpc>
            <a:spcBef>
              <a:spcPct val="0"/>
            </a:spcBef>
            <a:spcAft>
              <a:spcPct val="35000"/>
            </a:spcAft>
            <a:buNone/>
          </a:pPr>
          <a:endParaRPr lang="en-GB" sz="1800" kern="1200">
            <a:solidFill>
              <a:schemeClr val="tx1"/>
            </a:solidFill>
          </a:endParaRPr>
        </a:p>
      </dsp:txBody>
      <dsp:txXfrm>
        <a:off x="3972920" y="3180495"/>
        <a:ext cx="3611745" cy="2167047"/>
      </dsp:txXfrm>
    </dsp:sp>
    <dsp:sp modelId="{B6E53709-BF17-4E81-B6D5-813DE6931957}">
      <dsp:nvSpPr>
        <dsp:cNvPr id="0" name=""/>
        <dsp:cNvSpPr/>
      </dsp:nvSpPr>
      <dsp:spPr>
        <a:xfrm>
          <a:off x="7945841" y="3180495"/>
          <a:ext cx="3611745" cy="2167047"/>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kern="1200">
              <a:solidFill>
                <a:schemeClr val="tx1"/>
              </a:solidFill>
            </a:rPr>
            <a:t>Sunday</a:t>
          </a:r>
        </a:p>
        <a:p>
          <a:pPr marL="0" lvl="0" indent="0" algn="ctr" defTabSz="1066800">
            <a:lnSpc>
              <a:spcPct val="90000"/>
            </a:lnSpc>
            <a:spcBef>
              <a:spcPct val="0"/>
            </a:spcBef>
            <a:spcAft>
              <a:spcPct val="35000"/>
            </a:spcAft>
            <a:buNone/>
          </a:pPr>
          <a:r>
            <a:rPr lang="en-GB" sz="1700" kern="1200">
              <a:solidFill>
                <a:schemeClr val="tx1"/>
              </a:solidFill>
            </a:rPr>
            <a:t>- Trip to Warwick Castle</a:t>
          </a:r>
        </a:p>
        <a:p>
          <a:pPr marL="0" lvl="0" indent="0" algn="ctr" defTabSz="1066800">
            <a:lnSpc>
              <a:spcPct val="90000"/>
            </a:lnSpc>
            <a:spcBef>
              <a:spcPct val="0"/>
            </a:spcBef>
            <a:spcAft>
              <a:spcPct val="35000"/>
            </a:spcAft>
            <a:buNone/>
          </a:pPr>
          <a:r>
            <a:rPr lang="en-GB" sz="1700" kern="1200">
              <a:solidFill>
                <a:schemeClr val="tx1"/>
              </a:solidFill>
            </a:rPr>
            <a:t>- Social time</a:t>
          </a:r>
        </a:p>
      </dsp:txBody>
      <dsp:txXfrm>
        <a:off x="7945841" y="3180495"/>
        <a:ext cx="3611745" cy="21670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939144-71B2-4D12-B27E-B4E4B435226A}">
      <dsp:nvSpPr>
        <dsp:cNvPr id="0" name=""/>
        <dsp:cNvSpPr/>
      </dsp:nvSpPr>
      <dsp:spPr>
        <a:xfrm>
          <a:off x="0" y="579228"/>
          <a:ext cx="3416414" cy="2049848"/>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Font typeface="Arial" panose="020B0604020202020204" pitchFamily="34" charset="0"/>
            <a:buNone/>
          </a:pPr>
          <a:r>
            <a:rPr lang="en-GB" sz="2400" b="1" i="0" kern="1200">
              <a:solidFill>
                <a:schemeClr val="tx1"/>
              </a:solidFill>
            </a:rPr>
            <a:t>Monday</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Teaching</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Skills sessions</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Personal Statement session</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Boom Battle Bar</a:t>
          </a:r>
          <a:endParaRPr lang="en-GB" sz="1700" kern="1200">
            <a:solidFill>
              <a:schemeClr val="tx1"/>
            </a:solidFill>
          </a:endParaRPr>
        </a:p>
      </dsp:txBody>
      <dsp:txXfrm>
        <a:off x="0" y="579228"/>
        <a:ext cx="3416414" cy="2049848"/>
      </dsp:txXfrm>
    </dsp:sp>
    <dsp:sp modelId="{E2D262DC-F480-47C2-A585-C686BB97317B}">
      <dsp:nvSpPr>
        <dsp:cNvPr id="0" name=""/>
        <dsp:cNvSpPr/>
      </dsp:nvSpPr>
      <dsp:spPr>
        <a:xfrm>
          <a:off x="3758056" y="579228"/>
          <a:ext cx="3416414" cy="2049848"/>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Font typeface="Arial" panose="020B0604020202020204" pitchFamily="34" charset="0"/>
            <a:buNone/>
          </a:pPr>
          <a:r>
            <a:rPr lang="en-GB" sz="2400" b="1" i="0" kern="1200">
              <a:solidFill>
                <a:schemeClr val="tx1"/>
              </a:solidFill>
            </a:rPr>
            <a:t>Tuesday</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Teaching</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Skills sessions</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Applying to Warwick session</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Social time</a:t>
          </a:r>
          <a:endParaRPr lang="en-GB" sz="1700" kern="1200">
            <a:solidFill>
              <a:schemeClr val="tx1"/>
            </a:solidFill>
          </a:endParaRPr>
        </a:p>
      </dsp:txBody>
      <dsp:txXfrm>
        <a:off x="3758056" y="579228"/>
        <a:ext cx="3416414" cy="2049848"/>
      </dsp:txXfrm>
    </dsp:sp>
    <dsp:sp modelId="{CE1C9C3E-6C91-4EE9-AD4C-F05C1784FB7A}">
      <dsp:nvSpPr>
        <dsp:cNvPr id="0" name=""/>
        <dsp:cNvSpPr/>
      </dsp:nvSpPr>
      <dsp:spPr>
        <a:xfrm>
          <a:off x="7516112" y="579228"/>
          <a:ext cx="3416414" cy="2049848"/>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Font typeface="Arial" panose="020B0604020202020204" pitchFamily="34" charset="0"/>
            <a:buNone/>
          </a:pPr>
          <a:r>
            <a:rPr lang="en-GB" sz="2400" b="1" i="0" kern="1200">
              <a:solidFill>
                <a:schemeClr val="tx1"/>
              </a:solidFill>
            </a:rPr>
            <a:t>Wednesday</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Teaching</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Skills session presentations</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Social time</a:t>
          </a:r>
          <a:endParaRPr lang="en-GB" sz="1700" kern="1200">
            <a:solidFill>
              <a:schemeClr val="tx1"/>
            </a:solidFill>
          </a:endParaRPr>
        </a:p>
      </dsp:txBody>
      <dsp:txXfrm>
        <a:off x="7516112" y="579228"/>
        <a:ext cx="3416414" cy="2049848"/>
      </dsp:txXfrm>
    </dsp:sp>
    <dsp:sp modelId="{90C1BBCC-CC3D-47FF-AB4A-2D79BE169745}">
      <dsp:nvSpPr>
        <dsp:cNvPr id="0" name=""/>
        <dsp:cNvSpPr/>
      </dsp:nvSpPr>
      <dsp:spPr>
        <a:xfrm>
          <a:off x="1879028" y="2970718"/>
          <a:ext cx="3416414" cy="2049848"/>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Font typeface="Arial" panose="020B0604020202020204" pitchFamily="34" charset="0"/>
            <a:buNone/>
          </a:pPr>
          <a:r>
            <a:rPr lang="en-GB" sz="2400" b="1" i="0" kern="1200">
              <a:solidFill>
                <a:schemeClr val="tx1"/>
              </a:solidFill>
            </a:rPr>
            <a:t>Thursday</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Teaching</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Finale activities</a:t>
          </a:r>
        </a:p>
        <a:p>
          <a:pPr marL="0" lvl="0" indent="0" algn="ctr" defTabSz="1066800">
            <a:lnSpc>
              <a:spcPct val="90000"/>
            </a:lnSpc>
            <a:spcBef>
              <a:spcPct val="0"/>
            </a:spcBef>
            <a:spcAft>
              <a:spcPct val="35000"/>
            </a:spcAft>
            <a:buFont typeface="Arial" panose="020B0604020202020204" pitchFamily="34" charset="0"/>
            <a:buNone/>
          </a:pPr>
          <a:r>
            <a:rPr lang="en-GB" sz="1700" b="0" i="0" kern="1200">
              <a:solidFill>
                <a:schemeClr val="tx1"/>
              </a:solidFill>
            </a:rPr>
            <a:t>- Farewell event (disco &amp; karaoke)</a:t>
          </a:r>
          <a:endParaRPr lang="en-GB" sz="1700" kern="1200">
            <a:solidFill>
              <a:schemeClr val="tx1"/>
            </a:solidFill>
          </a:endParaRPr>
        </a:p>
      </dsp:txBody>
      <dsp:txXfrm>
        <a:off x="1879028" y="2970718"/>
        <a:ext cx="3416414" cy="2049848"/>
      </dsp:txXfrm>
    </dsp:sp>
    <dsp:sp modelId="{ABDCCD32-5698-4A91-BF83-B809EEB49269}">
      <dsp:nvSpPr>
        <dsp:cNvPr id="0" name=""/>
        <dsp:cNvSpPr/>
      </dsp:nvSpPr>
      <dsp:spPr>
        <a:xfrm>
          <a:off x="5637084" y="2970718"/>
          <a:ext cx="3416414" cy="2049848"/>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kern="1200">
              <a:solidFill>
                <a:schemeClr val="tx1"/>
              </a:solidFill>
            </a:rPr>
            <a:t>Friday</a:t>
          </a:r>
        </a:p>
        <a:p>
          <a:pPr marL="0" lvl="0" indent="0" algn="ctr" defTabSz="1066800">
            <a:lnSpc>
              <a:spcPct val="90000"/>
            </a:lnSpc>
            <a:spcBef>
              <a:spcPct val="0"/>
            </a:spcBef>
            <a:spcAft>
              <a:spcPct val="35000"/>
            </a:spcAft>
            <a:buNone/>
          </a:pPr>
          <a:r>
            <a:rPr lang="en-GB" sz="1700" kern="1200">
              <a:solidFill>
                <a:schemeClr val="tx1"/>
              </a:solidFill>
            </a:rPr>
            <a:t>- Departures</a:t>
          </a:r>
        </a:p>
      </dsp:txBody>
      <dsp:txXfrm>
        <a:off x="5637084" y="2970718"/>
        <a:ext cx="3416414" cy="204984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915770-C109-45CC-AC37-3217835D4BBE}" type="datetimeFigureOut">
              <a:t>6/26/2026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CD1F97-7753-4A59-86D3-B850FD280D99}" type="slidenum">
              <a:t>‹#›</a:t>
            </a:fld>
            <a:endParaRPr lang="en-GB"/>
          </a:p>
        </p:txBody>
      </p:sp>
    </p:spTree>
    <p:extLst>
      <p:ext uri="{BB962C8B-B14F-4D97-AF65-F5344CB8AC3E}">
        <p14:creationId xmlns:p14="http://schemas.microsoft.com/office/powerpoint/2010/main" val="1991333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mailto:preunisummerschool@warwick.ac.uk"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Hello everyone, and thank you very much for joining us today.</a:t>
            </a:r>
          </a:p>
          <a:p>
            <a:endParaRPr lang="en-US">
              <a:cs typeface="+mn-lt"/>
            </a:endParaRPr>
          </a:p>
          <a:p>
            <a:r>
              <a:rPr lang="en-US"/>
              <a:t>We really appreciate you taking the time to join this session, and we hope it will give you a clear and reassuring overview of the Pre-university Summer School </a:t>
            </a:r>
            <a:r>
              <a:rPr lang="en-US" err="1"/>
              <a:t>programme</a:t>
            </a:r>
            <a:r>
              <a:rPr lang="en-US"/>
              <a:t>. </a:t>
            </a:r>
            <a:endParaRPr lang="en-US">
              <a:ea typeface="Calibri"/>
              <a:cs typeface="Calibri"/>
            </a:endParaRPr>
          </a:p>
          <a:p>
            <a:endParaRPr lang="en-US">
              <a:ea typeface="Calibri"/>
              <a:cs typeface="Calibri"/>
            </a:endParaRPr>
          </a:p>
          <a:p>
            <a:r>
              <a:rPr lang="en-US">
                <a:ea typeface="Calibri"/>
                <a:cs typeface="Calibri"/>
              </a:rPr>
              <a:t>We will be recording this session so we can upload this on our offer holder webpages, so please feel free to keep your cameras off if you prefer </a:t>
            </a:r>
            <a:r>
              <a:rPr lang="en-US" err="1">
                <a:ea typeface="Calibri"/>
                <a:cs typeface="Calibri"/>
              </a:rPr>
              <a:t>nd</a:t>
            </a:r>
            <a:r>
              <a:rPr lang="en-US">
                <a:ea typeface="Calibri"/>
                <a:cs typeface="Calibri"/>
              </a:rPr>
              <a:t> please </a:t>
            </a:r>
            <a:r>
              <a:rPr lang="en-US" err="1">
                <a:ea typeface="Calibri"/>
                <a:cs typeface="Calibri"/>
              </a:rPr>
              <a:t>ake</a:t>
            </a:r>
            <a:r>
              <a:rPr lang="en-US">
                <a:ea typeface="Calibri"/>
                <a:cs typeface="Calibri"/>
              </a:rPr>
              <a:t> sure your microphones are muted throuhhgout the presentation to avoid any background noise</a:t>
            </a: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2</a:t>
            </a:fld>
            <a:endParaRPr lang="en-GB"/>
          </a:p>
        </p:txBody>
      </p:sp>
    </p:spTree>
    <p:extLst>
      <p:ext uri="{BB962C8B-B14F-4D97-AF65-F5344CB8AC3E}">
        <p14:creationId xmlns:p14="http://schemas.microsoft.com/office/powerpoint/2010/main" val="40610296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Supporting student health and wellbeing is a key priority throughout the Summer School, and there are a few things we ask families to do before the </a:t>
            </a:r>
            <a:r>
              <a:rPr lang="en-US" err="1"/>
              <a:t>programme</a:t>
            </a:r>
            <a:r>
              <a:rPr lang="en-US"/>
              <a:t> begins to help us provide the right support.</a:t>
            </a:r>
          </a:p>
          <a:p>
            <a:endParaRPr lang="en-US"/>
          </a:p>
          <a:p>
            <a:r>
              <a:rPr lang="en-US"/>
              <a:t>Firstly, it is important that you provide details of any medical conditions, health concerns, or support needs in advance through the enrolment process. This allows us to understand any individual requirements and put appropriate support in place before students arrive.</a:t>
            </a:r>
            <a:endParaRPr lang="en-GB"/>
          </a:p>
          <a:p>
            <a:endParaRPr lang="en-US"/>
          </a:p>
          <a:p>
            <a:r>
              <a:rPr lang="en-US"/>
              <a:t>If your child takes medication, they must be able to self-administer it independently and should bring a sufficient supply to last for the entire duration of the </a:t>
            </a:r>
            <a:r>
              <a:rPr lang="en-US" err="1"/>
              <a:t>programme</a:t>
            </a:r>
            <a:r>
              <a:rPr lang="en-US"/>
              <a:t>. Our staff are not able to administer medication, so it is important that students are confident in managing any medication they require.</a:t>
            </a:r>
            <a:endParaRPr lang="en-GB"/>
          </a:p>
          <a:p>
            <a:endParaRPr lang="en-US"/>
          </a:p>
          <a:p>
            <a:r>
              <a:rPr lang="en-US"/>
              <a:t>Throughout the </a:t>
            </a:r>
            <a:r>
              <a:rPr lang="en-US" err="1"/>
              <a:t>programme</a:t>
            </a:r>
            <a:r>
              <a:rPr lang="en-US"/>
              <a:t>, students have access to support whenever they need it. The University's Community Safety team are trained first aiders and are available 24 hours a day, 7 days a week. If a student requires medical attention, our staff will support them in accessing appropriate NHS services and will keep parents informed where necessary.</a:t>
            </a:r>
            <a:endParaRPr lang="en-GB"/>
          </a:p>
          <a:p>
            <a:endParaRPr lang="en-US"/>
          </a:p>
          <a:p>
            <a:r>
              <a:rPr lang="en-US"/>
              <a:t>As part of the Summer School experience, students are encouraged to take responsibility for managing themselves and their wellbeing. This includes looking after their health, attending meals, staying hydrated, getting enough rest, and seeking support when they need it.</a:t>
            </a:r>
            <a:endParaRPr lang="en-GB"/>
          </a:p>
          <a:p>
            <a:endParaRPr lang="en-US"/>
          </a:p>
          <a:p>
            <a:r>
              <a:rPr lang="en-US"/>
              <a:t>Finally, if we have any concerns about a student's health or wellbeing during the </a:t>
            </a:r>
            <a:r>
              <a:rPr lang="en-US" err="1"/>
              <a:t>programme</a:t>
            </a:r>
            <a:r>
              <a:rPr lang="en-US"/>
              <a:t>, we will take appropriate action and contact parents where necessary. Equally, if you have any concerns before the </a:t>
            </a:r>
            <a:r>
              <a:rPr lang="en-US" err="1"/>
              <a:t>programme</a:t>
            </a:r>
            <a:r>
              <a:rPr lang="en-US"/>
              <a:t> begins, we encourage you to get in touch with us in advance so that we can discuss any support your child may need and ensure they are set up for a successful experience.</a:t>
            </a:r>
            <a:endParaRPr lang="en-GB"/>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15</a:t>
            </a:fld>
            <a:endParaRPr lang="en-GB"/>
          </a:p>
        </p:txBody>
      </p:sp>
    </p:spTree>
    <p:extLst>
      <p:ext uri="{BB962C8B-B14F-4D97-AF65-F5344CB8AC3E}">
        <p14:creationId xmlns:p14="http://schemas.microsoft.com/office/powerpoint/2010/main" val="6078342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Student wellbeing and safety are our highest priority throughout the duration of the </a:t>
            </a:r>
            <a:r>
              <a:rPr lang="en-US" err="1"/>
              <a:t>programme</a:t>
            </a:r>
            <a:r>
              <a:rPr lang="en-US"/>
              <a:t>.</a:t>
            </a:r>
          </a:p>
          <a:p>
            <a:r>
              <a:rPr lang="en-US"/>
              <a:t>The </a:t>
            </a:r>
            <a:r>
              <a:rPr lang="en-US" err="1"/>
              <a:t>programme</a:t>
            </a:r>
            <a:r>
              <a:rPr lang="en-US"/>
              <a:t> has been fully risk assessed in advance, with comprehensive policies and procedures in place to ensure that all activities are delivered safely and responsibly. These measures are designed to identify and </a:t>
            </a:r>
            <a:r>
              <a:rPr lang="en-US" err="1"/>
              <a:t>minimise</a:t>
            </a:r>
            <a:r>
              <a:rPr lang="en-US"/>
              <a:t> any potential risks, while ensuring that appropriate safeguards are consistently maintained across all aspects of the experience.</a:t>
            </a:r>
            <a:endParaRPr lang="en-GB"/>
          </a:p>
          <a:p>
            <a:r>
              <a:rPr lang="en-US"/>
              <a:t>All staff involved in the delivery of the </a:t>
            </a:r>
            <a:r>
              <a:rPr lang="en-US" err="1"/>
              <a:t>programme</a:t>
            </a:r>
            <a:r>
              <a:rPr lang="en-US"/>
              <a:t> are trained to respond quickly, appropriately, and consistently to any situation that may arise. This includes both routine support and any unforeseen issues, ensuring that student welfare is always managed with care, professionalism, and urgency where required.</a:t>
            </a:r>
            <a:endParaRPr lang="en-GB"/>
          </a:p>
          <a:p>
            <a:r>
              <a:rPr lang="en-US"/>
              <a:t>In any situation where action is needed, we will always take the necessary steps to safeguard students and ensure their wellbeing. Where appropriate, we will also keep parents and guardians informed, ensuring clear communication and transparency at all times.</a:t>
            </a:r>
            <a:endParaRPr lang="en-GB"/>
          </a:p>
          <a:p>
            <a:endParaRPr lang="en-US">
              <a:ea typeface="Calibri"/>
              <a:cs typeface="Calibri"/>
            </a:endParaRPr>
          </a:p>
          <a:p>
            <a:r>
              <a:rPr lang="en-US"/>
              <a:t>Student wellbeing is supported through clear procedures that ensure any issue is managed promptly, appropriately, and by the right team.</a:t>
            </a:r>
          </a:p>
          <a:p>
            <a:r>
              <a:rPr lang="en-US"/>
              <a:t>In the case of sickness or minor injury, these situations are typically managed locally by the Ambassador team in coordination with the Community Safety team. Staff will provide initial support and care, and where appropriate, guidance will be given on accessing NHS services for further assessment or treatment. The aim is always to ensure students receive timely and appropriate care while remaining supported throughout.</a:t>
            </a:r>
            <a:endParaRPr lang="en-US">
              <a:ea typeface="Calibri"/>
              <a:cs typeface="Calibri"/>
            </a:endParaRPr>
          </a:p>
          <a:p>
            <a:r>
              <a:rPr lang="en-US"/>
              <a:t>Welfare issues are overseen by the Residential Welfare Lead, who is responsible for monitoring and supporting student wellbeing within accommodation and </a:t>
            </a:r>
            <a:r>
              <a:rPr lang="en-US" err="1"/>
              <a:t>programme</a:t>
            </a:r>
            <a:r>
              <a:rPr lang="en-US"/>
              <a:t> settings. Where concerns require further attention, these issues will be escalated internally to the Safeguarding Team, who are trained to assess and respond to more complex welfare matters in line with established safeguarding procedures.</a:t>
            </a:r>
            <a:endParaRPr lang="en-US">
              <a:ea typeface="Calibri"/>
              <a:cs typeface="Calibri"/>
            </a:endParaRPr>
          </a:p>
          <a:p>
            <a:r>
              <a:rPr lang="en-US" err="1"/>
              <a:t>Behaviour</a:t>
            </a:r>
            <a:r>
              <a:rPr lang="en-US"/>
              <a:t> issues are managed by the </a:t>
            </a:r>
            <a:r>
              <a:rPr lang="en-US" err="1"/>
              <a:t>Programme</a:t>
            </a:r>
            <a:r>
              <a:rPr lang="en-US"/>
              <a:t> Team, who will address concerns in a fair, consistent, and proportionate manner. This ensures that expectations are maintained and that all students can participate in a safe and respectful environment.</a:t>
            </a:r>
            <a:endParaRPr lang="en-US">
              <a:ea typeface="Calibri"/>
              <a:cs typeface="Calibri"/>
            </a:endParaRPr>
          </a:p>
          <a:p>
            <a:r>
              <a:rPr lang="en-US"/>
              <a:t>In the event of an emergency, immediate action will be taken by staff on site, with emergency services contacted without delay if required. In such situations, student safety is the highest priority, and parents or guardians will be notified as a matter of urgency and kept informed as appropriate throughout the situation.</a:t>
            </a:r>
            <a:endParaRPr lang="en-US">
              <a:ea typeface="Calibri"/>
              <a:cs typeface="Calibri"/>
            </a:endParaRPr>
          </a:p>
          <a:p>
            <a:endParaRPr lang="en-US">
              <a:ea typeface="Calibri"/>
              <a:cs typeface="Calibri"/>
            </a:endParaRP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17</a:t>
            </a:fld>
            <a:endParaRPr lang="en-GB"/>
          </a:p>
        </p:txBody>
      </p:sp>
    </p:spTree>
    <p:extLst>
      <p:ext uri="{BB962C8B-B14F-4D97-AF65-F5344CB8AC3E}">
        <p14:creationId xmlns:p14="http://schemas.microsoft.com/office/powerpoint/2010/main" val="3401954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Before the </a:t>
            </a:r>
            <a:r>
              <a:rPr lang="en-US" err="1"/>
              <a:t>programme</a:t>
            </a:r>
            <a:r>
              <a:rPr lang="en-US"/>
              <a:t> begins, there are a few important actions we ask parents and guardians to complete to help ensure everything runs smoothly and that we have the information we need to support your child effectively.</a:t>
            </a:r>
          </a:p>
          <a:p>
            <a:endParaRPr lang="en-US"/>
          </a:p>
          <a:p>
            <a:r>
              <a:rPr lang="en-US"/>
              <a:t>The first step is to make sure all required forms have been completed. These include the Parental Consent Form, Team Building Consent Form, Sports Consent Form- these are </a:t>
            </a:r>
            <a:r>
              <a:rPr lang="en-US" err="1"/>
              <a:t>specifcally</a:t>
            </a:r>
            <a:r>
              <a:rPr lang="en-US"/>
              <a:t> for parents to fill out. Then there are the Enrolment Form, Travel Information Form, Student Code of Conduct, and Image Consent Form which we ask you to complete alongside your child. As part of the enrolment process, please ensure that any medical conditions, dietary requirements, access needs, and emergency contact details are provided. Students will also need to upload a photograph for their University ID card before arrival.</a:t>
            </a:r>
            <a:endParaRPr lang="en-GB"/>
          </a:p>
          <a:p>
            <a:endParaRPr lang="en-US"/>
          </a:p>
          <a:p>
            <a:r>
              <a:rPr lang="en-US"/>
              <a:t>If your child is travelling internationally or independently, it is important to ensure that all travel and entry requirements have been arranged in advance. This includes checking visa requirements and securing the appropriate visa where necessary, making suitable travel arrangements for arrival into the UK, booking airport transfers if required, and arranging appropriate travel and medical insurance. Please note under 18s need to be met at the airport and cannot stay overnight in hotels in the UK unaccompanied. We will cover more about this shortly. </a:t>
            </a:r>
            <a:endParaRPr lang="en-GB"/>
          </a:p>
          <a:p>
            <a:endParaRPr lang="en-US"/>
          </a:p>
          <a:p>
            <a:r>
              <a:rPr lang="en-US"/>
              <a:t>Finally, one of the most valuable things you can do before your child arrives is help them prepare for the experience ahead. We encourage you to read through the Parent Consent Form and Student Code of Conduct together and discuss the standards of </a:t>
            </a:r>
            <a:r>
              <a:rPr lang="en-US" err="1"/>
              <a:t>behaviour</a:t>
            </a:r>
            <a:r>
              <a:rPr lang="en-US"/>
              <a:t> we expect during the </a:t>
            </a:r>
            <a:r>
              <a:rPr lang="en-US" err="1"/>
              <a:t>programme</a:t>
            </a:r>
            <a:r>
              <a:rPr lang="en-US"/>
              <a:t>. Having clear conversations about independence, responsibility, and respectful </a:t>
            </a:r>
            <a:r>
              <a:rPr lang="en-US" err="1"/>
              <a:t>behaviour</a:t>
            </a:r>
            <a:r>
              <a:rPr lang="en-US"/>
              <a:t> helps students arrive feeling confident and ready to make the most of the opportunities available to them.</a:t>
            </a:r>
            <a:endParaRPr lang="en-GB"/>
          </a:p>
          <a:p>
            <a:endParaRPr lang="en-US"/>
          </a:p>
          <a:p>
            <a:r>
              <a:rPr lang="en-US"/>
              <a:t>Completing these steps before departure will help ensure your child has a smooth arrival and is well prepared for a safe, enjoyable, and rewarding Summer School experience.</a:t>
            </a:r>
            <a:endParaRPr lang="en-GB"/>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19</a:t>
            </a:fld>
            <a:endParaRPr lang="en-GB"/>
          </a:p>
        </p:txBody>
      </p:sp>
    </p:spTree>
    <p:extLst>
      <p:ext uri="{BB962C8B-B14F-4D97-AF65-F5344CB8AC3E}">
        <p14:creationId xmlns:p14="http://schemas.microsoft.com/office/powerpoint/2010/main" val="3499512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students travelling independently, we offer an airport transfer service to help ensure a smooth and supported arrival. Airport transfers must be booked in advance and are only available for students whose flights arrive within the published transfer window and who can reasonably reach the designated meeting point within the required timeframe, including time needed to clear border control, collect luggage, and travel to the correct terminal if necessary.</a:t>
            </a:r>
          </a:p>
          <a:p>
            <a:endParaRPr lang="en-US"/>
          </a:p>
          <a:p>
            <a:r>
              <a:rPr lang="en-US"/>
              <a:t>On arrival day, Summer School staff and Ambassadors will be at the airport from 9:00am to meet students as they arrive. Ambassadors will provide a friendly welcome, help students navigate the airport, and accompany them as they begin their journey to campus. They are also there to liaise with Border Force in case they have any questions about the minor travelling or the </a:t>
            </a:r>
            <a:r>
              <a:rPr lang="en-US" err="1"/>
              <a:t>programme</a:t>
            </a:r>
            <a:r>
              <a:rPr lang="en-US"/>
              <a:t>. </a:t>
            </a:r>
            <a:endParaRPr lang="en-GB">
              <a:ea typeface="Calibri"/>
              <a:cs typeface="Calibri"/>
            </a:endParaRPr>
          </a:p>
          <a:p>
            <a:endParaRPr lang="en-US"/>
          </a:p>
          <a:p>
            <a:r>
              <a:rPr lang="en-US"/>
              <a:t>For students who have booked an airport transfer, we will send detailed arrival information in advance. This will include the exact meeting location, details of what the Ambassador will be wearing or carrying for identification, and a mobile contact number that students can use if they need assistance on arrival.</a:t>
            </a:r>
            <a:endParaRPr lang="en-GB"/>
          </a:p>
          <a:p>
            <a:endParaRPr lang="en-US"/>
          </a:p>
          <a:p>
            <a:r>
              <a:rPr lang="en-US"/>
              <a:t>To help the arrival process run smoothly, we strongly recommend booking flights that align with the published airport transfer times. Flights arriving significantly earlier than the transfer window may result in students experiencing a longer wait at the airport before departing for campus. Similarly, on the final day of the </a:t>
            </a:r>
            <a:r>
              <a:rPr lang="en-US" err="1"/>
              <a:t>programme</a:t>
            </a:r>
            <a:r>
              <a:rPr lang="en-US"/>
              <a:t>, departure flights should be booked to coincide with the designated airport drop-off times if an airport transfer has been arranged.</a:t>
            </a:r>
            <a:endParaRPr lang="en-GB"/>
          </a:p>
          <a:p>
            <a:endParaRPr lang="en-US"/>
          </a:p>
          <a:p>
            <a:r>
              <a:rPr lang="en-US"/>
              <a:t>Our aim is to make the arrival and departure process as straightforward and reassuring as possible, ensuring students are supported from the moment they arrive in the UK.</a:t>
            </a:r>
            <a:endParaRPr lang="en-GB"/>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20</a:t>
            </a:fld>
            <a:endParaRPr lang="en-GB"/>
          </a:p>
        </p:txBody>
      </p:sp>
    </p:spTree>
    <p:extLst>
      <p:ext uri="{BB962C8B-B14F-4D97-AF65-F5344CB8AC3E}">
        <p14:creationId xmlns:p14="http://schemas.microsoft.com/office/powerpoint/2010/main" val="31669024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 arrival day, registration will take place between 12:30pm and 3:30pm at the Radcliffe Conference Centre on central campus.</a:t>
            </a:r>
          </a:p>
          <a:p>
            <a:r>
              <a:rPr lang="en-US"/>
              <a:t>As part of the check-in process, we are required to verify visa permissions where applicable, so all students should bring their passport with them, including British passport holders.</a:t>
            </a:r>
            <a:endParaRPr lang="en-GB"/>
          </a:p>
          <a:p>
            <a:r>
              <a:rPr lang="en-US"/>
              <a:t>During registration, students will receive their University ID card, emergency contact card, and accommodation keys. They will then be allocated to their Summer School Ambassador group and introduced to the Ambassadors who will be supporting them throughout the </a:t>
            </a:r>
            <a:r>
              <a:rPr lang="en-US" err="1"/>
              <a:t>programme</a:t>
            </a:r>
            <a:r>
              <a:rPr lang="en-US"/>
              <a:t>.</a:t>
            </a:r>
            <a:endParaRPr lang="en-GB"/>
          </a:p>
          <a:p>
            <a:r>
              <a:rPr lang="en-US"/>
              <a:t>For safeguarding and operational reasons, parents and guardians are not permitted to enter the halls of residence, so drop-off will take place at the Radcliffe Conference Centre.</a:t>
            </a:r>
            <a:endParaRPr lang="en-GB"/>
          </a:p>
          <a:p>
            <a:r>
              <a:rPr lang="en-US"/>
              <a:t>While students are completing registration, we will also be hosting a Parent Welcome Event at Radcliffe. This provides an opportunity to meet members of the team, connect with other parents, learn more about the </a:t>
            </a:r>
            <a:r>
              <a:rPr lang="en-US" err="1"/>
              <a:t>programme</a:t>
            </a:r>
            <a:r>
              <a:rPr lang="en-US"/>
              <a:t>, and ask any questions you may have.</a:t>
            </a:r>
            <a:endParaRPr lang="en-GB"/>
          </a:p>
          <a:p>
            <a:r>
              <a:rPr lang="en-US"/>
              <a:t>Our aim is to make arrival day as smooth, welcoming, and well-supported as possible for both students and parents.</a:t>
            </a:r>
            <a:endParaRPr lang="en-GB"/>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21</a:t>
            </a:fld>
            <a:endParaRPr lang="en-GB"/>
          </a:p>
        </p:txBody>
      </p:sp>
    </p:spTree>
    <p:extLst>
      <p:ext uri="{BB962C8B-B14F-4D97-AF65-F5344CB8AC3E}">
        <p14:creationId xmlns:p14="http://schemas.microsoft.com/office/powerpoint/2010/main" val="42261083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All students will be required to depart the </a:t>
            </a:r>
            <a:r>
              <a:rPr lang="en-US" err="1"/>
              <a:t>programme</a:t>
            </a:r>
            <a:r>
              <a:rPr lang="en-US"/>
              <a:t> by 9:30am on Friday 24th July.</a:t>
            </a:r>
          </a:p>
          <a:p>
            <a:r>
              <a:rPr lang="en-US"/>
              <a:t>For those travelling to Heathrow Airport, transport will leave campus at 7:00am. For Birmingham Airport, departure from campus will be at 8:00am.</a:t>
            </a:r>
            <a:endParaRPr lang="en-GB"/>
          </a:p>
          <a:p>
            <a:r>
              <a:rPr lang="en-US"/>
              <a:t>Parents and guardians are kindly asked to make appropriate arrangements and consider contingency plans in case of any unforeseen delays or changes to travel plans.</a:t>
            </a:r>
            <a:endParaRPr lang="en-GB"/>
          </a:p>
          <a:p>
            <a:r>
              <a:rPr lang="en-US"/>
              <a:t>Please also be aware that, in the UK, hotels do not typically allow guests under the age of 18 to check in without being accompanied by an adult.</a:t>
            </a:r>
            <a:endParaRPr lang="en-GB"/>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26</a:t>
            </a:fld>
            <a:endParaRPr lang="en-GB"/>
          </a:p>
        </p:txBody>
      </p:sp>
    </p:spTree>
    <p:extLst>
      <p:ext uri="{BB962C8B-B14F-4D97-AF65-F5344CB8AC3E}">
        <p14:creationId xmlns:p14="http://schemas.microsoft.com/office/powerpoint/2010/main" val="2361507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At the start of the </a:t>
            </a:r>
            <a:r>
              <a:rPr lang="en-US" err="1"/>
              <a:t>programme</a:t>
            </a:r>
            <a:r>
              <a:rPr lang="en-US"/>
              <a:t>, we will send a collective email within the first few days of arrival. This will provide key updates regarding student arrival, settling in, and initial </a:t>
            </a:r>
            <a:r>
              <a:rPr lang="en-US" err="1"/>
              <a:t>programme</a:t>
            </a:r>
            <a:r>
              <a:rPr lang="en-US"/>
              <a:t> activities. A further collective email will be sent at the end of the </a:t>
            </a:r>
            <a:r>
              <a:rPr lang="en-US" err="1"/>
              <a:t>programme</a:t>
            </a:r>
            <a:r>
              <a:rPr lang="en-US"/>
              <a:t>, once students have departed, to confirm completion and share final information. All communication will be sent to the email address provided by parents and guardians.</a:t>
            </a:r>
          </a:p>
          <a:p>
            <a:r>
              <a:rPr lang="en-US"/>
              <a:t>In addition to these scheduled updates, we will make direct individual contact should any issues arise during the </a:t>
            </a:r>
            <a:r>
              <a:rPr lang="en-US" err="1"/>
              <a:t>programme</a:t>
            </a:r>
            <a:r>
              <a:rPr lang="en-US"/>
              <a:t>. This may include contacting either the designated emergency contacts or parents and guardians directly, depending on the nature and urgency of the situation.</a:t>
            </a:r>
            <a:endParaRPr lang="en-GB"/>
          </a:p>
          <a:p>
            <a:r>
              <a:rPr lang="en-US"/>
              <a:t>If you need to contact us, please do so via the official </a:t>
            </a:r>
            <a:r>
              <a:rPr lang="en-US" err="1"/>
              <a:t>programme</a:t>
            </a:r>
            <a:r>
              <a:rPr lang="en-US"/>
              <a:t> email address: </a:t>
            </a:r>
            <a:r>
              <a:rPr lang="en-US">
                <a:hlinkClick r:id="rId3"/>
              </a:rPr>
              <a:t>preunisummerschool@warwick.ac.uk</a:t>
            </a:r>
            <a:r>
              <a:rPr lang="en-US"/>
              <a:t>. For urgent matters only, a duty phone will also be available to ensure timely support and response.</a:t>
            </a:r>
            <a:endParaRPr lang="en-GB"/>
          </a:p>
          <a:p>
            <a:r>
              <a:rPr lang="en-US"/>
              <a:t>Please note that parents/guardians are advised not to contact Ambassadors directly regarding </a:t>
            </a:r>
            <a:r>
              <a:rPr lang="en-US" err="1"/>
              <a:t>programme</a:t>
            </a:r>
            <a:r>
              <a:rPr lang="en-US"/>
              <a:t> queries or concerns. All communication should go through the official channels outlined above.</a:t>
            </a:r>
            <a:endParaRPr lang="en-GB"/>
          </a:p>
          <a:p>
            <a:endParaRPr lang="en-US">
              <a:ea typeface="Calibri"/>
              <a:cs typeface="Calibri"/>
            </a:endParaRPr>
          </a:p>
          <a:p>
            <a:r>
              <a:rPr lang="en-US"/>
              <a:t>A few important points to be aware of: all emergency contacts provided must be UK-based and able to travel to campus if required. On arrival, each student will receive an emergency contact card containing all essential phone numbers for quick reference. </a:t>
            </a:r>
          </a:p>
          <a:p>
            <a:endParaRPr lang="en-US"/>
          </a:p>
          <a:p>
            <a:r>
              <a:rPr lang="en-US"/>
              <a:t>Finally, please be aware that visitors are not permitted during the </a:t>
            </a:r>
            <a:r>
              <a:rPr lang="en-US" err="1"/>
              <a:t>programme</a:t>
            </a:r>
            <a:r>
              <a:rPr lang="en-US"/>
              <a:t>. </a:t>
            </a:r>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28</a:t>
            </a:fld>
            <a:endParaRPr lang="en-GB"/>
          </a:p>
        </p:txBody>
      </p:sp>
    </p:spTree>
    <p:extLst>
      <p:ext uri="{BB962C8B-B14F-4D97-AF65-F5344CB8AC3E}">
        <p14:creationId xmlns:p14="http://schemas.microsoft.com/office/powerpoint/2010/main" val="2414469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I’ll start with a quick introduction to who we are.</a:t>
            </a:r>
          </a:p>
          <a:p>
            <a:br>
              <a:rPr lang="en-US">
                <a:cs typeface="+mn-lt"/>
              </a:rPr>
            </a:br>
            <a:r>
              <a:rPr lang="en-US"/>
              <a:t>There are a number of staff on the call today, and we are part of the university team responsible for delivering the Pre-University Summer School.</a:t>
            </a:r>
            <a:endParaRPr lang="en-US">
              <a:ea typeface="Calibri"/>
              <a:cs typeface="Calibri"/>
            </a:endParaRPr>
          </a:p>
          <a:p>
            <a:endParaRPr lang="en-US"/>
          </a:p>
          <a:p>
            <a:r>
              <a:rPr lang="en-US"/>
              <a:t>Our collective goal is to make sure that students not only have a really engaging academic experience, but that they are also safe, supported, and well looked after throughout their time with us. Suzi and I are responsible for the Safeguarding aspects of the </a:t>
            </a:r>
            <a:r>
              <a:rPr lang="en-US" err="1"/>
              <a:t>programme</a:t>
            </a:r>
            <a:r>
              <a:rPr lang="en-US"/>
              <a:t>, and my colleague Katie oversees the academic, social and </a:t>
            </a:r>
            <a:r>
              <a:rPr lang="en-US" err="1"/>
              <a:t>logisitcal</a:t>
            </a:r>
            <a:r>
              <a:rPr lang="en-US"/>
              <a:t> delivery of the </a:t>
            </a:r>
            <a:r>
              <a:rPr lang="en-US" err="1"/>
              <a:t>programme</a:t>
            </a:r>
            <a:r>
              <a:rPr lang="en-US"/>
              <a:t>. Chris is with us today, he is the Assistant Academic Director </a:t>
            </a:r>
            <a:r>
              <a:rPr lang="en-US" err="1"/>
              <a:t>Director</a:t>
            </a:r>
            <a:r>
              <a:rPr lang="en-US"/>
              <a:t> of Summer Schools and he has designed the skills sessions you children will be undertaking as part of the </a:t>
            </a:r>
            <a:r>
              <a:rPr lang="en-US" err="1"/>
              <a:t>programme</a:t>
            </a:r>
            <a:r>
              <a:rPr lang="en-US"/>
              <a:t>.</a:t>
            </a:r>
            <a:endParaRPr lang="en-US">
              <a:ea typeface="Calibri"/>
              <a:cs typeface="Calibri"/>
            </a:endParaRPr>
          </a:p>
          <a:p>
            <a:endParaRPr lang="en-US"/>
          </a:p>
          <a:p>
            <a:r>
              <a:rPr lang="en-US"/>
              <a:t>You’ll see throughout this session that we have a number of different staff roles and we all working together to support students from arrival through to departure.</a:t>
            </a:r>
            <a:endParaRPr lang="en-GB"/>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3</a:t>
            </a:fld>
            <a:endParaRPr lang="en-GB"/>
          </a:p>
        </p:txBody>
      </p:sp>
    </p:spTree>
    <p:extLst>
      <p:ext uri="{BB962C8B-B14F-4D97-AF65-F5344CB8AC3E}">
        <p14:creationId xmlns:p14="http://schemas.microsoft.com/office/powerpoint/2010/main" val="3973942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Before we get into the detail, I just want to quickly explain what we’re hoping you’ll take away from this session.</a:t>
            </a:r>
          </a:p>
          <a:p>
            <a:r>
              <a:rPr lang="en-US"/>
              <a:t>Really, this is about giving you reassurance — helping you understand how we keep students safe, supported, and well supervised throughout the </a:t>
            </a:r>
            <a:r>
              <a:rPr lang="en-US" err="1"/>
              <a:t>programme</a:t>
            </a:r>
            <a:r>
              <a:rPr lang="en-US"/>
              <a:t>.</a:t>
            </a:r>
            <a:endParaRPr lang="en-GB"/>
          </a:p>
          <a:p>
            <a:r>
              <a:rPr lang="en-US"/>
              <a:t>We’ll talk through how things work in practice, what your child’s experience will look like, and what you need to do to help them prepare.</a:t>
            </a:r>
            <a:endParaRPr lang="en-GB"/>
          </a:p>
          <a:p>
            <a:r>
              <a:rPr lang="en-US"/>
              <a:t>We’ll also highlight what we need from you as parents, so everything runs as smoothly as possible.</a:t>
            </a:r>
            <a:endParaRPr lang="en-GB"/>
          </a:p>
          <a:p>
            <a:r>
              <a:rPr lang="en-US"/>
              <a:t>There will be time at the end for any questions you might have. </a:t>
            </a:r>
            <a:endParaRPr lang="en-GB"/>
          </a:p>
          <a:p>
            <a:endParaRPr lang="en-US">
              <a:ea typeface="Calibri"/>
              <a:cs typeface="Calibri"/>
            </a:endParaRPr>
          </a:p>
          <a:p>
            <a:r>
              <a:rPr lang="en-US">
                <a:ea typeface="Calibri"/>
                <a:cs typeface="Calibri"/>
              </a:rPr>
              <a:t>Please do use the chat function to note any questions you think of along the way so we can address them at the end of the session.</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4</a:t>
            </a:fld>
            <a:endParaRPr lang="en-GB"/>
          </a:p>
        </p:txBody>
      </p:sp>
    </p:spTree>
    <p:extLst>
      <p:ext uri="{BB962C8B-B14F-4D97-AF65-F5344CB8AC3E}">
        <p14:creationId xmlns:p14="http://schemas.microsoft.com/office/powerpoint/2010/main" val="762993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a:t>Just to give you a bit more reassurance around how we keep students safe throughout the programme — everything we do is built around having the right people, structures, and systems in place. We have delivered the programme for a number of years now and are constantly reviewing and refining our processes so we know they work as we want them to. </a:t>
            </a:r>
            <a:endParaRPr lang="en-US"/>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All of our staff are carefully selected, fully vetted, and trained, including enhanced DBS checks and safeguarding training. </a:t>
            </a:r>
            <a:r>
              <a:rPr lang="en-GB" sz="1200" b="0" i="0" kern="1200">
                <a:solidFill>
                  <a:schemeClr val="tx1"/>
                </a:solidFill>
                <a:effectLst/>
                <a:latin typeface="+mn-lt"/>
                <a:ea typeface="+mn-ea"/>
                <a:cs typeface="+mn-cs"/>
              </a:rPr>
              <a:t>In the UK, a DBS check (Disclosure and Barring Service) is used by employers to make sure people are safe to work with children or vulnerable adults. An </a:t>
            </a:r>
            <a:r>
              <a:rPr lang="en-GB" sz="1200" b="0" i="1" kern="1200">
                <a:solidFill>
                  <a:schemeClr val="tx1"/>
                </a:solidFill>
                <a:effectLst/>
                <a:latin typeface="+mn-lt"/>
                <a:ea typeface="+mn-ea"/>
                <a:cs typeface="+mn-cs"/>
              </a:rPr>
              <a:t>enhanced</a:t>
            </a:r>
            <a:r>
              <a:rPr lang="en-GB" sz="1200" b="0" i="0" kern="1200">
                <a:solidFill>
                  <a:schemeClr val="tx1"/>
                </a:solidFill>
                <a:effectLst/>
                <a:latin typeface="+mn-lt"/>
                <a:ea typeface="+mn-ea"/>
                <a:cs typeface="+mn-cs"/>
              </a:rPr>
              <a:t> DBS check is the highest level.</a:t>
            </a:r>
          </a:p>
          <a:p>
            <a:endParaRPr lang="en-GB">
              <a:ea typeface="Calibri"/>
              <a:cs typeface="Calibri"/>
            </a:endParaRPr>
          </a:p>
          <a:p>
            <a:endParaRPr lang="en-GB"/>
          </a:p>
          <a:p>
            <a:r>
              <a:rPr lang="en-GB"/>
              <a:t>Students are supported day-to-day by our Ambassador team, with a strong staff-to-student ratio, so there’s always someone accessible if they need help or support. </a:t>
            </a:r>
            <a:endParaRPr lang="en-GB">
              <a:ea typeface="Calibri"/>
              <a:cs typeface="Calibri"/>
            </a:endParaRPr>
          </a:p>
          <a:p>
            <a:endParaRPr lang="en-GB"/>
          </a:p>
          <a:p>
            <a:r>
              <a:rPr lang="en-GB"/>
              <a:t>In terms of accommodation, your child will be staying in University managed accommodation. It is very secure and has controlled access. There is a staff presence on site at all times — including overnight support.</a:t>
            </a:r>
            <a:endParaRPr lang="en-GB">
              <a:ea typeface="Calibri"/>
              <a:cs typeface="Calibri"/>
            </a:endParaRPr>
          </a:p>
          <a:p>
            <a:endParaRPr lang="en-GB"/>
          </a:p>
          <a:p>
            <a:r>
              <a:rPr lang="en-GB"/>
              <a:t>Throughout the programme, we have clear systems in place for monitoring attendance and wellbeing, including curfews and 24/7 access to staff and our on-campus Community Safety team.</a:t>
            </a:r>
            <a:endParaRPr lang="en-GB">
              <a:ea typeface="Calibri"/>
              <a:cs typeface="Calibri"/>
            </a:endParaRPr>
          </a:p>
          <a:p>
            <a:endParaRPr lang="en-GB"/>
          </a:p>
          <a:p>
            <a:r>
              <a:rPr lang="en-GB"/>
              <a:t>So overall, students are supported and accounted for at every stage, and there is always someone available if they need assistance.</a:t>
            </a:r>
            <a:endParaRPr lang="en-GB">
              <a:ea typeface="Calibri"/>
              <a:cs typeface="Calibri"/>
            </a:endParaRPr>
          </a:p>
          <a:p>
            <a:endParaRPr lang="en-GB">
              <a:ea typeface="Calibri"/>
              <a:cs typeface="Calibri"/>
            </a:endParaRPr>
          </a:p>
        </p:txBody>
      </p:sp>
    </p:spTree>
    <p:extLst>
      <p:ext uri="{BB962C8B-B14F-4D97-AF65-F5344CB8AC3E}">
        <p14:creationId xmlns:p14="http://schemas.microsoft.com/office/powerpoint/2010/main" val="3558651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We’ve talked about the different layers of support, and this slide just brings that together in a bit more detail so you can see how it works in practice.</a:t>
            </a:r>
          </a:p>
          <a:p>
            <a:r>
              <a:rPr lang="en-US"/>
              <a:t>At the top level, the </a:t>
            </a:r>
            <a:r>
              <a:rPr lang="en-US" err="1"/>
              <a:t>Programme</a:t>
            </a:r>
            <a:r>
              <a:rPr lang="en-US"/>
              <a:t> Team oversees everything — from the academic and social aspects through to logistics, safeguarding, and wellbeing. We’re responsible for making sure the </a:t>
            </a:r>
            <a:r>
              <a:rPr lang="en-US" err="1"/>
              <a:t>programme</a:t>
            </a:r>
            <a:r>
              <a:rPr lang="en-US"/>
              <a:t> runs smoothly and that students are supported at all times, including providing 24/7 support.</a:t>
            </a:r>
            <a:endParaRPr lang="en-GB"/>
          </a:p>
          <a:p>
            <a:endParaRPr lang="en-US"/>
          </a:p>
          <a:p>
            <a:r>
              <a:rPr lang="en-US"/>
              <a:t>Day-to-day, students will mainly interact with our Summer School Ambassadors. These are current Warwick students who help create a friendly and welcoming environment and give students a really good insight into university life.</a:t>
            </a:r>
            <a:endParaRPr lang="en-GB"/>
          </a:p>
          <a:p>
            <a:endParaRPr lang="en-US"/>
          </a:p>
          <a:p>
            <a:r>
              <a:rPr lang="en-US"/>
              <a:t>Students live in flat groups with two dedicated Ambassadors, so there’s always someone nearby that they know and feel comfortable going to if they need anything. Ambassadors support students day-to-day, lead social activities, and help them settle in and build friendships.</a:t>
            </a:r>
            <a:endParaRPr lang="en-GB"/>
          </a:p>
          <a:p>
            <a:r>
              <a:rPr lang="en-US"/>
              <a:t>Alongside this, we also have Lead Ambassadors and Residential Welfare Leads who provide an extra level of pastoral and wellbeing support, particularly if anything needs to be escalated or there are any issues that need to be dealt with. </a:t>
            </a:r>
            <a:endParaRPr lang="en-GB"/>
          </a:p>
          <a:p>
            <a:endParaRPr lang="en-US"/>
          </a:p>
          <a:p>
            <a:r>
              <a:rPr lang="en-US"/>
              <a:t>Overnight, we have two Residential Night Supports working throughout the night and they are able to escalate issues to senior members of our department who are on call overnight should there be any issues. They also have the support of the 24/7 Community Safety team. </a:t>
            </a:r>
            <a:endParaRPr lang="en-GB"/>
          </a:p>
          <a:p>
            <a:endParaRPr lang="en-US"/>
          </a:p>
          <a:p>
            <a:r>
              <a:rPr lang="en-US"/>
              <a:t>And in terms of communication, students will be in WhatsApp groups with their Ambassadors who each have a university managed phone, so they can stay in touch easily. </a:t>
            </a:r>
            <a:r>
              <a:rPr lang="en-GB"/>
              <a:t>We have access to these WhatsApp messages during the programme if needed and keep records of these chats for 6 months post programme. </a:t>
            </a:r>
            <a:endParaRPr lang="en-GB">
              <a:ea typeface="Calibri"/>
              <a:cs typeface="Calibri"/>
            </a:endParaRPr>
          </a:p>
          <a:p>
            <a:endParaRPr lang="en-US"/>
          </a:p>
          <a:p>
            <a:r>
              <a:rPr lang="en-US"/>
              <a:t>So overall, there are multiple layers of support in place, and students will always have someone they can go to, no matter the time of day.</a:t>
            </a:r>
            <a:endParaRPr lang="en-GB"/>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7</a:t>
            </a:fld>
            <a:endParaRPr lang="en-GB"/>
          </a:p>
        </p:txBody>
      </p:sp>
    </p:spTree>
    <p:extLst>
      <p:ext uri="{BB962C8B-B14F-4D97-AF65-F5344CB8AC3E}">
        <p14:creationId xmlns:p14="http://schemas.microsoft.com/office/powerpoint/2010/main" val="1891207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This slide sets out the responsibilities </a:t>
            </a:r>
            <a:r>
              <a:rPr lang="en-US"/>
              <a:t>for everyone involved — students, parents, and staff.</a:t>
            </a:r>
          </a:p>
          <a:p>
            <a:r>
              <a:rPr lang="en-US"/>
              <a:t>Students are expected to follow the code of conduct, engage with the </a:t>
            </a:r>
            <a:r>
              <a:rPr lang="en-US" err="1"/>
              <a:t>programme</a:t>
            </a:r>
            <a:r>
              <a:rPr lang="en-US"/>
              <a:t>, and communicate with staff.</a:t>
            </a:r>
            <a:endParaRPr lang="en-US">
              <a:ea typeface="Calibri"/>
              <a:cs typeface="Calibri"/>
            </a:endParaRPr>
          </a:p>
          <a:p>
            <a:r>
              <a:rPr lang="en-US"/>
              <a:t>As parents, your role is to make sure students understand these expectations and to provide accurate information in advance.</a:t>
            </a:r>
            <a:endParaRPr lang="en-US">
              <a:ea typeface="Calibri"/>
              <a:cs typeface="Calibri"/>
            </a:endParaRPr>
          </a:p>
          <a:p>
            <a:r>
              <a:rPr lang="en-US"/>
              <a:t>And for staff, their responsibility is to provide a safe, supportive, and well-managed environment</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9</a:t>
            </a:fld>
            <a:endParaRPr lang="en-GB"/>
          </a:p>
        </p:txBody>
      </p:sp>
    </p:spTree>
    <p:extLst>
      <p:ext uri="{BB962C8B-B14F-4D97-AF65-F5344CB8AC3E}">
        <p14:creationId xmlns:p14="http://schemas.microsoft.com/office/powerpoint/2010/main" val="4119797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Students will be living in university accommodation in small flat groups. Each student will have their own en-suite study bedroom, along with access to a shared kitchen and communal living space with the other students in their flat. Bedrooms and communal areas are cleaned weekly throughout the </a:t>
            </a:r>
            <a:r>
              <a:rPr lang="en-US" err="1"/>
              <a:t>programme</a:t>
            </a:r>
            <a:r>
              <a:rPr lang="en-US"/>
              <a:t>.</a:t>
            </a:r>
          </a:p>
          <a:p>
            <a:endParaRPr lang="en-US"/>
          </a:p>
          <a:p>
            <a:r>
              <a:rPr lang="en-US"/>
              <a:t>Each flat is supported by dedicated Summer School Ambassadors, who provide day-to-day support and supervision. This helps create a safe and structured environment while still giving students the opportunity to experience a sense of independence and responsibility.</a:t>
            </a:r>
          </a:p>
          <a:p>
            <a:endParaRPr lang="en-US"/>
          </a:p>
          <a:p>
            <a:r>
              <a:rPr lang="en-US"/>
              <a:t>We also have clear accommodation rules in place to help keep everyone safe and happy. Students are not permitted to access other flats or bedrooms and we are very strict about this rule. </a:t>
            </a:r>
          </a:p>
          <a:p>
            <a:endParaRPr lang="en-US"/>
          </a:p>
          <a:p>
            <a:r>
              <a:rPr lang="en-US"/>
              <a:t>In terms of day-to-day living, breakfast and dinner are provided each day, while students purchase lunch on campus and on trips. The University operates a cashless campus, so students will need an appropriate payment card. Although the flats include kitchen facilities, they are not equipped with pots, pans, or cooking utensils. Please let us know about any allergies/dietary requirements in advance using the enrolment form so we can make appropriate arrangements.</a:t>
            </a:r>
            <a:endParaRPr lang="en-US">
              <a:ea typeface="Calibri" panose="020F0502020204030204"/>
              <a:cs typeface="Calibri" panose="020F0502020204030204"/>
            </a:endParaRPr>
          </a:p>
          <a:p>
            <a:endParaRPr lang="en-US"/>
          </a:p>
          <a:p>
            <a:r>
              <a:rPr lang="en-US"/>
              <a:t>By default, students are allocated to single-sex flats. However, parents/guardian can choose mixed-sex accommodation if they would prefer an experience that more closely reflects typical university living. This preference is selected on the enrolment form, and if you indicate that you do not consent to mixed-sex accommodation, your child will be allocated to a single-sex flat.</a:t>
            </a:r>
            <a:endParaRPr lang="en-US">
              <a:ea typeface="Calibri" panose="020F0502020204030204"/>
              <a:cs typeface="Calibri" panose="020F0502020204030204"/>
            </a:endParaRPr>
          </a:p>
          <a:p>
            <a:endParaRPr lang="en-US"/>
          </a:p>
          <a:p>
            <a:r>
              <a:rPr lang="en-US"/>
              <a:t>Living in student accommodation is a really important part of the Summer School experience. It gives students the opportunity to experience university life in a safe and supported environment, build friendships with students from around the world, and develop confidence and independence. For many students, it's one of the highlights of the </a:t>
            </a:r>
            <a:r>
              <a:rPr lang="en-US" err="1"/>
              <a:t>programme</a:t>
            </a:r>
            <a:r>
              <a:rPr lang="en-US"/>
              <a:t>.</a:t>
            </a:r>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11</a:t>
            </a:fld>
            <a:endParaRPr lang="en-GB"/>
          </a:p>
        </p:txBody>
      </p:sp>
    </p:spTree>
    <p:extLst>
      <p:ext uri="{BB962C8B-B14F-4D97-AF65-F5344CB8AC3E}">
        <p14:creationId xmlns:p14="http://schemas.microsoft.com/office/powerpoint/2010/main" val="2234735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Throughout the </a:t>
            </a:r>
            <a:r>
              <a:rPr lang="en-US" err="1"/>
              <a:t>programme</a:t>
            </a:r>
            <a:r>
              <a:rPr lang="en-US"/>
              <a:t>, we have a number of measures in place to ensure students are safe, supported, and where they are expected to be. Registers are taken at all scheduled activities, and a roll call is completed each evening before students go to bed.</a:t>
            </a:r>
          </a:p>
          <a:p>
            <a:endParaRPr lang="en-US"/>
          </a:p>
          <a:p>
            <a:r>
              <a:rPr lang="en-US"/>
              <a:t>Students are required to be back in their flats by 10pm and in their own bedrooms by 11pm. Residential Night Support staff are on duty throughout the night and regularly patrol the accommodation to ensure these expectations are being followed and to provide support if needed.</a:t>
            </a:r>
            <a:endParaRPr lang="en-GB"/>
          </a:p>
          <a:p>
            <a:endParaRPr lang="en-US"/>
          </a:p>
          <a:p>
            <a:r>
              <a:rPr lang="en-US"/>
              <a:t>During the first two days of the </a:t>
            </a:r>
            <a:r>
              <a:rPr lang="en-US" err="1"/>
              <a:t>programme</a:t>
            </a:r>
            <a:r>
              <a:rPr lang="en-US"/>
              <a:t>, students are supervised by Ambassadors as they </a:t>
            </a:r>
            <a:r>
              <a:rPr lang="en-US" err="1"/>
              <a:t>familiarise</a:t>
            </a:r>
            <a:r>
              <a:rPr lang="en-US"/>
              <a:t> themselves with the campus, </a:t>
            </a:r>
            <a:r>
              <a:rPr lang="en-US" err="1"/>
              <a:t>programme</a:t>
            </a:r>
            <a:r>
              <a:rPr lang="en-US"/>
              <a:t> schedule, and facilities. This orientation period helps students settle in and build confidence navigating the University environment. It is quite a big campus.</a:t>
            </a:r>
            <a:endParaRPr lang="en-GB"/>
          </a:p>
          <a:p>
            <a:endParaRPr lang="en-US"/>
          </a:p>
          <a:p>
            <a:r>
              <a:rPr lang="en-US"/>
              <a:t>Once students are comfortable with their surroundings, they are able to enjoy some free time on campus in pairs. During these periods, students must remain on campus, be contactable by phone, and check in with Ambassadors when requested. Ambassadors are available throughout the day to provide support and guidance, giving students the opportunity to enjoy some independence while ensuring appropriate oversight remains in place.</a:t>
            </a:r>
            <a:endParaRPr lang="en-GB"/>
          </a:p>
          <a:p>
            <a:endParaRPr lang="en-US"/>
          </a:p>
          <a:p>
            <a:r>
              <a:rPr lang="en-US"/>
              <a:t>We know that some students would like a little more freedom, particularly as they settle into university life. However, we've found that striking the right balance between independence and supervision is key. It gives students the opportunity to build confidence, make their own decisions, and enjoy the university experience, while ensuring they remain safe and well supported throughout their time with us.</a:t>
            </a:r>
            <a:endParaRPr lang="en-GB"/>
          </a:p>
          <a:p>
            <a:endParaRPr lang="en-US">
              <a:ea typeface="Calibri"/>
              <a:cs typeface="Calibri"/>
            </a:endParaRPr>
          </a:p>
          <a:p>
            <a:endParaRPr lang="en-GB">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12</a:t>
            </a:fld>
            <a:endParaRPr lang="en-GB"/>
          </a:p>
        </p:txBody>
      </p:sp>
    </p:spTree>
    <p:extLst>
      <p:ext uri="{BB962C8B-B14F-4D97-AF65-F5344CB8AC3E}">
        <p14:creationId xmlns:p14="http://schemas.microsoft.com/office/powerpoint/2010/main" val="34285918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Code of Conduct sets out the standards of </a:t>
            </a:r>
            <a:r>
              <a:rPr lang="en-US" err="1"/>
              <a:t>behaviour</a:t>
            </a:r>
            <a:r>
              <a:rPr lang="en-US"/>
              <a:t> we expect and helps ensure that all students can learn, </a:t>
            </a:r>
            <a:r>
              <a:rPr lang="en-US" err="1"/>
              <a:t>socialise</a:t>
            </a:r>
            <a:r>
              <a:rPr lang="en-US"/>
              <a:t>, and live together respectfully.</a:t>
            </a:r>
          </a:p>
          <a:p>
            <a:endParaRPr lang="en-US"/>
          </a:p>
          <a:p>
            <a:r>
              <a:rPr lang="en-US"/>
              <a:t>As this is an immersive Summer School experience, students are expected to engage fully with the academic, social, and cultural activities that form part of the </a:t>
            </a:r>
            <a:r>
              <a:rPr lang="en-US" err="1"/>
              <a:t>programme</a:t>
            </a:r>
            <a:r>
              <a:rPr lang="en-US"/>
              <a:t>. We encourage students to make the most of every opportunity available to them.</a:t>
            </a:r>
            <a:endParaRPr lang="en-GB"/>
          </a:p>
          <a:p>
            <a:endParaRPr lang="en-US"/>
          </a:p>
          <a:p>
            <a:r>
              <a:rPr lang="en-US"/>
              <a:t>Students must also follow UK law at all times. The purchase, possession, or use of alcohol, tobacco products, vapes, or illegal substances is strictly prohibited during the </a:t>
            </a:r>
            <a:r>
              <a:rPr lang="en-US" err="1"/>
              <a:t>programme</a:t>
            </a:r>
            <a:r>
              <a:rPr lang="en-US"/>
              <a:t>. For safety reasons, students are also not permitted to use bicycles, e-scooters, or electric bicycles while participating in the Summer School.</a:t>
            </a:r>
            <a:endParaRPr lang="en-GB"/>
          </a:p>
          <a:p>
            <a:endParaRPr lang="en-US"/>
          </a:p>
          <a:p>
            <a:r>
              <a:rPr lang="en-US"/>
              <a:t>When students arrive, we don't simply present them with a list of rules. Instead, they work with their flat group to create a shared flat agreement and with their classmates to develop a classroom code of conduct. This helps students take ownership of the community they are part of and encourages mutual respect, responsibility, and accountability throughout the </a:t>
            </a:r>
            <a:r>
              <a:rPr lang="en-US" err="1"/>
              <a:t>programme</a:t>
            </a:r>
            <a:r>
              <a:rPr lang="en-US"/>
              <a:t>.</a:t>
            </a:r>
            <a:endParaRPr lang="en-GB"/>
          </a:p>
          <a:p>
            <a:endParaRPr lang="en-US"/>
          </a:p>
          <a:p>
            <a:r>
              <a:rPr lang="en-US"/>
              <a:t>As parents and guardians, we ask for your support in preparing your child for the </a:t>
            </a:r>
            <a:r>
              <a:rPr lang="en-US" err="1"/>
              <a:t>programme</a:t>
            </a:r>
            <a:r>
              <a:rPr lang="en-US"/>
              <a:t> by discussing these expectations with them before they arrive. Being clear about the standards of </a:t>
            </a:r>
            <a:r>
              <a:rPr lang="en-US" err="1"/>
              <a:t>behaviour</a:t>
            </a:r>
            <a:r>
              <a:rPr lang="en-US"/>
              <a:t> expected, and the importance of respecting both staff and fellow students, helps ensure that everyone can have a safe, enjoyable, and rewarding Summer School experience.</a:t>
            </a:r>
            <a:endParaRPr lang="en-US">
              <a:ea typeface="Calibri"/>
              <a:cs typeface="Calibri"/>
            </a:endParaRPr>
          </a:p>
          <a:p>
            <a:endParaRPr lang="en-US">
              <a:ea typeface="Calibri"/>
              <a:cs typeface="Calibri"/>
            </a:endParaRP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12CD1F97-7753-4A59-86D3-B850FD280D99}" type="slidenum">
              <a:rPr lang="en-GB"/>
              <a:t>13</a:t>
            </a:fld>
            <a:endParaRPr lang="en-GB"/>
          </a:p>
        </p:txBody>
      </p:sp>
    </p:spTree>
    <p:extLst>
      <p:ext uri="{BB962C8B-B14F-4D97-AF65-F5344CB8AC3E}">
        <p14:creationId xmlns:p14="http://schemas.microsoft.com/office/powerpoint/2010/main" val="29069278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4.sv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ags" Target="../tags/tag24.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8.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29.xml"/><Relationship Id="rId4" Type="http://schemas.microsoft.com/office/2007/relationships/hdphoto" Target="../media/hdphoto1.wdp"/></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3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32.xml"/><Relationship Id="rId5" Type="http://schemas.microsoft.com/office/2007/relationships/hdphoto" Target="../media/hdphoto1.wdp"/><Relationship Id="rId4"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33.xml"/><Relationship Id="rId4" Type="http://schemas.microsoft.com/office/2007/relationships/hdphoto" Target="../media/hdphoto1.wdp"/></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34.xml"/><Relationship Id="rId4" Type="http://schemas.microsoft.com/office/2007/relationships/hdphoto" Target="../media/hdphoto1.wdp"/></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35.xml"/><Relationship Id="rId4" Type="http://schemas.microsoft.com/office/2007/relationships/hdphoto" Target="../media/hdphoto1.wdp"/></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 Id="rId5" Type="http://schemas.microsoft.com/office/2007/relationships/hdphoto" Target="../media/hdphoto1.wdp"/><Relationship Id="rId4" Type="http://schemas.openxmlformats.org/officeDocument/2006/relationships/image" Target="../media/image8.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44.xml"/><Relationship Id="rId4" Type="http://schemas.microsoft.com/office/2007/relationships/hdphoto" Target="../media/hdphoto1.wdp"/></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50.xml"/><Relationship Id="rId4" Type="http://schemas.microsoft.com/office/2007/relationships/hdphoto" Target="../media/hdphoto1.wdp"/></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4.sv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52.xml"/><Relationship Id="rId4" Type="http://schemas.microsoft.com/office/2007/relationships/hdphoto" Target="../media/hdphoto1.wdp"/></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sv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sv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sv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75623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4500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68362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1551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2384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03009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a:lum bright="100000"/>
              <a:extLst>
                <a:ext uri="{96DAC541-7B7A-43D3-8B79-37D633B846F1}">
                  <asvg:svgBlip xmlns:asvg="http://schemas.microsoft.com/office/drawing/2016/SVG/main" r:embed="rId4"/>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2026119076"/>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830962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268501563"/>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18071909"/>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2272486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70942067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759247052"/>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127632837"/>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200649126"/>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38908358"/>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4248431866"/>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169508700"/>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6464910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8623259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4634262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4017576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8095848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277318825"/>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158456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8040330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840825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727635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351872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827592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379316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3540186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66407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13664712"/>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a:t>  </a:t>
            </a:r>
            <a:endParaRPr lang="en-GB"/>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2381182085"/>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28408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697967139"/>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168535882"/>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656909808"/>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309350067"/>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4261134822"/>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529805267"/>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24923803"/>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083956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2547684949"/>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1888351897"/>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1827226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8247782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797334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791072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798169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425826934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161253493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4864391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967305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88327911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193817156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94581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814133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3828177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740746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1924510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830981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31957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12119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08583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75028735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1417582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4704133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29997700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3026400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409847941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74172096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254837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8994790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1162166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766178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40262165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66795192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666450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345946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8474553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94797436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4657290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22885619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6556629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569295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87077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988584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897935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924483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96860533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99621832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1564624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3518790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7456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slideLayout" Target="../slideLayouts/slideLayout51.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33" Type="http://schemas.openxmlformats.org/officeDocument/2006/relationships/tags" Target="../tags/tag27.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29" Type="http://schemas.openxmlformats.org/officeDocument/2006/relationships/slideLayout" Target="../slideLayouts/slideLayout54.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32" Type="http://schemas.openxmlformats.org/officeDocument/2006/relationships/theme" Target="../theme/theme2.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28" Type="http://schemas.openxmlformats.org/officeDocument/2006/relationships/slideLayout" Target="../slideLayouts/slideLayout53.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31" Type="http://schemas.openxmlformats.org/officeDocument/2006/relationships/slideLayout" Target="../slideLayouts/slideLayout56.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slideLayout" Target="../slideLayouts/slideLayout52.xml"/><Relationship Id="rId30" Type="http://schemas.openxmlformats.org/officeDocument/2006/relationships/slideLayout" Target="../slideLayouts/slideLayout55.xml"/><Relationship Id="rId8"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3" Type="http://schemas.openxmlformats.org/officeDocument/2006/relationships/slideLayout" Target="../slideLayouts/slideLayout59.xml"/><Relationship Id="rId21" Type="http://schemas.openxmlformats.org/officeDocument/2006/relationships/theme" Target="../theme/theme3.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3" Type="http://schemas.openxmlformats.org/officeDocument/2006/relationships/slideLayout" Target="../slideLayouts/slideLayout79.xml"/><Relationship Id="rId21" Type="http://schemas.openxmlformats.org/officeDocument/2006/relationships/theme" Target="../theme/theme4.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180549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33"/>
    </p:custDataLst>
    <p:extLst>
      <p:ext uri="{BB962C8B-B14F-4D97-AF65-F5344CB8AC3E}">
        <p14:creationId xmlns:p14="http://schemas.microsoft.com/office/powerpoint/2010/main" val="422442177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711" r:id="rId25"/>
    <p:sldLayoutId id="2147483712" r:id="rId26"/>
    <p:sldLayoutId id="2147483713" r:id="rId27"/>
    <p:sldLayoutId id="2147483714" r:id="rId28"/>
    <p:sldLayoutId id="2147483715" r:id="rId29"/>
    <p:sldLayoutId id="2147483716" r:id="rId30"/>
    <p:sldLayoutId id="2147483717" r:id="rId31"/>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7001278"/>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 id="2147483738" r:id="rId19"/>
    <p:sldLayoutId id="2147483739"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0944829"/>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 id="2147483757" r:id="rId17"/>
    <p:sldLayoutId id="2147483758" r:id="rId18"/>
    <p:sldLayoutId id="2147483759" r:id="rId19"/>
    <p:sldLayoutId id="2147483760"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11.xml.rels><?xml version="1.0" encoding="UTF-8" standalone="yes"?>
<Relationships xmlns="http://schemas.openxmlformats.org/package/2006/relationships"><Relationship Id="rId3" Type="http://schemas.openxmlformats.org/officeDocument/2006/relationships/image" Target="../media/image18.svg"/><Relationship Id="rId7" Type="http://schemas.openxmlformats.org/officeDocument/2006/relationships/image" Target="../media/image22.svg"/><Relationship Id="rId2" Type="http://schemas.openxmlformats.org/officeDocument/2006/relationships/notesSlide" Target="../notesSlides/notesSlide7.xml"/><Relationship Id="rId1" Type="http://schemas.openxmlformats.org/officeDocument/2006/relationships/slideLayout" Target="../slideLayouts/slideLayout61.xml"/><Relationship Id="rId6" Type="http://schemas.openxmlformats.org/officeDocument/2006/relationships/image" Target="../media/image21.svg"/><Relationship Id="rId5" Type="http://schemas.openxmlformats.org/officeDocument/2006/relationships/image" Target="../media/image20.svg"/><Relationship Id="rId4" Type="http://schemas.openxmlformats.org/officeDocument/2006/relationships/image" Target="../media/image19.sv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67.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8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6.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6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microsoft.com/office/2018/10/relationships/comments" Target="../comments/modernComment_1A6_C7263A63.xml"/><Relationship Id="rId1" Type="http://schemas.openxmlformats.org/officeDocument/2006/relationships/slideLayout" Target="../slideLayouts/slideLayout5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70.xml"/><Relationship Id="rId5" Type="http://schemas.openxmlformats.org/officeDocument/2006/relationships/image" Target="../media/image29.jpeg"/><Relationship Id="rId4" Type="http://schemas.openxmlformats.org/officeDocument/2006/relationships/image" Target="../media/image2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87.xml"/><Relationship Id="rId4" Type="http://schemas.openxmlformats.org/officeDocument/2006/relationships/hyperlink" Target="mailto:preunisummerschool@warwick.ac.uk"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mailto:preunisummerschool@warwick.ac.uk" TargetMode="External"/><Relationship Id="rId2" Type="http://schemas.openxmlformats.org/officeDocument/2006/relationships/image" Target="../media/image31.jpeg"/><Relationship Id="rId1" Type="http://schemas.openxmlformats.org/officeDocument/2006/relationships/slideLayout" Target="../slideLayouts/slideLayout59.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56.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60.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8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6796D-50AF-BE34-54A5-EA314A1F5AE7}"/>
              </a:ext>
            </a:extLst>
          </p:cNvPr>
          <p:cNvSpPr>
            <a:spLocks noGrp="1"/>
          </p:cNvSpPr>
          <p:nvPr>
            <p:ph type="title"/>
          </p:nvPr>
        </p:nvSpPr>
        <p:spPr>
          <a:xfrm>
            <a:off x="499733" y="538538"/>
            <a:ext cx="11192534" cy="5110951"/>
          </a:xfrm>
        </p:spPr>
        <p:txBody>
          <a:bodyPr/>
          <a:lstStyle/>
          <a:p>
            <a:r>
              <a:rPr lang="en-GB" sz="4000">
                <a:latin typeface="Aptos Display"/>
                <a:cs typeface="Calibri"/>
              </a:rPr>
              <a:t>THANK YOU FOR JOINING THE PRE-UNIVERSITY SUMMER SCHOOL PRE-DEPARTURE BRIEFING FOR PARENTS/GUARDIANS</a:t>
            </a:r>
            <a:br>
              <a:rPr lang="en-GB" sz="4000">
                <a:latin typeface="Aptos Display"/>
                <a:cs typeface="Calibri"/>
              </a:rPr>
            </a:br>
            <a:br>
              <a:rPr lang="en-GB" sz="4000">
                <a:latin typeface="Aptos Display"/>
                <a:cs typeface="Calibri"/>
              </a:rPr>
            </a:br>
            <a:endParaRPr lang="en-US" sz="3200">
              <a:cs typeface="Calibri"/>
            </a:endParaRPr>
          </a:p>
          <a:p>
            <a:r>
              <a:rPr lang="en-GB" sz="4000">
                <a:latin typeface="Aptos Display"/>
                <a:cs typeface="Calibri"/>
              </a:rPr>
              <a:t>WE WILL START THIS SESSION SHORTLY</a:t>
            </a:r>
            <a:br>
              <a:rPr lang="en-GB" sz="4000">
                <a:latin typeface="Aptos Display"/>
                <a:cs typeface="Calibri"/>
              </a:rPr>
            </a:br>
            <a:br>
              <a:rPr lang="en-GB" sz="4000">
                <a:latin typeface="Aptos Display"/>
              </a:rPr>
            </a:br>
            <a:endParaRPr lang="en-GB" sz="3200"/>
          </a:p>
          <a:p>
            <a:r>
              <a:rPr lang="en-GB" sz="4000">
                <a:latin typeface="Aptos Display"/>
                <a:cs typeface="Calibri"/>
              </a:rPr>
              <a:t>PLEASE NOTE WE WILL BE RECORDING THIS PRESENTATION</a:t>
            </a:r>
            <a:endParaRPr lang="en-GB" sz="4000">
              <a:cs typeface="Calibri"/>
            </a:endParaRPr>
          </a:p>
          <a:p>
            <a:endParaRPr lang="en-GB"/>
          </a:p>
        </p:txBody>
      </p:sp>
    </p:spTree>
    <p:extLst>
      <p:ext uri="{BB962C8B-B14F-4D97-AF65-F5344CB8AC3E}">
        <p14:creationId xmlns:p14="http://schemas.microsoft.com/office/powerpoint/2010/main" val="3598502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AF7288-0CCB-8D36-CDC5-EB64DFE486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72DEDD-BBF0-E424-F290-488B3807A400}"/>
              </a:ext>
            </a:extLst>
          </p:cNvPr>
          <p:cNvSpPr>
            <a:spLocks noGrp="1"/>
          </p:cNvSpPr>
          <p:nvPr>
            <p:ph type="title"/>
          </p:nvPr>
        </p:nvSpPr>
        <p:spPr>
          <a:xfrm>
            <a:off x="499733" y="2675641"/>
            <a:ext cx="11192534" cy="767133"/>
          </a:xfrm>
        </p:spPr>
        <p:txBody>
          <a:bodyPr/>
          <a:lstStyle/>
          <a:p>
            <a:pPr algn="ctr"/>
            <a:r>
              <a:rPr lang="en-GB" sz="6000">
                <a:latin typeface="Aptos"/>
                <a:cs typeface="Calibri"/>
              </a:rPr>
              <a:t>Living on Campus</a:t>
            </a:r>
            <a:endParaRPr lang="en-GB" sz="6000"/>
          </a:p>
        </p:txBody>
      </p:sp>
      <p:sp>
        <p:nvSpPr>
          <p:cNvPr id="3" name="Slide Number Placeholder 2">
            <a:extLst>
              <a:ext uri="{FF2B5EF4-FFF2-40B4-BE49-F238E27FC236}">
                <a16:creationId xmlns:a16="http://schemas.microsoft.com/office/drawing/2014/main" id="{A6009F5D-14A7-476D-A352-1168A07D157C}"/>
              </a:ext>
            </a:extLst>
          </p:cNvPr>
          <p:cNvSpPr>
            <a:spLocks noGrp="1"/>
          </p:cNvSpPr>
          <p:nvPr>
            <p:ph type="sldNum" sz="quarter" idx="10"/>
          </p:nvPr>
        </p:nvSpPr>
        <p:spPr/>
        <p:txBody>
          <a:bodyPr/>
          <a:lstStyle/>
          <a:p>
            <a:fld id="{E8F1A65C-595C-4736-BF40-F7D31E789466}" type="slidenum">
              <a:rPr lang="en-GB" smtClean="0"/>
              <a:pPr/>
              <a:t>10</a:t>
            </a:fld>
            <a:endParaRPr lang="en-GB"/>
          </a:p>
        </p:txBody>
      </p:sp>
      <p:sp>
        <p:nvSpPr>
          <p:cNvPr id="4" name="Footer Placeholder 3">
            <a:extLst>
              <a:ext uri="{FF2B5EF4-FFF2-40B4-BE49-F238E27FC236}">
                <a16:creationId xmlns:a16="http://schemas.microsoft.com/office/drawing/2014/main" id="{7901007B-DBD2-8D9E-485F-14CCAD4CB69F}"/>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219578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C34A20E4-EC9C-A41B-98C1-9815C96822F4}"/>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ADEEF448-B902-1E9E-85B5-61A5F0053B0A}"/>
              </a:ext>
            </a:extLst>
          </p:cNvPr>
          <p:cNvSpPr>
            <a:spLocks noGrp="1"/>
          </p:cNvSpPr>
          <p:nvPr>
            <p:ph type="body" sz="quarter" idx="12"/>
          </p:nvPr>
        </p:nvSpPr>
        <p:spPr>
          <a:xfrm>
            <a:off x="1480929" y="1077065"/>
            <a:ext cx="10211337" cy="564450"/>
          </a:xfrm>
        </p:spPr>
        <p:txBody>
          <a:bodyPr vert="horz" wrap="square" lIns="0" tIns="0" rIns="0" bIns="0" rtlCol="0" anchor="t">
            <a:noAutofit/>
          </a:bodyPr>
          <a:lstStyle/>
          <a:p>
            <a:r>
              <a:rPr lang="en-GB" sz="1600" b="1">
                <a:latin typeface="Aptos"/>
                <a:cs typeface="Calibri"/>
              </a:rPr>
              <a:t>Bedrooms and Flats</a:t>
            </a:r>
          </a:p>
          <a:p>
            <a:pPr marL="285750" indent="-285750">
              <a:buFont typeface="Arial" panose="020B0604020202020204" pitchFamily="34" charset="0"/>
              <a:buChar char="•"/>
            </a:pPr>
            <a:r>
              <a:rPr lang="en-GB" sz="1600">
                <a:latin typeface="Aptos"/>
                <a:cs typeface="Calibri"/>
              </a:rPr>
              <a:t>Single en-suite study bedrooms in Sherbourne Halls </a:t>
            </a:r>
          </a:p>
          <a:p>
            <a:pPr marL="285750" indent="-285750">
              <a:buFont typeface="Arial" panose="020B0604020202020204" pitchFamily="34" charset="0"/>
              <a:buChar char="•"/>
            </a:pPr>
            <a:r>
              <a:rPr lang="en-GB" sz="1600">
                <a:latin typeface="Aptos"/>
                <a:cs typeface="Calibri"/>
              </a:rPr>
              <a:t>Up to 10 students per flat </a:t>
            </a:r>
          </a:p>
          <a:p>
            <a:pPr marL="285750" indent="-285750">
              <a:buFont typeface="Arial" panose="020B0604020202020204" pitchFamily="34" charset="0"/>
              <a:buChar char="•"/>
            </a:pPr>
            <a:r>
              <a:rPr lang="en-GB" sz="1600">
                <a:latin typeface="Aptos"/>
                <a:cs typeface="Calibri"/>
              </a:rPr>
              <a:t>Shared kitchen and communal space</a:t>
            </a:r>
          </a:p>
          <a:p>
            <a:endParaRPr lang="en-GB" b="1"/>
          </a:p>
          <a:p>
            <a:endParaRPr lang="en-GB"/>
          </a:p>
        </p:txBody>
      </p:sp>
      <p:sp>
        <p:nvSpPr>
          <p:cNvPr id="27" name="Title 26">
            <a:extLst>
              <a:ext uri="{FF2B5EF4-FFF2-40B4-BE49-F238E27FC236}">
                <a16:creationId xmlns:a16="http://schemas.microsoft.com/office/drawing/2014/main" id="{BA40EABD-0436-827A-0229-952D3A5DD119}"/>
              </a:ext>
            </a:extLst>
          </p:cNvPr>
          <p:cNvSpPr>
            <a:spLocks noGrp="1"/>
          </p:cNvSpPr>
          <p:nvPr>
            <p:ph type="title"/>
          </p:nvPr>
        </p:nvSpPr>
        <p:spPr>
          <a:xfrm>
            <a:off x="499733" y="538538"/>
            <a:ext cx="11192534" cy="383567"/>
          </a:xfrm>
        </p:spPr>
        <p:txBody>
          <a:bodyPr/>
          <a:lstStyle/>
          <a:p>
            <a:r>
              <a:rPr lang="en-GB" noProof="0"/>
              <a:t>Accommodation and Living Arrangements</a:t>
            </a:r>
          </a:p>
        </p:txBody>
      </p:sp>
      <p:sp>
        <p:nvSpPr>
          <p:cNvPr id="648" name="Content Placeholder 647">
            <a:extLst>
              <a:ext uri="{FF2B5EF4-FFF2-40B4-BE49-F238E27FC236}">
                <a16:creationId xmlns:a16="http://schemas.microsoft.com/office/drawing/2014/main" id="{1B5216A7-5F0E-CD78-8F98-129C1AA05D3A}"/>
              </a:ext>
            </a:extLst>
          </p:cNvPr>
          <p:cNvSpPr>
            <a:spLocks noGrp="1"/>
          </p:cNvSpPr>
          <p:nvPr>
            <p:ph idx="1"/>
          </p:nvPr>
        </p:nvSpPr>
        <p:spPr>
          <a:xfrm>
            <a:off x="499733" y="1888476"/>
            <a:ext cx="11192534" cy="3567600"/>
          </a:xfrm>
        </p:spPr>
        <p:txBody>
          <a:bodyPr vert="horz" lIns="91440" tIns="45720" rIns="91440" bIns="45720" rtlCol="0" anchor="t">
            <a:noAutofit/>
          </a:bodyPr>
          <a:lstStyle/>
          <a:p>
            <a:endParaRPr lang="en-GB"/>
          </a:p>
          <a:p>
            <a:endParaRPr lang="en-GB"/>
          </a:p>
          <a:p>
            <a:endParaRPr lang="en-GB"/>
          </a:p>
          <a:p>
            <a:endParaRPr lang="en-GB"/>
          </a:p>
        </p:txBody>
      </p:sp>
      <p:sp>
        <p:nvSpPr>
          <p:cNvPr id="22" name="Footer Placeholder 21">
            <a:extLst>
              <a:ext uri="{FF2B5EF4-FFF2-40B4-BE49-F238E27FC236}">
                <a16:creationId xmlns:a16="http://schemas.microsoft.com/office/drawing/2014/main" id="{81B17ABB-48EF-31A2-9346-EEB88ECC61CE}"/>
              </a:ext>
            </a:extLst>
          </p:cNvPr>
          <p:cNvSpPr>
            <a:spLocks noGrp="1"/>
          </p:cNvSpPr>
          <p:nvPr>
            <p:ph type="ftr" sz="quarter" idx="3"/>
          </p:nvPr>
        </p:nvSpPr>
        <p:spPr>
          <a:xfrm>
            <a:off x="1039733" y="5994450"/>
            <a:ext cx="10652534" cy="360000"/>
          </a:xfrm>
        </p:spPr>
        <p:txBody>
          <a:bodyPr/>
          <a:lstStyle/>
          <a:p>
            <a:endParaRPr lang="en-GB" noProof="0"/>
          </a:p>
        </p:txBody>
      </p:sp>
      <p:sp>
        <p:nvSpPr>
          <p:cNvPr id="23" name="Slide Number Placeholder 22">
            <a:extLst>
              <a:ext uri="{FF2B5EF4-FFF2-40B4-BE49-F238E27FC236}">
                <a16:creationId xmlns:a16="http://schemas.microsoft.com/office/drawing/2014/main" id="{8CF2A0C0-7599-055D-BF65-4A0CCC9C7BB0}"/>
              </a:ext>
            </a:extLst>
          </p:cNvPr>
          <p:cNvSpPr>
            <a:spLocks noGrp="1"/>
          </p:cNvSpPr>
          <p:nvPr>
            <p:ph type="sldNum" sz="quarter" idx="4"/>
          </p:nvPr>
        </p:nvSpPr>
        <p:spPr>
          <a:xfrm>
            <a:off x="499733" y="5994450"/>
            <a:ext cx="360000" cy="360000"/>
          </a:xfrm>
        </p:spPr>
        <p:txBody>
          <a:bodyPr/>
          <a:lstStyle/>
          <a:p>
            <a:fld id="{E8F1A65C-595C-4736-BF40-F7D31E789466}" type="slidenum">
              <a:rPr lang="en-GB" noProof="0" smtClean="0"/>
              <a:pPr/>
              <a:t>11</a:t>
            </a:fld>
            <a:endParaRPr lang="en-GB" noProof="0"/>
          </a:p>
        </p:txBody>
      </p:sp>
      <p:pic>
        <p:nvPicPr>
          <p:cNvPr id="17" name="Graphic 16" descr="Sleep with solid fill">
            <a:extLst>
              <a:ext uri="{FF2B5EF4-FFF2-40B4-BE49-F238E27FC236}">
                <a16:creationId xmlns:a16="http://schemas.microsoft.com/office/drawing/2014/main" id="{167F0C98-A011-D7D5-80DB-F0D4DBD40953}"/>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294119" y="1043396"/>
            <a:ext cx="914400" cy="914400"/>
          </a:xfrm>
          <a:prstGeom prst="rect">
            <a:avLst/>
          </a:prstGeom>
        </p:spPr>
      </p:pic>
      <p:sp>
        <p:nvSpPr>
          <p:cNvPr id="24" name="Text Placeholder 14">
            <a:extLst>
              <a:ext uri="{FF2B5EF4-FFF2-40B4-BE49-F238E27FC236}">
                <a16:creationId xmlns:a16="http://schemas.microsoft.com/office/drawing/2014/main" id="{7FE0FCA5-C539-B863-0B30-3CD3C16C9BAA}"/>
              </a:ext>
            </a:extLst>
          </p:cNvPr>
          <p:cNvSpPr txBox="1">
            <a:spLocks/>
          </p:cNvSpPr>
          <p:nvPr/>
        </p:nvSpPr>
        <p:spPr>
          <a:xfrm>
            <a:off x="1480929" y="2326077"/>
            <a:ext cx="10211337" cy="564450"/>
          </a:xfrm>
          <a:prstGeom prst="rect">
            <a:avLst/>
          </a:prstGeom>
        </p:spPr>
        <p:txBody>
          <a:bodyPr vert="horz" wrap="square" lIns="0" tIns="0" rIns="0" bIns="0" rtlCol="0" anchor="t">
            <a:noAutofit/>
          </a:bodyPr>
          <a:lstStyle>
            <a:lvl1pPr marL="0" indent="0" algn="l" defTabSz="914400" rtl="0" eaLnBrk="1" latinLnBrk="0" hangingPunct="1">
              <a:lnSpc>
                <a:spcPct val="104000"/>
              </a:lnSpc>
              <a:spcBef>
                <a:spcPts val="0"/>
              </a:spcBef>
              <a:buFont typeface="Arial" panose="020B0604020202020204" pitchFamily="34" charset="0"/>
              <a:buNone/>
              <a:defRPr sz="18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b="1">
                <a:latin typeface="Aptos"/>
                <a:cs typeface="Calibri"/>
              </a:rPr>
              <a:t>Support</a:t>
            </a:r>
          </a:p>
          <a:p>
            <a:pPr marL="285750" indent="-285750">
              <a:buFont typeface="Arial" panose="020B0604020202020204" pitchFamily="34" charset="0"/>
              <a:buChar char="•"/>
            </a:pPr>
            <a:r>
              <a:rPr lang="en-GB" sz="1600">
                <a:latin typeface="Aptos"/>
                <a:cs typeface="Calibri"/>
              </a:rPr>
              <a:t>Two trained ambassadors live within each flat</a:t>
            </a:r>
          </a:p>
          <a:p>
            <a:endParaRPr lang="en-GB"/>
          </a:p>
          <a:p>
            <a:endParaRPr lang="en-GB" b="1"/>
          </a:p>
          <a:p>
            <a:endParaRPr lang="en-GB"/>
          </a:p>
        </p:txBody>
      </p:sp>
      <p:sp>
        <p:nvSpPr>
          <p:cNvPr id="25" name="Text Placeholder 14">
            <a:extLst>
              <a:ext uri="{FF2B5EF4-FFF2-40B4-BE49-F238E27FC236}">
                <a16:creationId xmlns:a16="http://schemas.microsoft.com/office/drawing/2014/main" id="{C3EB5ADF-6900-26B3-D4FC-A8C046E02F3C}"/>
              </a:ext>
            </a:extLst>
          </p:cNvPr>
          <p:cNvSpPr txBox="1">
            <a:spLocks/>
          </p:cNvSpPr>
          <p:nvPr/>
        </p:nvSpPr>
        <p:spPr>
          <a:xfrm>
            <a:off x="1480929" y="3045254"/>
            <a:ext cx="10211337" cy="564450"/>
          </a:xfrm>
          <a:prstGeom prst="rect">
            <a:avLst/>
          </a:prstGeom>
        </p:spPr>
        <p:txBody>
          <a:bodyPr vert="horz" wrap="square" lIns="0" tIns="0" rIns="0" bIns="0" rtlCol="0" anchor="t">
            <a:noAutofit/>
          </a:bodyPr>
          <a:lstStyle>
            <a:lvl1pPr marL="0" indent="0" algn="l" defTabSz="914400" rtl="0" eaLnBrk="1" latinLnBrk="0" hangingPunct="1">
              <a:lnSpc>
                <a:spcPct val="104000"/>
              </a:lnSpc>
              <a:spcBef>
                <a:spcPts val="0"/>
              </a:spcBef>
              <a:buFont typeface="Arial" panose="020B0604020202020204" pitchFamily="34" charset="0"/>
              <a:buNone/>
              <a:defRPr sz="18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b="1">
                <a:latin typeface="Aptos"/>
                <a:cs typeface="Calibri"/>
              </a:rPr>
              <a:t>Rules and Safety</a:t>
            </a:r>
          </a:p>
          <a:p>
            <a:pPr marL="285750" indent="-285750" fontAlgn="t">
              <a:buFont typeface="Arial" panose="020B0604020202020204" pitchFamily="34" charset="0"/>
              <a:buChar char="•"/>
            </a:pPr>
            <a:r>
              <a:rPr lang="en-GB" sz="1600">
                <a:latin typeface="Aptos"/>
                <a:cs typeface="Calibri"/>
              </a:rPr>
              <a:t>Students must follow University accommodation rules and flat code of conduct</a:t>
            </a:r>
          </a:p>
          <a:p>
            <a:pPr marL="285750" indent="-285750">
              <a:buFont typeface="Arial" panose="020B0604020202020204" pitchFamily="34" charset="0"/>
              <a:buChar char="•"/>
            </a:pPr>
            <a:r>
              <a:rPr lang="en-GB" sz="1600">
                <a:latin typeface="Aptos"/>
                <a:cs typeface="Calibri"/>
              </a:rPr>
              <a:t>No access to other flats or bedrooms</a:t>
            </a:r>
            <a:endParaRPr lang="en-GB" sz="1600"/>
          </a:p>
          <a:p>
            <a:endParaRPr lang="en-GB" b="1"/>
          </a:p>
          <a:p>
            <a:endParaRPr lang="en-GB"/>
          </a:p>
        </p:txBody>
      </p:sp>
      <p:sp>
        <p:nvSpPr>
          <p:cNvPr id="26" name="Text Placeholder 14">
            <a:extLst>
              <a:ext uri="{FF2B5EF4-FFF2-40B4-BE49-F238E27FC236}">
                <a16:creationId xmlns:a16="http://schemas.microsoft.com/office/drawing/2014/main" id="{D1A12023-CEAC-FB44-997F-B735890C456C}"/>
              </a:ext>
            </a:extLst>
          </p:cNvPr>
          <p:cNvSpPr txBox="1">
            <a:spLocks/>
          </p:cNvSpPr>
          <p:nvPr/>
        </p:nvSpPr>
        <p:spPr>
          <a:xfrm>
            <a:off x="1480929" y="4041858"/>
            <a:ext cx="10211337" cy="564450"/>
          </a:xfrm>
          <a:prstGeom prst="rect">
            <a:avLst/>
          </a:prstGeom>
        </p:spPr>
        <p:txBody>
          <a:bodyPr vert="horz" wrap="square" lIns="0" tIns="0" rIns="0" bIns="0" rtlCol="0" anchor="t">
            <a:noAutofit/>
          </a:bodyPr>
          <a:lstStyle>
            <a:lvl1pPr marL="0" indent="0" algn="l" defTabSz="914400" rtl="0" eaLnBrk="1" latinLnBrk="0" hangingPunct="1">
              <a:lnSpc>
                <a:spcPct val="104000"/>
              </a:lnSpc>
              <a:spcBef>
                <a:spcPts val="0"/>
              </a:spcBef>
              <a:buFont typeface="Arial" panose="020B0604020202020204" pitchFamily="34" charset="0"/>
              <a:buNone/>
              <a:defRPr sz="18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b="1">
                <a:latin typeface="Aptos"/>
                <a:cs typeface="Calibri"/>
              </a:rPr>
              <a:t>Meals and Spending</a:t>
            </a:r>
          </a:p>
          <a:p>
            <a:pPr marL="285750" indent="-285750" fontAlgn="t">
              <a:buFont typeface="Arial" panose="020B0604020202020204" pitchFamily="34" charset="0"/>
              <a:buChar char="•"/>
            </a:pPr>
            <a:r>
              <a:rPr lang="en-GB" sz="1600">
                <a:latin typeface="Aptos"/>
                <a:cs typeface="Calibri"/>
              </a:rPr>
              <a:t>Breakfast and dinner provided daily</a:t>
            </a:r>
          </a:p>
          <a:p>
            <a:pPr marL="285750" indent="-285750" fontAlgn="t">
              <a:buFont typeface="Arial" panose="020B0604020202020204" pitchFamily="34" charset="0"/>
              <a:buChar char="•"/>
            </a:pPr>
            <a:r>
              <a:rPr lang="en-GB" sz="1600">
                <a:latin typeface="Aptos"/>
                <a:cs typeface="Calibri"/>
              </a:rPr>
              <a:t>Students purchase lunch (cashless campus – UK-compatible card required)</a:t>
            </a:r>
          </a:p>
          <a:p>
            <a:endParaRPr lang="en-GB"/>
          </a:p>
          <a:p>
            <a:endParaRPr lang="en-GB" b="1"/>
          </a:p>
          <a:p>
            <a:endParaRPr lang="en-GB"/>
          </a:p>
        </p:txBody>
      </p:sp>
      <p:sp>
        <p:nvSpPr>
          <p:cNvPr id="28" name="Text Placeholder 14">
            <a:extLst>
              <a:ext uri="{FF2B5EF4-FFF2-40B4-BE49-F238E27FC236}">
                <a16:creationId xmlns:a16="http://schemas.microsoft.com/office/drawing/2014/main" id="{E2165BE4-591C-ABBE-F5EA-7C5A88BEF4A5}"/>
              </a:ext>
            </a:extLst>
          </p:cNvPr>
          <p:cNvSpPr txBox="1">
            <a:spLocks/>
          </p:cNvSpPr>
          <p:nvPr/>
        </p:nvSpPr>
        <p:spPr>
          <a:xfrm>
            <a:off x="1480600" y="5194727"/>
            <a:ext cx="10211337" cy="564450"/>
          </a:xfrm>
          <a:prstGeom prst="rect">
            <a:avLst/>
          </a:prstGeom>
        </p:spPr>
        <p:txBody>
          <a:bodyPr vert="horz" wrap="square" lIns="0" tIns="0" rIns="0" bIns="0" rtlCol="0" anchor="t">
            <a:noAutofit/>
          </a:bodyPr>
          <a:lstStyle>
            <a:lvl1pPr marL="0" indent="0" algn="l" defTabSz="914400" rtl="0" eaLnBrk="1" latinLnBrk="0" hangingPunct="1">
              <a:lnSpc>
                <a:spcPct val="104000"/>
              </a:lnSpc>
              <a:spcBef>
                <a:spcPts val="0"/>
              </a:spcBef>
              <a:buFont typeface="Arial" panose="020B0604020202020204" pitchFamily="34" charset="0"/>
              <a:buNone/>
              <a:defRPr sz="18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b="1">
                <a:latin typeface="Aptos"/>
                <a:cs typeface="Calibri"/>
              </a:rPr>
              <a:t>Flat Allocation</a:t>
            </a:r>
          </a:p>
          <a:p>
            <a:pPr marL="285750" indent="-285750" fontAlgn="t">
              <a:buFont typeface="Arial" panose="020B0604020202020204" pitchFamily="34" charset="0"/>
              <a:buChar char="•"/>
            </a:pPr>
            <a:r>
              <a:rPr lang="en-GB" sz="1600">
                <a:latin typeface="Aptos"/>
                <a:cs typeface="Calibri"/>
              </a:rPr>
              <a:t>Standard: single-sex flats </a:t>
            </a:r>
          </a:p>
          <a:p>
            <a:pPr marL="285750" indent="-285750" fontAlgn="t">
              <a:buFont typeface="Arial" panose="020B0604020202020204" pitchFamily="34" charset="0"/>
              <a:buChar char="•"/>
            </a:pPr>
            <a:r>
              <a:rPr lang="en-GB" sz="1600">
                <a:latin typeface="Aptos"/>
                <a:cs typeface="Calibri"/>
              </a:rPr>
              <a:t>Mixed-sex flats available (reflecting typical university living) </a:t>
            </a:r>
          </a:p>
          <a:p>
            <a:pPr marL="285750" indent="-285750" fontAlgn="t">
              <a:buFont typeface="Arial" panose="020B0604020202020204" pitchFamily="34" charset="0"/>
              <a:buChar char="•"/>
            </a:pPr>
            <a:r>
              <a:rPr lang="en-GB" sz="1600">
                <a:latin typeface="Aptos"/>
                <a:cs typeface="Calibri"/>
              </a:rPr>
              <a:t>Parents/guardians select preference in advance</a:t>
            </a:r>
          </a:p>
          <a:p>
            <a:endParaRPr lang="en-GB" b="1"/>
          </a:p>
          <a:p>
            <a:endParaRPr lang="en-GB"/>
          </a:p>
        </p:txBody>
      </p:sp>
      <p:pic>
        <p:nvPicPr>
          <p:cNvPr id="30" name="Graphic 29" descr="Cycle with people with solid fill">
            <a:extLst>
              <a:ext uri="{FF2B5EF4-FFF2-40B4-BE49-F238E27FC236}">
                <a16:creationId xmlns:a16="http://schemas.microsoft.com/office/drawing/2014/main" id="{4722C7E2-F3FB-A4B9-2C6A-65247D6990B8}"/>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223044" y="2226877"/>
            <a:ext cx="914400" cy="914400"/>
          </a:xfrm>
          <a:prstGeom prst="rect">
            <a:avLst/>
          </a:prstGeom>
        </p:spPr>
      </p:pic>
      <p:pic>
        <p:nvPicPr>
          <p:cNvPr id="32" name="Graphic 31" descr="House with solid fill">
            <a:extLst>
              <a:ext uri="{FF2B5EF4-FFF2-40B4-BE49-F238E27FC236}">
                <a16:creationId xmlns:a16="http://schemas.microsoft.com/office/drawing/2014/main" id="{6434A26E-0121-C466-DAB0-CE1EF8DC09C9}"/>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258746" y="5189930"/>
            <a:ext cx="914400" cy="914400"/>
          </a:xfrm>
          <a:prstGeom prst="rect">
            <a:avLst/>
          </a:prstGeom>
        </p:spPr>
      </p:pic>
      <p:pic>
        <p:nvPicPr>
          <p:cNvPr id="34" name="Graphic 33" descr="Table setting with solid fill">
            <a:extLst>
              <a:ext uri="{FF2B5EF4-FFF2-40B4-BE49-F238E27FC236}">
                <a16:creationId xmlns:a16="http://schemas.microsoft.com/office/drawing/2014/main" id="{2B521F19-F222-B900-04D1-82B92A8C34B7}"/>
              </a:ext>
            </a:extLst>
          </p:cNvPr>
          <p:cNvPicPr>
            <a:picLocks noChangeAspect="1"/>
          </p:cNvPicPr>
          <p:nvPr/>
        </p:nvPicPr>
        <p:blipFill>
          <a:blip>
            <a:extLst>
              <a:ext uri="{96DAC541-7B7A-43D3-8B79-37D633B846F1}">
                <asvg:svgBlip xmlns:asvg="http://schemas.microsoft.com/office/drawing/2016/SVG/main" r:embed="rId6"/>
              </a:ext>
            </a:extLst>
          </a:blip>
          <a:stretch>
            <a:fillRect/>
          </a:stretch>
        </p:blipFill>
        <p:spPr>
          <a:xfrm>
            <a:off x="223044" y="4122820"/>
            <a:ext cx="914400" cy="914400"/>
          </a:xfrm>
          <a:prstGeom prst="rect">
            <a:avLst/>
          </a:prstGeom>
        </p:spPr>
      </p:pic>
      <p:pic>
        <p:nvPicPr>
          <p:cNvPr id="36" name="Graphic 35" descr="Sort with solid fill">
            <a:extLst>
              <a:ext uri="{FF2B5EF4-FFF2-40B4-BE49-F238E27FC236}">
                <a16:creationId xmlns:a16="http://schemas.microsoft.com/office/drawing/2014/main" id="{3935FC9F-52B1-EC88-BF8E-44241F2FCC48}"/>
              </a:ext>
            </a:extLst>
          </p:cNvPr>
          <p:cNvPicPr>
            <a:picLocks noChangeAspect="1"/>
          </p:cNvPicPr>
          <p:nvPr/>
        </p:nvPicPr>
        <p:blipFill>
          <a:blip>
            <a:extLst>
              <a:ext uri="{96DAC541-7B7A-43D3-8B79-37D633B846F1}">
                <asvg:svgBlip xmlns:asvg="http://schemas.microsoft.com/office/drawing/2016/SVG/main" r:embed="rId7"/>
              </a:ext>
            </a:extLst>
          </a:blip>
          <a:stretch>
            <a:fillRect/>
          </a:stretch>
        </p:blipFill>
        <p:spPr>
          <a:xfrm>
            <a:off x="294119" y="3114738"/>
            <a:ext cx="914400" cy="727832"/>
          </a:xfrm>
          <a:prstGeom prst="rect">
            <a:avLst/>
          </a:prstGeom>
        </p:spPr>
      </p:pic>
    </p:spTree>
    <p:extLst>
      <p:ext uri="{BB962C8B-B14F-4D97-AF65-F5344CB8AC3E}">
        <p14:creationId xmlns:p14="http://schemas.microsoft.com/office/powerpoint/2010/main" val="3821224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F7E19F31-88C5-1C1F-45F8-CB71598B24E5}"/>
            </a:ext>
          </a:extLst>
        </p:cNvPr>
        <p:cNvGrpSpPr/>
        <p:nvPr/>
      </p:nvGrpSpPr>
      <p:grpSpPr>
        <a:xfrm>
          <a:off x="0" y="0"/>
          <a:ext cx="0" cy="0"/>
          <a:chOff x="0" y="0"/>
          <a:chExt cx="0" cy="0"/>
        </a:xfrm>
      </p:grpSpPr>
      <p:pic>
        <p:nvPicPr>
          <p:cNvPr id="4" name="Picture Placeholder 3" descr="A child giving thumbs up&#10;&#10;AI-generated content may be incorrect.">
            <a:extLst>
              <a:ext uri="{FF2B5EF4-FFF2-40B4-BE49-F238E27FC236}">
                <a16:creationId xmlns:a16="http://schemas.microsoft.com/office/drawing/2014/main" id="{534EA52D-6AB3-3C16-46CD-06E270AF5DD8}"/>
              </a:ext>
            </a:extLst>
          </p:cNvPr>
          <p:cNvPicPr>
            <a:picLocks noGrp="1" noChangeAspect="1"/>
          </p:cNvPicPr>
          <p:nvPr>
            <p:ph type="pic" sz="quarter" idx="12"/>
          </p:nvPr>
        </p:nvPicPr>
        <p:blipFill>
          <a:blip r:embed="rId3"/>
          <a:srcRect l="197" r="197"/>
          <a:stretch/>
        </p:blipFill>
        <p:spPr>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27" name="Title 26">
            <a:extLst>
              <a:ext uri="{FF2B5EF4-FFF2-40B4-BE49-F238E27FC236}">
                <a16:creationId xmlns:a16="http://schemas.microsoft.com/office/drawing/2014/main" id="{7C8111B8-CDA1-70C5-745A-6C20D59ED736}"/>
              </a:ext>
            </a:extLst>
          </p:cNvPr>
          <p:cNvSpPr>
            <a:spLocks noGrp="1"/>
          </p:cNvSpPr>
          <p:nvPr>
            <p:ph type="title"/>
          </p:nvPr>
        </p:nvSpPr>
        <p:spPr/>
        <p:txBody>
          <a:bodyPr/>
          <a:lstStyle/>
          <a:p>
            <a:r>
              <a:rPr lang="en-GB" sz="3200">
                <a:solidFill>
                  <a:schemeClr val="tx1"/>
                </a:solidFill>
                <a:latin typeface="Aptos"/>
              </a:rPr>
              <a:t>Supervision and Independence </a:t>
            </a:r>
            <a:endParaRPr lang="en-GB" sz="3200" noProof="0">
              <a:solidFill>
                <a:schemeClr val="tx1"/>
              </a:solidFill>
              <a:latin typeface="Aptos"/>
            </a:endParaRPr>
          </a:p>
        </p:txBody>
      </p:sp>
      <p:sp>
        <p:nvSpPr>
          <p:cNvPr id="648" name="Content Placeholder 647">
            <a:extLst>
              <a:ext uri="{FF2B5EF4-FFF2-40B4-BE49-F238E27FC236}">
                <a16:creationId xmlns:a16="http://schemas.microsoft.com/office/drawing/2014/main" id="{B315CBF4-24D8-CDEB-9C2B-385D6CE62D72}"/>
              </a:ext>
            </a:extLst>
          </p:cNvPr>
          <p:cNvSpPr>
            <a:spLocks noGrp="1"/>
          </p:cNvSpPr>
          <p:nvPr>
            <p:ph sz="quarter" idx="20"/>
          </p:nvPr>
        </p:nvSpPr>
        <p:spPr>
          <a:xfrm>
            <a:off x="499733" y="1637335"/>
            <a:ext cx="5100083" cy="4914768"/>
          </a:xfrm>
        </p:spPr>
        <p:txBody>
          <a:bodyPr vert="horz" lIns="91440" tIns="45720" rIns="91440" bIns="45720" rtlCol="0" anchor="t">
            <a:noAutofit/>
          </a:bodyPr>
          <a:lstStyle/>
          <a:p>
            <a:pPr marL="342900" indent="-342900">
              <a:buChar char="•"/>
            </a:pPr>
            <a:r>
              <a:rPr lang="en-GB" sz="1600" noProof="0">
                <a:latin typeface="Aptos"/>
                <a:ea typeface="Calibri"/>
                <a:cs typeface="Calibri"/>
              </a:rPr>
              <a:t>Registers are taken at all scheduled activities and a roll call is completed each night before bed</a:t>
            </a:r>
          </a:p>
          <a:p>
            <a:pPr marL="342900" indent="-342900">
              <a:buChar char="•"/>
            </a:pPr>
            <a:r>
              <a:rPr lang="en-GB" sz="1600" noProof="0">
                <a:latin typeface="Aptos"/>
                <a:ea typeface="Calibri"/>
                <a:cs typeface="Calibri"/>
              </a:rPr>
              <a:t>At 10pm, all students must be back </a:t>
            </a:r>
            <a:r>
              <a:rPr lang="en-GB" sz="1600">
                <a:latin typeface="Aptos"/>
                <a:ea typeface="Calibri"/>
                <a:cs typeface="Calibri"/>
              </a:rPr>
              <a:t>in their flats</a:t>
            </a:r>
          </a:p>
          <a:p>
            <a:pPr marL="342900" indent="-342900">
              <a:buChar char="•"/>
            </a:pPr>
            <a:r>
              <a:rPr lang="en-GB" sz="1600" noProof="0">
                <a:latin typeface="Aptos"/>
                <a:ea typeface="Calibri"/>
                <a:cs typeface="Calibri"/>
              </a:rPr>
              <a:t>At 11pm, all students mu</a:t>
            </a:r>
            <a:r>
              <a:rPr lang="en-GB" sz="1600">
                <a:latin typeface="Aptos"/>
                <a:ea typeface="Calibri"/>
                <a:cs typeface="Calibri"/>
              </a:rPr>
              <a:t>st be in their bedrooms</a:t>
            </a:r>
          </a:p>
          <a:p>
            <a:pPr marL="342900" indent="-342900">
              <a:buChar char="•"/>
            </a:pPr>
            <a:r>
              <a:rPr lang="en-GB" sz="1600">
                <a:latin typeface="Aptos"/>
                <a:ea typeface="Calibri"/>
                <a:cs typeface="Calibri"/>
              </a:rPr>
              <a:t>Residential Night Support staff will be patrolling halls in the night to check that the curfew is adhered to</a:t>
            </a:r>
            <a:endParaRPr lang="en-GB" sz="1600" noProof="0">
              <a:latin typeface="Aptos"/>
              <a:ea typeface="Calibri"/>
              <a:cs typeface="Calibri"/>
            </a:endParaRPr>
          </a:p>
          <a:p>
            <a:pPr marL="342900" indent="-342900">
              <a:buChar char="•"/>
            </a:pPr>
            <a:r>
              <a:rPr lang="en-GB" sz="1600" noProof="0">
                <a:latin typeface="Aptos"/>
                <a:ea typeface="Calibri"/>
                <a:cs typeface="Calibri"/>
              </a:rPr>
              <a:t>For the first two days, students are supervised by Ambassadors to support orientation</a:t>
            </a:r>
          </a:p>
          <a:p>
            <a:pPr marL="342900" indent="-342900">
              <a:buChar char="•"/>
            </a:pPr>
            <a:r>
              <a:rPr lang="en-GB" sz="1600">
                <a:latin typeface="Aptos"/>
                <a:ea typeface="Calibri"/>
                <a:cs typeface="Calibri"/>
              </a:rPr>
              <a:t>Following this initial orientation period, students are able to have free time on campus in pairs, with defined boundaries:</a:t>
            </a:r>
          </a:p>
          <a:p>
            <a:pPr marL="523875" lvl="1" indent="-342900">
              <a:buFont typeface="Calibri" panose="020B0604020202020204" pitchFamily="34" charset="0"/>
              <a:buChar char="-"/>
            </a:pPr>
            <a:r>
              <a:rPr lang="en-GB">
                <a:latin typeface="Aptos"/>
                <a:ea typeface="Calibri"/>
                <a:cs typeface="Calibri"/>
              </a:rPr>
              <a:t>Ambassadors will be around to provide support and will be contactable via phone</a:t>
            </a:r>
          </a:p>
          <a:p>
            <a:pPr marL="523875" lvl="1" indent="-342900">
              <a:buFont typeface="Calibri" panose="020B0604020202020204" pitchFamily="34" charset="0"/>
              <a:buChar char="-"/>
            </a:pPr>
            <a:r>
              <a:rPr lang="en-GB">
                <a:latin typeface="Aptos"/>
                <a:ea typeface="Calibri"/>
                <a:cs typeface="Calibri"/>
              </a:rPr>
              <a:t>Students must stay on campus</a:t>
            </a:r>
          </a:p>
          <a:p>
            <a:pPr marL="523875" lvl="1" indent="-342900">
              <a:buFont typeface="Calibri" panose="020B0604020202020204" pitchFamily="34" charset="0"/>
              <a:buChar char="-"/>
            </a:pPr>
            <a:r>
              <a:rPr lang="en-GB">
                <a:latin typeface="Aptos"/>
                <a:ea typeface="Calibri"/>
                <a:cs typeface="Calibri"/>
              </a:rPr>
              <a:t>Students must check in with ambassadors when requested</a:t>
            </a:r>
          </a:p>
        </p:txBody>
      </p:sp>
      <p:sp>
        <p:nvSpPr>
          <p:cNvPr id="23" name="Slide Number Placeholder 22">
            <a:extLst>
              <a:ext uri="{FF2B5EF4-FFF2-40B4-BE49-F238E27FC236}">
                <a16:creationId xmlns:a16="http://schemas.microsoft.com/office/drawing/2014/main" id="{8BEAC5D0-27FD-3DE6-7E36-92B451FCD5A1}"/>
              </a:ext>
            </a:extLst>
          </p:cNvPr>
          <p:cNvSpPr>
            <a:spLocks noGrp="1"/>
          </p:cNvSpPr>
          <p:nvPr>
            <p:ph type="sldNum" sz="quarter" idx="4"/>
          </p:nvPr>
        </p:nvSpPr>
        <p:spPr/>
        <p:txBody>
          <a:bodyPr/>
          <a:lstStyle/>
          <a:p>
            <a:fld id="{E8F1A65C-595C-4736-BF40-F7D31E789466}" type="slidenum">
              <a:rPr lang="en-GB" noProof="0" smtClean="0"/>
              <a:pPr/>
              <a:t>12</a:t>
            </a:fld>
            <a:endParaRPr lang="en-GB" noProof="0"/>
          </a:p>
        </p:txBody>
      </p:sp>
    </p:spTree>
    <p:extLst>
      <p:ext uri="{BB962C8B-B14F-4D97-AF65-F5344CB8AC3E}">
        <p14:creationId xmlns:p14="http://schemas.microsoft.com/office/powerpoint/2010/main" val="2559483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4DB6A042-7DF5-821C-3E53-6735AF45F28A}"/>
            </a:ext>
          </a:extLst>
        </p:cNvPr>
        <p:cNvGrpSpPr/>
        <p:nvPr/>
      </p:nvGrpSpPr>
      <p:grpSpPr>
        <a:xfrm>
          <a:off x="0" y="0"/>
          <a:ext cx="0" cy="0"/>
          <a:chOff x="0" y="0"/>
          <a:chExt cx="0" cy="0"/>
        </a:xfrm>
      </p:grpSpPr>
      <p:pic>
        <p:nvPicPr>
          <p:cNvPr id="5" name="Picture Placeholder 4" descr="A group of people walking on a path&#10;&#10;AI-generated content may be incorrect.">
            <a:extLst>
              <a:ext uri="{FF2B5EF4-FFF2-40B4-BE49-F238E27FC236}">
                <a16:creationId xmlns:a16="http://schemas.microsoft.com/office/drawing/2014/main" id="{62E3C1D8-545C-37B6-1BEA-3FE4C09F797F}"/>
              </a:ext>
            </a:extLst>
          </p:cNvPr>
          <p:cNvPicPr>
            <a:picLocks noGrp="1" noChangeAspect="1"/>
          </p:cNvPicPr>
          <p:nvPr>
            <p:ph type="pic" sz="quarter" idx="12"/>
          </p:nvPr>
        </p:nvPicPr>
        <p:blipFill>
          <a:blip r:embed="rId3"/>
          <a:srcRect l="27865" r="27865"/>
          <a:stretch/>
        </p:blipFill>
        <p:spPr>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27" name="Title 26">
            <a:extLst>
              <a:ext uri="{FF2B5EF4-FFF2-40B4-BE49-F238E27FC236}">
                <a16:creationId xmlns:a16="http://schemas.microsoft.com/office/drawing/2014/main" id="{6F29B1C5-E6AB-FD3E-6899-7F83F00615AF}"/>
              </a:ext>
            </a:extLst>
          </p:cNvPr>
          <p:cNvSpPr>
            <a:spLocks noGrp="1"/>
          </p:cNvSpPr>
          <p:nvPr>
            <p:ph type="title"/>
          </p:nvPr>
        </p:nvSpPr>
        <p:spPr>
          <a:xfrm>
            <a:off x="499733" y="945634"/>
            <a:ext cx="4860001" cy="383567"/>
          </a:xfrm>
        </p:spPr>
        <p:txBody>
          <a:bodyPr/>
          <a:lstStyle/>
          <a:p>
            <a:r>
              <a:rPr lang="en-GB" sz="3200">
                <a:solidFill>
                  <a:schemeClr val="tx1"/>
                </a:solidFill>
                <a:latin typeface="Aptos"/>
              </a:rPr>
              <a:t>Behaviour Expectations </a:t>
            </a:r>
            <a:endParaRPr lang="en-GB" sz="3200" noProof="0">
              <a:solidFill>
                <a:schemeClr val="tx1"/>
              </a:solidFill>
              <a:latin typeface="Aptos"/>
            </a:endParaRPr>
          </a:p>
        </p:txBody>
      </p:sp>
      <p:sp>
        <p:nvSpPr>
          <p:cNvPr id="648" name="Content Placeholder 647">
            <a:extLst>
              <a:ext uri="{FF2B5EF4-FFF2-40B4-BE49-F238E27FC236}">
                <a16:creationId xmlns:a16="http://schemas.microsoft.com/office/drawing/2014/main" id="{B061944B-E785-D3CC-038F-DDA3FCD5313A}"/>
              </a:ext>
            </a:extLst>
          </p:cNvPr>
          <p:cNvSpPr>
            <a:spLocks noGrp="1"/>
          </p:cNvSpPr>
          <p:nvPr>
            <p:ph sz="quarter" idx="20"/>
          </p:nvPr>
        </p:nvSpPr>
        <p:spPr>
          <a:xfrm>
            <a:off x="499733" y="1804349"/>
            <a:ext cx="4860001" cy="3850056"/>
          </a:xfrm>
        </p:spPr>
        <p:txBody>
          <a:bodyPr vert="horz" lIns="91440" tIns="45720" rIns="91440" bIns="45720" rtlCol="0" anchor="t">
            <a:noAutofit/>
          </a:bodyPr>
          <a:lstStyle/>
          <a:p>
            <a:pPr marL="342900" indent="-342900">
              <a:buChar char="•"/>
            </a:pPr>
            <a:r>
              <a:rPr lang="en-GB" sz="1600" noProof="0">
                <a:latin typeface="Aptos"/>
                <a:ea typeface="Calibri"/>
                <a:cs typeface="Calibri"/>
              </a:rPr>
              <a:t>Students must adhere to the code of conduct during the programme to ensure a respectful and engaging environment</a:t>
            </a:r>
          </a:p>
          <a:p>
            <a:pPr marL="342900" indent="-342900">
              <a:buChar char="•"/>
            </a:pPr>
            <a:r>
              <a:rPr lang="en-GB" sz="1600">
                <a:latin typeface="Aptos"/>
                <a:ea typeface="Calibri"/>
                <a:cs typeface="Calibri"/>
              </a:rPr>
              <a:t>Students are expected to fully participate in all activities during the programme</a:t>
            </a:r>
            <a:endParaRPr lang="en-GB" sz="1600" noProof="0">
              <a:latin typeface="Aptos"/>
              <a:ea typeface="Calibri"/>
              <a:cs typeface="Calibri"/>
            </a:endParaRPr>
          </a:p>
          <a:p>
            <a:pPr marL="342900" indent="-342900">
              <a:buChar char="•"/>
            </a:pPr>
            <a:r>
              <a:rPr lang="en-GB" sz="1600">
                <a:latin typeface="Aptos"/>
                <a:ea typeface="Calibri"/>
                <a:cs typeface="Calibri"/>
              </a:rPr>
              <a:t>Students must follow UK laws and the use or purchase of alcohol, vaping, tobacco and illegal substances is strictly forbidden</a:t>
            </a:r>
          </a:p>
          <a:p>
            <a:pPr marL="342900" indent="-342900">
              <a:buChar char="•"/>
            </a:pPr>
            <a:r>
              <a:rPr lang="en-GB" sz="1600">
                <a:latin typeface="Aptos"/>
                <a:ea typeface="Calibri"/>
                <a:cs typeface="Calibri"/>
              </a:rPr>
              <a:t>The use of bicycles, e-scooters and electric bicycles is strictly forbidden</a:t>
            </a:r>
          </a:p>
          <a:p>
            <a:pPr marL="342900" indent="-342900">
              <a:buChar char="•"/>
            </a:pPr>
            <a:r>
              <a:rPr lang="en-GB" sz="1600">
                <a:latin typeface="Aptos"/>
                <a:ea typeface="Calibri"/>
                <a:cs typeface="Calibri"/>
              </a:rPr>
              <a:t>When students arrive, they will co-create a flat code of conduct with their flat group, and a classroom code of conduct to abide by during the programme</a:t>
            </a:r>
            <a:endParaRPr lang="en-GB">
              <a:latin typeface="Aptos"/>
              <a:ea typeface="Calibri"/>
              <a:cs typeface="Calibri"/>
            </a:endParaRPr>
          </a:p>
        </p:txBody>
      </p:sp>
      <p:sp>
        <p:nvSpPr>
          <p:cNvPr id="23" name="Slide Number Placeholder 22">
            <a:extLst>
              <a:ext uri="{FF2B5EF4-FFF2-40B4-BE49-F238E27FC236}">
                <a16:creationId xmlns:a16="http://schemas.microsoft.com/office/drawing/2014/main" id="{92A5A3C5-BFEB-58B6-FB8D-15BC1FE70711}"/>
              </a:ext>
            </a:extLst>
          </p:cNvPr>
          <p:cNvSpPr>
            <a:spLocks noGrp="1"/>
          </p:cNvSpPr>
          <p:nvPr>
            <p:ph type="sldNum" sz="quarter" idx="4"/>
          </p:nvPr>
        </p:nvSpPr>
        <p:spPr/>
        <p:txBody>
          <a:bodyPr/>
          <a:lstStyle/>
          <a:p>
            <a:fld id="{E8F1A65C-595C-4736-BF40-F7D31E789466}" type="slidenum">
              <a:rPr lang="en-GB" noProof="0" smtClean="0"/>
              <a:pPr/>
              <a:t>13</a:t>
            </a:fld>
            <a:endParaRPr lang="en-GB" noProof="0"/>
          </a:p>
        </p:txBody>
      </p:sp>
    </p:spTree>
    <p:extLst>
      <p:ext uri="{BB962C8B-B14F-4D97-AF65-F5344CB8AC3E}">
        <p14:creationId xmlns:p14="http://schemas.microsoft.com/office/powerpoint/2010/main" val="10890665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790713-6095-B228-541F-8EF77331EF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38ECEC-7EEB-3322-7B1A-DC74571D2BD7}"/>
              </a:ext>
            </a:extLst>
          </p:cNvPr>
          <p:cNvSpPr>
            <a:spLocks noGrp="1"/>
          </p:cNvSpPr>
          <p:nvPr>
            <p:ph type="title"/>
          </p:nvPr>
        </p:nvSpPr>
        <p:spPr>
          <a:xfrm>
            <a:off x="499733" y="2675641"/>
            <a:ext cx="11192534" cy="767133"/>
          </a:xfrm>
        </p:spPr>
        <p:txBody>
          <a:bodyPr/>
          <a:lstStyle/>
          <a:p>
            <a:pPr algn="ctr"/>
            <a:r>
              <a:rPr lang="en-GB" sz="6000">
                <a:latin typeface="Aptos"/>
                <a:cs typeface="Calibri"/>
              </a:rPr>
              <a:t>Health and Wellbeing</a:t>
            </a:r>
            <a:endParaRPr lang="en-GB" sz="6000"/>
          </a:p>
        </p:txBody>
      </p:sp>
      <p:sp>
        <p:nvSpPr>
          <p:cNvPr id="3" name="Slide Number Placeholder 2">
            <a:extLst>
              <a:ext uri="{FF2B5EF4-FFF2-40B4-BE49-F238E27FC236}">
                <a16:creationId xmlns:a16="http://schemas.microsoft.com/office/drawing/2014/main" id="{4F38144F-8660-6AF5-9670-CF0218D20B23}"/>
              </a:ext>
            </a:extLst>
          </p:cNvPr>
          <p:cNvSpPr>
            <a:spLocks noGrp="1"/>
          </p:cNvSpPr>
          <p:nvPr>
            <p:ph type="sldNum" sz="quarter" idx="10"/>
          </p:nvPr>
        </p:nvSpPr>
        <p:spPr/>
        <p:txBody>
          <a:bodyPr/>
          <a:lstStyle/>
          <a:p>
            <a:fld id="{E8F1A65C-595C-4736-BF40-F7D31E789466}" type="slidenum">
              <a:rPr lang="en-GB" smtClean="0"/>
              <a:pPr/>
              <a:t>14</a:t>
            </a:fld>
            <a:endParaRPr lang="en-GB"/>
          </a:p>
        </p:txBody>
      </p:sp>
      <p:sp>
        <p:nvSpPr>
          <p:cNvPr id="4" name="Footer Placeholder 3">
            <a:extLst>
              <a:ext uri="{FF2B5EF4-FFF2-40B4-BE49-F238E27FC236}">
                <a16:creationId xmlns:a16="http://schemas.microsoft.com/office/drawing/2014/main" id="{F7A1B5B9-E9E6-F6C0-5B52-44BC69BBCAD6}"/>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628719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48F67C48-1A7D-1CB1-9DEA-1BB614D08EEE}"/>
            </a:ext>
          </a:extLst>
        </p:cNvPr>
        <p:cNvGrpSpPr/>
        <p:nvPr/>
      </p:nvGrpSpPr>
      <p:grpSpPr>
        <a:xfrm>
          <a:off x="0" y="0"/>
          <a:ext cx="0" cy="0"/>
          <a:chOff x="0" y="0"/>
          <a:chExt cx="0" cy="0"/>
        </a:xfrm>
      </p:grpSpPr>
      <p:sp>
        <p:nvSpPr>
          <p:cNvPr id="27" name="Title 26">
            <a:extLst>
              <a:ext uri="{FF2B5EF4-FFF2-40B4-BE49-F238E27FC236}">
                <a16:creationId xmlns:a16="http://schemas.microsoft.com/office/drawing/2014/main" id="{54D71476-1F33-073A-3F28-F509CE275868}"/>
              </a:ext>
            </a:extLst>
          </p:cNvPr>
          <p:cNvSpPr>
            <a:spLocks noGrp="1"/>
          </p:cNvSpPr>
          <p:nvPr>
            <p:ph type="title"/>
          </p:nvPr>
        </p:nvSpPr>
        <p:spPr/>
        <p:txBody>
          <a:bodyPr/>
          <a:lstStyle/>
          <a:p>
            <a:r>
              <a:rPr lang="en-GB">
                <a:solidFill>
                  <a:schemeClr val="tx1"/>
                </a:solidFill>
                <a:latin typeface="Aptos"/>
              </a:rPr>
              <a:t>Health, Medical Support and Wellbeing</a:t>
            </a:r>
            <a:endParaRPr lang="en-GB" noProof="0">
              <a:solidFill>
                <a:schemeClr val="tx1"/>
              </a:solidFill>
              <a:latin typeface="Aptos"/>
            </a:endParaRPr>
          </a:p>
        </p:txBody>
      </p:sp>
      <p:sp>
        <p:nvSpPr>
          <p:cNvPr id="648" name="Content Placeholder 647">
            <a:extLst>
              <a:ext uri="{FF2B5EF4-FFF2-40B4-BE49-F238E27FC236}">
                <a16:creationId xmlns:a16="http://schemas.microsoft.com/office/drawing/2014/main" id="{B1B44340-9DC2-5906-383F-AA2D1FA01C46}"/>
              </a:ext>
            </a:extLst>
          </p:cNvPr>
          <p:cNvSpPr>
            <a:spLocks noGrp="1"/>
          </p:cNvSpPr>
          <p:nvPr>
            <p:ph sz="quarter" idx="20"/>
          </p:nvPr>
        </p:nvSpPr>
        <p:spPr>
          <a:xfrm>
            <a:off x="499733" y="1387435"/>
            <a:ext cx="4860000" cy="4694942"/>
          </a:xfrm>
        </p:spPr>
        <p:txBody>
          <a:bodyPr vert="horz" lIns="91440" tIns="45720" rIns="91440" bIns="45720" rtlCol="0" anchor="t">
            <a:noAutofit/>
          </a:bodyPr>
          <a:lstStyle/>
          <a:p>
            <a:pPr marL="342900" indent="-342900">
              <a:buChar char="•"/>
            </a:pPr>
            <a:r>
              <a:rPr lang="en-GB" sz="1600">
                <a:latin typeface="Aptos"/>
                <a:ea typeface="Calibri"/>
                <a:cs typeface="Calibri"/>
              </a:rPr>
              <a:t>You must provide details of any medical conditions in advance of the programme so that we can put support in place if required</a:t>
            </a:r>
          </a:p>
          <a:p>
            <a:pPr marL="342900" indent="-342900">
              <a:buChar char="•"/>
            </a:pPr>
            <a:r>
              <a:rPr lang="en-GB" sz="1600">
                <a:latin typeface="Aptos"/>
                <a:ea typeface="Calibri"/>
                <a:cs typeface="Calibri"/>
              </a:rPr>
              <a:t>If students require medication, they must be able to self administer this and must bring enough for the duration of the programme</a:t>
            </a:r>
          </a:p>
          <a:p>
            <a:pPr marL="342900" indent="-342900">
              <a:buChar char="•"/>
            </a:pPr>
            <a:r>
              <a:rPr lang="en-GB" sz="1600">
                <a:latin typeface="Aptos"/>
                <a:ea typeface="Calibri"/>
                <a:cs typeface="Calibri"/>
              </a:rPr>
              <a:t>Our Community Safety team are all trained first aiders and are available 24/7</a:t>
            </a:r>
          </a:p>
          <a:p>
            <a:pPr marL="342900" indent="-342900">
              <a:buChar char="•"/>
            </a:pPr>
            <a:r>
              <a:rPr lang="en-GB" sz="1600">
                <a:latin typeface="Aptos"/>
                <a:ea typeface="Calibri"/>
                <a:cs typeface="Calibri"/>
              </a:rPr>
              <a:t>Staff will help students to access NHS medical services if required</a:t>
            </a:r>
          </a:p>
          <a:p>
            <a:pPr marL="342900" indent="-342900">
              <a:buChar char="•"/>
            </a:pPr>
            <a:r>
              <a:rPr lang="en-GB" sz="1600">
                <a:latin typeface="Aptos"/>
                <a:ea typeface="Calibri"/>
                <a:cs typeface="Calibri"/>
              </a:rPr>
              <a:t>Students are expected to take responsibility for managing themselves and their wellbeing during the programme</a:t>
            </a:r>
          </a:p>
          <a:p>
            <a:pPr marL="342900" indent="-342900">
              <a:buChar char="•"/>
            </a:pPr>
            <a:r>
              <a:rPr lang="en-GB" sz="1600">
                <a:latin typeface="Aptos"/>
                <a:ea typeface="Calibri"/>
                <a:cs typeface="Calibri"/>
              </a:rPr>
              <a:t>If staff have any concerns about a student’s health or wellbeing during the programme, we are available ahead of the programme to discuss concerns and arrange additional support if required</a:t>
            </a:r>
          </a:p>
        </p:txBody>
      </p:sp>
      <p:pic>
        <p:nvPicPr>
          <p:cNvPr id="4" name="Picture Placeholder 3">
            <a:extLst>
              <a:ext uri="{FF2B5EF4-FFF2-40B4-BE49-F238E27FC236}">
                <a16:creationId xmlns:a16="http://schemas.microsoft.com/office/drawing/2014/main" id="{53E09491-7CAE-9930-DD78-3404069BC02D}"/>
              </a:ext>
            </a:extLst>
          </p:cNvPr>
          <p:cNvPicPr>
            <a:picLocks noGrp="1" noChangeAspect="1"/>
          </p:cNvPicPr>
          <p:nvPr>
            <p:ph type="pic" sz="quarter" idx="12"/>
          </p:nvPr>
        </p:nvPicPr>
        <p:blipFill>
          <a:blip r:embed="rId3"/>
          <a:srcRect l="27860" r="27860"/>
          <a:stretch/>
        </p:blipFill>
        <p:spPr>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23" name="Slide Number Placeholder 22">
            <a:extLst>
              <a:ext uri="{FF2B5EF4-FFF2-40B4-BE49-F238E27FC236}">
                <a16:creationId xmlns:a16="http://schemas.microsoft.com/office/drawing/2014/main" id="{153A499E-4034-CD32-B6E0-094A605D944E}"/>
              </a:ext>
            </a:extLst>
          </p:cNvPr>
          <p:cNvSpPr>
            <a:spLocks noGrp="1"/>
          </p:cNvSpPr>
          <p:nvPr>
            <p:ph type="sldNum" sz="quarter" idx="4"/>
          </p:nvPr>
        </p:nvSpPr>
        <p:spPr/>
        <p:txBody>
          <a:bodyPr/>
          <a:lstStyle/>
          <a:p>
            <a:fld id="{E8F1A65C-595C-4736-BF40-F7D31E789466}" type="slidenum">
              <a:rPr lang="en-GB" noProof="0" smtClean="0"/>
              <a:pPr/>
              <a:t>15</a:t>
            </a:fld>
            <a:endParaRPr lang="en-GB" noProof="0"/>
          </a:p>
        </p:txBody>
      </p:sp>
    </p:spTree>
    <p:extLst>
      <p:ext uri="{BB962C8B-B14F-4D97-AF65-F5344CB8AC3E}">
        <p14:creationId xmlns:p14="http://schemas.microsoft.com/office/powerpoint/2010/main" val="283221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CEA6E4-C1BE-C862-EDC1-F5AE98817F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8D2C97-4DCC-3439-4E02-60A7D675D539}"/>
              </a:ext>
            </a:extLst>
          </p:cNvPr>
          <p:cNvSpPr>
            <a:spLocks noGrp="1"/>
          </p:cNvSpPr>
          <p:nvPr>
            <p:ph type="title"/>
          </p:nvPr>
        </p:nvSpPr>
        <p:spPr>
          <a:xfrm>
            <a:off x="499733" y="2675641"/>
            <a:ext cx="11192534" cy="767133"/>
          </a:xfrm>
        </p:spPr>
        <p:txBody>
          <a:bodyPr/>
          <a:lstStyle/>
          <a:p>
            <a:pPr algn="ctr"/>
            <a:r>
              <a:rPr lang="en-GB" sz="6000">
                <a:latin typeface="Aptos"/>
                <a:cs typeface="Calibri"/>
              </a:rPr>
              <a:t>Safeguarding in Practice</a:t>
            </a:r>
            <a:endParaRPr lang="en-GB" sz="6000"/>
          </a:p>
        </p:txBody>
      </p:sp>
      <p:sp>
        <p:nvSpPr>
          <p:cNvPr id="3" name="Slide Number Placeholder 2">
            <a:extLst>
              <a:ext uri="{FF2B5EF4-FFF2-40B4-BE49-F238E27FC236}">
                <a16:creationId xmlns:a16="http://schemas.microsoft.com/office/drawing/2014/main" id="{53661BDA-4EF7-DC22-7D00-1079F1043E74}"/>
              </a:ext>
            </a:extLst>
          </p:cNvPr>
          <p:cNvSpPr>
            <a:spLocks noGrp="1"/>
          </p:cNvSpPr>
          <p:nvPr>
            <p:ph type="sldNum" sz="quarter" idx="10"/>
          </p:nvPr>
        </p:nvSpPr>
        <p:spPr/>
        <p:txBody>
          <a:bodyPr/>
          <a:lstStyle/>
          <a:p>
            <a:fld id="{E8F1A65C-595C-4736-BF40-F7D31E789466}" type="slidenum">
              <a:rPr lang="en-GB" smtClean="0"/>
              <a:pPr/>
              <a:t>16</a:t>
            </a:fld>
            <a:endParaRPr lang="en-GB"/>
          </a:p>
        </p:txBody>
      </p:sp>
      <p:sp>
        <p:nvSpPr>
          <p:cNvPr id="4" name="Footer Placeholder 3">
            <a:extLst>
              <a:ext uri="{FF2B5EF4-FFF2-40B4-BE49-F238E27FC236}">
                <a16:creationId xmlns:a16="http://schemas.microsoft.com/office/drawing/2014/main" id="{DF77CE19-4F9D-7031-B3B8-949C6B4FF15D}"/>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596817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D9CEF6EF-7AFD-053B-CD55-443C0EC5FA52}"/>
            </a:ext>
          </a:extLst>
        </p:cNvPr>
        <p:cNvGrpSpPr/>
        <p:nvPr/>
      </p:nvGrpSpPr>
      <p:grpSpPr>
        <a:xfrm>
          <a:off x="0" y="0"/>
          <a:ext cx="0" cy="0"/>
          <a:chOff x="0" y="0"/>
          <a:chExt cx="0" cy="0"/>
        </a:xfrm>
      </p:grpSpPr>
      <p:sp>
        <p:nvSpPr>
          <p:cNvPr id="34" name="Content Placeholder 33">
            <a:extLst>
              <a:ext uri="{FF2B5EF4-FFF2-40B4-BE49-F238E27FC236}">
                <a16:creationId xmlns:a16="http://schemas.microsoft.com/office/drawing/2014/main" id="{33477193-1475-0470-DA1E-A1941BD98D09}"/>
              </a:ext>
            </a:extLst>
          </p:cNvPr>
          <p:cNvSpPr>
            <a:spLocks noGrp="1"/>
          </p:cNvSpPr>
          <p:nvPr>
            <p:ph sz="quarter" idx="17"/>
          </p:nvPr>
        </p:nvSpPr>
        <p:spPr>
          <a:xfrm>
            <a:off x="499733" y="2001590"/>
            <a:ext cx="5076000" cy="2866276"/>
          </a:xfrm>
        </p:spPr>
        <p:txBody>
          <a:bodyPr vert="horz" lIns="91440" tIns="45720" rIns="91440" bIns="45720" rtlCol="0" anchor="t">
            <a:noAutofit/>
          </a:bodyPr>
          <a:lstStyle/>
          <a:p>
            <a:pPr>
              <a:buFont typeface="Arial"/>
              <a:buChar char="•"/>
            </a:pPr>
            <a:r>
              <a:rPr lang="en-GB" sz="1600">
                <a:latin typeface="Aptos"/>
                <a:ea typeface="+mn-lt"/>
                <a:cs typeface="+mn-lt"/>
              </a:rPr>
              <a:t>Student wellbeing and safety is our highest priority</a:t>
            </a:r>
          </a:p>
          <a:p>
            <a:pPr>
              <a:buFont typeface="Arial"/>
              <a:buChar char="•"/>
            </a:pPr>
            <a:r>
              <a:rPr lang="en-GB" sz="1600">
                <a:latin typeface="Aptos"/>
                <a:ea typeface="+mn-lt"/>
                <a:cs typeface="+mn-lt"/>
              </a:rPr>
              <a:t>The programme is </a:t>
            </a:r>
            <a:r>
              <a:rPr lang="en-GB" sz="1600" b="1">
                <a:latin typeface="Aptos"/>
                <a:ea typeface="+mn-lt"/>
                <a:cs typeface="+mn-lt"/>
              </a:rPr>
              <a:t>fully risk assessed</a:t>
            </a:r>
            <a:r>
              <a:rPr lang="en-GB" sz="1600">
                <a:latin typeface="Aptos"/>
                <a:ea typeface="+mn-lt"/>
                <a:cs typeface="+mn-lt"/>
              </a:rPr>
              <a:t>, with clear policies and procedures in place </a:t>
            </a:r>
            <a:endParaRPr lang="en-GB" sz="1600">
              <a:latin typeface="Aptos"/>
              <a:ea typeface="Calibri"/>
              <a:cs typeface="Calibri"/>
            </a:endParaRPr>
          </a:p>
          <a:p>
            <a:pPr>
              <a:buFont typeface="Arial"/>
              <a:buChar char="•"/>
            </a:pPr>
            <a:r>
              <a:rPr lang="en-GB" sz="1600">
                <a:latin typeface="Aptos"/>
                <a:ea typeface="+mn-lt"/>
                <a:cs typeface="+mn-lt"/>
              </a:rPr>
              <a:t>Staff are trained to respond quickly, appropriately, and consistently to any issue </a:t>
            </a:r>
            <a:endParaRPr lang="en-GB" sz="1600">
              <a:latin typeface="Aptos"/>
            </a:endParaRPr>
          </a:p>
          <a:p>
            <a:pPr>
              <a:buFont typeface="Arial"/>
              <a:buChar char="•"/>
            </a:pPr>
            <a:r>
              <a:rPr lang="en-GB" sz="1600">
                <a:latin typeface="Aptos"/>
                <a:ea typeface="+mn-lt"/>
                <a:cs typeface="+mn-lt"/>
              </a:rPr>
              <a:t>We will always take the necessary action and </a:t>
            </a:r>
            <a:r>
              <a:rPr lang="en-GB" sz="1600" b="1">
                <a:latin typeface="Aptos"/>
                <a:ea typeface="+mn-lt"/>
                <a:cs typeface="+mn-lt"/>
              </a:rPr>
              <a:t>keep parents informed where appropriate</a:t>
            </a:r>
            <a:endParaRPr lang="en-GB" sz="1600">
              <a:latin typeface="Aptos"/>
            </a:endParaRPr>
          </a:p>
          <a:p>
            <a:pPr marL="285750" indent="-285750">
              <a:lnSpc>
                <a:spcPct val="100000"/>
              </a:lnSpc>
              <a:buFont typeface="Arial,Sans-Serif"/>
              <a:buChar char="•"/>
            </a:pPr>
            <a:endParaRPr lang="en-GB" sz="1600">
              <a:latin typeface="Aptos"/>
              <a:ea typeface="Calibri"/>
              <a:cs typeface="Calibri"/>
            </a:endParaRPr>
          </a:p>
          <a:p>
            <a:endParaRPr lang="en-GB" noProof="0">
              <a:latin typeface="Aptos"/>
              <a:ea typeface="Calibri"/>
              <a:cs typeface="Calibri"/>
            </a:endParaRPr>
          </a:p>
        </p:txBody>
      </p:sp>
      <p:sp>
        <p:nvSpPr>
          <p:cNvPr id="33" name="Text Placeholder 32">
            <a:extLst>
              <a:ext uri="{FF2B5EF4-FFF2-40B4-BE49-F238E27FC236}">
                <a16:creationId xmlns:a16="http://schemas.microsoft.com/office/drawing/2014/main" id="{1A0A5C8F-854A-13F9-FF17-87B378B1B83E}"/>
              </a:ext>
            </a:extLst>
          </p:cNvPr>
          <p:cNvSpPr>
            <a:spLocks noGrp="1"/>
          </p:cNvSpPr>
          <p:nvPr>
            <p:ph type="body" sz="quarter" idx="14"/>
          </p:nvPr>
        </p:nvSpPr>
        <p:spPr>
          <a:xfrm>
            <a:off x="499731" y="1433950"/>
            <a:ext cx="5076000" cy="564450"/>
          </a:xfrm>
        </p:spPr>
        <p:txBody>
          <a:bodyPr/>
          <a:lstStyle/>
          <a:p>
            <a:r>
              <a:rPr lang="en-GB">
                <a:latin typeface="Aptos"/>
                <a:ea typeface="Calibri"/>
                <a:cs typeface="Calibri"/>
              </a:rPr>
              <a:t>Our Approach </a:t>
            </a:r>
            <a:endParaRPr lang="en-GB" noProof="0">
              <a:latin typeface="Aptos"/>
            </a:endParaRPr>
          </a:p>
        </p:txBody>
      </p:sp>
      <p:sp>
        <p:nvSpPr>
          <p:cNvPr id="35" name="Content Placeholder 34">
            <a:extLst>
              <a:ext uri="{FF2B5EF4-FFF2-40B4-BE49-F238E27FC236}">
                <a16:creationId xmlns:a16="http://schemas.microsoft.com/office/drawing/2014/main" id="{9FCCCC3C-3833-B13D-4D3D-D4290EEF6A1E}"/>
              </a:ext>
            </a:extLst>
          </p:cNvPr>
          <p:cNvSpPr>
            <a:spLocks noGrp="1"/>
          </p:cNvSpPr>
          <p:nvPr>
            <p:ph sz="quarter" idx="18"/>
          </p:nvPr>
        </p:nvSpPr>
        <p:spPr>
          <a:xfrm>
            <a:off x="6525587" y="2001590"/>
            <a:ext cx="5073091" cy="2866276"/>
          </a:xfrm>
        </p:spPr>
        <p:txBody>
          <a:bodyPr vert="horz" lIns="91440" tIns="45720" rIns="91440" bIns="45720" rtlCol="0" anchor="t">
            <a:noAutofit/>
          </a:bodyPr>
          <a:lstStyle/>
          <a:p>
            <a:pPr marL="285750" indent="-285750">
              <a:lnSpc>
                <a:spcPct val="100000"/>
              </a:lnSpc>
              <a:buFont typeface="Arial,Sans-Serif"/>
              <a:buChar char="•"/>
            </a:pPr>
            <a:r>
              <a:rPr lang="en-GB" sz="1600" b="1">
                <a:latin typeface="Aptos"/>
                <a:ea typeface="Calibri"/>
                <a:cs typeface="Calibri"/>
              </a:rPr>
              <a:t>Sickness or minor injury</a:t>
            </a:r>
          </a:p>
          <a:p>
            <a:pPr marL="466725" lvl="1" indent="-285750">
              <a:buFont typeface="Arial"/>
              <a:buChar char="•"/>
            </a:pPr>
            <a:r>
              <a:rPr lang="en-GB">
                <a:latin typeface="Aptos"/>
                <a:ea typeface="Calibri"/>
                <a:cs typeface="Calibri"/>
              </a:rPr>
              <a:t>Managed locally through Ambassador team and Community Safety team or access NHS support if appropriate</a:t>
            </a:r>
          </a:p>
          <a:p>
            <a:pPr lvl="1" indent="0">
              <a:buClr>
                <a:srgbClr val="3C1053"/>
              </a:buClr>
              <a:buNone/>
            </a:pPr>
            <a:r>
              <a:rPr lang="en-GB" b="1">
                <a:latin typeface="Aptos"/>
                <a:ea typeface="Calibri"/>
                <a:cs typeface="Calibri"/>
              </a:rPr>
              <a:t>Welfare Issue</a:t>
            </a:r>
          </a:p>
          <a:p>
            <a:pPr marL="466725" lvl="1" indent="-285750"/>
            <a:r>
              <a:rPr lang="en-GB">
                <a:latin typeface="Aptos"/>
                <a:ea typeface="Calibri"/>
                <a:cs typeface="Calibri"/>
              </a:rPr>
              <a:t>Managed by Residential Welfare Lead and escalated internally to Safeguarding Team in appropriate </a:t>
            </a:r>
          </a:p>
          <a:p>
            <a:pPr lvl="1" indent="0">
              <a:buClr>
                <a:srgbClr val="3C1053"/>
              </a:buClr>
              <a:buNone/>
            </a:pPr>
            <a:r>
              <a:rPr lang="en-GB" b="1">
                <a:latin typeface="Aptos"/>
                <a:ea typeface="Calibri"/>
                <a:cs typeface="Calibri"/>
              </a:rPr>
              <a:t>Behaviour Issue</a:t>
            </a:r>
          </a:p>
          <a:p>
            <a:pPr marL="466725" lvl="1" indent="-285750"/>
            <a:r>
              <a:rPr lang="en-GB">
                <a:latin typeface="Aptos"/>
                <a:ea typeface="Calibri"/>
                <a:cs typeface="Calibri"/>
              </a:rPr>
              <a:t>Managed by the Programme Team</a:t>
            </a:r>
          </a:p>
          <a:p>
            <a:pPr lvl="1" indent="0">
              <a:buClr>
                <a:srgbClr val="3C1053"/>
              </a:buClr>
              <a:buNone/>
            </a:pPr>
            <a:r>
              <a:rPr lang="en-GB" b="1">
                <a:latin typeface="Aptos"/>
                <a:ea typeface="Calibri"/>
                <a:cs typeface="Calibri"/>
              </a:rPr>
              <a:t>Emergency </a:t>
            </a:r>
          </a:p>
          <a:p>
            <a:pPr marL="466725" lvl="1" indent="-285750"/>
            <a:r>
              <a:rPr lang="en-GB">
                <a:latin typeface="Aptos"/>
                <a:ea typeface="+mn-lt"/>
                <a:cs typeface="+mn-lt"/>
              </a:rPr>
              <a:t>Immediate action taken by staff and emergency services if required</a:t>
            </a:r>
            <a:endParaRPr lang="en-GB">
              <a:latin typeface="Aptos"/>
              <a:ea typeface="Calibri"/>
              <a:cs typeface="Calibri"/>
            </a:endParaRPr>
          </a:p>
          <a:p>
            <a:pPr marL="466725" lvl="1" indent="-285750">
              <a:buClr>
                <a:srgbClr val="3C1053"/>
              </a:buClr>
            </a:pPr>
            <a:r>
              <a:rPr lang="en-GB">
                <a:latin typeface="Aptos"/>
                <a:ea typeface="Calibri"/>
                <a:cs typeface="Calibri"/>
              </a:rPr>
              <a:t>Parents notified as a priority </a:t>
            </a:r>
          </a:p>
          <a:p>
            <a:pPr marL="285750" indent="-285750">
              <a:lnSpc>
                <a:spcPct val="100000"/>
              </a:lnSpc>
              <a:buFont typeface="Arial,Sans-Serif"/>
              <a:buChar char="•"/>
            </a:pPr>
            <a:endParaRPr lang="en-GB" sz="1600">
              <a:latin typeface="Aptos"/>
              <a:ea typeface="Calibri"/>
              <a:cs typeface="Calibri"/>
            </a:endParaRPr>
          </a:p>
        </p:txBody>
      </p:sp>
      <p:sp>
        <p:nvSpPr>
          <p:cNvPr id="36" name="Text Placeholder 35">
            <a:extLst>
              <a:ext uri="{FF2B5EF4-FFF2-40B4-BE49-F238E27FC236}">
                <a16:creationId xmlns:a16="http://schemas.microsoft.com/office/drawing/2014/main" id="{1F301A5D-ACD5-992E-8589-48B9BDE66BF5}"/>
              </a:ext>
            </a:extLst>
          </p:cNvPr>
          <p:cNvSpPr>
            <a:spLocks noGrp="1"/>
          </p:cNvSpPr>
          <p:nvPr>
            <p:ph type="body" sz="quarter" idx="19"/>
          </p:nvPr>
        </p:nvSpPr>
        <p:spPr>
          <a:xfrm>
            <a:off x="6605799" y="1433949"/>
            <a:ext cx="5073099" cy="564450"/>
          </a:xfrm>
        </p:spPr>
        <p:txBody>
          <a:bodyPr/>
          <a:lstStyle/>
          <a:p>
            <a:r>
              <a:rPr lang="en-GB">
                <a:latin typeface="Aptos"/>
                <a:ea typeface="Calibri"/>
                <a:cs typeface="Calibri"/>
              </a:rPr>
              <a:t>How we respond</a:t>
            </a:r>
            <a:endParaRPr lang="en-GB" noProof="0">
              <a:latin typeface="Aptos"/>
            </a:endParaRPr>
          </a:p>
        </p:txBody>
      </p:sp>
      <p:sp>
        <p:nvSpPr>
          <p:cNvPr id="31" name="Title 30">
            <a:extLst>
              <a:ext uri="{FF2B5EF4-FFF2-40B4-BE49-F238E27FC236}">
                <a16:creationId xmlns:a16="http://schemas.microsoft.com/office/drawing/2014/main" id="{9DD9CEA3-3F18-7BEF-E00D-2486D1AEB758}"/>
              </a:ext>
            </a:extLst>
          </p:cNvPr>
          <p:cNvSpPr>
            <a:spLocks noGrp="1"/>
          </p:cNvSpPr>
          <p:nvPr>
            <p:ph type="title"/>
          </p:nvPr>
        </p:nvSpPr>
        <p:spPr>
          <a:xfrm>
            <a:off x="499733" y="538538"/>
            <a:ext cx="11192534" cy="304699"/>
          </a:xfrm>
        </p:spPr>
        <p:txBody>
          <a:bodyPr/>
          <a:lstStyle/>
          <a:p>
            <a:r>
              <a:rPr lang="en-GB">
                <a:solidFill>
                  <a:schemeClr val="tx1"/>
                </a:solidFill>
                <a:latin typeface="Aptos"/>
                <a:ea typeface="Calibri"/>
                <a:cs typeface="Calibri"/>
              </a:rPr>
              <a:t>What happens if something goes wrong</a:t>
            </a:r>
            <a:endParaRPr lang="en-GB" noProof="0">
              <a:solidFill>
                <a:schemeClr val="tx1"/>
              </a:solidFill>
            </a:endParaRPr>
          </a:p>
        </p:txBody>
      </p:sp>
      <p:sp>
        <p:nvSpPr>
          <p:cNvPr id="12" name="Footer Placeholder 28">
            <a:extLst>
              <a:ext uri="{FF2B5EF4-FFF2-40B4-BE49-F238E27FC236}">
                <a16:creationId xmlns:a16="http://schemas.microsoft.com/office/drawing/2014/main" id="{FB943890-1E33-97C8-E0B5-24DCD1A999CE}"/>
              </a:ext>
            </a:extLst>
          </p:cNvPr>
          <p:cNvSpPr>
            <a:spLocks noGrp="1"/>
          </p:cNvSpPr>
          <p:nvPr>
            <p:ph type="ftr" sz="quarter" idx="3"/>
          </p:nvPr>
        </p:nvSpPr>
        <p:spPr>
          <a:xfrm>
            <a:off x="1039733" y="5994450"/>
            <a:ext cx="10652534" cy="360000"/>
          </a:xfrm>
        </p:spPr>
        <p:txBody>
          <a:bodyPr/>
          <a:lstStyle/>
          <a:p>
            <a:endParaRPr lang="en-GB" noProof="0"/>
          </a:p>
        </p:txBody>
      </p:sp>
      <p:sp>
        <p:nvSpPr>
          <p:cNvPr id="13" name="Slide Number Placeholder 29">
            <a:extLst>
              <a:ext uri="{FF2B5EF4-FFF2-40B4-BE49-F238E27FC236}">
                <a16:creationId xmlns:a16="http://schemas.microsoft.com/office/drawing/2014/main" id="{942CB722-AB50-3B3A-9309-D3BB4977332B}"/>
              </a:ext>
            </a:extLst>
          </p:cNvPr>
          <p:cNvSpPr>
            <a:spLocks noGrp="1"/>
          </p:cNvSpPr>
          <p:nvPr>
            <p:ph type="sldNum" sz="quarter" idx="4"/>
          </p:nvPr>
        </p:nvSpPr>
        <p:spPr>
          <a:xfrm>
            <a:off x="499733" y="5994450"/>
            <a:ext cx="360000" cy="360000"/>
          </a:xfrm>
        </p:spPr>
        <p:txBody>
          <a:bodyPr/>
          <a:lstStyle/>
          <a:p>
            <a:fld id="{E8F1A65C-595C-4736-BF40-F7D31E789466}" type="slidenum">
              <a:rPr lang="en-GB" noProof="0" smtClean="0"/>
              <a:pPr/>
              <a:t>17</a:t>
            </a:fld>
            <a:endParaRPr lang="en-GB" noProof="0"/>
          </a:p>
        </p:txBody>
      </p:sp>
    </p:spTree>
    <p:extLst>
      <p:ext uri="{BB962C8B-B14F-4D97-AF65-F5344CB8AC3E}">
        <p14:creationId xmlns:p14="http://schemas.microsoft.com/office/powerpoint/2010/main" val="3918419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800840-E867-A723-AFA4-F2DAF4286F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AF8576-4F7D-6F56-06A6-4BBE7E676229}"/>
              </a:ext>
            </a:extLst>
          </p:cNvPr>
          <p:cNvSpPr>
            <a:spLocks noGrp="1"/>
          </p:cNvSpPr>
          <p:nvPr>
            <p:ph type="title"/>
          </p:nvPr>
        </p:nvSpPr>
        <p:spPr>
          <a:xfrm>
            <a:off x="499733" y="2675641"/>
            <a:ext cx="11192534" cy="1122167"/>
          </a:xfrm>
        </p:spPr>
        <p:txBody>
          <a:bodyPr/>
          <a:lstStyle/>
          <a:p>
            <a:pPr algn="ctr"/>
            <a:r>
              <a:rPr lang="en-GB" sz="6000">
                <a:latin typeface="Aptos"/>
                <a:cs typeface="Calibri"/>
              </a:rPr>
              <a:t>Preparing for Arrival</a:t>
            </a:r>
            <a:br>
              <a:rPr lang="en-GB" sz="6000">
                <a:latin typeface="Aptos"/>
                <a:cs typeface="Calibri"/>
              </a:rPr>
            </a:br>
            <a:endParaRPr lang="en-US"/>
          </a:p>
        </p:txBody>
      </p:sp>
      <p:sp>
        <p:nvSpPr>
          <p:cNvPr id="3" name="Slide Number Placeholder 2">
            <a:extLst>
              <a:ext uri="{FF2B5EF4-FFF2-40B4-BE49-F238E27FC236}">
                <a16:creationId xmlns:a16="http://schemas.microsoft.com/office/drawing/2014/main" id="{EA56E701-3DBC-2C04-0214-8A066A231D3C}"/>
              </a:ext>
            </a:extLst>
          </p:cNvPr>
          <p:cNvSpPr>
            <a:spLocks noGrp="1"/>
          </p:cNvSpPr>
          <p:nvPr>
            <p:ph type="sldNum" sz="quarter" idx="10"/>
          </p:nvPr>
        </p:nvSpPr>
        <p:spPr/>
        <p:txBody>
          <a:bodyPr/>
          <a:lstStyle/>
          <a:p>
            <a:fld id="{E8F1A65C-595C-4736-BF40-F7D31E789466}" type="slidenum">
              <a:rPr lang="en-GB" smtClean="0"/>
              <a:pPr/>
              <a:t>18</a:t>
            </a:fld>
            <a:endParaRPr lang="en-GB"/>
          </a:p>
        </p:txBody>
      </p:sp>
      <p:sp>
        <p:nvSpPr>
          <p:cNvPr id="4" name="Footer Placeholder 3">
            <a:extLst>
              <a:ext uri="{FF2B5EF4-FFF2-40B4-BE49-F238E27FC236}">
                <a16:creationId xmlns:a16="http://schemas.microsoft.com/office/drawing/2014/main" id="{27BFC648-34B3-E729-1791-55BDD406A5C4}"/>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3810533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CEF6EF-7AFD-053B-CD55-443C0EC5FA52}"/>
            </a:ext>
          </a:extLst>
        </p:cNvPr>
        <p:cNvGrpSpPr/>
        <p:nvPr/>
      </p:nvGrpSpPr>
      <p:grpSpPr>
        <a:xfrm>
          <a:off x="0" y="0"/>
          <a:ext cx="0" cy="0"/>
          <a:chOff x="0" y="0"/>
          <a:chExt cx="0" cy="0"/>
        </a:xfrm>
      </p:grpSpPr>
      <p:sp>
        <p:nvSpPr>
          <p:cNvPr id="31" name="Title 30">
            <a:extLst>
              <a:ext uri="{FF2B5EF4-FFF2-40B4-BE49-F238E27FC236}">
                <a16:creationId xmlns:a16="http://schemas.microsoft.com/office/drawing/2014/main" id="{9DD9CEA3-3F18-7BEF-E00D-2486D1AEB758}"/>
              </a:ext>
            </a:extLst>
          </p:cNvPr>
          <p:cNvSpPr>
            <a:spLocks noGrp="1"/>
          </p:cNvSpPr>
          <p:nvPr>
            <p:ph type="title"/>
          </p:nvPr>
        </p:nvSpPr>
        <p:spPr>
          <a:xfrm>
            <a:off x="499733" y="538538"/>
            <a:ext cx="11192534" cy="383567"/>
          </a:xfrm>
        </p:spPr>
        <p:txBody>
          <a:bodyPr wrap="square" anchor="ctr">
            <a:normAutofit/>
          </a:bodyPr>
          <a:lstStyle/>
          <a:p>
            <a:r>
              <a:rPr lang="en-GB">
                <a:latin typeface="Aptos"/>
                <a:cs typeface="Calibri"/>
              </a:rPr>
              <a:t>Parents Actions Prior to Departure</a:t>
            </a:r>
            <a:endParaRPr lang="en-GB" noProof="0"/>
          </a:p>
        </p:txBody>
      </p:sp>
      <p:sp>
        <p:nvSpPr>
          <p:cNvPr id="34" name="Content Placeholder 33">
            <a:extLst>
              <a:ext uri="{FF2B5EF4-FFF2-40B4-BE49-F238E27FC236}">
                <a16:creationId xmlns:a16="http://schemas.microsoft.com/office/drawing/2014/main" id="{33477193-1475-0470-DA1E-A1941BD98D09}"/>
              </a:ext>
            </a:extLst>
          </p:cNvPr>
          <p:cNvSpPr>
            <a:spLocks noGrp="1"/>
          </p:cNvSpPr>
          <p:nvPr>
            <p:ph idx="1"/>
          </p:nvPr>
        </p:nvSpPr>
        <p:spPr>
          <a:xfrm>
            <a:off x="499733" y="1071259"/>
            <a:ext cx="8801627" cy="3567600"/>
          </a:xfrm>
        </p:spPr>
        <p:txBody>
          <a:bodyPr vert="horz" lIns="91440" tIns="45720" rIns="91440" bIns="45720" rtlCol="0" anchor="t">
            <a:noAutofit/>
          </a:bodyPr>
          <a:lstStyle/>
          <a:p>
            <a:pPr>
              <a:lnSpc>
                <a:spcPct val="94000"/>
              </a:lnSpc>
              <a:spcAft>
                <a:spcPts val="600"/>
              </a:spcAft>
            </a:pPr>
            <a:r>
              <a:rPr lang="en-GB" sz="1400" b="1">
                <a:latin typeface="Aptos"/>
                <a:cs typeface="Calibri"/>
              </a:rPr>
              <a:t>Complete Required Forms</a:t>
            </a:r>
            <a:endParaRPr lang="en-US" sz="1400" b="1"/>
          </a:p>
          <a:p>
            <a:pPr marL="171450" indent="-171450">
              <a:lnSpc>
                <a:spcPct val="94000"/>
              </a:lnSpc>
              <a:spcAft>
                <a:spcPts val="600"/>
              </a:spcAft>
              <a:buChar char="•"/>
            </a:pPr>
            <a:r>
              <a:rPr lang="en-GB" sz="1400">
                <a:latin typeface="Aptos"/>
                <a:cs typeface="Calibri"/>
              </a:rPr>
              <a:t>Parental</a:t>
            </a:r>
            <a:r>
              <a:rPr lang="en-GB" sz="1400" spc="30" noProof="0">
                <a:latin typeface="Aptos"/>
                <a:cs typeface="Calibri"/>
              </a:rPr>
              <a:t> consent </a:t>
            </a:r>
            <a:r>
              <a:rPr lang="en-GB" sz="1400">
                <a:latin typeface="Aptos"/>
                <a:cs typeface="Calibri"/>
              </a:rPr>
              <a:t>form</a:t>
            </a:r>
          </a:p>
          <a:p>
            <a:pPr marL="171450" indent="-171450">
              <a:lnSpc>
                <a:spcPct val="94000"/>
              </a:lnSpc>
              <a:spcAft>
                <a:spcPts val="600"/>
              </a:spcAft>
              <a:buChar char="•"/>
            </a:pPr>
            <a:r>
              <a:rPr lang="en-GB" sz="1400">
                <a:latin typeface="Aptos"/>
                <a:cs typeface="Calibri"/>
              </a:rPr>
              <a:t>Team Building consent form</a:t>
            </a:r>
          </a:p>
          <a:p>
            <a:pPr marL="171450" indent="-171450">
              <a:lnSpc>
                <a:spcPct val="94000"/>
              </a:lnSpc>
              <a:spcAft>
                <a:spcPts val="600"/>
              </a:spcAft>
              <a:buChar char="•"/>
            </a:pPr>
            <a:r>
              <a:rPr lang="en-GB" sz="1400">
                <a:latin typeface="Aptos"/>
                <a:cs typeface="Calibri"/>
              </a:rPr>
              <a:t>Sports consent form</a:t>
            </a:r>
          </a:p>
          <a:p>
            <a:pPr marL="171450" indent="-171450">
              <a:lnSpc>
                <a:spcPct val="94000"/>
              </a:lnSpc>
              <a:spcAft>
                <a:spcPts val="600"/>
              </a:spcAft>
              <a:buChar char="•"/>
            </a:pPr>
            <a:r>
              <a:rPr lang="en-GB" sz="1400">
                <a:latin typeface="Aptos"/>
                <a:cs typeface="Calibri"/>
              </a:rPr>
              <a:t>Enrolment</a:t>
            </a:r>
            <a:r>
              <a:rPr lang="en-GB" sz="1400" noProof="0">
                <a:latin typeface="Aptos"/>
                <a:cs typeface="Calibri"/>
              </a:rPr>
              <a:t> form including medical, access and dietary requirements</a:t>
            </a:r>
            <a:r>
              <a:rPr lang="en-GB" sz="1400">
                <a:latin typeface="Aptos"/>
                <a:cs typeface="Calibri"/>
              </a:rPr>
              <a:t> and </a:t>
            </a:r>
            <a:r>
              <a:rPr lang="en-GB" sz="1400" noProof="0">
                <a:latin typeface="Aptos"/>
                <a:cs typeface="Calibri"/>
              </a:rPr>
              <a:t>emergency contact details</a:t>
            </a:r>
          </a:p>
          <a:p>
            <a:pPr marL="171450" indent="-171450">
              <a:lnSpc>
                <a:spcPct val="94000"/>
              </a:lnSpc>
              <a:spcAft>
                <a:spcPts val="600"/>
              </a:spcAft>
              <a:buChar char="•"/>
            </a:pPr>
            <a:r>
              <a:rPr lang="en-GB" sz="1400" noProof="0">
                <a:latin typeface="Aptos"/>
                <a:cs typeface="Calibri"/>
              </a:rPr>
              <a:t>Travel information form</a:t>
            </a:r>
          </a:p>
          <a:p>
            <a:pPr marL="171450" indent="-171450">
              <a:lnSpc>
                <a:spcPct val="94000"/>
              </a:lnSpc>
              <a:spcAft>
                <a:spcPts val="600"/>
              </a:spcAft>
              <a:buFont typeface="Arial" panose="020B0604020202020204" pitchFamily="34" charset="0"/>
              <a:buChar char="•"/>
            </a:pPr>
            <a:r>
              <a:rPr lang="en-GB" sz="1400">
                <a:latin typeface="Aptos"/>
                <a:cs typeface="Calibri"/>
              </a:rPr>
              <a:t>Student Code of Conduct</a:t>
            </a:r>
          </a:p>
          <a:p>
            <a:pPr marL="171450" indent="-171450">
              <a:lnSpc>
                <a:spcPct val="94000"/>
              </a:lnSpc>
              <a:spcAft>
                <a:spcPts val="600"/>
              </a:spcAft>
              <a:buFont typeface="Arial" panose="020B0604020202020204" pitchFamily="34" charset="0"/>
              <a:buChar char="•"/>
            </a:pPr>
            <a:r>
              <a:rPr lang="en-GB" sz="1400">
                <a:latin typeface="Aptos"/>
                <a:cs typeface="Calibri"/>
              </a:rPr>
              <a:t>Image Consent</a:t>
            </a:r>
          </a:p>
          <a:p>
            <a:pPr marL="171450" indent="-171450">
              <a:lnSpc>
                <a:spcPct val="94000"/>
              </a:lnSpc>
              <a:spcAft>
                <a:spcPts val="600"/>
              </a:spcAft>
              <a:buFont typeface="Arial" panose="020B0604020202020204" pitchFamily="34" charset="0"/>
              <a:buChar char="•"/>
            </a:pPr>
            <a:r>
              <a:rPr lang="en-GB" sz="1400">
                <a:latin typeface="Aptos"/>
                <a:cs typeface="Calibri"/>
              </a:rPr>
              <a:t>Upload student photo for ID card</a:t>
            </a:r>
          </a:p>
          <a:p>
            <a:pPr>
              <a:lnSpc>
                <a:spcPct val="94000"/>
              </a:lnSpc>
              <a:spcAft>
                <a:spcPts val="600"/>
              </a:spcAft>
            </a:pPr>
            <a:r>
              <a:rPr lang="en-GB" sz="1400" b="1">
                <a:latin typeface="Aptos"/>
                <a:cs typeface="Calibri"/>
              </a:rPr>
              <a:t>Travel and Entry Requirements (if travelling internationally and/or independently) </a:t>
            </a:r>
          </a:p>
          <a:p>
            <a:pPr marL="171450" indent="-171450">
              <a:lnSpc>
                <a:spcPct val="94000"/>
              </a:lnSpc>
              <a:spcAft>
                <a:spcPts val="600"/>
              </a:spcAft>
              <a:buChar char="•"/>
            </a:pPr>
            <a:r>
              <a:rPr lang="en-GB" sz="1400">
                <a:latin typeface="Aptos"/>
                <a:cs typeface="Calibri"/>
              </a:rPr>
              <a:t>Made appropriate travel arrangements for arrival into the UK </a:t>
            </a:r>
          </a:p>
          <a:p>
            <a:pPr marL="171450" indent="-171450">
              <a:lnSpc>
                <a:spcPct val="94000"/>
              </a:lnSpc>
              <a:spcAft>
                <a:spcPts val="600"/>
              </a:spcAft>
              <a:buFont typeface="Arial" panose="020B0604020202020204" pitchFamily="34" charset="0"/>
              <a:buChar char="•"/>
            </a:pPr>
            <a:r>
              <a:rPr lang="en-GB" sz="1400">
                <a:latin typeface="Aptos"/>
                <a:cs typeface="Calibri"/>
              </a:rPr>
              <a:t>Check UK visa requirements and secure appropriate visa</a:t>
            </a:r>
          </a:p>
          <a:p>
            <a:pPr marL="171450" indent="-171450">
              <a:lnSpc>
                <a:spcPct val="94000"/>
              </a:lnSpc>
              <a:spcAft>
                <a:spcPts val="600"/>
              </a:spcAft>
              <a:buFont typeface="Arial" panose="020B0604020202020204" pitchFamily="34" charset="0"/>
              <a:buChar char="•"/>
            </a:pPr>
            <a:r>
              <a:rPr lang="en-GB" sz="1400">
                <a:latin typeface="Aptos"/>
                <a:cs typeface="Calibri"/>
              </a:rPr>
              <a:t>Book airport transfers (if required)</a:t>
            </a:r>
          </a:p>
          <a:p>
            <a:pPr marL="171450" indent="-171450">
              <a:lnSpc>
                <a:spcPct val="94000"/>
              </a:lnSpc>
              <a:spcAft>
                <a:spcPts val="600"/>
              </a:spcAft>
              <a:buFont typeface="Arial" panose="020B0604020202020204" pitchFamily="34" charset="0"/>
              <a:buChar char="•"/>
            </a:pPr>
            <a:r>
              <a:rPr lang="en-GB" sz="1400">
                <a:latin typeface="Aptos"/>
                <a:cs typeface="Calibri"/>
              </a:rPr>
              <a:t>Arrange travel and medical insurance</a:t>
            </a:r>
          </a:p>
          <a:p>
            <a:pPr>
              <a:lnSpc>
                <a:spcPct val="94000"/>
              </a:lnSpc>
              <a:spcAft>
                <a:spcPts val="600"/>
              </a:spcAft>
            </a:pPr>
            <a:r>
              <a:rPr lang="en-GB" sz="1400" b="1">
                <a:latin typeface="Aptos"/>
                <a:cs typeface="Calibri"/>
              </a:rPr>
              <a:t>Preparing your Child for the Programme</a:t>
            </a:r>
            <a:endParaRPr lang="en-GB" sz="1400" b="1"/>
          </a:p>
          <a:p>
            <a:pPr marL="171450" indent="-171450">
              <a:buChar char="•"/>
            </a:pPr>
            <a:r>
              <a:rPr lang="en-GB" sz="1400">
                <a:latin typeface="Aptos"/>
                <a:cs typeface="Calibri"/>
              </a:rPr>
              <a:t>Read the parent consent form and student code of conduct, and ensure your child understands the expected standards of behaviour and what will happen if these expectations are not met</a:t>
            </a:r>
            <a:endParaRPr lang="en-GB"/>
          </a:p>
          <a:p>
            <a:pPr>
              <a:lnSpc>
                <a:spcPct val="94000"/>
              </a:lnSpc>
              <a:spcAft>
                <a:spcPts val="600"/>
              </a:spcAft>
            </a:pPr>
            <a:endParaRPr lang="en-GB" sz="1200" b="1"/>
          </a:p>
          <a:p>
            <a:pPr>
              <a:lnSpc>
                <a:spcPct val="94000"/>
              </a:lnSpc>
              <a:spcAft>
                <a:spcPts val="600"/>
              </a:spcAft>
            </a:pPr>
            <a:endParaRPr lang="en-GB" sz="1200"/>
          </a:p>
        </p:txBody>
      </p:sp>
      <p:sp>
        <p:nvSpPr>
          <p:cNvPr id="39" name="Footer Placeholder 4">
            <a:extLst>
              <a:ext uri="{FF2B5EF4-FFF2-40B4-BE49-F238E27FC236}">
                <a16:creationId xmlns:a16="http://schemas.microsoft.com/office/drawing/2014/main" id="{47A756EF-D773-D038-9328-BDE1911AEE38}"/>
              </a:ext>
            </a:extLst>
          </p:cNvPr>
          <p:cNvSpPr>
            <a:spLocks noGrp="1"/>
          </p:cNvSpPr>
          <p:nvPr>
            <p:ph type="ftr" sz="quarter" idx="3"/>
          </p:nvPr>
        </p:nvSpPr>
        <p:spPr>
          <a:xfrm>
            <a:off x="1039733" y="5994450"/>
            <a:ext cx="10652534" cy="360000"/>
          </a:xfrm>
        </p:spPr>
        <p:txBody>
          <a:bodyPr/>
          <a:lstStyle/>
          <a:p>
            <a:endParaRPr lang="en-GB"/>
          </a:p>
        </p:txBody>
      </p:sp>
      <p:sp>
        <p:nvSpPr>
          <p:cNvPr id="13" name="Slide Number Placeholder 29">
            <a:extLst>
              <a:ext uri="{FF2B5EF4-FFF2-40B4-BE49-F238E27FC236}">
                <a16:creationId xmlns:a16="http://schemas.microsoft.com/office/drawing/2014/main" id="{942CB722-AB50-3B3A-9309-D3BB4977332B}"/>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noProof="0" smtClean="0"/>
              <a:pPr/>
              <a:t>19</a:t>
            </a:fld>
            <a:endParaRPr lang="en-GB" noProof="0"/>
          </a:p>
        </p:txBody>
      </p:sp>
    </p:spTree>
    <p:extLst>
      <p:ext uri="{BB962C8B-B14F-4D97-AF65-F5344CB8AC3E}">
        <p14:creationId xmlns:p14="http://schemas.microsoft.com/office/powerpoint/2010/main" val="465767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9FCA4B0-E9A2-FB9D-72E9-83E1D42DB836}"/>
              </a:ext>
            </a:extLst>
          </p:cNvPr>
          <p:cNvSpPr>
            <a:spLocks noGrp="1"/>
          </p:cNvSpPr>
          <p:nvPr>
            <p:ph type="body" sz="quarter" idx="13"/>
          </p:nvPr>
        </p:nvSpPr>
        <p:spPr/>
        <p:txBody>
          <a:bodyPr vert="horz" wrap="square" lIns="91440" tIns="45720" rIns="91440" bIns="45720" rtlCol="0" anchor="t">
            <a:noAutofit/>
          </a:bodyPr>
          <a:lstStyle/>
          <a:p>
            <a:r>
              <a:rPr lang="en-GB" noProof="0">
                <a:ea typeface="Calibri"/>
                <a:cs typeface="Calibri"/>
              </a:rPr>
              <a:t>14 – 24 July 2026</a:t>
            </a:r>
          </a:p>
        </p:txBody>
      </p:sp>
      <p:sp>
        <p:nvSpPr>
          <p:cNvPr id="3" name="Title 2">
            <a:extLst>
              <a:ext uri="{FF2B5EF4-FFF2-40B4-BE49-F238E27FC236}">
                <a16:creationId xmlns:a16="http://schemas.microsoft.com/office/drawing/2014/main" id="{F926F25D-EC5E-3B3B-B3AA-ABE614EA3099}"/>
              </a:ext>
            </a:extLst>
          </p:cNvPr>
          <p:cNvSpPr>
            <a:spLocks noGrp="1"/>
          </p:cNvSpPr>
          <p:nvPr>
            <p:ph type="title"/>
          </p:nvPr>
        </p:nvSpPr>
        <p:spPr>
          <a:xfrm>
            <a:off x="499732" y="1889950"/>
            <a:ext cx="6533106" cy="1645900"/>
          </a:xfrm>
        </p:spPr>
        <p:txBody>
          <a:bodyPr/>
          <a:lstStyle/>
          <a:p>
            <a:r>
              <a:rPr lang="en-GB" sz="4400" noProof="0">
                <a:latin typeface="Aptos"/>
              </a:rPr>
              <a:t>Warwick Pre-University Summer School: Parent </a:t>
            </a:r>
            <a:r>
              <a:rPr lang="en-GB" sz="4400">
                <a:latin typeface="Aptos"/>
              </a:rPr>
              <a:t>Pre-Departure Briefing</a:t>
            </a:r>
            <a:endParaRPr lang="en-GB" sz="4400" noProof="0"/>
          </a:p>
        </p:txBody>
      </p:sp>
      <p:sp>
        <p:nvSpPr>
          <p:cNvPr id="7" name="Picture Placeholder 6">
            <a:extLst>
              <a:ext uri="{FF2B5EF4-FFF2-40B4-BE49-F238E27FC236}">
                <a16:creationId xmlns:a16="http://schemas.microsoft.com/office/drawing/2014/main" id="{0C3902F4-7831-42F7-BE47-9B0EA792A9FF}"/>
              </a:ext>
            </a:extLst>
          </p:cNvPr>
          <p:cNvSpPr>
            <a:spLocks noGrp="1"/>
          </p:cNvSpPr>
          <p:nvPr>
            <p:ph type="pic" sz="quarter" idx="12"/>
          </p:nvPr>
        </p:nvSpPr>
        <p:spPr/>
        <p:txBody>
          <a:bodyPr/>
          <a:lstStyle/>
          <a:p>
            <a:endParaRPr lang="en-GB" noProof="0"/>
          </a:p>
        </p:txBody>
      </p:sp>
      <p:pic>
        <p:nvPicPr>
          <p:cNvPr id="9" name="Picture Placeholder 22" descr="A group of young men posing for a picture&#10;&#10;Description automatically generated">
            <a:extLst>
              <a:ext uri="{FF2B5EF4-FFF2-40B4-BE49-F238E27FC236}">
                <a16:creationId xmlns:a16="http://schemas.microsoft.com/office/drawing/2014/main" id="{CD4850C0-51DC-C0D2-BBEC-BEB62C151019}"/>
              </a:ext>
            </a:extLst>
          </p:cNvPr>
          <p:cNvPicPr>
            <a:picLocks noChangeAspect="1"/>
          </p:cNvPicPr>
          <p:nvPr/>
        </p:nvPicPr>
        <p:blipFill>
          <a:blip r:embed="rId3">
            <a:extLst>
              <a:ext uri="{28A0092B-C50C-407E-A947-70E740481C1C}">
                <a14:useLocalDpi xmlns:a14="http://schemas.microsoft.com/office/drawing/2010/main" val="0"/>
              </a:ext>
            </a:extLst>
          </a:blip>
          <a:srcRect l="28970" r="29283"/>
          <a:stretch>
            <a:fillRect/>
          </a:stretch>
        </p:blipFill>
        <p:spPr>
          <a:xfrm>
            <a:off x="7685553" y="0"/>
            <a:ext cx="4027564" cy="635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Tree>
    <p:extLst>
      <p:ext uri="{BB962C8B-B14F-4D97-AF65-F5344CB8AC3E}">
        <p14:creationId xmlns:p14="http://schemas.microsoft.com/office/powerpoint/2010/main" val="33171109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B9E478BF-C4C6-06DF-54BF-09CD9B57AB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934001-0C8B-5FCC-0C2F-D780221C67A7}"/>
              </a:ext>
            </a:extLst>
          </p:cNvPr>
          <p:cNvSpPr>
            <a:spLocks noGrp="1"/>
          </p:cNvSpPr>
          <p:nvPr>
            <p:ph type="title"/>
          </p:nvPr>
        </p:nvSpPr>
        <p:spPr>
          <a:xfrm>
            <a:off x="392785" y="191387"/>
            <a:ext cx="4860000" cy="306815"/>
          </a:xfrm>
        </p:spPr>
        <p:txBody>
          <a:bodyPr/>
          <a:lstStyle/>
          <a:p>
            <a:r>
              <a:rPr lang="en-GB" sz="2400">
                <a:latin typeface="Aptos"/>
              </a:rPr>
              <a:t>Airport Pick-Ups/ Drop-offs</a:t>
            </a:r>
            <a:endParaRPr lang="en-US"/>
          </a:p>
        </p:txBody>
      </p:sp>
      <p:graphicFrame>
        <p:nvGraphicFramePr>
          <p:cNvPr id="3" name="Table 2">
            <a:extLst>
              <a:ext uri="{FF2B5EF4-FFF2-40B4-BE49-F238E27FC236}">
                <a16:creationId xmlns:a16="http://schemas.microsoft.com/office/drawing/2014/main" id="{2A65BD63-11E8-6330-F1F6-2EC70D6D4AB4}"/>
              </a:ext>
            </a:extLst>
          </p:cNvPr>
          <p:cNvGraphicFramePr>
            <a:graphicFrameLocks noGrp="1"/>
          </p:cNvGraphicFramePr>
          <p:nvPr>
            <p:extLst>
              <p:ext uri="{D42A27DB-BD31-4B8C-83A1-F6EECF244321}">
                <p14:modId xmlns:p14="http://schemas.microsoft.com/office/powerpoint/2010/main" val="2421713757"/>
              </p:ext>
            </p:extLst>
          </p:nvPr>
        </p:nvGraphicFramePr>
        <p:xfrm>
          <a:off x="392785" y="596340"/>
          <a:ext cx="10400631" cy="1916884"/>
        </p:xfrm>
        <a:graphic>
          <a:graphicData uri="http://schemas.openxmlformats.org/drawingml/2006/table">
            <a:tbl>
              <a:tblPr firstRow="1" bandRow="1">
                <a:tableStyleId>{00A15C55-8517-42AA-B614-E9B94910E393}</a:tableStyleId>
              </a:tblPr>
              <a:tblGrid>
                <a:gridCol w="3466877">
                  <a:extLst>
                    <a:ext uri="{9D8B030D-6E8A-4147-A177-3AD203B41FA5}">
                      <a16:colId xmlns:a16="http://schemas.microsoft.com/office/drawing/2014/main" val="3674446937"/>
                    </a:ext>
                  </a:extLst>
                </a:gridCol>
                <a:gridCol w="3466877">
                  <a:extLst>
                    <a:ext uri="{9D8B030D-6E8A-4147-A177-3AD203B41FA5}">
                      <a16:colId xmlns:a16="http://schemas.microsoft.com/office/drawing/2014/main" val="1883416830"/>
                    </a:ext>
                  </a:extLst>
                </a:gridCol>
                <a:gridCol w="3466877">
                  <a:extLst>
                    <a:ext uri="{9D8B030D-6E8A-4147-A177-3AD203B41FA5}">
                      <a16:colId xmlns:a16="http://schemas.microsoft.com/office/drawing/2014/main" val="1699976736"/>
                    </a:ext>
                  </a:extLst>
                </a:gridCol>
              </a:tblGrid>
              <a:tr h="319790">
                <a:tc>
                  <a:txBody>
                    <a:bodyPr/>
                    <a:lstStyle/>
                    <a:p>
                      <a:r>
                        <a:rPr lang="en-GB" sz="1600">
                          <a:solidFill>
                            <a:schemeClr val="tx1"/>
                          </a:solidFill>
                          <a:latin typeface="Aptos"/>
                        </a:rPr>
                        <a:t>Day and Date</a:t>
                      </a:r>
                    </a:p>
                  </a:txBody>
                  <a:tcPr/>
                </a:tc>
                <a:tc>
                  <a:txBody>
                    <a:bodyPr/>
                    <a:lstStyle/>
                    <a:p>
                      <a:r>
                        <a:rPr lang="en-GB" sz="1600">
                          <a:solidFill>
                            <a:schemeClr val="tx1"/>
                          </a:solidFill>
                          <a:latin typeface="Aptos"/>
                        </a:rPr>
                        <a:t>Timings</a:t>
                      </a:r>
                    </a:p>
                  </a:txBody>
                  <a:tcPr/>
                </a:tc>
                <a:tc>
                  <a:txBody>
                    <a:bodyPr/>
                    <a:lstStyle/>
                    <a:p>
                      <a:r>
                        <a:rPr lang="en-GB" sz="1600">
                          <a:solidFill>
                            <a:schemeClr val="tx1"/>
                          </a:solidFill>
                          <a:latin typeface="Aptos"/>
                        </a:rPr>
                        <a:t>Airport</a:t>
                      </a:r>
                    </a:p>
                  </a:txBody>
                  <a:tcPr/>
                </a:tc>
                <a:extLst>
                  <a:ext uri="{0D108BD9-81ED-4DB2-BD59-A6C34878D82A}">
                    <a16:rowId xmlns:a16="http://schemas.microsoft.com/office/drawing/2014/main" val="3245893857"/>
                  </a:ext>
                </a:extLst>
              </a:tr>
              <a:tr h="319790">
                <a:tc>
                  <a:txBody>
                    <a:bodyPr/>
                    <a:lstStyle/>
                    <a:p>
                      <a:r>
                        <a:rPr lang="en-GB" sz="1600">
                          <a:latin typeface="Aptos"/>
                        </a:rPr>
                        <a:t>Tuesday 14th July</a:t>
                      </a:r>
                    </a:p>
                  </a:txBody>
                  <a:tcPr/>
                </a:tc>
                <a:tc>
                  <a:txBody>
                    <a:bodyPr/>
                    <a:lstStyle/>
                    <a:p>
                      <a:r>
                        <a:rPr lang="en-GB" sz="1600">
                          <a:latin typeface="Aptos"/>
                        </a:rPr>
                        <a:t>13:30pm BST</a:t>
                      </a:r>
                    </a:p>
                  </a:txBody>
                  <a:tcPr/>
                </a:tc>
                <a:tc>
                  <a:txBody>
                    <a:bodyPr/>
                    <a:lstStyle/>
                    <a:p>
                      <a:r>
                        <a:rPr lang="en-GB" sz="1600">
                          <a:latin typeface="Aptos"/>
                        </a:rPr>
                        <a:t>London Heathrow</a:t>
                      </a:r>
                    </a:p>
                  </a:txBody>
                  <a:tcPr/>
                </a:tc>
                <a:extLst>
                  <a:ext uri="{0D108BD9-81ED-4DB2-BD59-A6C34878D82A}">
                    <a16:rowId xmlns:a16="http://schemas.microsoft.com/office/drawing/2014/main" val="1901229248"/>
                  </a:ext>
                </a:extLst>
              </a:tr>
              <a:tr h="455522">
                <a:tc>
                  <a:txBody>
                    <a:bodyPr/>
                    <a:lstStyle/>
                    <a:p>
                      <a:r>
                        <a:rPr lang="en-GB" sz="1600">
                          <a:latin typeface="Aptos"/>
                        </a:rPr>
                        <a:t>Tuesday 14th July</a:t>
                      </a:r>
                    </a:p>
                  </a:txBody>
                  <a:tcPr/>
                </a:tc>
                <a:tc>
                  <a:txBody>
                    <a:bodyPr/>
                    <a:lstStyle/>
                    <a:p>
                      <a:r>
                        <a:rPr lang="en-GB" sz="1600">
                          <a:latin typeface="Aptos"/>
                        </a:rPr>
                        <a:t>13:30pm BST</a:t>
                      </a:r>
                    </a:p>
                  </a:txBody>
                  <a:tcPr/>
                </a:tc>
                <a:tc>
                  <a:txBody>
                    <a:bodyPr/>
                    <a:lstStyle/>
                    <a:p>
                      <a:pPr lvl="0">
                        <a:buNone/>
                      </a:pPr>
                      <a:r>
                        <a:rPr lang="en-GB" sz="1600">
                          <a:latin typeface="Aptos"/>
                        </a:rPr>
                        <a:t>Birmingham International Airport</a:t>
                      </a:r>
                    </a:p>
                  </a:txBody>
                  <a:tcPr/>
                </a:tc>
                <a:extLst>
                  <a:ext uri="{0D108BD9-81ED-4DB2-BD59-A6C34878D82A}">
                    <a16:rowId xmlns:a16="http://schemas.microsoft.com/office/drawing/2014/main" val="145299737"/>
                  </a:ext>
                </a:extLst>
              </a:tr>
              <a:tr h="319790">
                <a:tc>
                  <a:txBody>
                    <a:bodyPr/>
                    <a:lstStyle/>
                    <a:p>
                      <a:r>
                        <a:rPr lang="en-GB" sz="1600">
                          <a:latin typeface="Aptos"/>
                        </a:rPr>
                        <a:t>Friday 24th July</a:t>
                      </a:r>
                    </a:p>
                  </a:txBody>
                  <a:tcPr/>
                </a:tc>
                <a:tc>
                  <a:txBody>
                    <a:bodyPr/>
                    <a:lstStyle/>
                    <a:p>
                      <a:r>
                        <a:rPr lang="en-GB" sz="1600">
                          <a:latin typeface="Aptos"/>
                        </a:rPr>
                        <a:t>10:00am BST</a:t>
                      </a:r>
                    </a:p>
                  </a:txBody>
                  <a:tcPr/>
                </a:tc>
                <a:tc>
                  <a:txBody>
                    <a:bodyPr/>
                    <a:lstStyle/>
                    <a:p>
                      <a:pPr lvl="0">
                        <a:buNone/>
                      </a:pPr>
                      <a:r>
                        <a:rPr lang="en-GB" sz="1600">
                          <a:latin typeface="Aptos"/>
                        </a:rPr>
                        <a:t>London Heathrow</a:t>
                      </a:r>
                      <a:endParaRPr lang="en-US" sz="1600">
                        <a:latin typeface="Aptos"/>
                      </a:endParaRPr>
                    </a:p>
                  </a:txBody>
                  <a:tcPr/>
                </a:tc>
                <a:extLst>
                  <a:ext uri="{0D108BD9-81ED-4DB2-BD59-A6C34878D82A}">
                    <a16:rowId xmlns:a16="http://schemas.microsoft.com/office/drawing/2014/main" val="2704612201"/>
                  </a:ext>
                </a:extLst>
              </a:tr>
              <a:tr h="455522">
                <a:tc>
                  <a:txBody>
                    <a:bodyPr/>
                    <a:lstStyle/>
                    <a:p>
                      <a:r>
                        <a:rPr lang="en-GB" sz="1600">
                          <a:latin typeface="Aptos"/>
                        </a:rPr>
                        <a:t>Friday 24th July</a:t>
                      </a:r>
                    </a:p>
                  </a:txBody>
                  <a:tcPr/>
                </a:tc>
                <a:tc>
                  <a:txBody>
                    <a:bodyPr/>
                    <a:lstStyle/>
                    <a:p>
                      <a:r>
                        <a:rPr lang="en-GB" sz="1600">
                          <a:latin typeface="Aptos"/>
                        </a:rPr>
                        <a:t>09:00am BST</a:t>
                      </a:r>
                    </a:p>
                  </a:txBody>
                  <a:tcPr/>
                </a:tc>
                <a:tc>
                  <a:txBody>
                    <a:bodyPr/>
                    <a:lstStyle/>
                    <a:p>
                      <a:pPr lvl="0">
                        <a:buNone/>
                      </a:pPr>
                      <a:r>
                        <a:rPr lang="en-GB" sz="1600">
                          <a:latin typeface="Aptos"/>
                        </a:rPr>
                        <a:t>Birmingham International Airport</a:t>
                      </a:r>
                      <a:endParaRPr lang="en-US" sz="1600">
                        <a:latin typeface="Aptos"/>
                      </a:endParaRPr>
                    </a:p>
                  </a:txBody>
                  <a:tcPr/>
                </a:tc>
                <a:extLst>
                  <a:ext uri="{0D108BD9-81ED-4DB2-BD59-A6C34878D82A}">
                    <a16:rowId xmlns:a16="http://schemas.microsoft.com/office/drawing/2014/main" val="1433003352"/>
                  </a:ext>
                </a:extLst>
              </a:tr>
            </a:tbl>
          </a:graphicData>
        </a:graphic>
      </p:graphicFrame>
      <p:sp>
        <p:nvSpPr>
          <p:cNvPr id="5" name="TextBox 4">
            <a:extLst>
              <a:ext uri="{FF2B5EF4-FFF2-40B4-BE49-F238E27FC236}">
                <a16:creationId xmlns:a16="http://schemas.microsoft.com/office/drawing/2014/main" id="{C68A2602-22BC-F3EE-85B9-57CF654ABE4E}"/>
              </a:ext>
            </a:extLst>
          </p:cNvPr>
          <p:cNvSpPr txBox="1"/>
          <p:nvPr/>
        </p:nvSpPr>
        <p:spPr>
          <a:xfrm>
            <a:off x="275827" y="2611362"/>
            <a:ext cx="10400631" cy="32932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marR="0" lvl="0" indent="-285750" algn="l" defTabSz="914400" rtl="0" eaLnBrk="1" fontAlgn="auto" latinLnBrk="0" hangingPunct="1">
              <a:lnSpc>
                <a:spcPct val="100000"/>
              </a:lnSpc>
              <a:spcBef>
                <a:spcPts val="0"/>
              </a:spcBef>
              <a:spcAft>
                <a:spcPts val="0"/>
              </a:spcAft>
              <a:buClrTx/>
              <a:buSzTx/>
              <a:buFont typeface="Arial,Sans-Serif"/>
              <a:buChar char="•"/>
              <a:tabLst/>
              <a:defRPr/>
            </a:pPr>
            <a:r>
              <a:rPr kumimoji="0" lang="en-GB" sz="1600" b="0" i="0" u="none" strike="noStrike" kern="1200" cap="none" spc="0" normalizeH="0" baseline="0" noProof="0">
                <a:ln>
                  <a:noFill/>
                </a:ln>
                <a:solidFill>
                  <a:srgbClr val="000000"/>
                </a:solidFill>
                <a:effectLst/>
                <a:uLnTx/>
                <a:uFillTx/>
                <a:latin typeface="Aptos"/>
                <a:ea typeface="Arial"/>
                <a:cs typeface="Arial"/>
              </a:rPr>
              <a:t>Must be booked in advance. Can only be picked up if student is going to be able to be at the meet point for the time required including time to get to the </a:t>
            </a:r>
            <a:r>
              <a:rPr lang="en-GB" sz="1600">
                <a:solidFill>
                  <a:srgbClr val="000000"/>
                </a:solidFill>
                <a:latin typeface="Aptos"/>
                <a:ea typeface="Arial"/>
                <a:cs typeface="Arial"/>
              </a:rPr>
              <a:t>correct </a:t>
            </a:r>
            <a:r>
              <a:rPr kumimoji="0" lang="en-GB" sz="1600" b="0" i="0" u="none" strike="noStrike" kern="1200" cap="none" spc="0" normalizeH="0" baseline="0" noProof="0">
                <a:ln>
                  <a:noFill/>
                </a:ln>
                <a:solidFill>
                  <a:srgbClr val="000000"/>
                </a:solidFill>
                <a:effectLst/>
                <a:uLnTx/>
                <a:uFillTx/>
                <a:latin typeface="Aptos"/>
                <a:ea typeface="Arial"/>
                <a:cs typeface="Arial"/>
              </a:rPr>
              <a:t>terminal.</a:t>
            </a:r>
            <a:r>
              <a:rPr kumimoji="0" lang="en-US" sz="1600" b="0" i="0" u="none" strike="noStrike" kern="1200" cap="none" spc="0" normalizeH="0" baseline="0" noProof="0">
                <a:ln>
                  <a:noFill/>
                </a:ln>
                <a:solidFill>
                  <a:srgbClr val="000000"/>
                </a:solidFill>
                <a:effectLst/>
                <a:uLnTx/>
                <a:uFillTx/>
                <a:latin typeface="Aptos"/>
                <a:ea typeface="Arial"/>
                <a:cs typeface="Arial"/>
              </a:rPr>
              <a:t>​</a:t>
            </a:r>
          </a:p>
          <a:p>
            <a:pPr marL="285750" marR="0" lvl="0" indent="-285750" algn="l" defTabSz="914400" rtl="0" eaLnBrk="1" fontAlgn="auto" latinLnBrk="0" hangingPunct="1">
              <a:lnSpc>
                <a:spcPct val="100000"/>
              </a:lnSpc>
              <a:spcBef>
                <a:spcPts val="0"/>
              </a:spcBef>
              <a:spcAft>
                <a:spcPts val="0"/>
              </a:spcAft>
              <a:buClrTx/>
              <a:buSzTx/>
              <a:buFont typeface="Arial,Sans-Serif"/>
              <a:buChar char="•"/>
              <a:tabLst/>
              <a:defRPr/>
            </a:pPr>
            <a:endParaRPr kumimoji="0" lang="en-US" sz="1600" b="0" i="0" u="none" strike="noStrike" kern="1200" cap="none" spc="0" normalizeH="0" baseline="0" noProof="0">
              <a:ln>
                <a:noFill/>
              </a:ln>
              <a:solidFill>
                <a:srgbClr val="000000"/>
              </a:solidFill>
              <a:effectLst/>
              <a:uLnTx/>
              <a:uFillTx/>
              <a:latin typeface="Aptos"/>
              <a:ea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Arial,Sans-Serif"/>
              <a:buChar char="•"/>
              <a:tabLst/>
              <a:defRPr/>
            </a:pPr>
            <a:r>
              <a:rPr kumimoji="0" lang="en-GB" sz="1600" b="0" i="0" u="none" strike="noStrike" kern="1200" cap="none" spc="0" normalizeH="0" baseline="0" noProof="0">
                <a:ln>
                  <a:noFill/>
                </a:ln>
                <a:solidFill>
                  <a:srgbClr val="000000"/>
                </a:solidFill>
                <a:effectLst/>
                <a:uLnTx/>
                <a:uFillTx/>
                <a:latin typeface="Aptos"/>
                <a:ea typeface="Arial"/>
                <a:cs typeface="Arial"/>
              </a:rPr>
              <a:t>Ambassadors will meet and greet.</a:t>
            </a:r>
            <a:r>
              <a:rPr kumimoji="0" lang="en-US" sz="1600" b="0" i="0" u="none" strike="noStrike" kern="1200" cap="none" spc="0" normalizeH="0" baseline="0" noProof="0">
                <a:ln>
                  <a:noFill/>
                </a:ln>
                <a:solidFill>
                  <a:srgbClr val="000000"/>
                </a:solidFill>
                <a:effectLst/>
                <a:uLnTx/>
                <a:uFillTx/>
                <a:latin typeface="Aptos"/>
                <a:ea typeface="Arial"/>
                <a:cs typeface="Arial"/>
              </a:rPr>
              <a:t>​</a:t>
            </a:r>
          </a:p>
          <a:p>
            <a:pPr marL="285750" marR="0" lvl="0" indent="-285750" algn="l" defTabSz="914400" rtl="0" eaLnBrk="1" fontAlgn="auto" latinLnBrk="0" hangingPunct="1">
              <a:lnSpc>
                <a:spcPct val="100000"/>
              </a:lnSpc>
              <a:spcBef>
                <a:spcPts val="0"/>
              </a:spcBef>
              <a:spcAft>
                <a:spcPts val="0"/>
              </a:spcAft>
              <a:buClrTx/>
              <a:buSzTx/>
              <a:buFont typeface="Arial,Sans-Serif"/>
              <a:buChar char="•"/>
              <a:tabLst/>
              <a:defRPr/>
            </a:pPr>
            <a:endParaRPr kumimoji="0" lang="en-US" sz="1600" b="0" i="0" u="none" strike="noStrike" kern="1200" cap="none" spc="0" normalizeH="0" baseline="0" noProof="0">
              <a:ln>
                <a:noFill/>
              </a:ln>
              <a:solidFill>
                <a:srgbClr val="000000"/>
              </a:solidFill>
              <a:effectLst/>
              <a:uLnTx/>
              <a:uFillTx/>
              <a:latin typeface="Aptos"/>
              <a:ea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Arial,Sans-Serif"/>
              <a:buChar char="•"/>
              <a:tabLst/>
              <a:defRPr/>
            </a:pPr>
            <a:r>
              <a:rPr kumimoji="0" lang="en-GB" sz="1600" b="0" i="0" u="none" strike="noStrike" kern="1200" cap="none" spc="0" normalizeH="0" baseline="0" noProof="0">
                <a:ln>
                  <a:noFill/>
                </a:ln>
                <a:solidFill>
                  <a:srgbClr val="000000"/>
                </a:solidFill>
                <a:effectLst/>
                <a:uLnTx/>
                <a:uFillTx/>
                <a:latin typeface="Aptos"/>
                <a:ea typeface="Arial"/>
                <a:cs typeface="Arial"/>
              </a:rPr>
              <a:t>We will send further details in advance to students who have booked, including exactly where to meet, what the ambassador will look like and the mobile number for the ambassador.</a:t>
            </a:r>
            <a:r>
              <a:rPr kumimoji="0" lang="en-US" sz="1600" b="0" i="0" u="none" strike="noStrike" kern="1200" cap="none" spc="0" normalizeH="0" baseline="0" noProof="0">
                <a:ln>
                  <a:noFill/>
                </a:ln>
                <a:solidFill>
                  <a:srgbClr val="000000"/>
                </a:solidFill>
                <a:effectLst/>
                <a:uLnTx/>
                <a:uFillTx/>
                <a:latin typeface="Aptos"/>
                <a:ea typeface="Arial"/>
                <a:cs typeface="Arial"/>
              </a:rPr>
              <a:t>​</a:t>
            </a:r>
          </a:p>
          <a:p>
            <a:pPr marL="285750" marR="0" lvl="0" indent="-285750" algn="l" defTabSz="914400" rtl="0" eaLnBrk="1" fontAlgn="auto" latinLnBrk="0" hangingPunct="1">
              <a:lnSpc>
                <a:spcPct val="100000"/>
              </a:lnSpc>
              <a:spcBef>
                <a:spcPts val="0"/>
              </a:spcBef>
              <a:spcAft>
                <a:spcPts val="0"/>
              </a:spcAft>
              <a:buClrTx/>
              <a:buSzTx/>
              <a:buFont typeface="Arial,Sans-Serif"/>
              <a:buChar char="•"/>
              <a:tabLst/>
              <a:defRPr/>
            </a:pPr>
            <a:endParaRPr kumimoji="0" lang="en-US" sz="1600" b="0" i="0" u="none" strike="noStrike" kern="1200" cap="none" spc="0" normalizeH="0" baseline="0" noProof="0">
              <a:ln>
                <a:noFill/>
              </a:ln>
              <a:solidFill>
                <a:srgbClr val="000000"/>
              </a:solidFill>
              <a:effectLst/>
              <a:uLnTx/>
              <a:uFillTx/>
              <a:latin typeface="Aptos"/>
              <a:ea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Arial,Sans-Serif"/>
              <a:buChar char="•"/>
              <a:tabLst/>
              <a:defRPr/>
            </a:pPr>
            <a:r>
              <a:rPr kumimoji="0" lang="en-GB" sz="1600" b="0" i="0" u="none" strike="noStrike" kern="1200" cap="none" spc="0" normalizeH="0" baseline="0" noProof="0">
                <a:ln>
                  <a:noFill/>
                </a:ln>
                <a:solidFill>
                  <a:srgbClr val="000000"/>
                </a:solidFill>
                <a:effectLst/>
                <a:uLnTx/>
                <a:uFillTx/>
                <a:latin typeface="Aptos"/>
                <a:ea typeface="Arial"/>
                <a:cs typeface="Arial"/>
              </a:rPr>
              <a:t>To ensure a smooth arrival process, flight bookings should be coordinated to align with the published airport pick‑up times where an airport transfer has been booked. Arrivals significantly earlier than the scheduled pick‑up window may result in delays at border control. Likewise, departure flights on the final day of the programme must be scheduled to coincide with the designated airport drop‑off times where an airport transfer has been booked. </a:t>
            </a:r>
            <a:endParaRPr kumimoji="0" lang="en-US" sz="1600" b="0" i="0" u="none" strike="noStrike" kern="1200" cap="none" spc="0" normalizeH="0" baseline="0" noProof="0">
              <a:ln>
                <a:noFill/>
              </a:ln>
              <a:solidFill>
                <a:srgbClr val="000000"/>
              </a:solidFill>
              <a:effectLst/>
              <a:uLnTx/>
              <a:uFillTx/>
              <a:latin typeface="Aptos"/>
              <a:ea typeface="Arial"/>
              <a:cs typeface="Arial"/>
            </a:endParaRPr>
          </a:p>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1600" b="0" i="0" u="none" strike="noStrike" kern="1200" cap="none" spc="0" normalizeH="0" baseline="0" noProof="0">
              <a:ln>
                <a:noFill/>
              </a:ln>
              <a:solidFill>
                <a:prstClr val="black"/>
              </a:solidFill>
              <a:effectLst/>
              <a:uLnTx/>
              <a:uFillTx/>
              <a:latin typeface="Aptos"/>
              <a:ea typeface="+mn-ea"/>
              <a:cs typeface="+mn-cs"/>
            </a:endParaRPr>
          </a:p>
        </p:txBody>
      </p:sp>
    </p:spTree>
    <p:extLst>
      <p:ext uri="{BB962C8B-B14F-4D97-AF65-F5344CB8AC3E}">
        <p14:creationId xmlns:p14="http://schemas.microsoft.com/office/powerpoint/2010/main" val="10384304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F5D0AD28-2F9A-93AB-3266-BA8A7D04BB2B}"/>
            </a:ext>
          </a:extLst>
        </p:cNvPr>
        <p:cNvGrpSpPr/>
        <p:nvPr/>
      </p:nvGrpSpPr>
      <p:grpSpPr>
        <a:xfrm>
          <a:off x="0" y="0"/>
          <a:ext cx="0" cy="0"/>
          <a:chOff x="0" y="0"/>
          <a:chExt cx="0" cy="0"/>
        </a:xfrm>
      </p:grpSpPr>
      <p:sp>
        <p:nvSpPr>
          <p:cNvPr id="27" name="Title 26">
            <a:extLst>
              <a:ext uri="{FF2B5EF4-FFF2-40B4-BE49-F238E27FC236}">
                <a16:creationId xmlns:a16="http://schemas.microsoft.com/office/drawing/2014/main" id="{869AF79D-DCA5-7E4E-5CF4-A244D695A87A}"/>
              </a:ext>
            </a:extLst>
          </p:cNvPr>
          <p:cNvSpPr>
            <a:spLocks noGrp="1"/>
          </p:cNvSpPr>
          <p:nvPr>
            <p:ph type="title"/>
          </p:nvPr>
        </p:nvSpPr>
        <p:spPr>
          <a:xfrm>
            <a:off x="499734" y="872565"/>
            <a:ext cx="4860000" cy="383567"/>
          </a:xfrm>
        </p:spPr>
        <p:txBody>
          <a:bodyPr/>
          <a:lstStyle/>
          <a:p>
            <a:r>
              <a:rPr lang="en-GB">
                <a:solidFill>
                  <a:schemeClr val="tx1"/>
                </a:solidFill>
                <a:latin typeface="Aptos"/>
              </a:rPr>
              <a:t>Registration</a:t>
            </a:r>
            <a:endParaRPr lang="en-GB" noProof="0">
              <a:solidFill>
                <a:schemeClr val="tx1"/>
              </a:solidFill>
              <a:latin typeface="Aptos"/>
            </a:endParaRPr>
          </a:p>
        </p:txBody>
      </p:sp>
      <p:sp>
        <p:nvSpPr>
          <p:cNvPr id="648" name="Content Placeholder 647">
            <a:extLst>
              <a:ext uri="{FF2B5EF4-FFF2-40B4-BE49-F238E27FC236}">
                <a16:creationId xmlns:a16="http://schemas.microsoft.com/office/drawing/2014/main" id="{F50E7128-B542-C836-3995-2B4842BEEBA6}"/>
              </a:ext>
            </a:extLst>
          </p:cNvPr>
          <p:cNvSpPr>
            <a:spLocks noGrp="1"/>
          </p:cNvSpPr>
          <p:nvPr>
            <p:ph sz="quarter" idx="20"/>
          </p:nvPr>
        </p:nvSpPr>
        <p:spPr/>
        <p:txBody>
          <a:bodyPr vert="horz" lIns="91440" tIns="45720" rIns="91440" bIns="45720" rtlCol="0" anchor="t">
            <a:noAutofit/>
          </a:bodyPr>
          <a:lstStyle/>
          <a:p>
            <a:pPr marL="285750" indent="-285750">
              <a:buFont typeface="Arial,Sans-Serif"/>
              <a:buChar char="•"/>
            </a:pPr>
            <a:r>
              <a:rPr lang="en-GB" sz="1600">
                <a:latin typeface="Aptos"/>
                <a:ea typeface="Calibri"/>
                <a:cs typeface="Calibri"/>
              </a:rPr>
              <a:t>Registration 12:30pm – 3:30pm in the </a:t>
            </a:r>
            <a:br>
              <a:rPr lang="en-GB" sz="1600">
                <a:latin typeface="Aptos"/>
                <a:ea typeface="Calibri"/>
                <a:cs typeface="Calibri"/>
              </a:rPr>
            </a:br>
            <a:r>
              <a:rPr lang="en-GB" sz="1600">
                <a:latin typeface="Aptos"/>
                <a:ea typeface="Calibri"/>
                <a:cs typeface="Calibri"/>
              </a:rPr>
              <a:t>Radcliffe Conference Centre (Central Campus)</a:t>
            </a:r>
            <a:endParaRPr lang="en-US" sz="1600">
              <a:latin typeface="Aptos"/>
              <a:ea typeface="Calibri"/>
              <a:cs typeface="Calibri"/>
            </a:endParaRPr>
          </a:p>
          <a:p>
            <a:pPr marL="285750" indent="-285750">
              <a:buFont typeface="Arial,Sans-Serif"/>
              <a:buChar char="•"/>
            </a:pPr>
            <a:r>
              <a:rPr lang="en-GB" sz="1600">
                <a:latin typeface="Aptos"/>
                <a:ea typeface="Calibri"/>
                <a:cs typeface="Calibri"/>
              </a:rPr>
              <a:t>We will need to check the VISA permission – </a:t>
            </a:r>
            <a:r>
              <a:rPr lang="en-GB" sz="1600" b="1">
                <a:latin typeface="Aptos"/>
                <a:ea typeface="Calibri"/>
                <a:cs typeface="Calibri"/>
              </a:rPr>
              <a:t>all students should bring their passport even if a British Passport Holder</a:t>
            </a:r>
            <a:endParaRPr lang="en-US" sz="1600">
              <a:latin typeface="Aptos"/>
              <a:ea typeface="Calibri"/>
              <a:cs typeface="Calibri"/>
            </a:endParaRPr>
          </a:p>
          <a:p>
            <a:pPr marL="285750" indent="-285750">
              <a:buFont typeface="Arial,Sans-Serif"/>
              <a:buChar char="•"/>
            </a:pPr>
            <a:r>
              <a:rPr lang="en-GB" sz="1600">
                <a:latin typeface="Aptos"/>
                <a:ea typeface="Calibri"/>
                <a:cs typeface="Calibri"/>
              </a:rPr>
              <a:t>Students will receive their ID card, emergency contact cards and their accommodation keys</a:t>
            </a:r>
            <a:endParaRPr lang="en-US" sz="1600">
              <a:latin typeface="Aptos"/>
              <a:ea typeface="Calibri"/>
              <a:cs typeface="Calibri"/>
            </a:endParaRPr>
          </a:p>
          <a:p>
            <a:pPr marL="285750" indent="-285750">
              <a:buFont typeface="Arial,Sans-Serif"/>
              <a:buChar char="•"/>
            </a:pPr>
            <a:r>
              <a:rPr lang="en-GB" sz="1600">
                <a:latin typeface="Aptos"/>
                <a:ea typeface="Calibri"/>
                <a:cs typeface="Calibri"/>
              </a:rPr>
              <a:t>Students will be allocated into Summer School Ambassador group and meet the ambassadors</a:t>
            </a:r>
            <a:endParaRPr lang="en-US" sz="1600">
              <a:latin typeface="Aptos"/>
              <a:ea typeface="Calibri"/>
              <a:cs typeface="Calibri"/>
            </a:endParaRPr>
          </a:p>
          <a:p>
            <a:pPr marL="285750" indent="-285750">
              <a:buFont typeface="Arial,Sans-Serif"/>
              <a:buChar char="•"/>
            </a:pPr>
            <a:r>
              <a:rPr lang="en-GB" sz="1600">
                <a:latin typeface="Aptos"/>
                <a:ea typeface="Calibri"/>
                <a:cs typeface="Calibri"/>
              </a:rPr>
              <a:t>No parents or guardians are allowed in the Halls so must drop off at Radcliffe</a:t>
            </a:r>
          </a:p>
          <a:p>
            <a:pPr marL="285750" indent="-285750">
              <a:buFont typeface="Arial,Sans-Serif"/>
              <a:buChar char="•"/>
            </a:pPr>
            <a:r>
              <a:rPr lang="en-GB" sz="1600">
                <a:latin typeface="Aptos"/>
                <a:ea typeface="Calibri"/>
                <a:cs typeface="Calibri"/>
              </a:rPr>
              <a:t>There is a Parent Welcome Event hosted in Radcliffe during registration to meet our staff and other parents, find out more about the programme, and ask any questions</a:t>
            </a:r>
            <a:endParaRPr lang="en-US" sz="1600">
              <a:latin typeface="Aptos"/>
              <a:ea typeface="Calibri"/>
              <a:cs typeface="Calibri"/>
            </a:endParaRPr>
          </a:p>
        </p:txBody>
      </p:sp>
      <p:pic>
        <p:nvPicPr>
          <p:cNvPr id="4" name="Picture Placeholder 3">
            <a:extLst>
              <a:ext uri="{FF2B5EF4-FFF2-40B4-BE49-F238E27FC236}">
                <a16:creationId xmlns:a16="http://schemas.microsoft.com/office/drawing/2014/main" id="{B6CAF940-492F-5DF8-FA2A-26EF94292962}"/>
              </a:ext>
            </a:extLst>
          </p:cNvPr>
          <p:cNvPicPr>
            <a:picLocks noGrp="1" noChangeAspect="1"/>
          </p:cNvPicPr>
          <p:nvPr>
            <p:ph type="pic" sz="quarter" idx="12"/>
          </p:nvPr>
        </p:nvPicPr>
        <p:blipFill>
          <a:blip r:embed="rId3"/>
          <a:srcRect l="197" r="197"/>
          <a:stretch/>
        </p:blipFill>
        <p:spPr>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23" name="Slide Number Placeholder 22">
            <a:extLst>
              <a:ext uri="{FF2B5EF4-FFF2-40B4-BE49-F238E27FC236}">
                <a16:creationId xmlns:a16="http://schemas.microsoft.com/office/drawing/2014/main" id="{9EC4C884-2202-E1FF-6CDB-0043D9275AEA}"/>
              </a:ext>
            </a:extLst>
          </p:cNvPr>
          <p:cNvSpPr>
            <a:spLocks noGrp="1"/>
          </p:cNvSpPr>
          <p:nvPr>
            <p:ph type="sldNum" sz="quarter" idx="4"/>
          </p:nvPr>
        </p:nvSpPr>
        <p:spPr/>
        <p:txBody>
          <a:bodyPr/>
          <a:lstStyle/>
          <a:p>
            <a:fld id="{E8F1A65C-595C-4736-BF40-F7D31E789466}" type="slidenum">
              <a:rPr lang="en-GB" noProof="0" smtClean="0"/>
              <a:pPr/>
              <a:t>21</a:t>
            </a:fld>
            <a:endParaRPr lang="en-GB" noProof="0"/>
          </a:p>
        </p:txBody>
      </p:sp>
    </p:spTree>
    <p:extLst>
      <p:ext uri="{BB962C8B-B14F-4D97-AF65-F5344CB8AC3E}">
        <p14:creationId xmlns:p14="http://schemas.microsoft.com/office/powerpoint/2010/main" val="34069579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2C321C-F0A9-1695-13DE-84434597F1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390CD8-C678-5DB9-AC57-2A07187817DE}"/>
              </a:ext>
            </a:extLst>
          </p:cNvPr>
          <p:cNvSpPr>
            <a:spLocks noGrp="1"/>
          </p:cNvSpPr>
          <p:nvPr>
            <p:ph type="title"/>
          </p:nvPr>
        </p:nvSpPr>
        <p:spPr>
          <a:xfrm>
            <a:off x="499733" y="2675641"/>
            <a:ext cx="11192534" cy="767133"/>
          </a:xfrm>
        </p:spPr>
        <p:txBody>
          <a:bodyPr/>
          <a:lstStyle/>
          <a:p>
            <a:pPr algn="ctr"/>
            <a:r>
              <a:rPr lang="en-GB" sz="6000">
                <a:latin typeface="Aptos"/>
                <a:cs typeface="Calibri"/>
              </a:rPr>
              <a:t>The Programme</a:t>
            </a:r>
            <a:endParaRPr lang="en-GB" sz="6000"/>
          </a:p>
        </p:txBody>
      </p:sp>
      <p:sp>
        <p:nvSpPr>
          <p:cNvPr id="3" name="Slide Number Placeholder 2">
            <a:extLst>
              <a:ext uri="{FF2B5EF4-FFF2-40B4-BE49-F238E27FC236}">
                <a16:creationId xmlns:a16="http://schemas.microsoft.com/office/drawing/2014/main" id="{FD8A3931-CB94-670C-5FD0-CD07F5CEFDD3}"/>
              </a:ext>
            </a:extLst>
          </p:cNvPr>
          <p:cNvSpPr>
            <a:spLocks noGrp="1"/>
          </p:cNvSpPr>
          <p:nvPr>
            <p:ph type="sldNum" sz="quarter" idx="10"/>
          </p:nvPr>
        </p:nvSpPr>
        <p:spPr/>
        <p:txBody>
          <a:bodyPr/>
          <a:lstStyle/>
          <a:p>
            <a:fld id="{E8F1A65C-595C-4736-BF40-F7D31E789466}" type="slidenum">
              <a:rPr lang="en-GB" smtClean="0"/>
              <a:pPr/>
              <a:t>22</a:t>
            </a:fld>
            <a:endParaRPr lang="en-GB"/>
          </a:p>
        </p:txBody>
      </p:sp>
      <p:sp>
        <p:nvSpPr>
          <p:cNvPr id="4" name="Footer Placeholder 3">
            <a:extLst>
              <a:ext uri="{FF2B5EF4-FFF2-40B4-BE49-F238E27FC236}">
                <a16:creationId xmlns:a16="http://schemas.microsoft.com/office/drawing/2014/main" id="{58FD5758-56EE-A040-0C33-D8FFBE56CFD7}"/>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6716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E3552D87-9E42-F373-3962-1E8B16A591BC}"/>
            </a:ext>
          </a:extLst>
        </p:cNvPr>
        <p:cNvGrpSpPr/>
        <p:nvPr/>
      </p:nvGrpSpPr>
      <p:grpSpPr>
        <a:xfrm>
          <a:off x="0" y="0"/>
          <a:ext cx="0" cy="0"/>
          <a:chOff x="0" y="0"/>
          <a:chExt cx="0" cy="0"/>
        </a:xfrm>
      </p:grpSpPr>
      <p:sp>
        <p:nvSpPr>
          <p:cNvPr id="27" name="Title 26">
            <a:extLst>
              <a:ext uri="{FF2B5EF4-FFF2-40B4-BE49-F238E27FC236}">
                <a16:creationId xmlns:a16="http://schemas.microsoft.com/office/drawing/2014/main" id="{F3DD8E5F-0506-38A8-F170-0B968E0DB535}"/>
              </a:ext>
            </a:extLst>
          </p:cNvPr>
          <p:cNvSpPr>
            <a:spLocks noGrp="1"/>
          </p:cNvSpPr>
          <p:nvPr>
            <p:ph type="title"/>
          </p:nvPr>
        </p:nvSpPr>
        <p:spPr>
          <a:xfrm>
            <a:off x="223286" y="363164"/>
            <a:ext cx="11192534" cy="306687"/>
          </a:xfrm>
        </p:spPr>
        <p:txBody>
          <a:bodyPr/>
          <a:lstStyle/>
          <a:p>
            <a:r>
              <a:rPr lang="en-GB">
                <a:solidFill>
                  <a:schemeClr val="tx1"/>
                </a:solidFill>
                <a:latin typeface="Aptos"/>
              </a:rPr>
              <a:t>Outline of Programme – Week 1</a:t>
            </a:r>
            <a:endParaRPr lang="en-GB" noProof="0">
              <a:solidFill>
                <a:schemeClr val="tx1"/>
              </a:solidFill>
              <a:latin typeface="Aptos"/>
            </a:endParaRPr>
          </a:p>
        </p:txBody>
      </p:sp>
      <p:sp>
        <p:nvSpPr>
          <p:cNvPr id="22" name="Footer Placeholder 21">
            <a:extLst>
              <a:ext uri="{FF2B5EF4-FFF2-40B4-BE49-F238E27FC236}">
                <a16:creationId xmlns:a16="http://schemas.microsoft.com/office/drawing/2014/main" id="{E2FB2B78-CA1A-C1A6-1781-5429CC1D2C79}"/>
              </a:ext>
            </a:extLst>
          </p:cNvPr>
          <p:cNvSpPr>
            <a:spLocks noGrp="1"/>
          </p:cNvSpPr>
          <p:nvPr>
            <p:ph type="ftr" sz="quarter" idx="3"/>
          </p:nvPr>
        </p:nvSpPr>
        <p:spPr>
          <a:xfrm>
            <a:off x="1039733" y="5994450"/>
            <a:ext cx="10652534" cy="360000"/>
          </a:xfrm>
        </p:spPr>
        <p:txBody>
          <a:bodyPr/>
          <a:lstStyle/>
          <a:p>
            <a:endParaRPr lang="en-GB" noProof="0"/>
          </a:p>
        </p:txBody>
      </p:sp>
      <p:sp>
        <p:nvSpPr>
          <p:cNvPr id="23" name="Slide Number Placeholder 22">
            <a:extLst>
              <a:ext uri="{FF2B5EF4-FFF2-40B4-BE49-F238E27FC236}">
                <a16:creationId xmlns:a16="http://schemas.microsoft.com/office/drawing/2014/main" id="{84BD86B8-CF58-49A1-28B1-626139211A5F}"/>
              </a:ext>
            </a:extLst>
          </p:cNvPr>
          <p:cNvSpPr>
            <a:spLocks noGrp="1"/>
          </p:cNvSpPr>
          <p:nvPr>
            <p:ph type="sldNum" sz="quarter" idx="4"/>
          </p:nvPr>
        </p:nvSpPr>
        <p:spPr>
          <a:xfrm>
            <a:off x="499733" y="5994450"/>
            <a:ext cx="360000" cy="360000"/>
          </a:xfrm>
        </p:spPr>
        <p:txBody>
          <a:bodyPr/>
          <a:lstStyle/>
          <a:p>
            <a:fld id="{E8F1A65C-595C-4736-BF40-F7D31E789466}" type="slidenum">
              <a:rPr lang="en-GB" noProof="0" smtClean="0"/>
              <a:pPr/>
              <a:t>23</a:t>
            </a:fld>
            <a:endParaRPr lang="en-GB" noProof="0"/>
          </a:p>
        </p:txBody>
      </p:sp>
      <p:graphicFrame>
        <p:nvGraphicFramePr>
          <p:cNvPr id="2" name="Diagram 1">
            <a:extLst>
              <a:ext uri="{FF2B5EF4-FFF2-40B4-BE49-F238E27FC236}">
                <a16:creationId xmlns:a16="http://schemas.microsoft.com/office/drawing/2014/main" id="{625AB560-CAB3-04E1-DEAB-8EEB70E7B313}"/>
              </a:ext>
            </a:extLst>
          </p:cNvPr>
          <p:cNvGraphicFramePr/>
          <p:nvPr>
            <p:extLst>
              <p:ext uri="{D42A27DB-BD31-4B8C-83A1-F6EECF244321}">
                <p14:modId xmlns:p14="http://schemas.microsoft.com/office/powerpoint/2010/main" val="463875016"/>
              </p:ext>
            </p:extLst>
          </p:nvPr>
        </p:nvGraphicFramePr>
        <p:xfrm>
          <a:off x="223286" y="669851"/>
          <a:ext cx="11557587" cy="59998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41171299"/>
      </p:ext>
    </p:extLst>
  </p:cSld>
  <p:clrMapOvr>
    <a:masterClrMapping/>
  </p:clrMapOvr>
  <p:extLst>
    <p:ext uri="{6950BFC3-D8DA-4A85-94F7-54DA5524770B}">
      <p188:commentRel xmlns:p188="http://schemas.microsoft.com/office/powerpoint/2018/8/main" r:id="rId2"/>
    </p:ext>
  </p:extLs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D5D7BA5B-2170-ADCA-31F4-A064EDF3542C}"/>
            </a:ext>
          </a:extLst>
        </p:cNvPr>
        <p:cNvGrpSpPr/>
        <p:nvPr/>
      </p:nvGrpSpPr>
      <p:grpSpPr>
        <a:xfrm>
          <a:off x="0" y="0"/>
          <a:ext cx="0" cy="0"/>
          <a:chOff x="0" y="0"/>
          <a:chExt cx="0" cy="0"/>
        </a:xfrm>
      </p:grpSpPr>
      <p:sp>
        <p:nvSpPr>
          <p:cNvPr id="27" name="Title 26">
            <a:extLst>
              <a:ext uri="{FF2B5EF4-FFF2-40B4-BE49-F238E27FC236}">
                <a16:creationId xmlns:a16="http://schemas.microsoft.com/office/drawing/2014/main" id="{B4D7E5B7-ED59-207D-18E9-C286FA6E29F5}"/>
              </a:ext>
            </a:extLst>
          </p:cNvPr>
          <p:cNvSpPr>
            <a:spLocks noGrp="1"/>
          </p:cNvSpPr>
          <p:nvPr>
            <p:ph type="title"/>
          </p:nvPr>
        </p:nvSpPr>
        <p:spPr>
          <a:xfrm>
            <a:off x="499733" y="538538"/>
            <a:ext cx="11192534" cy="306687"/>
          </a:xfrm>
        </p:spPr>
        <p:txBody>
          <a:bodyPr/>
          <a:lstStyle/>
          <a:p>
            <a:r>
              <a:rPr lang="en-GB">
                <a:solidFill>
                  <a:schemeClr val="tx1"/>
                </a:solidFill>
                <a:latin typeface="Aptos"/>
              </a:rPr>
              <a:t>Outline of Programme – Week 2</a:t>
            </a:r>
            <a:endParaRPr lang="en-GB" noProof="0">
              <a:solidFill>
                <a:schemeClr val="tx1"/>
              </a:solidFill>
              <a:latin typeface="Aptos"/>
            </a:endParaRPr>
          </a:p>
        </p:txBody>
      </p:sp>
      <p:sp>
        <p:nvSpPr>
          <p:cNvPr id="22" name="Footer Placeholder 21">
            <a:extLst>
              <a:ext uri="{FF2B5EF4-FFF2-40B4-BE49-F238E27FC236}">
                <a16:creationId xmlns:a16="http://schemas.microsoft.com/office/drawing/2014/main" id="{D38238A5-118E-D042-1EC5-654CDBFCBD0B}"/>
              </a:ext>
            </a:extLst>
          </p:cNvPr>
          <p:cNvSpPr>
            <a:spLocks noGrp="1"/>
          </p:cNvSpPr>
          <p:nvPr>
            <p:ph type="ftr" sz="quarter" idx="3"/>
          </p:nvPr>
        </p:nvSpPr>
        <p:spPr>
          <a:xfrm>
            <a:off x="1039733" y="5994450"/>
            <a:ext cx="10652534" cy="360000"/>
          </a:xfrm>
        </p:spPr>
        <p:txBody>
          <a:bodyPr/>
          <a:lstStyle/>
          <a:p>
            <a:endParaRPr lang="en-GB" noProof="0"/>
          </a:p>
        </p:txBody>
      </p:sp>
      <p:sp>
        <p:nvSpPr>
          <p:cNvPr id="23" name="Slide Number Placeholder 22">
            <a:extLst>
              <a:ext uri="{FF2B5EF4-FFF2-40B4-BE49-F238E27FC236}">
                <a16:creationId xmlns:a16="http://schemas.microsoft.com/office/drawing/2014/main" id="{09CA5B8D-1EFF-2F2F-2251-0E2008E235E2}"/>
              </a:ext>
            </a:extLst>
          </p:cNvPr>
          <p:cNvSpPr>
            <a:spLocks noGrp="1"/>
          </p:cNvSpPr>
          <p:nvPr>
            <p:ph type="sldNum" sz="quarter" idx="4"/>
          </p:nvPr>
        </p:nvSpPr>
        <p:spPr>
          <a:xfrm>
            <a:off x="499733" y="5994450"/>
            <a:ext cx="360000" cy="360000"/>
          </a:xfrm>
        </p:spPr>
        <p:txBody>
          <a:bodyPr/>
          <a:lstStyle/>
          <a:p>
            <a:fld id="{E8F1A65C-595C-4736-BF40-F7D31E789466}" type="slidenum">
              <a:rPr lang="en-GB" noProof="0" smtClean="0"/>
              <a:pPr/>
              <a:t>24</a:t>
            </a:fld>
            <a:endParaRPr lang="en-GB" noProof="0"/>
          </a:p>
        </p:txBody>
      </p:sp>
      <p:graphicFrame>
        <p:nvGraphicFramePr>
          <p:cNvPr id="4" name="Diagram 3">
            <a:extLst>
              <a:ext uri="{FF2B5EF4-FFF2-40B4-BE49-F238E27FC236}">
                <a16:creationId xmlns:a16="http://schemas.microsoft.com/office/drawing/2014/main" id="{68D68E40-0A46-ACE9-595E-53533878A6A6}"/>
              </a:ext>
            </a:extLst>
          </p:cNvPr>
          <p:cNvGraphicFramePr/>
          <p:nvPr>
            <p:extLst>
              <p:ext uri="{D42A27DB-BD31-4B8C-83A1-F6EECF244321}">
                <p14:modId xmlns:p14="http://schemas.microsoft.com/office/powerpoint/2010/main" val="3903950947"/>
              </p:ext>
            </p:extLst>
          </p:nvPr>
        </p:nvGraphicFramePr>
        <p:xfrm>
          <a:off x="679733" y="845225"/>
          <a:ext cx="10932527" cy="55997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8672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C2CCE-CCCC-B1A2-2681-7868FD52EB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5AAC7E-BC02-FED8-E184-D982491F76A9}"/>
              </a:ext>
            </a:extLst>
          </p:cNvPr>
          <p:cNvSpPr>
            <a:spLocks noGrp="1"/>
          </p:cNvSpPr>
          <p:nvPr>
            <p:ph type="title"/>
          </p:nvPr>
        </p:nvSpPr>
        <p:spPr>
          <a:xfrm>
            <a:off x="499733" y="2675641"/>
            <a:ext cx="11192534" cy="767133"/>
          </a:xfrm>
        </p:spPr>
        <p:txBody>
          <a:bodyPr/>
          <a:lstStyle/>
          <a:p>
            <a:pPr algn="ctr"/>
            <a:r>
              <a:rPr lang="en-GB" sz="6000">
                <a:latin typeface="Aptos"/>
                <a:cs typeface="Calibri"/>
              </a:rPr>
              <a:t>Departure Arrangements</a:t>
            </a:r>
            <a:endParaRPr lang="en-GB" sz="6000"/>
          </a:p>
        </p:txBody>
      </p:sp>
      <p:sp>
        <p:nvSpPr>
          <p:cNvPr id="3" name="Slide Number Placeholder 2">
            <a:extLst>
              <a:ext uri="{FF2B5EF4-FFF2-40B4-BE49-F238E27FC236}">
                <a16:creationId xmlns:a16="http://schemas.microsoft.com/office/drawing/2014/main" id="{52220AC0-82D3-71EF-DA5C-A63DED6ACF3F}"/>
              </a:ext>
            </a:extLst>
          </p:cNvPr>
          <p:cNvSpPr>
            <a:spLocks noGrp="1"/>
          </p:cNvSpPr>
          <p:nvPr>
            <p:ph type="sldNum" sz="quarter" idx="10"/>
          </p:nvPr>
        </p:nvSpPr>
        <p:spPr/>
        <p:txBody>
          <a:bodyPr/>
          <a:lstStyle/>
          <a:p>
            <a:fld id="{E8F1A65C-595C-4736-BF40-F7D31E789466}" type="slidenum">
              <a:rPr lang="en-GB" smtClean="0"/>
              <a:pPr/>
              <a:t>25</a:t>
            </a:fld>
            <a:endParaRPr lang="en-GB"/>
          </a:p>
        </p:txBody>
      </p:sp>
      <p:sp>
        <p:nvSpPr>
          <p:cNvPr id="4" name="Footer Placeholder 3">
            <a:extLst>
              <a:ext uri="{FF2B5EF4-FFF2-40B4-BE49-F238E27FC236}">
                <a16:creationId xmlns:a16="http://schemas.microsoft.com/office/drawing/2014/main" id="{F9AEFF65-3F1E-98C4-9168-2C6DDEF0C8D8}"/>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808798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9310A3AF-D59D-ED09-8020-A8D5092DDDB3}"/>
            </a:ext>
          </a:extLst>
        </p:cNvPr>
        <p:cNvGrpSpPr/>
        <p:nvPr/>
      </p:nvGrpSpPr>
      <p:grpSpPr>
        <a:xfrm>
          <a:off x="0" y="0"/>
          <a:ext cx="0" cy="0"/>
          <a:chOff x="0" y="0"/>
          <a:chExt cx="0" cy="0"/>
        </a:xfrm>
      </p:grpSpPr>
      <p:pic>
        <p:nvPicPr>
          <p:cNvPr id="8" name="Picture Placeholder 7" descr="A building with a few windows&#10;&#10;AI-generated content may be incorrect.">
            <a:extLst>
              <a:ext uri="{FF2B5EF4-FFF2-40B4-BE49-F238E27FC236}">
                <a16:creationId xmlns:a16="http://schemas.microsoft.com/office/drawing/2014/main" id="{12A5E956-0F9A-CAE2-8BC4-5BB97BDA3C3D}"/>
              </a:ext>
            </a:extLst>
          </p:cNvPr>
          <p:cNvPicPr>
            <a:picLocks noGrp="1" noChangeAspect="1"/>
          </p:cNvPicPr>
          <p:nvPr>
            <p:ph type="pic" sz="quarter" idx="12"/>
          </p:nvPr>
        </p:nvPicPr>
        <p:blipFill>
          <a:blip r:embed="rId3"/>
          <a:srcRect l="44292" t="152" b="-305"/>
          <a:stretch>
            <a:fillRect/>
          </a:stretch>
        </p:blipFill>
        <p:spPr>
          <a:xfrm>
            <a:off x="9144000" y="0"/>
            <a:ext cx="2547527" cy="6868458"/>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pic>
        <p:nvPicPr>
          <p:cNvPr id="7" name="Picture Placeholder 6" descr="A building with a curved roof&#10;&#10;AI-generated content may be incorrect.">
            <a:extLst>
              <a:ext uri="{FF2B5EF4-FFF2-40B4-BE49-F238E27FC236}">
                <a16:creationId xmlns:a16="http://schemas.microsoft.com/office/drawing/2014/main" id="{ED335750-DF20-90CD-DAB9-C4B019CE89A6}"/>
              </a:ext>
            </a:extLst>
          </p:cNvPr>
          <p:cNvPicPr>
            <a:picLocks noGrp="1" noChangeAspect="1"/>
          </p:cNvPicPr>
          <p:nvPr>
            <p:ph type="pic" sz="quarter" idx="18"/>
          </p:nvPr>
        </p:nvPicPr>
        <p:blipFill>
          <a:blip r:embed="rId4"/>
          <a:srcRect l="28789" r="28789"/>
          <a:stretch/>
        </p:blipFill>
        <p:spPr>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27" name="Title 26">
            <a:extLst>
              <a:ext uri="{FF2B5EF4-FFF2-40B4-BE49-F238E27FC236}">
                <a16:creationId xmlns:a16="http://schemas.microsoft.com/office/drawing/2014/main" id="{3A412DEA-73C7-4D88-EDBC-411F86BF5800}"/>
              </a:ext>
            </a:extLst>
          </p:cNvPr>
          <p:cNvSpPr>
            <a:spLocks noGrp="1"/>
          </p:cNvSpPr>
          <p:nvPr>
            <p:ph type="title"/>
          </p:nvPr>
        </p:nvSpPr>
        <p:spPr>
          <a:xfrm>
            <a:off x="499733" y="945634"/>
            <a:ext cx="4860000" cy="383567"/>
          </a:xfrm>
        </p:spPr>
        <p:txBody>
          <a:bodyPr/>
          <a:lstStyle/>
          <a:p>
            <a:r>
              <a:rPr lang="en-GB">
                <a:solidFill>
                  <a:schemeClr val="tx1"/>
                </a:solidFill>
                <a:latin typeface="Aptos"/>
              </a:rPr>
              <a:t>Departure Arrangements</a:t>
            </a:r>
            <a:endParaRPr lang="en-GB" noProof="0">
              <a:solidFill>
                <a:schemeClr val="tx1"/>
              </a:solidFill>
              <a:latin typeface="Aptos"/>
            </a:endParaRPr>
          </a:p>
        </p:txBody>
      </p:sp>
      <p:sp>
        <p:nvSpPr>
          <p:cNvPr id="648" name="Content Placeholder 647">
            <a:extLst>
              <a:ext uri="{FF2B5EF4-FFF2-40B4-BE49-F238E27FC236}">
                <a16:creationId xmlns:a16="http://schemas.microsoft.com/office/drawing/2014/main" id="{68E4873E-1BCA-DA74-D861-0FD03AE6634B}"/>
              </a:ext>
            </a:extLst>
          </p:cNvPr>
          <p:cNvSpPr>
            <a:spLocks noGrp="1"/>
          </p:cNvSpPr>
          <p:nvPr>
            <p:ph idx="1"/>
          </p:nvPr>
        </p:nvSpPr>
        <p:spPr/>
        <p:txBody>
          <a:bodyPr vert="horz" lIns="91440" tIns="45720" rIns="91440" bIns="45720" rtlCol="0" anchor="t">
            <a:noAutofit/>
          </a:bodyPr>
          <a:lstStyle/>
          <a:p>
            <a:pPr marL="285750" indent="-285750">
              <a:buFont typeface="Arial,Sans-Serif"/>
              <a:buChar char="•"/>
            </a:pPr>
            <a:r>
              <a:rPr lang="en-GB" sz="1600">
                <a:latin typeface="Aptos"/>
                <a:ea typeface="Calibri"/>
                <a:cs typeface="Calibri"/>
              </a:rPr>
              <a:t>All students must depart the programme by 9:30am on Friday 24</a:t>
            </a:r>
            <a:r>
              <a:rPr lang="en-GB" sz="1600" baseline="30000">
                <a:latin typeface="Aptos"/>
                <a:ea typeface="Calibri"/>
                <a:cs typeface="Calibri"/>
              </a:rPr>
              <a:t>th</a:t>
            </a:r>
            <a:r>
              <a:rPr lang="en-GB" sz="1600">
                <a:latin typeface="Aptos"/>
                <a:ea typeface="Calibri"/>
                <a:cs typeface="Calibri"/>
              </a:rPr>
              <a:t> July</a:t>
            </a:r>
          </a:p>
          <a:p>
            <a:pPr marL="285750" indent="-285750">
              <a:buFont typeface="Arial,Sans-Serif"/>
              <a:buChar char="•"/>
            </a:pPr>
            <a:r>
              <a:rPr lang="en-GB" sz="1600">
                <a:latin typeface="Aptos"/>
                <a:ea typeface="Calibri"/>
                <a:cs typeface="Calibri"/>
              </a:rPr>
              <a:t>Airport drop off for Heathrow will leave campus at 7am</a:t>
            </a:r>
          </a:p>
          <a:p>
            <a:pPr marL="285750" indent="-285750">
              <a:buFont typeface="Arial,Sans-Serif"/>
              <a:buChar char="•"/>
            </a:pPr>
            <a:r>
              <a:rPr lang="en-GB" sz="1600">
                <a:latin typeface="Aptos"/>
                <a:ea typeface="Calibri"/>
                <a:cs typeface="Calibri"/>
              </a:rPr>
              <a:t>Airport drop off for Birmingham Airport will leave campus at 8am</a:t>
            </a:r>
          </a:p>
          <a:p>
            <a:pPr marL="285750" indent="-285750">
              <a:buFont typeface="Arial,Sans-Serif"/>
              <a:buChar char="•"/>
            </a:pPr>
            <a:r>
              <a:rPr lang="en-GB" sz="1600">
                <a:latin typeface="Aptos"/>
                <a:ea typeface="Calibri"/>
                <a:cs typeface="Calibri"/>
              </a:rPr>
              <a:t>Parents and guardians are also asked to consider and plan for contingencies in the event of unforeseen circumstances</a:t>
            </a:r>
          </a:p>
          <a:p>
            <a:pPr marL="285750" indent="-285750">
              <a:buFont typeface="Arial,Sans-Serif"/>
              <a:buChar char="•"/>
            </a:pPr>
            <a:r>
              <a:rPr lang="en-GB" sz="1600">
                <a:latin typeface="Aptos"/>
                <a:ea typeface="Calibri"/>
                <a:cs typeface="Calibri"/>
              </a:rPr>
              <a:t>Please note that hotels in the UK do not typically permit guests under the age of 18 to check in without an accompanying adult</a:t>
            </a:r>
          </a:p>
          <a:p>
            <a:pPr marL="285750" indent="-285750">
              <a:buFont typeface="Arial,Sans-Serif"/>
              <a:buChar char="•"/>
            </a:pPr>
            <a:endParaRPr lang="en-US" sz="1600">
              <a:latin typeface="Aptos"/>
              <a:ea typeface="Calibri"/>
              <a:cs typeface="Calibri"/>
            </a:endParaRPr>
          </a:p>
        </p:txBody>
      </p:sp>
      <p:pic>
        <p:nvPicPr>
          <p:cNvPr id="6" name="Picture Placeholder 5" descr="A group of people looking out a window&#10;&#10;AI-generated content may be incorrect.">
            <a:extLst>
              <a:ext uri="{FF2B5EF4-FFF2-40B4-BE49-F238E27FC236}">
                <a16:creationId xmlns:a16="http://schemas.microsoft.com/office/drawing/2014/main" id="{ED9326E6-A941-E3DF-6330-18374C5B504E}"/>
              </a:ext>
            </a:extLst>
          </p:cNvPr>
          <p:cNvPicPr>
            <a:picLocks noGrp="1" noChangeAspect="1"/>
          </p:cNvPicPr>
          <p:nvPr>
            <p:ph type="pic" sz="quarter" idx="19"/>
          </p:nvPr>
        </p:nvPicPr>
        <p:blipFill>
          <a:blip r:embed="rId5"/>
          <a:srcRect t="4940" b="4940"/>
          <a:stretch/>
        </p:blipFill>
        <p:spPr>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23" name="Slide Number Placeholder 22">
            <a:extLst>
              <a:ext uri="{FF2B5EF4-FFF2-40B4-BE49-F238E27FC236}">
                <a16:creationId xmlns:a16="http://schemas.microsoft.com/office/drawing/2014/main" id="{9D83A6DF-CF55-CF09-5623-2ED4564BCEA1}"/>
              </a:ext>
            </a:extLst>
          </p:cNvPr>
          <p:cNvSpPr>
            <a:spLocks noGrp="1"/>
          </p:cNvSpPr>
          <p:nvPr>
            <p:ph type="sldNum" sz="quarter" idx="4"/>
          </p:nvPr>
        </p:nvSpPr>
        <p:spPr/>
        <p:txBody>
          <a:bodyPr/>
          <a:lstStyle/>
          <a:p>
            <a:fld id="{E8F1A65C-595C-4736-BF40-F7D31E789466}" type="slidenum">
              <a:rPr lang="en-GB" noProof="0" smtClean="0"/>
              <a:pPr/>
              <a:t>26</a:t>
            </a:fld>
            <a:endParaRPr lang="en-GB" noProof="0"/>
          </a:p>
        </p:txBody>
      </p:sp>
    </p:spTree>
    <p:extLst>
      <p:ext uri="{BB962C8B-B14F-4D97-AF65-F5344CB8AC3E}">
        <p14:creationId xmlns:p14="http://schemas.microsoft.com/office/powerpoint/2010/main" val="100677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A69B5C-AA6D-BB92-7DED-AD4A82472F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F63D50-194D-CC8F-5CE9-13CCB5508FF6}"/>
              </a:ext>
            </a:extLst>
          </p:cNvPr>
          <p:cNvSpPr>
            <a:spLocks noGrp="1"/>
          </p:cNvSpPr>
          <p:nvPr>
            <p:ph type="title"/>
          </p:nvPr>
        </p:nvSpPr>
        <p:spPr>
          <a:xfrm>
            <a:off x="499733" y="2675641"/>
            <a:ext cx="11192534" cy="1505797"/>
          </a:xfrm>
        </p:spPr>
        <p:txBody>
          <a:bodyPr/>
          <a:lstStyle/>
          <a:p>
            <a:pPr algn="ctr"/>
            <a:r>
              <a:rPr lang="en-GB" sz="6000">
                <a:latin typeface="Aptos"/>
                <a:cs typeface="Calibri"/>
              </a:rPr>
              <a:t>Communication and Contact Points</a:t>
            </a:r>
            <a:endParaRPr lang="en-GB" sz="6000"/>
          </a:p>
        </p:txBody>
      </p:sp>
      <p:sp>
        <p:nvSpPr>
          <p:cNvPr id="3" name="Slide Number Placeholder 2">
            <a:extLst>
              <a:ext uri="{FF2B5EF4-FFF2-40B4-BE49-F238E27FC236}">
                <a16:creationId xmlns:a16="http://schemas.microsoft.com/office/drawing/2014/main" id="{24C5F911-EA03-3275-A792-87F2D05E9631}"/>
              </a:ext>
            </a:extLst>
          </p:cNvPr>
          <p:cNvSpPr>
            <a:spLocks noGrp="1"/>
          </p:cNvSpPr>
          <p:nvPr>
            <p:ph type="sldNum" sz="quarter" idx="10"/>
          </p:nvPr>
        </p:nvSpPr>
        <p:spPr/>
        <p:txBody>
          <a:bodyPr/>
          <a:lstStyle/>
          <a:p>
            <a:fld id="{E8F1A65C-595C-4736-BF40-F7D31E789466}" type="slidenum">
              <a:rPr lang="en-GB" smtClean="0"/>
              <a:pPr/>
              <a:t>27</a:t>
            </a:fld>
            <a:endParaRPr lang="en-GB"/>
          </a:p>
        </p:txBody>
      </p:sp>
      <p:sp>
        <p:nvSpPr>
          <p:cNvPr id="4" name="Footer Placeholder 3">
            <a:extLst>
              <a:ext uri="{FF2B5EF4-FFF2-40B4-BE49-F238E27FC236}">
                <a16:creationId xmlns:a16="http://schemas.microsoft.com/office/drawing/2014/main" id="{D7B6DF44-817B-7660-A361-176C6BDFACEB}"/>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0146805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6409AEDC-73D3-2ED2-760A-01DC8ABB7873}"/>
            </a:ext>
          </a:extLst>
        </p:cNvPr>
        <p:cNvGrpSpPr/>
        <p:nvPr/>
      </p:nvGrpSpPr>
      <p:grpSpPr>
        <a:xfrm>
          <a:off x="0" y="0"/>
          <a:ext cx="0" cy="0"/>
          <a:chOff x="0" y="0"/>
          <a:chExt cx="0" cy="0"/>
        </a:xfrm>
      </p:grpSpPr>
      <p:pic>
        <p:nvPicPr>
          <p:cNvPr id="4" name="Picture Placeholder 3" descr="A group of people posing for a photo&#10;&#10;AI-generated content may be incorrect.">
            <a:extLst>
              <a:ext uri="{FF2B5EF4-FFF2-40B4-BE49-F238E27FC236}">
                <a16:creationId xmlns:a16="http://schemas.microsoft.com/office/drawing/2014/main" id="{CF83EE87-09CE-640C-CAC8-CAFA2A0356A2}"/>
              </a:ext>
            </a:extLst>
          </p:cNvPr>
          <p:cNvPicPr>
            <a:picLocks noGrp="1" noChangeAspect="1"/>
          </p:cNvPicPr>
          <p:nvPr>
            <p:ph type="pic" sz="quarter" idx="12"/>
          </p:nvPr>
        </p:nvPicPr>
        <p:blipFill>
          <a:blip r:embed="rId3"/>
          <a:srcRect l="197" r="197"/>
          <a:stretch/>
        </p:blipFill>
        <p:spPr>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27" name="Title 26">
            <a:extLst>
              <a:ext uri="{FF2B5EF4-FFF2-40B4-BE49-F238E27FC236}">
                <a16:creationId xmlns:a16="http://schemas.microsoft.com/office/drawing/2014/main" id="{12701AF5-AA61-F10E-9A96-74A5B0DC8F29}"/>
              </a:ext>
            </a:extLst>
          </p:cNvPr>
          <p:cNvSpPr>
            <a:spLocks noGrp="1"/>
          </p:cNvSpPr>
          <p:nvPr>
            <p:ph type="title"/>
          </p:nvPr>
        </p:nvSpPr>
        <p:spPr/>
        <p:txBody>
          <a:bodyPr/>
          <a:lstStyle/>
          <a:p>
            <a:r>
              <a:rPr lang="en-GB">
                <a:solidFill>
                  <a:schemeClr val="tx1"/>
                </a:solidFill>
                <a:latin typeface="Aptos"/>
              </a:rPr>
              <a:t>Parent Communication &amp; Contact During the Programme</a:t>
            </a:r>
            <a:endParaRPr lang="en-GB" noProof="0">
              <a:solidFill>
                <a:schemeClr val="tx1"/>
              </a:solidFill>
              <a:latin typeface="Aptos"/>
            </a:endParaRPr>
          </a:p>
        </p:txBody>
      </p:sp>
      <p:sp>
        <p:nvSpPr>
          <p:cNvPr id="648" name="Content Placeholder 647">
            <a:extLst>
              <a:ext uri="{FF2B5EF4-FFF2-40B4-BE49-F238E27FC236}">
                <a16:creationId xmlns:a16="http://schemas.microsoft.com/office/drawing/2014/main" id="{B0E3F095-203C-DA70-F9BD-BFFF4FF3E60D}"/>
              </a:ext>
            </a:extLst>
          </p:cNvPr>
          <p:cNvSpPr>
            <a:spLocks noGrp="1"/>
          </p:cNvSpPr>
          <p:nvPr>
            <p:ph sz="quarter" idx="20"/>
          </p:nvPr>
        </p:nvSpPr>
        <p:spPr>
          <a:xfrm>
            <a:off x="499733" y="1810427"/>
            <a:ext cx="4860001" cy="4369067"/>
          </a:xfrm>
        </p:spPr>
        <p:txBody>
          <a:bodyPr vert="horz" lIns="91440" tIns="45720" rIns="91440" bIns="45720" rtlCol="0" anchor="t">
            <a:noAutofit/>
          </a:bodyPr>
          <a:lstStyle/>
          <a:p>
            <a:r>
              <a:rPr lang="en-GB" b="1">
                <a:latin typeface="Aptos"/>
              </a:rPr>
              <a:t>How we will contact you:</a:t>
            </a:r>
            <a:endParaRPr lang="en-US">
              <a:latin typeface="Aptos"/>
            </a:endParaRPr>
          </a:p>
          <a:p>
            <a:pPr marL="285750" indent="-285750">
              <a:buChar char="•"/>
            </a:pPr>
            <a:r>
              <a:rPr lang="en-GB">
                <a:latin typeface="Aptos"/>
                <a:ea typeface="Calibri"/>
                <a:cs typeface="Calibri"/>
              </a:rPr>
              <a:t>Via collective email within the first few days of the programme to let you know about arrival and initial activities and at the end of the programme after the students have departed. (Parents/guardians email address) </a:t>
            </a:r>
          </a:p>
          <a:p>
            <a:pPr marL="285750" indent="-285750">
              <a:buFont typeface="Arial" panose="020B0604020202020204" pitchFamily="34" charset="0"/>
              <a:buChar char="•"/>
            </a:pPr>
            <a:r>
              <a:rPr lang="en-GB">
                <a:latin typeface="Aptos"/>
                <a:ea typeface="Calibri"/>
                <a:cs typeface="Calibri"/>
              </a:rPr>
              <a:t>We will make individual contact if any issues arise (Either emergency contacts and parents/guardians, or parents/guardians) </a:t>
            </a:r>
          </a:p>
          <a:p>
            <a:r>
              <a:rPr lang="en-GB" b="1">
                <a:latin typeface="Aptos"/>
                <a:ea typeface="Calibri"/>
                <a:cs typeface="Calibri"/>
              </a:rPr>
              <a:t>How you can contact us: </a:t>
            </a:r>
          </a:p>
          <a:p>
            <a:pPr marL="285750" indent="-285750">
              <a:buChar char="•"/>
            </a:pPr>
            <a:r>
              <a:rPr lang="en-GB">
                <a:latin typeface="Aptos"/>
                <a:ea typeface="+mn-lt"/>
                <a:cs typeface="+mn-lt"/>
              </a:rPr>
              <a:t>Email: </a:t>
            </a:r>
            <a:r>
              <a:rPr lang="en-GB" b="1">
                <a:latin typeface="Aptos"/>
                <a:ea typeface="+mn-lt"/>
                <a:cs typeface="+mn-lt"/>
                <a:hlinkClick r:id="rId4">
                  <a:extLst>
                    <a:ext uri="{A12FA001-AC4F-418D-AE19-62706E023703}">
                      <ahyp:hlinkClr xmlns:ahyp="http://schemas.microsoft.com/office/drawing/2018/hyperlinkcolor" val="tx"/>
                    </a:ext>
                  </a:extLst>
                </a:hlinkClick>
              </a:rPr>
              <a:t>preunisummerschool@warwick.ac.uk</a:t>
            </a:r>
            <a:endParaRPr lang="en-GB" b="1">
              <a:latin typeface="Aptos"/>
              <a:ea typeface="Calibri"/>
              <a:cs typeface="Calibri"/>
              <a:hlinkClick r:id="rId4">
                <a:extLst>
                  <a:ext uri="{A12FA001-AC4F-418D-AE19-62706E023703}">
                    <ahyp:hlinkClr xmlns:ahyp="http://schemas.microsoft.com/office/drawing/2018/hyperlinkcolor" val="tx"/>
                  </a:ext>
                </a:extLst>
              </a:hlinkClick>
            </a:endParaRPr>
          </a:p>
          <a:p>
            <a:pPr marL="285750" indent="-285750">
              <a:buFont typeface="Arial" panose="020B0604020202020204" pitchFamily="34" charset="0"/>
              <a:buChar char="•"/>
            </a:pPr>
            <a:r>
              <a:rPr lang="en-GB">
                <a:latin typeface="Aptos"/>
                <a:ea typeface="Calibri"/>
                <a:cs typeface="Calibri"/>
              </a:rPr>
              <a:t>Via duty phone for urgent issues</a:t>
            </a:r>
          </a:p>
          <a:p>
            <a:pPr marL="285750" indent="-285750">
              <a:buFont typeface="Arial" panose="020B0604020202020204" pitchFamily="34" charset="0"/>
              <a:buChar char="•"/>
            </a:pPr>
            <a:r>
              <a:rPr lang="en-GB">
                <a:latin typeface="Aptos"/>
                <a:ea typeface="Calibri"/>
                <a:cs typeface="Calibri"/>
              </a:rPr>
              <a:t>Please do not contact Ambassadors directly</a:t>
            </a:r>
          </a:p>
          <a:p>
            <a:r>
              <a:rPr lang="en-GB" b="1">
                <a:latin typeface="Aptos"/>
                <a:ea typeface="Calibri"/>
                <a:cs typeface="Calibri"/>
              </a:rPr>
              <a:t>Key information</a:t>
            </a:r>
          </a:p>
          <a:p>
            <a:pPr marL="285750" indent="-285750">
              <a:buChar char="•"/>
            </a:pPr>
            <a:r>
              <a:rPr lang="en-GB">
                <a:latin typeface="Aptos"/>
                <a:ea typeface="Calibri"/>
                <a:cs typeface="Calibri"/>
              </a:rPr>
              <a:t>Emergency contacts </a:t>
            </a:r>
            <a:r>
              <a:rPr lang="en-GB">
                <a:latin typeface="Aptos"/>
                <a:ea typeface="+mn-lt"/>
                <a:cs typeface="+mn-lt"/>
              </a:rPr>
              <a:t>must be UK-based and available to travel to campus if required</a:t>
            </a:r>
            <a:endParaRPr lang="en-GB">
              <a:latin typeface="Aptos"/>
              <a:ea typeface="Calibri"/>
              <a:cs typeface="Calibri"/>
            </a:endParaRPr>
          </a:p>
          <a:p>
            <a:pPr marL="285750" indent="-285750">
              <a:buFont typeface="Arial" panose="020B0604020202020204" pitchFamily="34" charset="0"/>
              <a:buChar char="•"/>
            </a:pPr>
            <a:r>
              <a:rPr lang="en-GB">
                <a:latin typeface="Aptos"/>
                <a:ea typeface="+mn-lt"/>
                <a:cs typeface="+mn-lt"/>
              </a:rPr>
              <a:t>Students receive an emergency contact card on arrival with all key phone numbers</a:t>
            </a:r>
            <a:endParaRPr lang="en-GB">
              <a:latin typeface="Aptos"/>
              <a:ea typeface="Calibri"/>
              <a:cs typeface="Calibri"/>
            </a:endParaRPr>
          </a:p>
          <a:p>
            <a:pPr marL="285750" indent="-285750">
              <a:buFont typeface="Arial" panose="020B0604020202020204" pitchFamily="34" charset="0"/>
              <a:buChar char="•"/>
            </a:pPr>
            <a:r>
              <a:rPr lang="en-GB">
                <a:latin typeface="Aptos"/>
                <a:ea typeface="+mn-lt"/>
                <a:cs typeface="+mn-lt"/>
              </a:rPr>
              <a:t>No visitors permitted during the programme</a:t>
            </a:r>
            <a:endParaRPr lang="en-GB">
              <a:latin typeface="Aptos"/>
              <a:ea typeface="Calibri"/>
              <a:cs typeface="Calibri"/>
            </a:endParaRPr>
          </a:p>
          <a:p>
            <a:pPr marL="285750" indent="-285750">
              <a:buFont typeface="Arial"/>
              <a:buChar char="•"/>
            </a:pPr>
            <a:endParaRPr lang="en-US">
              <a:latin typeface="Calibri"/>
              <a:ea typeface="Calibri"/>
              <a:cs typeface="Calibri"/>
            </a:endParaRPr>
          </a:p>
          <a:p>
            <a:endParaRPr lang="en-GB" sz="1600">
              <a:latin typeface="Aptos"/>
              <a:ea typeface="Calibri"/>
              <a:cs typeface="Calibri"/>
            </a:endParaRPr>
          </a:p>
          <a:p>
            <a:pPr marL="342900" indent="-342900"/>
            <a:endParaRPr lang="en-GB">
              <a:latin typeface="Aptos"/>
              <a:ea typeface="Calibri"/>
              <a:cs typeface="Calibri"/>
            </a:endParaRPr>
          </a:p>
        </p:txBody>
      </p:sp>
      <p:sp>
        <p:nvSpPr>
          <p:cNvPr id="23" name="Slide Number Placeholder 22">
            <a:extLst>
              <a:ext uri="{FF2B5EF4-FFF2-40B4-BE49-F238E27FC236}">
                <a16:creationId xmlns:a16="http://schemas.microsoft.com/office/drawing/2014/main" id="{DEB6CB5B-A305-A23C-7776-A1F388DFDAE6}"/>
              </a:ext>
            </a:extLst>
          </p:cNvPr>
          <p:cNvSpPr>
            <a:spLocks noGrp="1"/>
          </p:cNvSpPr>
          <p:nvPr>
            <p:ph type="sldNum" sz="quarter" idx="4"/>
          </p:nvPr>
        </p:nvSpPr>
        <p:spPr/>
        <p:txBody>
          <a:bodyPr/>
          <a:lstStyle/>
          <a:p>
            <a:fld id="{E8F1A65C-595C-4736-BF40-F7D31E789466}" type="slidenum">
              <a:rPr lang="en-GB" noProof="0" smtClean="0"/>
              <a:pPr/>
              <a:t>28</a:t>
            </a:fld>
            <a:endParaRPr lang="en-GB" noProof="0"/>
          </a:p>
        </p:txBody>
      </p:sp>
    </p:spTree>
    <p:extLst>
      <p:ext uri="{BB962C8B-B14F-4D97-AF65-F5344CB8AC3E}">
        <p14:creationId xmlns:p14="http://schemas.microsoft.com/office/powerpoint/2010/main" val="12646786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p:cNvGrpSpPr/>
        <p:nvPr/>
      </p:nvGrpSpPr>
      <p:grpSpPr>
        <a:xfrm>
          <a:off x="0" y="0"/>
          <a:ext cx="0" cy="0"/>
          <a:chOff x="0" y="0"/>
          <a:chExt cx="0" cy="0"/>
        </a:xfrm>
      </p:grpSpPr>
      <p:pic>
        <p:nvPicPr>
          <p:cNvPr id="49" name="Picture Placeholder 48" descr="A group of people posing for a photo&#10;&#10;AI-generated content may be incorrect.">
            <a:extLst>
              <a:ext uri="{FF2B5EF4-FFF2-40B4-BE49-F238E27FC236}">
                <a16:creationId xmlns:a16="http://schemas.microsoft.com/office/drawing/2014/main" id="{F55B66C4-73AE-08CC-B2DD-D03400150F91}"/>
              </a:ext>
            </a:extLst>
          </p:cNvPr>
          <p:cNvPicPr>
            <a:picLocks noGrp="1" noChangeAspect="1"/>
          </p:cNvPicPr>
          <p:nvPr>
            <p:ph type="pic" sz="quarter" idx="12"/>
          </p:nvPr>
        </p:nvPicPr>
        <p:blipFill>
          <a:blip r:embed="rId2"/>
          <a:srcRect l="771" t="54756" r="-857" b="2828"/>
          <a:stretch>
            <a:fillRect/>
          </a:stretch>
        </p:blipFill>
        <p:spPr>
          <a:xfrm>
            <a:off x="0" y="0"/>
            <a:ext cx="12192000" cy="3445200"/>
          </a:xfrm>
          <a:noFill/>
        </p:spPr>
      </p:pic>
      <p:sp>
        <p:nvSpPr>
          <p:cNvPr id="9" name="Text Placeholder 8">
            <a:extLst>
              <a:ext uri="{FF2B5EF4-FFF2-40B4-BE49-F238E27FC236}">
                <a16:creationId xmlns:a16="http://schemas.microsoft.com/office/drawing/2014/main" id="{DA41B289-EFAD-7FF4-4DDE-16C5B6F3B971}"/>
              </a:ext>
            </a:extLst>
          </p:cNvPr>
          <p:cNvSpPr>
            <a:spLocks noGrp="1"/>
          </p:cNvSpPr>
          <p:nvPr>
            <p:ph type="body" sz="quarter" idx="13"/>
          </p:nvPr>
        </p:nvSpPr>
        <p:spPr>
          <a:xfrm>
            <a:off x="186582" y="3928748"/>
            <a:ext cx="9429287" cy="855299"/>
          </a:xfrm>
        </p:spPr>
        <p:txBody>
          <a:bodyPr vert="horz" wrap="square" lIns="91440" tIns="45720" rIns="91440" bIns="45720" rtlCol="0" anchor="t">
            <a:noAutofit/>
          </a:bodyPr>
          <a:lstStyle/>
          <a:p>
            <a:pPr>
              <a:lnSpc>
                <a:spcPct val="90000"/>
              </a:lnSpc>
            </a:pPr>
            <a:r>
              <a:rPr lang="en-GB" sz="3200" b="1" noProof="0">
                <a:latin typeface="Aptos"/>
                <a:cs typeface="Calibri"/>
              </a:rPr>
              <a:t>Contact:</a:t>
            </a:r>
            <a:r>
              <a:rPr lang="en-GB" sz="3200" noProof="0">
                <a:latin typeface="Aptos"/>
                <a:cs typeface="Calibri"/>
              </a:rPr>
              <a:t> </a:t>
            </a:r>
            <a:r>
              <a:rPr lang="en-GB" sz="3200" noProof="0">
                <a:latin typeface="Aptos"/>
                <a:cs typeface="Calibri"/>
                <a:hlinkClick r:id="rId3">
                  <a:extLst>
                    <a:ext uri="{A12FA001-AC4F-418D-AE19-62706E023703}">
                      <ahyp:hlinkClr xmlns:ahyp="http://schemas.microsoft.com/office/drawing/2018/hyperlinkcolor" val="tx"/>
                    </a:ext>
                  </a:extLst>
                </a:hlinkClick>
              </a:rPr>
              <a:t>preunisummerschool@warwick.ac.uk</a:t>
            </a:r>
            <a:r>
              <a:rPr lang="en-GB" sz="3200" noProof="0">
                <a:latin typeface="Aptos"/>
                <a:cs typeface="Calibri"/>
              </a:rPr>
              <a:t> </a:t>
            </a:r>
            <a:br>
              <a:rPr lang="en-GB" sz="3200" noProof="0">
                <a:latin typeface="Aptos"/>
              </a:rPr>
            </a:br>
            <a:r>
              <a:rPr lang="en-GB" sz="3200" noProof="0">
                <a:latin typeface="Aptos"/>
                <a:cs typeface="Calibri"/>
              </a:rPr>
              <a:t>and see handbook for emergency contact details</a:t>
            </a:r>
          </a:p>
          <a:p>
            <a:pPr>
              <a:lnSpc>
                <a:spcPct val="90000"/>
              </a:lnSpc>
            </a:pPr>
            <a:endParaRPr lang="en-GB" sz="1100" noProof="0"/>
          </a:p>
        </p:txBody>
      </p:sp>
      <p:sp>
        <p:nvSpPr>
          <p:cNvPr id="8" name="Title 7">
            <a:extLst>
              <a:ext uri="{FF2B5EF4-FFF2-40B4-BE49-F238E27FC236}">
                <a16:creationId xmlns:a16="http://schemas.microsoft.com/office/drawing/2014/main" id="{815365DA-C0A1-6B6D-2AAC-71DD5BB47411}"/>
              </a:ext>
            </a:extLst>
          </p:cNvPr>
          <p:cNvSpPr>
            <a:spLocks noGrp="1"/>
          </p:cNvSpPr>
          <p:nvPr>
            <p:ph type="title"/>
          </p:nvPr>
        </p:nvSpPr>
        <p:spPr>
          <a:xfrm>
            <a:off x="186582" y="2781351"/>
            <a:ext cx="8208000" cy="1743682"/>
          </a:xfrm>
        </p:spPr>
        <p:txBody>
          <a:bodyPr wrap="square" anchor="t">
            <a:normAutofit/>
          </a:bodyPr>
          <a:lstStyle/>
          <a:p>
            <a:r>
              <a:rPr lang="en-GB" b="1" noProof="0">
                <a:solidFill>
                  <a:schemeClr val="bg2"/>
                </a:solidFill>
                <a:latin typeface="Aptos"/>
                <a:cs typeface="Calibri"/>
              </a:rPr>
              <a:t>Any Questions?</a:t>
            </a:r>
            <a:endParaRPr lang="en-GB" b="1" noProof="0">
              <a:solidFill>
                <a:schemeClr val="bg2"/>
              </a:solidFill>
              <a:latin typeface="Aptos"/>
              <a:ea typeface="Calibri"/>
              <a:cs typeface="Calibri"/>
            </a:endParaRPr>
          </a:p>
        </p:txBody>
      </p:sp>
      <p:sp>
        <p:nvSpPr>
          <p:cNvPr id="4" name="Slide Number Placeholder 3">
            <a:extLst>
              <a:ext uri="{FF2B5EF4-FFF2-40B4-BE49-F238E27FC236}">
                <a16:creationId xmlns:a16="http://schemas.microsoft.com/office/drawing/2014/main" id="{0172E4DC-7F64-0B81-1275-DEF38F79053F}"/>
              </a:ext>
            </a:extLst>
          </p:cNvPr>
          <p:cNvSpPr>
            <a:spLocks noGrp="1"/>
          </p:cNvSpPr>
          <p:nvPr>
            <p:ph type="sldNum" sz="quarter" idx="4294967295"/>
          </p:nvPr>
        </p:nvSpPr>
        <p:spPr>
          <a:xfrm>
            <a:off x="0" y="5994400"/>
            <a:ext cx="360363" cy="360363"/>
          </a:xfrm>
        </p:spPr>
        <p:txBody>
          <a:bodyPr wrap="square" anchor="b">
            <a:normAutofit/>
          </a:bodyPr>
          <a:lstStyle/>
          <a:p>
            <a:fld id="{E8F1A65C-595C-4736-BF40-F7D31E789466}" type="slidenum">
              <a:rPr lang="en-GB" noProof="0" smtClean="0"/>
              <a:pPr/>
              <a:t>29</a:t>
            </a:fld>
            <a:endParaRPr lang="en-GB" noProof="0"/>
          </a:p>
        </p:txBody>
      </p:sp>
    </p:spTree>
    <p:extLst>
      <p:ext uri="{BB962C8B-B14F-4D97-AF65-F5344CB8AC3E}">
        <p14:creationId xmlns:p14="http://schemas.microsoft.com/office/powerpoint/2010/main" val="518746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388EE936-C859-C3EF-AA23-59F4F6CCBC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9B8127-D8D9-6D6A-1526-BD58ED931E29}"/>
              </a:ext>
            </a:extLst>
          </p:cNvPr>
          <p:cNvSpPr>
            <a:spLocks noGrp="1"/>
          </p:cNvSpPr>
          <p:nvPr>
            <p:ph type="title"/>
          </p:nvPr>
        </p:nvSpPr>
        <p:spPr>
          <a:xfrm>
            <a:off x="499733" y="611068"/>
            <a:ext cx="4860000" cy="306815"/>
          </a:xfrm>
        </p:spPr>
        <p:txBody>
          <a:bodyPr/>
          <a:lstStyle/>
          <a:p>
            <a:r>
              <a:rPr lang="en-GB" sz="2400" noProof="0">
                <a:latin typeface="Aptos"/>
              </a:rPr>
              <a:t>Welcome and Introduction</a:t>
            </a:r>
            <a:endParaRPr lang="en-GB" sz="2400" noProof="0"/>
          </a:p>
        </p:txBody>
      </p:sp>
      <p:sp>
        <p:nvSpPr>
          <p:cNvPr id="3" name="Content Placeholder 7">
            <a:extLst>
              <a:ext uri="{FF2B5EF4-FFF2-40B4-BE49-F238E27FC236}">
                <a16:creationId xmlns:a16="http://schemas.microsoft.com/office/drawing/2014/main" id="{5212E6B4-1DF8-48E6-305F-EF7FE2BD4E87}"/>
              </a:ext>
            </a:extLst>
          </p:cNvPr>
          <p:cNvSpPr txBox="1">
            <a:spLocks/>
          </p:cNvSpPr>
          <p:nvPr/>
        </p:nvSpPr>
        <p:spPr>
          <a:xfrm>
            <a:off x="480918" y="1486518"/>
            <a:ext cx="11192534" cy="3315538"/>
          </a:xfrm>
          <a:prstGeom prst="rect">
            <a:avLst/>
          </a:prstGeom>
        </p:spPr>
        <p:txBody>
          <a:bodyPr lIns="91440" tIns="45720" rIns="91440" bIns="45720" anchor="t"/>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noProof="0">
                <a:latin typeface="Aptos" panose="020B0004020202020204" pitchFamily="34" charset="0"/>
              </a:rPr>
              <a:t>Pre‑University Summer School Team</a:t>
            </a:r>
            <a:endParaRPr lang="en-US"/>
          </a:p>
          <a:p>
            <a:endParaRPr lang="en-GB" noProof="0"/>
          </a:p>
          <a:p>
            <a:endParaRPr lang="en-GB">
              <a:ea typeface="Calibri"/>
              <a:cs typeface="Calibri"/>
            </a:endParaRPr>
          </a:p>
          <a:p>
            <a:endParaRPr lang="en-GB">
              <a:ea typeface="Calibri"/>
              <a:cs typeface="Calibri"/>
            </a:endParaRPr>
          </a:p>
          <a:p>
            <a:endParaRPr lang="en-GB">
              <a:ea typeface="Calibri"/>
              <a:cs typeface="Calibri"/>
            </a:endParaRPr>
          </a:p>
          <a:p>
            <a:endParaRPr lang="en-GB">
              <a:ea typeface="Calibri"/>
              <a:cs typeface="Calibri"/>
            </a:endParaRPr>
          </a:p>
          <a:p>
            <a:endParaRPr lang="en-GB">
              <a:ea typeface="Calibri"/>
              <a:cs typeface="Calibri"/>
            </a:endParaRPr>
          </a:p>
          <a:p>
            <a:endParaRPr lang="en-GB">
              <a:ea typeface="Calibri"/>
              <a:cs typeface="Calibri"/>
            </a:endParaRPr>
          </a:p>
          <a:p>
            <a:endParaRPr lang="en-GB">
              <a:ea typeface="Calibri"/>
              <a:cs typeface="Calibri"/>
            </a:endParaRPr>
          </a:p>
          <a:p>
            <a:endParaRPr lang="en-GB">
              <a:ea typeface="Calibri"/>
              <a:cs typeface="Calibri"/>
            </a:endParaRPr>
          </a:p>
        </p:txBody>
      </p:sp>
      <p:pic>
        <p:nvPicPr>
          <p:cNvPr id="5" name="Picture 4" descr="A person with brown hair smiling&#10;&#10;AI-generated content may be incorrect.">
            <a:extLst>
              <a:ext uri="{FF2B5EF4-FFF2-40B4-BE49-F238E27FC236}">
                <a16:creationId xmlns:a16="http://schemas.microsoft.com/office/drawing/2014/main" id="{44423112-02E4-DE06-270D-B11D86E4E9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733" y="1922711"/>
            <a:ext cx="1260328" cy="1260328"/>
          </a:xfrm>
          <a:prstGeom prst="rect">
            <a:avLst/>
          </a:prstGeom>
        </p:spPr>
      </p:pic>
      <p:pic>
        <p:nvPicPr>
          <p:cNvPr id="6" name="Picture 5" descr="A person taking a selfie&#10;&#10;AI-generated content may be incorrect.">
            <a:extLst>
              <a:ext uri="{FF2B5EF4-FFF2-40B4-BE49-F238E27FC236}">
                <a16:creationId xmlns:a16="http://schemas.microsoft.com/office/drawing/2014/main" id="{066AF3CC-14A9-29B3-7F9A-2F3158281E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8262" y="1911553"/>
            <a:ext cx="1260328" cy="1260328"/>
          </a:xfrm>
          <a:prstGeom prst="rect">
            <a:avLst/>
          </a:prstGeom>
        </p:spPr>
      </p:pic>
      <p:sp>
        <p:nvSpPr>
          <p:cNvPr id="7" name="TextBox 6">
            <a:extLst>
              <a:ext uri="{FF2B5EF4-FFF2-40B4-BE49-F238E27FC236}">
                <a16:creationId xmlns:a16="http://schemas.microsoft.com/office/drawing/2014/main" id="{14CDC9F6-830E-ADF6-5C09-4DDB50AF1AFD}"/>
              </a:ext>
            </a:extLst>
          </p:cNvPr>
          <p:cNvSpPr txBox="1"/>
          <p:nvPr/>
        </p:nvSpPr>
        <p:spPr>
          <a:xfrm>
            <a:off x="362842" y="3354307"/>
            <a:ext cx="1753062" cy="914400"/>
          </a:xfrm>
          <a:prstGeom prst="rect">
            <a:avLst/>
          </a:prstGeom>
          <a:noFill/>
        </p:spPr>
        <p:txBody>
          <a:bodyPr wrap="none" lIns="91440" tIns="45720" rIns="91440" bIns="45720" rtlCol="0" anchor="t">
            <a:noAutofit/>
          </a:bodyPr>
          <a:lstStyle/>
          <a:p>
            <a:pPr algn="l">
              <a:lnSpc>
                <a:spcPct val="100000"/>
              </a:lnSpc>
              <a:spcBef>
                <a:spcPts val="0"/>
              </a:spcBef>
              <a:spcAft>
                <a:spcPts val="800"/>
              </a:spcAft>
            </a:pPr>
            <a:r>
              <a:rPr lang="en-GB" sz="1600" b="1" noProof="0">
                <a:latin typeface="Aptos"/>
              </a:rPr>
              <a:t>Rachael Brogan	</a:t>
            </a:r>
          </a:p>
        </p:txBody>
      </p:sp>
      <p:sp>
        <p:nvSpPr>
          <p:cNvPr id="8" name="TextBox 7">
            <a:extLst>
              <a:ext uri="{FF2B5EF4-FFF2-40B4-BE49-F238E27FC236}">
                <a16:creationId xmlns:a16="http://schemas.microsoft.com/office/drawing/2014/main" id="{A6DCD269-99B7-66DF-6173-DFEA61C6A2FB}"/>
              </a:ext>
            </a:extLst>
          </p:cNvPr>
          <p:cNvSpPr txBox="1"/>
          <p:nvPr/>
        </p:nvSpPr>
        <p:spPr>
          <a:xfrm>
            <a:off x="2547258" y="3354307"/>
            <a:ext cx="1302336" cy="914400"/>
          </a:xfrm>
          <a:prstGeom prst="rect">
            <a:avLst/>
          </a:prstGeom>
          <a:noFill/>
        </p:spPr>
        <p:txBody>
          <a:bodyPr wrap="square" lIns="91440" tIns="45720" rIns="91440" bIns="45720" rtlCol="0" anchor="t">
            <a:noAutofit/>
          </a:bodyPr>
          <a:lstStyle/>
          <a:p>
            <a:pPr algn="l">
              <a:lnSpc>
                <a:spcPct val="100000"/>
              </a:lnSpc>
              <a:spcBef>
                <a:spcPts val="0"/>
              </a:spcBef>
              <a:spcAft>
                <a:spcPts val="800"/>
              </a:spcAft>
            </a:pPr>
            <a:r>
              <a:rPr lang="en-GB" sz="1600" b="1" noProof="0">
                <a:latin typeface="Aptos"/>
              </a:rPr>
              <a:t>Suzi Barrett</a:t>
            </a:r>
          </a:p>
        </p:txBody>
      </p:sp>
      <p:sp>
        <p:nvSpPr>
          <p:cNvPr id="9" name="TextBox 8">
            <a:extLst>
              <a:ext uri="{FF2B5EF4-FFF2-40B4-BE49-F238E27FC236}">
                <a16:creationId xmlns:a16="http://schemas.microsoft.com/office/drawing/2014/main" id="{A5E25CD5-8814-67AF-2C85-5FB87DFB82B7}"/>
              </a:ext>
            </a:extLst>
          </p:cNvPr>
          <p:cNvSpPr txBox="1"/>
          <p:nvPr/>
        </p:nvSpPr>
        <p:spPr>
          <a:xfrm>
            <a:off x="4453831" y="3390057"/>
            <a:ext cx="2205128" cy="914400"/>
          </a:xfrm>
          <a:prstGeom prst="rect">
            <a:avLst/>
          </a:prstGeom>
          <a:noFill/>
        </p:spPr>
        <p:txBody>
          <a:bodyPr wrap="square" lIns="91440" tIns="45720" rIns="91440" bIns="45720" rtlCol="0" anchor="t">
            <a:noAutofit/>
          </a:bodyPr>
          <a:lstStyle/>
          <a:p>
            <a:pPr algn="l">
              <a:lnSpc>
                <a:spcPct val="100000"/>
              </a:lnSpc>
              <a:spcBef>
                <a:spcPts val="0"/>
              </a:spcBef>
              <a:spcAft>
                <a:spcPts val="800"/>
              </a:spcAft>
            </a:pPr>
            <a:r>
              <a:rPr lang="en-GB" sz="1600" b="1" noProof="0">
                <a:latin typeface="Aptos"/>
              </a:rPr>
              <a:t>Katie Barlow</a:t>
            </a:r>
          </a:p>
          <a:p>
            <a:pPr algn="l">
              <a:lnSpc>
                <a:spcPct val="100000"/>
              </a:lnSpc>
              <a:spcBef>
                <a:spcPts val="0"/>
              </a:spcBef>
              <a:spcAft>
                <a:spcPts val="800"/>
              </a:spcAft>
            </a:pPr>
            <a:r>
              <a:rPr lang="en-GB" sz="1600" noProof="0">
                <a:latin typeface="Aptos"/>
              </a:rPr>
              <a:t>Pre-University Summer School  Lead</a:t>
            </a:r>
          </a:p>
          <a:p>
            <a:pPr algn="l">
              <a:lnSpc>
                <a:spcPct val="100000"/>
              </a:lnSpc>
              <a:spcBef>
                <a:spcPts val="0"/>
              </a:spcBef>
              <a:spcAft>
                <a:spcPts val="800"/>
              </a:spcAft>
            </a:pPr>
            <a:endParaRPr lang="en-GB" noProof="0"/>
          </a:p>
        </p:txBody>
      </p:sp>
      <p:sp>
        <p:nvSpPr>
          <p:cNvPr id="11" name="TextBox 10">
            <a:extLst>
              <a:ext uri="{FF2B5EF4-FFF2-40B4-BE49-F238E27FC236}">
                <a16:creationId xmlns:a16="http://schemas.microsoft.com/office/drawing/2014/main" id="{43350F2A-6209-FD8D-060B-897A9A93786C}"/>
              </a:ext>
            </a:extLst>
          </p:cNvPr>
          <p:cNvSpPr txBox="1"/>
          <p:nvPr/>
        </p:nvSpPr>
        <p:spPr>
          <a:xfrm>
            <a:off x="427059" y="3964357"/>
            <a:ext cx="3401531" cy="608699"/>
          </a:xfrm>
          <a:prstGeom prst="rect">
            <a:avLst/>
          </a:prstGeom>
          <a:noFill/>
        </p:spPr>
        <p:txBody>
          <a:bodyPr wrap="none" lIns="91440" tIns="45720" rIns="91440" bIns="45720" rtlCol="0" anchor="t">
            <a:noAutofit/>
          </a:bodyPr>
          <a:lstStyle/>
          <a:p>
            <a:pPr algn="l">
              <a:lnSpc>
                <a:spcPct val="100000"/>
              </a:lnSpc>
              <a:spcBef>
                <a:spcPts val="0"/>
              </a:spcBef>
              <a:spcAft>
                <a:spcPts val="800"/>
              </a:spcAft>
            </a:pPr>
            <a:r>
              <a:rPr lang="en-GB" sz="1600" noProof="0">
                <a:latin typeface="Aptos"/>
              </a:rPr>
              <a:t>Departmental Safeguarding Officers</a:t>
            </a:r>
          </a:p>
        </p:txBody>
      </p:sp>
      <p:pic>
        <p:nvPicPr>
          <p:cNvPr id="4" name="Picture 3" descr="A person smiling at camera&#10;&#10;AI-generated content may be incorrect.">
            <a:extLst>
              <a:ext uri="{FF2B5EF4-FFF2-40B4-BE49-F238E27FC236}">
                <a16:creationId xmlns:a16="http://schemas.microsoft.com/office/drawing/2014/main" id="{FC9ADEC2-CCB7-4B71-33C6-41175B5EFBB6}"/>
              </a:ext>
            </a:extLst>
          </p:cNvPr>
          <p:cNvPicPr>
            <a:picLocks noChangeAspect="1"/>
          </p:cNvPicPr>
          <p:nvPr/>
        </p:nvPicPr>
        <p:blipFill>
          <a:blip r:embed="rId5"/>
          <a:stretch>
            <a:fillRect/>
          </a:stretch>
        </p:blipFill>
        <p:spPr>
          <a:xfrm>
            <a:off x="4786838" y="1922711"/>
            <a:ext cx="1129096" cy="1260913"/>
          </a:xfrm>
          <a:prstGeom prst="rect">
            <a:avLst/>
          </a:prstGeom>
        </p:spPr>
      </p:pic>
      <p:pic>
        <p:nvPicPr>
          <p:cNvPr id="14" name="Picture 2" descr="Fiona Wallace (She/Her) - Director of ...">
            <a:extLst>
              <a:ext uri="{FF2B5EF4-FFF2-40B4-BE49-F238E27FC236}">
                <a16:creationId xmlns:a16="http://schemas.microsoft.com/office/drawing/2014/main" id="{552C98C6-956D-7C91-D910-FA8AE398884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50070" y="1910968"/>
            <a:ext cx="1260913" cy="126091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2982DA2-2242-DC43-FA93-F84046E7436A}"/>
              </a:ext>
            </a:extLst>
          </p:cNvPr>
          <p:cNvSpPr txBox="1"/>
          <p:nvPr/>
        </p:nvSpPr>
        <p:spPr>
          <a:xfrm>
            <a:off x="6940933" y="3354307"/>
            <a:ext cx="1905000" cy="1371600"/>
          </a:xfrm>
          <a:prstGeom prst="rect">
            <a:avLst/>
          </a:prstGeom>
          <a:noFill/>
        </p:spPr>
        <p:txBody>
          <a:bodyPr wrap="square" lIns="91440" tIns="45720" rIns="91440" bIns="45720" rtlCol="0" anchor="t">
            <a:noAutofit/>
          </a:bodyPr>
          <a:lstStyle/>
          <a:p>
            <a:pPr>
              <a:spcAft>
                <a:spcPts val="800"/>
              </a:spcAft>
            </a:pPr>
            <a:r>
              <a:rPr lang="en-GB" sz="1600" b="1">
                <a:latin typeface="Aptos" panose="020B0004020202020204" pitchFamily="34" charset="0"/>
              </a:rPr>
              <a:t>Fiona Wallace </a:t>
            </a:r>
            <a:br>
              <a:rPr lang="en-GB" sz="1600">
                <a:latin typeface="Aptos" panose="020B0004020202020204" pitchFamily="34" charset="0"/>
              </a:rPr>
            </a:br>
            <a:br>
              <a:rPr lang="en-GB" sz="1600">
                <a:latin typeface="Aptos" panose="020B0004020202020204" pitchFamily="34" charset="0"/>
              </a:rPr>
            </a:br>
            <a:r>
              <a:rPr lang="en-GB" sz="1600">
                <a:latin typeface="Aptos" panose="020B0004020202020204" pitchFamily="34" charset="0"/>
              </a:rPr>
              <a:t>Director of Summer Schools</a:t>
            </a:r>
          </a:p>
        </p:txBody>
      </p:sp>
      <p:pic>
        <p:nvPicPr>
          <p:cNvPr id="16" name="Picture 6" descr="Chris Jones - University of Warwick ...">
            <a:extLst>
              <a:ext uri="{FF2B5EF4-FFF2-40B4-BE49-F238E27FC236}">
                <a16:creationId xmlns:a16="http://schemas.microsoft.com/office/drawing/2014/main" id="{CD9BAEED-B082-6B03-5101-25835204D7F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69241" y="1883960"/>
            <a:ext cx="1260327" cy="126032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AE4374BA-63C3-0FAD-D138-D3BF5B8D55E5}"/>
              </a:ext>
            </a:extLst>
          </p:cNvPr>
          <p:cNvSpPr txBox="1"/>
          <p:nvPr/>
        </p:nvSpPr>
        <p:spPr>
          <a:xfrm>
            <a:off x="9127907" y="3354307"/>
            <a:ext cx="2033804" cy="1679073"/>
          </a:xfrm>
          <a:prstGeom prst="rect">
            <a:avLst/>
          </a:prstGeom>
          <a:noFill/>
        </p:spPr>
        <p:txBody>
          <a:bodyPr wrap="square" lIns="91440" tIns="45720" rIns="91440" bIns="45720" rtlCol="0" anchor="t">
            <a:noAutofit/>
          </a:bodyPr>
          <a:lstStyle/>
          <a:p>
            <a:pPr>
              <a:spcAft>
                <a:spcPts val="800"/>
              </a:spcAft>
            </a:pPr>
            <a:r>
              <a:rPr lang="en-GB" sz="1600" b="1">
                <a:latin typeface="Aptos" panose="020B0004020202020204" pitchFamily="34" charset="0"/>
              </a:rPr>
              <a:t>Chris Jones</a:t>
            </a:r>
            <a:br>
              <a:rPr lang="en-GB" sz="1600">
                <a:latin typeface="Aptos" panose="020B0004020202020204" pitchFamily="34" charset="0"/>
              </a:rPr>
            </a:br>
            <a:br>
              <a:rPr lang="en-GB" sz="1600">
                <a:latin typeface="Aptos" panose="020B0004020202020204" pitchFamily="34" charset="0"/>
              </a:rPr>
            </a:br>
            <a:r>
              <a:rPr lang="en-GB" sz="1600">
                <a:latin typeface="Aptos" panose="020B0004020202020204" pitchFamily="34" charset="0"/>
              </a:rPr>
              <a:t>Assistant Academic Director of </a:t>
            </a:r>
            <a:br>
              <a:rPr lang="en-GB" sz="1600">
                <a:latin typeface="Aptos" panose="020B0004020202020204" pitchFamily="34" charset="0"/>
              </a:rPr>
            </a:br>
            <a:r>
              <a:rPr lang="en-GB" sz="1600">
                <a:latin typeface="Aptos" panose="020B0004020202020204" pitchFamily="34" charset="0"/>
              </a:rPr>
              <a:t>Summer Schools</a:t>
            </a:r>
          </a:p>
        </p:txBody>
      </p:sp>
    </p:spTree>
    <p:extLst>
      <p:ext uri="{BB962C8B-B14F-4D97-AF65-F5344CB8AC3E}">
        <p14:creationId xmlns:p14="http://schemas.microsoft.com/office/powerpoint/2010/main" val="3708205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CE144-24DE-79E0-FB4D-B809EDF0BBD0}"/>
              </a:ext>
            </a:extLst>
          </p:cNvPr>
          <p:cNvSpPr>
            <a:spLocks noGrp="1"/>
          </p:cNvSpPr>
          <p:nvPr>
            <p:ph type="title"/>
          </p:nvPr>
        </p:nvSpPr>
        <p:spPr>
          <a:xfrm>
            <a:off x="499733" y="538538"/>
            <a:ext cx="11192534" cy="383567"/>
          </a:xfrm>
        </p:spPr>
        <p:txBody>
          <a:bodyPr wrap="square" anchor="ctr">
            <a:normAutofit/>
          </a:bodyPr>
          <a:lstStyle/>
          <a:p>
            <a:r>
              <a:rPr lang="en-GB">
                <a:latin typeface="Aptos"/>
                <a:cs typeface="Calibri"/>
              </a:rPr>
              <a:t>Purpose of today's session</a:t>
            </a:r>
            <a:endParaRPr lang="en-GB"/>
          </a:p>
        </p:txBody>
      </p:sp>
      <p:sp>
        <p:nvSpPr>
          <p:cNvPr id="13" name="Slide Number Placeholder 2">
            <a:extLst>
              <a:ext uri="{FF2B5EF4-FFF2-40B4-BE49-F238E27FC236}">
                <a16:creationId xmlns:a16="http://schemas.microsoft.com/office/drawing/2014/main" id="{54147B4E-5DB1-02FB-57AB-1E54D83C79B5}"/>
              </a:ext>
            </a:extLst>
          </p:cNvPr>
          <p:cNvSpPr>
            <a:spLocks noGrp="1"/>
          </p:cNvSpPr>
          <p:nvPr>
            <p:ph type="sldNum" sz="quarter" idx="10"/>
          </p:nvPr>
        </p:nvSpPr>
        <p:spPr>
          <a:xfrm>
            <a:off x="499733" y="5994450"/>
            <a:ext cx="360000" cy="360000"/>
          </a:xfrm>
        </p:spPr>
        <p:txBody>
          <a:bodyPr/>
          <a:lstStyle/>
          <a:p>
            <a:fld id="{E8F1A65C-595C-4736-BF40-F7D31E789466}" type="slidenum">
              <a:rPr lang="en-GB" smtClean="0"/>
              <a:pPr/>
              <a:t>4</a:t>
            </a:fld>
            <a:endParaRPr lang="en-GB"/>
          </a:p>
        </p:txBody>
      </p:sp>
      <p:sp>
        <p:nvSpPr>
          <p:cNvPr id="14" name="Footer Placeholder 3">
            <a:extLst>
              <a:ext uri="{FF2B5EF4-FFF2-40B4-BE49-F238E27FC236}">
                <a16:creationId xmlns:a16="http://schemas.microsoft.com/office/drawing/2014/main" id="{B3405988-8272-7FBB-2A0A-DDFC4C33FF27}"/>
              </a:ext>
            </a:extLst>
          </p:cNvPr>
          <p:cNvSpPr>
            <a:spLocks noGrp="1"/>
          </p:cNvSpPr>
          <p:nvPr>
            <p:ph type="ftr" sz="quarter" idx="11"/>
          </p:nvPr>
        </p:nvSpPr>
        <p:spPr>
          <a:xfrm>
            <a:off x="1039733" y="5994450"/>
            <a:ext cx="10652534" cy="360000"/>
          </a:xfrm>
        </p:spPr>
        <p:txBody>
          <a:bodyPr/>
          <a:lstStyle/>
          <a:p>
            <a:endParaRPr lang="en-GB"/>
          </a:p>
        </p:txBody>
      </p:sp>
      <p:sp>
        <p:nvSpPr>
          <p:cNvPr id="3" name="Picture Placeholder 2">
            <a:extLst>
              <a:ext uri="{FF2B5EF4-FFF2-40B4-BE49-F238E27FC236}">
                <a16:creationId xmlns:a16="http://schemas.microsoft.com/office/drawing/2014/main" id="{1D40799B-F2D3-FA2B-AE55-1719313A16F7}"/>
              </a:ext>
            </a:extLst>
          </p:cNvPr>
          <p:cNvSpPr>
            <a:spLocks noGrp="1"/>
          </p:cNvSpPr>
          <p:nvPr>
            <p:ph idx="4294967295"/>
          </p:nvPr>
        </p:nvSpPr>
        <p:spPr>
          <a:xfrm>
            <a:off x="499733" y="1112605"/>
            <a:ext cx="11192534" cy="4352544"/>
          </a:xfrm>
        </p:spPr>
        <p:txBody>
          <a:bodyPr vert="horz" lIns="0" tIns="0" rIns="0" bIns="0" rtlCol="0" anchor="t">
            <a:normAutofit/>
          </a:bodyPr>
          <a:lstStyle/>
          <a:p>
            <a:pPr>
              <a:buChar char="•"/>
            </a:pPr>
            <a:r>
              <a:rPr lang="en-US">
                <a:latin typeface="Aptos"/>
                <a:ea typeface="Calibri"/>
                <a:cs typeface="Calibri"/>
              </a:rPr>
              <a:t> Give you a clear understanding of how we keep students </a:t>
            </a:r>
            <a:r>
              <a:rPr lang="en-US" b="1">
                <a:latin typeface="Aptos"/>
                <a:ea typeface="Calibri"/>
                <a:cs typeface="Calibri"/>
              </a:rPr>
              <a:t>safe, supported, and well supervised throughout the </a:t>
            </a:r>
            <a:r>
              <a:rPr lang="en-US" b="1" err="1">
                <a:latin typeface="Aptos"/>
                <a:ea typeface="Calibri"/>
                <a:cs typeface="Calibri"/>
              </a:rPr>
              <a:t>programme</a:t>
            </a:r>
            <a:endParaRPr lang="en-US" b="1">
              <a:latin typeface="Aptos"/>
              <a:ea typeface="Calibri"/>
              <a:cs typeface="Calibri"/>
            </a:endParaRPr>
          </a:p>
          <a:p>
            <a:pPr>
              <a:buChar char="•"/>
            </a:pPr>
            <a:endParaRPr lang="en-US" b="1">
              <a:latin typeface="Aptos"/>
              <a:ea typeface="Calibri"/>
              <a:cs typeface="Calibri"/>
            </a:endParaRPr>
          </a:p>
          <a:p>
            <a:pPr>
              <a:buChar char="•"/>
            </a:pPr>
            <a:r>
              <a:rPr lang="en-US">
                <a:latin typeface="Aptos"/>
                <a:ea typeface="Calibri"/>
                <a:cs typeface="Calibri"/>
              </a:rPr>
              <a:t> Explain the </a:t>
            </a:r>
            <a:r>
              <a:rPr lang="en-US" b="1">
                <a:latin typeface="Aptos"/>
                <a:ea typeface="Calibri"/>
                <a:cs typeface="Calibri"/>
              </a:rPr>
              <a:t>key safeguarding measures</a:t>
            </a:r>
            <a:r>
              <a:rPr lang="en-US">
                <a:latin typeface="Aptos"/>
                <a:ea typeface="Calibri"/>
                <a:cs typeface="Calibri"/>
              </a:rPr>
              <a:t> and wellbeing support in place</a:t>
            </a:r>
          </a:p>
          <a:p>
            <a:pPr>
              <a:buChar char="•"/>
            </a:pPr>
            <a:endParaRPr lang="en-US">
              <a:latin typeface="Aptos"/>
              <a:ea typeface="Calibri"/>
              <a:cs typeface="Calibri"/>
            </a:endParaRPr>
          </a:p>
          <a:p>
            <a:pPr>
              <a:buChar char="•"/>
            </a:pPr>
            <a:r>
              <a:rPr lang="en-US">
                <a:latin typeface="Aptos"/>
                <a:ea typeface="Calibri"/>
                <a:cs typeface="Calibri"/>
              </a:rPr>
              <a:t> Help you understand </a:t>
            </a:r>
            <a:r>
              <a:rPr lang="en-US" b="1">
                <a:latin typeface="Aptos"/>
                <a:ea typeface="Calibri"/>
                <a:cs typeface="Calibri"/>
              </a:rPr>
              <a:t>what to expect</a:t>
            </a:r>
            <a:r>
              <a:rPr lang="en-US">
                <a:latin typeface="Aptos"/>
                <a:ea typeface="Calibri"/>
                <a:cs typeface="Calibri"/>
              </a:rPr>
              <a:t> and how the </a:t>
            </a:r>
            <a:r>
              <a:rPr lang="en-US" err="1">
                <a:latin typeface="Aptos"/>
                <a:ea typeface="Calibri"/>
                <a:cs typeface="Calibri"/>
              </a:rPr>
              <a:t>programme</a:t>
            </a:r>
            <a:r>
              <a:rPr lang="en-US">
                <a:latin typeface="Aptos"/>
                <a:ea typeface="Calibri"/>
                <a:cs typeface="Calibri"/>
              </a:rPr>
              <a:t> runs in practice</a:t>
            </a:r>
          </a:p>
          <a:p>
            <a:pPr>
              <a:buChar char="•"/>
            </a:pPr>
            <a:endParaRPr lang="en-US">
              <a:latin typeface="Aptos"/>
              <a:ea typeface="Calibri"/>
              <a:cs typeface="Calibri"/>
            </a:endParaRPr>
          </a:p>
          <a:p>
            <a:pPr>
              <a:buChar char="•"/>
            </a:pPr>
            <a:r>
              <a:rPr lang="en-US">
                <a:latin typeface="Aptos"/>
                <a:ea typeface="Calibri"/>
                <a:cs typeface="Calibri"/>
              </a:rPr>
              <a:t> Provide the information you need to </a:t>
            </a:r>
            <a:r>
              <a:rPr lang="en-US" b="1">
                <a:latin typeface="Aptos"/>
                <a:ea typeface="Calibri"/>
                <a:cs typeface="Calibri"/>
              </a:rPr>
              <a:t>prepare your child for the </a:t>
            </a:r>
            <a:r>
              <a:rPr lang="en-US" b="1" err="1">
                <a:latin typeface="Aptos"/>
                <a:ea typeface="Calibri"/>
                <a:cs typeface="Calibri"/>
              </a:rPr>
              <a:t>programme</a:t>
            </a:r>
            <a:endParaRPr lang="en-US" b="1">
              <a:latin typeface="Aptos"/>
              <a:ea typeface="Calibri"/>
              <a:cs typeface="Calibri"/>
            </a:endParaRPr>
          </a:p>
          <a:p>
            <a:pPr>
              <a:buChar char="•"/>
            </a:pPr>
            <a:endParaRPr lang="en-US" b="1">
              <a:latin typeface="Aptos"/>
              <a:ea typeface="Calibri"/>
              <a:cs typeface="Calibri"/>
            </a:endParaRPr>
          </a:p>
          <a:p>
            <a:pPr>
              <a:buChar char="•"/>
            </a:pPr>
            <a:r>
              <a:rPr lang="en-US">
                <a:latin typeface="Aptos"/>
                <a:ea typeface="Calibri"/>
                <a:cs typeface="Calibri"/>
              </a:rPr>
              <a:t> Clarify </a:t>
            </a:r>
            <a:r>
              <a:rPr lang="en-US" b="1">
                <a:latin typeface="Aptos"/>
                <a:ea typeface="Calibri"/>
                <a:cs typeface="Calibri"/>
              </a:rPr>
              <a:t>what we need from you as parents/guardians</a:t>
            </a:r>
            <a:r>
              <a:rPr lang="en-US">
                <a:latin typeface="Aptos"/>
                <a:ea typeface="Calibri"/>
                <a:cs typeface="Calibri"/>
              </a:rPr>
              <a:t> to support a safe and positive experience</a:t>
            </a:r>
          </a:p>
          <a:p>
            <a:pPr>
              <a:buChar char="•"/>
            </a:pPr>
            <a:endParaRPr lang="en-US">
              <a:latin typeface="Aptos"/>
              <a:ea typeface="Calibri"/>
              <a:cs typeface="Calibri"/>
            </a:endParaRPr>
          </a:p>
          <a:p>
            <a:pPr>
              <a:buChar char="•"/>
            </a:pPr>
            <a:r>
              <a:rPr lang="en-US">
                <a:latin typeface="Aptos"/>
                <a:ea typeface="Calibri"/>
                <a:cs typeface="Calibri"/>
              </a:rPr>
              <a:t> Give an opportunity to ask questions</a:t>
            </a:r>
          </a:p>
          <a:p>
            <a:pPr marL="285750" indent="-285750">
              <a:spcAft>
                <a:spcPts val="600"/>
              </a:spcAft>
              <a:buChar char="•"/>
            </a:pPr>
            <a:endParaRPr lang="en-US"/>
          </a:p>
        </p:txBody>
      </p:sp>
    </p:spTree>
    <p:extLst>
      <p:ext uri="{BB962C8B-B14F-4D97-AF65-F5344CB8AC3E}">
        <p14:creationId xmlns:p14="http://schemas.microsoft.com/office/powerpoint/2010/main" val="1663294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FEC46-7367-DDD6-671C-08B3547D6E8A}"/>
              </a:ext>
            </a:extLst>
          </p:cNvPr>
          <p:cNvSpPr>
            <a:spLocks noGrp="1"/>
          </p:cNvSpPr>
          <p:nvPr>
            <p:ph type="title"/>
          </p:nvPr>
        </p:nvSpPr>
        <p:spPr>
          <a:xfrm>
            <a:off x="499733" y="2675641"/>
            <a:ext cx="11192534" cy="767133"/>
          </a:xfrm>
        </p:spPr>
        <p:txBody>
          <a:bodyPr/>
          <a:lstStyle/>
          <a:p>
            <a:pPr algn="ctr"/>
            <a:r>
              <a:rPr lang="en-GB" sz="6000">
                <a:latin typeface="Aptos"/>
                <a:cs typeface="Calibri"/>
              </a:rPr>
              <a:t> Student Safety and Support</a:t>
            </a:r>
            <a:endParaRPr lang="en-GB" sz="6000"/>
          </a:p>
        </p:txBody>
      </p:sp>
      <p:sp>
        <p:nvSpPr>
          <p:cNvPr id="3" name="Slide Number Placeholder 2">
            <a:extLst>
              <a:ext uri="{FF2B5EF4-FFF2-40B4-BE49-F238E27FC236}">
                <a16:creationId xmlns:a16="http://schemas.microsoft.com/office/drawing/2014/main" id="{625EAD92-040C-F162-80A9-FABD621810D6}"/>
              </a:ext>
            </a:extLst>
          </p:cNvPr>
          <p:cNvSpPr>
            <a:spLocks noGrp="1"/>
          </p:cNvSpPr>
          <p:nvPr>
            <p:ph type="sldNum" sz="quarter" idx="10"/>
          </p:nvPr>
        </p:nvSpPr>
        <p:spPr/>
        <p:txBody>
          <a:bodyPr/>
          <a:lstStyle/>
          <a:p>
            <a:fld id="{E8F1A65C-595C-4736-BF40-F7D31E789466}" type="slidenum">
              <a:rPr lang="en-GB" smtClean="0"/>
              <a:pPr/>
              <a:t>5</a:t>
            </a:fld>
            <a:endParaRPr lang="en-GB"/>
          </a:p>
        </p:txBody>
      </p:sp>
      <p:sp>
        <p:nvSpPr>
          <p:cNvPr id="4" name="Footer Placeholder 3">
            <a:extLst>
              <a:ext uri="{FF2B5EF4-FFF2-40B4-BE49-F238E27FC236}">
                <a16:creationId xmlns:a16="http://schemas.microsoft.com/office/drawing/2014/main" id="{1820CC56-E2BC-E08B-1065-DA4969BFAE4D}"/>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12416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D4ABBA5-CE2C-0C97-69D0-B3F730D0D17B}"/>
              </a:ext>
            </a:extLst>
          </p:cNvPr>
          <p:cNvSpPr>
            <a:spLocks noGrp="1"/>
          </p:cNvSpPr>
          <p:nvPr>
            <p:ph type="title"/>
          </p:nvPr>
        </p:nvSpPr>
        <p:spPr>
          <a:xfrm>
            <a:off x="499733" y="538538"/>
            <a:ext cx="11192534" cy="383567"/>
          </a:xfrm>
        </p:spPr>
        <p:txBody>
          <a:bodyPr wrap="square" anchor="ctr">
            <a:normAutofit/>
          </a:bodyPr>
          <a:lstStyle/>
          <a:p>
            <a:r>
              <a:rPr lang="en-GB"/>
              <a:t>Student Safety</a:t>
            </a:r>
            <a:endParaRPr lang="en-GB" noProof="0"/>
          </a:p>
        </p:txBody>
      </p:sp>
      <p:sp>
        <p:nvSpPr>
          <p:cNvPr id="7" name="Slide Number Placeholder 6">
            <a:extLst>
              <a:ext uri="{FF2B5EF4-FFF2-40B4-BE49-F238E27FC236}">
                <a16:creationId xmlns:a16="http://schemas.microsoft.com/office/drawing/2014/main" id="{C83FFD63-9B23-65F5-A47E-FDEFF655D224}"/>
              </a:ext>
            </a:extLst>
          </p:cNvPr>
          <p:cNvSpPr>
            <a:spLocks noGrp="1"/>
          </p:cNvSpPr>
          <p:nvPr>
            <p:ph type="sldNum" sz="quarter" idx="10"/>
          </p:nvPr>
        </p:nvSpPr>
        <p:spPr>
          <a:xfrm>
            <a:off x="499733" y="5994450"/>
            <a:ext cx="360000" cy="360000"/>
          </a:xfrm>
        </p:spPr>
        <p:txBody>
          <a:bodyPr wrap="square" anchor="b">
            <a:normAutofit/>
          </a:bodyPr>
          <a:lstStyle/>
          <a:p>
            <a:fld id="{E8F1A65C-595C-4736-BF40-F7D31E789466}" type="slidenum">
              <a:rPr lang="en-GB" noProof="0" smtClean="0"/>
              <a:pPr/>
              <a:t>6</a:t>
            </a:fld>
            <a:endParaRPr lang="en-GB" noProof="0"/>
          </a:p>
        </p:txBody>
      </p:sp>
      <p:sp>
        <p:nvSpPr>
          <p:cNvPr id="20" name="Footer Placeholder 3">
            <a:extLst>
              <a:ext uri="{FF2B5EF4-FFF2-40B4-BE49-F238E27FC236}">
                <a16:creationId xmlns:a16="http://schemas.microsoft.com/office/drawing/2014/main" id="{D7CD54A9-C192-166B-4615-90E9057F7802}"/>
              </a:ext>
            </a:extLst>
          </p:cNvPr>
          <p:cNvSpPr>
            <a:spLocks noGrp="1"/>
          </p:cNvSpPr>
          <p:nvPr>
            <p:ph type="ftr" sz="quarter" idx="11"/>
          </p:nvPr>
        </p:nvSpPr>
        <p:spPr>
          <a:xfrm>
            <a:off x="1039733" y="5994450"/>
            <a:ext cx="10652534" cy="360000"/>
          </a:xfrm>
        </p:spPr>
        <p:txBody>
          <a:bodyPr/>
          <a:lstStyle/>
          <a:p>
            <a:endParaRPr lang="en-GB"/>
          </a:p>
        </p:txBody>
      </p:sp>
      <p:sp>
        <p:nvSpPr>
          <p:cNvPr id="10" name="Content Placeholder 9">
            <a:extLst>
              <a:ext uri="{FF2B5EF4-FFF2-40B4-BE49-F238E27FC236}">
                <a16:creationId xmlns:a16="http://schemas.microsoft.com/office/drawing/2014/main" id="{E5E98DB9-2818-EA70-3874-CCD7317ADB04}"/>
              </a:ext>
            </a:extLst>
          </p:cNvPr>
          <p:cNvSpPr>
            <a:spLocks noGrp="1"/>
          </p:cNvSpPr>
          <p:nvPr>
            <p:ph sz="quarter" idx="4294967295"/>
          </p:nvPr>
        </p:nvSpPr>
        <p:spPr>
          <a:xfrm>
            <a:off x="499733" y="1112605"/>
            <a:ext cx="5405767" cy="4352544"/>
          </a:xfrm>
        </p:spPr>
        <p:txBody>
          <a:bodyPr vert="horz" lIns="91440" tIns="45720" rIns="91440" bIns="45720" rtlCol="0" anchor="t">
            <a:normAutofit/>
          </a:bodyPr>
          <a:lstStyle/>
          <a:p>
            <a:pPr>
              <a:spcBef>
                <a:spcPts val="2500"/>
              </a:spcBef>
            </a:pPr>
            <a:endParaRPr lang="en-US" b="1">
              <a:latin typeface="Aptos"/>
              <a:cs typeface="Calibri"/>
            </a:endParaRPr>
          </a:p>
          <a:p>
            <a:pPr>
              <a:spcBef>
                <a:spcPts val="2500"/>
              </a:spcBef>
            </a:pPr>
            <a:r>
              <a:rPr lang="en-US" b="1" kern="1200">
                <a:latin typeface="Aptos"/>
                <a:cs typeface="Calibri"/>
              </a:rPr>
              <a:t>Carefully selected, vetted and trained staff</a:t>
            </a:r>
            <a:endParaRPr lang="en-US">
              <a:latin typeface="Aptos"/>
              <a:cs typeface="Calibri"/>
            </a:endParaRPr>
          </a:p>
          <a:p>
            <a:pPr marL="0" lvl="1" indent="0">
              <a:buNone/>
            </a:pPr>
            <a:r>
              <a:rPr lang="en-US" kern="1200">
                <a:latin typeface="Aptos"/>
              </a:rPr>
              <a:t>Enhanced DBS checks (including children's barred list) and comprehensive training for all core Summer School staff </a:t>
            </a:r>
          </a:p>
          <a:p>
            <a:pPr marL="0" lvl="1" indent="0">
              <a:buNone/>
            </a:pPr>
            <a:r>
              <a:rPr lang="en-US" b="1" kern="1200">
                <a:latin typeface="Aptos"/>
              </a:rPr>
              <a:t>Dedicated Student Support </a:t>
            </a:r>
            <a:endParaRPr lang="en-US" kern="1200">
              <a:latin typeface="Aptos"/>
            </a:endParaRPr>
          </a:p>
          <a:p>
            <a:pPr marL="0" lvl="1">
              <a:buNone/>
            </a:pPr>
            <a:r>
              <a:rPr lang="en-US" kern="1200">
                <a:latin typeface="Aptos"/>
              </a:rPr>
              <a:t>Student to ambassador ratio is typically 1:12,</a:t>
            </a:r>
          </a:p>
          <a:p>
            <a:pPr marL="0" lvl="1">
              <a:buNone/>
            </a:pPr>
            <a:r>
              <a:rPr lang="en-US" kern="1200">
                <a:latin typeface="Aptos"/>
              </a:rPr>
              <a:t>ensuring accessible pastoral support throughout the</a:t>
            </a:r>
          </a:p>
          <a:p>
            <a:pPr marL="0" lvl="1">
              <a:buNone/>
            </a:pPr>
            <a:r>
              <a:rPr lang="en-US" kern="1200" err="1">
                <a:latin typeface="Aptos"/>
              </a:rPr>
              <a:t>programme</a:t>
            </a:r>
            <a:r>
              <a:rPr lang="en-US" kern="1200">
                <a:latin typeface="Aptos"/>
              </a:rPr>
              <a:t>.</a:t>
            </a:r>
          </a:p>
          <a:p>
            <a:pPr marL="0" lvl="1" indent="0">
              <a:buNone/>
            </a:pPr>
            <a:r>
              <a:rPr lang="en-US" b="1" kern="1200">
                <a:latin typeface="Aptos"/>
              </a:rPr>
              <a:t>Secure Accommodation</a:t>
            </a:r>
          </a:p>
          <a:p>
            <a:pPr marL="0" lvl="1" indent="0">
              <a:buNone/>
            </a:pPr>
            <a:r>
              <a:rPr lang="en-US" kern="1200">
                <a:latin typeface="Aptos"/>
              </a:rPr>
              <a:t>Controlled access to residences, with staff presence and overnight support.</a:t>
            </a:r>
          </a:p>
          <a:p>
            <a:pPr marL="0" lvl="1" indent="0">
              <a:buNone/>
            </a:pPr>
            <a:r>
              <a:rPr lang="en-US" b="1" kern="1200">
                <a:latin typeface="Aptos"/>
              </a:rPr>
              <a:t>Monitoring and Welfare</a:t>
            </a:r>
            <a:endParaRPr lang="en-US" kern="1200">
              <a:latin typeface="Aptos"/>
            </a:endParaRPr>
          </a:p>
          <a:p>
            <a:pPr marL="0" lvl="1" indent="0">
              <a:buNone/>
            </a:pPr>
            <a:r>
              <a:rPr lang="en-US" kern="1200">
                <a:latin typeface="Aptos"/>
                <a:ea typeface="Calibri"/>
                <a:cs typeface="Calibri"/>
              </a:rPr>
              <a:t>Curfews, attendance monitoring and round-the-clock access to staff and on-campus Community Safety teams. </a:t>
            </a:r>
          </a:p>
          <a:p>
            <a:pPr marL="0" lvl="1"/>
            <a:endParaRPr lang="en-US" kern="1200" noProof="0"/>
          </a:p>
          <a:p>
            <a:endParaRPr lang="en-US" kern="1200"/>
          </a:p>
        </p:txBody>
      </p:sp>
      <p:pic>
        <p:nvPicPr>
          <p:cNvPr id="2" name="Picture Placeholder 1" descr="A group of people posing for a photo&#10;&#10;AI-generated content may be incorrect.">
            <a:extLst>
              <a:ext uri="{FF2B5EF4-FFF2-40B4-BE49-F238E27FC236}">
                <a16:creationId xmlns:a16="http://schemas.microsoft.com/office/drawing/2014/main" id="{C71DEFC3-E1A3-A541-5EE3-A8380FFCF9AD}"/>
              </a:ext>
            </a:extLst>
          </p:cNvPr>
          <p:cNvPicPr>
            <a:picLocks noGrp="1" noChangeAspect="1"/>
          </p:cNvPicPr>
          <p:nvPr>
            <p:ph type="pic" sz="quarter" idx="4294967295"/>
          </p:nvPr>
        </p:nvPicPr>
        <p:blipFill>
          <a:blip r:embed="rId3"/>
          <a:srcRect r="17100" b="2"/>
          <a:stretch>
            <a:fillRect/>
          </a:stretch>
        </p:blipFill>
        <p:spPr>
          <a:xfrm>
            <a:off x="6786233" y="922105"/>
            <a:ext cx="5405767" cy="4352544"/>
          </a:xfrm>
          <a:prstGeom prst="rect">
            <a:avLst/>
          </a:prstGeom>
          <a:noFill/>
        </p:spPr>
      </p:pic>
    </p:spTree>
    <p:extLst>
      <p:ext uri="{BB962C8B-B14F-4D97-AF65-F5344CB8AC3E}">
        <p14:creationId xmlns:p14="http://schemas.microsoft.com/office/powerpoint/2010/main" val="3625585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91CB3D-6CF4-EA3D-7339-0C551D750C94}"/>
            </a:ext>
          </a:extLst>
        </p:cNvPr>
        <p:cNvGrpSpPr/>
        <p:nvPr/>
      </p:nvGrpSpPr>
      <p:grpSpPr>
        <a:xfrm>
          <a:off x="0" y="0"/>
          <a:ext cx="0" cy="0"/>
          <a:chOff x="0" y="0"/>
          <a:chExt cx="0" cy="0"/>
        </a:xfrm>
      </p:grpSpPr>
      <p:sp>
        <p:nvSpPr>
          <p:cNvPr id="14" name="Title 10">
            <a:extLst>
              <a:ext uri="{FF2B5EF4-FFF2-40B4-BE49-F238E27FC236}">
                <a16:creationId xmlns:a16="http://schemas.microsoft.com/office/drawing/2014/main" id="{72004D0F-4FB0-E3A8-E2B2-C26D78D6E1A3}"/>
              </a:ext>
            </a:extLst>
          </p:cNvPr>
          <p:cNvSpPr>
            <a:spLocks noGrp="1"/>
          </p:cNvSpPr>
          <p:nvPr>
            <p:ph type="title"/>
          </p:nvPr>
        </p:nvSpPr>
        <p:spPr>
          <a:xfrm>
            <a:off x="499733" y="538538"/>
            <a:ext cx="11192534" cy="383567"/>
          </a:xfrm>
        </p:spPr>
        <p:txBody>
          <a:bodyPr vert="horz" wrap="square" lIns="0" tIns="0" rIns="0" bIns="0" rtlCol="0" anchor="t">
            <a:normAutofit/>
          </a:bodyPr>
          <a:lstStyle/>
          <a:p>
            <a:r>
              <a:rPr lang="en-GB">
                <a:latin typeface="Aptos"/>
                <a:cs typeface="Calibri"/>
              </a:rPr>
              <a:t>Student Support</a:t>
            </a:r>
            <a:endParaRPr lang="en-GB" b="1" i="0" kern="1200">
              <a:latin typeface="Aptos" panose="020B0004020202020204" pitchFamily="34" charset="0"/>
              <a:ea typeface="+mj-ea"/>
              <a:cs typeface="Calibri" panose="020F0502020204030204" pitchFamily="34" charset="0"/>
            </a:endParaRPr>
          </a:p>
        </p:txBody>
      </p:sp>
      <p:sp>
        <p:nvSpPr>
          <p:cNvPr id="15" name="Text Placeholder 12">
            <a:extLst>
              <a:ext uri="{FF2B5EF4-FFF2-40B4-BE49-F238E27FC236}">
                <a16:creationId xmlns:a16="http://schemas.microsoft.com/office/drawing/2014/main" id="{E0C55499-F81A-A4C3-4E46-C3A647E3EE76}"/>
              </a:ext>
            </a:extLst>
          </p:cNvPr>
          <p:cNvSpPr txBox="1">
            <a:spLocks/>
          </p:cNvSpPr>
          <p:nvPr/>
        </p:nvSpPr>
        <p:spPr>
          <a:xfrm>
            <a:off x="499733" y="1042618"/>
            <a:ext cx="5956211" cy="4046569"/>
          </a:xfrm>
          <a:prstGeom prst="rect">
            <a:avLst/>
          </a:prstGeom>
        </p:spPr>
        <p:txBody>
          <a:bodyPr vert="horz" lIns="0" tIns="0" rIns="0" bIns="0" numCol="1" spcCol="360000" rtlCol="0" anchor="t">
            <a:noAutofit/>
          </a:bodyPr>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4000"/>
              </a:lnSpc>
              <a:defRPr/>
            </a:pPr>
            <a:r>
              <a:rPr lang="en-GB" b="1">
                <a:latin typeface="Aptos"/>
                <a:ea typeface="Calibri"/>
                <a:cs typeface="Calibri"/>
              </a:rPr>
              <a:t>Programme</a:t>
            </a:r>
            <a:r>
              <a:rPr lang="en-GB" b="1" i="0" kern="1200" spc="30" baseline="0">
                <a:latin typeface="Aptos"/>
                <a:ea typeface="Calibri"/>
                <a:cs typeface="Calibri"/>
              </a:rPr>
              <a:t> Team</a:t>
            </a:r>
            <a:r>
              <a:rPr lang="en-GB" b="0" i="0" kern="1200" spc="30" baseline="0">
                <a:latin typeface="Aptos"/>
                <a:ea typeface="Calibri"/>
                <a:cs typeface="Calibri"/>
              </a:rPr>
              <a:t> oversee academic, social, and logistical delivery, manage all staff, lead safeguarding and wellbeing processes, and provide 24/7 support throughout the programme.</a:t>
            </a:r>
          </a:p>
          <a:p>
            <a:pPr>
              <a:lnSpc>
                <a:spcPct val="94000"/>
              </a:lnSpc>
              <a:defRPr/>
            </a:pPr>
            <a:endParaRPr lang="en-GB" b="1" i="0" kern="1200" spc="30" baseline="0">
              <a:latin typeface="Aptos"/>
              <a:ea typeface="Calibri"/>
            </a:endParaRPr>
          </a:p>
          <a:p>
            <a:pPr>
              <a:lnSpc>
                <a:spcPct val="94000"/>
              </a:lnSpc>
              <a:defRPr/>
            </a:pPr>
            <a:r>
              <a:rPr kumimoji="0" lang="en-GB" b="1" i="0" u="none" strike="noStrike" kern="1200" cap="none" spc="30" normalizeH="0" baseline="0" noProof="0">
                <a:ln>
                  <a:noFill/>
                </a:ln>
                <a:effectLst/>
                <a:uLnTx/>
                <a:uFillTx/>
                <a:latin typeface="Aptos"/>
                <a:ea typeface="Calibri"/>
                <a:cs typeface="Calibri"/>
              </a:rPr>
              <a:t>Summer School Ambassadors</a:t>
            </a:r>
            <a:r>
              <a:rPr kumimoji="0" lang="en-GB" b="0" i="0" u="none" strike="noStrike" kern="1200" cap="none" spc="30" normalizeH="0" baseline="0" noProof="0">
                <a:ln>
                  <a:noFill/>
                </a:ln>
                <a:effectLst/>
                <a:uLnTx/>
                <a:uFillTx/>
                <a:latin typeface="Aptos"/>
                <a:ea typeface="Calibri"/>
                <a:cs typeface="Calibri"/>
              </a:rPr>
              <a:t> are current Warwick students who </a:t>
            </a:r>
            <a:r>
              <a:rPr lang="en-GB" b="0" i="0" kern="1200" spc="30" baseline="0">
                <a:latin typeface="Aptos"/>
                <a:ea typeface="Calibri"/>
                <a:cs typeface="Calibri"/>
              </a:rPr>
              <a:t>provide </a:t>
            </a:r>
            <a:r>
              <a:rPr kumimoji="0" lang="en-GB" b="0" i="0" u="none" strike="noStrike" kern="1200" cap="none" spc="30" normalizeH="0" baseline="0" noProof="0">
                <a:ln>
                  <a:noFill/>
                </a:ln>
                <a:effectLst/>
                <a:uLnTx/>
                <a:uFillTx/>
                <a:latin typeface="Aptos"/>
                <a:ea typeface="Calibri"/>
                <a:cs typeface="Calibri"/>
              </a:rPr>
              <a:t>a </a:t>
            </a:r>
            <a:r>
              <a:rPr lang="en-GB" b="0" i="0" kern="1200" spc="30" baseline="0">
                <a:latin typeface="Aptos"/>
                <a:ea typeface="Calibri"/>
                <a:cs typeface="Calibri"/>
              </a:rPr>
              <a:t>friendly introduction to university </a:t>
            </a:r>
            <a:r>
              <a:rPr kumimoji="0" lang="en-GB" b="0" i="0" u="none" strike="noStrike" kern="1200" cap="none" spc="30" normalizeH="0" baseline="0" noProof="0">
                <a:ln>
                  <a:noFill/>
                </a:ln>
                <a:effectLst/>
                <a:uLnTx/>
                <a:uFillTx/>
                <a:latin typeface="Aptos"/>
                <a:ea typeface="Calibri"/>
                <a:cs typeface="Calibri"/>
              </a:rPr>
              <a:t>life</a:t>
            </a:r>
            <a:r>
              <a:rPr lang="en-GB" b="0" i="0" kern="1200" spc="30" baseline="0">
                <a:latin typeface="Aptos"/>
                <a:ea typeface="Calibri"/>
                <a:cs typeface="Calibri"/>
              </a:rPr>
              <a:t>.</a:t>
            </a:r>
            <a:endParaRPr lang="en-GB">
              <a:latin typeface="Aptos"/>
              <a:ea typeface="Calibri"/>
              <a:cs typeface="Calibri"/>
            </a:endParaRPr>
          </a:p>
          <a:p>
            <a:pPr marL="742950" lvl="1" indent="-285750">
              <a:lnSpc>
                <a:spcPct val="94000"/>
              </a:lnSpc>
              <a:buFont typeface="Courier New" panose="020B0604020202020204" pitchFamily="34" charset="0"/>
              <a:buChar char="o"/>
              <a:defRPr/>
            </a:pPr>
            <a:r>
              <a:rPr lang="en-GB" b="0" i="0" kern="1200" spc="30" baseline="0">
                <a:latin typeface="Aptos"/>
                <a:ea typeface="Calibri"/>
                <a:cs typeface="Calibri"/>
              </a:rPr>
              <a:t>Students live in flat groups supported by two dedicated Ambassadors and can contact them throughout the programme. </a:t>
            </a:r>
            <a:endParaRPr lang="en-GB" spc="30">
              <a:latin typeface="Aptos"/>
              <a:ea typeface="Calibri"/>
            </a:endParaRPr>
          </a:p>
          <a:p>
            <a:pPr marL="742950" lvl="1" indent="-285750">
              <a:lnSpc>
                <a:spcPct val="94000"/>
              </a:lnSpc>
              <a:buFont typeface="Courier New" panose="020B0604020202020204" pitchFamily="34" charset="0"/>
              <a:buChar char="o"/>
              <a:defRPr/>
            </a:pPr>
            <a:r>
              <a:rPr lang="en-GB" b="0" i="0" kern="1200" spc="30" baseline="0">
                <a:latin typeface="Aptos"/>
                <a:ea typeface="Calibri"/>
                <a:cs typeface="Calibri"/>
              </a:rPr>
              <a:t>Ambassadors provide pastoral support, lead social activities, and help students settle in and make friends. </a:t>
            </a:r>
            <a:endParaRPr lang="en-GB" b="0" i="0" kern="1200" spc="30" baseline="0">
              <a:latin typeface="Aptos"/>
              <a:ea typeface="Calibri"/>
            </a:endParaRPr>
          </a:p>
          <a:p>
            <a:pPr>
              <a:lnSpc>
                <a:spcPct val="94000"/>
              </a:lnSpc>
              <a:defRPr/>
            </a:pPr>
            <a:endParaRPr lang="en-GB" b="0" i="0" kern="1200" spc="30" baseline="0">
              <a:latin typeface="Aptos"/>
              <a:ea typeface="Calibri"/>
            </a:endParaRPr>
          </a:p>
          <a:p>
            <a:pPr>
              <a:lnSpc>
                <a:spcPct val="94000"/>
              </a:lnSpc>
              <a:defRPr/>
            </a:pPr>
            <a:r>
              <a:rPr kumimoji="0" lang="en-GB" b="1" i="0" u="none" strike="noStrike" kern="1200" cap="none" spc="30" normalizeH="0" baseline="0" noProof="0">
                <a:ln>
                  <a:noFill/>
                </a:ln>
                <a:effectLst/>
                <a:uLnTx/>
                <a:uFillTx/>
                <a:latin typeface="Aptos"/>
                <a:ea typeface="Calibri"/>
                <a:cs typeface="Calibri"/>
              </a:rPr>
              <a:t>Lead Ambassadors</a:t>
            </a:r>
            <a:r>
              <a:rPr kumimoji="0" lang="en-GB" b="0" i="0" u="none" strike="noStrike" kern="1200" cap="none" spc="30" normalizeH="0" baseline="0" noProof="0">
                <a:ln>
                  <a:noFill/>
                </a:ln>
                <a:effectLst/>
                <a:uLnTx/>
                <a:uFillTx/>
                <a:latin typeface="Aptos"/>
                <a:ea typeface="Calibri"/>
                <a:cs typeface="Calibri"/>
              </a:rPr>
              <a:t> </a:t>
            </a:r>
            <a:r>
              <a:rPr lang="en-GB" b="0" i="0" kern="1200" spc="30" baseline="0">
                <a:latin typeface="Aptos"/>
                <a:ea typeface="Calibri"/>
                <a:cs typeface="Calibri"/>
              </a:rPr>
              <a:t>and </a:t>
            </a:r>
            <a:r>
              <a:rPr lang="en-GB" b="1" i="0" kern="1200" spc="30" baseline="0">
                <a:latin typeface="Aptos"/>
                <a:ea typeface="Calibri"/>
                <a:cs typeface="Calibri"/>
              </a:rPr>
              <a:t>Residential Welfare Leads </a:t>
            </a:r>
            <a:r>
              <a:rPr lang="en-GB" b="0" i="0" kern="1200" spc="30" baseline="0">
                <a:latin typeface="Aptos"/>
                <a:ea typeface="Calibri"/>
                <a:cs typeface="Calibri"/>
              </a:rPr>
              <a:t>provide additional wellbeing and pastoral support. </a:t>
            </a:r>
          </a:p>
          <a:p>
            <a:pPr>
              <a:lnSpc>
                <a:spcPct val="94000"/>
              </a:lnSpc>
              <a:defRPr/>
            </a:pPr>
            <a:endParaRPr lang="en-GB" b="0" i="0" kern="1200" spc="30" baseline="0">
              <a:latin typeface="Aptos"/>
              <a:ea typeface="Calibri"/>
            </a:endParaRPr>
          </a:p>
          <a:p>
            <a:pPr>
              <a:lnSpc>
                <a:spcPct val="94000"/>
              </a:lnSpc>
              <a:defRPr/>
            </a:pPr>
            <a:r>
              <a:rPr lang="en-GB" b="0" i="0" kern="1200" spc="30" baseline="0">
                <a:latin typeface="Aptos"/>
                <a:ea typeface="Calibri"/>
                <a:cs typeface="Calibri"/>
              </a:rPr>
              <a:t>Overnight support is available every night through our </a:t>
            </a:r>
            <a:r>
              <a:rPr lang="en-GB" b="1" i="0" kern="1200" spc="30" baseline="0">
                <a:latin typeface="Aptos"/>
                <a:ea typeface="Calibri"/>
                <a:cs typeface="Calibri"/>
              </a:rPr>
              <a:t>Residential Night Support team</a:t>
            </a:r>
          </a:p>
          <a:p>
            <a:pPr>
              <a:lnSpc>
                <a:spcPct val="94000"/>
              </a:lnSpc>
              <a:defRPr/>
            </a:pPr>
            <a:endParaRPr lang="en-GB" b="1" i="0" kern="1200" spc="30" baseline="0">
              <a:latin typeface="Aptos"/>
              <a:ea typeface="Calibri"/>
            </a:endParaRPr>
          </a:p>
          <a:p>
            <a:pPr>
              <a:lnSpc>
                <a:spcPct val="94000"/>
              </a:lnSpc>
              <a:defRPr/>
            </a:pPr>
            <a:endParaRPr lang="en-GB" b="1">
              <a:latin typeface="Aptos"/>
              <a:ea typeface="Calibri"/>
            </a:endParaRPr>
          </a:p>
          <a:p>
            <a:pPr>
              <a:lnSpc>
                <a:spcPct val="94000"/>
              </a:lnSpc>
              <a:defRPr/>
            </a:pPr>
            <a:r>
              <a:rPr lang="en-GB" b="0" i="0" kern="1200" spc="30" baseline="0">
                <a:latin typeface="Aptos"/>
                <a:ea typeface="Calibri"/>
                <a:cs typeface="Calibri"/>
              </a:rPr>
              <a:t>Students and Ambassadors communicate through WhatsApp groups.</a:t>
            </a:r>
          </a:p>
          <a:p>
            <a:pPr marR="0" lvl="0">
              <a:lnSpc>
                <a:spcPct val="94000"/>
              </a:lnSpc>
              <a:spcAft>
                <a:spcPts val="600"/>
              </a:spcAft>
              <a:buClrTx/>
              <a:buSzTx/>
              <a:tabLst/>
              <a:defRPr/>
            </a:pPr>
            <a:endParaRPr lang="en-GB" sz="1200" b="0" i="0" kern="1200" spc="30" baseline="0">
              <a:latin typeface="Aptos" panose="020B0004020202020204" pitchFamily="34" charset="0"/>
              <a:ea typeface="+mn-ea"/>
              <a:cs typeface="Calibri" panose="020F0502020204030204" pitchFamily="34" charset="0"/>
            </a:endParaRPr>
          </a:p>
        </p:txBody>
      </p:sp>
      <p:sp>
        <p:nvSpPr>
          <p:cNvPr id="32" name="Footer Placeholder 5">
            <a:extLst>
              <a:ext uri="{FF2B5EF4-FFF2-40B4-BE49-F238E27FC236}">
                <a16:creationId xmlns:a16="http://schemas.microsoft.com/office/drawing/2014/main" id="{3A39EA8F-592E-BC98-328D-38822396C86A}"/>
              </a:ext>
            </a:extLst>
          </p:cNvPr>
          <p:cNvSpPr>
            <a:spLocks noGrp="1"/>
          </p:cNvSpPr>
          <p:nvPr>
            <p:ph type="ftr" sz="quarter" idx="3"/>
          </p:nvPr>
        </p:nvSpPr>
        <p:spPr>
          <a:xfrm>
            <a:off x="1039733" y="5994450"/>
            <a:ext cx="10652534" cy="360000"/>
          </a:xfrm>
        </p:spPr>
        <p:txBody>
          <a:bodyPr/>
          <a:lstStyle/>
          <a:p>
            <a:endParaRPr lang="en-GB"/>
          </a:p>
        </p:txBody>
      </p:sp>
      <p:sp>
        <p:nvSpPr>
          <p:cNvPr id="13" name="Slide Number Placeholder 29">
            <a:extLst>
              <a:ext uri="{FF2B5EF4-FFF2-40B4-BE49-F238E27FC236}">
                <a16:creationId xmlns:a16="http://schemas.microsoft.com/office/drawing/2014/main" id="{8E954CE1-5C30-3CA6-4AE5-C72CC15AAE6B}"/>
              </a:ext>
            </a:extLst>
          </p:cNvPr>
          <p:cNvSpPr>
            <a:spLocks noGrp="1"/>
          </p:cNvSpPr>
          <p:nvPr>
            <p:ph type="sldNum" sz="quarter" idx="4"/>
          </p:nvPr>
        </p:nvSpPr>
        <p:spPr>
          <a:xfrm>
            <a:off x="499733" y="5994450"/>
            <a:ext cx="360000" cy="360000"/>
          </a:xfrm>
        </p:spPr>
        <p:txBody>
          <a:bodyPr vert="horz" wrap="square" lIns="0" tIns="0" rIns="0" bIns="0" rtlCol="0" anchor="b">
            <a:normAutofit/>
          </a:bodyPr>
          <a:lstStyle/>
          <a:p>
            <a:pPr marR="0" lvl="0" indent="0" fontAlgn="auto">
              <a:buClrTx/>
              <a:buSzTx/>
              <a:buFontTx/>
              <a:buNone/>
              <a:tabLst/>
              <a:defRPr/>
            </a:pPr>
            <a:fld id="{E8F1A65C-595C-4736-BF40-F7D31E789466}" type="slidenum">
              <a:rPr kumimoji="0" lang="en-GB" u="none" strike="noStrike" cap="none" spc="0" normalizeH="0" baseline="0" noProof="0" smtClean="0">
                <a:ln>
                  <a:noFill/>
                </a:ln>
                <a:effectLst/>
                <a:uLnTx/>
                <a:uFillTx/>
              </a:rPr>
              <a:pPr marR="0" lvl="0" indent="0" fontAlgn="auto">
                <a:buClrTx/>
                <a:buSzTx/>
                <a:buFontTx/>
                <a:buNone/>
                <a:tabLst/>
                <a:defRPr/>
              </a:pPr>
              <a:t>7</a:t>
            </a:fld>
            <a:endParaRPr kumimoji="0" lang="en-GB" u="none" strike="noStrike" cap="none" spc="0" normalizeH="0" baseline="0" noProof="0">
              <a:ln>
                <a:noFill/>
              </a:ln>
              <a:effectLst/>
              <a:uLnTx/>
              <a:uFillTx/>
            </a:endParaRPr>
          </a:p>
        </p:txBody>
      </p:sp>
      <p:graphicFrame>
        <p:nvGraphicFramePr>
          <p:cNvPr id="27" name="Content Placeholder 6">
            <a:extLst>
              <a:ext uri="{FF2B5EF4-FFF2-40B4-BE49-F238E27FC236}">
                <a16:creationId xmlns:a16="http://schemas.microsoft.com/office/drawing/2014/main" id="{EA73222D-C9B3-C32C-3675-5E207B9CE08D}"/>
              </a:ext>
            </a:extLst>
          </p:cNvPr>
          <p:cNvGraphicFramePr>
            <a:graphicFrameLocks/>
          </p:cNvGraphicFramePr>
          <p:nvPr>
            <p:extLst>
              <p:ext uri="{D42A27DB-BD31-4B8C-83A1-F6EECF244321}">
                <p14:modId xmlns:p14="http://schemas.microsoft.com/office/powerpoint/2010/main" val="3435536078"/>
              </p:ext>
            </p:extLst>
          </p:nvPr>
        </p:nvGraphicFramePr>
        <p:xfrm>
          <a:off x="4885765" y="1411758"/>
          <a:ext cx="8345005" cy="38649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7470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C33E0-DCB7-CF51-8733-114D05EDF8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CA35D5-51B1-A989-43A0-6B76F8F6FF9D}"/>
              </a:ext>
            </a:extLst>
          </p:cNvPr>
          <p:cNvSpPr>
            <a:spLocks noGrp="1"/>
          </p:cNvSpPr>
          <p:nvPr>
            <p:ph type="title"/>
          </p:nvPr>
        </p:nvSpPr>
        <p:spPr>
          <a:xfrm>
            <a:off x="499733" y="2675641"/>
            <a:ext cx="11192534" cy="767133"/>
          </a:xfrm>
        </p:spPr>
        <p:txBody>
          <a:bodyPr/>
          <a:lstStyle/>
          <a:p>
            <a:pPr algn="ctr"/>
            <a:r>
              <a:rPr lang="en-GB" sz="6000">
                <a:latin typeface="Aptos"/>
                <a:cs typeface="Calibri"/>
              </a:rPr>
              <a:t> Roles and Expectations</a:t>
            </a:r>
            <a:endParaRPr lang="en-GB" sz="6000"/>
          </a:p>
        </p:txBody>
      </p:sp>
      <p:sp>
        <p:nvSpPr>
          <p:cNvPr id="3" name="Slide Number Placeholder 2">
            <a:extLst>
              <a:ext uri="{FF2B5EF4-FFF2-40B4-BE49-F238E27FC236}">
                <a16:creationId xmlns:a16="http://schemas.microsoft.com/office/drawing/2014/main" id="{131178FA-CC0C-8309-835C-E965F706E4A5}"/>
              </a:ext>
            </a:extLst>
          </p:cNvPr>
          <p:cNvSpPr>
            <a:spLocks noGrp="1"/>
          </p:cNvSpPr>
          <p:nvPr>
            <p:ph type="sldNum" sz="quarter" idx="10"/>
          </p:nvPr>
        </p:nvSpPr>
        <p:spPr/>
        <p:txBody>
          <a:bodyPr/>
          <a:lstStyle/>
          <a:p>
            <a:fld id="{E8F1A65C-595C-4736-BF40-F7D31E789466}" type="slidenum">
              <a:rPr lang="en-GB" smtClean="0"/>
              <a:pPr/>
              <a:t>8</a:t>
            </a:fld>
            <a:endParaRPr lang="en-GB"/>
          </a:p>
        </p:txBody>
      </p:sp>
      <p:sp>
        <p:nvSpPr>
          <p:cNvPr id="4" name="Footer Placeholder 3">
            <a:extLst>
              <a:ext uri="{FF2B5EF4-FFF2-40B4-BE49-F238E27FC236}">
                <a16:creationId xmlns:a16="http://schemas.microsoft.com/office/drawing/2014/main" id="{997BA3B3-1CEA-372B-3643-9743C8AD443D}"/>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5473532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3C1BB4-1853-AC67-53D8-00763BE51E76}"/>
            </a:ext>
          </a:extLst>
        </p:cNvPr>
        <p:cNvGrpSpPr/>
        <p:nvPr/>
      </p:nvGrpSpPr>
      <p:grpSpPr>
        <a:xfrm>
          <a:off x="0" y="0"/>
          <a:ext cx="0" cy="0"/>
          <a:chOff x="0" y="0"/>
          <a:chExt cx="0" cy="0"/>
        </a:xfrm>
      </p:grpSpPr>
      <p:sp>
        <p:nvSpPr>
          <p:cNvPr id="33" name="Slide Number Placeholder 29" hidden="1">
            <a:extLst>
              <a:ext uri="{FF2B5EF4-FFF2-40B4-BE49-F238E27FC236}">
                <a16:creationId xmlns:a16="http://schemas.microsoft.com/office/drawing/2014/main" id="{72331035-A9EC-D880-F5BE-C041AE6B5C31}"/>
              </a:ext>
            </a:extLst>
          </p:cNvPr>
          <p:cNvSpPr>
            <a:spLocks noGrp="1"/>
          </p:cNvSpPr>
          <p:nvPr>
            <p:ph type="sldNum" sz="quarter" idx="4294967295"/>
          </p:nvPr>
        </p:nvSpPr>
        <p:spPr>
          <a:xfrm>
            <a:off x="500063" y="5994400"/>
            <a:ext cx="360362" cy="360363"/>
          </a:xfrm>
        </p:spPr>
        <p:txBody>
          <a:bodyPr/>
          <a:lstStyle/>
          <a:p>
            <a:fld id="{E8F1A65C-595C-4736-BF40-F7D31E789466}" type="slidenum">
              <a:rPr lang="en-GB" smtClean="0"/>
              <a:pPr/>
              <a:t>9</a:t>
            </a:fld>
            <a:endParaRPr lang="en-GB"/>
          </a:p>
        </p:txBody>
      </p:sp>
      <p:sp>
        <p:nvSpPr>
          <p:cNvPr id="5" name="Text Placeholder 25">
            <a:extLst>
              <a:ext uri="{FF2B5EF4-FFF2-40B4-BE49-F238E27FC236}">
                <a16:creationId xmlns:a16="http://schemas.microsoft.com/office/drawing/2014/main" id="{8682BFAA-EBC2-4AD1-68C2-EFDA2A0BFAAF}"/>
              </a:ext>
            </a:extLst>
          </p:cNvPr>
          <p:cNvSpPr txBox="1">
            <a:spLocks/>
          </p:cNvSpPr>
          <p:nvPr/>
        </p:nvSpPr>
        <p:spPr>
          <a:xfrm>
            <a:off x="148806" y="2107032"/>
            <a:ext cx="2880000" cy="3134818"/>
          </a:xfrm>
          <a:prstGeom prst="rect">
            <a:avLst/>
          </a:prstGeom>
          <a:solidFill>
            <a:schemeClr val="accent5">
              <a:lumMod val="40000"/>
              <a:lumOff val="60000"/>
            </a:schemeClr>
          </a:solidFill>
        </p:spPr>
        <p:txBody>
          <a:bodyPr/>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1400" b="1">
                <a:solidFill>
                  <a:srgbClr val="0C0C0C"/>
                </a:solidFill>
              </a:rPr>
              <a:t>Students</a:t>
            </a:r>
          </a:p>
          <a:p>
            <a:pPr lvl="0">
              <a:defRPr/>
            </a:pPr>
            <a:endParaRPr lang="en-GB" sz="1400" b="1">
              <a:solidFill>
                <a:srgbClr val="0C0C0C"/>
              </a:solidFill>
            </a:endParaRPr>
          </a:p>
          <a:p>
            <a:pPr marL="285750" lvl="0" indent="-285750">
              <a:buFont typeface="Arial" panose="020B0604020202020204" pitchFamily="34" charset="0"/>
              <a:buChar char="•"/>
              <a:defRPr/>
            </a:pPr>
            <a:r>
              <a:rPr lang="en-GB" sz="1400">
                <a:solidFill>
                  <a:srgbClr val="0C0C0C"/>
                </a:solidFill>
              </a:rPr>
              <a:t>Read, understand and sign student code of conduct.</a:t>
            </a:r>
          </a:p>
          <a:p>
            <a:pPr marL="285750" indent="-285750">
              <a:buFont typeface="Arial" panose="020B0604020202020204" pitchFamily="34" charset="0"/>
              <a:buChar char="•"/>
            </a:pPr>
            <a:r>
              <a:rPr lang="en-GB" sz="1400"/>
              <a:t>Engage actively with the programme</a:t>
            </a:r>
          </a:p>
          <a:p>
            <a:pPr marL="285750" indent="-285750">
              <a:buFont typeface="Arial" panose="020B0604020202020204" pitchFamily="34" charset="0"/>
              <a:buChar char="•"/>
            </a:pPr>
            <a:r>
              <a:rPr lang="en-GB" sz="1400"/>
              <a:t>Follow student code of conduct and Warwick Principles</a:t>
            </a:r>
          </a:p>
          <a:p>
            <a:pPr marL="285750" indent="-285750">
              <a:buFont typeface="Arial" panose="020B0604020202020204" pitchFamily="34" charset="0"/>
              <a:buChar char="•"/>
            </a:pPr>
            <a:r>
              <a:rPr lang="en-GB" sz="1400"/>
              <a:t>Communicate with staff in a timely manner</a:t>
            </a:r>
          </a:p>
          <a:p>
            <a:pPr marL="285750" indent="-285750">
              <a:buFont typeface="Arial" panose="020B0604020202020204" pitchFamily="34" charset="0"/>
              <a:buChar char="•"/>
            </a:pPr>
            <a:r>
              <a:rPr lang="en-GB" sz="1400"/>
              <a:t>Adhere to curfews and supervision</a:t>
            </a:r>
          </a:p>
          <a:p>
            <a:endParaRPr lang="en-GB" sz="1400"/>
          </a:p>
        </p:txBody>
      </p:sp>
      <p:sp>
        <p:nvSpPr>
          <p:cNvPr id="23" name="Text Placeholder 26">
            <a:extLst>
              <a:ext uri="{FF2B5EF4-FFF2-40B4-BE49-F238E27FC236}">
                <a16:creationId xmlns:a16="http://schemas.microsoft.com/office/drawing/2014/main" id="{0D9D62DB-481C-F1DE-AB4C-EED2C38AE320}"/>
              </a:ext>
            </a:extLst>
          </p:cNvPr>
          <p:cNvSpPr txBox="1">
            <a:spLocks/>
          </p:cNvSpPr>
          <p:nvPr/>
        </p:nvSpPr>
        <p:spPr>
          <a:xfrm>
            <a:off x="3169855" y="2107031"/>
            <a:ext cx="2880000" cy="3134819"/>
          </a:xfrm>
          <a:prstGeom prst="rect">
            <a:avLst/>
          </a:prstGeom>
          <a:solidFill>
            <a:schemeClr val="accent5">
              <a:lumMod val="40000"/>
              <a:lumOff val="60000"/>
            </a:schemeClr>
          </a:solidFill>
        </p:spPr>
        <p:txBody>
          <a:bodyPr/>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1400" b="1">
                <a:solidFill>
                  <a:srgbClr val="0C0C0C"/>
                </a:solidFill>
              </a:rPr>
              <a:t>Parents</a:t>
            </a:r>
          </a:p>
          <a:p>
            <a:pPr lvl="0">
              <a:defRPr/>
            </a:pPr>
            <a:endParaRPr lang="en-GB" sz="1400" b="1">
              <a:solidFill>
                <a:srgbClr val="0C0C0C"/>
              </a:solidFill>
            </a:endParaRPr>
          </a:p>
          <a:p>
            <a:pPr marL="285750" lvl="0" indent="-285750">
              <a:buFont typeface="Arial" panose="020B0604020202020204" pitchFamily="34" charset="0"/>
              <a:buChar char="•"/>
              <a:defRPr/>
            </a:pPr>
            <a:r>
              <a:rPr lang="en-GB" sz="1400">
                <a:solidFill>
                  <a:srgbClr val="0C0C0C"/>
                </a:solidFill>
              </a:rPr>
              <a:t>Read, understand and sign parental consent form</a:t>
            </a:r>
          </a:p>
          <a:p>
            <a:pPr marL="285750" indent="-285750">
              <a:buFont typeface="Arial" panose="020B0604020202020204" pitchFamily="34" charset="0"/>
              <a:buChar char="•"/>
            </a:pPr>
            <a:r>
              <a:rPr lang="en-GB" sz="1400"/>
              <a:t>Provide essential information as requested</a:t>
            </a:r>
          </a:p>
          <a:p>
            <a:pPr marL="285750" indent="-285750">
              <a:buFont typeface="Arial" panose="020B0604020202020204" pitchFamily="34" charset="0"/>
              <a:buChar char="•"/>
            </a:pPr>
            <a:r>
              <a:rPr lang="en-GB" sz="1400"/>
              <a:t>Read through student code of conduct and ensure student understands rules and conduct for a safe experience</a:t>
            </a:r>
          </a:p>
          <a:p>
            <a:pPr marL="285750" indent="-285750">
              <a:buFont typeface="Arial" panose="020B0604020202020204" pitchFamily="34" charset="0"/>
              <a:buChar char="•"/>
            </a:pPr>
            <a:r>
              <a:rPr lang="en-GB" sz="1400"/>
              <a:t>Ensure safe travel arrangements for the student</a:t>
            </a:r>
          </a:p>
          <a:p>
            <a:endParaRPr lang="en-GB" sz="1400" b="1"/>
          </a:p>
        </p:txBody>
      </p:sp>
      <p:sp>
        <p:nvSpPr>
          <p:cNvPr id="43" name="Text Placeholder 19">
            <a:extLst>
              <a:ext uri="{FF2B5EF4-FFF2-40B4-BE49-F238E27FC236}">
                <a16:creationId xmlns:a16="http://schemas.microsoft.com/office/drawing/2014/main" id="{34F1BBCD-051B-7CC6-F708-4D734E21597D}"/>
              </a:ext>
            </a:extLst>
          </p:cNvPr>
          <p:cNvSpPr txBox="1">
            <a:spLocks/>
          </p:cNvSpPr>
          <p:nvPr/>
        </p:nvSpPr>
        <p:spPr>
          <a:xfrm>
            <a:off x="6190904" y="2107032"/>
            <a:ext cx="2880000" cy="3134818"/>
          </a:xfrm>
          <a:prstGeom prst="rect">
            <a:avLst/>
          </a:prstGeom>
          <a:solidFill>
            <a:schemeClr val="accent5">
              <a:lumMod val="40000"/>
              <a:lumOff val="60000"/>
            </a:schemeClr>
          </a:solidFill>
        </p:spPr>
        <p:txBody>
          <a:bodyPr/>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1400" b="1">
                <a:solidFill>
                  <a:srgbClr val="0C0C0C"/>
                </a:solidFill>
              </a:rPr>
              <a:t>Ambassador team</a:t>
            </a:r>
          </a:p>
          <a:p>
            <a:pPr lvl="0">
              <a:defRPr/>
            </a:pPr>
            <a:endParaRPr lang="en-GB" sz="1400">
              <a:solidFill>
                <a:srgbClr val="0C0C0C"/>
              </a:solidFill>
            </a:endParaRPr>
          </a:p>
          <a:p>
            <a:pPr marL="285750" lvl="0" indent="-285750">
              <a:buFont typeface="Arial" panose="020B0604020202020204" pitchFamily="34" charset="0"/>
              <a:buChar char="•"/>
              <a:defRPr/>
            </a:pPr>
            <a:r>
              <a:rPr lang="en-GB" sz="1400">
                <a:solidFill>
                  <a:srgbClr val="0C0C0C"/>
                </a:solidFill>
              </a:rPr>
              <a:t>Provide appropriate supervision for students as per guidelines in parent consent form</a:t>
            </a:r>
          </a:p>
          <a:p>
            <a:pPr marL="285750" lvl="0" indent="-285750">
              <a:buFont typeface="Arial" panose="020B0604020202020204" pitchFamily="34" charset="0"/>
              <a:buChar char="•"/>
              <a:defRPr/>
            </a:pPr>
            <a:r>
              <a:rPr lang="en-GB" sz="1400">
                <a:solidFill>
                  <a:srgbClr val="0C0C0C"/>
                </a:solidFill>
              </a:rPr>
              <a:t>Provide support to students</a:t>
            </a:r>
          </a:p>
          <a:p>
            <a:pPr marL="285750" lvl="0" indent="-285750">
              <a:buFont typeface="Arial" panose="020B0604020202020204" pitchFamily="34" charset="0"/>
              <a:buChar char="•"/>
              <a:defRPr/>
            </a:pPr>
            <a:r>
              <a:rPr lang="en-GB" sz="1400">
                <a:solidFill>
                  <a:srgbClr val="0C0C0C"/>
                </a:solidFill>
              </a:rPr>
              <a:t>Monitor attendance</a:t>
            </a:r>
          </a:p>
          <a:p>
            <a:pPr marL="285750" lvl="0" indent="-285750">
              <a:buFont typeface="Arial" panose="020B0604020202020204" pitchFamily="34" charset="0"/>
              <a:buChar char="•"/>
              <a:defRPr/>
            </a:pPr>
            <a:r>
              <a:rPr lang="en-GB" sz="1400">
                <a:solidFill>
                  <a:srgbClr val="0C0C0C"/>
                </a:solidFill>
              </a:rPr>
              <a:t>Escalate any concerns promptly</a:t>
            </a:r>
          </a:p>
          <a:p>
            <a:endParaRPr lang="en-GB" sz="1400"/>
          </a:p>
        </p:txBody>
      </p:sp>
      <p:sp>
        <p:nvSpPr>
          <p:cNvPr id="45" name="Text Placeholder 26">
            <a:extLst>
              <a:ext uri="{FF2B5EF4-FFF2-40B4-BE49-F238E27FC236}">
                <a16:creationId xmlns:a16="http://schemas.microsoft.com/office/drawing/2014/main" id="{313A1A09-1DAA-4BD4-DBEE-39A358F3393B}"/>
              </a:ext>
            </a:extLst>
          </p:cNvPr>
          <p:cNvSpPr txBox="1">
            <a:spLocks/>
          </p:cNvSpPr>
          <p:nvPr/>
        </p:nvSpPr>
        <p:spPr>
          <a:xfrm>
            <a:off x="9211953" y="2107032"/>
            <a:ext cx="2880000" cy="3134818"/>
          </a:xfrm>
          <a:prstGeom prst="rect">
            <a:avLst/>
          </a:prstGeom>
          <a:solidFill>
            <a:schemeClr val="accent5">
              <a:lumMod val="40000"/>
              <a:lumOff val="60000"/>
            </a:schemeClr>
          </a:solidFill>
        </p:spPr>
        <p:txBody>
          <a:bodyPr/>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400" b="1"/>
              <a:t>Programme team</a:t>
            </a:r>
          </a:p>
          <a:p>
            <a:endParaRPr lang="en-GB" sz="1400" b="1"/>
          </a:p>
          <a:p>
            <a:pPr marL="285750" lvl="0" indent="-285750">
              <a:buFont typeface="Arial" panose="020B0604020202020204" pitchFamily="34" charset="0"/>
              <a:buChar char="•"/>
              <a:defRPr/>
            </a:pPr>
            <a:r>
              <a:rPr lang="en-GB" sz="1400">
                <a:solidFill>
                  <a:srgbClr val="0C0C0C"/>
                </a:solidFill>
              </a:rPr>
              <a:t>Ensure appropriate safeguarding policies are in place and apply policies</a:t>
            </a:r>
          </a:p>
          <a:p>
            <a:pPr marL="285750" lvl="0" indent="-285750">
              <a:buFont typeface="Arial" panose="020B0604020202020204" pitchFamily="34" charset="0"/>
              <a:buChar char="•"/>
              <a:defRPr/>
            </a:pPr>
            <a:r>
              <a:rPr lang="en-GB" sz="1400">
                <a:solidFill>
                  <a:srgbClr val="0C0C0C"/>
                </a:solidFill>
              </a:rPr>
              <a:t>Escalate any concerns appropriately</a:t>
            </a:r>
          </a:p>
          <a:p>
            <a:pPr marL="285750" lvl="0" indent="-285750">
              <a:buFont typeface="Arial" panose="020B0604020202020204" pitchFamily="34" charset="0"/>
              <a:buChar char="•"/>
              <a:defRPr/>
            </a:pPr>
            <a:r>
              <a:rPr lang="en-GB" sz="1400">
                <a:solidFill>
                  <a:srgbClr val="0C0C0C"/>
                </a:solidFill>
              </a:rPr>
              <a:t>Communicate any issues to parents within an appropriate timeframe</a:t>
            </a:r>
          </a:p>
          <a:p>
            <a:pPr marL="285750" lvl="0" indent="-285750">
              <a:buFont typeface="Arial" panose="020B0604020202020204" pitchFamily="34" charset="0"/>
              <a:buChar char="•"/>
              <a:defRPr/>
            </a:pPr>
            <a:r>
              <a:rPr lang="en-GB" sz="1400" b="1">
                <a:solidFill>
                  <a:srgbClr val="0C0C0C"/>
                </a:solidFill>
              </a:rPr>
              <a:t>Not in loco parentis</a:t>
            </a:r>
          </a:p>
          <a:p>
            <a:endParaRPr lang="en-GB" sz="1400" b="1"/>
          </a:p>
        </p:txBody>
      </p:sp>
      <p:sp>
        <p:nvSpPr>
          <p:cNvPr id="4" name="Title 16">
            <a:extLst>
              <a:ext uri="{FF2B5EF4-FFF2-40B4-BE49-F238E27FC236}">
                <a16:creationId xmlns:a16="http://schemas.microsoft.com/office/drawing/2014/main" id="{9968C559-AD25-FCF0-A091-059B69EAA0EF}"/>
              </a:ext>
            </a:extLst>
          </p:cNvPr>
          <p:cNvSpPr txBox="1">
            <a:spLocks/>
          </p:cNvSpPr>
          <p:nvPr/>
        </p:nvSpPr>
        <p:spPr>
          <a:xfrm>
            <a:off x="446899" y="507302"/>
            <a:ext cx="10036175" cy="38350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Key roles and responsibilities</a:t>
            </a:r>
          </a:p>
        </p:txBody>
      </p:sp>
    </p:spTree>
    <p:extLst>
      <p:ext uri="{BB962C8B-B14F-4D97-AF65-F5344CB8AC3E}">
        <p14:creationId xmlns:p14="http://schemas.microsoft.com/office/powerpoint/2010/main" val="1500777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3.xml><?xml version="1.0" encoding="utf-8"?>
<a:theme xmlns:a="http://schemas.openxmlformats.org/drawingml/2006/main" name="UoW_Template_Yellow">
  <a:themeElements>
    <a:clrScheme name="Custom 5">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0C0C0C"/>
      </a:hlink>
      <a:folHlink>
        <a:srgbClr val="0C0C0C"/>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21F7F2F0-309C-429B-8019-0E4204D08300}" vid="{F14989A5-1C81-4349-BC34-7ADD8022B48E}"/>
    </a:ext>
  </a:extLst>
</a:theme>
</file>

<file path=ppt/theme/theme4.xml><?xml version="1.0" encoding="utf-8"?>
<a:theme xmlns:a="http://schemas.openxmlformats.org/drawingml/2006/main" name="1_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BD2812198002D41A35498816569FA93" ma:contentTypeVersion="15" ma:contentTypeDescription="Create a new document." ma:contentTypeScope="" ma:versionID="0eb3e4d6294f327fd4c86994be6cf9dc">
  <xsd:schema xmlns:xsd="http://www.w3.org/2001/XMLSchema" xmlns:xs="http://www.w3.org/2001/XMLSchema" xmlns:p="http://schemas.microsoft.com/office/2006/metadata/properties" xmlns:ns2="b5be53b2-af3e-4167-bed2-e09ea1e2e414" xmlns:ns3="97d6e61b-7c75-47d8-8055-6e3810d6f686" targetNamespace="http://schemas.microsoft.com/office/2006/metadata/properties" ma:root="true" ma:fieldsID="ff2750b644cdcd37ae39eb32a5e780c0" ns2:_="" ns3:_="">
    <xsd:import namespace="b5be53b2-af3e-4167-bed2-e09ea1e2e414"/>
    <xsd:import namespace="97d6e61b-7c75-47d8-8055-6e3810d6f68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3:TaxKeywordTaxHTField" minOccurs="0"/>
                <xsd:element ref="ns3:TaxCatchAll" minOccurs="0"/>
                <xsd:element ref="ns2:MediaServiceDateTaken" minOccurs="0"/>
                <xsd:element ref="ns2:lcf76f155ced4ddcb4097134ff3c332f" minOccurs="0"/>
                <xsd:element ref="ns2:MediaServiceOCR" minOccurs="0"/>
                <xsd:element ref="ns2:MediaServiceGenerationTime" minOccurs="0"/>
                <xsd:element ref="ns2:MediaServiceEventHashCode" minOccurs="0"/>
                <xsd:element ref="ns2:MediaServiceBillingMetadata"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be53b2-af3e-4167-bed2-e09ea1e2e4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BillingMetadata" ma:index="20" nillable="true" ma:displayName="MediaServiceBillingMetadata" ma:hidden="true" ma:internalName="MediaServiceBillingMetadata"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d6e61b-7c75-47d8-8055-6e3810d6f686" elementFormDefault="qualified">
    <xsd:import namespace="http://schemas.microsoft.com/office/2006/documentManagement/types"/>
    <xsd:import namespace="http://schemas.microsoft.com/office/infopath/2007/PartnerControls"/>
    <xsd:element name="TaxKeywordTaxHTField" ma:index="12" nillable="true" ma:taxonomy="true" ma:internalName="TaxKeywordTaxHTField" ma:taxonomyFieldName="TaxKeyword" ma:displayName="Enterprise Keywords" ma:fieldId="{23f27201-bee3-471e-b2e7-b64fd8b7ca38}" ma:taxonomyMulti="true" ma:sspId="955cd427-a42c-44c8-816a-2405638e27c4" ma:termSetId="00000000-0000-0000-0000-000000000000" ma:anchorId="00000000-0000-0000-0000-000000000000" ma:open="true" ma:isKeyword="true">
      <xsd:complexType>
        <xsd:sequence>
          <xsd:element ref="pc:Terms" minOccurs="0" maxOccurs="1"/>
        </xsd:sequence>
      </xsd:complexType>
    </xsd:element>
    <xsd:element name="TaxCatchAll" ma:index="13" nillable="true" ma:displayName="Taxonomy Catch All Column" ma:hidden="true" ma:list="{767ac795-3628-4ade-acff-789795b20e82}" ma:internalName="TaxCatchAll" ma:showField="CatchAllData" ma:web="97d6e61b-7c75-47d8-8055-6e3810d6f68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97d6e61b-7c75-47d8-8055-6e3810d6f686" xsi:nil="true"/>
    <lcf76f155ced4ddcb4097134ff3c332f xmlns="b5be53b2-af3e-4167-bed2-e09ea1e2e414">
      <Terms xmlns="http://schemas.microsoft.com/office/infopath/2007/PartnerControls"/>
    </lcf76f155ced4ddcb4097134ff3c332f>
    <TaxKeywordTaxHTField xmlns="97d6e61b-7c75-47d8-8055-6e3810d6f686">
      <Terms xmlns="http://schemas.microsoft.com/office/infopath/2007/PartnerControls"/>
    </TaxKeywordTaxHTField>
  </documentManagement>
</p:properties>
</file>

<file path=customXml/itemProps1.xml><?xml version="1.0" encoding="utf-8"?>
<ds:datastoreItem xmlns:ds="http://schemas.openxmlformats.org/officeDocument/2006/customXml" ds:itemID="{F6B0C521-BFDF-4327-A988-6098273F07EF}">
  <ds:schemaRefs>
    <ds:schemaRef ds:uri="http://schemas.microsoft.com/sharepoint/v3/contenttype/forms"/>
  </ds:schemaRefs>
</ds:datastoreItem>
</file>

<file path=customXml/itemProps2.xml><?xml version="1.0" encoding="utf-8"?>
<ds:datastoreItem xmlns:ds="http://schemas.openxmlformats.org/officeDocument/2006/customXml" ds:itemID="{797F07D5-67FE-4CDE-80A8-E6E15234DB5A}">
  <ds:schemaRefs>
    <ds:schemaRef ds:uri="97d6e61b-7c75-47d8-8055-6e3810d6f686"/>
    <ds:schemaRef ds:uri="b5be53b2-af3e-4167-bed2-e09ea1e2e4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36FF636-B4AE-4305-A401-906585196F64}">
  <ds:schemaRefs>
    <ds:schemaRef ds:uri="b5be53b2-af3e-4167-bed2-e09ea1e2e414"/>
    <ds:schemaRef ds:uri="http://purl.org/dc/elements/1.1/"/>
    <ds:schemaRef ds:uri="http://schemas.microsoft.com/office/2006/metadata/properties"/>
    <ds:schemaRef ds:uri="http://purl.org/dc/terms/"/>
    <ds:schemaRef ds:uri="http://www.w3.org/XML/1998/namespace"/>
    <ds:schemaRef ds:uri="http://purl.org/dc/dcmitype/"/>
    <ds:schemaRef ds:uri="http://schemas.microsoft.com/office/2006/documentManagement/types"/>
    <ds:schemaRef ds:uri="97d6e61b-7c75-47d8-8055-6e3810d6f686"/>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0</TotalTime>
  <Words>5853</Words>
  <Application>Microsoft Office PowerPoint</Application>
  <PresentationFormat>Widescreen</PresentationFormat>
  <Paragraphs>451</Paragraphs>
  <Slides>29</Slides>
  <Notes>16</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29</vt:i4>
      </vt:variant>
    </vt:vector>
  </HeadingPairs>
  <TitlesOfParts>
    <vt:vector size="39" baseType="lpstr">
      <vt:lpstr>Aptos</vt:lpstr>
      <vt:lpstr>Aptos Display</vt:lpstr>
      <vt:lpstr>Arial</vt:lpstr>
      <vt:lpstr>Arial,Sans-Serif</vt:lpstr>
      <vt:lpstr>Calibri</vt:lpstr>
      <vt:lpstr>Courier New</vt:lpstr>
      <vt:lpstr>University of Warwick</vt:lpstr>
      <vt:lpstr>Bright Blue</vt:lpstr>
      <vt:lpstr>UoW_Template_Yellow</vt:lpstr>
      <vt:lpstr>1_UoW_Template_Yellow</vt:lpstr>
      <vt:lpstr>THANK YOU FOR JOINING THE PRE-UNIVERSITY SUMMER SCHOOL PRE-DEPARTURE BRIEFING FOR PARENTS/GUARDIANS   WE WILL START THIS SESSION SHORTLY   PLEASE NOTE WE WILL BE RECORDING THIS PRESENTATION </vt:lpstr>
      <vt:lpstr>Warwick Pre-University Summer School: Parent Pre-Departure Briefing</vt:lpstr>
      <vt:lpstr>Welcome and Introduction</vt:lpstr>
      <vt:lpstr>Purpose of today's session</vt:lpstr>
      <vt:lpstr> Student Safety and Support</vt:lpstr>
      <vt:lpstr>Student Safety</vt:lpstr>
      <vt:lpstr>Student Support</vt:lpstr>
      <vt:lpstr> Roles and Expectations</vt:lpstr>
      <vt:lpstr>PowerPoint Presentation</vt:lpstr>
      <vt:lpstr>Living on Campus</vt:lpstr>
      <vt:lpstr>Accommodation and Living Arrangements</vt:lpstr>
      <vt:lpstr>Supervision and Independence </vt:lpstr>
      <vt:lpstr>Behaviour Expectations </vt:lpstr>
      <vt:lpstr>Health and Wellbeing</vt:lpstr>
      <vt:lpstr>Health, Medical Support and Wellbeing</vt:lpstr>
      <vt:lpstr>Safeguarding in Practice</vt:lpstr>
      <vt:lpstr>What happens if something goes wrong</vt:lpstr>
      <vt:lpstr>Preparing for Arrival </vt:lpstr>
      <vt:lpstr>Parents Actions Prior to Departure</vt:lpstr>
      <vt:lpstr>Airport Pick-Ups/ Drop-offs</vt:lpstr>
      <vt:lpstr>Registration</vt:lpstr>
      <vt:lpstr>The Programme</vt:lpstr>
      <vt:lpstr>Outline of Programme – Week 1</vt:lpstr>
      <vt:lpstr>Outline of Programme – Week 2</vt:lpstr>
      <vt:lpstr>Departure Arrangements</vt:lpstr>
      <vt:lpstr>Departure Arrangements</vt:lpstr>
      <vt:lpstr>Communication and Contact Points</vt:lpstr>
      <vt:lpstr>Parent Communication &amp; Contact During the Programme</vt:lpstr>
      <vt:lpstr>Any Questions?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university adventure starts here</dc:title>
  <dc:creator>Alison Durham</dc:creator>
  <cp:lastModifiedBy>Comyn, Libby</cp:lastModifiedBy>
  <cp:revision>2</cp:revision>
  <dcterms:created xsi:type="dcterms:W3CDTF">2023-12-06T10:15:35Z</dcterms:created>
  <dcterms:modified xsi:type="dcterms:W3CDTF">2026-06-26T13:26:24Z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0x0101005BD2812198002D41A35498816569FA93</vt:lpwstr>
  </property>
  <property fmtid="{D5CDD505-2E9C-101B-9397-08002B2CF9AE}" pid="4" name="Order">
    <vt:lpwstr>7062900.00000000</vt:lpwstr>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lpwstr/>
  </property>
  <property fmtid="{D5CDD505-2E9C-101B-9397-08002B2CF9AE}" pid="11" name="SharedWithUsers">
    <vt:lpwstr>892;#Zhang, Chiara;#14;#Durham, Alison;#934;#Comyn, Libby;#1065;#Harris, Vivien</vt:lpwstr>
  </property>
  <property fmtid="{D5CDD505-2E9C-101B-9397-08002B2CF9AE}" pid="12" name="TaxKeyword">
    <vt:lpwstr/>
  </property>
</Properties>
</file>