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3.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6" r:id="rId5"/>
    <p:sldMasterId id="2147483719" r:id="rId6"/>
    <p:sldMasterId id="2147483740" r:id="rId7"/>
  </p:sldMasterIdLst>
  <p:notesMasterIdLst>
    <p:notesMasterId r:id="rId28"/>
  </p:notesMasterIdLst>
  <p:sldIdLst>
    <p:sldId id="442" r:id="rId8"/>
    <p:sldId id="265" r:id="rId9"/>
    <p:sldId id="397" r:id="rId10"/>
    <p:sldId id="326" r:id="rId11"/>
    <p:sldId id="371" r:id="rId12"/>
    <p:sldId id="372" r:id="rId13"/>
    <p:sldId id="284" r:id="rId14"/>
    <p:sldId id="384" r:id="rId15"/>
    <p:sldId id="385" r:id="rId16"/>
    <p:sldId id="386" r:id="rId17"/>
    <p:sldId id="387" r:id="rId18"/>
    <p:sldId id="389" r:id="rId19"/>
    <p:sldId id="388" r:id="rId20"/>
    <p:sldId id="390" r:id="rId21"/>
    <p:sldId id="333" r:id="rId22"/>
    <p:sldId id="391" r:id="rId23"/>
    <p:sldId id="392" r:id="rId24"/>
    <p:sldId id="393" r:id="rId25"/>
    <p:sldId id="394" r:id="rId26"/>
    <p:sldId id="35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DE7B"/>
    <a:srgbClr val="FFF8E4"/>
    <a:srgbClr val="00A9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9BE81C-4B94-4A7C-A71E-1663FF762B35}" v="15" dt="2026-06-23T08:56:24.6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viewProps" Target="viewProps.xml"/><Relationship Id="rId8"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28506F-6D8F-4022-8081-C84FB3B16FE4}" type="doc">
      <dgm:prSet loTypeId="urn:microsoft.com/office/officeart/2005/8/layout/pyramid2" loCatId="pyramid" qsTypeId="urn:microsoft.com/office/officeart/2005/8/quickstyle/simple1" qsCatId="simple" csTypeId="urn:microsoft.com/office/officeart/2005/8/colors/colorful4" csCatId="colorful" phldr="1"/>
      <dgm:spPr/>
    </dgm:pt>
    <dgm:pt modelId="{3CEA0E20-612F-409F-A645-BA450AB88DA5}">
      <dgm:prSet phldrT="[Text]" phldr="0"/>
      <dgm:spPr/>
      <dgm:t>
        <a:bodyPr/>
        <a:lstStyle/>
        <a:p>
          <a:pPr rtl="0"/>
          <a:r>
            <a:rPr lang="en-GB">
              <a:latin typeface="Calibri"/>
            </a:rPr>
            <a:t>Academic Discipline</a:t>
          </a:r>
          <a:endParaRPr lang="en-GB"/>
        </a:p>
      </dgm:t>
    </dgm:pt>
    <dgm:pt modelId="{55665522-1658-4969-A038-1CEBD1D44C9F}" type="parTrans" cxnId="{D9269DE7-DBAD-4E5F-82A0-4F154F7A08B0}">
      <dgm:prSet/>
      <dgm:spPr/>
      <dgm:t>
        <a:bodyPr/>
        <a:lstStyle/>
        <a:p>
          <a:endParaRPr lang="en-GB"/>
        </a:p>
      </dgm:t>
    </dgm:pt>
    <dgm:pt modelId="{DE15D1AE-A54B-4E49-A4D2-0DBFED7E9A6D}" type="sibTrans" cxnId="{D9269DE7-DBAD-4E5F-82A0-4F154F7A08B0}">
      <dgm:prSet/>
      <dgm:spPr/>
      <dgm:t>
        <a:bodyPr/>
        <a:lstStyle/>
        <a:p>
          <a:endParaRPr lang="en-GB"/>
        </a:p>
      </dgm:t>
    </dgm:pt>
    <dgm:pt modelId="{F90172AD-431B-4E1D-9EDC-BBFBD8B65F48}">
      <dgm:prSet phldrT="[Text]" phldr="0"/>
      <dgm:spPr/>
      <dgm:t>
        <a:bodyPr/>
        <a:lstStyle/>
        <a:p>
          <a:r>
            <a:rPr lang="en-GB">
              <a:latin typeface="Calibri"/>
            </a:rPr>
            <a:t>Skills</a:t>
          </a:r>
          <a:endParaRPr lang="en-GB"/>
        </a:p>
      </dgm:t>
    </dgm:pt>
    <dgm:pt modelId="{FBE33A83-0B9D-4D63-9214-60B8119318D9}" type="parTrans" cxnId="{2B646AAB-1CE7-41B4-A947-989E79D68FAC}">
      <dgm:prSet/>
      <dgm:spPr/>
      <dgm:t>
        <a:bodyPr/>
        <a:lstStyle/>
        <a:p>
          <a:endParaRPr lang="en-GB"/>
        </a:p>
      </dgm:t>
    </dgm:pt>
    <dgm:pt modelId="{A883D0E6-E702-4950-9925-5373FF2B3F55}" type="sibTrans" cxnId="{2B646AAB-1CE7-41B4-A947-989E79D68FAC}">
      <dgm:prSet/>
      <dgm:spPr/>
      <dgm:t>
        <a:bodyPr/>
        <a:lstStyle/>
        <a:p>
          <a:endParaRPr lang="en-GB"/>
        </a:p>
      </dgm:t>
    </dgm:pt>
    <dgm:pt modelId="{E895335F-64AD-46F1-BFAC-9D046AEF7321}">
      <dgm:prSet phldrT="[Text]" phldr="0"/>
      <dgm:spPr/>
      <dgm:t>
        <a:bodyPr/>
        <a:lstStyle/>
        <a:p>
          <a:pPr rtl="0"/>
          <a:r>
            <a:rPr lang="en-GB">
              <a:latin typeface="Calibri"/>
            </a:rPr>
            <a:t>Preparing for Study</a:t>
          </a:r>
          <a:endParaRPr lang="en-GB"/>
        </a:p>
      </dgm:t>
    </dgm:pt>
    <dgm:pt modelId="{4D173DD7-0F8D-4C04-9E9A-1F03A7DDCB45}" type="parTrans" cxnId="{CE7C4B3B-DB6E-4A93-A818-0839AA2288C6}">
      <dgm:prSet/>
      <dgm:spPr/>
      <dgm:t>
        <a:bodyPr/>
        <a:lstStyle/>
        <a:p>
          <a:endParaRPr lang="en-GB"/>
        </a:p>
      </dgm:t>
    </dgm:pt>
    <dgm:pt modelId="{24E81036-36E3-4630-AA7A-6CB3F4429884}" type="sibTrans" cxnId="{CE7C4B3B-DB6E-4A93-A818-0839AA2288C6}">
      <dgm:prSet/>
      <dgm:spPr/>
      <dgm:t>
        <a:bodyPr/>
        <a:lstStyle/>
        <a:p>
          <a:endParaRPr lang="en-GB"/>
        </a:p>
      </dgm:t>
    </dgm:pt>
    <dgm:pt modelId="{42D03B13-8999-48E3-942E-B5679E600E0C}">
      <dgm:prSet phldrT="[Text]" phldr="0"/>
      <dgm:spPr/>
      <dgm:t>
        <a:bodyPr/>
        <a:lstStyle/>
        <a:p>
          <a:pPr rtl="0"/>
          <a:r>
            <a:rPr lang="en-GB">
              <a:latin typeface="Calibri"/>
            </a:rPr>
            <a:t>Guest Lectures</a:t>
          </a:r>
        </a:p>
      </dgm:t>
    </dgm:pt>
    <dgm:pt modelId="{5EF1FA56-926A-47F7-BE98-424F6A0DFBAC}" type="parTrans" cxnId="{9D50AE8F-4C2E-4669-88EC-3B00AD0829D5}">
      <dgm:prSet/>
      <dgm:spPr/>
      <dgm:t>
        <a:bodyPr/>
        <a:lstStyle/>
        <a:p>
          <a:endParaRPr lang="en-GB"/>
        </a:p>
      </dgm:t>
    </dgm:pt>
    <dgm:pt modelId="{3B51CC86-9D92-4FD7-9987-461BA8B3491B}" type="sibTrans" cxnId="{9D50AE8F-4C2E-4669-88EC-3B00AD0829D5}">
      <dgm:prSet/>
      <dgm:spPr/>
      <dgm:t>
        <a:bodyPr/>
        <a:lstStyle/>
        <a:p>
          <a:endParaRPr lang="en-GB"/>
        </a:p>
      </dgm:t>
    </dgm:pt>
    <dgm:pt modelId="{481229DB-1A85-4063-8FB3-7E515BA572EE}" type="pres">
      <dgm:prSet presAssocID="{A228506F-6D8F-4022-8081-C84FB3B16FE4}" presName="compositeShape" presStyleCnt="0">
        <dgm:presLayoutVars>
          <dgm:dir/>
          <dgm:resizeHandles/>
        </dgm:presLayoutVars>
      </dgm:prSet>
      <dgm:spPr/>
    </dgm:pt>
    <dgm:pt modelId="{36CC9269-3D28-48E1-A73C-6A96BF396959}" type="pres">
      <dgm:prSet presAssocID="{A228506F-6D8F-4022-8081-C84FB3B16FE4}" presName="pyramid" presStyleLbl="node1" presStyleIdx="0" presStyleCnt="1"/>
      <dgm:spPr/>
    </dgm:pt>
    <dgm:pt modelId="{8D9B671C-A134-4580-B457-95B4299F1ACF}" type="pres">
      <dgm:prSet presAssocID="{A228506F-6D8F-4022-8081-C84FB3B16FE4}" presName="theList" presStyleCnt="0"/>
      <dgm:spPr/>
    </dgm:pt>
    <dgm:pt modelId="{935D99B9-C574-4252-BCA8-C377C319C26E}" type="pres">
      <dgm:prSet presAssocID="{3CEA0E20-612F-409F-A645-BA450AB88DA5}" presName="aNode" presStyleLbl="fgAcc1" presStyleIdx="0" presStyleCnt="4">
        <dgm:presLayoutVars>
          <dgm:bulletEnabled val="1"/>
        </dgm:presLayoutVars>
      </dgm:prSet>
      <dgm:spPr/>
    </dgm:pt>
    <dgm:pt modelId="{285F75B5-7796-4701-BD14-9C1FB0DDFD67}" type="pres">
      <dgm:prSet presAssocID="{3CEA0E20-612F-409F-A645-BA450AB88DA5}" presName="aSpace" presStyleCnt="0"/>
      <dgm:spPr/>
    </dgm:pt>
    <dgm:pt modelId="{F08D937B-4738-4961-8D72-70A12FA99E34}" type="pres">
      <dgm:prSet presAssocID="{F90172AD-431B-4E1D-9EDC-BBFBD8B65F48}" presName="aNode" presStyleLbl="fgAcc1" presStyleIdx="1" presStyleCnt="4">
        <dgm:presLayoutVars>
          <dgm:bulletEnabled val="1"/>
        </dgm:presLayoutVars>
      </dgm:prSet>
      <dgm:spPr/>
    </dgm:pt>
    <dgm:pt modelId="{2D514E0E-F32F-4B5A-8B72-86A444BB4F66}" type="pres">
      <dgm:prSet presAssocID="{F90172AD-431B-4E1D-9EDC-BBFBD8B65F48}" presName="aSpace" presStyleCnt="0"/>
      <dgm:spPr/>
    </dgm:pt>
    <dgm:pt modelId="{3B68A018-238F-410E-A4FB-AE60384589F2}" type="pres">
      <dgm:prSet presAssocID="{E895335F-64AD-46F1-BFAC-9D046AEF7321}" presName="aNode" presStyleLbl="fgAcc1" presStyleIdx="2" presStyleCnt="4">
        <dgm:presLayoutVars>
          <dgm:bulletEnabled val="1"/>
        </dgm:presLayoutVars>
      </dgm:prSet>
      <dgm:spPr/>
    </dgm:pt>
    <dgm:pt modelId="{CDBA9A83-2AB0-41BC-959D-BE5B019541A1}" type="pres">
      <dgm:prSet presAssocID="{E895335F-64AD-46F1-BFAC-9D046AEF7321}" presName="aSpace" presStyleCnt="0"/>
      <dgm:spPr/>
    </dgm:pt>
    <dgm:pt modelId="{F210C28C-D444-4946-82C0-320E8F7B8715}" type="pres">
      <dgm:prSet presAssocID="{42D03B13-8999-48E3-942E-B5679E600E0C}" presName="aNode" presStyleLbl="fgAcc1" presStyleIdx="3" presStyleCnt="4">
        <dgm:presLayoutVars>
          <dgm:bulletEnabled val="1"/>
        </dgm:presLayoutVars>
      </dgm:prSet>
      <dgm:spPr/>
    </dgm:pt>
    <dgm:pt modelId="{6F78136A-C205-47FD-B2F6-58C8D37A47D9}" type="pres">
      <dgm:prSet presAssocID="{42D03B13-8999-48E3-942E-B5679E600E0C}" presName="aSpace" presStyleCnt="0"/>
      <dgm:spPr/>
    </dgm:pt>
  </dgm:ptLst>
  <dgm:cxnLst>
    <dgm:cxn modelId="{CE7C4B3B-DB6E-4A93-A818-0839AA2288C6}" srcId="{A228506F-6D8F-4022-8081-C84FB3B16FE4}" destId="{E895335F-64AD-46F1-BFAC-9D046AEF7321}" srcOrd="2" destOrd="0" parTransId="{4D173DD7-0F8D-4C04-9E9A-1F03A7DDCB45}" sibTransId="{24E81036-36E3-4630-AA7A-6CB3F4429884}"/>
    <dgm:cxn modelId="{8EEEED73-128D-4BD7-843A-657F557D6359}" type="presOf" srcId="{42D03B13-8999-48E3-942E-B5679E600E0C}" destId="{F210C28C-D444-4946-82C0-320E8F7B8715}" srcOrd="0" destOrd="0" presId="urn:microsoft.com/office/officeart/2005/8/layout/pyramid2"/>
    <dgm:cxn modelId="{9D50AE8F-4C2E-4669-88EC-3B00AD0829D5}" srcId="{A228506F-6D8F-4022-8081-C84FB3B16FE4}" destId="{42D03B13-8999-48E3-942E-B5679E600E0C}" srcOrd="3" destOrd="0" parTransId="{5EF1FA56-926A-47F7-BE98-424F6A0DFBAC}" sibTransId="{3B51CC86-9D92-4FD7-9987-461BA8B3491B}"/>
    <dgm:cxn modelId="{DFC08396-35ED-4290-8227-E9122445E164}" type="presOf" srcId="{A228506F-6D8F-4022-8081-C84FB3B16FE4}" destId="{481229DB-1A85-4063-8FB3-7E515BA572EE}" srcOrd="0" destOrd="0" presId="urn:microsoft.com/office/officeart/2005/8/layout/pyramid2"/>
    <dgm:cxn modelId="{536B0FA1-E711-4AB7-9474-308C5616A558}" type="presOf" srcId="{E895335F-64AD-46F1-BFAC-9D046AEF7321}" destId="{3B68A018-238F-410E-A4FB-AE60384589F2}" srcOrd="0" destOrd="0" presId="urn:microsoft.com/office/officeart/2005/8/layout/pyramid2"/>
    <dgm:cxn modelId="{619736A7-1ACE-45E7-890F-1DBF4CE0ED7F}" type="presOf" srcId="{F90172AD-431B-4E1D-9EDC-BBFBD8B65F48}" destId="{F08D937B-4738-4961-8D72-70A12FA99E34}" srcOrd="0" destOrd="0" presId="urn:microsoft.com/office/officeart/2005/8/layout/pyramid2"/>
    <dgm:cxn modelId="{2B646AAB-1CE7-41B4-A947-989E79D68FAC}" srcId="{A228506F-6D8F-4022-8081-C84FB3B16FE4}" destId="{F90172AD-431B-4E1D-9EDC-BBFBD8B65F48}" srcOrd="1" destOrd="0" parTransId="{FBE33A83-0B9D-4D63-9214-60B8119318D9}" sibTransId="{A883D0E6-E702-4950-9925-5373FF2B3F55}"/>
    <dgm:cxn modelId="{2F671CAD-5381-424B-AF5F-3593BCCB2C90}" type="presOf" srcId="{3CEA0E20-612F-409F-A645-BA450AB88DA5}" destId="{935D99B9-C574-4252-BCA8-C377C319C26E}" srcOrd="0" destOrd="0" presId="urn:microsoft.com/office/officeart/2005/8/layout/pyramid2"/>
    <dgm:cxn modelId="{D9269DE7-DBAD-4E5F-82A0-4F154F7A08B0}" srcId="{A228506F-6D8F-4022-8081-C84FB3B16FE4}" destId="{3CEA0E20-612F-409F-A645-BA450AB88DA5}" srcOrd="0" destOrd="0" parTransId="{55665522-1658-4969-A038-1CEBD1D44C9F}" sibTransId="{DE15D1AE-A54B-4E49-A4D2-0DBFED7E9A6D}"/>
    <dgm:cxn modelId="{74C174B3-B809-4447-8B89-44031B0736E9}" type="presParOf" srcId="{481229DB-1A85-4063-8FB3-7E515BA572EE}" destId="{36CC9269-3D28-48E1-A73C-6A96BF396959}" srcOrd="0" destOrd="0" presId="urn:microsoft.com/office/officeart/2005/8/layout/pyramid2"/>
    <dgm:cxn modelId="{13D1993D-BAA6-4D62-910B-2764D9FE8209}" type="presParOf" srcId="{481229DB-1A85-4063-8FB3-7E515BA572EE}" destId="{8D9B671C-A134-4580-B457-95B4299F1ACF}" srcOrd="1" destOrd="0" presId="urn:microsoft.com/office/officeart/2005/8/layout/pyramid2"/>
    <dgm:cxn modelId="{9F1570A6-158E-4CC4-9DE2-C85316695AB0}" type="presParOf" srcId="{8D9B671C-A134-4580-B457-95B4299F1ACF}" destId="{935D99B9-C574-4252-BCA8-C377C319C26E}" srcOrd="0" destOrd="0" presId="urn:microsoft.com/office/officeart/2005/8/layout/pyramid2"/>
    <dgm:cxn modelId="{AC9DF814-CE02-4F9C-B65E-D5EE1C183164}" type="presParOf" srcId="{8D9B671C-A134-4580-B457-95B4299F1ACF}" destId="{285F75B5-7796-4701-BD14-9C1FB0DDFD67}" srcOrd="1" destOrd="0" presId="urn:microsoft.com/office/officeart/2005/8/layout/pyramid2"/>
    <dgm:cxn modelId="{8CD8FF73-6533-4A8B-BF62-30222AB7C7F8}" type="presParOf" srcId="{8D9B671C-A134-4580-B457-95B4299F1ACF}" destId="{F08D937B-4738-4961-8D72-70A12FA99E34}" srcOrd="2" destOrd="0" presId="urn:microsoft.com/office/officeart/2005/8/layout/pyramid2"/>
    <dgm:cxn modelId="{592769B2-8B83-46C9-8992-193DE5FC7D35}" type="presParOf" srcId="{8D9B671C-A134-4580-B457-95B4299F1ACF}" destId="{2D514E0E-F32F-4B5A-8B72-86A444BB4F66}" srcOrd="3" destOrd="0" presId="urn:microsoft.com/office/officeart/2005/8/layout/pyramid2"/>
    <dgm:cxn modelId="{5A3A3D41-4E96-46A4-A845-5005BA9250E4}" type="presParOf" srcId="{8D9B671C-A134-4580-B457-95B4299F1ACF}" destId="{3B68A018-238F-410E-A4FB-AE60384589F2}" srcOrd="4" destOrd="0" presId="urn:microsoft.com/office/officeart/2005/8/layout/pyramid2"/>
    <dgm:cxn modelId="{5438C1F3-6F25-4A67-85D4-FC49E38B4468}" type="presParOf" srcId="{8D9B671C-A134-4580-B457-95B4299F1ACF}" destId="{CDBA9A83-2AB0-41BC-959D-BE5B019541A1}" srcOrd="5" destOrd="0" presId="urn:microsoft.com/office/officeart/2005/8/layout/pyramid2"/>
    <dgm:cxn modelId="{B703D753-89DC-4D44-BBDF-54C8D3F694B0}" type="presParOf" srcId="{8D9B671C-A134-4580-B457-95B4299F1ACF}" destId="{F210C28C-D444-4946-82C0-320E8F7B8715}" srcOrd="6" destOrd="0" presId="urn:microsoft.com/office/officeart/2005/8/layout/pyramid2"/>
    <dgm:cxn modelId="{BC6CE9EF-EF1E-40F2-B91F-8C2015C654AB}" type="presParOf" srcId="{8D9B671C-A134-4580-B457-95B4299F1ACF}" destId="{6F78136A-C205-47FD-B2F6-58C8D37A47D9}"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CC9269-3D28-48E1-A73C-6A96BF396959}">
      <dsp:nvSpPr>
        <dsp:cNvPr id="0" name=""/>
        <dsp:cNvSpPr/>
      </dsp:nvSpPr>
      <dsp:spPr>
        <a:xfrm>
          <a:off x="182879" y="0"/>
          <a:ext cx="3657600" cy="3657600"/>
        </a:xfrm>
        <a:prstGeom prst="triangl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5D99B9-C574-4252-BCA8-C377C319C26E}">
      <dsp:nvSpPr>
        <dsp:cNvPr id="0" name=""/>
        <dsp:cNvSpPr/>
      </dsp:nvSpPr>
      <dsp:spPr>
        <a:xfrm>
          <a:off x="2011680" y="366117"/>
          <a:ext cx="2377440" cy="650081"/>
        </a:xfrm>
        <a:prstGeom prst="round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GB" sz="2100" kern="1200">
              <a:latin typeface="Calibri"/>
            </a:rPr>
            <a:t>Academic Discipline</a:t>
          </a:r>
          <a:endParaRPr lang="en-GB" sz="2100" kern="1200"/>
        </a:p>
      </dsp:txBody>
      <dsp:txXfrm>
        <a:off x="2043414" y="397851"/>
        <a:ext cx="2313972" cy="586613"/>
      </dsp:txXfrm>
    </dsp:sp>
    <dsp:sp modelId="{F08D937B-4738-4961-8D72-70A12FA99E34}">
      <dsp:nvSpPr>
        <dsp:cNvPr id="0" name=""/>
        <dsp:cNvSpPr/>
      </dsp:nvSpPr>
      <dsp:spPr>
        <a:xfrm>
          <a:off x="2011680" y="1097458"/>
          <a:ext cx="2377440" cy="650081"/>
        </a:xfrm>
        <a:prstGeom prst="roundRect">
          <a:avLst/>
        </a:prstGeom>
        <a:solidFill>
          <a:schemeClr val="lt1">
            <a:alpha val="90000"/>
            <a:hueOff val="0"/>
            <a:satOff val="0"/>
            <a:lumOff val="0"/>
            <a:alphaOff val="0"/>
          </a:schemeClr>
        </a:solidFill>
        <a:ln w="12700" cap="flat" cmpd="sng" algn="ctr">
          <a:solidFill>
            <a:schemeClr val="accent4">
              <a:hueOff val="-322751"/>
              <a:satOff val="-1547"/>
              <a:lumOff val="-307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latin typeface="Calibri"/>
            </a:rPr>
            <a:t>Skills</a:t>
          </a:r>
          <a:endParaRPr lang="en-GB" sz="2100" kern="1200"/>
        </a:p>
      </dsp:txBody>
      <dsp:txXfrm>
        <a:off x="2043414" y="1129192"/>
        <a:ext cx="2313972" cy="586613"/>
      </dsp:txXfrm>
    </dsp:sp>
    <dsp:sp modelId="{3B68A018-238F-410E-A4FB-AE60384589F2}">
      <dsp:nvSpPr>
        <dsp:cNvPr id="0" name=""/>
        <dsp:cNvSpPr/>
      </dsp:nvSpPr>
      <dsp:spPr>
        <a:xfrm>
          <a:off x="2011680" y="1828800"/>
          <a:ext cx="2377440" cy="650081"/>
        </a:xfrm>
        <a:prstGeom prst="roundRect">
          <a:avLst/>
        </a:prstGeom>
        <a:solidFill>
          <a:schemeClr val="lt1">
            <a:alpha val="90000"/>
            <a:hueOff val="0"/>
            <a:satOff val="0"/>
            <a:lumOff val="0"/>
            <a:alphaOff val="0"/>
          </a:schemeClr>
        </a:solidFill>
        <a:ln w="12700" cap="flat" cmpd="sng" algn="ctr">
          <a:solidFill>
            <a:schemeClr val="accent4">
              <a:hueOff val="-645502"/>
              <a:satOff val="-3093"/>
              <a:lumOff val="-614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GB" sz="2100" kern="1200">
              <a:latin typeface="Calibri"/>
            </a:rPr>
            <a:t>Preparing for Study</a:t>
          </a:r>
          <a:endParaRPr lang="en-GB" sz="2100" kern="1200"/>
        </a:p>
      </dsp:txBody>
      <dsp:txXfrm>
        <a:off x="2043414" y="1860534"/>
        <a:ext cx="2313972" cy="586613"/>
      </dsp:txXfrm>
    </dsp:sp>
    <dsp:sp modelId="{F210C28C-D444-4946-82C0-320E8F7B8715}">
      <dsp:nvSpPr>
        <dsp:cNvPr id="0" name=""/>
        <dsp:cNvSpPr/>
      </dsp:nvSpPr>
      <dsp:spPr>
        <a:xfrm>
          <a:off x="2011680" y="2560141"/>
          <a:ext cx="2377440" cy="650081"/>
        </a:xfrm>
        <a:prstGeom prst="roundRect">
          <a:avLst/>
        </a:prstGeom>
        <a:solidFill>
          <a:schemeClr val="lt1">
            <a:alpha val="90000"/>
            <a:hueOff val="0"/>
            <a:satOff val="0"/>
            <a:lumOff val="0"/>
            <a:alphaOff val="0"/>
          </a:schemeClr>
        </a:solidFill>
        <a:ln w="12700" cap="flat" cmpd="sng" algn="ctr">
          <a:solidFill>
            <a:schemeClr val="accent4">
              <a:hueOff val="-968253"/>
              <a:satOff val="-4640"/>
              <a:lumOff val="-921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GB" sz="2100" kern="1200">
              <a:latin typeface="Calibri"/>
            </a:rPr>
            <a:t>Guest Lectures</a:t>
          </a:r>
        </a:p>
      </dsp:txBody>
      <dsp:txXfrm>
        <a:off x="2043414" y="2591875"/>
        <a:ext cx="2313972" cy="586613"/>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915770-C109-45CC-AC37-3217835D4BBE}" type="datetimeFigureOut">
              <a:t>6/26/2026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CD1F97-7753-4A59-86D3-B850FD280D99}" type="slidenum">
              <a:t>‹#›</a:t>
            </a:fld>
            <a:endParaRPr lang="en-GB"/>
          </a:p>
        </p:txBody>
      </p:sp>
    </p:spTree>
    <p:extLst>
      <p:ext uri="{BB962C8B-B14F-4D97-AF65-F5344CB8AC3E}">
        <p14:creationId xmlns:p14="http://schemas.microsoft.com/office/powerpoint/2010/main" val="1991333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I’ll start with a quick introduction to who we are.</a:t>
            </a:r>
          </a:p>
          <a:p>
            <a:br>
              <a:rPr lang="en-US">
                <a:cs typeface="+mn-lt"/>
              </a:rPr>
            </a:br>
            <a:r>
              <a:rPr lang="en-US"/>
              <a:t>There are a number of staff on the call today, and we are part of the university team responsible for delivering the Pre-University Summer School.</a:t>
            </a:r>
            <a:endParaRPr lang="en-US">
              <a:ea typeface="Calibri"/>
              <a:cs typeface="Calibri"/>
            </a:endParaRPr>
          </a:p>
          <a:p>
            <a:endParaRPr lang="en-US"/>
          </a:p>
          <a:p>
            <a:r>
              <a:rPr lang="en-US"/>
              <a:t>Our collective goal is to make sure that students not only have a really engaging academic experience, but that they are also safe, supported, and well looked after throughout their time with us. Suzi and I are responsible for the Safeguarding aspects of the </a:t>
            </a:r>
            <a:r>
              <a:rPr lang="en-US" err="1"/>
              <a:t>programme</a:t>
            </a:r>
            <a:r>
              <a:rPr lang="en-US"/>
              <a:t>, and my colleague Katie oversees the academic, social and </a:t>
            </a:r>
            <a:r>
              <a:rPr lang="en-US" err="1"/>
              <a:t>logisitcal</a:t>
            </a:r>
            <a:r>
              <a:rPr lang="en-US"/>
              <a:t> delivery of the </a:t>
            </a:r>
            <a:r>
              <a:rPr lang="en-US" err="1"/>
              <a:t>programme</a:t>
            </a:r>
            <a:r>
              <a:rPr lang="en-US"/>
              <a:t>. Chris is with us today, he is the Assistant Academic Director </a:t>
            </a:r>
            <a:r>
              <a:rPr lang="en-US" err="1"/>
              <a:t>Director</a:t>
            </a:r>
            <a:r>
              <a:rPr lang="en-US"/>
              <a:t> of Summer Schools and he has designed the skills sessions you children will be undertaking as part of the </a:t>
            </a:r>
            <a:r>
              <a:rPr lang="en-US" err="1"/>
              <a:t>programme</a:t>
            </a:r>
            <a:r>
              <a:rPr lang="en-US"/>
              <a:t>.</a:t>
            </a:r>
            <a:endParaRPr lang="en-US">
              <a:ea typeface="Calibri"/>
              <a:cs typeface="Calibri"/>
            </a:endParaRPr>
          </a:p>
          <a:p>
            <a:endParaRPr lang="en-US"/>
          </a:p>
          <a:p>
            <a:r>
              <a:rPr lang="en-US"/>
              <a:t>You’ll see throughout this session that we have a number of different staff roles and we all working together to support students from arrival through to departure.</a:t>
            </a:r>
            <a:endParaRPr lang="en-GB"/>
          </a:p>
          <a:p>
            <a:endParaRPr lang="en-US">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CD1F97-7753-4A59-86D3-B850FD280D99}"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3942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a:p>
        </p:txBody>
      </p:sp>
    </p:spTree>
    <p:extLst>
      <p:ext uri="{BB962C8B-B14F-4D97-AF65-F5344CB8AC3E}">
        <p14:creationId xmlns:p14="http://schemas.microsoft.com/office/powerpoint/2010/main" val="3558651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fontAlgn="t"/>
            <a:r>
              <a:rPr lang="en-GB" sz="1200" b="0" i="0" kern="1200">
                <a:solidFill>
                  <a:schemeClr val="tx1"/>
                </a:solidFill>
                <a:effectLst/>
                <a:latin typeface="+mn-lt"/>
                <a:ea typeface="+mn-ea"/>
                <a:cs typeface="+mn-cs"/>
              </a:rPr>
              <a:t>Your accommodation includes bedding and towels, and rooms and kitchens are cleaned weekly. Shared kitchens have cooking facilities, but you’ll need to bring or buy your own pots, pans, and cutlery if you plan to cook- you shouldn’t need to cook as breakfast and dinner is provided.</a:t>
            </a:r>
          </a:p>
          <a:p>
            <a:pPr fontAlgn="t"/>
            <a:r>
              <a:rPr lang="en-GB" sz="1200" b="0" i="0" kern="1200">
                <a:solidFill>
                  <a:schemeClr val="tx1"/>
                </a:solidFill>
                <a:effectLst/>
                <a:latin typeface="+mn-lt"/>
                <a:ea typeface="+mn-ea"/>
                <a:cs typeface="+mn-cs"/>
              </a:rPr>
              <a:t>Laundry facilities are available on campus, and details are in the handbook which will be shared with you ahead of the programme. </a:t>
            </a:r>
          </a:p>
          <a:p>
            <a:pPr fontAlgn="t"/>
            <a:r>
              <a:rPr lang="en-GB" sz="1200" b="0" i="0" kern="1200">
                <a:solidFill>
                  <a:schemeClr val="tx1"/>
                </a:solidFill>
                <a:effectLst/>
                <a:latin typeface="+mn-lt"/>
                <a:ea typeface="+mn-ea"/>
                <a:cs typeface="+mn-cs"/>
              </a:rPr>
              <a:t>You’ll also have access to Warwick Sport facilities, including the gym and swimming pool.</a:t>
            </a: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B839F9-A4B0-48D8-AA21-32EB5A84BEA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920230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4.sv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ags" Target="../tags/tag24.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8.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29.xml"/><Relationship Id="rId4" Type="http://schemas.microsoft.com/office/2007/relationships/hdphoto" Target="../media/hdphoto1.wdp"/></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3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32.xml"/><Relationship Id="rId5" Type="http://schemas.microsoft.com/office/2007/relationships/hdphoto" Target="../media/hdphoto1.wdp"/><Relationship Id="rId4"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33.xml"/><Relationship Id="rId4" Type="http://schemas.microsoft.com/office/2007/relationships/hdphoto" Target="../media/hdphoto1.wdp"/></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34.xml"/><Relationship Id="rId4" Type="http://schemas.microsoft.com/office/2007/relationships/hdphoto" Target="../media/hdphoto1.wdp"/></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35.xml"/><Relationship Id="rId4" Type="http://schemas.microsoft.com/office/2007/relationships/hdphoto" Target="../media/hdphoto1.wdp"/></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 Id="rId5" Type="http://schemas.microsoft.com/office/2007/relationships/hdphoto" Target="../media/hdphoto1.wdp"/><Relationship Id="rId4" Type="http://schemas.openxmlformats.org/officeDocument/2006/relationships/image" Target="../media/image8.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44.xml"/><Relationship Id="rId4" Type="http://schemas.microsoft.com/office/2007/relationships/hdphoto" Target="../media/hdphoto1.wdp"/></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50.xml"/><Relationship Id="rId4" Type="http://schemas.microsoft.com/office/2007/relationships/hdphoto" Target="../media/hdphoto1.wdp"/></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4.sv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2.xml"/><Relationship Id="rId1" Type="http://schemas.openxmlformats.org/officeDocument/2006/relationships/tags" Target="../tags/tag52.xml"/><Relationship Id="rId4" Type="http://schemas.microsoft.com/office/2007/relationships/hdphoto" Target="../media/hdphoto1.wdp"/></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sv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sv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sv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sv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sv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75623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4500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68362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71551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2384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03009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a:lum bright="100000"/>
              <a:extLst>
                <a:ext uri="{96DAC541-7B7A-43D3-8B79-37D633B846F1}">
                  <asvg:svgBlip xmlns:asvg="http://schemas.microsoft.com/office/drawing/2016/SVG/main" r:embed="rId4"/>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2026119076"/>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1830962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268501563"/>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18071909"/>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22724864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70942067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759247052"/>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127632837"/>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200649126"/>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938908358"/>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4248431866"/>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169508700"/>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26464910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8623259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24634262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4017576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8095848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277318825"/>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158456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8040330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840825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727635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351872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827592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9379316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a:t>Add text</a:t>
            </a:r>
          </a:p>
          <a:p>
            <a:pPr lvl="1">
              <a:buClr>
                <a:schemeClr val="tx1"/>
              </a:buClr>
            </a:pPr>
            <a:r>
              <a:rPr lang="en-US"/>
              <a:t>Second level</a:t>
            </a:r>
          </a:p>
          <a:p>
            <a:pPr lvl="2">
              <a:buClr>
                <a:schemeClr val="tx1"/>
              </a:buClr>
            </a:pPr>
            <a:r>
              <a:rPr lang="en-US"/>
              <a:t>Third level</a:t>
            </a:r>
          </a:p>
          <a:p>
            <a:pPr lvl="3">
              <a:buClr>
                <a:schemeClr val="tx1"/>
              </a:buClr>
            </a:pPr>
            <a:r>
              <a:rPr lang="en-US"/>
              <a:t>Fourth level</a:t>
            </a:r>
          </a:p>
          <a:p>
            <a:pPr lvl="4">
              <a:buClr>
                <a:schemeClr val="tx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3540186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66407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13664712"/>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a:t>  </a:t>
            </a:r>
            <a:endParaRPr lang="en-GB"/>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2381182085"/>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28408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697967139"/>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168535882"/>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656909808"/>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2309350067"/>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4261134822"/>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2529805267"/>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24923803"/>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083956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2547684949"/>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1888351897"/>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1827226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8247782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797334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791072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798169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425826934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801769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263877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148846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88327911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18474874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6750710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7639056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178700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2214461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3060931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63511391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4676295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7792496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41744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75028735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993068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0287325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90696862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39756748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50436124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49966508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953463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11957817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7759564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414442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a:lum bright="100000"/>
            <a:extLst>
              <a:ext uri="{96DAC541-7B7A-43D3-8B79-37D633B846F1}">
                <asvg:svgBlip xmlns:asvg="http://schemas.microsoft.com/office/drawing/2016/SVG/main" r:embed="rId3"/>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40262165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9836064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661412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5488261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9655902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4513416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5399065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9940221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2620036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512556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7538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988584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5427207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45346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219120442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2442170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0175068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49437113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07918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slideLayout" Target="../slideLayouts/slideLayout51.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33" Type="http://schemas.openxmlformats.org/officeDocument/2006/relationships/tags" Target="../tags/tag27.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29" Type="http://schemas.openxmlformats.org/officeDocument/2006/relationships/slideLayout" Target="../slideLayouts/slideLayout54.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32" Type="http://schemas.openxmlformats.org/officeDocument/2006/relationships/theme" Target="../theme/theme2.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28" Type="http://schemas.openxmlformats.org/officeDocument/2006/relationships/slideLayout" Target="../slideLayouts/slideLayout53.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31" Type="http://schemas.openxmlformats.org/officeDocument/2006/relationships/slideLayout" Target="../slideLayouts/slideLayout56.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slideLayout" Target="../slideLayouts/slideLayout52.xml"/><Relationship Id="rId30" Type="http://schemas.openxmlformats.org/officeDocument/2006/relationships/slideLayout" Target="../slideLayouts/slideLayout55.xml"/><Relationship Id="rId8"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3" Type="http://schemas.openxmlformats.org/officeDocument/2006/relationships/slideLayout" Target="../slideLayouts/slideLayout59.xml"/><Relationship Id="rId21" Type="http://schemas.openxmlformats.org/officeDocument/2006/relationships/theme" Target="../theme/theme3.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3" Type="http://schemas.openxmlformats.org/officeDocument/2006/relationships/slideLayout" Target="../slideLayouts/slideLayout79.xml"/><Relationship Id="rId21" Type="http://schemas.openxmlformats.org/officeDocument/2006/relationships/theme" Target="../theme/theme4.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7"/>
    </p:custDataLst>
    <p:extLst>
      <p:ext uri="{BB962C8B-B14F-4D97-AF65-F5344CB8AC3E}">
        <p14:creationId xmlns:p14="http://schemas.microsoft.com/office/powerpoint/2010/main" val="1180549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33"/>
    </p:custDataLst>
    <p:extLst>
      <p:ext uri="{BB962C8B-B14F-4D97-AF65-F5344CB8AC3E}">
        <p14:creationId xmlns:p14="http://schemas.microsoft.com/office/powerpoint/2010/main" val="422442177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711" r:id="rId25"/>
    <p:sldLayoutId id="2147483712" r:id="rId26"/>
    <p:sldLayoutId id="2147483713" r:id="rId27"/>
    <p:sldLayoutId id="2147483714" r:id="rId28"/>
    <p:sldLayoutId id="2147483715" r:id="rId29"/>
    <p:sldLayoutId id="2147483716" r:id="rId30"/>
    <p:sldLayoutId id="2147483717" r:id="rId31"/>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5334846"/>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 id="2147483738" r:id="rId19"/>
    <p:sldLayoutId id="2147483739"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83210543"/>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 id="2147483757" r:id="rId17"/>
    <p:sldLayoutId id="2147483758" r:id="rId18"/>
    <p:sldLayoutId id="2147483759" r:id="rId19"/>
    <p:sldLayoutId id="2147483760"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4.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81.xml"/><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6.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mailto:preunisummerschool@warwick.ac.uk" TargetMode="External"/><Relationship Id="rId1" Type="http://schemas.openxmlformats.org/officeDocument/2006/relationships/slideLayout" Target="../slideLayouts/slideLayout55.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56.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4.xml"/></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gif"/><Relationship Id="rId1" Type="http://schemas.openxmlformats.org/officeDocument/2006/relationships/slideLayout" Target="../slideLayouts/slideLayout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6796D-50AF-BE34-54A5-EA314A1F5AE7}"/>
              </a:ext>
            </a:extLst>
          </p:cNvPr>
          <p:cNvSpPr>
            <a:spLocks noGrp="1"/>
          </p:cNvSpPr>
          <p:nvPr>
            <p:ph type="title"/>
          </p:nvPr>
        </p:nvSpPr>
        <p:spPr>
          <a:xfrm>
            <a:off x="499733" y="538538"/>
            <a:ext cx="11192534" cy="4618508"/>
          </a:xfrm>
        </p:spPr>
        <p:txBody>
          <a:bodyPr/>
          <a:lstStyle/>
          <a:p>
            <a:r>
              <a:rPr lang="en-GB" sz="4000">
                <a:latin typeface="Aptos Display"/>
                <a:cs typeface="Calibri"/>
              </a:rPr>
              <a:t>THANK YOU FOR JOINING THE PRE-UNIVERSITY SUMMER SCHOOL PRE-DEPARTURE BRIEFING. </a:t>
            </a:r>
            <a:br>
              <a:rPr lang="en-GB" sz="4000">
                <a:latin typeface="Aptos Display"/>
                <a:cs typeface="Calibri"/>
              </a:rPr>
            </a:br>
            <a:br>
              <a:rPr lang="en-GB" sz="4000">
                <a:latin typeface="Aptos Display"/>
                <a:cs typeface="Calibri"/>
              </a:rPr>
            </a:br>
            <a:endParaRPr lang="en-US" sz="3200">
              <a:cs typeface="Calibri"/>
            </a:endParaRPr>
          </a:p>
          <a:p>
            <a:r>
              <a:rPr lang="en-GB" sz="4000">
                <a:latin typeface="Aptos Display"/>
                <a:cs typeface="Calibri"/>
              </a:rPr>
              <a:t>WE WILL START THIS SESSION SHORTLY</a:t>
            </a:r>
            <a:br>
              <a:rPr lang="en-GB" sz="4000">
                <a:latin typeface="Aptos Display"/>
                <a:cs typeface="Calibri"/>
              </a:rPr>
            </a:br>
            <a:br>
              <a:rPr lang="en-GB" sz="4000">
                <a:latin typeface="Aptos Display"/>
              </a:rPr>
            </a:br>
            <a:endParaRPr lang="en-GB" sz="3200"/>
          </a:p>
          <a:p>
            <a:r>
              <a:rPr lang="en-GB" sz="4000">
                <a:latin typeface="Aptos Display"/>
                <a:cs typeface="Calibri"/>
              </a:rPr>
              <a:t>PLEASE NOTE WE WILL BE RECORDING THIS PRESENTATION</a:t>
            </a:r>
            <a:endParaRPr lang="en-GB" sz="4000">
              <a:cs typeface="Calibri"/>
            </a:endParaRPr>
          </a:p>
          <a:p>
            <a:endParaRPr lang="en-GB"/>
          </a:p>
        </p:txBody>
      </p:sp>
    </p:spTree>
    <p:extLst>
      <p:ext uri="{BB962C8B-B14F-4D97-AF65-F5344CB8AC3E}">
        <p14:creationId xmlns:p14="http://schemas.microsoft.com/office/powerpoint/2010/main" val="4160428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3777B96E-70C9-0D8C-AE4F-33FC5468B02D}"/>
            </a:ext>
          </a:extLst>
        </p:cNvPr>
        <p:cNvGrpSpPr/>
        <p:nvPr/>
      </p:nvGrpSpPr>
      <p:grpSpPr>
        <a:xfrm>
          <a:off x="0" y="0"/>
          <a:ext cx="0" cy="0"/>
          <a:chOff x="0" y="0"/>
          <a:chExt cx="0" cy="0"/>
        </a:xfrm>
      </p:grpSpPr>
      <p:sp>
        <p:nvSpPr>
          <p:cNvPr id="34" name="Content Placeholder 33">
            <a:extLst>
              <a:ext uri="{FF2B5EF4-FFF2-40B4-BE49-F238E27FC236}">
                <a16:creationId xmlns:a16="http://schemas.microsoft.com/office/drawing/2014/main" id="{9337EFCF-7F7D-8F33-236E-B6553D854CB3}"/>
              </a:ext>
            </a:extLst>
          </p:cNvPr>
          <p:cNvSpPr>
            <a:spLocks noGrp="1"/>
          </p:cNvSpPr>
          <p:nvPr>
            <p:ph sz="quarter" idx="17"/>
          </p:nvPr>
        </p:nvSpPr>
        <p:spPr>
          <a:xfrm>
            <a:off x="499733" y="1720853"/>
            <a:ext cx="5076000" cy="2866276"/>
          </a:xfrm>
        </p:spPr>
        <p:txBody>
          <a:bodyPr vert="horz" lIns="91440" tIns="45720" rIns="91440" bIns="45720" rtlCol="0" anchor="t">
            <a:noAutofit/>
          </a:bodyPr>
          <a:lstStyle/>
          <a:p>
            <a:pPr marL="285750" indent="-285750">
              <a:lnSpc>
                <a:spcPct val="100000"/>
              </a:lnSpc>
              <a:buFont typeface="Arial,Sans-Serif"/>
              <a:buChar char="•"/>
            </a:pPr>
            <a:r>
              <a:rPr lang="en-GB" sz="1500">
                <a:latin typeface="Aptos"/>
                <a:ea typeface="Calibri"/>
                <a:cs typeface="Calibri"/>
              </a:rPr>
              <a:t>Have your visa activated by UK Border Force, if you applied in advance OR</a:t>
            </a:r>
            <a:endParaRPr lang="en-US" sz="1500">
              <a:latin typeface="Aptos"/>
              <a:ea typeface="Calibri"/>
              <a:cs typeface="Calibri"/>
            </a:endParaRPr>
          </a:p>
          <a:p>
            <a:pPr marL="285750" indent="-285750">
              <a:lnSpc>
                <a:spcPct val="100000"/>
              </a:lnSpc>
              <a:buFont typeface="Arial,Sans-Serif"/>
              <a:buChar char="•"/>
            </a:pPr>
            <a:r>
              <a:rPr lang="en-GB" sz="1500">
                <a:latin typeface="Aptos"/>
                <a:ea typeface="Calibri"/>
                <a:cs typeface="Calibri"/>
              </a:rPr>
              <a:t>To have your passport endorsed with an Ink Stamp if you are a Non-Visa National, applying on arrival OR</a:t>
            </a:r>
            <a:endParaRPr lang="en-US" sz="1500">
              <a:latin typeface="Aptos"/>
              <a:ea typeface="Calibri"/>
              <a:cs typeface="Calibri"/>
            </a:endParaRPr>
          </a:p>
          <a:p>
            <a:pPr marL="285750" indent="-285750">
              <a:lnSpc>
                <a:spcPct val="100000"/>
              </a:lnSpc>
              <a:buFont typeface="Arial,Sans-Serif"/>
              <a:buChar char="•"/>
            </a:pPr>
            <a:r>
              <a:rPr lang="en-GB" sz="1500">
                <a:latin typeface="Aptos"/>
                <a:ea typeface="Calibri"/>
                <a:cs typeface="Calibri"/>
              </a:rPr>
              <a:t>Use your biometric passport to enter via an e-Gate if you are an eligible Non-Visa National.</a:t>
            </a:r>
            <a:endParaRPr lang="en-US" sz="1500">
              <a:latin typeface="Aptos"/>
              <a:ea typeface="Calibri"/>
              <a:cs typeface="Calibri"/>
            </a:endParaRPr>
          </a:p>
          <a:p>
            <a:pPr marL="285750" indent="-285750">
              <a:lnSpc>
                <a:spcPct val="100000"/>
              </a:lnSpc>
              <a:buFont typeface="Arial,Sans-Serif"/>
              <a:buChar char="•"/>
            </a:pPr>
            <a:r>
              <a:rPr lang="en-GB" sz="1500">
                <a:latin typeface="Aptos"/>
                <a:ea typeface="Calibri"/>
                <a:cs typeface="Calibri"/>
              </a:rPr>
              <a:t>If visiting the Immigration Desk, please check the entry stamp to make sure they have endorsed the right vignette and that they have stamped the right date of entry.</a:t>
            </a:r>
            <a:endParaRPr lang="en-GB" sz="1500">
              <a:latin typeface="Aptos"/>
            </a:endParaRPr>
          </a:p>
          <a:p>
            <a:endParaRPr lang="en-GB">
              <a:latin typeface="Aptos"/>
              <a:ea typeface="Calibri"/>
              <a:cs typeface="Calibri"/>
            </a:endParaRPr>
          </a:p>
        </p:txBody>
      </p:sp>
      <p:sp>
        <p:nvSpPr>
          <p:cNvPr id="33" name="Text Placeholder 32">
            <a:extLst>
              <a:ext uri="{FF2B5EF4-FFF2-40B4-BE49-F238E27FC236}">
                <a16:creationId xmlns:a16="http://schemas.microsoft.com/office/drawing/2014/main" id="{9F1075DF-F14E-D5AD-B413-A22BABFE7742}"/>
              </a:ext>
            </a:extLst>
          </p:cNvPr>
          <p:cNvSpPr>
            <a:spLocks noGrp="1"/>
          </p:cNvSpPr>
          <p:nvPr>
            <p:ph type="body" sz="quarter" idx="14"/>
          </p:nvPr>
        </p:nvSpPr>
        <p:spPr>
          <a:xfrm>
            <a:off x="513099" y="1153213"/>
            <a:ext cx="5076000" cy="564450"/>
          </a:xfrm>
        </p:spPr>
        <p:txBody>
          <a:bodyPr/>
          <a:lstStyle/>
          <a:p>
            <a:r>
              <a:rPr lang="en-GB">
                <a:latin typeface="Aptos"/>
                <a:ea typeface="Calibri"/>
                <a:cs typeface="Calibri"/>
              </a:rPr>
              <a:t>Students who applied for a VISA in advance(usually visa nationals):</a:t>
            </a:r>
            <a:endParaRPr lang="en-GB" b="0">
              <a:latin typeface="Aptos"/>
              <a:ea typeface="Calibri"/>
              <a:cs typeface="Calibri"/>
            </a:endParaRPr>
          </a:p>
        </p:txBody>
      </p:sp>
      <p:sp>
        <p:nvSpPr>
          <p:cNvPr id="35" name="Content Placeholder 34">
            <a:extLst>
              <a:ext uri="{FF2B5EF4-FFF2-40B4-BE49-F238E27FC236}">
                <a16:creationId xmlns:a16="http://schemas.microsoft.com/office/drawing/2014/main" id="{6795E9CD-CBAF-B5AD-B1BB-3E34AC54712C}"/>
              </a:ext>
            </a:extLst>
          </p:cNvPr>
          <p:cNvSpPr>
            <a:spLocks noGrp="1"/>
          </p:cNvSpPr>
          <p:nvPr>
            <p:ph sz="quarter" idx="18"/>
          </p:nvPr>
        </p:nvSpPr>
        <p:spPr>
          <a:xfrm>
            <a:off x="6525587" y="1720853"/>
            <a:ext cx="5073091" cy="2866276"/>
          </a:xfrm>
        </p:spPr>
        <p:txBody>
          <a:bodyPr vert="horz" lIns="91440" tIns="45720" rIns="91440" bIns="45720" rtlCol="0" anchor="t">
            <a:noAutofit/>
          </a:bodyPr>
          <a:lstStyle/>
          <a:p>
            <a:pPr marL="285750" indent="-285750">
              <a:lnSpc>
                <a:spcPct val="100000"/>
              </a:lnSpc>
              <a:buFont typeface="Arial,Sans-Serif"/>
              <a:buChar char="•"/>
            </a:pPr>
            <a:r>
              <a:rPr lang="en-GB" sz="1500">
                <a:latin typeface="Aptos"/>
                <a:ea typeface="Calibri"/>
                <a:cs typeface="Calibri"/>
              </a:rPr>
              <a:t>Must carry application evidence in their carryon luggage</a:t>
            </a:r>
            <a:endParaRPr lang="en-US" sz="1500">
              <a:latin typeface="Aptos"/>
              <a:ea typeface="Calibri"/>
              <a:cs typeface="Calibri"/>
            </a:endParaRPr>
          </a:p>
          <a:p>
            <a:pPr marL="285750" indent="-285750">
              <a:lnSpc>
                <a:spcPct val="100000"/>
              </a:lnSpc>
              <a:buFont typeface="Arial,Sans-Serif"/>
              <a:buChar char="•"/>
            </a:pPr>
            <a:r>
              <a:rPr lang="en-GB" sz="1500">
                <a:latin typeface="Aptos"/>
                <a:ea typeface="Calibri"/>
                <a:cs typeface="Calibri"/>
              </a:rPr>
              <a:t>Must visit the Immigration Desk, on arrival at the UK Border</a:t>
            </a:r>
            <a:endParaRPr lang="en-US" sz="1500">
              <a:latin typeface="Aptos"/>
              <a:ea typeface="Calibri"/>
              <a:cs typeface="Calibri"/>
            </a:endParaRPr>
          </a:p>
          <a:p>
            <a:pPr marL="285750" indent="-285750">
              <a:lnSpc>
                <a:spcPct val="100000"/>
              </a:lnSpc>
              <a:buFont typeface="Arial,Sans-Serif"/>
              <a:buChar char="•"/>
            </a:pPr>
            <a:r>
              <a:rPr lang="en-GB" sz="1500">
                <a:latin typeface="Aptos"/>
                <a:ea typeface="Calibri"/>
                <a:cs typeface="Calibri"/>
              </a:rPr>
              <a:t>Must state the purpose of the visit, e.g. Short period of study under 6 months, attending a viva, etc.</a:t>
            </a:r>
            <a:endParaRPr lang="en-US" sz="1500">
              <a:latin typeface="Aptos"/>
              <a:ea typeface="Calibri"/>
              <a:cs typeface="Calibri"/>
            </a:endParaRPr>
          </a:p>
          <a:p>
            <a:pPr marL="285750" indent="-285750">
              <a:lnSpc>
                <a:spcPct val="100000"/>
              </a:lnSpc>
              <a:buFont typeface="Arial,Sans-Serif"/>
              <a:buChar char="•"/>
            </a:pPr>
            <a:r>
              <a:rPr lang="en-GB" sz="1500">
                <a:latin typeface="Aptos"/>
                <a:ea typeface="Calibri"/>
                <a:cs typeface="Calibri"/>
              </a:rPr>
              <a:t>Must provide any documentary evidence requested by the Border Force official</a:t>
            </a:r>
            <a:endParaRPr lang="en-US" sz="1500">
              <a:latin typeface="Aptos"/>
            </a:endParaRPr>
          </a:p>
          <a:p>
            <a:pPr>
              <a:lnSpc>
                <a:spcPct val="100000"/>
              </a:lnSpc>
            </a:pPr>
            <a:endParaRPr lang="en-GB" sz="1600">
              <a:latin typeface="Aptos"/>
              <a:ea typeface="Calibri"/>
              <a:cs typeface="Calibri"/>
            </a:endParaRPr>
          </a:p>
          <a:p>
            <a:endParaRPr lang="en-GB">
              <a:ea typeface="Calibri"/>
              <a:cs typeface="Calibri"/>
            </a:endParaRPr>
          </a:p>
        </p:txBody>
      </p:sp>
      <p:sp>
        <p:nvSpPr>
          <p:cNvPr id="36" name="Text Placeholder 35">
            <a:extLst>
              <a:ext uri="{FF2B5EF4-FFF2-40B4-BE49-F238E27FC236}">
                <a16:creationId xmlns:a16="http://schemas.microsoft.com/office/drawing/2014/main" id="{6E1097A1-20E7-5647-75AF-1AED5C6C4603}"/>
              </a:ext>
            </a:extLst>
          </p:cNvPr>
          <p:cNvSpPr>
            <a:spLocks noGrp="1"/>
          </p:cNvSpPr>
          <p:nvPr>
            <p:ph type="body" sz="quarter" idx="19"/>
          </p:nvPr>
        </p:nvSpPr>
        <p:spPr>
          <a:xfrm>
            <a:off x="6619167" y="1153212"/>
            <a:ext cx="5073099" cy="564450"/>
          </a:xfrm>
        </p:spPr>
        <p:txBody>
          <a:bodyPr/>
          <a:lstStyle/>
          <a:p>
            <a:r>
              <a:rPr lang="en-GB">
                <a:latin typeface="Aptos"/>
                <a:ea typeface="Calibri"/>
                <a:cs typeface="Calibri"/>
              </a:rPr>
              <a:t>Students applying for leave on arrival to the UK (non-visa nationals only):</a:t>
            </a:r>
            <a:endParaRPr lang="en-GB" b="0">
              <a:latin typeface="Aptos"/>
              <a:ea typeface="Calibri"/>
              <a:cs typeface="Calibri"/>
            </a:endParaRPr>
          </a:p>
          <a:p>
            <a:endParaRPr lang="en-GB">
              <a:latin typeface="Aptos"/>
              <a:ea typeface="Calibri"/>
              <a:cs typeface="Calibri"/>
            </a:endParaRPr>
          </a:p>
        </p:txBody>
      </p:sp>
      <p:sp>
        <p:nvSpPr>
          <p:cNvPr id="31" name="Title 30">
            <a:extLst>
              <a:ext uri="{FF2B5EF4-FFF2-40B4-BE49-F238E27FC236}">
                <a16:creationId xmlns:a16="http://schemas.microsoft.com/office/drawing/2014/main" id="{B95EEEDD-F1B9-9772-0AEA-4E485147CDC5}"/>
              </a:ext>
            </a:extLst>
          </p:cNvPr>
          <p:cNvSpPr>
            <a:spLocks noGrp="1"/>
          </p:cNvSpPr>
          <p:nvPr>
            <p:ph type="title"/>
          </p:nvPr>
        </p:nvSpPr>
        <p:spPr>
          <a:xfrm>
            <a:off x="499733" y="538538"/>
            <a:ext cx="11192534" cy="304699"/>
          </a:xfrm>
        </p:spPr>
        <p:txBody>
          <a:bodyPr/>
          <a:lstStyle/>
          <a:p>
            <a:r>
              <a:rPr lang="en-GB">
                <a:solidFill>
                  <a:schemeClr val="tx1"/>
                </a:solidFill>
                <a:latin typeface="Aptos"/>
                <a:ea typeface="Calibri"/>
                <a:cs typeface="Calibri"/>
              </a:rPr>
              <a:t>Passport Control</a:t>
            </a:r>
            <a:endParaRPr lang="en-US"/>
          </a:p>
        </p:txBody>
      </p:sp>
      <p:sp>
        <p:nvSpPr>
          <p:cNvPr id="12" name="Footer Placeholder 28">
            <a:extLst>
              <a:ext uri="{FF2B5EF4-FFF2-40B4-BE49-F238E27FC236}">
                <a16:creationId xmlns:a16="http://schemas.microsoft.com/office/drawing/2014/main" id="{2592CAEE-C232-88BE-54DE-BF16A00175FD}"/>
              </a:ext>
            </a:extLst>
          </p:cNvPr>
          <p:cNvSpPr>
            <a:spLocks noGrp="1"/>
          </p:cNvSpPr>
          <p:nvPr>
            <p:ph type="ftr" sz="quarter" idx="3"/>
          </p:nvPr>
        </p:nvSpPr>
        <p:spPr>
          <a:xfrm>
            <a:off x="1039733" y="5994450"/>
            <a:ext cx="10652534" cy="360000"/>
          </a:xfrm>
        </p:spPr>
        <p:txBody>
          <a:bodyPr/>
          <a:lstStyle/>
          <a:p>
            <a:endParaRPr lang="en-GB"/>
          </a:p>
        </p:txBody>
      </p:sp>
      <p:sp>
        <p:nvSpPr>
          <p:cNvPr id="13" name="Slide Number Placeholder 29">
            <a:extLst>
              <a:ext uri="{FF2B5EF4-FFF2-40B4-BE49-F238E27FC236}">
                <a16:creationId xmlns:a16="http://schemas.microsoft.com/office/drawing/2014/main" id="{6B6D1FC0-A1B5-3B79-03EA-0634FD6A6399}"/>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10</a:t>
            </a:fld>
            <a:endParaRPr lang="en-GB"/>
          </a:p>
        </p:txBody>
      </p:sp>
      <p:sp>
        <p:nvSpPr>
          <p:cNvPr id="2" name="TextBox 1">
            <a:extLst>
              <a:ext uri="{FF2B5EF4-FFF2-40B4-BE49-F238E27FC236}">
                <a16:creationId xmlns:a16="http://schemas.microsoft.com/office/drawing/2014/main" id="{E6828A4E-551D-AE38-73F7-AB0EEFF544CD}"/>
              </a:ext>
            </a:extLst>
          </p:cNvPr>
          <p:cNvSpPr txBox="1"/>
          <p:nvPr/>
        </p:nvSpPr>
        <p:spPr>
          <a:xfrm>
            <a:off x="505123" y="4420039"/>
            <a:ext cx="274320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sz="1600" b="1">
                <a:latin typeface="Aptos"/>
                <a:ea typeface="Calibri"/>
                <a:cs typeface="Calibri"/>
              </a:rPr>
              <a:t>Students with an ETA</a:t>
            </a:r>
            <a:endParaRPr lang="en-GB" sz="1600" b="1">
              <a:latin typeface="Aptos"/>
            </a:endParaRPr>
          </a:p>
        </p:txBody>
      </p:sp>
      <p:sp>
        <p:nvSpPr>
          <p:cNvPr id="4" name="TextBox 3">
            <a:extLst>
              <a:ext uri="{FF2B5EF4-FFF2-40B4-BE49-F238E27FC236}">
                <a16:creationId xmlns:a16="http://schemas.microsoft.com/office/drawing/2014/main" id="{2D4BCDB9-9748-BB5D-8AC0-16A0EE2305F4}"/>
              </a:ext>
            </a:extLst>
          </p:cNvPr>
          <p:cNvSpPr txBox="1"/>
          <p:nvPr/>
        </p:nvSpPr>
        <p:spPr>
          <a:xfrm>
            <a:off x="507999" y="4739106"/>
            <a:ext cx="5427580" cy="152349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GB" sz="1500" b="0" i="0" u="none" strike="noStrike" baseline="0">
                <a:solidFill>
                  <a:srgbClr val="000000"/>
                </a:solidFill>
                <a:latin typeface="Aptos"/>
                <a:ea typeface="Arial"/>
                <a:cs typeface="Arial"/>
              </a:rPr>
              <a:t>Your ETA will be linked to the passport you applied with. You only need to </a:t>
            </a:r>
            <a:r>
              <a:rPr lang="en-GB" sz="1500">
                <a:solidFill>
                  <a:srgbClr val="000000"/>
                </a:solidFill>
                <a:latin typeface="Aptos"/>
                <a:ea typeface="Arial"/>
                <a:cs typeface="Arial"/>
              </a:rPr>
              <a:t>show your</a:t>
            </a:r>
            <a:r>
              <a:rPr lang="en-GB" sz="1500" b="0" i="0" u="none" strike="noStrike" baseline="0">
                <a:solidFill>
                  <a:srgbClr val="000000"/>
                </a:solidFill>
                <a:latin typeface="Aptos"/>
                <a:ea typeface="Arial"/>
                <a:cs typeface="Arial"/>
              </a:rPr>
              <a:t> passport when you travel to the UK.</a:t>
            </a:r>
            <a:r>
              <a:rPr lang="en-US" sz="1500" b="0" i="0">
                <a:solidFill>
                  <a:srgbClr val="000000"/>
                </a:solidFill>
                <a:latin typeface="Aptos"/>
                <a:ea typeface="Arial"/>
                <a:cs typeface="Arial"/>
              </a:rPr>
              <a:t>​</a:t>
            </a:r>
            <a:br>
              <a:rPr lang="en-US" sz="1500">
                <a:solidFill>
                  <a:srgbClr val="000000"/>
                </a:solidFill>
                <a:latin typeface="Aptos"/>
                <a:ea typeface="Arial"/>
                <a:cs typeface="Arial"/>
              </a:rPr>
            </a:br>
            <a:endParaRPr lang="en-US" sz="1500" b="0" i="0">
              <a:solidFill>
                <a:srgbClr val="000000"/>
              </a:solidFill>
              <a:latin typeface="Aptos"/>
              <a:ea typeface="Arial"/>
              <a:cs typeface="Arial"/>
            </a:endParaRPr>
          </a:p>
          <a:p>
            <a:pPr marL="285750" indent="-285750">
              <a:buFont typeface="Arial,Sans-Serif"/>
              <a:buChar char="•"/>
            </a:pPr>
            <a:r>
              <a:rPr lang="en-GB" sz="1500" b="0" i="0" u="none" strike="noStrike" baseline="0">
                <a:solidFill>
                  <a:srgbClr val="000000"/>
                </a:solidFill>
                <a:latin typeface="Aptos"/>
                <a:ea typeface="Arial"/>
                <a:cs typeface="Arial"/>
              </a:rPr>
              <a:t>Make sure you also have access to the email decision from UVKI with your </a:t>
            </a:r>
            <a:r>
              <a:rPr lang="en-GB" sz="1500">
                <a:solidFill>
                  <a:srgbClr val="000000"/>
                </a:solidFill>
                <a:latin typeface="Aptos"/>
                <a:ea typeface="Arial"/>
                <a:cs typeface="Arial"/>
              </a:rPr>
              <a:t>16-digit ETA</a:t>
            </a:r>
            <a:r>
              <a:rPr lang="en-GB" sz="1500" b="0" i="0" u="none" strike="noStrike" baseline="0">
                <a:solidFill>
                  <a:srgbClr val="000000"/>
                </a:solidFill>
                <a:latin typeface="Aptos"/>
                <a:ea typeface="Arial"/>
                <a:cs typeface="Arial"/>
              </a:rPr>
              <a:t> reference number just in case.</a:t>
            </a:r>
            <a:r>
              <a:rPr lang="en-US" sz="1500" b="0" i="0">
                <a:solidFill>
                  <a:srgbClr val="000000"/>
                </a:solidFill>
                <a:latin typeface="Aptos"/>
                <a:ea typeface="Arial"/>
                <a:cs typeface="Arial"/>
              </a:rPr>
              <a:t>​</a:t>
            </a:r>
          </a:p>
          <a:p>
            <a:pPr algn="l">
              <a:lnSpc>
                <a:spcPct val="100000"/>
              </a:lnSpc>
              <a:spcBef>
                <a:spcPts val="0"/>
              </a:spcBef>
              <a:spcAft>
                <a:spcPts val="800"/>
              </a:spcAft>
            </a:pPr>
            <a:endParaRPr lang="en-GB"/>
          </a:p>
        </p:txBody>
      </p:sp>
      <p:sp>
        <p:nvSpPr>
          <p:cNvPr id="6" name="TextBox 5">
            <a:extLst>
              <a:ext uri="{FF2B5EF4-FFF2-40B4-BE49-F238E27FC236}">
                <a16:creationId xmlns:a16="http://schemas.microsoft.com/office/drawing/2014/main" id="{EBCB6CCA-4281-4181-CB37-3E59D26405ED}"/>
              </a:ext>
            </a:extLst>
          </p:cNvPr>
          <p:cNvSpPr txBox="1"/>
          <p:nvPr/>
        </p:nvSpPr>
        <p:spPr>
          <a:xfrm>
            <a:off x="6520912" y="4109182"/>
            <a:ext cx="4708357" cy="1107996"/>
          </a:xfrm>
          <a:prstGeom prst="rect">
            <a:avLst/>
          </a:prstGeom>
          <a:solidFill>
            <a:srgbClr val="FFF8E4"/>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GB" sz="1600" b="1">
                <a:latin typeface="Aptos"/>
                <a:ea typeface="Calibri"/>
                <a:cs typeface="Calibri"/>
              </a:rPr>
              <a:t>Make sure you have printed and signed the unaccompanied minor letter- available on Offer Holder webpage next week </a:t>
            </a:r>
            <a:endParaRPr lang="en-US"/>
          </a:p>
          <a:p>
            <a:pPr marL="285750" indent="-285750" algn="l">
              <a:lnSpc>
                <a:spcPct val="100000"/>
              </a:lnSpc>
              <a:spcBef>
                <a:spcPts val="0"/>
              </a:spcBef>
              <a:spcAft>
                <a:spcPts val="800"/>
              </a:spcAft>
              <a:buFont typeface="Arial" panose="020B0604020202020204" pitchFamily="34" charset="0"/>
              <a:buChar char="•"/>
            </a:pPr>
            <a:endParaRPr lang="en-GB">
              <a:ea typeface="Calibri"/>
              <a:cs typeface="Calibri"/>
            </a:endParaRPr>
          </a:p>
        </p:txBody>
      </p:sp>
    </p:spTree>
    <p:extLst>
      <p:ext uri="{BB962C8B-B14F-4D97-AF65-F5344CB8AC3E}">
        <p14:creationId xmlns:p14="http://schemas.microsoft.com/office/powerpoint/2010/main" val="67649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B9E478BF-C4C6-06DF-54BF-09CD9B57AB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934001-0C8B-5FCC-0C2F-D780221C67A7}"/>
              </a:ext>
            </a:extLst>
          </p:cNvPr>
          <p:cNvSpPr>
            <a:spLocks noGrp="1"/>
          </p:cNvSpPr>
          <p:nvPr>
            <p:ph type="title"/>
          </p:nvPr>
        </p:nvSpPr>
        <p:spPr>
          <a:xfrm>
            <a:off x="392785" y="417603"/>
            <a:ext cx="4860000" cy="306815"/>
          </a:xfrm>
        </p:spPr>
        <p:txBody>
          <a:bodyPr/>
          <a:lstStyle/>
          <a:p>
            <a:r>
              <a:rPr lang="en-GB" sz="2400">
                <a:latin typeface="Aptos"/>
              </a:rPr>
              <a:t>Airport Pick-Ups/ Drop-offs</a:t>
            </a:r>
            <a:endParaRPr lang="en-US"/>
          </a:p>
        </p:txBody>
      </p:sp>
      <p:graphicFrame>
        <p:nvGraphicFramePr>
          <p:cNvPr id="3" name="Table 2">
            <a:extLst>
              <a:ext uri="{FF2B5EF4-FFF2-40B4-BE49-F238E27FC236}">
                <a16:creationId xmlns:a16="http://schemas.microsoft.com/office/drawing/2014/main" id="{2A65BD63-11E8-6330-F1F6-2EC70D6D4AB4}"/>
              </a:ext>
            </a:extLst>
          </p:cNvPr>
          <p:cNvGraphicFramePr>
            <a:graphicFrameLocks noGrp="1"/>
          </p:cNvGraphicFramePr>
          <p:nvPr>
            <p:extLst>
              <p:ext uri="{D42A27DB-BD31-4B8C-83A1-F6EECF244321}">
                <p14:modId xmlns:p14="http://schemas.microsoft.com/office/powerpoint/2010/main" val="810617470"/>
              </p:ext>
            </p:extLst>
          </p:nvPr>
        </p:nvGraphicFramePr>
        <p:xfrm>
          <a:off x="394101" y="989744"/>
          <a:ext cx="10406499" cy="3018375"/>
        </p:xfrm>
        <a:graphic>
          <a:graphicData uri="http://schemas.openxmlformats.org/drawingml/2006/table">
            <a:tbl>
              <a:tblPr firstRow="1" bandRow="1">
                <a:tableStyleId>{00A15C55-8517-42AA-B614-E9B94910E393}</a:tableStyleId>
              </a:tblPr>
              <a:tblGrid>
                <a:gridCol w="3468833">
                  <a:extLst>
                    <a:ext uri="{9D8B030D-6E8A-4147-A177-3AD203B41FA5}">
                      <a16:colId xmlns:a16="http://schemas.microsoft.com/office/drawing/2014/main" val="3674446937"/>
                    </a:ext>
                  </a:extLst>
                </a:gridCol>
                <a:gridCol w="3468833">
                  <a:extLst>
                    <a:ext uri="{9D8B030D-6E8A-4147-A177-3AD203B41FA5}">
                      <a16:colId xmlns:a16="http://schemas.microsoft.com/office/drawing/2014/main" val="1883416830"/>
                    </a:ext>
                  </a:extLst>
                </a:gridCol>
                <a:gridCol w="3468833">
                  <a:extLst>
                    <a:ext uri="{9D8B030D-6E8A-4147-A177-3AD203B41FA5}">
                      <a16:colId xmlns:a16="http://schemas.microsoft.com/office/drawing/2014/main" val="1699976736"/>
                    </a:ext>
                  </a:extLst>
                </a:gridCol>
              </a:tblGrid>
              <a:tr h="579405">
                <a:tc>
                  <a:txBody>
                    <a:bodyPr/>
                    <a:lstStyle/>
                    <a:p>
                      <a:r>
                        <a:rPr lang="en-GB">
                          <a:solidFill>
                            <a:schemeClr val="tx1"/>
                          </a:solidFill>
                          <a:latin typeface="Aptos"/>
                        </a:rPr>
                        <a:t>Day and Date</a:t>
                      </a:r>
                    </a:p>
                  </a:txBody>
                  <a:tcPr/>
                </a:tc>
                <a:tc>
                  <a:txBody>
                    <a:bodyPr/>
                    <a:lstStyle/>
                    <a:p>
                      <a:r>
                        <a:rPr lang="en-GB">
                          <a:solidFill>
                            <a:schemeClr val="tx1"/>
                          </a:solidFill>
                          <a:latin typeface="Aptos"/>
                        </a:rPr>
                        <a:t>Timings</a:t>
                      </a:r>
                    </a:p>
                  </a:txBody>
                  <a:tcPr/>
                </a:tc>
                <a:tc>
                  <a:txBody>
                    <a:bodyPr/>
                    <a:lstStyle/>
                    <a:p>
                      <a:r>
                        <a:rPr lang="en-GB">
                          <a:solidFill>
                            <a:schemeClr val="tx1"/>
                          </a:solidFill>
                          <a:latin typeface="Aptos"/>
                        </a:rPr>
                        <a:t>Airport</a:t>
                      </a:r>
                    </a:p>
                  </a:txBody>
                  <a:tcPr/>
                </a:tc>
                <a:extLst>
                  <a:ext uri="{0D108BD9-81ED-4DB2-BD59-A6C34878D82A}">
                    <a16:rowId xmlns:a16="http://schemas.microsoft.com/office/drawing/2014/main" val="3245893857"/>
                  </a:ext>
                </a:extLst>
              </a:tr>
              <a:tr h="579405">
                <a:tc>
                  <a:txBody>
                    <a:bodyPr/>
                    <a:lstStyle/>
                    <a:p>
                      <a:r>
                        <a:rPr lang="en-GB">
                          <a:latin typeface="Aptos"/>
                        </a:rPr>
                        <a:t>Tuesday 14th July</a:t>
                      </a:r>
                    </a:p>
                  </a:txBody>
                  <a:tcPr/>
                </a:tc>
                <a:tc>
                  <a:txBody>
                    <a:bodyPr/>
                    <a:lstStyle/>
                    <a:p>
                      <a:r>
                        <a:rPr lang="en-GB">
                          <a:latin typeface="Aptos"/>
                        </a:rPr>
                        <a:t>13:30pm BST</a:t>
                      </a:r>
                    </a:p>
                  </a:txBody>
                  <a:tcPr/>
                </a:tc>
                <a:tc>
                  <a:txBody>
                    <a:bodyPr/>
                    <a:lstStyle/>
                    <a:p>
                      <a:r>
                        <a:rPr lang="en-GB">
                          <a:latin typeface="Aptos"/>
                        </a:rPr>
                        <a:t>London Heathrow</a:t>
                      </a:r>
                    </a:p>
                  </a:txBody>
                  <a:tcPr/>
                </a:tc>
                <a:extLst>
                  <a:ext uri="{0D108BD9-81ED-4DB2-BD59-A6C34878D82A}">
                    <a16:rowId xmlns:a16="http://schemas.microsoft.com/office/drawing/2014/main" val="1901229248"/>
                  </a:ext>
                </a:extLst>
              </a:tr>
              <a:tr h="579405">
                <a:tc>
                  <a:txBody>
                    <a:bodyPr/>
                    <a:lstStyle/>
                    <a:p>
                      <a:r>
                        <a:rPr lang="en-GB">
                          <a:latin typeface="Aptos"/>
                        </a:rPr>
                        <a:t>Tuesday 14th July</a:t>
                      </a:r>
                    </a:p>
                  </a:txBody>
                  <a:tcPr/>
                </a:tc>
                <a:tc>
                  <a:txBody>
                    <a:bodyPr/>
                    <a:lstStyle/>
                    <a:p>
                      <a:r>
                        <a:rPr lang="en-GB">
                          <a:latin typeface="Aptos"/>
                        </a:rPr>
                        <a:t>13:30pm BST</a:t>
                      </a:r>
                    </a:p>
                  </a:txBody>
                  <a:tcPr/>
                </a:tc>
                <a:tc>
                  <a:txBody>
                    <a:bodyPr/>
                    <a:lstStyle/>
                    <a:p>
                      <a:pPr lvl="0">
                        <a:buNone/>
                      </a:pPr>
                      <a:r>
                        <a:rPr lang="en-GB">
                          <a:latin typeface="Aptos"/>
                        </a:rPr>
                        <a:t>Birmingham International Airport</a:t>
                      </a:r>
                    </a:p>
                  </a:txBody>
                  <a:tcPr/>
                </a:tc>
                <a:extLst>
                  <a:ext uri="{0D108BD9-81ED-4DB2-BD59-A6C34878D82A}">
                    <a16:rowId xmlns:a16="http://schemas.microsoft.com/office/drawing/2014/main" val="145299737"/>
                  </a:ext>
                </a:extLst>
              </a:tr>
              <a:tr h="579405">
                <a:tc>
                  <a:txBody>
                    <a:bodyPr/>
                    <a:lstStyle/>
                    <a:p>
                      <a:r>
                        <a:rPr lang="en-GB">
                          <a:latin typeface="Aptos"/>
                        </a:rPr>
                        <a:t>Friday 24th July</a:t>
                      </a:r>
                    </a:p>
                  </a:txBody>
                  <a:tcPr/>
                </a:tc>
                <a:tc>
                  <a:txBody>
                    <a:bodyPr/>
                    <a:lstStyle/>
                    <a:p>
                      <a:r>
                        <a:rPr lang="en-GB">
                          <a:latin typeface="Aptos"/>
                        </a:rPr>
                        <a:t>10:00am BST (leaving campus 7:00am BST)</a:t>
                      </a:r>
                    </a:p>
                  </a:txBody>
                  <a:tcPr/>
                </a:tc>
                <a:tc>
                  <a:txBody>
                    <a:bodyPr/>
                    <a:lstStyle/>
                    <a:p>
                      <a:pPr lvl="0">
                        <a:buNone/>
                      </a:pPr>
                      <a:r>
                        <a:rPr lang="en-GB">
                          <a:latin typeface="Aptos"/>
                        </a:rPr>
                        <a:t>London Heathrow</a:t>
                      </a:r>
                      <a:endParaRPr lang="en-US">
                        <a:latin typeface="Aptos"/>
                      </a:endParaRPr>
                    </a:p>
                  </a:txBody>
                  <a:tcPr/>
                </a:tc>
                <a:extLst>
                  <a:ext uri="{0D108BD9-81ED-4DB2-BD59-A6C34878D82A}">
                    <a16:rowId xmlns:a16="http://schemas.microsoft.com/office/drawing/2014/main" val="2704612201"/>
                  </a:ext>
                </a:extLst>
              </a:tr>
              <a:tr h="579405">
                <a:tc>
                  <a:txBody>
                    <a:bodyPr/>
                    <a:lstStyle/>
                    <a:p>
                      <a:r>
                        <a:rPr lang="en-GB">
                          <a:latin typeface="Aptos"/>
                        </a:rPr>
                        <a:t>Friday 24th July</a:t>
                      </a:r>
                    </a:p>
                  </a:txBody>
                  <a:tcPr/>
                </a:tc>
                <a:tc>
                  <a:txBody>
                    <a:bodyPr/>
                    <a:lstStyle/>
                    <a:p>
                      <a:r>
                        <a:rPr lang="en-GB">
                          <a:latin typeface="Aptos"/>
                        </a:rPr>
                        <a:t>09:00am BST (leaving campus 8:00am BST)</a:t>
                      </a:r>
                    </a:p>
                  </a:txBody>
                  <a:tcPr/>
                </a:tc>
                <a:tc>
                  <a:txBody>
                    <a:bodyPr/>
                    <a:lstStyle/>
                    <a:p>
                      <a:pPr lvl="0">
                        <a:buNone/>
                      </a:pPr>
                      <a:r>
                        <a:rPr lang="en-GB">
                          <a:latin typeface="Aptos"/>
                        </a:rPr>
                        <a:t>Birmingham International Airport</a:t>
                      </a:r>
                      <a:endParaRPr lang="en-US">
                        <a:latin typeface="Aptos"/>
                      </a:endParaRPr>
                    </a:p>
                  </a:txBody>
                  <a:tcPr/>
                </a:tc>
                <a:extLst>
                  <a:ext uri="{0D108BD9-81ED-4DB2-BD59-A6C34878D82A}">
                    <a16:rowId xmlns:a16="http://schemas.microsoft.com/office/drawing/2014/main" val="1433003352"/>
                  </a:ext>
                </a:extLst>
              </a:tr>
            </a:tbl>
          </a:graphicData>
        </a:graphic>
      </p:graphicFrame>
      <p:sp>
        <p:nvSpPr>
          <p:cNvPr id="5" name="TextBox 4">
            <a:extLst>
              <a:ext uri="{FF2B5EF4-FFF2-40B4-BE49-F238E27FC236}">
                <a16:creationId xmlns:a16="http://schemas.microsoft.com/office/drawing/2014/main" id="{C68A2602-22BC-F3EE-85B9-57CF654ABE4E}"/>
              </a:ext>
            </a:extLst>
          </p:cNvPr>
          <p:cNvSpPr txBox="1"/>
          <p:nvPr/>
        </p:nvSpPr>
        <p:spPr>
          <a:xfrm>
            <a:off x="401052" y="4070684"/>
            <a:ext cx="10400631"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GB" sz="1400" b="0" i="0" u="none" strike="noStrike" baseline="0">
                <a:solidFill>
                  <a:srgbClr val="000000"/>
                </a:solidFill>
                <a:latin typeface="Aptos"/>
                <a:ea typeface="Arial"/>
                <a:cs typeface="Arial"/>
              </a:rPr>
              <a:t>Must be booked in advance. Can only be picked up if student is going to be able to be at the meet </a:t>
            </a:r>
            <a:r>
              <a:rPr lang="en-GB" sz="1400">
                <a:solidFill>
                  <a:srgbClr val="000000"/>
                </a:solidFill>
                <a:latin typeface="Aptos"/>
                <a:ea typeface="Arial"/>
                <a:cs typeface="Arial"/>
              </a:rPr>
              <a:t>point for</a:t>
            </a:r>
            <a:r>
              <a:rPr lang="en-GB" sz="1400" b="0" i="0" u="none" strike="noStrike" baseline="0">
                <a:solidFill>
                  <a:srgbClr val="000000"/>
                </a:solidFill>
                <a:latin typeface="Aptos"/>
                <a:ea typeface="Arial"/>
                <a:cs typeface="Arial"/>
              </a:rPr>
              <a:t> the time required including time to get to the right terminal.</a:t>
            </a:r>
            <a:r>
              <a:rPr lang="en-US" sz="1400" b="0" i="0">
                <a:solidFill>
                  <a:srgbClr val="000000"/>
                </a:solidFill>
                <a:latin typeface="Aptos"/>
                <a:ea typeface="Arial"/>
                <a:cs typeface="Arial"/>
              </a:rPr>
              <a:t>​</a:t>
            </a:r>
          </a:p>
          <a:p>
            <a:endParaRPr lang="en-US" sz="1400">
              <a:solidFill>
                <a:srgbClr val="000000"/>
              </a:solidFill>
              <a:latin typeface="Aptos"/>
              <a:ea typeface="Arial"/>
              <a:cs typeface="Arial"/>
            </a:endParaRPr>
          </a:p>
          <a:p>
            <a:pPr marL="285750" lvl="0" indent="-285750" algn="l" rtl="0">
              <a:buFont typeface="Arial,Sans-Serif"/>
              <a:buChar char="•"/>
            </a:pPr>
            <a:r>
              <a:rPr lang="en-GB" sz="1400" b="0" i="0" u="none" strike="noStrike" baseline="0">
                <a:solidFill>
                  <a:srgbClr val="000000"/>
                </a:solidFill>
                <a:latin typeface="Aptos"/>
                <a:ea typeface="Arial"/>
                <a:cs typeface="Arial"/>
              </a:rPr>
              <a:t>Ambassadors will meet and greet.</a:t>
            </a:r>
            <a:r>
              <a:rPr lang="en-US" sz="1400" b="0" i="0">
                <a:solidFill>
                  <a:srgbClr val="000000"/>
                </a:solidFill>
                <a:latin typeface="Aptos"/>
                <a:ea typeface="Arial"/>
                <a:cs typeface="Arial"/>
              </a:rPr>
              <a:t>​</a:t>
            </a:r>
          </a:p>
          <a:p>
            <a:endParaRPr lang="en-US" sz="1400">
              <a:solidFill>
                <a:srgbClr val="000000"/>
              </a:solidFill>
              <a:latin typeface="Aptos"/>
              <a:ea typeface="Arial"/>
              <a:cs typeface="Arial"/>
            </a:endParaRPr>
          </a:p>
          <a:p>
            <a:pPr marL="285750" indent="-285750">
              <a:buFont typeface="Arial,Sans-Serif"/>
              <a:buChar char="•"/>
            </a:pPr>
            <a:r>
              <a:rPr lang="en-GB" sz="1400" b="0" i="0" u="none" strike="noStrike" baseline="0">
                <a:solidFill>
                  <a:srgbClr val="000000"/>
                </a:solidFill>
                <a:latin typeface="Aptos"/>
                <a:ea typeface="Arial"/>
                <a:cs typeface="Arial"/>
              </a:rPr>
              <a:t>We will send further details in advance to students who have booked, including exactly where to meet,</a:t>
            </a:r>
            <a:r>
              <a:rPr lang="en-GB" sz="1400">
                <a:solidFill>
                  <a:srgbClr val="000000"/>
                </a:solidFill>
                <a:latin typeface="Aptos"/>
                <a:ea typeface="Arial"/>
                <a:cs typeface="Arial"/>
              </a:rPr>
              <a:t> </a:t>
            </a:r>
            <a:r>
              <a:rPr lang="en-GB" sz="1400" b="0" i="0" u="none" strike="noStrike" baseline="0">
                <a:solidFill>
                  <a:srgbClr val="000000"/>
                </a:solidFill>
                <a:latin typeface="Aptos"/>
                <a:ea typeface="Arial"/>
                <a:cs typeface="Arial"/>
              </a:rPr>
              <a:t>what the ambassador will look like and the mobile number for the ambassador.</a:t>
            </a:r>
            <a:r>
              <a:rPr lang="en-US" sz="1400" b="0" i="0">
                <a:solidFill>
                  <a:srgbClr val="000000"/>
                </a:solidFill>
                <a:latin typeface="Aptos"/>
                <a:ea typeface="Arial"/>
                <a:cs typeface="Arial"/>
              </a:rPr>
              <a:t>​</a:t>
            </a:r>
          </a:p>
          <a:p>
            <a:pPr algn="l">
              <a:lnSpc>
                <a:spcPct val="100000"/>
              </a:lnSpc>
              <a:spcBef>
                <a:spcPts val="0"/>
              </a:spcBef>
              <a:spcAft>
                <a:spcPts val="800"/>
              </a:spcAft>
            </a:pPr>
            <a:endParaRPr lang="en-GB" sz="1400">
              <a:latin typeface="Aptos"/>
            </a:endParaRPr>
          </a:p>
        </p:txBody>
      </p:sp>
    </p:spTree>
    <p:extLst>
      <p:ext uri="{BB962C8B-B14F-4D97-AF65-F5344CB8AC3E}">
        <p14:creationId xmlns:p14="http://schemas.microsoft.com/office/powerpoint/2010/main" val="10384304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2C9183DB-F70D-82D9-B5B8-671BA8481DF7}"/>
            </a:ext>
          </a:extLst>
        </p:cNvPr>
        <p:cNvGrpSpPr/>
        <p:nvPr/>
      </p:nvGrpSpPr>
      <p:grpSpPr>
        <a:xfrm>
          <a:off x="0" y="0"/>
          <a:ext cx="0" cy="0"/>
          <a:chOff x="0" y="0"/>
          <a:chExt cx="0" cy="0"/>
        </a:xfrm>
      </p:grpSpPr>
      <p:sp>
        <p:nvSpPr>
          <p:cNvPr id="34" name="Content Placeholder 33">
            <a:extLst>
              <a:ext uri="{FF2B5EF4-FFF2-40B4-BE49-F238E27FC236}">
                <a16:creationId xmlns:a16="http://schemas.microsoft.com/office/drawing/2014/main" id="{438333CB-C6CD-AE53-6C74-DE221349294D}"/>
              </a:ext>
            </a:extLst>
          </p:cNvPr>
          <p:cNvSpPr>
            <a:spLocks noGrp="1"/>
          </p:cNvSpPr>
          <p:nvPr>
            <p:ph sz="quarter" idx="17"/>
          </p:nvPr>
        </p:nvSpPr>
        <p:spPr>
          <a:xfrm>
            <a:off x="499733" y="1413380"/>
            <a:ext cx="5076000" cy="2866276"/>
          </a:xfrm>
        </p:spPr>
        <p:txBody>
          <a:bodyPr vert="horz" lIns="91440" tIns="45720" rIns="91440" bIns="45720" rtlCol="0" anchor="t">
            <a:noAutofit/>
          </a:bodyPr>
          <a:lstStyle/>
          <a:p>
            <a:pPr marL="285750" indent="-285750">
              <a:lnSpc>
                <a:spcPct val="100000"/>
              </a:lnSpc>
              <a:buFont typeface="Arial,Sans-Serif"/>
              <a:buChar char="•"/>
            </a:pPr>
            <a:r>
              <a:rPr lang="en-GB" sz="1600">
                <a:latin typeface="Aptos"/>
                <a:ea typeface="Calibri"/>
                <a:cs typeface="Calibri"/>
              </a:rPr>
              <a:t>Summer School Ambassadors and Lead Ambassadors (DBS/Safeguarding trained)</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Community Safety team (security and first aid, 24/7)</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Summer School team (DBS/safeguarding trained)</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Curfews and rules – ensure familiar with parent/guardian information in advance</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Member of staff on duty 24hrs – Residential Night Support team on duty overnight</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WhatsApp groups with ambassadors</a:t>
            </a:r>
          </a:p>
          <a:p>
            <a:pPr marL="285750" indent="-285750">
              <a:lnSpc>
                <a:spcPct val="100000"/>
              </a:lnSpc>
              <a:buFont typeface="Arial,Sans-Serif"/>
              <a:buChar char="•"/>
            </a:pPr>
            <a:r>
              <a:rPr lang="en-GB" sz="1600">
                <a:latin typeface="Aptos"/>
                <a:ea typeface="Calibri"/>
                <a:cs typeface="Calibri"/>
              </a:rPr>
              <a:t>Emergency Contact Cards</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Lanyards/ID cards</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Wellbeing support, Disability support, Chaplaincy</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Risk Assessment and Escalation Policies in place</a:t>
            </a:r>
            <a:endParaRPr lang="en-US" sz="1600">
              <a:latin typeface="Aptos"/>
              <a:ea typeface="Calibri"/>
              <a:cs typeface="Calibri"/>
            </a:endParaRPr>
          </a:p>
          <a:p>
            <a:pPr marL="285750" indent="-285750">
              <a:lnSpc>
                <a:spcPct val="100000"/>
              </a:lnSpc>
              <a:buFont typeface="Arial,Sans-Serif"/>
              <a:buChar char="•"/>
            </a:pPr>
            <a:endParaRPr lang="en-GB" sz="1600">
              <a:latin typeface="Aptos"/>
              <a:ea typeface="Calibri"/>
              <a:cs typeface="Calibri"/>
            </a:endParaRPr>
          </a:p>
          <a:p>
            <a:pPr marL="285750" indent="-285750">
              <a:lnSpc>
                <a:spcPct val="100000"/>
              </a:lnSpc>
              <a:buFont typeface="Arial,Sans-Serif"/>
              <a:buChar char="•"/>
            </a:pPr>
            <a:endParaRPr lang="en-GB" sz="1600">
              <a:latin typeface="Aptos"/>
              <a:ea typeface="Calibri"/>
              <a:cs typeface="Calibri"/>
            </a:endParaRPr>
          </a:p>
          <a:p>
            <a:endParaRPr lang="en-GB">
              <a:latin typeface="Aptos"/>
              <a:ea typeface="Calibri"/>
              <a:cs typeface="Calibri"/>
            </a:endParaRPr>
          </a:p>
        </p:txBody>
      </p:sp>
      <p:sp>
        <p:nvSpPr>
          <p:cNvPr id="33" name="Text Placeholder 32">
            <a:extLst>
              <a:ext uri="{FF2B5EF4-FFF2-40B4-BE49-F238E27FC236}">
                <a16:creationId xmlns:a16="http://schemas.microsoft.com/office/drawing/2014/main" id="{050DFD09-C419-CC26-BD3B-4A181199F59B}"/>
              </a:ext>
            </a:extLst>
          </p:cNvPr>
          <p:cNvSpPr>
            <a:spLocks noGrp="1"/>
          </p:cNvSpPr>
          <p:nvPr>
            <p:ph type="body" sz="quarter" idx="14"/>
          </p:nvPr>
        </p:nvSpPr>
        <p:spPr>
          <a:xfrm>
            <a:off x="513099" y="685318"/>
            <a:ext cx="5076000" cy="564450"/>
          </a:xfrm>
        </p:spPr>
        <p:txBody>
          <a:bodyPr/>
          <a:lstStyle/>
          <a:p>
            <a:r>
              <a:rPr lang="en-GB" sz="2000">
                <a:latin typeface="Aptos"/>
                <a:ea typeface="Calibri"/>
                <a:cs typeface="Calibri"/>
              </a:rPr>
              <a:t>Safety and support</a:t>
            </a:r>
            <a:endParaRPr lang="en-US" sz="2000">
              <a:latin typeface="Aptos"/>
            </a:endParaRPr>
          </a:p>
        </p:txBody>
      </p:sp>
      <p:sp>
        <p:nvSpPr>
          <p:cNvPr id="35" name="Content Placeholder 34">
            <a:extLst>
              <a:ext uri="{FF2B5EF4-FFF2-40B4-BE49-F238E27FC236}">
                <a16:creationId xmlns:a16="http://schemas.microsoft.com/office/drawing/2014/main" id="{CE00DF1C-E5FF-66E4-4FA6-6D516C446A37}"/>
              </a:ext>
            </a:extLst>
          </p:cNvPr>
          <p:cNvSpPr>
            <a:spLocks noGrp="1"/>
          </p:cNvSpPr>
          <p:nvPr>
            <p:ph sz="quarter" idx="18"/>
          </p:nvPr>
        </p:nvSpPr>
        <p:spPr>
          <a:xfrm>
            <a:off x="6512219" y="1413380"/>
            <a:ext cx="5073091" cy="2866276"/>
          </a:xfrm>
        </p:spPr>
        <p:txBody>
          <a:bodyPr vert="horz" lIns="91440" tIns="45720" rIns="91440" bIns="45720" rtlCol="0" anchor="t">
            <a:noAutofit/>
          </a:bodyPr>
          <a:lstStyle/>
          <a:p>
            <a:pPr marL="285750" indent="-285750">
              <a:lnSpc>
                <a:spcPct val="100000"/>
              </a:lnSpc>
              <a:buFont typeface="Arial,Sans-Serif"/>
              <a:buChar char="•"/>
            </a:pPr>
            <a:r>
              <a:rPr lang="en-GB" sz="1600">
                <a:latin typeface="Aptos"/>
                <a:ea typeface="Calibri"/>
                <a:cs typeface="Calibri"/>
              </a:rPr>
              <a:t>All breakfasts and dinners included in Rootes Restaurant, some lunches included</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Refreshments on teaching days</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Lunches - mostly not included</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Also places to buy extras on campus -Rootes Grocery Store, Cafes etc</a:t>
            </a:r>
            <a:endParaRPr lang="en-US" sz="1600">
              <a:latin typeface="Aptos"/>
              <a:ea typeface="Calibri"/>
              <a:cs typeface="Calibri"/>
            </a:endParaRPr>
          </a:p>
          <a:p>
            <a:pPr marL="285750" indent="-285750">
              <a:lnSpc>
                <a:spcPct val="100000"/>
              </a:lnSpc>
              <a:buFont typeface="Arial,Sans-Serif"/>
              <a:buChar char="•"/>
            </a:pPr>
            <a:endParaRPr lang="en-GB" sz="1600">
              <a:latin typeface="Aptos"/>
              <a:ea typeface="Calibri"/>
              <a:cs typeface="Calibri"/>
            </a:endParaRPr>
          </a:p>
          <a:p>
            <a:pPr marL="285750" indent="-285750">
              <a:lnSpc>
                <a:spcPct val="100000"/>
              </a:lnSpc>
              <a:buFont typeface="Arial,Sans-Serif"/>
              <a:buChar char="•"/>
            </a:pPr>
            <a:endParaRPr lang="en-GB" sz="1600">
              <a:latin typeface="Aptos"/>
              <a:ea typeface="Calibri"/>
              <a:cs typeface="Calibri"/>
            </a:endParaRPr>
          </a:p>
          <a:p>
            <a:endParaRPr lang="en-GB">
              <a:ea typeface="Calibri"/>
              <a:cs typeface="Calibri"/>
            </a:endParaRPr>
          </a:p>
        </p:txBody>
      </p:sp>
      <p:sp>
        <p:nvSpPr>
          <p:cNvPr id="36" name="Text Placeholder 35">
            <a:extLst>
              <a:ext uri="{FF2B5EF4-FFF2-40B4-BE49-F238E27FC236}">
                <a16:creationId xmlns:a16="http://schemas.microsoft.com/office/drawing/2014/main" id="{F0E2A23F-5C68-4076-56A1-AD218BAB544F}"/>
              </a:ext>
            </a:extLst>
          </p:cNvPr>
          <p:cNvSpPr>
            <a:spLocks noGrp="1"/>
          </p:cNvSpPr>
          <p:nvPr>
            <p:ph type="body" sz="quarter" idx="19"/>
          </p:nvPr>
        </p:nvSpPr>
        <p:spPr>
          <a:xfrm>
            <a:off x="6619167" y="685317"/>
            <a:ext cx="5073099" cy="564450"/>
          </a:xfrm>
        </p:spPr>
        <p:txBody>
          <a:bodyPr/>
          <a:lstStyle/>
          <a:p>
            <a:r>
              <a:rPr lang="en-GB" sz="2000">
                <a:latin typeface="Aptos"/>
                <a:ea typeface="Calibri"/>
                <a:cs typeface="Calibri"/>
              </a:rPr>
              <a:t>Food and drink</a:t>
            </a:r>
            <a:endParaRPr lang="en-US" sz="2000"/>
          </a:p>
        </p:txBody>
      </p:sp>
      <p:sp>
        <p:nvSpPr>
          <p:cNvPr id="12" name="Footer Placeholder 28">
            <a:extLst>
              <a:ext uri="{FF2B5EF4-FFF2-40B4-BE49-F238E27FC236}">
                <a16:creationId xmlns:a16="http://schemas.microsoft.com/office/drawing/2014/main" id="{D21A7B70-238E-0F35-2598-ABF85673E796}"/>
              </a:ext>
            </a:extLst>
          </p:cNvPr>
          <p:cNvSpPr>
            <a:spLocks noGrp="1"/>
          </p:cNvSpPr>
          <p:nvPr>
            <p:ph type="ftr" sz="quarter" idx="3"/>
          </p:nvPr>
        </p:nvSpPr>
        <p:spPr>
          <a:xfrm>
            <a:off x="1039733" y="5994450"/>
            <a:ext cx="10652534" cy="360000"/>
          </a:xfrm>
        </p:spPr>
        <p:txBody>
          <a:bodyPr/>
          <a:lstStyle/>
          <a:p>
            <a:endParaRPr lang="en-GB"/>
          </a:p>
        </p:txBody>
      </p:sp>
      <p:sp>
        <p:nvSpPr>
          <p:cNvPr id="13" name="Slide Number Placeholder 29">
            <a:extLst>
              <a:ext uri="{FF2B5EF4-FFF2-40B4-BE49-F238E27FC236}">
                <a16:creationId xmlns:a16="http://schemas.microsoft.com/office/drawing/2014/main" id="{9DAC0808-C9C4-A363-BFEA-7F68AA6E80A7}"/>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12</a:t>
            </a:fld>
            <a:endParaRPr lang="en-GB"/>
          </a:p>
        </p:txBody>
      </p:sp>
    </p:spTree>
    <p:extLst>
      <p:ext uri="{BB962C8B-B14F-4D97-AF65-F5344CB8AC3E}">
        <p14:creationId xmlns:p14="http://schemas.microsoft.com/office/powerpoint/2010/main" val="2865644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83B0B95D-6B74-F93B-275B-1257BB6BFBF6}"/>
            </a:ext>
          </a:extLst>
        </p:cNvPr>
        <p:cNvGrpSpPr/>
        <p:nvPr/>
      </p:nvGrpSpPr>
      <p:grpSpPr>
        <a:xfrm>
          <a:off x="0" y="0"/>
          <a:ext cx="0" cy="0"/>
          <a:chOff x="0" y="0"/>
          <a:chExt cx="0" cy="0"/>
        </a:xfrm>
      </p:grpSpPr>
      <p:sp>
        <p:nvSpPr>
          <p:cNvPr id="34" name="Content Placeholder 33">
            <a:extLst>
              <a:ext uri="{FF2B5EF4-FFF2-40B4-BE49-F238E27FC236}">
                <a16:creationId xmlns:a16="http://schemas.microsoft.com/office/drawing/2014/main" id="{3EDFB5ED-A5FD-07BF-98A3-9D2370E57531}"/>
              </a:ext>
            </a:extLst>
          </p:cNvPr>
          <p:cNvSpPr>
            <a:spLocks noGrp="1"/>
          </p:cNvSpPr>
          <p:nvPr>
            <p:ph sz="quarter" idx="17"/>
          </p:nvPr>
        </p:nvSpPr>
        <p:spPr>
          <a:xfrm>
            <a:off x="499733" y="2001590"/>
            <a:ext cx="5076000" cy="2866276"/>
          </a:xfrm>
        </p:spPr>
        <p:txBody>
          <a:bodyPr vert="horz" lIns="91440" tIns="45720" rIns="91440" bIns="45720" rtlCol="0" anchor="t">
            <a:noAutofit/>
          </a:bodyPr>
          <a:lstStyle/>
          <a:p>
            <a:pPr marL="285750" indent="-285750">
              <a:lnSpc>
                <a:spcPct val="100000"/>
              </a:lnSpc>
              <a:buFont typeface="Arial,Sans-Serif"/>
              <a:buChar char="•"/>
            </a:pPr>
            <a:r>
              <a:rPr lang="en-GB" sz="1600">
                <a:latin typeface="Aptos"/>
                <a:ea typeface="Calibri"/>
                <a:cs typeface="Calibri"/>
              </a:rPr>
              <a:t>Registration 12:30pm – 3:30pm in the </a:t>
            </a:r>
            <a:br>
              <a:rPr lang="en-GB" sz="1600">
                <a:latin typeface="Aptos"/>
                <a:ea typeface="Calibri"/>
                <a:cs typeface="Calibri"/>
              </a:rPr>
            </a:br>
            <a:r>
              <a:rPr lang="en-GB" sz="1600">
                <a:latin typeface="Aptos"/>
                <a:ea typeface="Calibri"/>
                <a:cs typeface="Calibri"/>
              </a:rPr>
              <a:t>Radcliffe Conference Centre (Central Campus)</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We will need to check the VISA permission – </a:t>
            </a:r>
            <a:r>
              <a:rPr lang="en-GB" sz="1600" b="1">
                <a:latin typeface="Aptos"/>
                <a:ea typeface="Calibri"/>
                <a:cs typeface="Calibri"/>
              </a:rPr>
              <a:t>everyone should bring their passport even if a British Passport Holder</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ID card and instructions to access the </a:t>
            </a:r>
            <a:r>
              <a:rPr lang="en-GB" sz="1600" err="1">
                <a:latin typeface="Aptos"/>
                <a:ea typeface="Calibri"/>
                <a:cs typeface="Calibri"/>
              </a:rPr>
              <a:t>WiFi</a:t>
            </a:r>
            <a:endParaRPr lang="en-GB"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Accommodation check in</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Allocated into Summer School Ambassador group and meet ambassadors</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No parents or guardians are allowed in the Halls so must drop off at Radcliffe</a:t>
            </a:r>
          </a:p>
          <a:p>
            <a:pPr marL="285750" indent="-285750">
              <a:lnSpc>
                <a:spcPct val="100000"/>
              </a:lnSpc>
              <a:buFont typeface="Arial,Sans-Serif"/>
              <a:buChar char="•"/>
            </a:pPr>
            <a:r>
              <a:rPr lang="en-GB" sz="1600">
                <a:latin typeface="Aptos"/>
                <a:ea typeface="Calibri"/>
                <a:cs typeface="Calibri"/>
              </a:rPr>
              <a:t>Parent Welcome Event in Radcliffe to meet members of our team, find out more about the programme and ask any questions</a:t>
            </a:r>
            <a:endParaRPr lang="en-US" sz="1600">
              <a:latin typeface="Aptos"/>
              <a:ea typeface="Calibri"/>
              <a:cs typeface="Calibri"/>
            </a:endParaRPr>
          </a:p>
          <a:p>
            <a:pPr marL="285750" indent="-285750">
              <a:lnSpc>
                <a:spcPct val="100000"/>
              </a:lnSpc>
              <a:buFont typeface="Arial,Sans-Serif"/>
              <a:buChar char="•"/>
            </a:pPr>
            <a:endParaRPr lang="en-GB" sz="1600">
              <a:latin typeface="Aptos"/>
              <a:ea typeface="Calibri"/>
              <a:cs typeface="Calibri"/>
            </a:endParaRPr>
          </a:p>
          <a:p>
            <a:endParaRPr lang="en-GB">
              <a:latin typeface="Aptos"/>
              <a:ea typeface="Calibri"/>
              <a:cs typeface="Calibri"/>
            </a:endParaRPr>
          </a:p>
        </p:txBody>
      </p:sp>
      <p:sp>
        <p:nvSpPr>
          <p:cNvPr id="33" name="Text Placeholder 32">
            <a:extLst>
              <a:ext uri="{FF2B5EF4-FFF2-40B4-BE49-F238E27FC236}">
                <a16:creationId xmlns:a16="http://schemas.microsoft.com/office/drawing/2014/main" id="{95BCD823-5579-9451-2F30-99C3310FBA91}"/>
              </a:ext>
            </a:extLst>
          </p:cNvPr>
          <p:cNvSpPr>
            <a:spLocks noGrp="1"/>
          </p:cNvSpPr>
          <p:nvPr>
            <p:ph type="body" sz="quarter" idx="14"/>
          </p:nvPr>
        </p:nvSpPr>
        <p:spPr>
          <a:xfrm>
            <a:off x="499731" y="1433950"/>
            <a:ext cx="5076000" cy="564450"/>
          </a:xfrm>
        </p:spPr>
        <p:txBody>
          <a:bodyPr/>
          <a:lstStyle/>
          <a:p>
            <a:r>
              <a:rPr lang="en-GB">
                <a:latin typeface="Aptos"/>
                <a:ea typeface="Calibri"/>
                <a:cs typeface="Calibri"/>
              </a:rPr>
              <a:t>Registration</a:t>
            </a:r>
          </a:p>
        </p:txBody>
      </p:sp>
      <p:sp>
        <p:nvSpPr>
          <p:cNvPr id="35" name="Content Placeholder 34">
            <a:extLst>
              <a:ext uri="{FF2B5EF4-FFF2-40B4-BE49-F238E27FC236}">
                <a16:creationId xmlns:a16="http://schemas.microsoft.com/office/drawing/2014/main" id="{06C90414-DE5D-AC8B-ADA6-1FCE52CF1282}"/>
              </a:ext>
            </a:extLst>
          </p:cNvPr>
          <p:cNvSpPr>
            <a:spLocks noGrp="1"/>
          </p:cNvSpPr>
          <p:nvPr>
            <p:ph sz="quarter" idx="18"/>
          </p:nvPr>
        </p:nvSpPr>
        <p:spPr>
          <a:xfrm>
            <a:off x="6525587" y="2001590"/>
            <a:ext cx="5073091" cy="2866276"/>
          </a:xfrm>
        </p:spPr>
        <p:txBody>
          <a:bodyPr vert="horz" lIns="91440" tIns="45720" rIns="91440" bIns="45720" rtlCol="0" anchor="t">
            <a:noAutofit/>
          </a:bodyPr>
          <a:lstStyle/>
          <a:p>
            <a:pPr marL="285750" indent="-285750">
              <a:lnSpc>
                <a:spcPct val="100000"/>
              </a:lnSpc>
              <a:buFont typeface="Arial,Sans-Serif"/>
              <a:buChar char="•"/>
            </a:pPr>
            <a:r>
              <a:rPr lang="en-GB" sz="1600">
                <a:latin typeface="Aptos"/>
                <a:ea typeface="Calibri"/>
                <a:cs typeface="Calibri"/>
              </a:rPr>
              <a:t>Tuesday evening- welcome event with quiz and games</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Wednesday - welcome talk, campus tour with Summer School Ambassadors, buffet lunch, teambuilding event on campus with street food and ice cream van</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Make sure parents have signed the team building consent form</a:t>
            </a:r>
            <a:endParaRPr lang="en-US" sz="1600">
              <a:latin typeface="Aptos"/>
              <a:ea typeface="Calibri"/>
              <a:cs typeface="Calibri"/>
            </a:endParaRPr>
          </a:p>
          <a:p>
            <a:pPr marL="285750" indent="-285750">
              <a:lnSpc>
                <a:spcPct val="100000"/>
              </a:lnSpc>
              <a:buFont typeface="Arial,Sans-Serif"/>
              <a:buChar char="•"/>
            </a:pPr>
            <a:endParaRPr lang="en-GB" sz="1600">
              <a:latin typeface="Aptos"/>
              <a:ea typeface="Calibri"/>
              <a:cs typeface="Calibri"/>
            </a:endParaRPr>
          </a:p>
          <a:p>
            <a:endParaRPr lang="en-GB">
              <a:ea typeface="Calibri"/>
              <a:cs typeface="Calibri"/>
            </a:endParaRPr>
          </a:p>
        </p:txBody>
      </p:sp>
      <p:sp>
        <p:nvSpPr>
          <p:cNvPr id="36" name="Text Placeholder 35">
            <a:extLst>
              <a:ext uri="{FF2B5EF4-FFF2-40B4-BE49-F238E27FC236}">
                <a16:creationId xmlns:a16="http://schemas.microsoft.com/office/drawing/2014/main" id="{E4BB4397-8A55-7F54-0A51-9B9937FA96FF}"/>
              </a:ext>
            </a:extLst>
          </p:cNvPr>
          <p:cNvSpPr>
            <a:spLocks noGrp="1"/>
          </p:cNvSpPr>
          <p:nvPr>
            <p:ph type="body" sz="quarter" idx="19"/>
          </p:nvPr>
        </p:nvSpPr>
        <p:spPr>
          <a:xfrm>
            <a:off x="6605799" y="1433949"/>
            <a:ext cx="5073099" cy="564450"/>
          </a:xfrm>
        </p:spPr>
        <p:txBody>
          <a:bodyPr/>
          <a:lstStyle/>
          <a:p>
            <a:r>
              <a:rPr lang="en-GB">
                <a:latin typeface="Aptos"/>
                <a:ea typeface="Calibri"/>
                <a:cs typeface="Calibri"/>
              </a:rPr>
              <a:t>First days</a:t>
            </a:r>
            <a:endParaRPr lang="en-US"/>
          </a:p>
        </p:txBody>
      </p:sp>
      <p:sp>
        <p:nvSpPr>
          <p:cNvPr id="31" name="Title 30">
            <a:extLst>
              <a:ext uri="{FF2B5EF4-FFF2-40B4-BE49-F238E27FC236}">
                <a16:creationId xmlns:a16="http://schemas.microsoft.com/office/drawing/2014/main" id="{D329AF76-194A-CBA1-8354-07EEC5F85F8F}"/>
              </a:ext>
            </a:extLst>
          </p:cNvPr>
          <p:cNvSpPr>
            <a:spLocks noGrp="1"/>
          </p:cNvSpPr>
          <p:nvPr>
            <p:ph type="title"/>
          </p:nvPr>
        </p:nvSpPr>
        <p:spPr>
          <a:xfrm>
            <a:off x="499733" y="538538"/>
            <a:ext cx="11192534" cy="304699"/>
          </a:xfrm>
        </p:spPr>
        <p:txBody>
          <a:bodyPr/>
          <a:lstStyle/>
          <a:p>
            <a:r>
              <a:rPr lang="en-GB">
                <a:solidFill>
                  <a:schemeClr val="tx1"/>
                </a:solidFill>
                <a:latin typeface="Aptos"/>
                <a:ea typeface="Calibri"/>
                <a:cs typeface="Calibri"/>
              </a:rPr>
              <a:t>Registration and first days</a:t>
            </a:r>
            <a:endParaRPr lang="en-US"/>
          </a:p>
        </p:txBody>
      </p:sp>
      <p:sp>
        <p:nvSpPr>
          <p:cNvPr id="13" name="Slide Number Placeholder 29">
            <a:extLst>
              <a:ext uri="{FF2B5EF4-FFF2-40B4-BE49-F238E27FC236}">
                <a16:creationId xmlns:a16="http://schemas.microsoft.com/office/drawing/2014/main" id="{5E555F7D-292F-295A-3974-CBC909774486}"/>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13</a:t>
            </a:fld>
            <a:endParaRPr lang="en-GB"/>
          </a:p>
        </p:txBody>
      </p:sp>
    </p:spTree>
    <p:extLst>
      <p:ext uri="{BB962C8B-B14F-4D97-AF65-F5344CB8AC3E}">
        <p14:creationId xmlns:p14="http://schemas.microsoft.com/office/powerpoint/2010/main" val="116100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8006483E-5D28-1ABB-AACE-80E997A225DF}"/>
            </a:ext>
          </a:extLst>
        </p:cNvPr>
        <p:cNvGrpSpPr/>
        <p:nvPr/>
      </p:nvGrpSpPr>
      <p:grpSpPr>
        <a:xfrm>
          <a:off x="0" y="0"/>
          <a:ext cx="0" cy="0"/>
          <a:chOff x="0" y="0"/>
          <a:chExt cx="0" cy="0"/>
        </a:xfrm>
      </p:grpSpPr>
      <p:sp>
        <p:nvSpPr>
          <p:cNvPr id="27" name="Title 26">
            <a:extLst>
              <a:ext uri="{FF2B5EF4-FFF2-40B4-BE49-F238E27FC236}">
                <a16:creationId xmlns:a16="http://schemas.microsoft.com/office/drawing/2014/main" id="{8406A6B3-6384-F7BB-4407-D43763DB43B3}"/>
              </a:ext>
            </a:extLst>
          </p:cNvPr>
          <p:cNvSpPr>
            <a:spLocks noGrp="1"/>
          </p:cNvSpPr>
          <p:nvPr>
            <p:ph type="title"/>
          </p:nvPr>
        </p:nvSpPr>
        <p:spPr>
          <a:xfrm>
            <a:off x="499733" y="538538"/>
            <a:ext cx="11192534" cy="501804"/>
          </a:xfrm>
        </p:spPr>
        <p:txBody>
          <a:bodyPr/>
          <a:lstStyle/>
          <a:p>
            <a:r>
              <a:rPr lang="en-GB" sz="3600">
                <a:solidFill>
                  <a:schemeClr val="tx1"/>
                </a:solidFill>
                <a:latin typeface="Aptos"/>
              </a:rPr>
              <a:t>Campus</a:t>
            </a:r>
            <a:endParaRPr lang="en-US"/>
          </a:p>
        </p:txBody>
      </p:sp>
      <p:sp>
        <p:nvSpPr>
          <p:cNvPr id="23" name="Slide Number Placeholder 22">
            <a:extLst>
              <a:ext uri="{FF2B5EF4-FFF2-40B4-BE49-F238E27FC236}">
                <a16:creationId xmlns:a16="http://schemas.microsoft.com/office/drawing/2014/main" id="{C00D1DA1-6AE2-CB96-2A4D-ADA4E00DB95F}"/>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14</a:t>
            </a:fld>
            <a:endParaRPr lang="en-GB"/>
          </a:p>
        </p:txBody>
      </p:sp>
      <p:sp>
        <p:nvSpPr>
          <p:cNvPr id="648" name="Content Placeholder 647">
            <a:extLst>
              <a:ext uri="{FF2B5EF4-FFF2-40B4-BE49-F238E27FC236}">
                <a16:creationId xmlns:a16="http://schemas.microsoft.com/office/drawing/2014/main" id="{9AADE26F-0C7E-B78F-CD25-7DA8506A640D}"/>
              </a:ext>
            </a:extLst>
          </p:cNvPr>
          <p:cNvSpPr>
            <a:spLocks noGrp="1"/>
          </p:cNvSpPr>
          <p:nvPr>
            <p:ph sz="quarter" idx="18"/>
          </p:nvPr>
        </p:nvSpPr>
        <p:spPr>
          <a:xfrm>
            <a:off x="368308" y="1702875"/>
            <a:ext cx="5869643" cy="4047306"/>
          </a:xfrm>
        </p:spPr>
        <p:txBody>
          <a:bodyPr vert="horz" lIns="91440" tIns="45720" rIns="91440" bIns="45720" rtlCol="0" anchor="t">
            <a:noAutofit/>
          </a:bodyPr>
          <a:lstStyle/>
          <a:p>
            <a:pPr marL="285750" indent="-285750">
              <a:buFont typeface="Arial,Sans-Serif" panose="020B0604020202020204" pitchFamily="34" charset="0"/>
              <a:buChar char="•"/>
            </a:pPr>
            <a:r>
              <a:rPr lang="en-GB" sz="1600">
                <a:latin typeface="Aptos"/>
                <a:ea typeface="Calibri"/>
                <a:cs typeface="Calibri"/>
              </a:rPr>
              <a:t>Warwick is a ‘Campus-University’</a:t>
            </a:r>
            <a:endParaRPr lang="en-US" sz="1600">
              <a:latin typeface="Aptos"/>
              <a:ea typeface="Calibri"/>
              <a:cs typeface="Calibri"/>
            </a:endParaRPr>
          </a:p>
          <a:p>
            <a:pPr marL="285750" indent="-285750">
              <a:buFont typeface="Arial,Sans-Serif" panose="020B0604020202020204" pitchFamily="34" charset="0"/>
              <a:buChar char="•"/>
            </a:pPr>
            <a:r>
              <a:rPr lang="en-GB" sz="1600">
                <a:latin typeface="Aptos"/>
                <a:ea typeface="Calibri"/>
                <a:cs typeface="Calibri"/>
              </a:rPr>
              <a:t>Sports Facilities, Library, Grocery store, Pharmacy, Post Office, ATM machine, Restaurants, all available on campus</a:t>
            </a:r>
            <a:endParaRPr lang="en-US" sz="1600">
              <a:latin typeface="Aptos"/>
              <a:ea typeface="Calibri"/>
              <a:cs typeface="Calibri"/>
            </a:endParaRPr>
          </a:p>
          <a:p>
            <a:pPr marL="285750" indent="-285750">
              <a:buFont typeface="Arial,Sans-Serif" panose="020B0604020202020204" pitchFamily="34" charset="0"/>
              <a:buChar char="•"/>
            </a:pPr>
            <a:r>
              <a:rPr lang="en-GB" sz="1600">
                <a:latin typeface="Aptos"/>
                <a:ea typeface="Calibri"/>
                <a:cs typeface="Calibri"/>
              </a:rPr>
              <a:t>Library access included – ID card</a:t>
            </a:r>
            <a:endParaRPr lang="en-US" sz="1600">
              <a:latin typeface="Aptos"/>
              <a:ea typeface="Calibri"/>
              <a:cs typeface="Calibri"/>
            </a:endParaRPr>
          </a:p>
          <a:p>
            <a:pPr marL="285750" indent="-285750">
              <a:buFont typeface="Arial,Sans-Serif" panose="020B0604020202020204" pitchFamily="34" charset="0"/>
              <a:buChar char="•"/>
            </a:pPr>
            <a:r>
              <a:rPr lang="en-GB" sz="1600">
                <a:latin typeface="Aptos"/>
                <a:ea typeface="Calibri"/>
                <a:cs typeface="Calibri"/>
              </a:rPr>
              <a:t>Gym and swim included (make sure you complete the gym form if you wish to use the gym/swim facilities)</a:t>
            </a:r>
            <a:endParaRPr lang="en-US" sz="1600">
              <a:latin typeface="Aptos"/>
              <a:ea typeface="Calibri"/>
              <a:cs typeface="Calibri"/>
            </a:endParaRPr>
          </a:p>
          <a:p>
            <a:pPr marL="285750" indent="-285750">
              <a:buFont typeface="Arial" panose="020B0604020202020204" pitchFamily="34" charset="0"/>
              <a:buChar char="•"/>
            </a:pPr>
            <a:endParaRPr lang="en-GB" sz="1600">
              <a:latin typeface="Aptos"/>
              <a:ea typeface="Calibri"/>
              <a:cs typeface="Calibri"/>
            </a:endParaRPr>
          </a:p>
          <a:p>
            <a:pPr marL="285750" indent="-285750">
              <a:buFont typeface="Arial,Sans-Serif" panose="020B0604020202020204" pitchFamily="34" charset="0"/>
              <a:buChar char="•"/>
            </a:pPr>
            <a:endParaRPr lang="en-GB" sz="1600">
              <a:latin typeface="Aptos"/>
              <a:ea typeface="Calibri"/>
              <a:cs typeface="Calibri"/>
            </a:endParaRPr>
          </a:p>
          <a:p>
            <a:pPr marL="285750" indent="-285750">
              <a:buChar char="•"/>
            </a:pPr>
            <a:endParaRPr lang="en-GB" sz="1600">
              <a:latin typeface="Calibri"/>
              <a:ea typeface="Calibri"/>
              <a:cs typeface="Calibri"/>
            </a:endParaRPr>
          </a:p>
          <a:p>
            <a:pPr marL="342900" indent="-342900">
              <a:buChar char="•"/>
            </a:pPr>
            <a:endParaRPr lang="en-GB" sz="2400">
              <a:latin typeface="Aptos"/>
              <a:ea typeface="Calibri"/>
              <a:cs typeface="Calibri"/>
            </a:endParaRPr>
          </a:p>
        </p:txBody>
      </p:sp>
      <p:pic>
        <p:nvPicPr>
          <p:cNvPr id="3" name="Picture 2" descr="An aerial view of a city&#10;&#10;AI-generated content may be incorrect.">
            <a:extLst>
              <a:ext uri="{FF2B5EF4-FFF2-40B4-BE49-F238E27FC236}">
                <a16:creationId xmlns:a16="http://schemas.microsoft.com/office/drawing/2014/main" id="{BE796FF7-2D56-4D32-6FD9-8EC8302B1E5B}"/>
              </a:ext>
            </a:extLst>
          </p:cNvPr>
          <p:cNvPicPr>
            <a:picLocks noChangeAspect="1"/>
          </p:cNvPicPr>
          <p:nvPr/>
        </p:nvPicPr>
        <p:blipFill>
          <a:blip r:embed="rId2"/>
          <a:stretch>
            <a:fillRect/>
          </a:stretch>
        </p:blipFill>
        <p:spPr>
          <a:xfrm>
            <a:off x="6277890" y="1349691"/>
            <a:ext cx="5669142" cy="3783885"/>
          </a:xfrm>
          <a:prstGeom prst="rect">
            <a:avLst/>
          </a:prstGeom>
        </p:spPr>
      </p:pic>
    </p:spTree>
    <p:extLst>
      <p:ext uri="{BB962C8B-B14F-4D97-AF65-F5344CB8AC3E}">
        <p14:creationId xmlns:p14="http://schemas.microsoft.com/office/powerpoint/2010/main" val="2629288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62FCD1A-FCD7-342E-D1EB-146377AFD36E}"/>
              </a:ext>
            </a:extLst>
          </p:cNvPr>
          <p:cNvSpPr>
            <a:spLocks noGrp="1"/>
          </p:cNvSpPr>
          <p:nvPr>
            <p:ph type="body" sz="quarter" idx="12"/>
          </p:nvPr>
        </p:nvSpPr>
        <p:spPr/>
        <p:txBody>
          <a:bodyPr/>
          <a:lstStyle/>
          <a:p>
            <a:endParaRPr lang="en-GB"/>
          </a:p>
        </p:txBody>
      </p:sp>
      <p:sp>
        <p:nvSpPr>
          <p:cNvPr id="2" name="Title 1">
            <a:extLst>
              <a:ext uri="{FF2B5EF4-FFF2-40B4-BE49-F238E27FC236}">
                <a16:creationId xmlns:a16="http://schemas.microsoft.com/office/drawing/2014/main" id="{EE6BC587-FE5D-1FC9-E023-1929A934F770}"/>
              </a:ext>
            </a:extLst>
          </p:cNvPr>
          <p:cNvSpPr>
            <a:spLocks noGrp="1"/>
          </p:cNvSpPr>
          <p:nvPr>
            <p:ph type="title"/>
          </p:nvPr>
        </p:nvSpPr>
        <p:spPr/>
        <p:txBody>
          <a:bodyPr/>
          <a:lstStyle/>
          <a:p>
            <a:r>
              <a:rPr lang="en-GB">
                <a:latin typeface="Aptos"/>
                <a:cs typeface="Calibri"/>
              </a:rPr>
              <a:t>Accommodation</a:t>
            </a:r>
          </a:p>
        </p:txBody>
      </p:sp>
      <p:sp>
        <p:nvSpPr>
          <p:cNvPr id="5" name="Text Placeholder 4">
            <a:extLst>
              <a:ext uri="{FF2B5EF4-FFF2-40B4-BE49-F238E27FC236}">
                <a16:creationId xmlns:a16="http://schemas.microsoft.com/office/drawing/2014/main" id="{8A4CD95E-D53B-5BF1-ADF0-A747CEB53B6D}"/>
              </a:ext>
            </a:extLst>
          </p:cNvPr>
          <p:cNvSpPr>
            <a:spLocks noGrp="1"/>
          </p:cNvSpPr>
          <p:nvPr>
            <p:ph idx="1"/>
          </p:nvPr>
        </p:nvSpPr>
        <p:spPr>
          <a:xfrm>
            <a:off x="499733" y="1888476"/>
            <a:ext cx="6150449" cy="3173051"/>
          </a:xfrm>
        </p:spPr>
        <p:txBody>
          <a:bodyPr/>
          <a:lstStyle/>
          <a:p>
            <a:pPr marL="285750" indent="-285750" fontAlgn="base">
              <a:spcAft>
                <a:spcPts val="1200"/>
              </a:spcAft>
              <a:buClr>
                <a:schemeClr val="tx1"/>
              </a:buClr>
              <a:buFont typeface="Arial" panose="020B0604020202020204" pitchFamily="34" charset="0"/>
              <a:buChar char="•"/>
            </a:pPr>
            <a:r>
              <a:rPr lang="en-GB">
                <a:latin typeface="Aptos"/>
                <a:ea typeface="Calibri"/>
                <a:cs typeface="Calibri"/>
              </a:rPr>
              <a:t>Students are staying in en-suite halls in Sherbourne (single or mixed sex flats, preference indicated on enrolment form) with ambassadors</a:t>
            </a:r>
          </a:p>
          <a:p>
            <a:pPr marL="285750" indent="-285750" fontAlgn="base">
              <a:spcAft>
                <a:spcPts val="1200"/>
              </a:spcAft>
              <a:buClr>
                <a:schemeClr val="tx1"/>
              </a:buClr>
              <a:buFont typeface="Arial" panose="020B0604020202020204" pitchFamily="34" charset="0"/>
              <a:buChar char="•"/>
            </a:pPr>
            <a:r>
              <a:rPr lang="en-GB">
                <a:latin typeface="Aptos"/>
                <a:ea typeface="Calibri"/>
                <a:cs typeface="Calibri"/>
              </a:rPr>
              <a:t>Up to 10 students per flat</a:t>
            </a:r>
            <a:endParaRPr lang="en-US">
              <a:latin typeface="Aptos"/>
              <a:ea typeface="Calibri"/>
              <a:cs typeface="Calibri"/>
            </a:endParaRPr>
          </a:p>
          <a:p>
            <a:pPr marL="285750" indent="-285750" fontAlgn="base">
              <a:spcAft>
                <a:spcPts val="1200"/>
              </a:spcAft>
              <a:buClr>
                <a:schemeClr val="tx1"/>
              </a:buClr>
              <a:buFont typeface="Arial" panose="020B0604020202020204" pitchFamily="34" charset="0"/>
              <a:buChar char="•"/>
            </a:pPr>
            <a:r>
              <a:rPr lang="en-GB" sz="1600"/>
              <a:t>Bedding and towels included​</a:t>
            </a:r>
          </a:p>
          <a:p>
            <a:pPr marL="285750" indent="-285750" fontAlgn="base">
              <a:spcAft>
                <a:spcPts val="1200"/>
              </a:spcAft>
              <a:buClr>
                <a:schemeClr val="tx1"/>
              </a:buClr>
              <a:buFont typeface="Arial" panose="020B0604020202020204" pitchFamily="34" charset="0"/>
              <a:buChar char="•"/>
            </a:pPr>
            <a:r>
              <a:rPr lang="en-GB" sz="1600"/>
              <a:t>Half board - make sure you budget for lunches/drinks/snacks​</a:t>
            </a:r>
          </a:p>
          <a:p>
            <a:pPr marL="285750" indent="-285750" fontAlgn="base">
              <a:spcAft>
                <a:spcPts val="1200"/>
              </a:spcAft>
              <a:buClr>
                <a:schemeClr val="tx1"/>
              </a:buClr>
              <a:buFont typeface="Arial" panose="020B0604020202020204" pitchFamily="34" charset="0"/>
              <a:buChar char="•"/>
            </a:pPr>
            <a:r>
              <a:rPr lang="en-GB" sz="1600"/>
              <a:t>Kitchens with cooking facilities but no pots, pans, cutlery included</a:t>
            </a:r>
          </a:p>
          <a:p>
            <a:pPr marL="285750" indent="-285750" fontAlgn="base">
              <a:spcAft>
                <a:spcPts val="1200"/>
              </a:spcAft>
              <a:buClr>
                <a:schemeClr val="tx1"/>
              </a:buClr>
              <a:buFont typeface="Arial" panose="020B0604020202020204" pitchFamily="34" charset="0"/>
              <a:buChar char="•"/>
            </a:pPr>
            <a:r>
              <a:rPr lang="en-GB" sz="1600"/>
              <a:t>Rooms and kitchens cleaned weekly</a:t>
            </a:r>
          </a:p>
          <a:p>
            <a:pPr marL="285750" indent="-285750" fontAlgn="base">
              <a:spcAft>
                <a:spcPts val="1200"/>
              </a:spcAft>
              <a:buClr>
                <a:schemeClr val="tx1"/>
              </a:buClr>
              <a:buFont typeface="Arial" panose="020B0604020202020204" pitchFamily="34" charset="0"/>
              <a:buChar char="•"/>
            </a:pPr>
            <a:r>
              <a:rPr lang="en-GB" sz="1600"/>
              <a:t>Laundry services available- details in handbook​</a:t>
            </a:r>
          </a:p>
          <a:p>
            <a:pPr marL="285750" indent="-285750" fontAlgn="base">
              <a:spcAft>
                <a:spcPts val="1200"/>
              </a:spcAft>
              <a:buClr>
                <a:srgbClr val="C00000"/>
              </a:buClr>
              <a:buFont typeface="Arial" panose="020B0604020202020204" pitchFamily="34" charset="0"/>
              <a:buChar char="•"/>
            </a:pPr>
            <a:endParaRPr lang="en-GB"/>
          </a:p>
          <a:p>
            <a:endParaRPr lang="en-GB"/>
          </a:p>
        </p:txBody>
      </p:sp>
      <p:sp>
        <p:nvSpPr>
          <p:cNvPr id="8" name="Slide Number Placeholder 7">
            <a:extLst>
              <a:ext uri="{FF2B5EF4-FFF2-40B4-BE49-F238E27FC236}">
                <a16:creationId xmlns:a16="http://schemas.microsoft.com/office/drawing/2014/main" id="{0D0EC82B-330D-75BC-3964-C7A6C360E96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Calibri" panose="020F0502020204030204" pitchFamily="34" charset="0"/>
              </a:rPr>
              <a:pPr marL="0" marR="0" lvl="0" indent="0" algn="r" defTabSz="914400" rtl="0" eaLnBrk="1" fontAlgn="auto" latinLnBrk="0" hangingPunct="1">
                <a:lnSpc>
                  <a:spcPct val="100000"/>
                </a:lnSpc>
                <a:spcBef>
                  <a:spcPts val="0"/>
                </a:spcBef>
                <a:spcAft>
                  <a:spcPts val="800"/>
                </a:spcAft>
                <a:buClrTx/>
                <a:buSzTx/>
                <a:buFontTx/>
                <a:buNone/>
                <a:tabLst/>
                <a:defRPr/>
              </a:pPr>
              <a:t>15</a:t>
            </a:fld>
            <a:endParaRPr kumimoji="0" lang="en-GB" sz="1200" b="1" i="0" u="none" strike="noStrike" kern="1200" cap="none" spc="0" normalizeH="0" baseline="0" noProof="0">
              <a:ln>
                <a:noFill/>
              </a:ln>
              <a:solidFill>
                <a:srgbClr val="3C1053"/>
              </a:solidFill>
              <a:effectLst/>
              <a:uLnTx/>
              <a:uFillTx/>
              <a:latin typeface="Calibri"/>
              <a:ea typeface="+mn-ea"/>
              <a:cs typeface="Calibri" panose="020F0502020204030204" pitchFamily="34" charset="0"/>
            </a:endParaRPr>
          </a:p>
        </p:txBody>
      </p:sp>
      <p:pic>
        <p:nvPicPr>
          <p:cNvPr id="7" name="Picture 6">
            <a:extLst>
              <a:ext uri="{FF2B5EF4-FFF2-40B4-BE49-F238E27FC236}">
                <a16:creationId xmlns:a16="http://schemas.microsoft.com/office/drawing/2014/main" id="{CCDC16F4-CADB-AE61-0865-1A5C7EAF5BFE}"/>
              </a:ext>
            </a:extLst>
          </p:cNvPr>
          <p:cNvPicPr>
            <a:picLocks noChangeAspect="1"/>
          </p:cNvPicPr>
          <p:nvPr/>
        </p:nvPicPr>
        <p:blipFill>
          <a:blip r:embed="rId3"/>
          <a:stretch>
            <a:fillRect/>
          </a:stretch>
        </p:blipFill>
        <p:spPr>
          <a:xfrm>
            <a:off x="7791975" y="538538"/>
            <a:ext cx="4195629" cy="2798187"/>
          </a:xfrm>
          <a:prstGeom prst="rect">
            <a:avLst/>
          </a:prstGeom>
        </p:spPr>
      </p:pic>
      <p:pic>
        <p:nvPicPr>
          <p:cNvPr id="3" name="Picture 2" descr="Sherbourne Residences | Robothams">
            <a:extLst>
              <a:ext uri="{FF2B5EF4-FFF2-40B4-BE49-F238E27FC236}">
                <a16:creationId xmlns:a16="http://schemas.microsoft.com/office/drawing/2014/main" id="{DA864002-1195-D2E9-4D2C-CED04088B1DF}"/>
              </a:ext>
            </a:extLst>
          </p:cNvPr>
          <p:cNvPicPr>
            <a:picLocks noChangeAspect="1"/>
          </p:cNvPicPr>
          <p:nvPr/>
        </p:nvPicPr>
        <p:blipFill>
          <a:blip r:embed="rId4"/>
          <a:stretch>
            <a:fillRect/>
          </a:stretch>
        </p:blipFill>
        <p:spPr>
          <a:xfrm>
            <a:off x="6797964" y="3662514"/>
            <a:ext cx="5189640" cy="2883133"/>
          </a:xfrm>
          <a:prstGeom prst="rect">
            <a:avLst/>
          </a:prstGeom>
        </p:spPr>
      </p:pic>
    </p:spTree>
    <p:extLst>
      <p:ext uri="{BB962C8B-B14F-4D97-AF65-F5344CB8AC3E}">
        <p14:creationId xmlns:p14="http://schemas.microsoft.com/office/powerpoint/2010/main" val="1892700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A1E81ECA-61F4-FA42-BC7D-567D31F5EC6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5F67CCD-67A6-31C5-D2E9-9DD6242B1169}"/>
              </a:ext>
            </a:extLst>
          </p:cNvPr>
          <p:cNvSpPr>
            <a:spLocks noGrp="1"/>
          </p:cNvSpPr>
          <p:nvPr>
            <p:ph type="title"/>
          </p:nvPr>
        </p:nvSpPr>
        <p:spPr>
          <a:xfrm>
            <a:off x="499732" y="1889950"/>
            <a:ext cx="6542513" cy="1806905"/>
          </a:xfrm>
        </p:spPr>
        <p:txBody>
          <a:bodyPr wrap="square" anchor="t">
            <a:normAutofit/>
          </a:bodyPr>
          <a:lstStyle/>
          <a:p>
            <a:r>
              <a:rPr lang="en-GB"/>
              <a:t>Academic Programme</a:t>
            </a:r>
            <a:endParaRPr lang="en-US"/>
          </a:p>
        </p:txBody>
      </p:sp>
      <p:pic>
        <p:nvPicPr>
          <p:cNvPr id="5" name="Picture 4">
            <a:extLst>
              <a:ext uri="{FF2B5EF4-FFF2-40B4-BE49-F238E27FC236}">
                <a16:creationId xmlns:a16="http://schemas.microsoft.com/office/drawing/2014/main" id="{BC0E8969-8387-8579-4DC2-D993899EBB6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146678" y="0"/>
            <a:ext cx="4000493" cy="6027174"/>
          </a:xfrm>
          <a:prstGeom prst="rect">
            <a:avLst/>
          </a:prstGeom>
        </p:spPr>
      </p:pic>
    </p:spTree>
    <p:extLst>
      <p:ext uri="{BB962C8B-B14F-4D97-AF65-F5344CB8AC3E}">
        <p14:creationId xmlns:p14="http://schemas.microsoft.com/office/powerpoint/2010/main" val="3175248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F3ED7781-733C-5BC3-A7FD-43BFD4C86FD0}"/>
            </a:ext>
          </a:extLst>
        </p:cNvPr>
        <p:cNvGrpSpPr/>
        <p:nvPr/>
      </p:nvGrpSpPr>
      <p:grpSpPr>
        <a:xfrm>
          <a:off x="0" y="0"/>
          <a:ext cx="0" cy="0"/>
          <a:chOff x="0" y="0"/>
          <a:chExt cx="0" cy="0"/>
        </a:xfrm>
      </p:grpSpPr>
      <p:sp>
        <p:nvSpPr>
          <p:cNvPr id="27" name="Title 26">
            <a:extLst>
              <a:ext uri="{FF2B5EF4-FFF2-40B4-BE49-F238E27FC236}">
                <a16:creationId xmlns:a16="http://schemas.microsoft.com/office/drawing/2014/main" id="{D107102E-F9ED-B670-170F-F49FF42295D5}"/>
              </a:ext>
            </a:extLst>
          </p:cNvPr>
          <p:cNvSpPr>
            <a:spLocks noGrp="1"/>
          </p:cNvSpPr>
          <p:nvPr>
            <p:ph type="title"/>
          </p:nvPr>
        </p:nvSpPr>
        <p:spPr>
          <a:xfrm>
            <a:off x="499733" y="538538"/>
            <a:ext cx="11192534" cy="501804"/>
          </a:xfrm>
        </p:spPr>
        <p:txBody>
          <a:bodyPr/>
          <a:lstStyle/>
          <a:p>
            <a:r>
              <a:rPr lang="en-GB" sz="3600">
                <a:solidFill>
                  <a:schemeClr val="tx1"/>
                </a:solidFill>
                <a:latin typeface="Aptos"/>
              </a:rPr>
              <a:t>Academic Programme</a:t>
            </a:r>
            <a:endParaRPr lang="en-US"/>
          </a:p>
        </p:txBody>
      </p:sp>
      <p:sp>
        <p:nvSpPr>
          <p:cNvPr id="22" name="Footer Placeholder 21">
            <a:extLst>
              <a:ext uri="{FF2B5EF4-FFF2-40B4-BE49-F238E27FC236}">
                <a16:creationId xmlns:a16="http://schemas.microsoft.com/office/drawing/2014/main" id="{ED561B07-57E4-611A-6A77-AE0F537844A0}"/>
              </a:ext>
            </a:extLst>
          </p:cNvPr>
          <p:cNvSpPr>
            <a:spLocks noGrp="1"/>
          </p:cNvSpPr>
          <p:nvPr>
            <p:ph type="ftr" sz="quarter" idx="3"/>
          </p:nvPr>
        </p:nvSpPr>
        <p:spPr>
          <a:xfrm>
            <a:off x="1039733" y="5994450"/>
            <a:ext cx="10652534" cy="360000"/>
          </a:xfrm>
        </p:spPr>
        <p:txBody>
          <a:bodyPr/>
          <a:lstStyle/>
          <a:p>
            <a:endParaRPr lang="en-GB"/>
          </a:p>
        </p:txBody>
      </p:sp>
      <p:sp>
        <p:nvSpPr>
          <p:cNvPr id="23" name="Slide Number Placeholder 22">
            <a:extLst>
              <a:ext uri="{FF2B5EF4-FFF2-40B4-BE49-F238E27FC236}">
                <a16:creationId xmlns:a16="http://schemas.microsoft.com/office/drawing/2014/main" id="{34557948-9B16-5334-32C4-557F46B1B7D8}"/>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17</a:t>
            </a:fld>
            <a:endParaRPr lang="en-GB"/>
          </a:p>
        </p:txBody>
      </p:sp>
      <p:sp>
        <p:nvSpPr>
          <p:cNvPr id="648" name="Content Placeholder 647">
            <a:extLst>
              <a:ext uri="{FF2B5EF4-FFF2-40B4-BE49-F238E27FC236}">
                <a16:creationId xmlns:a16="http://schemas.microsoft.com/office/drawing/2014/main" id="{5A596D81-B836-CA81-28E3-D579CC297550}"/>
              </a:ext>
            </a:extLst>
          </p:cNvPr>
          <p:cNvSpPr>
            <a:spLocks noGrp="1"/>
          </p:cNvSpPr>
          <p:nvPr>
            <p:ph sz="quarter" idx="18"/>
          </p:nvPr>
        </p:nvSpPr>
        <p:spPr>
          <a:xfrm>
            <a:off x="354940" y="1863296"/>
            <a:ext cx="5869643" cy="4047306"/>
          </a:xfrm>
        </p:spPr>
        <p:txBody>
          <a:bodyPr vert="horz" lIns="91440" tIns="45720" rIns="91440" bIns="45720" rtlCol="0" anchor="t">
            <a:noAutofit/>
          </a:bodyPr>
          <a:lstStyle/>
          <a:p>
            <a:pPr marL="285750" indent="-285750">
              <a:buFont typeface="Arial,Sans-Serif" panose="020B0604020202020204" pitchFamily="34" charset="0"/>
              <a:buChar char="•"/>
            </a:pPr>
            <a:r>
              <a:rPr lang="en-GB" sz="1800">
                <a:latin typeface="Aptos"/>
                <a:ea typeface="Calibri"/>
                <a:cs typeface="Calibri"/>
              </a:rPr>
              <a:t>6 days of teaching</a:t>
            </a:r>
            <a:endParaRPr lang="en-US" sz="1800">
              <a:latin typeface="Aptos"/>
              <a:ea typeface="Calibri"/>
              <a:cs typeface="Calibri"/>
            </a:endParaRPr>
          </a:p>
          <a:p>
            <a:pPr marL="285750" indent="-285750">
              <a:buFont typeface="Arial,Sans-Serif" panose="020B0604020202020204" pitchFamily="34" charset="0"/>
              <a:buChar char="•"/>
            </a:pPr>
            <a:r>
              <a:rPr lang="en-GB" sz="1800">
                <a:latin typeface="Aptos"/>
                <a:ea typeface="Calibri"/>
                <a:cs typeface="Calibri"/>
              </a:rPr>
              <a:t>Online resources during the programme</a:t>
            </a:r>
            <a:endParaRPr lang="en-US" sz="1800">
              <a:latin typeface="Aptos"/>
              <a:ea typeface="Calibri"/>
              <a:cs typeface="Calibri"/>
            </a:endParaRPr>
          </a:p>
          <a:p>
            <a:pPr marL="285750" indent="-285750">
              <a:buFont typeface="Arial,Sans-Serif" panose="020B0604020202020204" pitchFamily="34" charset="0"/>
              <a:buChar char="•"/>
            </a:pPr>
            <a:r>
              <a:rPr lang="en-GB" sz="1800">
                <a:latin typeface="Aptos"/>
                <a:ea typeface="Calibri"/>
                <a:cs typeface="Calibri"/>
              </a:rPr>
              <a:t>8 hours of skills sessions – team building project activity leading to a presentation</a:t>
            </a:r>
            <a:endParaRPr lang="en-US" sz="1800">
              <a:latin typeface="Aptos"/>
              <a:ea typeface="Calibri"/>
              <a:cs typeface="Calibri"/>
            </a:endParaRPr>
          </a:p>
          <a:p>
            <a:pPr marL="285750" indent="-285750">
              <a:buFont typeface="Arial,Sans-Serif" panose="020B0604020202020204" pitchFamily="34" charset="0"/>
              <a:buChar char="•"/>
            </a:pPr>
            <a:r>
              <a:rPr lang="en-GB" sz="1800">
                <a:latin typeface="Aptos"/>
                <a:ea typeface="Calibri"/>
                <a:cs typeface="Calibri"/>
              </a:rPr>
              <a:t>Preparing for study – Applying to Warwick and Personal Statement Workshops</a:t>
            </a:r>
          </a:p>
          <a:p>
            <a:pPr marL="285750" indent="-285750">
              <a:buFont typeface="Arial,Sans-Serif" panose="020B0604020202020204" pitchFamily="34" charset="0"/>
              <a:buChar char="•"/>
            </a:pPr>
            <a:r>
              <a:rPr lang="en-GB" sz="1800">
                <a:latin typeface="Aptos"/>
                <a:ea typeface="Calibri"/>
                <a:cs typeface="Calibri"/>
              </a:rPr>
              <a:t>Guest lecture from Inca Hide-Wright (Warwick Alumni)</a:t>
            </a:r>
            <a:endParaRPr lang="en-GB" sz="1600">
              <a:latin typeface="Aptos"/>
              <a:ea typeface="Calibri"/>
              <a:cs typeface="Calibri"/>
            </a:endParaRPr>
          </a:p>
          <a:p>
            <a:pPr marL="285750" indent="-285750">
              <a:buFont typeface="Arial" panose="020B0604020202020204" pitchFamily="34" charset="0"/>
              <a:buChar char="•"/>
            </a:pPr>
            <a:endParaRPr lang="en-GB" sz="1600">
              <a:latin typeface="Aptos"/>
              <a:ea typeface="Calibri"/>
              <a:cs typeface="Calibri"/>
            </a:endParaRPr>
          </a:p>
          <a:p>
            <a:pPr marL="285750" indent="-285750">
              <a:buFont typeface="Arial,Sans-Serif" panose="020B0604020202020204" pitchFamily="34" charset="0"/>
              <a:buChar char="•"/>
            </a:pPr>
            <a:endParaRPr lang="en-GB" sz="1600">
              <a:latin typeface="Aptos"/>
              <a:ea typeface="Calibri"/>
              <a:cs typeface="Calibri"/>
            </a:endParaRPr>
          </a:p>
          <a:p>
            <a:pPr marL="285750" indent="-285750">
              <a:buChar char="•"/>
            </a:pPr>
            <a:endParaRPr lang="en-GB" sz="1600">
              <a:latin typeface="Calibri"/>
              <a:ea typeface="Calibri"/>
              <a:cs typeface="Calibri"/>
            </a:endParaRPr>
          </a:p>
          <a:p>
            <a:pPr marL="342900" indent="-342900">
              <a:buChar char="•"/>
            </a:pPr>
            <a:endParaRPr lang="en-GB" sz="2400">
              <a:latin typeface="Aptos"/>
              <a:ea typeface="Calibri"/>
              <a:cs typeface="Calibri"/>
            </a:endParaRPr>
          </a:p>
        </p:txBody>
      </p:sp>
      <p:graphicFrame>
        <p:nvGraphicFramePr>
          <p:cNvPr id="2" name="Diagram 1">
            <a:extLst>
              <a:ext uri="{FF2B5EF4-FFF2-40B4-BE49-F238E27FC236}">
                <a16:creationId xmlns:a16="http://schemas.microsoft.com/office/drawing/2014/main" id="{83446D00-6B8C-8E47-362D-80EEC6045A33}"/>
              </a:ext>
            </a:extLst>
          </p:cNvPr>
          <p:cNvGraphicFramePr/>
          <p:nvPr>
            <p:extLst>
              <p:ext uri="{D42A27DB-BD31-4B8C-83A1-F6EECF244321}">
                <p14:modId xmlns:p14="http://schemas.microsoft.com/office/powerpoint/2010/main" val="2664918846"/>
              </p:ext>
            </p:extLst>
          </p:nvPr>
        </p:nvGraphicFramePr>
        <p:xfrm>
          <a:off x="6817894" y="1279358"/>
          <a:ext cx="4572000"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3863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4D6E333A-27D0-8632-9E6E-F0E375BF00D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7589FAB-CBF7-749A-2D69-49C133AF6893}"/>
              </a:ext>
            </a:extLst>
          </p:cNvPr>
          <p:cNvSpPr>
            <a:spLocks noGrp="1"/>
          </p:cNvSpPr>
          <p:nvPr>
            <p:ph type="title"/>
          </p:nvPr>
        </p:nvSpPr>
        <p:spPr>
          <a:xfrm>
            <a:off x="581213" y="1476646"/>
            <a:ext cx="4860000" cy="920508"/>
          </a:xfrm>
        </p:spPr>
        <p:txBody>
          <a:bodyPr wrap="square" anchor="t">
            <a:noAutofit/>
          </a:bodyPr>
          <a:lstStyle/>
          <a:p>
            <a:r>
              <a:rPr lang="en-GB" sz="4400">
                <a:latin typeface="Aptos"/>
              </a:rPr>
              <a:t>Social and Cultural Programme​</a:t>
            </a:r>
          </a:p>
        </p:txBody>
      </p:sp>
      <p:pic>
        <p:nvPicPr>
          <p:cNvPr id="4" name="Picture 3" descr="A group of people walking on a path&#10;&#10;AI-generated content may be incorrect.">
            <a:extLst>
              <a:ext uri="{FF2B5EF4-FFF2-40B4-BE49-F238E27FC236}">
                <a16:creationId xmlns:a16="http://schemas.microsoft.com/office/drawing/2014/main" id="{3D71CCE1-4C3E-AF2A-2165-C5660082DA71}"/>
              </a:ext>
            </a:extLst>
          </p:cNvPr>
          <p:cNvPicPr>
            <a:picLocks noChangeAspect="1"/>
          </p:cNvPicPr>
          <p:nvPr/>
        </p:nvPicPr>
        <p:blipFill>
          <a:blip r:embed="rId2"/>
          <a:stretch>
            <a:fillRect/>
          </a:stretch>
        </p:blipFill>
        <p:spPr>
          <a:xfrm>
            <a:off x="6597446" y="0"/>
            <a:ext cx="4320423" cy="6509183"/>
          </a:xfrm>
          <a:prstGeom prst="rect">
            <a:avLst/>
          </a:prstGeom>
        </p:spPr>
      </p:pic>
    </p:spTree>
    <p:extLst>
      <p:ext uri="{BB962C8B-B14F-4D97-AF65-F5344CB8AC3E}">
        <p14:creationId xmlns:p14="http://schemas.microsoft.com/office/powerpoint/2010/main" val="1659646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41035F85-A0AE-BA84-6E9C-175BBC1D57F0}"/>
            </a:ext>
          </a:extLst>
        </p:cNvPr>
        <p:cNvGrpSpPr/>
        <p:nvPr/>
      </p:nvGrpSpPr>
      <p:grpSpPr>
        <a:xfrm>
          <a:off x="0" y="0"/>
          <a:ext cx="0" cy="0"/>
          <a:chOff x="0" y="0"/>
          <a:chExt cx="0" cy="0"/>
        </a:xfrm>
      </p:grpSpPr>
      <p:pic>
        <p:nvPicPr>
          <p:cNvPr id="4" name="Picture 3" descr="A group of people posing for a photo in front of a castle&#10;&#10;AI-generated content may be incorrect.">
            <a:extLst>
              <a:ext uri="{FF2B5EF4-FFF2-40B4-BE49-F238E27FC236}">
                <a16:creationId xmlns:a16="http://schemas.microsoft.com/office/drawing/2014/main" id="{9D1ED998-C132-442E-B63A-CC724FEC841F}"/>
              </a:ext>
            </a:extLst>
          </p:cNvPr>
          <p:cNvPicPr>
            <a:picLocks noChangeAspect="1"/>
          </p:cNvPicPr>
          <p:nvPr/>
        </p:nvPicPr>
        <p:blipFill>
          <a:blip r:embed="rId2"/>
          <a:srcRect l="26396" r="29278" b="-1"/>
          <a:stretch>
            <a:fillRect/>
          </a:stretch>
        </p:blipFill>
        <p:spPr>
          <a:xfrm>
            <a:off x="5981999" y="10"/>
            <a:ext cx="4554000" cy="685799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pic>
      <p:sp>
        <p:nvSpPr>
          <p:cNvPr id="27" name="Title 26">
            <a:extLst>
              <a:ext uri="{FF2B5EF4-FFF2-40B4-BE49-F238E27FC236}">
                <a16:creationId xmlns:a16="http://schemas.microsoft.com/office/drawing/2014/main" id="{3332A0DA-9AD3-057D-AC45-65B42145EE59}"/>
              </a:ext>
            </a:extLst>
          </p:cNvPr>
          <p:cNvSpPr>
            <a:spLocks noGrp="1"/>
          </p:cNvSpPr>
          <p:nvPr>
            <p:ph type="title"/>
          </p:nvPr>
        </p:nvSpPr>
        <p:spPr>
          <a:xfrm>
            <a:off x="499733" y="741095"/>
            <a:ext cx="4860001" cy="383567"/>
          </a:xfrm>
        </p:spPr>
        <p:txBody>
          <a:bodyPr wrap="square" anchor="t">
            <a:normAutofit/>
          </a:bodyPr>
          <a:lstStyle/>
          <a:p>
            <a:r>
              <a:rPr lang="en-GB">
                <a:solidFill>
                  <a:schemeClr val="tx1"/>
                </a:solidFill>
                <a:latin typeface="Aptos"/>
              </a:rPr>
              <a:t>Social and Cultural Programme</a:t>
            </a:r>
            <a:endParaRPr lang="en-US">
              <a:solidFill>
                <a:schemeClr val="tx1"/>
              </a:solidFill>
              <a:latin typeface="Aptos"/>
            </a:endParaRPr>
          </a:p>
        </p:txBody>
      </p:sp>
      <p:sp>
        <p:nvSpPr>
          <p:cNvPr id="648" name="Content Placeholder 647">
            <a:extLst>
              <a:ext uri="{FF2B5EF4-FFF2-40B4-BE49-F238E27FC236}">
                <a16:creationId xmlns:a16="http://schemas.microsoft.com/office/drawing/2014/main" id="{9C406758-5061-C788-FE14-5F7CA435F0B6}"/>
              </a:ext>
            </a:extLst>
          </p:cNvPr>
          <p:cNvSpPr>
            <a:spLocks noGrp="1"/>
          </p:cNvSpPr>
          <p:nvPr>
            <p:ph sz="quarter" idx="20"/>
          </p:nvPr>
        </p:nvSpPr>
        <p:spPr>
          <a:xfrm>
            <a:off x="499733" y="1409705"/>
            <a:ext cx="4860001" cy="3317700"/>
          </a:xfrm>
        </p:spPr>
        <p:txBody>
          <a:bodyPr vert="horz" lIns="91440" tIns="45720" rIns="91440" bIns="45720" rtlCol="0" anchor="t">
            <a:noAutofit/>
          </a:bodyPr>
          <a:lstStyle/>
          <a:p>
            <a:pPr marL="285750" indent="-285750">
              <a:buFont typeface="Arial,Sans-Serif" panose="020B0604020202020204" pitchFamily="34" charset="0"/>
              <a:buChar char="•"/>
            </a:pPr>
            <a:r>
              <a:rPr lang="en-GB" sz="1800">
                <a:latin typeface="Aptos"/>
              </a:rPr>
              <a:t>Welcome event and quiz on first evening</a:t>
            </a:r>
            <a:endParaRPr lang="en-US" sz="1800">
              <a:latin typeface="Aptos"/>
            </a:endParaRPr>
          </a:p>
          <a:p>
            <a:pPr marL="285750" indent="-285750">
              <a:buFont typeface="Arial,Sans-Serif" panose="020B0604020202020204" pitchFamily="34" charset="0"/>
              <a:buChar char="•"/>
            </a:pPr>
            <a:r>
              <a:rPr lang="en-GB" sz="1800">
                <a:latin typeface="Aptos"/>
              </a:rPr>
              <a:t>Team building and street food event</a:t>
            </a:r>
            <a:endParaRPr lang="en-US" sz="1800">
              <a:latin typeface="Aptos"/>
            </a:endParaRPr>
          </a:p>
          <a:p>
            <a:pPr marL="285750" indent="-285750">
              <a:buFont typeface="Arial,Sans-Serif" panose="020B0604020202020204" pitchFamily="34" charset="0"/>
              <a:buChar char="•"/>
            </a:pPr>
            <a:r>
              <a:rPr lang="en-GB" sz="1800">
                <a:latin typeface="Aptos"/>
              </a:rPr>
              <a:t>Visit to an entertainment and games venue</a:t>
            </a:r>
            <a:endParaRPr lang="en-US" sz="1800">
              <a:latin typeface="Aptos"/>
            </a:endParaRPr>
          </a:p>
          <a:p>
            <a:pPr marL="285750" indent="-285750">
              <a:buFont typeface="Arial,Sans-Serif" panose="020B0604020202020204" pitchFamily="34" charset="0"/>
              <a:buChar char="•"/>
            </a:pPr>
            <a:r>
              <a:rPr lang="en-GB" sz="1800">
                <a:latin typeface="Aptos"/>
              </a:rPr>
              <a:t>Warwick Castle day trip</a:t>
            </a:r>
            <a:endParaRPr lang="en-US" sz="1800">
              <a:latin typeface="Aptos"/>
            </a:endParaRPr>
          </a:p>
          <a:p>
            <a:pPr marL="285750" indent="-285750">
              <a:buFont typeface="Arial,Sans-Serif" panose="020B0604020202020204" pitchFamily="34" charset="0"/>
              <a:buChar char="•"/>
            </a:pPr>
            <a:r>
              <a:rPr lang="en-GB" sz="1800">
                <a:latin typeface="Aptos"/>
              </a:rPr>
              <a:t>Oxford day trip including walking tour and punting on the river</a:t>
            </a:r>
            <a:endParaRPr lang="en-US" sz="1800">
              <a:latin typeface="Aptos"/>
            </a:endParaRPr>
          </a:p>
          <a:p>
            <a:pPr marL="285750" indent="-285750">
              <a:buFont typeface="Arial,Sans-Serif" panose="020B0604020202020204" pitchFamily="34" charset="0"/>
              <a:buChar char="•"/>
            </a:pPr>
            <a:r>
              <a:rPr lang="en-GB" sz="1800">
                <a:latin typeface="Aptos"/>
              </a:rPr>
              <a:t>Farewell evening event – international buffet, karaoke and disco</a:t>
            </a:r>
            <a:endParaRPr lang="en-US" sz="1800">
              <a:latin typeface="Aptos"/>
            </a:endParaRPr>
          </a:p>
          <a:p>
            <a:pPr marL="285750" indent="-285750">
              <a:buFont typeface="Arial,Sans-Serif" panose="020B0604020202020204" pitchFamily="34" charset="0"/>
              <a:buChar char="•"/>
            </a:pPr>
            <a:r>
              <a:rPr lang="en-GB" sz="1800">
                <a:latin typeface="Aptos"/>
              </a:rPr>
              <a:t>Wide variety of activities for free time including group sports and games, showcasing activities at Warwick</a:t>
            </a:r>
            <a:endParaRPr lang="en-US" sz="1800">
              <a:latin typeface="Aptos"/>
            </a:endParaRPr>
          </a:p>
          <a:p>
            <a:pPr marL="342900" indent="-342900">
              <a:buChar char="•"/>
            </a:pPr>
            <a:endParaRPr lang="en-GB"/>
          </a:p>
        </p:txBody>
      </p:sp>
      <p:sp>
        <p:nvSpPr>
          <p:cNvPr id="23" name="Slide Number Placeholder 22">
            <a:extLst>
              <a:ext uri="{FF2B5EF4-FFF2-40B4-BE49-F238E27FC236}">
                <a16:creationId xmlns:a16="http://schemas.microsoft.com/office/drawing/2014/main" id="{1EFCE476-99CD-40B7-8FC8-DAF7000CFE83}"/>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19</a:t>
            </a:fld>
            <a:endParaRPr lang="en-GB"/>
          </a:p>
        </p:txBody>
      </p:sp>
    </p:spTree>
    <p:extLst>
      <p:ext uri="{BB962C8B-B14F-4D97-AF65-F5344CB8AC3E}">
        <p14:creationId xmlns:p14="http://schemas.microsoft.com/office/powerpoint/2010/main" val="3650482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26F25D-EC5E-3B3B-B3AA-ABE614EA3099}"/>
              </a:ext>
            </a:extLst>
          </p:cNvPr>
          <p:cNvSpPr>
            <a:spLocks noGrp="1"/>
          </p:cNvSpPr>
          <p:nvPr>
            <p:ph type="title"/>
          </p:nvPr>
        </p:nvSpPr>
        <p:spPr>
          <a:xfrm>
            <a:off x="413583" y="2414631"/>
            <a:ext cx="4366697" cy="1563010"/>
          </a:xfrm>
        </p:spPr>
        <p:txBody>
          <a:bodyPr anchor="b">
            <a:normAutofit/>
          </a:bodyPr>
          <a:lstStyle/>
          <a:p>
            <a:r>
              <a:rPr lang="en-GB" sz="3300"/>
              <a:t>Warwick Pre-University Summer School</a:t>
            </a:r>
          </a:p>
        </p:txBody>
      </p:sp>
      <p:sp>
        <p:nvSpPr>
          <p:cNvPr id="4" name="Text Placeholder 3">
            <a:extLst>
              <a:ext uri="{FF2B5EF4-FFF2-40B4-BE49-F238E27FC236}">
                <a16:creationId xmlns:a16="http://schemas.microsoft.com/office/drawing/2014/main" id="{D9FCA4B0-E9A2-FB9D-72E9-83E1D42DB836}"/>
              </a:ext>
            </a:extLst>
          </p:cNvPr>
          <p:cNvSpPr>
            <a:spLocks noGrp="1"/>
          </p:cNvSpPr>
          <p:nvPr>
            <p:ph type="body" sz="quarter" idx="13"/>
          </p:nvPr>
        </p:nvSpPr>
        <p:spPr>
          <a:xfrm>
            <a:off x="413583" y="4222115"/>
            <a:ext cx="4366697" cy="990600"/>
          </a:xfrm>
        </p:spPr>
        <p:txBody>
          <a:bodyPr vert="horz" lIns="91440" tIns="45720" rIns="91440" bIns="45720" rtlCol="0">
            <a:normAutofit/>
          </a:bodyPr>
          <a:lstStyle/>
          <a:p>
            <a:r>
              <a:rPr lang="en-GB"/>
              <a:t>Your university adventure starts here</a:t>
            </a:r>
          </a:p>
          <a:p>
            <a:r>
              <a:rPr lang="en-GB"/>
              <a:t>14 – 24 July 2026</a:t>
            </a:r>
          </a:p>
        </p:txBody>
      </p:sp>
      <p:pic>
        <p:nvPicPr>
          <p:cNvPr id="9" name="Picture Placeholder 22" descr="A group of young men posing for a picture&#10;&#10;Description automatically generated">
            <a:extLst>
              <a:ext uri="{FF2B5EF4-FFF2-40B4-BE49-F238E27FC236}">
                <a16:creationId xmlns:a16="http://schemas.microsoft.com/office/drawing/2014/main" id="{CD4850C0-51DC-C0D2-BBEC-BEB62C151019}"/>
              </a:ext>
            </a:extLst>
          </p:cNvPr>
          <p:cNvPicPr>
            <a:picLocks noChangeAspect="1"/>
          </p:cNvPicPr>
          <p:nvPr/>
        </p:nvPicPr>
        <p:blipFill>
          <a:blip r:embed="rId2">
            <a:extLst>
              <a:ext uri="{28A0092B-C50C-407E-A947-70E740481C1C}">
                <a14:useLocalDpi xmlns:a14="http://schemas.microsoft.com/office/drawing/2010/main" val="0"/>
              </a:ext>
            </a:extLst>
          </a:blip>
          <a:srcRect l="9149" r="11260" b="-1"/>
          <a:stretch>
            <a:fillRect/>
          </a:stretch>
        </p:blipFill>
        <p:spPr>
          <a:xfrm>
            <a:off x="4014845" y="10"/>
            <a:ext cx="8177156" cy="685799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a:noFill/>
        </p:spPr>
      </p:pic>
    </p:spTree>
    <p:extLst>
      <p:ext uri="{BB962C8B-B14F-4D97-AF65-F5344CB8AC3E}">
        <p14:creationId xmlns:p14="http://schemas.microsoft.com/office/powerpoint/2010/main" val="33171109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15365DA-C0A1-6B6D-2AAC-71DD5BB47411}"/>
              </a:ext>
            </a:extLst>
          </p:cNvPr>
          <p:cNvSpPr>
            <a:spLocks noGrp="1"/>
          </p:cNvSpPr>
          <p:nvPr>
            <p:ph type="title"/>
          </p:nvPr>
        </p:nvSpPr>
        <p:spPr>
          <a:xfrm>
            <a:off x="499734" y="2539978"/>
            <a:ext cx="4860000" cy="2235622"/>
          </a:xfrm>
        </p:spPr>
        <p:txBody>
          <a:bodyPr wrap="square" anchor="t">
            <a:normAutofit/>
          </a:bodyPr>
          <a:lstStyle/>
          <a:p>
            <a:r>
              <a:rPr lang="en-GB" sz="5400" b="1">
                <a:solidFill>
                  <a:schemeClr val="tx1"/>
                </a:solidFill>
                <a:latin typeface="Aptos"/>
              </a:rPr>
              <a:t>Any Questions?</a:t>
            </a:r>
            <a:endParaRPr lang="en-GB" sz="5400" b="1">
              <a:solidFill>
                <a:schemeClr val="tx1"/>
              </a:solidFill>
              <a:latin typeface="Aptos"/>
              <a:ea typeface="Calibri"/>
              <a:cs typeface="Calibri"/>
            </a:endParaRPr>
          </a:p>
        </p:txBody>
      </p:sp>
      <p:sp>
        <p:nvSpPr>
          <p:cNvPr id="9" name="Text Placeholder 8">
            <a:extLst>
              <a:ext uri="{FF2B5EF4-FFF2-40B4-BE49-F238E27FC236}">
                <a16:creationId xmlns:a16="http://schemas.microsoft.com/office/drawing/2014/main" id="{DA41B289-EFAD-7FF4-4DDE-16C5B6F3B971}"/>
              </a:ext>
            </a:extLst>
          </p:cNvPr>
          <p:cNvSpPr>
            <a:spLocks noGrp="1"/>
          </p:cNvSpPr>
          <p:nvPr>
            <p:ph type="body" sz="quarter" idx="14"/>
          </p:nvPr>
        </p:nvSpPr>
        <p:spPr>
          <a:xfrm>
            <a:off x="499734" y="4027641"/>
            <a:ext cx="4859999" cy="501740"/>
          </a:xfrm>
        </p:spPr>
        <p:txBody>
          <a:bodyPr vert="horz" wrap="square" lIns="91440" tIns="45720" rIns="91440" bIns="45720" rtlCol="0" anchor="t">
            <a:noAutofit/>
          </a:bodyPr>
          <a:lstStyle/>
          <a:p>
            <a:pPr>
              <a:lnSpc>
                <a:spcPct val="90000"/>
              </a:lnSpc>
            </a:pPr>
            <a:r>
              <a:rPr lang="en-GB" sz="2000" b="1">
                <a:latin typeface="Aptos"/>
              </a:rPr>
              <a:t>Contact:</a:t>
            </a:r>
            <a:r>
              <a:rPr lang="en-GB" sz="2000">
                <a:latin typeface="Aptos"/>
              </a:rPr>
              <a:t> </a:t>
            </a:r>
            <a:r>
              <a:rPr lang="en-GB" sz="2000">
                <a:latin typeface="Aptos"/>
                <a:hlinkClick r:id="rId2">
                  <a:extLst>
                    <a:ext uri="{A12FA001-AC4F-418D-AE19-62706E023703}">
                      <ahyp:hlinkClr xmlns:ahyp="http://schemas.microsoft.com/office/drawing/2018/hyperlinkcolor" val="tx"/>
                    </a:ext>
                  </a:extLst>
                </a:hlinkClick>
              </a:rPr>
              <a:t>preunisummerschool@warwick.ac.uk</a:t>
            </a:r>
            <a:r>
              <a:rPr lang="en-GB" sz="2000">
                <a:latin typeface="Aptos"/>
              </a:rPr>
              <a:t> </a:t>
            </a:r>
            <a:br>
              <a:rPr lang="en-GB" sz="2000">
                <a:latin typeface="Aptos"/>
              </a:rPr>
            </a:br>
            <a:r>
              <a:rPr lang="en-GB" sz="2000">
                <a:latin typeface="Aptos"/>
              </a:rPr>
              <a:t>and see handbook for emergency contact details</a:t>
            </a:r>
          </a:p>
          <a:p>
            <a:pPr>
              <a:lnSpc>
                <a:spcPct val="90000"/>
              </a:lnSpc>
            </a:pPr>
            <a:endParaRPr lang="en-GB" sz="1100"/>
          </a:p>
        </p:txBody>
      </p:sp>
      <p:pic>
        <p:nvPicPr>
          <p:cNvPr id="10" name="Picture Placeholder 6" descr="A group of people sitting on steps&#10;&#10;AI-generated content may be incorrect.">
            <a:extLst>
              <a:ext uri="{FF2B5EF4-FFF2-40B4-BE49-F238E27FC236}">
                <a16:creationId xmlns:a16="http://schemas.microsoft.com/office/drawing/2014/main" id="{18059FA8-9663-0F41-E561-DDCFCFB9AA44}"/>
              </a:ext>
            </a:extLst>
          </p:cNvPr>
          <p:cNvPicPr>
            <a:picLocks noChangeAspect="1"/>
          </p:cNvPicPr>
          <p:nvPr/>
        </p:nvPicPr>
        <p:blipFill>
          <a:blip r:embed="rId3">
            <a:extLst>
              <a:ext uri="{28A0092B-C50C-407E-A947-70E740481C1C}">
                <a14:useLocalDpi xmlns:a14="http://schemas.microsoft.com/office/drawing/2010/main" val="0"/>
              </a:ext>
            </a:extLst>
          </a:blip>
          <a:srcRect l="34214" r="34216" b="1"/>
          <a:stretch>
            <a:fillRect/>
          </a:stretch>
        </p:blipFill>
        <p:spPr>
          <a:xfrm>
            <a:off x="5995667"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pic>
      <p:sp>
        <p:nvSpPr>
          <p:cNvPr id="54" name="Footer Placeholder 5">
            <a:extLst>
              <a:ext uri="{FF2B5EF4-FFF2-40B4-BE49-F238E27FC236}">
                <a16:creationId xmlns:a16="http://schemas.microsoft.com/office/drawing/2014/main" id="{EC3BB7CB-6D5A-E703-E028-F111875B2402}"/>
              </a:ext>
            </a:extLst>
          </p:cNvPr>
          <p:cNvSpPr>
            <a:spLocks noGrp="1"/>
          </p:cNvSpPr>
          <p:nvPr>
            <p:ph type="ftr" sz="quarter" idx="3"/>
          </p:nvPr>
        </p:nvSpPr>
        <p:spPr>
          <a:xfrm>
            <a:off x="1039733" y="5994450"/>
            <a:ext cx="4320000" cy="360000"/>
          </a:xfrm>
        </p:spPr>
        <p:txBody>
          <a:bodyPr/>
          <a:lstStyle/>
          <a:p>
            <a:endParaRPr lang="en-GB"/>
          </a:p>
        </p:txBody>
      </p:sp>
      <p:sp>
        <p:nvSpPr>
          <p:cNvPr id="4" name="Slide Number Placeholder 3">
            <a:extLst>
              <a:ext uri="{FF2B5EF4-FFF2-40B4-BE49-F238E27FC236}">
                <a16:creationId xmlns:a16="http://schemas.microsoft.com/office/drawing/2014/main" id="{0172E4DC-7F64-0B81-1275-DEF38F79053F}"/>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20</a:t>
            </a:fld>
            <a:endParaRPr lang="en-GB"/>
          </a:p>
        </p:txBody>
      </p:sp>
    </p:spTree>
    <p:extLst>
      <p:ext uri="{BB962C8B-B14F-4D97-AF65-F5344CB8AC3E}">
        <p14:creationId xmlns:p14="http://schemas.microsoft.com/office/powerpoint/2010/main" val="518746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388EE936-C859-C3EF-AA23-59F4F6CCBC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9B8127-D8D9-6D6A-1526-BD58ED931E29}"/>
              </a:ext>
            </a:extLst>
          </p:cNvPr>
          <p:cNvSpPr>
            <a:spLocks noGrp="1"/>
          </p:cNvSpPr>
          <p:nvPr>
            <p:ph type="title"/>
          </p:nvPr>
        </p:nvSpPr>
        <p:spPr>
          <a:xfrm>
            <a:off x="499733" y="611068"/>
            <a:ext cx="4860000" cy="306815"/>
          </a:xfrm>
        </p:spPr>
        <p:txBody>
          <a:bodyPr/>
          <a:lstStyle/>
          <a:p>
            <a:r>
              <a:rPr lang="en-GB" sz="2400" noProof="0">
                <a:latin typeface="Aptos"/>
              </a:rPr>
              <a:t>Welcome and Introduction</a:t>
            </a:r>
            <a:endParaRPr lang="en-GB" sz="2400" noProof="0"/>
          </a:p>
        </p:txBody>
      </p:sp>
      <p:sp>
        <p:nvSpPr>
          <p:cNvPr id="3" name="Content Placeholder 7">
            <a:extLst>
              <a:ext uri="{FF2B5EF4-FFF2-40B4-BE49-F238E27FC236}">
                <a16:creationId xmlns:a16="http://schemas.microsoft.com/office/drawing/2014/main" id="{5212E6B4-1DF8-48E6-305F-EF7FE2BD4E87}"/>
              </a:ext>
            </a:extLst>
          </p:cNvPr>
          <p:cNvSpPr txBox="1">
            <a:spLocks/>
          </p:cNvSpPr>
          <p:nvPr/>
        </p:nvSpPr>
        <p:spPr>
          <a:xfrm>
            <a:off x="480918" y="1486518"/>
            <a:ext cx="11192534" cy="3315538"/>
          </a:xfrm>
          <a:prstGeom prst="rect">
            <a:avLst/>
          </a:prstGeom>
        </p:spPr>
        <p:txBody>
          <a:bodyPr lIns="91440" tIns="45720" rIns="91440" bIns="45720" anchor="t"/>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r>
              <a:rPr kumimoji="0" lang="en-GB" sz="1600" b="1" i="0" u="none" strike="noStrike" kern="1200" cap="none" spc="0" normalizeH="0" baseline="0" noProof="0">
                <a:ln>
                  <a:noFill/>
                </a:ln>
                <a:solidFill>
                  <a:prstClr val="black"/>
                </a:solidFill>
                <a:effectLst/>
                <a:uLnTx/>
                <a:uFillTx/>
                <a:latin typeface="Aptos" panose="020B0004020202020204" pitchFamily="34" charset="0"/>
                <a:ea typeface="+mn-ea"/>
                <a:cs typeface="+mn-cs"/>
              </a:rPr>
              <a:t>Pre‑University Summer School Team</a:t>
            </a:r>
            <a:endParaRPr kumimoji="0" lang="en-US" sz="1600" b="0" i="0" u="none" strike="noStrike" kern="1200" cap="none" spc="0" normalizeH="0" baseline="0" noProof="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endParaRPr kumimoji="0" lang="en-GB" sz="1600" b="0" i="0" u="none" strike="noStrike" kern="1200" cap="none" spc="0" normalizeH="0" baseline="0" noProof="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endParaRPr kumimoji="0" lang="en-GB" sz="1600" b="0" i="0" u="none" strike="noStrike" kern="1200" cap="none" spc="0" normalizeH="0" baseline="0" noProof="0">
              <a:ln>
                <a:noFill/>
              </a:ln>
              <a:solidFill>
                <a:prstClr val="black"/>
              </a:solidFill>
              <a:effectLst/>
              <a:uLnTx/>
              <a:uFillTx/>
              <a:latin typeface="Calibri"/>
              <a:ea typeface="Calibri"/>
              <a:cs typeface="Calibri"/>
            </a:endParaRPr>
          </a:p>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endParaRPr kumimoji="0" lang="en-GB" sz="1600" b="0" i="0" u="none" strike="noStrike" kern="1200" cap="none" spc="0" normalizeH="0" baseline="0" noProof="0">
              <a:ln>
                <a:noFill/>
              </a:ln>
              <a:solidFill>
                <a:prstClr val="black"/>
              </a:solidFill>
              <a:effectLst/>
              <a:uLnTx/>
              <a:uFillTx/>
              <a:latin typeface="Calibri"/>
              <a:ea typeface="Calibri"/>
              <a:cs typeface="Calibri"/>
            </a:endParaRPr>
          </a:p>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endParaRPr kumimoji="0" lang="en-GB" sz="1600" b="0" i="0" u="none" strike="noStrike" kern="1200" cap="none" spc="0" normalizeH="0" baseline="0" noProof="0">
              <a:ln>
                <a:noFill/>
              </a:ln>
              <a:solidFill>
                <a:prstClr val="black"/>
              </a:solidFill>
              <a:effectLst/>
              <a:uLnTx/>
              <a:uFillTx/>
              <a:latin typeface="Calibri"/>
              <a:ea typeface="Calibri"/>
              <a:cs typeface="Calibri"/>
            </a:endParaRPr>
          </a:p>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endParaRPr kumimoji="0" lang="en-GB" sz="1600" b="0" i="0" u="none" strike="noStrike" kern="1200" cap="none" spc="0" normalizeH="0" baseline="0" noProof="0">
              <a:ln>
                <a:noFill/>
              </a:ln>
              <a:solidFill>
                <a:prstClr val="black"/>
              </a:solidFill>
              <a:effectLst/>
              <a:uLnTx/>
              <a:uFillTx/>
              <a:latin typeface="Calibri"/>
              <a:ea typeface="Calibri"/>
              <a:cs typeface="Calibri"/>
            </a:endParaRPr>
          </a:p>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endParaRPr kumimoji="0" lang="en-GB" sz="1600" b="0" i="0" u="none" strike="noStrike" kern="1200" cap="none" spc="0" normalizeH="0" baseline="0" noProof="0">
              <a:ln>
                <a:noFill/>
              </a:ln>
              <a:solidFill>
                <a:prstClr val="black"/>
              </a:solidFill>
              <a:effectLst/>
              <a:uLnTx/>
              <a:uFillTx/>
              <a:latin typeface="Calibri"/>
              <a:ea typeface="Calibri"/>
              <a:cs typeface="Calibri"/>
            </a:endParaRPr>
          </a:p>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endParaRPr kumimoji="0" lang="en-GB" sz="1600" b="0" i="0" u="none" strike="noStrike" kern="1200" cap="none" spc="0" normalizeH="0" baseline="0" noProof="0">
              <a:ln>
                <a:noFill/>
              </a:ln>
              <a:solidFill>
                <a:prstClr val="black"/>
              </a:solidFill>
              <a:effectLst/>
              <a:uLnTx/>
              <a:uFillTx/>
              <a:latin typeface="Calibri"/>
              <a:ea typeface="Calibri"/>
              <a:cs typeface="Calibri"/>
            </a:endParaRPr>
          </a:p>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endParaRPr kumimoji="0" lang="en-GB" sz="1600" b="0" i="0" u="none" strike="noStrike" kern="1200" cap="none" spc="0" normalizeH="0" baseline="0" noProof="0">
              <a:ln>
                <a:noFill/>
              </a:ln>
              <a:solidFill>
                <a:prstClr val="black"/>
              </a:solidFill>
              <a:effectLst/>
              <a:uLnTx/>
              <a:uFillTx/>
              <a:latin typeface="Calibri"/>
              <a:ea typeface="Calibri"/>
              <a:cs typeface="Calibri"/>
            </a:endParaRPr>
          </a:p>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endParaRPr kumimoji="0" lang="en-GB" sz="1600" b="0" i="0" u="none" strike="noStrike" kern="1200" cap="none" spc="0" normalizeH="0" baseline="0" noProof="0">
              <a:ln>
                <a:noFill/>
              </a:ln>
              <a:solidFill>
                <a:prstClr val="black"/>
              </a:solidFill>
              <a:effectLst/>
              <a:uLnTx/>
              <a:uFillTx/>
              <a:latin typeface="Calibri"/>
              <a:ea typeface="Calibri"/>
              <a:cs typeface="Calibri"/>
            </a:endParaRPr>
          </a:p>
        </p:txBody>
      </p:sp>
      <p:pic>
        <p:nvPicPr>
          <p:cNvPr id="5" name="Picture 4" descr="A person with brown hair smiling&#10;&#10;AI-generated content may be incorrect.">
            <a:extLst>
              <a:ext uri="{FF2B5EF4-FFF2-40B4-BE49-F238E27FC236}">
                <a16:creationId xmlns:a16="http://schemas.microsoft.com/office/drawing/2014/main" id="{44423112-02E4-DE06-270D-B11D86E4E9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2196" y="2032008"/>
            <a:ext cx="1260328" cy="1260328"/>
          </a:xfrm>
          <a:prstGeom prst="rect">
            <a:avLst/>
          </a:prstGeom>
        </p:spPr>
      </p:pic>
      <p:pic>
        <p:nvPicPr>
          <p:cNvPr id="6" name="Picture 5" descr="A person taking a selfie&#10;&#10;AI-generated content may be incorrect.">
            <a:extLst>
              <a:ext uri="{FF2B5EF4-FFF2-40B4-BE49-F238E27FC236}">
                <a16:creationId xmlns:a16="http://schemas.microsoft.com/office/drawing/2014/main" id="{066AF3CC-14A9-29B3-7F9A-2F3158281E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7329" y="1989310"/>
            <a:ext cx="1260328" cy="1260328"/>
          </a:xfrm>
          <a:prstGeom prst="rect">
            <a:avLst/>
          </a:prstGeom>
        </p:spPr>
      </p:pic>
      <p:sp>
        <p:nvSpPr>
          <p:cNvPr id="7" name="TextBox 6">
            <a:extLst>
              <a:ext uri="{FF2B5EF4-FFF2-40B4-BE49-F238E27FC236}">
                <a16:creationId xmlns:a16="http://schemas.microsoft.com/office/drawing/2014/main" id="{14CDC9F6-830E-ADF6-5C09-4DDB50AF1AFD}"/>
              </a:ext>
            </a:extLst>
          </p:cNvPr>
          <p:cNvSpPr txBox="1"/>
          <p:nvPr/>
        </p:nvSpPr>
        <p:spPr>
          <a:xfrm>
            <a:off x="3015877" y="3380626"/>
            <a:ext cx="1753062" cy="914400"/>
          </a:xfrm>
          <a:prstGeom prst="rect">
            <a:avLst/>
          </a:prstGeom>
          <a:noFill/>
        </p:spPr>
        <p:txBody>
          <a:bodyPr wrap="none" lIns="91440" tIns="45720" rIns="91440" bIns="45720" rtlCol="0" anchor="t">
            <a:no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1600" b="1" i="0" u="none" strike="noStrike" kern="1200" cap="none" spc="0" normalizeH="0" baseline="0" noProof="0">
                <a:ln>
                  <a:noFill/>
                </a:ln>
                <a:solidFill>
                  <a:prstClr val="black"/>
                </a:solidFill>
                <a:effectLst/>
                <a:uLnTx/>
                <a:uFillTx/>
                <a:latin typeface="Aptos"/>
                <a:ea typeface="+mn-ea"/>
                <a:cs typeface="+mn-cs"/>
              </a:rPr>
              <a:t>Rachael Brogan	</a:t>
            </a:r>
          </a:p>
        </p:txBody>
      </p:sp>
      <p:sp>
        <p:nvSpPr>
          <p:cNvPr id="8" name="TextBox 7">
            <a:extLst>
              <a:ext uri="{FF2B5EF4-FFF2-40B4-BE49-F238E27FC236}">
                <a16:creationId xmlns:a16="http://schemas.microsoft.com/office/drawing/2014/main" id="{A6DCD269-99B7-66DF-6173-DFEA61C6A2FB}"/>
              </a:ext>
            </a:extLst>
          </p:cNvPr>
          <p:cNvSpPr txBox="1"/>
          <p:nvPr/>
        </p:nvSpPr>
        <p:spPr>
          <a:xfrm>
            <a:off x="5080965" y="3380626"/>
            <a:ext cx="1302336" cy="914400"/>
          </a:xfrm>
          <a:prstGeom prst="rect">
            <a:avLst/>
          </a:prstGeom>
          <a:noFill/>
        </p:spPr>
        <p:txBody>
          <a:bodyPr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1600" b="1" i="0" u="none" strike="noStrike" kern="1200" cap="none" spc="0" normalizeH="0" baseline="0" noProof="0">
                <a:ln>
                  <a:noFill/>
                </a:ln>
                <a:solidFill>
                  <a:prstClr val="black"/>
                </a:solidFill>
                <a:effectLst/>
                <a:uLnTx/>
                <a:uFillTx/>
                <a:latin typeface="Aptos"/>
                <a:ea typeface="+mn-ea"/>
                <a:cs typeface="+mn-cs"/>
              </a:rPr>
              <a:t>Suzi Barrett</a:t>
            </a:r>
          </a:p>
        </p:txBody>
      </p:sp>
      <p:sp>
        <p:nvSpPr>
          <p:cNvPr id="9" name="TextBox 8">
            <a:extLst>
              <a:ext uri="{FF2B5EF4-FFF2-40B4-BE49-F238E27FC236}">
                <a16:creationId xmlns:a16="http://schemas.microsoft.com/office/drawing/2014/main" id="{A5E25CD5-8814-67AF-2C85-5FB87DFB82B7}"/>
              </a:ext>
            </a:extLst>
          </p:cNvPr>
          <p:cNvSpPr txBox="1"/>
          <p:nvPr/>
        </p:nvSpPr>
        <p:spPr>
          <a:xfrm>
            <a:off x="703843" y="3390576"/>
            <a:ext cx="2205128" cy="914400"/>
          </a:xfrm>
          <a:prstGeom prst="rect">
            <a:avLst/>
          </a:prstGeom>
          <a:noFill/>
        </p:spPr>
        <p:txBody>
          <a:bodyPr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1600" b="1" i="0" u="none" strike="noStrike" kern="1200" cap="none" spc="0" normalizeH="0" baseline="0" noProof="0">
                <a:ln>
                  <a:noFill/>
                </a:ln>
                <a:solidFill>
                  <a:prstClr val="black"/>
                </a:solidFill>
                <a:effectLst/>
                <a:uLnTx/>
                <a:uFillTx/>
                <a:latin typeface="Aptos"/>
                <a:ea typeface="+mn-ea"/>
                <a:cs typeface="+mn-cs"/>
              </a:rPr>
              <a:t>Katie Barlow</a:t>
            </a:r>
          </a:p>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1600" b="0" i="0" u="none" strike="noStrike" kern="1200" cap="none" spc="0" normalizeH="0" baseline="0" noProof="0">
                <a:ln>
                  <a:noFill/>
                </a:ln>
                <a:solidFill>
                  <a:prstClr val="black"/>
                </a:solidFill>
                <a:effectLst/>
                <a:uLnTx/>
                <a:uFillTx/>
                <a:latin typeface="Aptos"/>
                <a:ea typeface="+mn-ea"/>
                <a:cs typeface="+mn-cs"/>
              </a:rPr>
              <a:t>Pre-University Summer School  Lead</a:t>
            </a:r>
          </a:p>
          <a:p>
            <a:pPr marL="0" marR="0" lvl="0" indent="0" algn="l" defTabSz="914400" rtl="0" eaLnBrk="1" fontAlgn="auto" latinLnBrk="0" hangingPunct="1">
              <a:lnSpc>
                <a:spcPct val="100000"/>
              </a:lnSpc>
              <a:spcBef>
                <a:spcPts val="0"/>
              </a:spcBef>
              <a:spcAft>
                <a:spcPts val="80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43350F2A-6209-FD8D-060B-897A9A93786C}"/>
              </a:ext>
            </a:extLst>
          </p:cNvPr>
          <p:cNvSpPr txBox="1"/>
          <p:nvPr/>
        </p:nvSpPr>
        <p:spPr>
          <a:xfrm>
            <a:off x="3090508" y="3795128"/>
            <a:ext cx="3401531" cy="608699"/>
          </a:xfrm>
          <a:prstGeom prst="rect">
            <a:avLst/>
          </a:prstGeom>
          <a:noFill/>
        </p:spPr>
        <p:txBody>
          <a:bodyPr wrap="none" lIns="91440" tIns="45720" rIns="91440" bIns="45720" rtlCol="0" anchor="t">
            <a:no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1600" b="0" i="0" u="none" strike="noStrike" kern="1200" cap="none" spc="0" normalizeH="0" baseline="0" noProof="0">
                <a:ln>
                  <a:noFill/>
                </a:ln>
                <a:solidFill>
                  <a:prstClr val="black"/>
                </a:solidFill>
                <a:effectLst/>
                <a:uLnTx/>
                <a:uFillTx/>
                <a:latin typeface="Aptos"/>
                <a:ea typeface="+mn-ea"/>
                <a:cs typeface="+mn-cs"/>
              </a:rPr>
              <a:t>Departmental Safeguarding Officers</a:t>
            </a:r>
          </a:p>
        </p:txBody>
      </p:sp>
      <p:pic>
        <p:nvPicPr>
          <p:cNvPr id="4" name="Picture 3" descr="A person smiling at camera&#10;&#10;AI-generated content may be incorrect.">
            <a:extLst>
              <a:ext uri="{FF2B5EF4-FFF2-40B4-BE49-F238E27FC236}">
                <a16:creationId xmlns:a16="http://schemas.microsoft.com/office/drawing/2014/main" id="{FC9ADEC2-CCB7-4B71-33C6-41175B5EFBB6}"/>
              </a:ext>
            </a:extLst>
          </p:cNvPr>
          <p:cNvPicPr>
            <a:picLocks noChangeAspect="1"/>
          </p:cNvPicPr>
          <p:nvPr/>
        </p:nvPicPr>
        <p:blipFill>
          <a:blip r:embed="rId5"/>
          <a:stretch>
            <a:fillRect/>
          </a:stretch>
        </p:blipFill>
        <p:spPr>
          <a:xfrm>
            <a:off x="899423" y="2032461"/>
            <a:ext cx="1129096" cy="1260913"/>
          </a:xfrm>
          <a:prstGeom prst="rect">
            <a:avLst/>
          </a:prstGeom>
        </p:spPr>
      </p:pic>
      <p:pic>
        <p:nvPicPr>
          <p:cNvPr id="14" name="Picture 2" descr="Fiona Wallace (She/Her) - Director of ...">
            <a:extLst>
              <a:ext uri="{FF2B5EF4-FFF2-40B4-BE49-F238E27FC236}">
                <a16:creationId xmlns:a16="http://schemas.microsoft.com/office/drawing/2014/main" id="{552C98C6-956D-7C91-D910-FA8AE398884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50070" y="1910968"/>
            <a:ext cx="1260913" cy="126091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2982DA2-2242-DC43-FA93-F84046E7436A}"/>
              </a:ext>
            </a:extLst>
          </p:cNvPr>
          <p:cNvSpPr txBox="1"/>
          <p:nvPr/>
        </p:nvSpPr>
        <p:spPr>
          <a:xfrm>
            <a:off x="6940933" y="3354307"/>
            <a:ext cx="1905000" cy="1371600"/>
          </a:xfrm>
          <a:prstGeom prst="rect">
            <a:avLst/>
          </a:prstGeom>
          <a:noFill/>
        </p:spPr>
        <p:txBody>
          <a:bodyPr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1600" b="1" i="0" u="none" strike="noStrike" kern="1200" cap="none" spc="0" normalizeH="0" baseline="0" noProof="0">
                <a:ln>
                  <a:noFill/>
                </a:ln>
                <a:solidFill>
                  <a:prstClr val="black"/>
                </a:solidFill>
                <a:effectLst/>
                <a:uLnTx/>
                <a:uFillTx/>
                <a:latin typeface="Aptos" panose="020B0004020202020204" pitchFamily="34" charset="0"/>
                <a:ea typeface="+mn-ea"/>
                <a:cs typeface="+mn-cs"/>
              </a:rPr>
              <a:t>Fiona Wallace </a:t>
            </a:r>
            <a:br>
              <a:rPr kumimoji="0" lang="en-GB" sz="1600" b="0" i="0" u="none" strike="noStrike" kern="1200" cap="none" spc="0" normalizeH="0" baseline="0" noProof="0">
                <a:ln>
                  <a:noFill/>
                </a:ln>
                <a:solidFill>
                  <a:prstClr val="black"/>
                </a:solidFill>
                <a:effectLst/>
                <a:uLnTx/>
                <a:uFillTx/>
                <a:latin typeface="Aptos" panose="020B0004020202020204" pitchFamily="34" charset="0"/>
                <a:ea typeface="+mn-ea"/>
                <a:cs typeface="+mn-cs"/>
              </a:rPr>
            </a:br>
            <a:br>
              <a:rPr kumimoji="0" lang="en-GB" sz="1600" b="0" i="0" u="none" strike="noStrike" kern="1200" cap="none" spc="0" normalizeH="0" baseline="0" noProof="0">
                <a:ln>
                  <a:noFill/>
                </a:ln>
                <a:solidFill>
                  <a:prstClr val="black"/>
                </a:solidFill>
                <a:effectLst/>
                <a:uLnTx/>
                <a:uFillTx/>
                <a:latin typeface="Aptos" panose="020B0004020202020204" pitchFamily="34" charset="0"/>
                <a:ea typeface="+mn-ea"/>
                <a:cs typeface="+mn-cs"/>
              </a:rPr>
            </a:br>
            <a:r>
              <a:rPr kumimoji="0" lang="en-GB" sz="1600" b="0" i="0" u="none" strike="noStrike" kern="1200" cap="none" spc="0" normalizeH="0" baseline="0" noProof="0">
                <a:ln>
                  <a:noFill/>
                </a:ln>
                <a:solidFill>
                  <a:prstClr val="black"/>
                </a:solidFill>
                <a:effectLst/>
                <a:uLnTx/>
                <a:uFillTx/>
                <a:latin typeface="Aptos" panose="020B0004020202020204" pitchFamily="34" charset="0"/>
                <a:ea typeface="+mn-ea"/>
                <a:cs typeface="+mn-cs"/>
              </a:rPr>
              <a:t>Director of Summer Schools</a:t>
            </a:r>
          </a:p>
        </p:txBody>
      </p:sp>
      <p:pic>
        <p:nvPicPr>
          <p:cNvPr id="16" name="Picture 6" descr="Chris Jones - University of Warwick ...">
            <a:extLst>
              <a:ext uri="{FF2B5EF4-FFF2-40B4-BE49-F238E27FC236}">
                <a16:creationId xmlns:a16="http://schemas.microsoft.com/office/drawing/2014/main" id="{CD9BAEED-B082-6B03-5101-25835204D7F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69241" y="1883960"/>
            <a:ext cx="1260327" cy="126032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AE4374BA-63C3-0FAD-D138-D3BF5B8D55E5}"/>
              </a:ext>
            </a:extLst>
          </p:cNvPr>
          <p:cNvSpPr txBox="1"/>
          <p:nvPr/>
        </p:nvSpPr>
        <p:spPr>
          <a:xfrm>
            <a:off x="9127907" y="3354307"/>
            <a:ext cx="2033804" cy="1679073"/>
          </a:xfrm>
          <a:prstGeom prst="rect">
            <a:avLst/>
          </a:prstGeom>
          <a:noFill/>
        </p:spPr>
        <p:txBody>
          <a:bodyPr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1600" b="1" i="0" u="none" strike="noStrike" kern="1200" cap="none" spc="0" normalizeH="0" baseline="0" noProof="0">
                <a:ln>
                  <a:noFill/>
                </a:ln>
                <a:solidFill>
                  <a:prstClr val="black"/>
                </a:solidFill>
                <a:effectLst/>
                <a:uLnTx/>
                <a:uFillTx/>
                <a:latin typeface="Aptos" panose="020B0004020202020204" pitchFamily="34" charset="0"/>
                <a:ea typeface="+mn-ea"/>
                <a:cs typeface="+mn-cs"/>
              </a:rPr>
              <a:t>Chris Jones</a:t>
            </a:r>
            <a:br>
              <a:rPr kumimoji="0" lang="en-GB" sz="1600" b="0" i="0" u="none" strike="noStrike" kern="1200" cap="none" spc="0" normalizeH="0" baseline="0" noProof="0">
                <a:ln>
                  <a:noFill/>
                </a:ln>
                <a:solidFill>
                  <a:prstClr val="black"/>
                </a:solidFill>
                <a:effectLst/>
                <a:uLnTx/>
                <a:uFillTx/>
                <a:latin typeface="Aptos" panose="020B0004020202020204" pitchFamily="34" charset="0"/>
                <a:ea typeface="+mn-ea"/>
                <a:cs typeface="+mn-cs"/>
              </a:rPr>
            </a:br>
            <a:br>
              <a:rPr kumimoji="0" lang="en-GB" sz="1600" b="0" i="0" u="none" strike="noStrike" kern="1200" cap="none" spc="0" normalizeH="0" baseline="0" noProof="0">
                <a:ln>
                  <a:noFill/>
                </a:ln>
                <a:solidFill>
                  <a:prstClr val="black"/>
                </a:solidFill>
                <a:effectLst/>
                <a:uLnTx/>
                <a:uFillTx/>
                <a:latin typeface="Aptos" panose="020B0004020202020204" pitchFamily="34" charset="0"/>
                <a:ea typeface="+mn-ea"/>
                <a:cs typeface="+mn-cs"/>
              </a:rPr>
            </a:br>
            <a:r>
              <a:rPr kumimoji="0" lang="en-GB" sz="1600" b="0" i="0" u="none" strike="noStrike" kern="1200" cap="none" spc="0" normalizeH="0" baseline="0" noProof="0">
                <a:ln>
                  <a:noFill/>
                </a:ln>
                <a:solidFill>
                  <a:prstClr val="black"/>
                </a:solidFill>
                <a:effectLst/>
                <a:uLnTx/>
                <a:uFillTx/>
                <a:latin typeface="Aptos" panose="020B0004020202020204" pitchFamily="34" charset="0"/>
                <a:ea typeface="+mn-ea"/>
                <a:cs typeface="+mn-cs"/>
              </a:rPr>
              <a:t>Assistant Academic Director of </a:t>
            </a:r>
            <a:br>
              <a:rPr kumimoji="0" lang="en-GB" sz="1600" b="0" i="0" u="none" strike="noStrike" kern="1200" cap="none" spc="0" normalizeH="0" baseline="0" noProof="0">
                <a:ln>
                  <a:noFill/>
                </a:ln>
                <a:solidFill>
                  <a:prstClr val="black"/>
                </a:solidFill>
                <a:effectLst/>
                <a:uLnTx/>
                <a:uFillTx/>
                <a:latin typeface="Aptos" panose="020B0004020202020204" pitchFamily="34" charset="0"/>
                <a:ea typeface="+mn-ea"/>
                <a:cs typeface="+mn-cs"/>
              </a:rPr>
            </a:br>
            <a:r>
              <a:rPr kumimoji="0" lang="en-GB" sz="1600" b="0" i="0" u="none" strike="noStrike" kern="1200" cap="none" spc="0" normalizeH="0" baseline="0" noProof="0">
                <a:ln>
                  <a:noFill/>
                </a:ln>
                <a:solidFill>
                  <a:prstClr val="black"/>
                </a:solidFill>
                <a:effectLst/>
                <a:uLnTx/>
                <a:uFillTx/>
                <a:latin typeface="Aptos" panose="020B0004020202020204" pitchFamily="34" charset="0"/>
                <a:ea typeface="+mn-ea"/>
                <a:cs typeface="+mn-cs"/>
              </a:rPr>
              <a:t>Summer Schools</a:t>
            </a:r>
          </a:p>
        </p:txBody>
      </p:sp>
    </p:spTree>
    <p:extLst>
      <p:ext uri="{BB962C8B-B14F-4D97-AF65-F5344CB8AC3E}">
        <p14:creationId xmlns:p14="http://schemas.microsoft.com/office/powerpoint/2010/main" val="3708205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D4ABBA5-CE2C-0C97-69D0-B3F730D0D17B}"/>
              </a:ext>
            </a:extLst>
          </p:cNvPr>
          <p:cNvSpPr>
            <a:spLocks noGrp="1"/>
          </p:cNvSpPr>
          <p:nvPr>
            <p:ph type="title"/>
          </p:nvPr>
        </p:nvSpPr>
        <p:spPr>
          <a:xfrm>
            <a:off x="499733" y="538538"/>
            <a:ext cx="4860001" cy="609398"/>
          </a:xfrm>
        </p:spPr>
        <p:txBody>
          <a:bodyPr/>
          <a:lstStyle/>
          <a:p>
            <a:r>
              <a:rPr lang="en-GB">
                <a:solidFill>
                  <a:schemeClr val="tx1"/>
                </a:solidFill>
                <a:latin typeface="Aptos"/>
                <a:ea typeface="Calibri"/>
                <a:cs typeface="Calibri"/>
              </a:rPr>
              <a:t>Who is attending the Pre-University Summer School?</a:t>
            </a:r>
          </a:p>
        </p:txBody>
      </p:sp>
      <p:sp>
        <p:nvSpPr>
          <p:cNvPr id="10" name="Content Placeholder 9">
            <a:extLst>
              <a:ext uri="{FF2B5EF4-FFF2-40B4-BE49-F238E27FC236}">
                <a16:creationId xmlns:a16="http://schemas.microsoft.com/office/drawing/2014/main" id="{E5E98DB9-2818-EA70-3874-CCD7317ADB04}"/>
              </a:ext>
            </a:extLst>
          </p:cNvPr>
          <p:cNvSpPr>
            <a:spLocks noGrp="1"/>
          </p:cNvSpPr>
          <p:nvPr>
            <p:ph sz="quarter" idx="20"/>
          </p:nvPr>
        </p:nvSpPr>
        <p:spPr>
          <a:xfrm>
            <a:off x="499733" y="1593655"/>
            <a:ext cx="4860001" cy="3317700"/>
          </a:xfrm>
        </p:spPr>
        <p:txBody>
          <a:bodyPr vert="horz" lIns="91440" tIns="45720" rIns="91440" bIns="45720" rtlCol="0" anchor="t">
            <a:noAutofit/>
          </a:bodyPr>
          <a:lstStyle/>
          <a:p>
            <a:pPr marL="285750" indent="-285750">
              <a:lnSpc>
                <a:spcPct val="100000"/>
              </a:lnSpc>
              <a:buFont typeface="Arial" panose="020B0604020202020204" pitchFamily="34" charset="0"/>
              <a:buChar char="•"/>
            </a:pPr>
            <a:r>
              <a:rPr lang="en-GB" sz="1500" b="1">
                <a:latin typeface="Aptos"/>
                <a:ea typeface="Calibri"/>
                <a:cs typeface="Calibri"/>
              </a:rPr>
              <a:t>126</a:t>
            </a:r>
            <a:r>
              <a:rPr lang="en-GB" sz="1500">
                <a:latin typeface="Aptos"/>
                <a:ea typeface="Calibri"/>
                <a:cs typeface="Calibri"/>
              </a:rPr>
              <a:t> students currently booked to attend. </a:t>
            </a:r>
            <a:endParaRPr lang="en-US" sz="1500">
              <a:latin typeface="Aptos"/>
              <a:ea typeface="Calibri"/>
              <a:cs typeface="Calibri"/>
            </a:endParaRPr>
          </a:p>
          <a:p>
            <a:pPr marL="285750" indent="-285750">
              <a:lnSpc>
                <a:spcPct val="100000"/>
              </a:lnSpc>
              <a:buFont typeface="Arial" panose="020B0604020202020204" pitchFamily="34" charset="0"/>
              <a:buChar char="•"/>
            </a:pPr>
            <a:r>
              <a:rPr lang="en-GB" sz="1500" b="1">
                <a:latin typeface="Aptos"/>
                <a:ea typeface="Calibri"/>
                <a:cs typeface="Calibri"/>
              </a:rPr>
              <a:t>66</a:t>
            </a:r>
            <a:r>
              <a:rPr lang="en-GB" sz="1500">
                <a:latin typeface="Aptos"/>
                <a:ea typeface="Calibri"/>
                <a:cs typeface="Calibri"/>
              </a:rPr>
              <a:t> taking A Taste of Business, Economics and Finance</a:t>
            </a:r>
          </a:p>
          <a:p>
            <a:pPr marL="285750" indent="-285750">
              <a:lnSpc>
                <a:spcPct val="100000"/>
              </a:lnSpc>
              <a:buChar char="•"/>
            </a:pPr>
            <a:r>
              <a:rPr lang="en-GB" sz="1500" b="1">
                <a:latin typeface="Aptos"/>
                <a:ea typeface="Calibri"/>
                <a:cs typeface="Calibri"/>
              </a:rPr>
              <a:t>25</a:t>
            </a:r>
            <a:r>
              <a:rPr lang="en-GB" sz="1500">
                <a:latin typeface="Aptos"/>
                <a:ea typeface="Calibri"/>
                <a:cs typeface="Calibri"/>
              </a:rPr>
              <a:t> taking A Taste of Science and Engineering</a:t>
            </a:r>
          </a:p>
          <a:p>
            <a:pPr marL="285750" indent="-285750">
              <a:lnSpc>
                <a:spcPct val="100000"/>
              </a:lnSpc>
              <a:buChar char="•"/>
            </a:pPr>
            <a:r>
              <a:rPr lang="en-GB" sz="1500" b="1">
                <a:latin typeface="Aptos"/>
                <a:ea typeface="Calibri"/>
                <a:cs typeface="Calibri"/>
              </a:rPr>
              <a:t>21</a:t>
            </a:r>
            <a:r>
              <a:rPr lang="en-GB" sz="1500">
                <a:latin typeface="Aptos"/>
                <a:ea typeface="Calibri"/>
                <a:cs typeface="Calibri"/>
              </a:rPr>
              <a:t> taking A Taste of Social Sciences</a:t>
            </a:r>
          </a:p>
          <a:p>
            <a:pPr marL="285750" indent="-285750">
              <a:lnSpc>
                <a:spcPct val="100000"/>
              </a:lnSpc>
              <a:buChar char="•"/>
            </a:pPr>
            <a:r>
              <a:rPr lang="en-GB" sz="1500" b="1">
                <a:latin typeface="Aptos"/>
                <a:ea typeface="Calibri"/>
                <a:cs typeface="Calibri"/>
              </a:rPr>
              <a:t>14</a:t>
            </a:r>
            <a:r>
              <a:rPr lang="en-GB" sz="1500">
                <a:latin typeface="Aptos"/>
                <a:ea typeface="Calibri"/>
                <a:cs typeface="Calibri"/>
              </a:rPr>
              <a:t> Taking A Taste of Health, Medical and Life Sciences</a:t>
            </a:r>
          </a:p>
          <a:p>
            <a:pPr marL="285750" indent="-285750">
              <a:lnSpc>
                <a:spcPct val="100000"/>
              </a:lnSpc>
              <a:buChar char="•"/>
            </a:pPr>
            <a:r>
              <a:rPr lang="en-GB" sz="1500">
                <a:latin typeface="Aptos"/>
                <a:ea typeface="Calibri"/>
                <a:cs typeface="Calibri"/>
              </a:rPr>
              <a:t>Students attending from </a:t>
            </a:r>
            <a:r>
              <a:rPr lang="en-GB" sz="1500" b="1">
                <a:latin typeface="Aptos"/>
                <a:ea typeface="Calibri"/>
                <a:cs typeface="Calibri"/>
              </a:rPr>
              <a:t>around 40 </a:t>
            </a:r>
            <a:r>
              <a:rPr lang="en-GB" sz="1500">
                <a:latin typeface="Aptos"/>
                <a:ea typeface="Calibri"/>
                <a:cs typeface="Calibri"/>
              </a:rPr>
              <a:t>different countries</a:t>
            </a:r>
          </a:p>
          <a:p>
            <a:pPr marL="285750" indent="-285750">
              <a:lnSpc>
                <a:spcPct val="100000"/>
              </a:lnSpc>
              <a:buChar char="•"/>
            </a:pPr>
            <a:r>
              <a:rPr lang="en-GB" sz="1500" b="1">
                <a:latin typeface="Aptos"/>
                <a:ea typeface="Calibri"/>
                <a:cs typeface="Calibri"/>
              </a:rPr>
              <a:t>26</a:t>
            </a:r>
            <a:r>
              <a:rPr lang="en-GB" sz="1500">
                <a:latin typeface="Aptos"/>
                <a:ea typeface="Calibri"/>
                <a:cs typeface="Calibri"/>
              </a:rPr>
              <a:t> Summer School Ambassadors</a:t>
            </a:r>
          </a:p>
          <a:p>
            <a:pPr marL="285750" indent="-285750">
              <a:lnSpc>
                <a:spcPct val="100000"/>
              </a:lnSpc>
              <a:buChar char="•"/>
            </a:pPr>
            <a:r>
              <a:rPr lang="en-GB" sz="1500" b="1">
                <a:latin typeface="Aptos"/>
                <a:ea typeface="Calibri"/>
                <a:cs typeface="Calibri"/>
              </a:rPr>
              <a:t>4</a:t>
            </a:r>
            <a:r>
              <a:rPr lang="en-GB" sz="1500">
                <a:latin typeface="Aptos"/>
                <a:ea typeface="Calibri"/>
                <a:cs typeface="Calibri"/>
              </a:rPr>
              <a:t> Lead Ambassadors – </a:t>
            </a:r>
            <a:r>
              <a:rPr lang="en-GB" sz="1500" b="1">
                <a:latin typeface="Aptos"/>
                <a:ea typeface="Calibri"/>
                <a:cs typeface="Calibri"/>
              </a:rPr>
              <a:t>Jimmy, James, Gracie, Sana</a:t>
            </a:r>
          </a:p>
          <a:p>
            <a:pPr marL="285750" indent="-285750">
              <a:lnSpc>
                <a:spcPct val="100000"/>
              </a:lnSpc>
              <a:buChar char="•"/>
            </a:pPr>
            <a:r>
              <a:rPr lang="en-GB" sz="1500" b="1">
                <a:latin typeface="Aptos"/>
                <a:ea typeface="Calibri"/>
                <a:cs typeface="Calibri"/>
              </a:rPr>
              <a:t>2</a:t>
            </a:r>
            <a:r>
              <a:rPr lang="en-GB" sz="1500">
                <a:latin typeface="Aptos"/>
                <a:ea typeface="Calibri"/>
                <a:cs typeface="Calibri"/>
              </a:rPr>
              <a:t> Night Duty Managers – </a:t>
            </a:r>
            <a:r>
              <a:rPr lang="en-GB" sz="1500" b="1">
                <a:latin typeface="Aptos"/>
                <a:ea typeface="Calibri"/>
                <a:cs typeface="Calibri"/>
              </a:rPr>
              <a:t>Aishah, Kai</a:t>
            </a:r>
          </a:p>
          <a:p>
            <a:pPr marL="285750" indent="-285750">
              <a:lnSpc>
                <a:spcPct val="100000"/>
              </a:lnSpc>
              <a:buChar char="•"/>
            </a:pPr>
            <a:r>
              <a:rPr lang="en-GB" sz="1500" b="1">
                <a:latin typeface="Aptos"/>
                <a:ea typeface="Calibri"/>
                <a:cs typeface="Calibri"/>
              </a:rPr>
              <a:t>2 </a:t>
            </a:r>
            <a:r>
              <a:rPr lang="en-GB" sz="1500">
                <a:latin typeface="Aptos"/>
                <a:ea typeface="Calibri"/>
                <a:cs typeface="Calibri"/>
              </a:rPr>
              <a:t>Residential Welfare Leads – </a:t>
            </a:r>
            <a:r>
              <a:rPr lang="en-GB" sz="1500" b="1">
                <a:latin typeface="Aptos"/>
                <a:ea typeface="Calibri"/>
                <a:cs typeface="Calibri"/>
              </a:rPr>
              <a:t>Madhu, Lottie</a:t>
            </a:r>
          </a:p>
          <a:p>
            <a:pPr marL="285750" indent="-285750">
              <a:lnSpc>
                <a:spcPct val="100000"/>
              </a:lnSpc>
              <a:buChar char="•"/>
            </a:pPr>
            <a:r>
              <a:rPr lang="en-GB" sz="1500" b="1">
                <a:latin typeface="Aptos"/>
                <a:ea typeface="Calibri"/>
                <a:cs typeface="Calibri"/>
              </a:rPr>
              <a:t>3</a:t>
            </a:r>
            <a:r>
              <a:rPr lang="en-GB" sz="1500">
                <a:latin typeface="Aptos"/>
                <a:ea typeface="Calibri"/>
                <a:cs typeface="Calibri"/>
              </a:rPr>
              <a:t> key members of staff – </a:t>
            </a:r>
            <a:r>
              <a:rPr lang="en-GB" sz="1500" b="1">
                <a:latin typeface="Aptos"/>
                <a:ea typeface="Calibri"/>
                <a:cs typeface="Calibri"/>
              </a:rPr>
              <a:t>Katie, Suzi, Rachael</a:t>
            </a:r>
          </a:p>
          <a:p>
            <a:pPr marL="285750" indent="-285750">
              <a:lnSpc>
                <a:spcPct val="100000"/>
              </a:lnSpc>
              <a:buChar char="•"/>
            </a:pPr>
            <a:r>
              <a:rPr lang="en-GB" sz="1500">
                <a:latin typeface="Aptos"/>
                <a:ea typeface="Calibri"/>
                <a:cs typeface="Calibri"/>
              </a:rPr>
              <a:t>Support from our wider team</a:t>
            </a:r>
          </a:p>
          <a:p>
            <a:endParaRPr lang="en-GB">
              <a:latin typeface="Aptos"/>
            </a:endParaRPr>
          </a:p>
        </p:txBody>
      </p:sp>
      <p:sp>
        <p:nvSpPr>
          <p:cNvPr id="7" name="Slide Number Placeholder 6">
            <a:extLst>
              <a:ext uri="{FF2B5EF4-FFF2-40B4-BE49-F238E27FC236}">
                <a16:creationId xmlns:a16="http://schemas.microsoft.com/office/drawing/2014/main" id="{C83FFD63-9B23-65F5-A47E-FDEFF655D224}"/>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4</a:t>
            </a:fld>
            <a:endParaRPr lang="en-GB"/>
          </a:p>
        </p:txBody>
      </p:sp>
      <p:sp>
        <p:nvSpPr>
          <p:cNvPr id="4" name="Picture Placeholder 3">
            <a:extLst>
              <a:ext uri="{FF2B5EF4-FFF2-40B4-BE49-F238E27FC236}">
                <a16:creationId xmlns:a16="http://schemas.microsoft.com/office/drawing/2014/main" id="{ABB344EB-ED8C-C505-93CA-ABDCDF855227}"/>
              </a:ext>
            </a:extLst>
          </p:cNvPr>
          <p:cNvSpPr>
            <a:spLocks noGrp="1"/>
          </p:cNvSpPr>
          <p:nvPr>
            <p:ph type="pic" sz="quarter" idx="12"/>
          </p:nvPr>
        </p:nvSpPr>
        <p:spPr/>
        <p:txBody>
          <a:bodyPr/>
          <a:lstStyle/>
          <a:p>
            <a:endParaRPr lang="en-GB"/>
          </a:p>
        </p:txBody>
      </p:sp>
      <p:pic>
        <p:nvPicPr>
          <p:cNvPr id="11" name="Picture Placeholder 6" descr="A group of people sitting on steps&#10;&#10;AI-generated content may be incorrect.">
            <a:extLst>
              <a:ext uri="{FF2B5EF4-FFF2-40B4-BE49-F238E27FC236}">
                <a16:creationId xmlns:a16="http://schemas.microsoft.com/office/drawing/2014/main" id="{E4AF96FE-17DF-A61A-2239-CFF1AB44EC4F}"/>
              </a:ext>
            </a:extLst>
          </p:cNvPr>
          <p:cNvPicPr>
            <a:picLocks noChangeAspect="1"/>
          </p:cNvPicPr>
          <p:nvPr/>
        </p:nvPicPr>
        <p:blipFill>
          <a:blip r:embed="rId3">
            <a:extLst>
              <a:ext uri="{28A0092B-C50C-407E-A947-70E740481C1C}">
                <a14:useLocalDpi xmlns:a14="http://schemas.microsoft.com/office/drawing/2010/main" val="0"/>
              </a:ext>
            </a:extLst>
          </a:blip>
          <a:srcRect l="38707" t="-390" r="35969" b="390"/>
          <a:stretch>
            <a:fillRect/>
          </a:stretch>
        </p:blipFill>
        <p:spPr>
          <a:xfrm>
            <a:off x="6046845" y="0"/>
            <a:ext cx="4456197" cy="6858015"/>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Tree>
    <p:extLst>
      <p:ext uri="{BB962C8B-B14F-4D97-AF65-F5344CB8AC3E}">
        <p14:creationId xmlns:p14="http://schemas.microsoft.com/office/powerpoint/2010/main" val="3625585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F7E19F31-88C5-1C1F-45F8-CB71598B24E5}"/>
            </a:ext>
          </a:extLst>
        </p:cNvPr>
        <p:cNvGrpSpPr/>
        <p:nvPr/>
      </p:nvGrpSpPr>
      <p:grpSpPr>
        <a:xfrm>
          <a:off x="0" y="0"/>
          <a:ext cx="0" cy="0"/>
          <a:chOff x="0" y="0"/>
          <a:chExt cx="0" cy="0"/>
        </a:xfrm>
      </p:grpSpPr>
      <p:sp>
        <p:nvSpPr>
          <p:cNvPr id="27" name="Title 26">
            <a:extLst>
              <a:ext uri="{FF2B5EF4-FFF2-40B4-BE49-F238E27FC236}">
                <a16:creationId xmlns:a16="http://schemas.microsoft.com/office/drawing/2014/main" id="{7C8111B8-CDA1-70C5-745A-6C20D59ED736}"/>
              </a:ext>
            </a:extLst>
          </p:cNvPr>
          <p:cNvSpPr>
            <a:spLocks noGrp="1"/>
          </p:cNvSpPr>
          <p:nvPr>
            <p:ph type="title"/>
          </p:nvPr>
        </p:nvSpPr>
        <p:spPr>
          <a:xfrm>
            <a:off x="499733" y="538538"/>
            <a:ext cx="11192534" cy="501804"/>
          </a:xfrm>
        </p:spPr>
        <p:txBody>
          <a:bodyPr/>
          <a:lstStyle/>
          <a:p>
            <a:r>
              <a:rPr lang="en-GB" sz="3600">
                <a:solidFill>
                  <a:schemeClr val="tx1"/>
                </a:solidFill>
                <a:latin typeface="Aptos"/>
              </a:rPr>
              <a:t>What's covered </a:t>
            </a:r>
            <a:r>
              <a:rPr lang="en-GB" sz="3600" err="1">
                <a:solidFill>
                  <a:schemeClr val="tx1"/>
                </a:solidFill>
                <a:latin typeface="Aptos"/>
              </a:rPr>
              <a:t>i</a:t>
            </a:r>
            <a:r>
              <a:rPr lang="en-GB" sz="3600">
                <a:solidFill>
                  <a:schemeClr val="tx1"/>
                </a:solidFill>
                <a:latin typeface="Aptos"/>
              </a:rPr>
              <a:t>n this session?</a:t>
            </a:r>
          </a:p>
        </p:txBody>
      </p:sp>
      <p:sp>
        <p:nvSpPr>
          <p:cNvPr id="29" name="Text Placeholder 28">
            <a:extLst>
              <a:ext uri="{FF2B5EF4-FFF2-40B4-BE49-F238E27FC236}">
                <a16:creationId xmlns:a16="http://schemas.microsoft.com/office/drawing/2014/main" id="{629F80E3-7D3E-B54A-E37F-9DF76C5F8A1E}"/>
              </a:ext>
            </a:extLst>
          </p:cNvPr>
          <p:cNvSpPr>
            <a:spLocks noGrp="1"/>
          </p:cNvSpPr>
          <p:nvPr>
            <p:ph type="body" sz="quarter" idx="20"/>
          </p:nvPr>
        </p:nvSpPr>
        <p:spPr>
          <a:xfrm>
            <a:off x="2068339" y="5712225"/>
            <a:ext cx="6542090" cy="564450"/>
          </a:xfrm>
        </p:spPr>
        <p:txBody>
          <a:bodyPr/>
          <a:lstStyle/>
          <a:p>
            <a:r>
              <a:rPr lang="en-GB" sz="2400">
                <a:latin typeface="Aptos"/>
              </a:rPr>
              <a:t>And a chance to ask questions!</a:t>
            </a:r>
          </a:p>
        </p:txBody>
      </p:sp>
      <p:sp>
        <p:nvSpPr>
          <p:cNvPr id="23" name="Slide Number Placeholder 22">
            <a:extLst>
              <a:ext uri="{FF2B5EF4-FFF2-40B4-BE49-F238E27FC236}">
                <a16:creationId xmlns:a16="http://schemas.microsoft.com/office/drawing/2014/main" id="{8BEAC5D0-27FD-3DE6-7E36-92B451FCD5A1}"/>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5</a:t>
            </a:fld>
            <a:endParaRPr lang="en-GB"/>
          </a:p>
        </p:txBody>
      </p:sp>
      <p:sp>
        <p:nvSpPr>
          <p:cNvPr id="648" name="Content Placeholder 647">
            <a:extLst>
              <a:ext uri="{FF2B5EF4-FFF2-40B4-BE49-F238E27FC236}">
                <a16:creationId xmlns:a16="http://schemas.microsoft.com/office/drawing/2014/main" id="{B315CBF4-24D8-CDEB-9C2B-385D6CE62D72}"/>
              </a:ext>
            </a:extLst>
          </p:cNvPr>
          <p:cNvSpPr>
            <a:spLocks noGrp="1"/>
          </p:cNvSpPr>
          <p:nvPr>
            <p:ph sz="quarter" idx="18"/>
          </p:nvPr>
        </p:nvSpPr>
        <p:spPr>
          <a:xfrm>
            <a:off x="368308" y="1555822"/>
            <a:ext cx="5869643" cy="4047306"/>
          </a:xfrm>
        </p:spPr>
        <p:txBody>
          <a:bodyPr vert="horz" lIns="91440" tIns="45720" rIns="91440" bIns="45720" rtlCol="0" anchor="t">
            <a:noAutofit/>
          </a:bodyPr>
          <a:lstStyle/>
          <a:p>
            <a:pPr marL="342900" indent="-342900">
              <a:buChar char="•"/>
            </a:pPr>
            <a:r>
              <a:rPr lang="en-GB" sz="2400">
                <a:latin typeface="Aptos"/>
                <a:ea typeface="Calibri"/>
                <a:cs typeface="Calibri"/>
              </a:rPr>
              <a:t>Arrivals, first two days and support</a:t>
            </a:r>
            <a:endParaRPr lang="en-US"/>
          </a:p>
          <a:p>
            <a:endParaRPr lang="en-GB" sz="2400">
              <a:latin typeface="Aptos"/>
              <a:ea typeface="Calibri"/>
              <a:cs typeface="Calibri"/>
            </a:endParaRPr>
          </a:p>
          <a:p>
            <a:pPr marL="342900" indent="-342900">
              <a:buChar char="•"/>
            </a:pPr>
            <a:r>
              <a:rPr lang="en-GB" sz="2400">
                <a:latin typeface="Aptos"/>
                <a:ea typeface="Calibri"/>
                <a:cs typeface="Calibri"/>
              </a:rPr>
              <a:t>Academic programme and skills</a:t>
            </a:r>
          </a:p>
          <a:p>
            <a:endParaRPr lang="en-GB" sz="2400">
              <a:latin typeface="Aptos"/>
              <a:ea typeface="Calibri"/>
              <a:cs typeface="Calibri"/>
            </a:endParaRPr>
          </a:p>
          <a:p>
            <a:pPr marL="342900" indent="-342900">
              <a:buChar char="•"/>
            </a:pPr>
            <a:r>
              <a:rPr lang="en-GB" sz="2400">
                <a:latin typeface="Aptos"/>
                <a:ea typeface="Calibri"/>
                <a:cs typeface="Calibri"/>
              </a:rPr>
              <a:t>Social and cultural programme</a:t>
            </a:r>
          </a:p>
        </p:txBody>
      </p:sp>
      <p:pic>
        <p:nvPicPr>
          <p:cNvPr id="649" name="Picture 648">
            <a:extLst>
              <a:ext uri="{FF2B5EF4-FFF2-40B4-BE49-F238E27FC236}">
                <a16:creationId xmlns:a16="http://schemas.microsoft.com/office/drawing/2014/main" id="{9F7ADC15-107D-4F0E-359F-14877E10085B}"/>
              </a:ext>
            </a:extLst>
          </p:cNvPr>
          <p:cNvPicPr>
            <a:picLocks noChangeAspect="1"/>
          </p:cNvPicPr>
          <p:nvPr/>
        </p:nvPicPr>
        <p:blipFill>
          <a:blip r:embed="rId2"/>
          <a:stretch>
            <a:fillRect/>
          </a:stretch>
        </p:blipFill>
        <p:spPr>
          <a:xfrm>
            <a:off x="7446557" y="0"/>
            <a:ext cx="4330676" cy="6858000"/>
          </a:xfrm>
          <a:prstGeom prst="rect">
            <a:avLst/>
          </a:prstGeom>
        </p:spPr>
      </p:pic>
    </p:spTree>
    <p:extLst>
      <p:ext uri="{BB962C8B-B14F-4D97-AF65-F5344CB8AC3E}">
        <p14:creationId xmlns:p14="http://schemas.microsoft.com/office/powerpoint/2010/main" val="2559483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89739BE8-E8DB-88D5-5575-FB0DF7B81D7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A292EA8-66F4-5624-0B2C-6350FBC37CE6}"/>
              </a:ext>
            </a:extLst>
          </p:cNvPr>
          <p:cNvSpPr>
            <a:spLocks noGrp="1"/>
          </p:cNvSpPr>
          <p:nvPr>
            <p:ph type="title"/>
          </p:nvPr>
        </p:nvSpPr>
        <p:spPr>
          <a:xfrm>
            <a:off x="499732" y="1889950"/>
            <a:ext cx="6542513" cy="1806905"/>
          </a:xfrm>
        </p:spPr>
        <p:txBody>
          <a:bodyPr wrap="square" anchor="t">
            <a:normAutofit/>
          </a:bodyPr>
          <a:lstStyle/>
          <a:p>
            <a:r>
              <a:rPr lang="en-GB" sz="6700"/>
              <a:t>Arrival, first days and support</a:t>
            </a:r>
            <a:endParaRPr lang="en-US" sz="6700"/>
          </a:p>
        </p:txBody>
      </p:sp>
      <p:pic>
        <p:nvPicPr>
          <p:cNvPr id="2" name="Picture 1" descr="A group of people posing for a photo&#10;&#10;AI-generated content may be incorrect.">
            <a:extLst>
              <a:ext uri="{FF2B5EF4-FFF2-40B4-BE49-F238E27FC236}">
                <a16:creationId xmlns:a16="http://schemas.microsoft.com/office/drawing/2014/main" id="{F4E5BB72-A7FA-3280-664B-F4697089451A}"/>
              </a:ext>
            </a:extLst>
          </p:cNvPr>
          <p:cNvPicPr>
            <a:picLocks noChangeAspect="1"/>
          </p:cNvPicPr>
          <p:nvPr/>
        </p:nvPicPr>
        <p:blipFill>
          <a:blip r:embed="rId2"/>
          <a:srcRect l="21646" r="36187" b="-2"/>
          <a:stretch>
            <a:fillRect/>
          </a:stretch>
        </p:blipFill>
        <p:spPr>
          <a:xfrm>
            <a:off x="7678168" y="10"/>
            <a:ext cx="4014099" cy="635444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pic>
    </p:spTree>
    <p:extLst>
      <p:ext uri="{BB962C8B-B14F-4D97-AF65-F5344CB8AC3E}">
        <p14:creationId xmlns:p14="http://schemas.microsoft.com/office/powerpoint/2010/main" val="1487818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D9CEF6EF-7AFD-053B-CD55-443C0EC5FA52}"/>
            </a:ext>
          </a:extLst>
        </p:cNvPr>
        <p:cNvGrpSpPr/>
        <p:nvPr/>
      </p:nvGrpSpPr>
      <p:grpSpPr>
        <a:xfrm>
          <a:off x="0" y="0"/>
          <a:ext cx="0" cy="0"/>
          <a:chOff x="0" y="0"/>
          <a:chExt cx="0" cy="0"/>
        </a:xfrm>
      </p:grpSpPr>
      <p:sp>
        <p:nvSpPr>
          <p:cNvPr id="34" name="Content Placeholder 33">
            <a:extLst>
              <a:ext uri="{FF2B5EF4-FFF2-40B4-BE49-F238E27FC236}">
                <a16:creationId xmlns:a16="http://schemas.microsoft.com/office/drawing/2014/main" id="{33477193-1475-0470-DA1E-A1941BD98D09}"/>
              </a:ext>
            </a:extLst>
          </p:cNvPr>
          <p:cNvSpPr>
            <a:spLocks noGrp="1"/>
          </p:cNvSpPr>
          <p:nvPr>
            <p:ph sz="quarter" idx="17"/>
          </p:nvPr>
        </p:nvSpPr>
        <p:spPr>
          <a:xfrm>
            <a:off x="499733" y="2001590"/>
            <a:ext cx="5076000" cy="2866276"/>
          </a:xfrm>
        </p:spPr>
        <p:txBody>
          <a:bodyPr vert="horz" lIns="91440" tIns="45720" rIns="91440" bIns="45720" rtlCol="0" anchor="t">
            <a:noAutofit/>
          </a:bodyPr>
          <a:lstStyle/>
          <a:p>
            <a:pPr marL="285750" indent="-285750">
              <a:lnSpc>
                <a:spcPct val="100000"/>
              </a:lnSpc>
              <a:buFont typeface="Arial,Sans-Serif"/>
              <a:buChar char="•"/>
            </a:pPr>
            <a:r>
              <a:rPr lang="en-GB" sz="1600">
                <a:latin typeface="Aptos"/>
                <a:ea typeface="Calibri"/>
                <a:cs typeface="Calibri"/>
              </a:rPr>
              <a:t>Parental consent form</a:t>
            </a:r>
          </a:p>
          <a:p>
            <a:pPr marL="285750" indent="-285750">
              <a:lnSpc>
                <a:spcPct val="100000"/>
              </a:lnSpc>
              <a:buFont typeface="Arial,Sans-Serif"/>
              <a:buChar char="•"/>
            </a:pPr>
            <a:r>
              <a:rPr lang="en-GB" sz="1600">
                <a:latin typeface="Aptos"/>
                <a:ea typeface="Calibri"/>
                <a:cs typeface="Calibri"/>
              </a:rPr>
              <a:t>Student code of conduct</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Image consent form</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Enrolment form including medical, access and dietary requirements, emergency contact details</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Travel information form with arrival details and contact details including phone number that works as soon as you arrive</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Team building consent form</a:t>
            </a:r>
          </a:p>
          <a:p>
            <a:pPr marL="285750" indent="-285750">
              <a:lnSpc>
                <a:spcPct val="100000"/>
              </a:lnSpc>
              <a:buFont typeface="Arial,Sans-Serif"/>
              <a:buChar char="•"/>
            </a:pPr>
            <a:r>
              <a:rPr lang="en-GB" sz="1600">
                <a:latin typeface="Aptos"/>
                <a:ea typeface="Calibri"/>
                <a:cs typeface="Calibri"/>
              </a:rPr>
              <a:t>Physical activity readiness form</a:t>
            </a:r>
            <a:endParaRPr lang="en-US" sz="1600">
              <a:latin typeface="Aptos"/>
              <a:ea typeface="Calibri"/>
              <a:cs typeface="Calibri"/>
            </a:endParaRPr>
          </a:p>
          <a:p>
            <a:endParaRPr lang="en-GB">
              <a:latin typeface="Aptos"/>
              <a:ea typeface="Calibri"/>
              <a:cs typeface="Calibri"/>
            </a:endParaRPr>
          </a:p>
        </p:txBody>
      </p:sp>
      <p:sp>
        <p:nvSpPr>
          <p:cNvPr id="33" name="Text Placeholder 32">
            <a:extLst>
              <a:ext uri="{FF2B5EF4-FFF2-40B4-BE49-F238E27FC236}">
                <a16:creationId xmlns:a16="http://schemas.microsoft.com/office/drawing/2014/main" id="{1A0A5C8F-854A-13F9-FF17-87B378B1B83E}"/>
              </a:ext>
            </a:extLst>
          </p:cNvPr>
          <p:cNvSpPr>
            <a:spLocks noGrp="1"/>
          </p:cNvSpPr>
          <p:nvPr>
            <p:ph type="body" sz="quarter" idx="14"/>
          </p:nvPr>
        </p:nvSpPr>
        <p:spPr>
          <a:xfrm>
            <a:off x="499731" y="1433950"/>
            <a:ext cx="5076000" cy="564450"/>
          </a:xfrm>
        </p:spPr>
        <p:txBody>
          <a:bodyPr/>
          <a:lstStyle/>
          <a:p>
            <a:r>
              <a:rPr lang="en-GB">
                <a:latin typeface="Aptos"/>
                <a:ea typeface="Calibri"/>
                <a:cs typeface="Calibri"/>
              </a:rPr>
              <a:t>Have you completed?</a:t>
            </a:r>
            <a:endParaRPr lang="en-GB">
              <a:latin typeface="Aptos"/>
            </a:endParaRPr>
          </a:p>
        </p:txBody>
      </p:sp>
      <p:sp>
        <p:nvSpPr>
          <p:cNvPr id="35" name="Content Placeholder 34">
            <a:extLst>
              <a:ext uri="{FF2B5EF4-FFF2-40B4-BE49-F238E27FC236}">
                <a16:creationId xmlns:a16="http://schemas.microsoft.com/office/drawing/2014/main" id="{9FCCCC3C-3833-B13D-4D3D-D4290EEF6A1E}"/>
              </a:ext>
            </a:extLst>
          </p:cNvPr>
          <p:cNvSpPr>
            <a:spLocks noGrp="1"/>
          </p:cNvSpPr>
          <p:nvPr>
            <p:ph sz="quarter" idx="18"/>
          </p:nvPr>
        </p:nvSpPr>
        <p:spPr>
          <a:xfrm>
            <a:off x="6525587" y="2001590"/>
            <a:ext cx="5073091" cy="2866276"/>
          </a:xfrm>
        </p:spPr>
        <p:txBody>
          <a:bodyPr vert="horz" lIns="91440" tIns="45720" rIns="91440" bIns="45720" rtlCol="0" anchor="t">
            <a:noAutofit/>
          </a:bodyPr>
          <a:lstStyle/>
          <a:p>
            <a:pPr marL="285750" indent="-285750">
              <a:lnSpc>
                <a:spcPct val="100000"/>
              </a:lnSpc>
              <a:buFont typeface="Arial,Sans-Serif"/>
              <a:buChar char="•"/>
            </a:pPr>
            <a:r>
              <a:rPr lang="en-GB" sz="1600">
                <a:latin typeface="Aptos"/>
                <a:ea typeface="Calibri"/>
                <a:cs typeface="Calibri"/>
              </a:rPr>
              <a:t>Uploaded your photo for your ID card? </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Read the Handbook and all information in advance- to be sent shortly</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Checked your timetable? – to be sent shortly</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Paid for travel/medical insurance?</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Paid the balance for the programme?</a:t>
            </a:r>
            <a:endParaRPr lang="en-US" sz="1600">
              <a:latin typeface="Aptos"/>
              <a:ea typeface="Calibri"/>
              <a:cs typeface="Calibri"/>
            </a:endParaRPr>
          </a:p>
          <a:p>
            <a:pPr marL="285750" indent="-285750">
              <a:lnSpc>
                <a:spcPct val="100000"/>
              </a:lnSpc>
              <a:buFont typeface="Arial,Sans-Serif"/>
              <a:buChar char="•"/>
            </a:pPr>
            <a:r>
              <a:rPr lang="en-GB" sz="1600">
                <a:latin typeface="Aptos"/>
                <a:ea typeface="Calibri"/>
                <a:cs typeface="Calibri"/>
              </a:rPr>
              <a:t>Booked airport transfers (if required)?</a:t>
            </a:r>
            <a:endParaRPr lang="en-US" sz="1600">
              <a:latin typeface="Aptos"/>
              <a:ea typeface="Calibri"/>
              <a:cs typeface="Calibri"/>
            </a:endParaRPr>
          </a:p>
          <a:p>
            <a:pPr>
              <a:lnSpc>
                <a:spcPct val="100000"/>
              </a:lnSpc>
            </a:pPr>
            <a:endParaRPr lang="en-GB" sz="1600">
              <a:latin typeface="Aptos"/>
              <a:ea typeface="Calibri"/>
              <a:cs typeface="Calibri"/>
            </a:endParaRPr>
          </a:p>
          <a:p>
            <a:endParaRPr lang="en-GB">
              <a:ea typeface="Calibri"/>
              <a:cs typeface="Calibri"/>
            </a:endParaRPr>
          </a:p>
        </p:txBody>
      </p:sp>
      <p:sp>
        <p:nvSpPr>
          <p:cNvPr id="36" name="Text Placeholder 35">
            <a:extLst>
              <a:ext uri="{FF2B5EF4-FFF2-40B4-BE49-F238E27FC236}">
                <a16:creationId xmlns:a16="http://schemas.microsoft.com/office/drawing/2014/main" id="{1F301A5D-ACD5-992E-8589-48B9BDE66BF5}"/>
              </a:ext>
            </a:extLst>
          </p:cNvPr>
          <p:cNvSpPr>
            <a:spLocks noGrp="1"/>
          </p:cNvSpPr>
          <p:nvPr>
            <p:ph type="body" sz="quarter" idx="19"/>
          </p:nvPr>
        </p:nvSpPr>
        <p:spPr>
          <a:xfrm>
            <a:off x="6605799" y="1433949"/>
            <a:ext cx="5073099" cy="564450"/>
          </a:xfrm>
        </p:spPr>
        <p:txBody>
          <a:bodyPr/>
          <a:lstStyle/>
          <a:p>
            <a:r>
              <a:rPr lang="en-GB">
                <a:latin typeface="Aptos"/>
                <a:ea typeface="Calibri"/>
                <a:cs typeface="Calibri"/>
              </a:rPr>
              <a:t>Have you?</a:t>
            </a:r>
            <a:endParaRPr lang="en-GB">
              <a:latin typeface="Aptos"/>
            </a:endParaRPr>
          </a:p>
        </p:txBody>
      </p:sp>
      <p:sp>
        <p:nvSpPr>
          <p:cNvPr id="31" name="Title 30">
            <a:extLst>
              <a:ext uri="{FF2B5EF4-FFF2-40B4-BE49-F238E27FC236}">
                <a16:creationId xmlns:a16="http://schemas.microsoft.com/office/drawing/2014/main" id="{9DD9CEA3-3F18-7BEF-E00D-2486D1AEB758}"/>
              </a:ext>
            </a:extLst>
          </p:cNvPr>
          <p:cNvSpPr>
            <a:spLocks noGrp="1"/>
          </p:cNvSpPr>
          <p:nvPr>
            <p:ph type="title"/>
          </p:nvPr>
        </p:nvSpPr>
        <p:spPr>
          <a:xfrm>
            <a:off x="499733" y="538538"/>
            <a:ext cx="11192534" cy="304699"/>
          </a:xfrm>
        </p:spPr>
        <p:txBody>
          <a:bodyPr/>
          <a:lstStyle/>
          <a:p>
            <a:r>
              <a:rPr lang="en-GB">
                <a:solidFill>
                  <a:schemeClr val="tx1"/>
                </a:solidFill>
                <a:latin typeface="Aptos"/>
                <a:ea typeface="Calibri"/>
                <a:cs typeface="Calibri"/>
              </a:rPr>
              <a:t>Before you arrive...be prepared</a:t>
            </a:r>
            <a:endParaRPr lang="en-US"/>
          </a:p>
        </p:txBody>
      </p:sp>
      <p:sp>
        <p:nvSpPr>
          <p:cNvPr id="12" name="Footer Placeholder 28">
            <a:extLst>
              <a:ext uri="{FF2B5EF4-FFF2-40B4-BE49-F238E27FC236}">
                <a16:creationId xmlns:a16="http://schemas.microsoft.com/office/drawing/2014/main" id="{FB943890-1E33-97C8-E0B5-24DCD1A999CE}"/>
              </a:ext>
            </a:extLst>
          </p:cNvPr>
          <p:cNvSpPr>
            <a:spLocks noGrp="1"/>
          </p:cNvSpPr>
          <p:nvPr>
            <p:ph type="ftr" sz="quarter" idx="3"/>
          </p:nvPr>
        </p:nvSpPr>
        <p:spPr>
          <a:xfrm>
            <a:off x="1039733" y="5994450"/>
            <a:ext cx="10652534" cy="360000"/>
          </a:xfrm>
        </p:spPr>
        <p:txBody>
          <a:bodyPr/>
          <a:lstStyle/>
          <a:p>
            <a:endParaRPr lang="en-GB"/>
          </a:p>
        </p:txBody>
      </p:sp>
      <p:sp>
        <p:nvSpPr>
          <p:cNvPr id="13" name="Slide Number Placeholder 29">
            <a:extLst>
              <a:ext uri="{FF2B5EF4-FFF2-40B4-BE49-F238E27FC236}">
                <a16:creationId xmlns:a16="http://schemas.microsoft.com/office/drawing/2014/main" id="{942CB722-AB50-3B3A-9309-D3BB4977332B}"/>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7</a:t>
            </a:fld>
            <a:endParaRPr lang="en-GB"/>
          </a:p>
        </p:txBody>
      </p:sp>
      <p:sp>
        <p:nvSpPr>
          <p:cNvPr id="3" name="Text Placeholder 35">
            <a:extLst>
              <a:ext uri="{FF2B5EF4-FFF2-40B4-BE49-F238E27FC236}">
                <a16:creationId xmlns:a16="http://schemas.microsoft.com/office/drawing/2014/main" id="{A6DE8D97-738C-25B7-C94D-62E518568547}"/>
              </a:ext>
            </a:extLst>
          </p:cNvPr>
          <p:cNvSpPr txBox="1">
            <a:spLocks/>
          </p:cNvSpPr>
          <p:nvPr/>
        </p:nvSpPr>
        <p:spPr>
          <a:xfrm>
            <a:off x="6624514" y="4420455"/>
            <a:ext cx="5073099" cy="564450"/>
          </a:xfrm>
          <a:prstGeom prst="rect">
            <a:avLst/>
          </a:prstGeom>
        </p:spPr>
        <p:txBody>
          <a:bodyPr vert="horz" lIns="91440" tIns="45720" rIns="91440" bIns="45720" rtlCol="0" anchor="t">
            <a:noAutofit/>
          </a:bodyPr>
          <a:lstStyle>
            <a:lvl1pPr marL="0" indent="0" algn="l" defTabSz="914400" rtl="0" eaLnBrk="1" latinLnBrk="0" hangingPunct="1">
              <a:lnSpc>
                <a:spcPct val="104000"/>
              </a:lnSpc>
              <a:spcBef>
                <a:spcPts val="0"/>
              </a:spcBef>
              <a:spcAft>
                <a:spcPts val="800"/>
              </a:spcAft>
              <a:buFont typeface="Arial" panose="020B0604020202020204" pitchFamily="34" charset="0"/>
              <a:buNone/>
              <a:defRPr sz="1600" b="1" i="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atin typeface="Aptos"/>
                <a:ea typeface="Calibri"/>
                <a:cs typeface="Calibri"/>
              </a:rPr>
              <a:t>Have you checked?</a:t>
            </a:r>
            <a:endParaRPr lang="en-GB">
              <a:latin typeface="Aptos"/>
            </a:endParaRPr>
          </a:p>
        </p:txBody>
      </p:sp>
      <p:sp>
        <p:nvSpPr>
          <p:cNvPr id="5" name="TextBox 4">
            <a:extLst>
              <a:ext uri="{FF2B5EF4-FFF2-40B4-BE49-F238E27FC236}">
                <a16:creationId xmlns:a16="http://schemas.microsoft.com/office/drawing/2014/main" id="{0D3EEBB8-AFCB-9801-5CF4-3E2A7E4CB8C4}"/>
              </a:ext>
            </a:extLst>
          </p:cNvPr>
          <p:cNvSpPr txBox="1"/>
          <p:nvPr/>
        </p:nvSpPr>
        <p:spPr>
          <a:xfrm>
            <a:off x="6530473" y="4862762"/>
            <a:ext cx="4962357" cy="9643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800"/>
              </a:spcAft>
              <a:buFont typeface="Arial,Sans-Serif"/>
              <a:buChar char="•"/>
            </a:pPr>
            <a:r>
              <a:rPr lang="en-GB" sz="1600">
                <a:latin typeface="Aptos"/>
                <a:cs typeface="Arial"/>
              </a:rPr>
              <a:t>Any visa requirements for entering the UK and secured the appropriate visa?</a:t>
            </a:r>
            <a:endParaRPr lang="en-US" sz="1600">
              <a:latin typeface="Aptos"/>
              <a:cs typeface="Arial"/>
            </a:endParaRPr>
          </a:p>
          <a:p>
            <a:pPr algn="l">
              <a:lnSpc>
                <a:spcPct val="100000"/>
              </a:lnSpc>
              <a:spcBef>
                <a:spcPts val="0"/>
              </a:spcBef>
              <a:spcAft>
                <a:spcPts val="800"/>
              </a:spcAft>
            </a:pPr>
            <a:endParaRPr lang="en-GB">
              <a:latin typeface="Aptos"/>
              <a:ea typeface="Calibri"/>
              <a:cs typeface="Calibri"/>
            </a:endParaRPr>
          </a:p>
        </p:txBody>
      </p:sp>
    </p:spTree>
    <p:extLst>
      <p:ext uri="{BB962C8B-B14F-4D97-AF65-F5344CB8AC3E}">
        <p14:creationId xmlns:p14="http://schemas.microsoft.com/office/powerpoint/2010/main" val="3918419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41ACD-9186-F13E-E1BD-6E595ADB42D3}"/>
              </a:ext>
            </a:extLst>
          </p:cNvPr>
          <p:cNvSpPr>
            <a:spLocks noGrp="1"/>
          </p:cNvSpPr>
          <p:nvPr>
            <p:ph type="title"/>
          </p:nvPr>
        </p:nvSpPr>
        <p:spPr>
          <a:xfrm>
            <a:off x="392785" y="417603"/>
            <a:ext cx="4860000" cy="602281"/>
          </a:xfrm>
        </p:spPr>
        <p:txBody>
          <a:bodyPr/>
          <a:lstStyle/>
          <a:p>
            <a:r>
              <a:rPr lang="en-GB" sz="2400">
                <a:latin typeface="Aptos"/>
              </a:rPr>
              <a:t>What to pack for the Pre-University Summer School</a:t>
            </a:r>
            <a:endParaRPr lang="en-GB" sz="2400"/>
          </a:p>
        </p:txBody>
      </p:sp>
      <p:sp>
        <p:nvSpPr>
          <p:cNvPr id="4" name="Text Placeholder 5">
            <a:extLst>
              <a:ext uri="{FF2B5EF4-FFF2-40B4-BE49-F238E27FC236}">
                <a16:creationId xmlns:a16="http://schemas.microsoft.com/office/drawing/2014/main" id="{63D32B5E-8927-2343-8007-737F3D5C66E4}"/>
              </a:ext>
            </a:extLst>
          </p:cNvPr>
          <p:cNvSpPr txBox="1">
            <a:spLocks/>
          </p:cNvSpPr>
          <p:nvPr/>
        </p:nvSpPr>
        <p:spPr>
          <a:xfrm>
            <a:off x="386845" y="1200406"/>
            <a:ext cx="10233613" cy="4246723"/>
          </a:xfrm>
          <a:prstGeom prst="rect">
            <a:avLst/>
          </a:prstGeom>
        </p:spPr>
        <p:txBody>
          <a:bodyPr vert="horz" lIns="91440" tIns="45720" rIns="91440" bIns="45720" numCol="2" spcCol="540000" rtlCol="0" anchor="t">
            <a:noAutofit/>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1800">
                <a:latin typeface="Aptos"/>
              </a:rPr>
              <a:t>Clothes for all weathers! Including suncream, umbrellas and warmer clothes</a:t>
            </a:r>
          </a:p>
          <a:p>
            <a:pPr marL="285750" indent="-285750">
              <a:buFont typeface="Arial" panose="020B0604020202020204" pitchFamily="34" charset="0"/>
              <a:buChar char="•"/>
            </a:pPr>
            <a:r>
              <a:rPr lang="en-GB" sz="1800">
                <a:latin typeface="Aptos"/>
              </a:rPr>
              <a:t>Sportswear/trainers</a:t>
            </a:r>
          </a:p>
          <a:p>
            <a:pPr marL="285750" indent="-285750">
              <a:buFont typeface="Arial" panose="020B0604020202020204" pitchFamily="34" charset="0"/>
              <a:buChar char="•"/>
            </a:pPr>
            <a:r>
              <a:rPr lang="en-GB" sz="1800">
                <a:latin typeface="Aptos"/>
              </a:rPr>
              <a:t>Swimwear/towel for the pool if needed</a:t>
            </a:r>
          </a:p>
          <a:p>
            <a:pPr marL="285750" indent="-285750">
              <a:buFont typeface="Arial" panose="020B0604020202020204" pitchFamily="34" charset="0"/>
              <a:buChar char="•"/>
            </a:pPr>
            <a:r>
              <a:rPr lang="en-GB" sz="1800">
                <a:latin typeface="Aptos"/>
              </a:rPr>
              <a:t>Smarter clothes for the evening events</a:t>
            </a:r>
          </a:p>
          <a:p>
            <a:pPr marL="285750" indent="-285750">
              <a:buFont typeface="Arial" panose="020B0604020202020204" pitchFamily="34" charset="0"/>
              <a:buChar char="•"/>
            </a:pPr>
            <a:r>
              <a:rPr lang="en-GB" sz="1800">
                <a:latin typeface="Aptos"/>
              </a:rPr>
              <a:t>Laptop/tablet</a:t>
            </a:r>
          </a:p>
          <a:p>
            <a:pPr marL="285750" indent="-285750">
              <a:buFont typeface="Arial" panose="020B0604020202020204" pitchFamily="34" charset="0"/>
              <a:buChar char="•"/>
            </a:pPr>
            <a:r>
              <a:rPr lang="en-GB" sz="1800">
                <a:latin typeface="Aptos"/>
              </a:rPr>
              <a:t>UK plug adaptor</a:t>
            </a:r>
          </a:p>
          <a:p>
            <a:pPr marL="285750" indent="-285750">
              <a:buFont typeface="Arial" panose="020B0604020202020204" pitchFamily="34" charset="0"/>
              <a:buChar char="•"/>
            </a:pPr>
            <a:r>
              <a:rPr lang="en-GB" sz="1800">
                <a:latin typeface="Aptos"/>
              </a:rPr>
              <a:t>Bilingual dictionary (if needed)</a:t>
            </a:r>
          </a:p>
          <a:p>
            <a:pPr marL="285750" indent="-285750">
              <a:buFont typeface="Arial" panose="020B0604020202020204" pitchFamily="34" charset="0"/>
              <a:buChar char="•"/>
            </a:pPr>
            <a:r>
              <a:rPr lang="en-GB" sz="1800">
                <a:latin typeface="Aptos"/>
              </a:rPr>
              <a:t>Bank card that works in the UK</a:t>
            </a:r>
          </a:p>
          <a:p>
            <a:pPr marL="285750" indent="-285750">
              <a:buFont typeface="Arial" panose="020B0604020202020204" pitchFamily="34" charset="0"/>
              <a:buChar char="•"/>
            </a:pPr>
            <a:r>
              <a:rPr lang="en-GB" sz="1800">
                <a:latin typeface="Aptos"/>
              </a:rPr>
              <a:t>Money (don’t bring too much, we can’t keep it for you and the campus is cashless) or a bank card that works in the UK</a:t>
            </a:r>
            <a:endParaRPr lang="en-GB" sz="1800">
              <a:latin typeface="Aptos"/>
              <a:ea typeface="Calibri"/>
              <a:cs typeface="Calibri"/>
            </a:endParaRPr>
          </a:p>
          <a:p>
            <a:pPr marL="285750" indent="-285750">
              <a:buFont typeface="Arial" panose="020B0604020202020204" pitchFamily="34" charset="0"/>
              <a:buChar char="•"/>
            </a:pPr>
            <a:r>
              <a:rPr lang="en-GB" sz="1800">
                <a:latin typeface="Aptos"/>
              </a:rPr>
              <a:t>Mobile phone and a SIM card/package that will work in the UK as soon as you arrive</a:t>
            </a:r>
          </a:p>
          <a:p>
            <a:pPr marL="285750" indent="-285750">
              <a:buFont typeface="Arial" panose="020B0604020202020204" pitchFamily="34" charset="0"/>
              <a:buChar char="•"/>
            </a:pPr>
            <a:r>
              <a:rPr lang="en-GB" sz="1800">
                <a:latin typeface="Aptos"/>
              </a:rPr>
              <a:t>Medication – prescribed and basics e.g. paracetamol – check rules for buying in the UK</a:t>
            </a:r>
          </a:p>
          <a:p>
            <a:endParaRPr lang="en-GB"/>
          </a:p>
        </p:txBody>
      </p:sp>
    </p:spTree>
    <p:extLst>
      <p:ext uri="{BB962C8B-B14F-4D97-AF65-F5344CB8AC3E}">
        <p14:creationId xmlns:p14="http://schemas.microsoft.com/office/powerpoint/2010/main" val="2194257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EDE7B"/>
        </a:solidFill>
        <a:effectLst/>
      </p:bgPr>
    </p:bg>
    <p:spTree>
      <p:nvGrpSpPr>
        <p:cNvPr id="1" name="">
          <a:extLst>
            <a:ext uri="{FF2B5EF4-FFF2-40B4-BE49-F238E27FC236}">
              <a16:creationId xmlns:a16="http://schemas.microsoft.com/office/drawing/2014/main" id="{1BC7DE4F-969A-E5F9-91B3-EE9E345F44AD}"/>
            </a:ext>
          </a:extLst>
        </p:cNvPr>
        <p:cNvGrpSpPr/>
        <p:nvPr/>
      </p:nvGrpSpPr>
      <p:grpSpPr>
        <a:xfrm>
          <a:off x="0" y="0"/>
          <a:ext cx="0" cy="0"/>
          <a:chOff x="0" y="0"/>
          <a:chExt cx="0" cy="0"/>
        </a:xfrm>
      </p:grpSpPr>
      <p:sp>
        <p:nvSpPr>
          <p:cNvPr id="27" name="Title 26">
            <a:extLst>
              <a:ext uri="{FF2B5EF4-FFF2-40B4-BE49-F238E27FC236}">
                <a16:creationId xmlns:a16="http://schemas.microsoft.com/office/drawing/2014/main" id="{90369EB1-AA52-4183-A668-D7CBE337FC7F}"/>
              </a:ext>
            </a:extLst>
          </p:cNvPr>
          <p:cNvSpPr>
            <a:spLocks noGrp="1"/>
          </p:cNvSpPr>
          <p:nvPr>
            <p:ph type="title"/>
          </p:nvPr>
        </p:nvSpPr>
        <p:spPr>
          <a:xfrm>
            <a:off x="499733" y="538538"/>
            <a:ext cx="11192534" cy="501804"/>
          </a:xfrm>
        </p:spPr>
        <p:txBody>
          <a:bodyPr/>
          <a:lstStyle/>
          <a:p>
            <a:r>
              <a:rPr lang="en-GB" sz="3600">
                <a:solidFill>
                  <a:schemeClr val="tx1"/>
                </a:solidFill>
                <a:latin typeface="Aptos"/>
              </a:rPr>
              <a:t>Travelling to the UK</a:t>
            </a:r>
            <a:endParaRPr lang="en-US">
              <a:solidFill>
                <a:schemeClr val="tx1"/>
              </a:solidFill>
            </a:endParaRPr>
          </a:p>
        </p:txBody>
      </p:sp>
      <p:sp>
        <p:nvSpPr>
          <p:cNvPr id="22" name="Footer Placeholder 21">
            <a:extLst>
              <a:ext uri="{FF2B5EF4-FFF2-40B4-BE49-F238E27FC236}">
                <a16:creationId xmlns:a16="http://schemas.microsoft.com/office/drawing/2014/main" id="{3886519F-F5FF-B726-26E3-AECD5555B606}"/>
              </a:ext>
            </a:extLst>
          </p:cNvPr>
          <p:cNvSpPr>
            <a:spLocks noGrp="1"/>
          </p:cNvSpPr>
          <p:nvPr>
            <p:ph type="ftr" sz="quarter" idx="3"/>
          </p:nvPr>
        </p:nvSpPr>
        <p:spPr>
          <a:xfrm>
            <a:off x="1039733" y="5994450"/>
            <a:ext cx="10652534" cy="360000"/>
          </a:xfrm>
        </p:spPr>
        <p:txBody>
          <a:bodyPr/>
          <a:lstStyle/>
          <a:p>
            <a:endParaRPr lang="en-GB"/>
          </a:p>
        </p:txBody>
      </p:sp>
      <p:sp>
        <p:nvSpPr>
          <p:cNvPr id="23" name="Slide Number Placeholder 22">
            <a:extLst>
              <a:ext uri="{FF2B5EF4-FFF2-40B4-BE49-F238E27FC236}">
                <a16:creationId xmlns:a16="http://schemas.microsoft.com/office/drawing/2014/main" id="{28324BFD-364D-3EA5-FEC6-28810B020CFB}"/>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9</a:t>
            </a:fld>
            <a:endParaRPr lang="en-GB"/>
          </a:p>
        </p:txBody>
      </p:sp>
      <p:sp>
        <p:nvSpPr>
          <p:cNvPr id="648" name="Content Placeholder 647">
            <a:extLst>
              <a:ext uri="{FF2B5EF4-FFF2-40B4-BE49-F238E27FC236}">
                <a16:creationId xmlns:a16="http://schemas.microsoft.com/office/drawing/2014/main" id="{30BC5E71-BFF6-7E1C-F5F3-4DFFEE25F075}"/>
              </a:ext>
            </a:extLst>
          </p:cNvPr>
          <p:cNvSpPr>
            <a:spLocks noGrp="1"/>
          </p:cNvSpPr>
          <p:nvPr>
            <p:ph sz="quarter" idx="18"/>
          </p:nvPr>
        </p:nvSpPr>
        <p:spPr>
          <a:xfrm>
            <a:off x="368308" y="1702875"/>
            <a:ext cx="5869643" cy="4047306"/>
          </a:xfrm>
        </p:spPr>
        <p:txBody>
          <a:bodyPr vert="horz" lIns="91440" tIns="45720" rIns="91440" bIns="45720" rtlCol="0" anchor="t">
            <a:noAutofit/>
          </a:bodyPr>
          <a:lstStyle/>
          <a:p>
            <a:pPr marL="285750" indent="-285750">
              <a:buFont typeface="Arial,Sans-Serif" panose="020B0604020202020204" pitchFamily="34" charset="0"/>
              <a:buChar char="•"/>
            </a:pPr>
            <a:r>
              <a:rPr lang="en-GB" sz="1800">
                <a:latin typeface="Aptos"/>
                <a:ea typeface="Calibri"/>
                <a:cs typeface="Calibri"/>
              </a:rPr>
              <a:t>Summer School dates: Tuesday 14th July – Friday 24th July 2026</a:t>
            </a:r>
            <a:endParaRPr lang="en-US" sz="1800">
              <a:latin typeface="Aptos"/>
              <a:ea typeface="Calibri"/>
              <a:cs typeface="Calibri"/>
            </a:endParaRPr>
          </a:p>
          <a:p>
            <a:pPr marL="285750" indent="-285750">
              <a:buFont typeface="Arial,Sans-Serif" panose="020B0604020202020204" pitchFamily="34" charset="0"/>
              <a:buChar char="•"/>
            </a:pPr>
            <a:r>
              <a:rPr lang="en-GB" sz="1800">
                <a:latin typeface="Aptos"/>
                <a:ea typeface="Calibri"/>
                <a:cs typeface="Calibri"/>
              </a:rPr>
              <a:t>The closest airport to the University is Birmingham International (BHX) – lots of airlines fly to Birmingham (you may have to take a non-direct flight via Europe)</a:t>
            </a:r>
            <a:endParaRPr lang="en-US" sz="1800">
              <a:latin typeface="Aptos"/>
              <a:ea typeface="Calibri"/>
              <a:cs typeface="Calibri"/>
            </a:endParaRPr>
          </a:p>
          <a:p>
            <a:pPr marL="285750" indent="-285750">
              <a:buFont typeface="Arial,Sans-Serif" panose="020B0604020202020204" pitchFamily="34" charset="0"/>
              <a:buChar char="•"/>
            </a:pPr>
            <a:r>
              <a:rPr lang="en-GB" sz="1800">
                <a:latin typeface="Aptos"/>
                <a:ea typeface="Calibri"/>
                <a:cs typeface="Calibri"/>
              </a:rPr>
              <a:t>There are rail and coach links from all major airports to Coventry (taxis from Birmingham airport to the University are also reasonably priced)</a:t>
            </a:r>
            <a:endParaRPr lang="en-US" sz="1800">
              <a:latin typeface="Aptos"/>
              <a:ea typeface="Calibri"/>
              <a:cs typeface="Calibri"/>
            </a:endParaRPr>
          </a:p>
          <a:p>
            <a:pPr marL="285750" indent="-285750">
              <a:buFont typeface="Arial,Sans-Serif" panose="020B0604020202020204" pitchFamily="34" charset="0"/>
              <a:buChar char="•"/>
            </a:pPr>
            <a:r>
              <a:rPr lang="en-GB" sz="1800">
                <a:latin typeface="Aptos"/>
                <a:ea typeface="Calibri"/>
                <a:cs typeface="Calibri"/>
              </a:rPr>
              <a:t>If arriving by car to campus – follow our instructions in the handbook for parking</a:t>
            </a:r>
            <a:endParaRPr lang="en-US" sz="1800">
              <a:latin typeface="Aptos"/>
              <a:ea typeface="Calibri"/>
              <a:cs typeface="Calibri"/>
            </a:endParaRPr>
          </a:p>
          <a:p>
            <a:pPr marL="285750" indent="-285750">
              <a:buChar char="•"/>
            </a:pPr>
            <a:endParaRPr lang="en-GB" sz="1600">
              <a:latin typeface="Calibri"/>
              <a:ea typeface="Calibri"/>
              <a:cs typeface="Calibri"/>
            </a:endParaRPr>
          </a:p>
          <a:p>
            <a:pPr marL="342900" indent="-342900">
              <a:buChar char="•"/>
            </a:pPr>
            <a:endParaRPr lang="en-GB" sz="2400">
              <a:latin typeface="Aptos"/>
              <a:ea typeface="Calibri"/>
              <a:cs typeface="Calibri"/>
            </a:endParaRPr>
          </a:p>
        </p:txBody>
      </p:sp>
      <p:grpSp>
        <p:nvGrpSpPr>
          <p:cNvPr id="33" name="Group 32">
            <a:extLst>
              <a:ext uri="{FF2B5EF4-FFF2-40B4-BE49-F238E27FC236}">
                <a16:creationId xmlns:a16="http://schemas.microsoft.com/office/drawing/2014/main" id="{CFED79ED-5940-043E-B5FB-54B301595AFF}"/>
              </a:ext>
            </a:extLst>
          </p:cNvPr>
          <p:cNvGrpSpPr/>
          <p:nvPr/>
        </p:nvGrpSpPr>
        <p:grpSpPr>
          <a:xfrm>
            <a:off x="7118693" y="945484"/>
            <a:ext cx="4386287" cy="4982946"/>
            <a:chOff x="5660995" y="1755532"/>
            <a:chExt cx="3319369" cy="5179335"/>
          </a:xfrm>
        </p:grpSpPr>
        <p:pic>
          <p:nvPicPr>
            <p:cNvPr id="5" name="Picture 4">
              <a:extLst>
                <a:ext uri="{FF2B5EF4-FFF2-40B4-BE49-F238E27FC236}">
                  <a16:creationId xmlns:a16="http://schemas.microsoft.com/office/drawing/2014/main" id="{BBF5A1A3-C443-F27F-7128-1CA6230EF335}"/>
                </a:ext>
              </a:extLst>
            </p:cNvPr>
            <p:cNvPicPr>
              <a:picLocks noChangeAspect="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l="16769"/>
            <a:stretch/>
          </p:blipFill>
          <p:spPr>
            <a:xfrm>
              <a:off x="5660995" y="1755532"/>
              <a:ext cx="3315996" cy="5179335"/>
            </a:xfrm>
            <a:prstGeom prst="rect">
              <a:avLst/>
            </a:prstGeom>
          </p:spPr>
        </p:pic>
        <p:grpSp>
          <p:nvGrpSpPr>
            <p:cNvPr id="6" name="Group 5">
              <a:extLst>
                <a:ext uri="{FF2B5EF4-FFF2-40B4-BE49-F238E27FC236}">
                  <a16:creationId xmlns:a16="http://schemas.microsoft.com/office/drawing/2014/main" id="{B744956D-5588-F781-172B-EBE306696D9C}"/>
                </a:ext>
              </a:extLst>
            </p:cNvPr>
            <p:cNvGrpSpPr/>
            <p:nvPr/>
          </p:nvGrpSpPr>
          <p:grpSpPr>
            <a:xfrm>
              <a:off x="6368776" y="3383536"/>
              <a:ext cx="2611588" cy="2940233"/>
              <a:chOff x="6368776" y="3383536"/>
              <a:chExt cx="2611588" cy="2940233"/>
            </a:xfrm>
          </p:grpSpPr>
          <p:grpSp>
            <p:nvGrpSpPr>
              <p:cNvPr id="7" name="Group 6">
                <a:extLst>
                  <a:ext uri="{FF2B5EF4-FFF2-40B4-BE49-F238E27FC236}">
                    <a16:creationId xmlns:a16="http://schemas.microsoft.com/office/drawing/2014/main" id="{CCCC0DB5-4144-73A4-0DC4-AD63442BBD64}"/>
                  </a:ext>
                </a:extLst>
              </p:cNvPr>
              <p:cNvGrpSpPr/>
              <p:nvPr/>
            </p:nvGrpSpPr>
            <p:grpSpPr>
              <a:xfrm>
                <a:off x="6368776" y="3383536"/>
                <a:ext cx="2611588" cy="2940233"/>
                <a:chOff x="6383162" y="3399353"/>
                <a:chExt cx="2611588" cy="2940233"/>
              </a:xfrm>
            </p:grpSpPr>
            <p:pic>
              <p:nvPicPr>
                <p:cNvPr id="13" name="Picture 12">
                  <a:extLst>
                    <a:ext uri="{FF2B5EF4-FFF2-40B4-BE49-F238E27FC236}">
                      <a16:creationId xmlns:a16="http://schemas.microsoft.com/office/drawing/2014/main" id="{6E4B5310-35F6-800E-8D61-9C92106AB32E}"/>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7572576" y="5418932"/>
                  <a:ext cx="234760" cy="241376"/>
                </a:xfrm>
                <a:prstGeom prst="rect">
                  <a:avLst/>
                </a:prstGeom>
              </p:spPr>
            </p:pic>
            <p:pic>
              <p:nvPicPr>
                <p:cNvPr id="14" name="Picture 13">
                  <a:extLst>
                    <a:ext uri="{FF2B5EF4-FFF2-40B4-BE49-F238E27FC236}">
                      <a16:creationId xmlns:a16="http://schemas.microsoft.com/office/drawing/2014/main" id="{B161A6CF-2318-D6C9-2ECA-FA18DF7D0DD6}"/>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7406947" y="4825098"/>
                  <a:ext cx="234760" cy="241376"/>
                </a:xfrm>
                <a:prstGeom prst="rect">
                  <a:avLst/>
                </a:prstGeom>
              </p:spPr>
            </p:pic>
            <p:pic>
              <p:nvPicPr>
                <p:cNvPr id="15" name="Picture 14">
                  <a:extLst>
                    <a:ext uri="{FF2B5EF4-FFF2-40B4-BE49-F238E27FC236}">
                      <a16:creationId xmlns:a16="http://schemas.microsoft.com/office/drawing/2014/main" id="{12EA7EEA-0A62-F302-4426-5E4CC70E42A3}"/>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8277241" y="5628917"/>
                  <a:ext cx="234760" cy="241376"/>
                </a:xfrm>
                <a:prstGeom prst="rect">
                  <a:avLst/>
                </a:prstGeom>
              </p:spPr>
            </p:pic>
            <p:pic>
              <p:nvPicPr>
                <p:cNvPr id="16" name="Picture 15">
                  <a:extLst>
                    <a:ext uri="{FF2B5EF4-FFF2-40B4-BE49-F238E27FC236}">
                      <a16:creationId xmlns:a16="http://schemas.microsoft.com/office/drawing/2014/main" id="{37B827FC-8BCB-E30B-FCB4-979B32C5DB2B}"/>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7689218" y="4100552"/>
                  <a:ext cx="234760" cy="241376"/>
                </a:xfrm>
                <a:prstGeom prst="rect">
                  <a:avLst/>
                </a:prstGeom>
              </p:spPr>
            </p:pic>
            <p:pic>
              <p:nvPicPr>
                <p:cNvPr id="17" name="Picture 16">
                  <a:extLst>
                    <a:ext uri="{FF2B5EF4-FFF2-40B4-BE49-F238E27FC236}">
                      <a16:creationId xmlns:a16="http://schemas.microsoft.com/office/drawing/2014/main" id="{39FFDA37-EBBB-5D87-8190-7438CEF96C12}"/>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7029446" y="3419465"/>
                  <a:ext cx="234760" cy="241376"/>
                </a:xfrm>
                <a:prstGeom prst="rect">
                  <a:avLst/>
                </a:prstGeom>
              </p:spPr>
            </p:pic>
            <p:pic>
              <p:nvPicPr>
                <p:cNvPr id="18" name="Picture 17">
                  <a:extLst>
                    <a:ext uri="{FF2B5EF4-FFF2-40B4-BE49-F238E27FC236}">
                      <a16:creationId xmlns:a16="http://schemas.microsoft.com/office/drawing/2014/main" id="{A7225466-D0D6-42CE-BE16-6A8D7B253C40}"/>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6787327" y="3592180"/>
                  <a:ext cx="234760" cy="241376"/>
                </a:xfrm>
                <a:prstGeom prst="rect">
                  <a:avLst/>
                </a:prstGeom>
              </p:spPr>
            </p:pic>
            <p:sp>
              <p:nvSpPr>
                <p:cNvPr id="19" name="TextBox 18">
                  <a:extLst>
                    <a:ext uri="{FF2B5EF4-FFF2-40B4-BE49-F238E27FC236}">
                      <a16:creationId xmlns:a16="http://schemas.microsoft.com/office/drawing/2014/main" id="{F592A94F-6B7B-C455-5C75-F6F8E4431613}"/>
                    </a:ext>
                  </a:extLst>
                </p:cNvPr>
                <p:cNvSpPr txBox="1"/>
                <p:nvPr/>
              </p:nvSpPr>
              <p:spPr>
                <a:xfrm>
                  <a:off x="7707806" y="5681382"/>
                  <a:ext cx="554120" cy="283244"/>
                </a:xfrm>
                <a:prstGeom prst="rect">
                  <a:avLst/>
                </a:prstGeom>
                <a:noFill/>
              </p:spPr>
              <p:txBody>
                <a:bodyPr wrap="square" rtlCol="0">
                  <a:spAutoFit/>
                </a:bodyPr>
                <a:lstStyle/>
                <a:p>
                  <a:r>
                    <a:rPr lang="en-GB" sz="1200" b="1">
                      <a:latin typeface="+mn-lt"/>
                      <a:ea typeface="Tahoma" panose="020B0604030504040204" pitchFamily="34" charset="0"/>
                      <a:cs typeface="Tahoma" panose="020B0604030504040204" pitchFamily="34" charset="0"/>
                    </a:rPr>
                    <a:t>LTN</a:t>
                  </a:r>
                </a:p>
              </p:txBody>
            </p:sp>
            <p:sp>
              <p:nvSpPr>
                <p:cNvPr id="20" name="TextBox 19">
                  <a:extLst>
                    <a:ext uri="{FF2B5EF4-FFF2-40B4-BE49-F238E27FC236}">
                      <a16:creationId xmlns:a16="http://schemas.microsoft.com/office/drawing/2014/main" id="{BF7F933A-3268-F6F7-2498-A5B9FD14B263}"/>
                    </a:ext>
                  </a:extLst>
                </p:cNvPr>
                <p:cNvSpPr txBox="1"/>
                <p:nvPr/>
              </p:nvSpPr>
              <p:spPr>
                <a:xfrm>
                  <a:off x="8409740" y="5627325"/>
                  <a:ext cx="554120" cy="283244"/>
                </a:xfrm>
                <a:prstGeom prst="rect">
                  <a:avLst/>
                </a:prstGeom>
                <a:noFill/>
              </p:spPr>
              <p:txBody>
                <a:bodyPr wrap="square" rtlCol="0">
                  <a:spAutoFit/>
                </a:bodyPr>
                <a:lstStyle/>
                <a:p>
                  <a:r>
                    <a:rPr lang="en-GB" sz="1200" b="1">
                      <a:latin typeface="+mn-lt"/>
                      <a:ea typeface="Tahoma" panose="020B0604030504040204" pitchFamily="34" charset="0"/>
                      <a:cs typeface="Tahoma" panose="020B0604030504040204" pitchFamily="34" charset="0"/>
                    </a:rPr>
                    <a:t>STN</a:t>
                  </a:r>
                </a:p>
              </p:txBody>
            </p:sp>
            <p:sp>
              <p:nvSpPr>
                <p:cNvPr id="21" name="TextBox 20">
                  <a:extLst>
                    <a:ext uri="{FF2B5EF4-FFF2-40B4-BE49-F238E27FC236}">
                      <a16:creationId xmlns:a16="http://schemas.microsoft.com/office/drawing/2014/main" id="{D013D0A0-AE4F-F040-F55B-246964E5013C}"/>
                    </a:ext>
                  </a:extLst>
                </p:cNvPr>
                <p:cNvSpPr txBox="1"/>
                <p:nvPr/>
              </p:nvSpPr>
              <p:spPr>
                <a:xfrm>
                  <a:off x="8440630" y="5842476"/>
                  <a:ext cx="554120" cy="283244"/>
                </a:xfrm>
                <a:prstGeom prst="rect">
                  <a:avLst/>
                </a:prstGeom>
                <a:noFill/>
              </p:spPr>
              <p:txBody>
                <a:bodyPr wrap="square" rtlCol="0">
                  <a:spAutoFit/>
                </a:bodyPr>
                <a:lstStyle/>
                <a:p>
                  <a:r>
                    <a:rPr lang="en-GB" sz="1200" b="1">
                      <a:latin typeface="+mn-lt"/>
                      <a:ea typeface="Tahoma" panose="020B0604030504040204" pitchFamily="34" charset="0"/>
                      <a:cs typeface="Tahoma" panose="020B0604030504040204" pitchFamily="34" charset="0"/>
                    </a:rPr>
                    <a:t>LCY</a:t>
                  </a:r>
                </a:p>
              </p:txBody>
            </p:sp>
            <p:sp>
              <p:nvSpPr>
                <p:cNvPr id="24" name="TextBox 23">
                  <a:extLst>
                    <a:ext uri="{FF2B5EF4-FFF2-40B4-BE49-F238E27FC236}">
                      <a16:creationId xmlns:a16="http://schemas.microsoft.com/office/drawing/2014/main" id="{E411B607-D03E-C218-EAD8-1D8E089A4258}"/>
                    </a:ext>
                  </a:extLst>
                </p:cNvPr>
                <p:cNvSpPr txBox="1"/>
                <p:nvPr/>
              </p:nvSpPr>
              <p:spPr>
                <a:xfrm>
                  <a:off x="7759387" y="6056342"/>
                  <a:ext cx="554120" cy="283244"/>
                </a:xfrm>
                <a:prstGeom prst="rect">
                  <a:avLst/>
                </a:prstGeom>
                <a:noFill/>
              </p:spPr>
              <p:txBody>
                <a:bodyPr wrap="square" rtlCol="0">
                  <a:spAutoFit/>
                </a:bodyPr>
                <a:lstStyle/>
                <a:p>
                  <a:r>
                    <a:rPr lang="en-GB" sz="1200" b="1">
                      <a:latin typeface="+mn-lt"/>
                      <a:ea typeface="Tahoma" panose="020B0604030504040204" pitchFamily="34" charset="0"/>
                      <a:cs typeface="Tahoma" panose="020B0604030504040204" pitchFamily="34" charset="0"/>
                    </a:rPr>
                    <a:t>LGW</a:t>
                  </a:r>
                </a:p>
              </p:txBody>
            </p:sp>
            <p:sp>
              <p:nvSpPr>
                <p:cNvPr id="25" name="TextBox 24">
                  <a:extLst>
                    <a:ext uri="{FF2B5EF4-FFF2-40B4-BE49-F238E27FC236}">
                      <a16:creationId xmlns:a16="http://schemas.microsoft.com/office/drawing/2014/main" id="{E42D84A2-3AE0-5B45-BFFB-8C18756F4BD1}"/>
                    </a:ext>
                  </a:extLst>
                </p:cNvPr>
                <p:cNvSpPr txBox="1"/>
                <p:nvPr/>
              </p:nvSpPr>
              <p:spPr>
                <a:xfrm>
                  <a:off x="7630549" y="5858951"/>
                  <a:ext cx="554120" cy="283244"/>
                </a:xfrm>
                <a:prstGeom prst="rect">
                  <a:avLst/>
                </a:prstGeom>
                <a:noFill/>
              </p:spPr>
              <p:txBody>
                <a:bodyPr wrap="square" rtlCol="0">
                  <a:spAutoFit/>
                </a:bodyPr>
                <a:lstStyle/>
                <a:p>
                  <a:r>
                    <a:rPr lang="en-GB" sz="1200" b="1">
                      <a:latin typeface="+mn-lt"/>
                      <a:ea typeface="Tahoma" panose="020B0604030504040204" pitchFamily="34" charset="0"/>
                      <a:cs typeface="Tahoma" panose="020B0604030504040204" pitchFamily="34" charset="0"/>
                    </a:rPr>
                    <a:t>LHR</a:t>
                  </a:r>
                </a:p>
              </p:txBody>
            </p:sp>
            <p:sp>
              <p:nvSpPr>
                <p:cNvPr id="26" name="TextBox 25">
                  <a:extLst>
                    <a:ext uri="{FF2B5EF4-FFF2-40B4-BE49-F238E27FC236}">
                      <a16:creationId xmlns:a16="http://schemas.microsoft.com/office/drawing/2014/main" id="{04478EE4-D0DD-D69A-04BA-33323292BD8D}"/>
                    </a:ext>
                  </a:extLst>
                </p:cNvPr>
                <p:cNvSpPr txBox="1"/>
                <p:nvPr/>
              </p:nvSpPr>
              <p:spPr>
                <a:xfrm>
                  <a:off x="7529537" y="4811289"/>
                  <a:ext cx="694560" cy="314563"/>
                </a:xfrm>
                <a:prstGeom prst="rect">
                  <a:avLst/>
                </a:prstGeom>
                <a:noFill/>
              </p:spPr>
              <p:txBody>
                <a:bodyPr wrap="square" rtlCol="0">
                  <a:spAutoFit/>
                </a:bodyPr>
                <a:lstStyle/>
                <a:p>
                  <a:r>
                    <a:rPr lang="en-GB" sz="1200" b="1">
                      <a:latin typeface="+mn-lt"/>
                      <a:ea typeface="Tahoma" panose="020B0604030504040204" pitchFamily="34" charset="0"/>
                      <a:cs typeface="Tahoma" panose="020B0604030504040204" pitchFamily="34" charset="0"/>
                    </a:rPr>
                    <a:t>MAN</a:t>
                  </a:r>
                </a:p>
              </p:txBody>
            </p:sp>
            <p:sp>
              <p:nvSpPr>
                <p:cNvPr id="28" name="TextBox 27">
                  <a:extLst>
                    <a:ext uri="{FF2B5EF4-FFF2-40B4-BE49-F238E27FC236}">
                      <a16:creationId xmlns:a16="http://schemas.microsoft.com/office/drawing/2014/main" id="{431E6DD4-6E08-06F3-57ED-92698A898E2B}"/>
                    </a:ext>
                  </a:extLst>
                </p:cNvPr>
                <p:cNvSpPr txBox="1"/>
                <p:nvPr/>
              </p:nvSpPr>
              <p:spPr>
                <a:xfrm>
                  <a:off x="7158166" y="5441223"/>
                  <a:ext cx="554120" cy="283244"/>
                </a:xfrm>
                <a:prstGeom prst="rect">
                  <a:avLst/>
                </a:prstGeom>
                <a:noFill/>
              </p:spPr>
              <p:txBody>
                <a:bodyPr wrap="square" rtlCol="0">
                  <a:spAutoFit/>
                </a:bodyPr>
                <a:lstStyle/>
                <a:p>
                  <a:r>
                    <a:rPr lang="en-GB" sz="1200" b="1">
                      <a:latin typeface="+mn-lt"/>
                      <a:ea typeface="Tahoma" panose="020B0604030504040204" pitchFamily="34" charset="0"/>
                      <a:cs typeface="Tahoma" panose="020B0604030504040204" pitchFamily="34" charset="0"/>
                    </a:rPr>
                    <a:t>BHX</a:t>
                  </a:r>
                </a:p>
              </p:txBody>
            </p:sp>
            <p:sp>
              <p:nvSpPr>
                <p:cNvPr id="30" name="TextBox 29">
                  <a:extLst>
                    <a:ext uri="{FF2B5EF4-FFF2-40B4-BE49-F238E27FC236}">
                      <a16:creationId xmlns:a16="http://schemas.microsoft.com/office/drawing/2014/main" id="{254F0CDA-AAB0-269B-BC8E-2FEACE9AA1C8}"/>
                    </a:ext>
                  </a:extLst>
                </p:cNvPr>
                <p:cNvSpPr txBox="1"/>
                <p:nvPr/>
              </p:nvSpPr>
              <p:spPr>
                <a:xfrm>
                  <a:off x="7301465" y="4098295"/>
                  <a:ext cx="554120" cy="283244"/>
                </a:xfrm>
                <a:prstGeom prst="rect">
                  <a:avLst/>
                </a:prstGeom>
                <a:noFill/>
              </p:spPr>
              <p:txBody>
                <a:bodyPr wrap="square" rtlCol="0">
                  <a:spAutoFit/>
                </a:bodyPr>
                <a:lstStyle/>
                <a:p>
                  <a:r>
                    <a:rPr lang="en-GB" sz="1200" b="1">
                      <a:latin typeface="+mn-lt"/>
                      <a:ea typeface="Tahoma" panose="020B0604030504040204" pitchFamily="34" charset="0"/>
                      <a:cs typeface="Tahoma" panose="020B0604030504040204" pitchFamily="34" charset="0"/>
                    </a:rPr>
                    <a:t>NCL</a:t>
                  </a:r>
                </a:p>
              </p:txBody>
            </p:sp>
            <p:sp>
              <p:nvSpPr>
                <p:cNvPr id="31" name="TextBox 30">
                  <a:extLst>
                    <a:ext uri="{FF2B5EF4-FFF2-40B4-BE49-F238E27FC236}">
                      <a16:creationId xmlns:a16="http://schemas.microsoft.com/office/drawing/2014/main" id="{F541B55D-27BE-915A-7916-109015C15A64}"/>
                    </a:ext>
                  </a:extLst>
                </p:cNvPr>
                <p:cNvSpPr txBox="1"/>
                <p:nvPr/>
              </p:nvSpPr>
              <p:spPr>
                <a:xfrm>
                  <a:off x="7158166" y="3399353"/>
                  <a:ext cx="554120" cy="283244"/>
                </a:xfrm>
                <a:prstGeom prst="rect">
                  <a:avLst/>
                </a:prstGeom>
                <a:noFill/>
              </p:spPr>
              <p:txBody>
                <a:bodyPr wrap="square" rtlCol="0">
                  <a:spAutoFit/>
                </a:bodyPr>
                <a:lstStyle/>
                <a:p>
                  <a:r>
                    <a:rPr lang="en-GB" sz="1200" b="1">
                      <a:latin typeface="+mn-lt"/>
                      <a:ea typeface="Tahoma" panose="020B0604030504040204" pitchFamily="34" charset="0"/>
                      <a:cs typeface="Tahoma" panose="020B0604030504040204" pitchFamily="34" charset="0"/>
                    </a:rPr>
                    <a:t>EDI</a:t>
                  </a:r>
                </a:p>
              </p:txBody>
            </p:sp>
            <p:sp>
              <p:nvSpPr>
                <p:cNvPr id="32" name="TextBox 31">
                  <a:extLst>
                    <a:ext uri="{FF2B5EF4-FFF2-40B4-BE49-F238E27FC236}">
                      <a16:creationId xmlns:a16="http://schemas.microsoft.com/office/drawing/2014/main" id="{948E1296-C16D-9403-652B-99036DA52A12}"/>
                    </a:ext>
                  </a:extLst>
                </p:cNvPr>
                <p:cNvSpPr txBox="1"/>
                <p:nvPr/>
              </p:nvSpPr>
              <p:spPr>
                <a:xfrm>
                  <a:off x="6383162" y="3617662"/>
                  <a:ext cx="554120" cy="283244"/>
                </a:xfrm>
                <a:prstGeom prst="rect">
                  <a:avLst/>
                </a:prstGeom>
                <a:noFill/>
              </p:spPr>
              <p:txBody>
                <a:bodyPr wrap="square" rtlCol="0">
                  <a:spAutoFit/>
                </a:bodyPr>
                <a:lstStyle/>
                <a:p>
                  <a:r>
                    <a:rPr lang="en-GB" sz="1200" b="1">
                      <a:latin typeface="+mn-lt"/>
                      <a:ea typeface="Tahoma" panose="020B0604030504040204" pitchFamily="34" charset="0"/>
                      <a:cs typeface="Tahoma" panose="020B0604030504040204" pitchFamily="34" charset="0"/>
                    </a:rPr>
                    <a:t>GLA</a:t>
                  </a:r>
                </a:p>
              </p:txBody>
            </p:sp>
          </p:grpSp>
          <p:grpSp>
            <p:nvGrpSpPr>
              <p:cNvPr id="8" name="Group 7">
                <a:extLst>
                  <a:ext uri="{FF2B5EF4-FFF2-40B4-BE49-F238E27FC236}">
                    <a16:creationId xmlns:a16="http://schemas.microsoft.com/office/drawing/2014/main" id="{A740D280-1B4A-D692-44FD-E88D8F811299}"/>
                  </a:ext>
                </a:extLst>
              </p:cNvPr>
              <p:cNvGrpSpPr/>
              <p:nvPr/>
            </p:nvGrpSpPr>
            <p:grpSpPr>
              <a:xfrm>
                <a:off x="8020476" y="5669323"/>
                <a:ext cx="527722" cy="560469"/>
                <a:chOff x="8020476" y="5669323"/>
                <a:chExt cx="527722" cy="560469"/>
              </a:xfrm>
            </p:grpSpPr>
            <p:pic>
              <p:nvPicPr>
                <p:cNvPr id="9" name="Picture 8">
                  <a:extLst>
                    <a:ext uri="{FF2B5EF4-FFF2-40B4-BE49-F238E27FC236}">
                      <a16:creationId xmlns:a16="http://schemas.microsoft.com/office/drawing/2014/main" id="{E54BF7D9-5551-2D0A-B38C-223C83281AA6}"/>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8020476" y="5847833"/>
                  <a:ext cx="234760" cy="241376"/>
                </a:xfrm>
                <a:prstGeom prst="rect">
                  <a:avLst/>
                </a:prstGeom>
              </p:spPr>
            </p:pic>
            <p:pic>
              <p:nvPicPr>
                <p:cNvPr id="10" name="Picture 9">
                  <a:extLst>
                    <a:ext uri="{FF2B5EF4-FFF2-40B4-BE49-F238E27FC236}">
                      <a16:creationId xmlns:a16="http://schemas.microsoft.com/office/drawing/2014/main" id="{46F9DE01-59A2-0692-CC9A-A38DBFCD7B06}"/>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8313438" y="5835726"/>
                  <a:ext cx="234760" cy="241376"/>
                </a:xfrm>
                <a:prstGeom prst="rect">
                  <a:avLst/>
                </a:prstGeom>
              </p:spPr>
            </p:pic>
            <p:pic>
              <p:nvPicPr>
                <p:cNvPr id="11" name="Picture 10">
                  <a:extLst>
                    <a:ext uri="{FF2B5EF4-FFF2-40B4-BE49-F238E27FC236}">
                      <a16:creationId xmlns:a16="http://schemas.microsoft.com/office/drawing/2014/main" id="{6C42FEFA-3B0C-7C89-0590-EE850656314E}"/>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8166958" y="5988416"/>
                  <a:ext cx="234760" cy="241376"/>
                </a:xfrm>
                <a:prstGeom prst="rect">
                  <a:avLst/>
                </a:prstGeom>
              </p:spPr>
            </p:pic>
            <p:pic>
              <p:nvPicPr>
                <p:cNvPr id="12" name="Picture 11">
                  <a:extLst>
                    <a:ext uri="{FF2B5EF4-FFF2-40B4-BE49-F238E27FC236}">
                      <a16:creationId xmlns:a16="http://schemas.microsoft.com/office/drawing/2014/main" id="{10DC5AF9-1BAE-356B-7BBC-68C3DFF6A292}"/>
                    </a:ext>
                  </a:extLst>
                </p:cNvPr>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128132">
                  <a:off x="8096676" y="5669323"/>
                  <a:ext cx="234760" cy="241376"/>
                </a:xfrm>
                <a:prstGeom prst="rect">
                  <a:avLst/>
                </a:prstGeom>
              </p:spPr>
            </p:pic>
          </p:grpSp>
        </p:grpSp>
      </p:grpSp>
    </p:spTree>
    <p:extLst>
      <p:ext uri="{BB962C8B-B14F-4D97-AF65-F5344CB8AC3E}">
        <p14:creationId xmlns:p14="http://schemas.microsoft.com/office/powerpoint/2010/main" val="26016585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3.xml><?xml version="1.0" encoding="utf-8"?>
<a:theme xmlns:a="http://schemas.openxmlformats.org/drawingml/2006/main" name="1_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BD2812198002D41A35498816569FA93" ma:contentTypeVersion="15" ma:contentTypeDescription="Create a new document." ma:contentTypeScope="" ma:versionID="0eb3e4d6294f327fd4c86994be6cf9dc">
  <xsd:schema xmlns:xsd="http://www.w3.org/2001/XMLSchema" xmlns:xs="http://www.w3.org/2001/XMLSchema" xmlns:p="http://schemas.microsoft.com/office/2006/metadata/properties" xmlns:ns2="b5be53b2-af3e-4167-bed2-e09ea1e2e414" xmlns:ns3="97d6e61b-7c75-47d8-8055-6e3810d6f686" targetNamespace="http://schemas.microsoft.com/office/2006/metadata/properties" ma:root="true" ma:fieldsID="ff2750b644cdcd37ae39eb32a5e780c0" ns2:_="" ns3:_="">
    <xsd:import namespace="b5be53b2-af3e-4167-bed2-e09ea1e2e414"/>
    <xsd:import namespace="97d6e61b-7c75-47d8-8055-6e3810d6f68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3:TaxKeywordTaxHTField" minOccurs="0"/>
                <xsd:element ref="ns3:TaxCatchAll" minOccurs="0"/>
                <xsd:element ref="ns2:MediaServiceDateTaken" minOccurs="0"/>
                <xsd:element ref="ns2:lcf76f155ced4ddcb4097134ff3c332f" minOccurs="0"/>
                <xsd:element ref="ns2:MediaServiceOCR" minOccurs="0"/>
                <xsd:element ref="ns2:MediaServiceGenerationTime" minOccurs="0"/>
                <xsd:element ref="ns2:MediaServiceEventHashCode" minOccurs="0"/>
                <xsd:element ref="ns2:MediaServiceBillingMetadata"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be53b2-af3e-4167-bed2-e09ea1e2e4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BillingMetadata" ma:index="20" nillable="true" ma:displayName="MediaServiceBillingMetadata" ma:hidden="true" ma:internalName="MediaServiceBillingMetadata"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d6e61b-7c75-47d8-8055-6e3810d6f686" elementFormDefault="qualified">
    <xsd:import namespace="http://schemas.microsoft.com/office/2006/documentManagement/types"/>
    <xsd:import namespace="http://schemas.microsoft.com/office/infopath/2007/PartnerControls"/>
    <xsd:element name="TaxKeywordTaxHTField" ma:index="12" nillable="true" ma:taxonomy="true" ma:internalName="TaxKeywordTaxHTField" ma:taxonomyFieldName="TaxKeyword" ma:displayName="Enterprise Keywords" ma:fieldId="{23f27201-bee3-471e-b2e7-b64fd8b7ca38}" ma:taxonomyMulti="true" ma:sspId="955cd427-a42c-44c8-816a-2405638e27c4" ma:termSetId="00000000-0000-0000-0000-000000000000" ma:anchorId="00000000-0000-0000-0000-000000000000" ma:open="true" ma:isKeyword="true">
      <xsd:complexType>
        <xsd:sequence>
          <xsd:element ref="pc:Terms" minOccurs="0" maxOccurs="1"/>
        </xsd:sequence>
      </xsd:complexType>
    </xsd:element>
    <xsd:element name="TaxCatchAll" ma:index="13" nillable="true" ma:displayName="Taxonomy Catch All Column" ma:hidden="true" ma:list="{767ac795-3628-4ade-acff-789795b20e82}" ma:internalName="TaxCatchAll" ma:showField="CatchAllData" ma:web="97d6e61b-7c75-47d8-8055-6e3810d6f68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97d6e61b-7c75-47d8-8055-6e3810d6f686" xsi:nil="true"/>
    <lcf76f155ced4ddcb4097134ff3c332f xmlns="b5be53b2-af3e-4167-bed2-e09ea1e2e414">
      <Terms xmlns="http://schemas.microsoft.com/office/infopath/2007/PartnerControls"/>
    </lcf76f155ced4ddcb4097134ff3c332f>
    <TaxKeywordTaxHTField xmlns="97d6e61b-7c75-47d8-8055-6e3810d6f686">
      <Terms xmlns="http://schemas.microsoft.com/office/infopath/2007/PartnerControls"/>
    </TaxKeywordTaxHTField>
  </documentManagement>
</p:properties>
</file>

<file path=customXml/itemProps1.xml><?xml version="1.0" encoding="utf-8"?>
<ds:datastoreItem xmlns:ds="http://schemas.openxmlformats.org/officeDocument/2006/customXml" ds:itemID="{797F07D5-67FE-4CDE-80A8-E6E15234DB5A}">
  <ds:schemaRefs>
    <ds:schemaRef ds:uri="97d6e61b-7c75-47d8-8055-6e3810d6f686"/>
    <ds:schemaRef ds:uri="b5be53b2-af3e-4167-bed2-e09ea1e2e4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6B0C521-BFDF-4327-A988-6098273F07EF}">
  <ds:schemaRefs>
    <ds:schemaRef ds:uri="http://schemas.microsoft.com/sharepoint/v3/contenttype/forms"/>
  </ds:schemaRefs>
</ds:datastoreItem>
</file>

<file path=customXml/itemProps3.xml><?xml version="1.0" encoding="utf-8"?>
<ds:datastoreItem xmlns:ds="http://schemas.openxmlformats.org/officeDocument/2006/customXml" ds:itemID="{736FF636-B4AE-4305-A401-906585196F64}">
  <ds:schemaRefs>
    <ds:schemaRef ds:uri="http://purl.org/dc/terms/"/>
    <ds:schemaRef ds:uri="http://purl.org/dc/elements/1.1/"/>
    <ds:schemaRef ds:uri="http://schemas.microsoft.com/office/2006/metadata/properties"/>
    <ds:schemaRef ds:uri="http://www.w3.org/XML/1998/namespace"/>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97d6e61b-7c75-47d8-8055-6e3810d6f686"/>
    <ds:schemaRef ds:uri="b5be53b2-af3e-4167-bed2-e09ea1e2e414"/>
  </ds:schemaRefs>
</ds:datastoreItem>
</file>

<file path=docProps/app.xml><?xml version="1.0" encoding="utf-8"?>
<Properties xmlns="http://schemas.openxmlformats.org/officeDocument/2006/extended-properties" xmlns:vt="http://schemas.openxmlformats.org/officeDocument/2006/docPropsVTypes">
  <TotalTime>0</TotalTime>
  <Words>1762</Words>
  <Application>Microsoft Office PowerPoint</Application>
  <PresentationFormat>Widescreen</PresentationFormat>
  <Paragraphs>217</Paragraphs>
  <Slides>20</Slides>
  <Notes>3</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20</vt:i4>
      </vt:variant>
    </vt:vector>
  </HeadingPairs>
  <TitlesOfParts>
    <vt:vector size="29" baseType="lpstr">
      <vt:lpstr>Aptos</vt:lpstr>
      <vt:lpstr>Aptos Display</vt:lpstr>
      <vt:lpstr>Arial</vt:lpstr>
      <vt:lpstr>Arial,Sans-Serif</vt:lpstr>
      <vt:lpstr>Calibri</vt:lpstr>
      <vt:lpstr>University of Warwick</vt:lpstr>
      <vt:lpstr>Bright Blue</vt:lpstr>
      <vt:lpstr>1_UoW_Template_Yellow</vt:lpstr>
      <vt:lpstr>UoW_Template_Coral</vt:lpstr>
      <vt:lpstr>THANK YOU FOR JOINING THE PRE-UNIVERSITY SUMMER SCHOOL PRE-DEPARTURE BRIEFING.    WE WILL START THIS SESSION SHORTLY   PLEASE NOTE WE WILL BE RECORDING THIS PRESENTATION </vt:lpstr>
      <vt:lpstr>Warwick Pre-University Summer School</vt:lpstr>
      <vt:lpstr>Welcome and Introduction</vt:lpstr>
      <vt:lpstr>Who is attending the Pre-University Summer School?</vt:lpstr>
      <vt:lpstr>What's covered in this session?</vt:lpstr>
      <vt:lpstr>Arrival, first days and support</vt:lpstr>
      <vt:lpstr>Before you arrive...be prepared</vt:lpstr>
      <vt:lpstr>What to pack for the Pre-University Summer School</vt:lpstr>
      <vt:lpstr>Travelling to the UK</vt:lpstr>
      <vt:lpstr>Passport Control</vt:lpstr>
      <vt:lpstr>Airport Pick-Ups/ Drop-offs</vt:lpstr>
      <vt:lpstr>PowerPoint Presentation</vt:lpstr>
      <vt:lpstr>Registration and first days</vt:lpstr>
      <vt:lpstr>Campus</vt:lpstr>
      <vt:lpstr>Accommodation</vt:lpstr>
      <vt:lpstr>Academic Programme</vt:lpstr>
      <vt:lpstr>Academic Programme</vt:lpstr>
      <vt:lpstr>Social and Cultural Programme​</vt:lpstr>
      <vt:lpstr>Social and Cultural Programme</vt:lpstr>
      <vt:lpstr>Any Questions?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university adventure starts here</dc:title>
  <dc:creator>Alison Durham</dc:creator>
  <cp:lastModifiedBy>Comyn, Libby</cp:lastModifiedBy>
  <cp:revision>2</cp:revision>
  <dcterms:created xsi:type="dcterms:W3CDTF">2023-12-06T10:15:35Z</dcterms:created>
  <dcterms:modified xsi:type="dcterms:W3CDTF">2026-06-26T13:25:52Z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0x0101005BD2812198002D41A35498816569FA93</vt:lpwstr>
  </property>
  <property fmtid="{D5CDD505-2E9C-101B-9397-08002B2CF9AE}" pid="4" name="Order">
    <vt:lpwstr>7062900.00000000</vt:lpwstr>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lpwstr/>
  </property>
  <property fmtid="{D5CDD505-2E9C-101B-9397-08002B2CF9AE}" pid="11" name="SharedWithUsers">
    <vt:lpwstr>892;#Zhang, Chiara;#14;#Durham, Alison;#934;#Comyn, Libby;#1065;#Harris, Vivien</vt:lpwstr>
  </property>
  <property fmtid="{D5CDD505-2E9C-101B-9397-08002B2CF9AE}" pid="12" name="TaxKeyword">
    <vt:lpwstr/>
  </property>
</Properties>
</file>