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99" r:id="rId5"/>
    <p:sldId id="303" r:id="rId6"/>
    <p:sldId id="306" r:id="rId7"/>
    <p:sldId id="310" r:id="rId8"/>
    <p:sldId id="308" r:id="rId9"/>
    <p:sldId id="307" r:id="rId10"/>
    <p:sldId id="315" r:id="rId11"/>
    <p:sldId id="324" r:id="rId12"/>
    <p:sldId id="325" r:id="rId13"/>
    <p:sldId id="314" r:id="rId14"/>
    <p:sldId id="31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FE86CD-F35C-4909-BA03-2B8F1EB99DF6}" v="3" dt="2023-12-06T10:24:51.9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7562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450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68362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1551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72384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03009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61190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83096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8501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18071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27248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420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92470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632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0649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89083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8431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9508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9584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13664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476849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832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50287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2621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988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18054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9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1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5.xml"/><Relationship Id="rId4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8FC2575-BF04-B48E-008C-CF48F66B6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2414631"/>
            <a:ext cx="4620872" cy="1563010"/>
          </a:xfrm>
        </p:spPr>
        <p:txBody>
          <a:bodyPr/>
          <a:lstStyle/>
          <a:p>
            <a:r>
              <a:rPr lang="en-GB" dirty="0"/>
              <a:t>Your university adventure starts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8867676-92DB-1E78-797F-3C36FF4565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266" y="4414838"/>
            <a:ext cx="5503741" cy="990600"/>
          </a:xfrm>
        </p:spPr>
        <p:txBody>
          <a:bodyPr/>
          <a:lstStyle/>
          <a:p>
            <a:r>
              <a:rPr lang="en-GB" dirty="0"/>
              <a:t>Warwick Pre-University Summer School 2024</a:t>
            </a:r>
          </a:p>
          <a:p>
            <a:r>
              <a:rPr lang="en-GB" dirty="0"/>
              <a:t>Tuesday 16 – Friday 26 July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314288F-3D49-5C2B-8F83-9D3545E706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Information Session</a:t>
            </a:r>
          </a:p>
        </p:txBody>
      </p:sp>
      <p:pic>
        <p:nvPicPr>
          <p:cNvPr id="9" name="Picture Placeholder 8" descr="Two women sitting on a brick wall&#10;&#10;Description automatically generated">
            <a:extLst>
              <a:ext uri="{FF2B5EF4-FFF2-40B4-BE49-F238E27FC236}">
                <a16:creationId xmlns:a16="http://schemas.microsoft.com/office/drawing/2014/main" id="{EBD4214C-CDEA-9E22-B4C1-5C063EEC7A2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5" r="10255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2227575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2F0A980-BBFB-E06A-1347-012C21AFC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675793"/>
            <a:ext cx="7841417" cy="512927"/>
          </a:xfrm>
        </p:spPr>
        <p:txBody>
          <a:bodyPr/>
          <a:lstStyle/>
          <a:p>
            <a:r>
              <a:rPr lang="en-GB" sz="2400" dirty="0"/>
              <a:t>Fees and Admissions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73232-95DD-CD3D-B501-B880955A07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F4D406-F0F9-66F9-46B1-9BCFB2E9B807}"/>
              </a:ext>
            </a:extLst>
          </p:cNvPr>
          <p:cNvSpPr txBox="1"/>
          <p:nvPr/>
        </p:nvSpPr>
        <p:spPr>
          <a:xfrm>
            <a:off x="518160" y="1544320"/>
            <a:ext cx="10779760" cy="39319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Applications made online, via our website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 application form to gather personal details and education history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£50 application fee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subject specific requirements, students should be enthusiastic to study and motivated by their chosen subject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English tests required – we assess your English based on your correspondence with us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aim to make a decision and respond within 3-5 working days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 fee - £4250 (inclusive of all tuition, accommodation and catering)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£1000 deposit required to secure place, remaining fee due by 7 June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If a visa is required, we will issue a visa invitation letter after deposit payment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Applications will close 31 May 2024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062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 group of people standing on the sidewalk&#10;&#10;Description automatically generated">
            <a:extLst>
              <a:ext uri="{FF2B5EF4-FFF2-40B4-BE49-F238E27FC236}">
                <a16:creationId xmlns:a16="http://schemas.microsoft.com/office/drawing/2014/main" id="{753367DD-3A7E-EA59-5E22-BA6FCC40F90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6" b="7816"/>
          <a:stretch>
            <a:fillRect/>
          </a:stretch>
        </p:blipFill>
        <p:spPr/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28934F08-CE24-11BF-7DD6-09B2AC119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805" y="2441575"/>
            <a:ext cx="5400565" cy="2464019"/>
          </a:xfrm>
          <a:solidFill>
            <a:schemeClr val="tx1">
              <a:alpha val="70000"/>
            </a:schemeClr>
          </a:solidFill>
        </p:spPr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ED1DDAC-123A-0FB4-71E1-C5EE7FE61A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A358B-965F-57DF-7787-429E697A64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075F810-C0A9-EA8D-841A-F07B6BA5EB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CCAE663-082C-51F9-71E7-CAFEF1EA46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4962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F73FDF-AF11-9CE6-3B5D-B3BEE652D0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664" r="20270" b="-1"/>
          <a:stretch/>
        </p:blipFill>
        <p:spPr>
          <a:xfrm>
            <a:off x="5263930" y="3657600"/>
            <a:ext cx="5774910" cy="3200400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4394C362-0B9C-C459-A5FD-F12118F02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688976"/>
            <a:ext cx="7841417" cy="512927"/>
          </a:xfrm>
        </p:spPr>
        <p:txBody>
          <a:bodyPr/>
          <a:lstStyle/>
          <a:p>
            <a:r>
              <a:rPr lang="en-GB" sz="2400" dirty="0"/>
              <a:t>Why spend your Summer with us?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51368-6020-F336-5E48-88EE6AA3AD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numCol="1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Exciting, 10-night residential programme for 16-17 year-olds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Hosted at the University of Warwick Campus, with access to all Warwick facilities</a:t>
            </a:r>
          </a:p>
          <a:p>
            <a:pPr marL="285750" indent="-285750">
              <a:buClr>
                <a:schemeClr val="accent1">
                  <a:lumMod val="90000"/>
                  <a:lumOff val="1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Included in the course: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Avenir Next Medium" panose="020B0503020202020204" pitchFamily="34" charset="0"/>
              </a:rPr>
              <a:t>All teaching, personal development and guest lectures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Avenir Next Medium" panose="020B0503020202020204" pitchFamily="34" charset="0"/>
              </a:rPr>
              <a:t>Preparation for applying to UK universities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Avenir Next Medium" panose="020B0503020202020204" pitchFamily="34" charset="0"/>
              </a:rPr>
              <a:t>Social events and cultural visits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Avenir Next Medium" panose="020B0503020202020204" pitchFamily="34" charset="0"/>
              </a:rPr>
              <a:t>Accommodation, breakfast and evening meals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Avenir Next Medium" panose="020B0503020202020204" pitchFamily="34" charset="0"/>
              </a:rPr>
              <a:t>Full sightseeing programme in London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Avenir Next Medium" panose="020B0503020202020204" pitchFamily="34" charset="0"/>
              </a:rPr>
              <a:t>Full Warwick ambassador support</a:t>
            </a:r>
          </a:p>
          <a:p>
            <a:pPr marL="466725" lvl="1" indent="-285750"/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168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13F197C-11AC-CD31-000D-988A36BF5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Why Warwick?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314A3A-8336-9B86-4B49-D1F24B5F6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0561" cy="36376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DAF18CF-D888-53B7-62ED-33C1F1CD87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321391"/>
            <a:ext cx="4406069" cy="4847634"/>
          </a:xfrm>
        </p:spPr>
        <p:txBody>
          <a:bodyPr/>
          <a:lstStyle/>
          <a:p>
            <a:r>
              <a:rPr lang="en-GB" sz="2000" dirty="0"/>
              <a:t>The University of Warwick is in the top ten in major league tables in the UK, 2023.</a:t>
            </a:r>
          </a:p>
          <a:p>
            <a:endParaRPr lang="en-GB" dirty="0"/>
          </a:p>
        </p:txBody>
      </p:sp>
      <p:pic>
        <p:nvPicPr>
          <p:cNvPr id="3" name="Picture Placeholder 2" descr="A building with many windows&#10;&#10;Description automatically generated">
            <a:extLst>
              <a:ext uri="{FF2B5EF4-FFF2-40B4-BE49-F238E27FC236}">
                <a16:creationId xmlns:a16="http://schemas.microsoft.com/office/drawing/2014/main" id="{D0A7354B-A0B0-A574-FCA1-88BE51C14B7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0" b="3550"/>
          <a:stretch>
            <a:fillRect/>
          </a:stretch>
        </p:blipFill>
        <p:spPr/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621397C-0A2C-BA9B-5CCD-9167B88554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95% of our students would recommend the Pre-University Summer School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6AA5FC-AE14-7D75-9903-6A754DE836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4" descr="Certificate Ribbon Icon">
            <a:extLst>
              <a:ext uri="{FF2B5EF4-FFF2-40B4-BE49-F238E27FC236}">
                <a16:creationId xmlns:a16="http://schemas.microsoft.com/office/drawing/2014/main" id="{E5618A6B-7546-B206-B7F5-A7092395D23D}"/>
              </a:ext>
            </a:extLst>
          </p:cNvPr>
          <p:cNvGrpSpPr/>
          <p:nvPr/>
        </p:nvGrpSpPr>
        <p:grpSpPr>
          <a:xfrm>
            <a:off x="525958" y="3008040"/>
            <a:ext cx="741680" cy="741680"/>
            <a:chOff x="1505766" y="2583588"/>
            <a:chExt cx="741680" cy="74168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39DD50B-6CFC-D9BB-930F-6C61EFA0BC8C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9" name="Graphic 8" descr="Ribbon outline">
              <a:extLst>
                <a:ext uri="{FF2B5EF4-FFF2-40B4-BE49-F238E27FC236}">
                  <a16:creationId xmlns:a16="http://schemas.microsoft.com/office/drawing/2014/main" id="{C0967F91-9BFD-231A-373C-2B0CD95E2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grpSp>
        <p:nvGrpSpPr>
          <p:cNvPr id="10" name="Group 9" descr="Certificate Ribbon Icon">
            <a:extLst>
              <a:ext uri="{FF2B5EF4-FFF2-40B4-BE49-F238E27FC236}">
                <a16:creationId xmlns:a16="http://schemas.microsoft.com/office/drawing/2014/main" id="{4A479065-19B4-4FD9-3673-0A360E310587}"/>
              </a:ext>
            </a:extLst>
          </p:cNvPr>
          <p:cNvGrpSpPr/>
          <p:nvPr/>
        </p:nvGrpSpPr>
        <p:grpSpPr>
          <a:xfrm>
            <a:off x="531494" y="3988842"/>
            <a:ext cx="741680" cy="741680"/>
            <a:chOff x="1505766" y="2583588"/>
            <a:chExt cx="741680" cy="74168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848020-E62B-6E0B-64B0-5B18FB1521AB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7" name="Graphic 16" descr="Ribbon outline">
              <a:extLst>
                <a:ext uri="{FF2B5EF4-FFF2-40B4-BE49-F238E27FC236}">
                  <a16:creationId xmlns:a16="http://schemas.microsoft.com/office/drawing/2014/main" id="{0ABA94B8-B793-2D27-D0AF-B2986A0F7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grpSp>
        <p:nvGrpSpPr>
          <p:cNvPr id="18" name="Group 17" descr="Certificate Ribbon Icon">
            <a:extLst>
              <a:ext uri="{FF2B5EF4-FFF2-40B4-BE49-F238E27FC236}">
                <a16:creationId xmlns:a16="http://schemas.microsoft.com/office/drawing/2014/main" id="{DFAE1158-30DE-D121-C7F4-24AD04AAB683}"/>
              </a:ext>
            </a:extLst>
          </p:cNvPr>
          <p:cNvGrpSpPr/>
          <p:nvPr/>
        </p:nvGrpSpPr>
        <p:grpSpPr>
          <a:xfrm>
            <a:off x="525958" y="4883830"/>
            <a:ext cx="741680" cy="741680"/>
            <a:chOff x="1505766" y="2583588"/>
            <a:chExt cx="741680" cy="74168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CD3E7E4-DE8C-019C-A520-12B12AC3271E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0" name="Graphic 19" descr="Ribbon outline">
              <a:extLst>
                <a:ext uri="{FF2B5EF4-FFF2-40B4-BE49-F238E27FC236}">
                  <a16:creationId xmlns:a16="http://schemas.microsoft.com/office/drawing/2014/main" id="{618E3075-2F8F-56A8-58BC-B4A11BCEF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0AF7E39-02B3-A27C-2A5F-1FB1E3B0D868}"/>
              </a:ext>
            </a:extLst>
          </p:cNvPr>
          <p:cNvSpPr txBox="1"/>
          <p:nvPr/>
        </p:nvSpPr>
        <p:spPr>
          <a:xfrm>
            <a:off x="1380015" y="3103389"/>
            <a:ext cx="354899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64</a:t>
            </a:r>
            <a:r>
              <a:rPr kumimoji="0" lang="en-GB" sz="2500" b="0" i="0" u="none" strike="noStrike" kern="1200" cap="all" spc="300" normalizeH="0" baseline="30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th</a:t>
            </a: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 in the world</a:t>
            </a: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 </a:t>
            </a:r>
            <a:b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</a:br>
            <a:r>
              <a:rPr kumimoji="0" lang="en-GB" sz="11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QS World Rankings 2023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0EA85F-2620-8AB1-E252-D5330B664EBC}"/>
              </a:ext>
            </a:extLst>
          </p:cNvPr>
          <p:cNvSpPr txBox="1"/>
          <p:nvPr/>
        </p:nvSpPr>
        <p:spPr>
          <a:xfrm>
            <a:off x="1391087" y="4074406"/>
            <a:ext cx="29972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19</a:t>
            </a:r>
            <a:r>
              <a:rPr kumimoji="0" lang="en-GB" sz="2500" b="0" i="0" u="none" strike="noStrike" kern="1200" cap="all" spc="300" normalizeH="0" baseline="30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th</a:t>
            </a: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 in EUROPE </a:t>
            </a: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 </a:t>
            </a:r>
            <a:br>
              <a:rPr kumimoji="0" lang="en-GB" sz="11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</a:br>
            <a:r>
              <a:rPr kumimoji="0" lang="en-GB" sz="11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QS WORLD RANKINGS 2023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522B47-B654-BB45-1ABE-5E69167D1D5D}"/>
              </a:ext>
            </a:extLst>
          </p:cNvPr>
          <p:cNvSpPr txBox="1"/>
          <p:nvPr/>
        </p:nvSpPr>
        <p:spPr>
          <a:xfrm>
            <a:off x="1380015" y="5005168"/>
            <a:ext cx="395809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9th in the UK </a:t>
            </a: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 </a:t>
            </a:r>
            <a:b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</a:br>
            <a:r>
              <a:rPr kumimoji="0" lang="en-GB" sz="11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GUARDIAN University RANKINGS 2024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2510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1970BBF-F02F-749D-0869-B279368381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 b="1" dirty="0"/>
              <a:t>A Taste of Economics and Finance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Introduction to Finance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Game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Behavioural Economics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Cryptocurrency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Macro and microeconomics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476F016B-7E67-1B45-D783-F10645002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 Options 2024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2759408-106B-C248-8DA7-8F1DEC562D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D8A20378-756C-26AF-469D-C208708BA4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9B1E004-73B0-7E12-41D6-2B7615A9A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9FFC30A5-5496-0B88-E53D-9CEE9F090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GB" b="1" dirty="0"/>
              <a:t>A Taste of Social Sciences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Philosophy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Education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Sociology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Politics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03323518-85AC-58BF-7C2B-84BD4FB275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1B2D50B-A87A-4CF3-443A-BDF23F864E8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9E87B4C-E732-7ADA-E743-B5360672B31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GB" b="1" dirty="0"/>
              <a:t>A Taste of Science and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Life Sciences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Psychology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Mathematics and Statistics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Computer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250A59C-A48A-9FF4-809D-94167C102B1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FC34E7F-1364-0943-8183-C9914616BF8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2" name="Group 1" descr="Pound Sign Icon">
            <a:extLst>
              <a:ext uri="{FF2B5EF4-FFF2-40B4-BE49-F238E27FC236}">
                <a16:creationId xmlns:a16="http://schemas.microsoft.com/office/drawing/2014/main" id="{C3613147-B526-016E-25E0-4C0964A1A4E2}"/>
              </a:ext>
            </a:extLst>
          </p:cNvPr>
          <p:cNvGrpSpPr/>
          <p:nvPr/>
        </p:nvGrpSpPr>
        <p:grpSpPr>
          <a:xfrm>
            <a:off x="874548" y="1813560"/>
            <a:ext cx="741680" cy="741680"/>
            <a:chOff x="7488552" y="3566023"/>
            <a:chExt cx="741680" cy="74168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B18818B-739A-AF63-50AB-6B9DD82ABB5A}"/>
                </a:ext>
              </a:extLst>
            </p:cNvPr>
            <p:cNvSpPr/>
            <p:nvPr/>
          </p:nvSpPr>
          <p:spPr>
            <a:xfrm>
              <a:off x="7488552" y="3566023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5" name="Graphic 4" descr="Pound outline">
              <a:extLst>
                <a:ext uri="{FF2B5EF4-FFF2-40B4-BE49-F238E27FC236}">
                  <a16:creationId xmlns:a16="http://schemas.microsoft.com/office/drawing/2014/main" id="{CD7ADB57-94FE-12FC-373A-45273FD38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577452" y="3654923"/>
              <a:ext cx="563880" cy="563880"/>
            </a:xfrm>
            <a:prstGeom prst="rect">
              <a:avLst/>
            </a:prstGeom>
          </p:spPr>
        </p:pic>
      </p:grpSp>
      <p:grpSp>
        <p:nvGrpSpPr>
          <p:cNvPr id="6" name="Group 5" descr="Two People at Desk Icon">
            <a:extLst>
              <a:ext uri="{FF2B5EF4-FFF2-40B4-BE49-F238E27FC236}">
                <a16:creationId xmlns:a16="http://schemas.microsoft.com/office/drawing/2014/main" id="{F6E38001-0EF3-26B5-6DB8-9A074EEC5469}"/>
              </a:ext>
            </a:extLst>
          </p:cNvPr>
          <p:cNvGrpSpPr/>
          <p:nvPr/>
        </p:nvGrpSpPr>
        <p:grpSpPr>
          <a:xfrm>
            <a:off x="4770273" y="1813560"/>
            <a:ext cx="741680" cy="741680"/>
            <a:chOff x="7488552" y="1601153"/>
            <a:chExt cx="741680" cy="74168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34A29C6-4EF0-E839-0565-3937DA546BFC}"/>
                </a:ext>
              </a:extLst>
            </p:cNvPr>
            <p:cNvSpPr/>
            <p:nvPr/>
          </p:nvSpPr>
          <p:spPr>
            <a:xfrm>
              <a:off x="7488552" y="1601153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8" name="Graphic 7" descr="Boardroom outline">
              <a:extLst>
                <a:ext uri="{FF2B5EF4-FFF2-40B4-BE49-F238E27FC236}">
                  <a16:creationId xmlns:a16="http://schemas.microsoft.com/office/drawing/2014/main" id="{6698E7AF-8F50-EE9F-0FD7-4BCD25F38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577452" y="1690053"/>
              <a:ext cx="563880" cy="563880"/>
            </a:xfrm>
            <a:prstGeom prst="rect">
              <a:avLst/>
            </a:prstGeom>
          </p:spPr>
        </p:pic>
      </p:grpSp>
      <p:grpSp>
        <p:nvGrpSpPr>
          <p:cNvPr id="9" name="Group 8" descr="Beaker with Plant in Icon">
            <a:extLst>
              <a:ext uri="{FF2B5EF4-FFF2-40B4-BE49-F238E27FC236}">
                <a16:creationId xmlns:a16="http://schemas.microsoft.com/office/drawing/2014/main" id="{3DAE687F-3836-525A-6D87-6FDB66F10F58}"/>
              </a:ext>
            </a:extLst>
          </p:cNvPr>
          <p:cNvGrpSpPr/>
          <p:nvPr/>
        </p:nvGrpSpPr>
        <p:grpSpPr>
          <a:xfrm>
            <a:off x="8665998" y="1813560"/>
            <a:ext cx="741680" cy="741680"/>
            <a:chOff x="3500028" y="5530893"/>
            <a:chExt cx="741680" cy="74168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AB27F4F-0D39-168E-3A3D-2F832B25FBC7}"/>
                </a:ext>
              </a:extLst>
            </p:cNvPr>
            <p:cNvSpPr/>
            <p:nvPr/>
          </p:nvSpPr>
          <p:spPr>
            <a:xfrm>
              <a:off x="3500028" y="5530893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1" name="Graphic 10" descr="GMO outline">
              <a:extLst>
                <a:ext uri="{FF2B5EF4-FFF2-40B4-BE49-F238E27FC236}">
                  <a16:creationId xmlns:a16="http://schemas.microsoft.com/office/drawing/2014/main" id="{118C5D31-A86C-6F46-9F0E-68F839954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588928" y="5619793"/>
              <a:ext cx="563880" cy="56388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09584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E3111CA7-5024-7CB4-9F0D-D58814695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1" y="432512"/>
            <a:ext cx="5474136" cy="512927"/>
          </a:xfrm>
        </p:spPr>
        <p:txBody>
          <a:bodyPr anchor="b">
            <a:normAutofit/>
          </a:bodyPr>
          <a:lstStyle/>
          <a:p>
            <a:r>
              <a:rPr lang="en-GB" sz="2400" dirty="0"/>
              <a:t>Course Content</a:t>
            </a: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CDA01C66-BA40-CDDA-0D40-FB90724302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28C5A24-23E8-199C-00CD-8FD9464138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374464"/>
            <a:ext cx="5955688" cy="452745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All courses are taught by Warwick staff, with delivery via lectures and seminars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24 hours of contact time overall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Alongside academic content, courses include:</a:t>
            </a:r>
          </a:p>
          <a:p>
            <a:pPr marL="466725" lvl="1" indent="-285750"/>
            <a:r>
              <a:rPr lang="en-GB" sz="2000" dirty="0"/>
              <a:t>Guest speaker sessions</a:t>
            </a:r>
          </a:p>
          <a:p>
            <a:pPr marL="466725" lvl="1" indent="-285750"/>
            <a:r>
              <a:rPr lang="en-GB" sz="2000" dirty="0"/>
              <a:t>Preparing for Study in the UK (2 x practical sessions)</a:t>
            </a:r>
          </a:p>
          <a:p>
            <a:pPr marL="466725" lvl="1" indent="-285750"/>
            <a:r>
              <a:rPr lang="en-GB" sz="2000" dirty="0"/>
              <a:t>Personal Development sessions</a:t>
            </a:r>
          </a:p>
        </p:txBody>
      </p:sp>
      <p:pic>
        <p:nvPicPr>
          <p:cNvPr id="5" name="Picture Placeholder 4" descr="A person smiling at a person&#10;&#10;Description automatically generated">
            <a:extLst>
              <a:ext uri="{FF2B5EF4-FFF2-40B4-BE49-F238E27FC236}">
                <a16:creationId xmlns:a16="http://schemas.microsoft.com/office/drawing/2014/main" id="{0B68E951-2EEE-A162-A220-8E820DA8EA1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4" r="16825" b="-3"/>
          <a:stretch/>
        </p:blipFill>
        <p:spPr>
          <a:xfrm>
            <a:off x="6089926" y="10"/>
            <a:ext cx="3735566" cy="3905240"/>
          </a:xfrm>
          <a:noFill/>
        </p:spPr>
      </p:pic>
      <p:pic>
        <p:nvPicPr>
          <p:cNvPr id="3" name="Picture Placeholder 2" descr="A group of people sitting in a lecture hall&#10;&#10;Description automatically generated">
            <a:extLst>
              <a:ext uri="{FF2B5EF4-FFF2-40B4-BE49-F238E27FC236}">
                <a16:creationId xmlns:a16="http://schemas.microsoft.com/office/drawing/2014/main" id="{FBC80983-6708-C360-E94C-AF18685A183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34" b="-1"/>
          <a:stretch/>
        </p:blipFill>
        <p:spPr>
          <a:xfrm>
            <a:off x="8384481" y="3968750"/>
            <a:ext cx="3807519" cy="2889250"/>
          </a:xfrm>
          <a:noFill/>
        </p:spPr>
      </p:pic>
      <p:pic>
        <p:nvPicPr>
          <p:cNvPr id="26" name="Picture Placeholder 25" descr="A person wearing glasses and a lanyard&#10;&#10;Description automatically generated">
            <a:extLst>
              <a:ext uri="{FF2B5EF4-FFF2-40B4-BE49-F238E27FC236}">
                <a16:creationId xmlns:a16="http://schemas.microsoft.com/office/drawing/2014/main" id="{013F55E7-E61F-DB44-81C2-4971FBEB21C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7" r="25277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370759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DF3CDDCC-8924-65CA-5526-F249CCD7A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and Cultural Programme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AC1B70-1012-06E6-0F35-3F8F1E2E12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D5B36B9-BBAF-5257-319A-85662572A8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727409A-5F40-1FC0-EB44-65C5F0C134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range of activities included to suit all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Some events will take place on campus, showcasing Warwick and everything it has to offer:</a:t>
            </a:r>
          </a:p>
          <a:p>
            <a:pPr marL="466725" lvl="1" indent="-285750"/>
            <a:r>
              <a:rPr lang="en-GB" dirty="0"/>
              <a:t>Welcome BBQ</a:t>
            </a:r>
          </a:p>
          <a:p>
            <a:pPr marL="466725" lvl="1" indent="-285750"/>
            <a:r>
              <a:rPr lang="en-GB" dirty="0"/>
              <a:t>Teambuilding event and street food</a:t>
            </a:r>
          </a:p>
          <a:p>
            <a:pPr marL="466725" lvl="1" indent="-285750"/>
            <a:r>
              <a:rPr lang="en-GB" dirty="0"/>
              <a:t>E-sports centre</a:t>
            </a:r>
          </a:p>
          <a:p>
            <a:pPr marL="466725" lvl="1" indent="-285750"/>
            <a:r>
              <a:rPr lang="en-GB" dirty="0"/>
              <a:t>Sports, games, films</a:t>
            </a:r>
          </a:p>
          <a:p>
            <a:pPr marL="466725" lvl="1" indent="-285750"/>
            <a:r>
              <a:rPr lang="en-GB" dirty="0"/>
              <a:t>Curry, karaoke and disco farewell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Events off campus will include:</a:t>
            </a:r>
          </a:p>
          <a:p>
            <a:pPr marL="466725" lvl="1" indent="-285750"/>
            <a:r>
              <a:rPr lang="en-GB" dirty="0"/>
              <a:t>Day trip to Oxford – punting on the River Cherwell, walking tour, and time for lunch and shopping</a:t>
            </a:r>
          </a:p>
          <a:p>
            <a:pPr marL="466725" lvl="1" indent="-285750"/>
            <a:r>
              <a:rPr lang="en-GB" dirty="0"/>
              <a:t>Day trip to London – a tour of the Houses of Parliament, a West End Show or River Cruise and London Eye</a:t>
            </a:r>
          </a:p>
        </p:txBody>
      </p:sp>
      <p:pic>
        <p:nvPicPr>
          <p:cNvPr id="3" name="Picture Placeholder 2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id="{D1851A8A-CA07-AFBC-A0FC-339A62B7B60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0" b="11830"/>
          <a:stretch>
            <a:fillRect/>
          </a:stretch>
        </p:blipFill>
        <p:spPr/>
      </p:pic>
      <p:pic>
        <p:nvPicPr>
          <p:cNvPr id="5" name="Picture Placeholder 4" descr="A building with a dome and a lawn&#10;&#10;Description automatically generated">
            <a:extLst>
              <a:ext uri="{FF2B5EF4-FFF2-40B4-BE49-F238E27FC236}">
                <a16:creationId xmlns:a16="http://schemas.microsoft.com/office/drawing/2014/main" id="{1ECBB35F-5AE7-4B9C-C6C6-3E76355CF12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3" b="4643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3606340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DFCA708-9C52-280B-D6D7-E6D5FA9DD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Safety and Welfare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01FB-5ECE-7ED1-A464-3634D6B53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D4C579-1D73-DDC4-0B15-1FEB50FCC94A}"/>
              </a:ext>
            </a:extLst>
          </p:cNvPr>
          <p:cNvSpPr txBox="1"/>
          <p:nvPr/>
        </p:nvSpPr>
        <p:spPr>
          <a:xfrm>
            <a:off x="413582" y="1504037"/>
            <a:ext cx="10091858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+mn-ea"/>
                <a:cs typeface="+mn-cs"/>
              </a:rPr>
              <a:t>Airport pickups available (final details to be published shortly)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+mn-ea"/>
                <a:cs typeface="+mn-cs"/>
              </a:rPr>
              <a:t>Dedicated team of staff with DBS checks and trained in safeguarding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+mn-ea"/>
                <a:cs typeface="+mn-cs"/>
              </a:rPr>
              <a:t>Campus environment with 24-hour security provided via our Community Safety team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+mn-ea"/>
                <a:cs typeface="+mn-cs"/>
              </a:rPr>
              <a:t>Fully trained Summer School Ambassadors (current Warwick students) live alongside the students and accompany them on all trips – also DBS checked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+mn-ea"/>
                <a:cs typeface="+mn-cs"/>
              </a:rPr>
              <a:t>Individual study bedrooms with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+mn-ea"/>
                <a:cs typeface="+mn-cs"/>
              </a:rPr>
              <a:t>en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+mn-ea"/>
                <a:cs typeface="+mn-cs"/>
              </a:rPr>
              <a:t>-suite bathrooms – choice of mixed or single-sex flats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+mn-ea"/>
                <a:cs typeface="+mn-cs"/>
              </a:rPr>
              <a:t>Code of conduct and parental consent forms required by all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5800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13F197C-11AC-CD31-000D-988A36BF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3974703" cy="512927"/>
          </a:xfrm>
        </p:spPr>
        <p:txBody>
          <a:bodyPr/>
          <a:lstStyle/>
          <a:p>
            <a:r>
              <a:rPr lang="en-GB" sz="2400" dirty="0"/>
              <a:t>Summer School Ambassadors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DAF18CF-D888-53B7-62ED-33C1F1CD87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2" y="1153225"/>
            <a:ext cx="5304045" cy="484763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to meet and greet you from the start and live alongside you in your flat for the duration of the Summer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Each flat is allocated two ambassadors who will be the main points of contact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Ambassadors join all the planned social and cultural activities, as well as offering pastoral and wellbeing support - also arrange informal entertainment, activities and ice-breakers in the evenings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Summer School ambassadors are existing Warwick students, currently studying a range of degree courses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They offer a fantastic insight into life as a student at Warwick - ask them any questions that you have about life at Warwick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have Lead Ambassadors to provide an extra level of support and Night Managers to provide any help and assistance during the night.</a:t>
            </a:r>
          </a:p>
          <a:p>
            <a:r>
              <a:rPr lang="en-GB" dirty="0"/>
              <a:t>. 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621397C-0A2C-BA9B-5CCD-9167B88554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84276" y="5505451"/>
            <a:ext cx="4298074" cy="825498"/>
          </a:xfrm>
        </p:spPr>
        <p:txBody>
          <a:bodyPr/>
          <a:lstStyle/>
          <a:p>
            <a:r>
              <a:rPr lang="en-GB" dirty="0"/>
              <a:t>Our Summer School Ambassadors are a highlight of the programme</a:t>
            </a:r>
          </a:p>
        </p:txBody>
      </p:sp>
      <p:pic>
        <p:nvPicPr>
          <p:cNvPr id="27" name="Picture Placeholder 2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CE927FF6-67D8-7757-F141-DEB1F3B5174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3" b="3553"/>
          <a:stretch>
            <a:fillRect/>
          </a:stretch>
        </p:blipFill>
        <p:spPr>
          <a:xfrm>
            <a:off x="4949327" y="0"/>
            <a:ext cx="8027395" cy="497205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60347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394C362-0B9C-C459-A5FD-F12118F02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688976"/>
            <a:ext cx="7841417" cy="512927"/>
          </a:xfrm>
        </p:spPr>
        <p:txBody>
          <a:bodyPr/>
          <a:lstStyle/>
          <a:p>
            <a:r>
              <a:rPr lang="en-GB" sz="2400" dirty="0"/>
              <a:t>Catering and Accommodation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51368-6020-F336-5E48-88EE6AA3AD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2" y="1641565"/>
            <a:ext cx="5916098" cy="4527459"/>
          </a:xfrm>
        </p:spPr>
        <p:txBody>
          <a:bodyPr numCol="1"/>
          <a:lstStyle/>
          <a:p>
            <a:pPr marL="466725" lvl="1" indent="-285750"/>
            <a:r>
              <a:rPr lang="en-GB" dirty="0"/>
              <a:t>10-nights accommodation in Sherbourne Halls of Residence</a:t>
            </a:r>
          </a:p>
          <a:p>
            <a:pPr marL="466725" lvl="1" indent="-285750"/>
            <a:r>
              <a:rPr lang="en-GB" dirty="0"/>
              <a:t>Single study bedrooms with desks, and an </a:t>
            </a:r>
            <a:r>
              <a:rPr lang="en-GB" dirty="0" err="1"/>
              <a:t>en</a:t>
            </a:r>
            <a:r>
              <a:rPr lang="en-GB" dirty="0"/>
              <a:t>-suite bathroom – bedding and towels provided</a:t>
            </a:r>
          </a:p>
          <a:p>
            <a:pPr marL="466725" lvl="1" indent="-285750"/>
            <a:r>
              <a:rPr lang="en-GB" dirty="0"/>
              <a:t>Sports Centre Membership – access to the gym and swimming pool</a:t>
            </a:r>
          </a:p>
          <a:p>
            <a:pPr marL="466725" lvl="1" indent="-285750"/>
            <a:r>
              <a:rPr lang="en-GB" dirty="0"/>
              <a:t>Catered for breakfasts and dinners, some lunches also included, but there will be some occasions where you'll need to buy lunch when on-campus or on some trips - there will be lots of options available</a:t>
            </a:r>
          </a:p>
          <a:p>
            <a:pPr marL="466725" lvl="1" indent="-285750"/>
            <a:endParaRPr lang="en-GB" dirty="0"/>
          </a:p>
        </p:txBody>
      </p:sp>
      <p:pic>
        <p:nvPicPr>
          <p:cNvPr id="3" name="Picture 2" descr="A picture of Sherbourne&#10; room with a bed and a desk">
            <a:extLst>
              <a:ext uri="{FF2B5EF4-FFF2-40B4-BE49-F238E27FC236}">
                <a16:creationId xmlns:a16="http://schemas.microsoft.com/office/drawing/2014/main" id="{1D5B4C5D-5920-1859-C451-6B15F15D2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973" y="1550939"/>
            <a:ext cx="3257092" cy="2169222"/>
          </a:xfrm>
          <a:prstGeom prst="rect">
            <a:avLst/>
          </a:prstGeom>
        </p:spPr>
      </p:pic>
      <p:pic>
        <p:nvPicPr>
          <p:cNvPr id="7" name="Picture 6" descr="A picture of our Sherbourne kitchen&#10;">
            <a:extLst>
              <a:ext uri="{FF2B5EF4-FFF2-40B4-BE49-F238E27FC236}">
                <a16:creationId xmlns:a16="http://schemas.microsoft.com/office/drawing/2014/main" id="{65F7CE41-3EC2-C093-77BE-8E2AA12F65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974" y="3905294"/>
            <a:ext cx="3257092" cy="21692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07485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27FA9E0A3CF74AABA2AD219AC619CA" ma:contentTypeVersion="13" ma:contentTypeDescription="Create a new document." ma:contentTypeScope="" ma:versionID="de208fea86d98dd84e17c08173728895">
  <xsd:schema xmlns:xsd="http://www.w3.org/2001/XMLSchema" xmlns:xs="http://www.w3.org/2001/XMLSchema" xmlns:p="http://schemas.microsoft.com/office/2006/metadata/properties" xmlns:ns2="729382d1-7c50-4c8e-8a9a-2ddbb867d1f5" xmlns:ns3="1b726ae5-efc6-4001-9296-3a0a1a72f713" targetNamespace="http://schemas.microsoft.com/office/2006/metadata/properties" ma:root="true" ma:fieldsID="fc0dd488b73b031c0200aed361d0b0df" ns2:_="" ns3:_="">
    <xsd:import namespace="729382d1-7c50-4c8e-8a9a-2ddbb867d1f5"/>
    <xsd:import namespace="1b726ae5-efc6-4001-9296-3a0a1a72f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9382d1-7c50-4c8e-8a9a-2ddbb867d1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30555f4-7f02-4335-96e4-be1d328c28f2}" ma:internalName="TaxCatchAll" ma:showField="CatchAllData" ma:web="1b726ae5-efc6-4001-9296-3a0a1a72f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9382d1-7c50-4c8e-8a9a-2ddbb867d1f5">
      <Terms xmlns="http://schemas.microsoft.com/office/infopath/2007/PartnerControls"/>
    </lcf76f155ced4ddcb4097134ff3c332f>
    <TaxCatchAll xmlns="1b726ae5-efc6-4001-9296-3a0a1a72f713" xsi:nil="true"/>
  </documentManagement>
</p:properties>
</file>

<file path=customXml/itemProps1.xml><?xml version="1.0" encoding="utf-8"?>
<ds:datastoreItem xmlns:ds="http://schemas.openxmlformats.org/officeDocument/2006/customXml" ds:itemID="{52C1816F-3214-469E-8E52-9461764F47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9382d1-7c50-4c8e-8a9a-2ddbb867d1f5"/>
    <ds:schemaRef ds:uri="1b726ae5-efc6-4001-9296-3a0a1a72f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B0C521-BFDF-4327-A988-6098273F07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6FF636-B4AE-4305-A401-906585196F64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1b726ae5-efc6-4001-9296-3a0a1a72f713"/>
    <ds:schemaRef ds:uri="729382d1-7c50-4c8e-8a9a-2ddbb867d1f5"/>
    <ds:schemaRef ds:uri="http://www.w3.org/XML/1998/namespace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760</Words>
  <Application>Microsoft Office PowerPoint</Application>
  <PresentationFormat>Widescreen</PresentationFormat>
  <Paragraphs>91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Avenir Next</vt:lpstr>
      <vt:lpstr>Avenir Next Medium</vt:lpstr>
      <vt:lpstr>Calibri</vt:lpstr>
      <vt:lpstr>University of Warwick</vt:lpstr>
      <vt:lpstr>Your university adventure starts here</vt:lpstr>
      <vt:lpstr>Why spend your Summer with us?</vt:lpstr>
      <vt:lpstr>Why Warwick?</vt:lpstr>
      <vt:lpstr>Course Options 2024</vt:lpstr>
      <vt:lpstr>Course Content</vt:lpstr>
      <vt:lpstr>Social and Cultural Programme</vt:lpstr>
      <vt:lpstr>Safety and Welfare</vt:lpstr>
      <vt:lpstr>Summer School Ambassadors</vt:lpstr>
      <vt:lpstr>Catering and Accommodation</vt:lpstr>
      <vt:lpstr>Fees and Admissions</vt:lpstr>
      <vt:lpstr>Questions?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university adventure starts here</dc:title>
  <dc:creator>Alison Durham</dc:creator>
  <cp:lastModifiedBy>Alison Durham</cp:lastModifiedBy>
  <cp:revision>2</cp:revision>
  <dcterms:created xsi:type="dcterms:W3CDTF">2023-12-06T10:15:35Z</dcterms:created>
  <dcterms:modified xsi:type="dcterms:W3CDTF">2023-12-06T10:24:54Z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0x0101009B27FA9E0A3CF74AABA2AD219AC619CA</vt:lpwstr>
  </property>
  <property fmtid="{D5CDD505-2E9C-101B-9397-08002B2CF9AE}" pid="3" name="MediaServiceImageTags">
    <vt:lpwstr/>
  </property>
</Properties>
</file>