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6" r:id="rId5"/>
  </p:sldMasterIdLst>
  <p:sldIdLst>
    <p:sldId id="326" r:id="rId6"/>
    <p:sldId id="303" r:id="rId7"/>
    <p:sldId id="306" r:id="rId8"/>
    <p:sldId id="310" r:id="rId9"/>
    <p:sldId id="308" r:id="rId10"/>
    <p:sldId id="307" r:id="rId11"/>
    <p:sldId id="315" r:id="rId12"/>
    <p:sldId id="324" r:id="rId13"/>
    <p:sldId id="325" r:id="rId14"/>
    <p:sldId id="314" r:id="rId15"/>
    <p:sldId id="31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32B821-6713-4259-9D79-6943ED94D210}" v="44" dt="2024-10-08T11:22:30.2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4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4" Type="http://schemas.openxmlformats.org/officeDocument/2006/relationships/image" Target="../media/image3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8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Relationship Id="rId4" Type="http://schemas.microsoft.com/office/2007/relationships/hdphoto" Target="../media/hdphoto1.wdp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3.xml"/><Relationship Id="rId4" Type="http://schemas.microsoft.com/office/2007/relationships/hdphoto" Target="../media/hdphoto1.wdp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.xml"/><Relationship Id="rId4" Type="http://schemas.microsoft.com/office/2007/relationships/hdphoto" Target="../media/hdphoto1.wdp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5.xml"/><Relationship Id="rId4" Type="http://schemas.microsoft.com/office/2007/relationships/hdphoto" Target="../media/hdphoto1.wdp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6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7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9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0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4.xml"/><Relationship Id="rId4" Type="http://schemas.microsoft.com/office/2007/relationships/hdphoto" Target="../media/hdphoto1.wdp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8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9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0.xml"/><Relationship Id="rId4" Type="http://schemas.microsoft.com/office/2007/relationships/hdphoto" Target="../media/hdphoto1.wdp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2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7562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450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68362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1551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72384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03009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61190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83096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8501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18071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27248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420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92470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632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0649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89083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8431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9508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12A8F45-77B9-F5D0-BB2C-FE2A970B6BC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6491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E1FDFD6-ECEC-B4B9-A7BC-C972F1406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0364" y="677920"/>
            <a:ext cx="1588784" cy="1057128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3B0431F-B431-0950-04D3-52DC194931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2325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871360-CA7B-3A94-1D37-1882152DCD2D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3426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401757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9584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779329D7-AF7F-2B1A-2662-68ADF615AD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73188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F3D50928-5D16-FF6A-AF6E-F5891ADCEC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158456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448C5033-6EB2-BF8E-6B91-12853985213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4" name="Picture 13" descr="A black and purple triangle&#10;&#10;Description automatically generated">
            <a:extLst>
              <a:ext uri="{FF2B5EF4-FFF2-40B4-BE49-F238E27FC236}">
                <a16:creationId xmlns:a16="http://schemas.microsoft.com/office/drawing/2014/main" id="{DE6D62F9-4CA3-DB7F-839F-C2F7BB5932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04033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A0FE8A72-855C-4810-AF74-6DDCC81A194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8" name="Picture 17" descr="A black and purple triangle&#10;&#10;Description automatically generated">
            <a:extLst>
              <a:ext uri="{FF2B5EF4-FFF2-40B4-BE49-F238E27FC236}">
                <a16:creationId xmlns:a16="http://schemas.microsoft.com/office/drawing/2014/main" id="{02686373-1102-B275-25AC-6FC32E341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40825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50"/>
            <a:ext cx="4424232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727635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51872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827592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79316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5B722F-9A3E-DA79-61FE-AAB93CC14404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99F97D-3F91-EADE-21B2-6FF4435B69C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5B2ED1-51F0-1B23-85C1-E25EBB550CE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06F239-1BA4-4E31-9A41-356203A6AD3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C207A0-935B-C8DD-9762-F6E3A4251CCF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540186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640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13664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4A313-A495-3F7A-8B34-C12E7A1371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718800" y="5432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1182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28408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4FA8906-BA4E-F42E-D9C0-EECAE4602F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79671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68535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569098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9350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1134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9805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18CBD6A1-DCAD-135A-0146-35DB2E4CC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24923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395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476849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67DC8EC8-07EB-27D4-C418-3BDBF3428C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88351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832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50287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2621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988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tags" Target="../tags/tag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18054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422442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710" r:id="rId24"/>
    <p:sldLayoutId id="2147483711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5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5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55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6.xml"/><Relationship Id="rId5" Type="http://schemas.openxmlformats.org/officeDocument/2006/relationships/image" Target="../media/image25.jpeg"/><Relationship Id="rId4" Type="http://schemas.openxmlformats.org/officeDocument/2006/relationships/image" Target="../media/image2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7.xml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2.xml"/><Relationship Id="rId1" Type="http://schemas.openxmlformats.org/officeDocument/2006/relationships/tags" Target="../tags/tag5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5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60.xml"/><Relationship Id="rId4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778C5-16AD-A8DE-272A-550B9812C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Warwick </a:t>
            </a:r>
            <a:br>
              <a:rPr lang="en-GB" dirty="0"/>
            </a:br>
            <a:r>
              <a:rPr lang="en-GB" dirty="0"/>
              <a:t>pre-university summer school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E4145-D92B-ACCE-4979-C51EF6A7B7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dirty="0"/>
              <a:t>Your university adventure starts here</a:t>
            </a:r>
          </a:p>
          <a:p>
            <a:r>
              <a:rPr lang="en-GB" b="1" dirty="0"/>
              <a:t>15-25 July 2025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09EFA-992F-1D8F-548D-B612BCB68F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October 2024</a:t>
            </a:r>
          </a:p>
        </p:txBody>
      </p:sp>
      <p:pic>
        <p:nvPicPr>
          <p:cNvPr id="23" name="Picture Placeholder 22" descr="A group of young men posing for a picture&#10;&#10;Description automatically generated">
            <a:extLst>
              <a:ext uri="{FF2B5EF4-FFF2-40B4-BE49-F238E27FC236}">
                <a16:creationId xmlns:a16="http://schemas.microsoft.com/office/drawing/2014/main" id="{657EC276-7471-B944-BAF1-AF133A5D2DD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" r="18611"/>
          <a:stretch/>
        </p:blipFill>
        <p:spPr>
          <a:xfrm>
            <a:off x="4014845" y="0"/>
            <a:ext cx="8177156" cy="6858000"/>
          </a:xfrm>
        </p:spPr>
      </p:pic>
    </p:spTree>
    <p:extLst>
      <p:ext uri="{BB962C8B-B14F-4D97-AF65-F5344CB8AC3E}">
        <p14:creationId xmlns:p14="http://schemas.microsoft.com/office/powerpoint/2010/main" val="1776265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2F0A980-BBFB-E06A-1347-012C21AFC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856" y="644478"/>
            <a:ext cx="7841417" cy="512927"/>
          </a:xfrm>
        </p:spPr>
        <p:txBody>
          <a:bodyPr/>
          <a:lstStyle/>
          <a:p>
            <a:r>
              <a:rPr lang="en-GB" sz="2400" dirty="0"/>
              <a:t>Fees and Admissions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73232-95DD-CD3D-B501-B880955A07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F4D406-F0F9-66F9-46B1-9BCFB2E9B807}"/>
              </a:ext>
            </a:extLst>
          </p:cNvPr>
          <p:cNvSpPr txBox="1"/>
          <p:nvPr/>
        </p:nvSpPr>
        <p:spPr>
          <a:xfrm>
            <a:off x="839371" y="1540092"/>
            <a:ext cx="10779760" cy="39319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Applications made online, via our website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 application form to gather personal details and education history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£50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non-refundable application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fee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subject specific requirements, students should be enthusiastic to study and motivated by their chosen subject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English tests required – we assess your English based on your correspondence with us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aim to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review application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respond within 3-5 working days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 fee - £4950 (inclusive of all tuition, accommodation and </a:t>
            </a:r>
            <a:r>
              <a:rPr lang="en-GB" sz="2000" b="1" dirty="0">
                <a:solidFill>
                  <a:prstClr val="black"/>
                </a:solidFill>
                <a:latin typeface="Calibri"/>
              </a:rPr>
              <a:t>most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 catering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£1000 deposit required to secure place, remaining fee due by 6 June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If a visa is required, we will issue a visa invitation letter after deposit payment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Applications will close 31 May 2025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062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bridge over a street&#10;&#10;Description automatically generated">
            <a:extLst>
              <a:ext uri="{FF2B5EF4-FFF2-40B4-BE49-F238E27FC236}">
                <a16:creationId xmlns:a16="http://schemas.microsoft.com/office/drawing/2014/main" id="{9D2B00ED-82DE-7E60-CFB1-092AE27F7E1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8" b="7818"/>
          <a:stretch>
            <a:fillRect/>
          </a:stretch>
        </p:blipFill>
        <p:spPr/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28934F08-CE24-11BF-7DD6-09B2AC119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805" y="2441575"/>
            <a:ext cx="5400565" cy="2464019"/>
          </a:xfrm>
          <a:solidFill>
            <a:schemeClr val="tx1">
              <a:alpha val="70000"/>
            </a:schemeClr>
          </a:solidFill>
        </p:spPr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ED1DDAC-123A-0FB4-71E1-C5EE7FE61A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A358B-965F-57DF-7787-429E697A64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075F810-C0A9-EA8D-841A-F07B6BA5EB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solidFill>
            <a:schemeClr val="accent6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CCAE663-082C-51F9-71E7-CAFEF1EA46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4962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F73FDF-AF11-9CE6-3B5D-B3BEE652D0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664" r="20270" b="-1"/>
          <a:stretch/>
        </p:blipFill>
        <p:spPr>
          <a:xfrm>
            <a:off x="5263930" y="3657600"/>
            <a:ext cx="5774910" cy="3200400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4394C362-0B9C-C459-A5FD-F12118F02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Why spend your Summer with us?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51368-6020-F336-5E48-88EE6AA3AD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1228343"/>
            <a:ext cx="7840662" cy="508000"/>
          </a:xfrm>
        </p:spPr>
        <p:txBody>
          <a:bodyPr vert="horz" lIns="91440" tIns="45720" rIns="91440" bIns="45720" numCol="1" spcCol="5400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Exciting, 10-night residential programme for 16-17 year-olds</a:t>
            </a:r>
            <a:endParaRPr lang="en-GB" sz="20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Hosted at the University of Warwick Campus, with access to all Warwick facilities</a:t>
            </a:r>
          </a:p>
          <a:p>
            <a:pPr marL="285750" indent="-285750">
              <a:buClr>
                <a:schemeClr val="accent1">
                  <a:lumMod val="90000"/>
                  <a:lumOff val="1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Included in the course: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rPr>
              <a:t>All teaching, personal development and guest lectures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rPr>
              <a:t>Preparation for applying to UK universities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rPr>
              <a:t>Social events and cultural visits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rPr>
              <a:t>Accommodation, breakfast and evening meals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rPr>
              <a:t>Full sightseeing programme in London</a:t>
            </a:r>
          </a:p>
          <a:p>
            <a:pPr marL="466725" lvl="1" indent="-285750">
              <a:spcAft>
                <a:spcPts val="600"/>
              </a:spcAft>
              <a:buClr>
                <a:schemeClr val="accent1">
                  <a:lumMod val="90000"/>
                  <a:lumOff val="10000"/>
                </a:schemeClr>
              </a:buClr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alibri"/>
                <a:cs typeface="Calibri"/>
              </a:rPr>
              <a:t>Full Warwick ambassador support</a:t>
            </a:r>
          </a:p>
          <a:p>
            <a:pPr marL="466725" lvl="1" indent="-285750"/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168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13F197C-11AC-CD31-000D-988A36BF5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Why Warwick?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314A3A-8336-9B86-4B49-D1F24B5F63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6A420C5-4C51-732C-1634-F6CC8FF155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DAF18CF-D888-53B7-62ED-33C1F1CD87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numCol="1" spcCol="360000" rtlCol="0" anchor="t">
            <a:noAutofit/>
          </a:bodyPr>
          <a:lstStyle/>
          <a:p>
            <a:r>
              <a:rPr lang="en-GB" sz="2000" dirty="0"/>
              <a:t>The University of Warwick is a leading, Russell Group university in the UK.</a:t>
            </a:r>
            <a:endParaRPr lang="en-GB" sz="2000" dirty="0">
              <a:cs typeface="Calibri"/>
            </a:endParaRPr>
          </a:p>
        </p:txBody>
      </p:sp>
      <p:pic>
        <p:nvPicPr>
          <p:cNvPr id="3" name="Picture Placeholder 2" descr="A building with many windows&#10;&#10;Description automatically generated">
            <a:extLst>
              <a:ext uri="{FF2B5EF4-FFF2-40B4-BE49-F238E27FC236}">
                <a16:creationId xmlns:a16="http://schemas.microsoft.com/office/drawing/2014/main" id="{D0A7354B-A0B0-A574-FCA1-88BE51C14B7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3" b="3543"/>
          <a:stretch/>
        </p:blipFill>
        <p:spPr/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621397C-0A2C-BA9B-5CCD-9167B88554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95% of our students would recommend the Pre-University Summer School!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6AA5FC-AE14-7D75-9903-6A754DE836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4" descr="Certificate Ribbon Icon">
            <a:extLst>
              <a:ext uri="{FF2B5EF4-FFF2-40B4-BE49-F238E27FC236}">
                <a16:creationId xmlns:a16="http://schemas.microsoft.com/office/drawing/2014/main" id="{E5618A6B-7546-B206-B7F5-A7092395D23D}"/>
              </a:ext>
            </a:extLst>
          </p:cNvPr>
          <p:cNvGrpSpPr/>
          <p:nvPr/>
        </p:nvGrpSpPr>
        <p:grpSpPr>
          <a:xfrm>
            <a:off x="525958" y="3008040"/>
            <a:ext cx="741680" cy="741680"/>
            <a:chOff x="1505766" y="2583588"/>
            <a:chExt cx="741680" cy="74168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39DD50B-6CFC-D9BB-930F-6C61EFA0BC8C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9" name="Graphic 8" descr="Ribbon outline">
              <a:extLst>
                <a:ext uri="{FF2B5EF4-FFF2-40B4-BE49-F238E27FC236}">
                  <a16:creationId xmlns:a16="http://schemas.microsoft.com/office/drawing/2014/main" id="{C0967F91-9BFD-231A-373C-2B0CD95E2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grpSp>
        <p:nvGrpSpPr>
          <p:cNvPr id="10" name="Group 9" descr="Certificate Ribbon Icon">
            <a:extLst>
              <a:ext uri="{FF2B5EF4-FFF2-40B4-BE49-F238E27FC236}">
                <a16:creationId xmlns:a16="http://schemas.microsoft.com/office/drawing/2014/main" id="{4A479065-19B4-4FD9-3673-0A360E310587}"/>
              </a:ext>
            </a:extLst>
          </p:cNvPr>
          <p:cNvGrpSpPr/>
          <p:nvPr/>
        </p:nvGrpSpPr>
        <p:grpSpPr>
          <a:xfrm>
            <a:off x="531494" y="3988842"/>
            <a:ext cx="741680" cy="741680"/>
            <a:chOff x="1505766" y="2583588"/>
            <a:chExt cx="741680" cy="74168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848020-E62B-6E0B-64B0-5B18FB1521AB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7" name="Graphic 16" descr="Ribbon outline">
              <a:extLst>
                <a:ext uri="{FF2B5EF4-FFF2-40B4-BE49-F238E27FC236}">
                  <a16:creationId xmlns:a16="http://schemas.microsoft.com/office/drawing/2014/main" id="{0ABA94B8-B793-2D27-D0AF-B2986A0F7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grpSp>
        <p:nvGrpSpPr>
          <p:cNvPr id="18" name="Group 17" descr="Certificate Ribbon Icon">
            <a:extLst>
              <a:ext uri="{FF2B5EF4-FFF2-40B4-BE49-F238E27FC236}">
                <a16:creationId xmlns:a16="http://schemas.microsoft.com/office/drawing/2014/main" id="{DFAE1158-30DE-D121-C7F4-24AD04AAB683}"/>
              </a:ext>
            </a:extLst>
          </p:cNvPr>
          <p:cNvGrpSpPr/>
          <p:nvPr/>
        </p:nvGrpSpPr>
        <p:grpSpPr>
          <a:xfrm>
            <a:off x="525958" y="4883830"/>
            <a:ext cx="741680" cy="741680"/>
            <a:chOff x="1505766" y="2583588"/>
            <a:chExt cx="741680" cy="74168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CD3E7E4-DE8C-019C-A520-12B12AC3271E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0" name="Graphic 19" descr="Ribbon outline">
              <a:extLst>
                <a:ext uri="{FF2B5EF4-FFF2-40B4-BE49-F238E27FC236}">
                  <a16:creationId xmlns:a16="http://schemas.microsoft.com/office/drawing/2014/main" id="{618E3075-2F8F-56A8-58BC-B4A11BCEF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0AF7E39-02B3-A27C-2A5F-1FB1E3B0D868}"/>
              </a:ext>
            </a:extLst>
          </p:cNvPr>
          <p:cNvSpPr txBox="1"/>
          <p:nvPr/>
        </p:nvSpPr>
        <p:spPr>
          <a:xfrm>
            <a:off x="1383037" y="5005168"/>
            <a:ext cx="354899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69</a:t>
            </a:r>
            <a:r>
              <a:rPr lang="en-GB" sz="2500" cap="all" spc="30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th</a:t>
            </a: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 in the world</a:t>
            </a: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 </a:t>
            </a:r>
            <a:br>
              <a:rPr lang="en-GB" sz="1800" b="1" i="0" u="none" strike="noStrike" kern="1200" cap="all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QS World Rankings </a:t>
            </a:r>
            <a:r>
              <a:rPr lang="en-GB" sz="11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2025</a:t>
            </a:r>
            <a:endParaRPr lang="en-GB" sz="1100" b="0" i="0" u="none" strike="noStrike" kern="1200" cap="all" spc="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0EA85F-2620-8AB1-E252-D5330B664EBC}"/>
              </a:ext>
            </a:extLst>
          </p:cNvPr>
          <p:cNvSpPr txBox="1"/>
          <p:nvPr/>
        </p:nvSpPr>
        <p:spPr>
          <a:xfrm>
            <a:off x="1383037" y="4083710"/>
            <a:ext cx="299720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22</a:t>
            </a:r>
            <a:r>
              <a:rPr lang="en-GB" sz="2500" cap="all" spc="30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nd</a:t>
            </a:r>
            <a:r>
              <a:rPr lang="en-GB" sz="25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 </a:t>
            </a: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in EUROPE </a:t>
            </a: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 </a:t>
            </a:r>
            <a:br>
              <a:rPr lang="en-GB" sz="1100" b="0" i="0" u="none" strike="noStrike" kern="1200" cap="all" spc="30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QS WORLD RANKINGS </a:t>
            </a:r>
            <a:r>
              <a:rPr lang="en-GB" sz="11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2025</a:t>
            </a:r>
            <a:endParaRPr lang="en-GB" sz="1100" b="0" i="0" u="none" strike="noStrike" kern="1200" cap="all" spc="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522B47-B654-BB45-1ABE-5E69167D1D5D}"/>
              </a:ext>
            </a:extLst>
          </p:cNvPr>
          <p:cNvSpPr txBox="1"/>
          <p:nvPr/>
        </p:nvSpPr>
        <p:spPr>
          <a:xfrm>
            <a:off x="1380015" y="3104499"/>
            <a:ext cx="3958093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8</a:t>
            </a:r>
            <a:r>
              <a:rPr kumimoji="0" lang="en-GB" sz="2500" b="0" i="0" u="none" strike="noStrike" kern="1200" cap="all" spc="30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th</a:t>
            </a: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 in the UK </a:t>
            </a: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 </a:t>
            </a:r>
            <a:br>
              <a:rPr lang="en-GB" sz="1800" b="1" i="0" u="none" strike="noStrike" kern="1200" cap="all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GUARDIAN University RANKINGS 2025</a:t>
            </a:r>
            <a:endParaRPr lang="en-GB" sz="1100" b="0" i="0" u="none" strike="noStrike" kern="1200" cap="all" spc="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2510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9FFC30A5-5496-0B88-E53D-9CEE9F090A3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13582" y="2203768"/>
            <a:ext cx="2704637" cy="2944648"/>
          </a:xfrm>
        </p:spPr>
        <p:txBody>
          <a:bodyPr/>
          <a:lstStyle/>
          <a:p>
            <a:r>
              <a:rPr lang="en-GB" sz="1400" b="1" dirty="0"/>
              <a:t>A Taste of Economics and Finance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Introduction to Finance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Game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Behavioural Economics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Cryptocurrency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Macro and microeconomics</a:t>
            </a:r>
          </a:p>
          <a:p>
            <a:endParaRPr lang="en-GB" sz="1400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476F016B-7E67-1B45-D783-F10645002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 Options 2024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2759408-106B-C248-8DA7-8F1DEC562D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2FF897-C4FF-D188-73EF-15F330A37AA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9E87B4C-E732-7ADA-E743-B5360672B31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28340" y="2203768"/>
            <a:ext cx="2620563" cy="2944648"/>
          </a:xfrm>
        </p:spPr>
        <p:txBody>
          <a:bodyPr/>
          <a:lstStyle/>
          <a:p>
            <a:r>
              <a:rPr lang="en-GB" sz="1400" b="1" dirty="0"/>
              <a:t>A Taste of Social Sciences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Philosophy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Education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Sociology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Politics</a:t>
            </a:r>
          </a:p>
          <a:p>
            <a:endParaRPr lang="en-GB" sz="1400" b="1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1C34814-30FC-C63D-0A69-A3B25A90061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147090" y="2199168"/>
            <a:ext cx="2660970" cy="2932901"/>
          </a:xfrm>
        </p:spPr>
        <p:txBody>
          <a:bodyPr/>
          <a:lstStyle/>
          <a:p>
            <a:r>
              <a:rPr lang="en-GB" sz="1400" b="1" dirty="0"/>
              <a:t>A Taste of Science and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Life Sciences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Psychology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Mathematics and Statistics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Computer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Engineering</a:t>
            </a:r>
          </a:p>
          <a:p>
            <a:endParaRPr lang="en-GB" sz="1400" dirty="0"/>
          </a:p>
        </p:txBody>
      </p:sp>
      <p:grpSp>
        <p:nvGrpSpPr>
          <p:cNvPr id="2" name="Group 1" descr="Pound Sign Icon">
            <a:extLst>
              <a:ext uri="{FF2B5EF4-FFF2-40B4-BE49-F238E27FC236}">
                <a16:creationId xmlns:a16="http://schemas.microsoft.com/office/drawing/2014/main" id="{C3613147-B526-016E-25E0-4C0964A1A4E2}"/>
              </a:ext>
            </a:extLst>
          </p:cNvPr>
          <p:cNvGrpSpPr/>
          <p:nvPr/>
        </p:nvGrpSpPr>
        <p:grpSpPr>
          <a:xfrm>
            <a:off x="1395060" y="1739428"/>
            <a:ext cx="741680" cy="741680"/>
            <a:chOff x="7488552" y="3566023"/>
            <a:chExt cx="741680" cy="74168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B18818B-739A-AF63-50AB-6B9DD82ABB5A}"/>
                </a:ext>
              </a:extLst>
            </p:cNvPr>
            <p:cNvSpPr/>
            <p:nvPr/>
          </p:nvSpPr>
          <p:spPr>
            <a:xfrm>
              <a:off x="7488552" y="3566023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5" name="Graphic 4" descr="Pound outline">
              <a:extLst>
                <a:ext uri="{FF2B5EF4-FFF2-40B4-BE49-F238E27FC236}">
                  <a16:creationId xmlns:a16="http://schemas.microsoft.com/office/drawing/2014/main" id="{CD7ADB57-94FE-12FC-373A-45273FD38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577452" y="3654923"/>
              <a:ext cx="563880" cy="563880"/>
            </a:xfrm>
            <a:prstGeom prst="rect">
              <a:avLst/>
            </a:prstGeom>
          </p:spPr>
        </p:pic>
      </p:grpSp>
      <p:grpSp>
        <p:nvGrpSpPr>
          <p:cNvPr id="6" name="Group 5" descr="Two People at Desk Icon">
            <a:extLst>
              <a:ext uri="{FF2B5EF4-FFF2-40B4-BE49-F238E27FC236}">
                <a16:creationId xmlns:a16="http://schemas.microsoft.com/office/drawing/2014/main" id="{F6E38001-0EF3-26B5-6DB8-9A074EEC5469}"/>
              </a:ext>
            </a:extLst>
          </p:cNvPr>
          <p:cNvGrpSpPr/>
          <p:nvPr/>
        </p:nvGrpSpPr>
        <p:grpSpPr>
          <a:xfrm>
            <a:off x="4267781" y="1828791"/>
            <a:ext cx="741680" cy="741680"/>
            <a:chOff x="7488552" y="1601153"/>
            <a:chExt cx="741680" cy="74168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34A29C6-4EF0-E839-0565-3937DA546BFC}"/>
                </a:ext>
              </a:extLst>
            </p:cNvPr>
            <p:cNvSpPr/>
            <p:nvPr/>
          </p:nvSpPr>
          <p:spPr>
            <a:xfrm>
              <a:off x="7488552" y="1601153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8" name="Graphic 7" descr="Boardroom outline">
              <a:extLst>
                <a:ext uri="{FF2B5EF4-FFF2-40B4-BE49-F238E27FC236}">
                  <a16:creationId xmlns:a16="http://schemas.microsoft.com/office/drawing/2014/main" id="{6698E7AF-8F50-EE9F-0FD7-4BCD25F38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577452" y="1690053"/>
              <a:ext cx="563880" cy="563880"/>
            </a:xfrm>
            <a:prstGeom prst="rect">
              <a:avLst/>
            </a:prstGeom>
          </p:spPr>
        </p:pic>
      </p:grpSp>
      <p:grpSp>
        <p:nvGrpSpPr>
          <p:cNvPr id="9" name="Group 8" descr="Beaker with Plant in Icon">
            <a:extLst>
              <a:ext uri="{FF2B5EF4-FFF2-40B4-BE49-F238E27FC236}">
                <a16:creationId xmlns:a16="http://schemas.microsoft.com/office/drawing/2014/main" id="{3DAE687F-3836-525A-6D87-6FDB66F10F58}"/>
              </a:ext>
            </a:extLst>
          </p:cNvPr>
          <p:cNvGrpSpPr/>
          <p:nvPr/>
        </p:nvGrpSpPr>
        <p:grpSpPr>
          <a:xfrm>
            <a:off x="7106735" y="1828791"/>
            <a:ext cx="741680" cy="741680"/>
            <a:chOff x="3500028" y="5530893"/>
            <a:chExt cx="741680" cy="74168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AB27F4F-0D39-168E-3A3D-2F832B25FBC7}"/>
                </a:ext>
              </a:extLst>
            </p:cNvPr>
            <p:cNvSpPr/>
            <p:nvPr/>
          </p:nvSpPr>
          <p:spPr>
            <a:xfrm>
              <a:off x="3500028" y="5530893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1" name="Graphic 10" descr="GMO outline">
              <a:extLst>
                <a:ext uri="{FF2B5EF4-FFF2-40B4-BE49-F238E27FC236}">
                  <a16:creationId xmlns:a16="http://schemas.microsoft.com/office/drawing/2014/main" id="{118C5D31-A86C-6F46-9F0E-68F839954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588928" y="5619793"/>
              <a:ext cx="563880" cy="563880"/>
            </a:xfrm>
            <a:prstGeom prst="rect">
              <a:avLst/>
            </a:prstGeom>
          </p:spPr>
        </p:pic>
      </p:grpSp>
      <p:sp>
        <p:nvSpPr>
          <p:cNvPr id="28" name="Text Placeholder 19">
            <a:extLst>
              <a:ext uri="{FF2B5EF4-FFF2-40B4-BE49-F238E27FC236}">
                <a16:creationId xmlns:a16="http://schemas.microsoft.com/office/drawing/2014/main" id="{8BF228F9-1C8B-1E7B-FAD4-8A449982B8B4}"/>
              </a:ext>
            </a:extLst>
          </p:cNvPr>
          <p:cNvSpPr txBox="1">
            <a:spLocks/>
          </p:cNvSpPr>
          <p:nvPr/>
        </p:nvSpPr>
        <p:spPr>
          <a:xfrm>
            <a:off x="8977774" y="2199167"/>
            <a:ext cx="2800644" cy="2932901"/>
          </a:xfrm>
          <a:prstGeom prst="rect">
            <a:avLst/>
          </a:prstGeo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65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/>
              <a:t>A Taste of Arts and Humanities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Film and Television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English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Theatre and Performance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History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Liberal Arts</a:t>
            </a:r>
          </a:p>
          <a:p>
            <a:endParaRPr lang="en-GB" sz="1400" dirty="0"/>
          </a:p>
        </p:txBody>
      </p:sp>
      <p:grpSp>
        <p:nvGrpSpPr>
          <p:cNvPr id="29" name="Group 28" descr="Books Icon">
            <a:extLst>
              <a:ext uri="{FF2B5EF4-FFF2-40B4-BE49-F238E27FC236}">
                <a16:creationId xmlns:a16="http://schemas.microsoft.com/office/drawing/2014/main" id="{D14CBBD5-E13B-06E6-5000-EACD472BD313}"/>
              </a:ext>
            </a:extLst>
          </p:cNvPr>
          <p:cNvGrpSpPr/>
          <p:nvPr/>
        </p:nvGrpSpPr>
        <p:grpSpPr>
          <a:xfrm>
            <a:off x="10007256" y="1828328"/>
            <a:ext cx="741680" cy="741680"/>
            <a:chOff x="7488552" y="4548458"/>
            <a:chExt cx="741680" cy="74168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88BC159-8CB3-FB73-A3CD-E2F0106ADB86}"/>
                </a:ext>
              </a:extLst>
            </p:cNvPr>
            <p:cNvSpPr/>
            <p:nvPr/>
          </p:nvSpPr>
          <p:spPr>
            <a:xfrm>
              <a:off x="7488552" y="454845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31" name="Graphic 30" descr="Books outline">
              <a:extLst>
                <a:ext uri="{FF2B5EF4-FFF2-40B4-BE49-F238E27FC236}">
                  <a16:creationId xmlns:a16="http://schemas.microsoft.com/office/drawing/2014/main" id="{2EFD2C63-2ED8-08F8-D12F-78FA0288B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577452" y="4637358"/>
              <a:ext cx="563880" cy="56388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09584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E3111CA7-5024-7CB4-9F0D-D58814695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1" y="432512"/>
            <a:ext cx="5474136" cy="512927"/>
          </a:xfrm>
        </p:spPr>
        <p:txBody>
          <a:bodyPr anchor="b">
            <a:normAutofit/>
          </a:bodyPr>
          <a:lstStyle/>
          <a:p>
            <a:r>
              <a:rPr lang="en-GB" sz="2400" dirty="0"/>
              <a:t>Course Content</a:t>
            </a: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CDA01C66-BA40-CDDA-0D40-FB90724302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28C5A24-23E8-199C-00CD-8FD9464138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374464"/>
            <a:ext cx="5955688" cy="4527459"/>
          </a:xfrm>
        </p:spPr>
        <p:txBody>
          <a:bodyPr vert="horz" lIns="91440" tIns="45720" rIns="91440" bIns="45720" numCol="1" spcCol="360000"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All courses are taught by Warwick staff, with delivery via lectures and seminars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24 hours of contact time overall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Alongside academic content, courses include:</a:t>
            </a:r>
          </a:p>
          <a:p>
            <a:pPr marL="466725" lvl="1" indent="-285750"/>
            <a:r>
              <a:rPr lang="en-GB" sz="2000" dirty="0"/>
              <a:t>Guest speaker session</a:t>
            </a:r>
            <a:endParaRPr lang="en-GB" sz="2000" dirty="0">
              <a:cs typeface="Calibri"/>
            </a:endParaRPr>
          </a:p>
          <a:p>
            <a:pPr marL="466725" lvl="1" indent="-285750"/>
            <a:r>
              <a:rPr lang="en-GB" sz="2000" dirty="0"/>
              <a:t>Preparing for Study in the UK (2 x practical sessions)</a:t>
            </a:r>
          </a:p>
          <a:p>
            <a:pPr marL="466725" lvl="1" indent="-285750"/>
            <a:r>
              <a:rPr lang="en-GB" sz="2000" dirty="0"/>
              <a:t>Personal Development sessions</a:t>
            </a:r>
          </a:p>
        </p:txBody>
      </p:sp>
      <p:pic>
        <p:nvPicPr>
          <p:cNvPr id="5" name="Picture Placeholder 4" descr="A person smiling at a person&#10;&#10;Description automatically generated">
            <a:extLst>
              <a:ext uri="{FF2B5EF4-FFF2-40B4-BE49-F238E27FC236}">
                <a16:creationId xmlns:a16="http://schemas.microsoft.com/office/drawing/2014/main" id="{0B68E951-2EEE-A162-A220-8E820DA8EA1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4" r="16825" b="-3"/>
          <a:stretch/>
        </p:blipFill>
        <p:spPr>
          <a:xfrm>
            <a:off x="6089926" y="10"/>
            <a:ext cx="3735566" cy="3905240"/>
          </a:xfrm>
          <a:noFill/>
        </p:spPr>
      </p:pic>
      <p:pic>
        <p:nvPicPr>
          <p:cNvPr id="7" name="Picture Placeholder 6" descr="A person sitting in a room with other people&#10;&#10;Description automatically generated">
            <a:extLst>
              <a:ext uri="{FF2B5EF4-FFF2-40B4-BE49-F238E27FC236}">
                <a16:creationId xmlns:a16="http://schemas.microsoft.com/office/drawing/2014/main" id="{C8D3DA5F-0CCE-5246-0C79-A6AF2487A4C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5" r="39277"/>
          <a:stretch/>
        </p:blipFill>
        <p:spPr>
          <a:xfrm>
            <a:off x="9888994" y="0"/>
            <a:ext cx="2303006" cy="3905250"/>
          </a:xfrm>
        </p:spPr>
      </p:pic>
      <p:pic>
        <p:nvPicPr>
          <p:cNvPr id="11" name="Picture Placeholder 10" descr="A group of people sitting at tables in a room&#10;&#10;Description automatically generated">
            <a:extLst>
              <a:ext uri="{FF2B5EF4-FFF2-40B4-BE49-F238E27FC236}">
                <a16:creationId xmlns:a16="http://schemas.microsoft.com/office/drawing/2014/main" id="{7285F73B-3D9D-53FA-469D-E39FC4D3A01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5" r="6075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370759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DF3CDDCC-8924-65CA-5526-F249CCD7A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Social and Cultural Programme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AC1B70-1012-06E6-0F35-3F8F1E2E12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547413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727409A-5F40-1FC0-EB44-65C5F0C134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1" y="1234469"/>
            <a:ext cx="6110348" cy="4527459"/>
          </a:xfrm>
        </p:spPr>
        <p:txBody>
          <a:bodyPr vert="horz" lIns="91440" tIns="45720" rIns="91440" bIns="45720" numCol="1" spcCol="3600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A range of activities included to suit all students</a:t>
            </a:r>
            <a:endParaRPr lang="en-GB" sz="18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Some events will take place on campus, showcasing Warwick and everything it has to offer:</a:t>
            </a:r>
            <a:endParaRPr lang="en-GB" sz="1800" dirty="0">
              <a:cs typeface="Calibri"/>
            </a:endParaRPr>
          </a:p>
          <a:p>
            <a:pPr marL="466725" lvl="1" indent="-285750"/>
            <a:r>
              <a:rPr lang="en-GB" sz="1800" dirty="0"/>
              <a:t>Welcome BBQ</a:t>
            </a:r>
            <a:endParaRPr lang="en-GB" sz="1800" dirty="0">
              <a:cs typeface="Calibri"/>
            </a:endParaRPr>
          </a:p>
          <a:p>
            <a:pPr marL="466725" lvl="1" indent="-285750"/>
            <a:r>
              <a:rPr lang="en-GB" sz="1800" dirty="0"/>
              <a:t>Teambuilding event and street food</a:t>
            </a:r>
            <a:endParaRPr lang="en-GB" sz="1800" dirty="0">
              <a:cs typeface="Calibri"/>
            </a:endParaRPr>
          </a:p>
          <a:p>
            <a:pPr marL="466725" lvl="1" indent="-285750"/>
            <a:r>
              <a:rPr lang="en-GB" sz="1800" dirty="0"/>
              <a:t>E-sports centre</a:t>
            </a:r>
            <a:endParaRPr lang="en-GB" sz="1800" dirty="0">
              <a:cs typeface="Calibri"/>
            </a:endParaRPr>
          </a:p>
          <a:p>
            <a:pPr marL="466725" lvl="1" indent="-285750"/>
            <a:r>
              <a:rPr lang="en-GB" sz="1800" dirty="0"/>
              <a:t>Sports, games, films</a:t>
            </a:r>
            <a:endParaRPr lang="en-GB" sz="1800" dirty="0">
              <a:cs typeface="Calibri"/>
            </a:endParaRPr>
          </a:p>
          <a:p>
            <a:pPr marL="466725" lvl="1" indent="-285750"/>
            <a:r>
              <a:rPr lang="en-GB" sz="1800" dirty="0"/>
              <a:t>Curry, karaoke and disco farewell</a:t>
            </a:r>
            <a:endParaRPr lang="en-GB" sz="18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Events off campus will include:</a:t>
            </a:r>
            <a:endParaRPr lang="en-GB" sz="1800" dirty="0">
              <a:cs typeface="Calibri"/>
            </a:endParaRPr>
          </a:p>
          <a:p>
            <a:pPr marL="466725" lvl="1" indent="-285750"/>
            <a:r>
              <a:rPr lang="en-GB" sz="1800" dirty="0"/>
              <a:t>Day trip to Oxford – punting on the River Cherwell, walking tour, and time for lunch and shopping</a:t>
            </a:r>
            <a:endParaRPr lang="en-GB" sz="1800" dirty="0">
              <a:cs typeface="Calibri"/>
            </a:endParaRPr>
          </a:p>
          <a:p>
            <a:pPr marL="466725" lvl="1" indent="-285750"/>
            <a:r>
              <a:rPr lang="en-GB" sz="1800" dirty="0"/>
              <a:t>Day trip to London – a tour of the Houses of Parliament, a West End Show or River Cruise and London Eye</a:t>
            </a:r>
            <a:endParaRPr lang="en-GB" sz="1800" dirty="0">
              <a:cs typeface="Calibri"/>
            </a:endParaRPr>
          </a:p>
        </p:txBody>
      </p:sp>
      <p:pic>
        <p:nvPicPr>
          <p:cNvPr id="7" name="Picture Placeholder 6" descr="Two women standing on a bridge&#10;&#10;Description automatically generated">
            <a:extLst>
              <a:ext uri="{FF2B5EF4-FFF2-40B4-BE49-F238E27FC236}">
                <a16:creationId xmlns:a16="http://schemas.microsoft.com/office/drawing/2014/main" id="{91E8F0D1-81A1-62DC-2AA3-35FA4A594C6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" t="32503" r="27930" b="26733"/>
          <a:stretch/>
        </p:blipFill>
        <p:spPr>
          <a:xfrm>
            <a:off x="8384482" y="3968750"/>
            <a:ext cx="3807519" cy="2889250"/>
          </a:xfrm>
        </p:spPr>
      </p:pic>
      <p:pic>
        <p:nvPicPr>
          <p:cNvPr id="18" name="Picture Placeholder 1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A1243A7-F8FB-6FF8-83F8-582D021E9F8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65" b="28665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3606340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DFCA708-9C52-280B-D6D7-E6D5FA9DD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Safety and Welfare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01FB-5ECE-7ED1-A464-3634D6B53C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EB2A10-E111-D8CF-8024-67EC13DFD1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D4C579-1D73-DDC4-0B15-1FEB50FCC94A}"/>
              </a:ext>
            </a:extLst>
          </p:cNvPr>
          <p:cNvSpPr txBox="1"/>
          <p:nvPr/>
        </p:nvSpPr>
        <p:spPr>
          <a:xfrm>
            <a:off x="413582" y="1504037"/>
            <a:ext cx="10091858" cy="30162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Airport pickups available (details published </a:t>
            </a:r>
            <a:r>
              <a:rPr lang="en-GB" sz="2000" dirty="0">
                <a:solidFill>
                  <a:prstClr val="white"/>
                </a:solidFill>
                <a:latin typeface="Calibri"/>
                <a:cs typeface="Calibri"/>
              </a:rPr>
              <a:t>in early 2025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)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Dedicated team of staff with DBS checks and trained in safeguarding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Campus environment with 24-hour security provided via our Community Safety team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Fully trained Summer School Ambassadors (current Warwick students) live alongside the students and accompany them on all trips – also DBS checked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Individual study bedrooms with en-suite bathrooms – choice of mixed or single-sex flats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Code of conduct and parental consent forms required by all</a:t>
            </a:r>
            <a:endParaRPr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5800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13F197C-11AC-CD31-000D-988A36BF5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Summer School Ambassadors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DAF18CF-D888-53B7-62ED-33C1F1CD875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584" y="1204113"/>
            <a:ext cx="4516891" cy="508000"/>
          </a:xfrm>
        </p:spPr>
        <p:txBody>
          <a:bodyPr vert="horz" lIns="91440" tIns="45720" rIns="91440" bIns="45720" numCol="1" spcCol="3600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There to meet and greet you from the start and live alongside you in your flat for the duration of the Summer School</a:t>
            </a:r>
            <a:endParaRPr lang="en-GB" b="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Each flat is allocated a Summer School ambassador who will be the main points of contact</a:t>
            </a:r>
            <a:endParaRPr lang="en-GB" b="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Ambassadors join all the planned social and cultural activities, as well as offering pastoral and wellbeing support - also arrange informal entertainment, activities and ice-breakers in the evenings</a:t>
            </a:r>
            <a:endParaRPr lang="en-GB" b="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All Summer School ambassadors are existing Warwick students, currently studying a range of degree courses</a:t>
            </a:r>
            <a:endParaRPr lang="en-GB" b="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They offer a fantastic insight into life as a student at Warwick - ask them any questions that you have about life at Warwick</a:t>
            </a:r>
            <a:endParaRPr lang="en-GB" b="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We have Lead Ambassadors to provide an extra level of support and Night Managers to provide any help and assistance during the night.</a:t>
            </a:r>
            <a:endParaRPr lang="en-GB" b="0" dirty="0">
              <a:cs typeface="Calibri"/>
            </a:endParaRPr>
          </a:p>
        </p:txBody>
      </p:sp>
      <p:pic>
        <p:nvPicPr>
          <p:cNvPr id="27" name="Picture Placeholder 2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CE927FF6-67D8-7757-F141-DEB1F3B5174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2" b="3562"/>
          <a:stretch/>
        </p:blipFill>
        <p:spPr/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123532-A843-D55E-7F99-A5868E8C25F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092043" y="5657851"/>
            <a:ext cx="4438650" cy="819150"/>
          </a:xfrm>
        </p:spPr>
        <p:txBody>
          <a:bodyPr/>
          <a:lstStyle/>
          <a:p>
            <a:r>
              <a:rPr lang="en-GB" dirty="0"/>
              <a:t>Each year, our students feedback that the  Summer School Ambassadors are a highlight of the programme!</a:t>
            </a:r>
          </a:p>
          <a:p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0347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394C362-0B9C-C459-A5FD-F12118F02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Catering and Accommodation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51368-6020-F336-5E48-88EE6AA3AD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7194" y="1385997"/>
            <a:ext cx="5681662" cy="508000"/>
          </a:xfrm>
        </p:spPr>
        <p:txBody>
          <a:bodyPr vert="horz" lIns="91440" tIns="45720" rIns="91440" bIns="45720" numCol="1" spcCol="540000" rtlCol="0" anchor="t">
            <a:noAutofit/>
          </a:bodyPr>
          <a:lstStyle/>
          <a:p>
            <a:pPr marL="466725" lvl="1" indent="-285750"/>
            <a:r>
              <a:rPr lang="en-GB" sz="2000" dirty="0"/>
              <a:t>10-nights of accommodation in Sherbourne Halls of Residence</a:t>
            </a:r>
            <a:endParaRPr lang="en-GB" sz="2000" dirty="0">
              <a:cs typeface="Calibri"/>
            </a:endParaRPr>
          </a:p>
          <a:p>
            <a:pPr marL="466725" lvl="1" indent="-285750"/>
            <a:r>
              <a:rPr lang="en-GB" sz="2000" dirty="0"/>
              <a:t>Single study bedrooms with desk, and an en-suite bathroom – bedding and towels provided</a:t>
            </a:r>
            <a:endParaRPr lang="en-GB" sz="2000" dirty="0">
              <a:cs typeface="Calibri"/>
            </a:endParaRPr>
          </a:p>
          <a:p>
            <a:pPr marL="466725" lvl="1" indent="-285750"/>
            <a:r>
              <a:rPr lang="en-GB" sz="2000" dirty="0"/>
              <a:t>Sports Centre Membership – access to the gym and swimming pool</a:t>
            </a:r>
            <a:endParaRPr lang="en-GB" sz="2000" dirty="0">
              <a:cs typeface="Calibri"/>
            </a:endParaRPr>
          </a:p>
          <a:p>
            <a:pPr marL="466725" lvl="1" indent="-285750"/>
            <a:r>
              <a:rPr lang="en-GB" sz="2000" dirty="0"/>
              <a:t>Catered for breakfasts and dinners, some lunches also included, but there will be some occasions where you'll need to buy lunch when on-campus or on some trips - there will be lots of options available</a:t>
            </a:r>
            <a:endParaRPr lang="en-GB" sz="2000" dirty="0">
              <a:cs typeface="Calibri"/>
            </a:endParaRPr>
          </a:p>
          <a:p>
            <a:pPr marL="466725" lvl="1" indent="-285750"/>
            <a:endParaRPr lang="en-GB" dirty="0"/>
          </a:p>
        </p:txBody>
      </p:sp>
      <p:pic>
        <p:nvPicPr>
          <p:cNvPr id="3" name="Picture 2" descr="A picture of Sherbourne&#10; room with a bed and a desk">
            <a:extLst>
              <a:ext uri="{FF2B5EF4-FFF2-40B4-BE49-F238E27FC236}">
                <a16:creationId xmlns:a16="http://schemas.microsoft.com/office/drawing/2014/main" id="{1D5B4C5D-5920-1859-C451-6B15F15D2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973" y="1550939"/>
            <a:ext cx="3257092" cy="2169222"/>
          </a:xfrm>
          <a:prstGeom prst="rect">
            <a:avLst/>
          </a:prstGeom>
        </p:spPr>
      </p:pic>
      <p:pic>
        <p:nvPicPr>
          <p:cNvPr id="7" name="Picture 6" descr="A picture of our Sherbourne kitchen&#10;">
            <a:extLst>
              <a:ext uri="{FF2B5EF4-FFF2-40B4-BE49-F238E27FC236}">
                <a16:creationId xmlns:a16="http://schemas.microsoft.com/office/drawing/2014/main" id="{65F7CE41-3EC2-C093-77BE-8E2AA12F65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974" y="3905294"/>
            <a:ext cx="3257092" cy="21692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07485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2.xml><?xml version="1.0" encoding="utf-8"?>
<a:theme xmlns:a="http://schemas.openxmlformats.org/drawingml/2006/main" name="Bright Blu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32FAF07-4AEC-49C5-80C8-9A7AB155F0B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27FA9E0A3CF74AABA2AD219AC619CA" ma:contentTypeVersion="15" ma:contentTypeDescription="Create a new document." ma:contentTypeScope="" ma:versionID="b42f517ccd28607534b2a44730f9b86f">
  <xsd:schema xmlns:xsd="http://www.w3.org/2001/XMLSchema" xmlns:xs="http://www.w3.org/2001/XMLSchema" xmlns:p="http://schemas.microsoft.com/office/2006/metadata/properties" xmlns:ns2="729382d1-7c50-4c8e-8a9a-2ddbb867d1f5" xmlns:ns3="1b726ae5-efc6-4001-9296-3a0a1a72f713" targetNamespace="http://schemas.microsoft.com/office/2006/metadata/properties" ma:root="true" ma:fieldsID="49f50b620f647ac9aa8dbb9873796c3e" ns2:_="" ns3:_="">
    <xsd:import namespace="729382d1-7c50-4c8e-8a9a-2ddbb867d1f5"/>
    <xsd:import namespace="1b726ae5-efc6-4001-9296-3a0a1a72f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9382d1-7c50-4c8e-8a9a-2ddbb867d1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30555f4-7f02-4335-96e4-be1d328c28f2}" ma:internalName="TaxCatchAll" ma:showField="CatchAllData" ma:web="1b726ae5-efc6-4001-9296-3a0a1a72f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9382d1-7c50-4c8e-8a9a-2ddbb867d1f5">
      <Terms xmlns="http://schemas.microsoft.com/office/infopath/2007/PartnerControls"/>
    </lcf76f155ced4ddcb4097134ff3c332f>
    <TaxCatchAll xmlns="1b726ae5-efc6-4001-9296-3a0a1a72f713" xsi:nil="true"/>
    <SharedWithUsers xmlns="1b726ae5-efc6-4001-9296-3a0a1a72f713">
      <UserInfo>
        <DisplayName>Zhang, Chiara</DisplayName>
        <AccountId>892</AccountId>
        <AccountType/>
      </UserInfo>
      <UserInfo>
        <DisplayName>Durham, Alison</DisplayName>
        <AccountId>14</AccountId>
        <AccountType/>
      </UserInfo>
      <UserInfo>
        <DisplayName>Comyn, Libby</DisplayName>
        <AccountId>934</AccountId>
        <AccountType/>
      </UserInfo>
      <UserInfo>
        <DisplayName>Harris, Vivien</DisplayName>
        <AccountId>1065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6B0C521-BFDF-4327-A988-6098273F07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1B1186-6507-4321-BAC7-3C93CACA91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9382d1-7c50-4c8e-8a9a-2ddbb867d1f5"/>
    <ds:schemaRef ds:uri="1b726ae5-efc6-4001-9296-3a0a1a72f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36FF636-B4AE-4305-A401-906585196F64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1b726ae5-efc6-4001-9296-3a0a1a72f713"/>
    <ds:schemaRef ds:uri="729382d1-7c50-4c8e-8a9a-2ddbb867d1f5"/>
    <ds:schemaRef ds:uri="http://www.w3.org/XML/1998/namespace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782</Words>
  <Application>Microsoft Office PowerPoint</Application>
  <PresentationFormat>Widescreen</PresentationFormat>
  <Paragraphs>96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University of Warwick</vt:lpstr>
      <vt:lpstr>Bright Blue</vt:lpstr>
      <vt:lpstr>Warwick  pre-university summer school</vt:lpstr>
      <vt:lpstr>Why spend your Summer with us?</vt:lpstr>
      <vt:lpstr>Why Warwick?</vt:lpstr>
      <vt:lpstr>Course Options 2024</vt:lpstr>
      <vt:lpstr>Course Content</vt:lpstr>
      <vt:lpstr>Social and Cultural Programme</vt:lpstr>
      <vt:lpstr>Safety and Welfare</vt:lpstr>
      <vt:lpstr>Summer School Ambassadors</vt:lpstr>
      <vt:lpstr>Catering and Accommodation</vt:lpstr>
      <vt:lpstr>Fees and Admissions</vt:lpstr>
      <vt:lpstr>Questions?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university adventure starts here</dc:title>
  <dc:creator>Alison Durham</dc:creator>
  <cp:lastModifiedBy>Durham, Alison</cp:lastModifiedBy>
  <cp:revision>15</cp:revision>
  <dcterms:created xsi:type="dcterms:W3CDTF">2023-12-06T10:15:35Z</dcterms:created>
  <dcterms:modified xsi:type="dcterms:W3CDTF">2024-10-08T11:22:30Z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0x0101009B27FA9E0A3CF74AABA2AD219AC619CA</vt:lpwstr>
  </property>
  <property fmtid="{D5CDD505-2E9C-101B-9397-08002B2CF9AE}" pid="3" name="MediaServiceImageTags">
    <vt:lpwstr/>
  </property>
</Properties>
</file>